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7"/>
  </p:notesMasterIdLst>
  <p:sldIdLst>
    <p:sldId id="304" r:id="rId2"/>
    <p:sldId id="397" r:id="rId3"/>
    <p:sldId id="346" r:id="rId4"/>
    <p:sldId id="305" r:id="rId5"/>
    <p:sldId id="339" r:id="rId6"/>
    <p:sldId id="345" r:id="rId7"/>
    <p:sldId id="340" r:id="rId8"/>
    <p:sldId id="341" r:id="rId9"/>
    <p:sldId id="342" r:id="rId10"/>
    <p:sldId id="343" r:id="rId11"/>
    <p:sldId id="344" r:id="rId12"/>
    <p:sldId id="307" r:id="rId13"/>
    <p:sldId id="308" r:id="rId14"/>
    <p:sldId id="369" r:id="rId15"/>
    <p:sldId id="370" r:id="rId16"/>
    <p:sldId id="371" r:id="rId17"/>
    <p:sldId id="373" r:id="rId18"/>
    <p:sldId id="417" r:id="rId19"/>
    <p:sldId id="453" r:id="rId20"/>
    <p:sldId id="430" r:id="rId21"/>
    <p:sldId id="431" r:id="rId22"/>
    <p:sldId id="348" r:id="rId23"/>
    <p:sldId id="349" r:id="rId24"/>
    <p:sldId id="350" r:id="rId25"/>
    <p:sldId id="351" r:id="rId26"/>
    <p:sldId id="352" r:id="rId27"/>
    <p:sldId id="353" r:id="rId28"/>
    <p:sldId id="418" r:id="rId29"/>
    <p:sldId id="347" r:id="rId30"/>
    <p:sldId id="317" r:id="rId31"/>
    <p:sldId id="449" r:id="rId32"/>
    <p:sldId id="451" r:id="rId33"/>
    <p:sldId id="396" r:id="rId34"/>
    <p:sldId id="432" r:id="rId35"/>
    <p:sldId id="435" r:id="rId36"/>
    <p:sldId id="436" r:id="rId37"/>
    <p:sldId id="437" r:id="rId38"/>
    <p:sldId id="419" r:id="rId39"/>
    <p:sldId id="438" r:id="rId40"/>
    <p:sldId id="420" r:id="rId41"/>
    <p:sldId id="439" r:id="rId42"/>
    <p:sldId id="421" r:id="rId43"/>
    <p:sldId id="332" r:id="rId44"/>
    <p:sldId id="362" r:id="rId45"/>
    <p:sldId id="422" r:id="rId46"/>
    <p:sldId id="423" r:id="rId47"/>
    <p:sldId id="454" r:id="rId48"/>
    <p:sldId id="424" r:id="rId49"/>
    <p:sldId id="398" r:id="rId50"/>
    <p:sldId id="441" r:id="rId51"/>
    <p:sldId id="442" r:id="rId52"/>
    <p:sldId id="444" r:id="rId53"/>
    <p:sldId id="445" r:id="rId54"/>
    <p:sldId id="446" r:id="rId55"/>
    <p:sldId id="447" r:id="rId56"/>
    <p:sldId id="448" r:id="rId57"/>
    <p:sldId id="429" r:id="rId58"/>
    <p:sldId id="381" r:id="rId59"/>
    <p:sldId id="411" r:id="rId60"/>
    <p:sldId id="399" r:id="rId61"/>
    <p:sldId id="425" r:id="rId62"/>
    <p:sldId id="426" r:id="rId63"/>
    <p:sldId id="428" r:id="rId64"/>
    <p:sldId id="427" r:id="rId65"/>
    <p:sldId id="455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38" autoAdjust="0"/>
    <p:restoredTop sz="84575" autoAdjust="0"/>
  </p:normalViewPr>
  <p:slideViewPr>
    <p:cSldViewPr snapToGrid="0">
      <p:cViewPr>
        <p:scale>
          <a:sx n="73" d="100"/>
          <a:sy n="73" d="100"/>
        </p:scale>
        <p:origin x="21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2B162-C8CE-4C58-A610-B2A087D977E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9DA36-CFF9-4CAD-A56A-95261B8D7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4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this Chapter, we’ll learn about a tool to test validity of our arguments, more specifically, our categorical arguments.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useful tool for us to make quality deductive arguments, not saying something silly that other people may laugh at.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category is a class/group of entities/items. In categorical logic, we have three standard categories: All (items), No (items), and Some (items).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Remember that ‘Some’ is a wide range, from 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en-US" sz="18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 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In other words, ‘Some’ is between ‘No’ and ‘All’.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428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5DF0EB0F-3CB9-4ECC-BCBD-F678E6BE02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DD36CE-BC64-405E-9174-5F3C668B61E8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E0BD544-EC3A-4F9E-A3A4-3040A9FC63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CC21BDF-F612-46FC-BCBA-4FD8AACD0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You put an X in the common area of S and P, for both ‘Some S are P’ or ‘Some P are S’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Remember: when you put an X in an area, that means to take that area.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DC8384E-1FE8-4C31-8E47-235B2E5EB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7A568D-187F-49B5-ACEC-8DA1C9D59CCF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1416B8A-BF04-496B-AA32-9732A066D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63E8C1F-D88F-4304-8744-BE656DA45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When X is in the outside area of S, you take ‘Some S are not P’.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life, we do not always speak in 4 standard propositions. Therefore, we have to convert all stylistic variants (paraphrased propositions) into the standard forms. </a:t>
            </a:r>
          </a:p>
          <a:p>
            <a:r>
              <a:rPr lang="en-US" b="1" dirty="0"/>
              <a:t>Tip to remember</a:t>
            </a:r>
            <a:r>
              <a:rPr lang="en-US" dirty="0"/>
              <a:t>: All the propositions with </a:t>
            </a:r>
            <a:r>
              <a:rPr lang="en-US" b="1" dirty="0"/>
              <a:t>words of extremes </a:t>
            </a:r>
            <a:r>
              <a:rPr lang="en-US" dirty="0"/>
              <a:t>(any, always, only, whatever, whoever…) in the </a:t>
            </a:r>
            <a:r>
              <a:rPr lang="en-US" b="1" dirty="0"/>
              <a:t>positive forms </a:t>
            </a:r>
            <a:r>
              <a:rPr lang="en-US" dirty="0"/>
              <a:t>are converted into ‘All S are P’.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Attention:  ‘</a:t>
            </a:r>
            <a:r>
              <a:rPr lang="en-US" altLang="en-US" sz="1200" dirty="0"/>
              <a:t>If something is not a </a:t>
            </a:r>
            <a:r>
              <a:rPr lang="en-US" altLang="en-US" sz="1200" i="1" dirty="0"/>
              <a:t>P</a:t>
            </a:r>
            <a:r>
              <a:rPr lang="en-US" altLang="en-US" sz="1200" dirty="0"/>
              <a:t>, then it is not an </a:t>
            </a:r>
            <a:r>
              <a:rPr lang="en-US" altLang="en-US" sz="1200" i="1" dirty="0"/>
              <a:t>S</a:t>
            </a:r>
            <a:r>
              <a:rPr lang="en-US" altLang="en-US" sz="1200" dirty="0"/>
              <a:t>.’: double negative also means positive.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375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Tip to remember</a:t>
            </a:r>
            <a:r>
              <a:rPr lang="en-US" dirty="0"/>
              <a:t>: These variants contain </a:t>
            </a:r>
            <a:r>
              <a:rPr lang="en-US" b="1" dirty="0"/>
              <a:t>words of extremes </a:t>
            </a:r>
            <a:r>
              <a:rPr lang="en-US" dirty="0"/>
              <a:t>in </a:t>
            </a:r>
            <a:r>
              <a:rPr lang="en-US" b="1" dirty="0"/>
              <a:t>negative forms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569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Tip to remember</a:t>
            </a:r>
            <a:r>
              <a:rPr lang="en-US" dirty="0"/>
              <a:t>: These variants contain quantifiers ranging from ‘</a:t>
            </a:r>
            <a:r>
              <a:rPr lang="en-US" b="1" dirty="0"/>
              <a:t>’more than one</a:t>
            </a:r>
            <a:r>
              <a:rPr lang="en-US" dirty="0"/>
              <a:t>’ to ‘</a:t>
            </a:r>
            <a:r>
              <a:rPr lang="en-US" b="1" dirty="0"/>
              <a:t>nearly all</a:t>
            </a:r>
            <a:r>
              <a:rPr lang="en-US" dirty="0"/>
              <a:t>’, and they are in the </a:t>
            </a:r>
            <a:r>
              <a:rPr lang="en-US" b="1" dirty="0"/>
              <a:t>positive forms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957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Tip to remember</a:t>
            </a:r>
            <a:r>
              <a:rPr lang="en-US" dirty="0"/>
              <a:t>: These variants contain quantifiers ranging from ‘</a:t>
            </a:r>
            <a:r>
              <a:rPr lang="en-US" b="1" dirty="0"/>
              <a:t>more than one</a:t>
            </a:r>
            <a:r>
              <a:rPr lang="en-US" dirty="0"/>
              <a:t>’ to ‘</a:t>
            </a:r>
            <a:r>
              <a:rPr lang="en-US" b="1" dirty="0"/>
              <a:t>nearly all</a:t>
            </a:r>
            <a:r>
              <a:rPr lang="en-US" dirty="0"/>
              <a:t>’, and they are in the </a:t>
            </a:r>
            <a:r>
              <a:rPr lang="en-US" b="1" dirty="0"/>
              <a:t>negative forms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948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Attention: 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‘</a:t>
            </a:r>
            <a:r>
              <a:rPr lang="en-US" altLang="en-US" sz="1200" dirty="0">
                <a:solidFill>
                  <a:srgbClr val="F42683"/>
                </a:solidFill>
              </a:rPr>
              <a:t>All </a:t>
            </a:r>
            <a:r>
              <a:rPr lang="vi-VN" altLang="en-US" sz="1200" dirty="0" err="1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learners</a:t>
            </a:r>
            <a:r>
              <a:rPr lang="vi-VN" altLang="en-US" sz="1200" dirty="0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solidFill>
                  <a:srgbClr val="F42683"/>
                </a:solidFill>
              </a:rPr>
              <a:t>of Critical Thinking in English are IU students.’ is  different from ‘All IU students are </a:t>
            </a:r>
            <a:r>
              <a:rPr lang="vi-VN" altLang="en-US" sz="1200" dirty="0" err="1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learners</a:t>
            </a:r>
            <a:r>
              <a:rPr lang="vi-VN" altLang="en-US" sz="1200" dirty="0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>
                <a:solidFill>
                  <a:srgbClr val="F42683"/>
                </a:solidFill>
              </a:rPr>
              <a:t>of Critical Thinking in English.’ because the area that you shade (delete) is different. </a:t>
            </a:r>
            <a:r>
              <a:rPr lang="en-US" altLang="en-US" sz="1200" dirty="0"/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After you translate a stylistic variant, you will have a standard categorical proposition  with four elements: quantifier, subject, copula, predicate.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Example: </a:t>
            </a:r>
            <a:r>
              <a:rPr lang="en-US" altLang="en-US" sz="1200" dirty="0">
                <a:solidFill>
                  <a:srgbClr val="F42683"/>
                </a:solidFill>
              </a:rPr>
              <a:t>All people who use the restroom are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sz="1200" dirty="0"/>
              <a:t>Quantifier: all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sz="1200" dirty="0"/>
              <a:t>Subject: learners, crowd followers, people, users (plural)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sz="1200" dirty="0"/>
              <a:t>Copula: are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en-US" sz="1200" dirty="0"/>
              <a:t>Predicate: students, fools, employees, citizens, residents (plural)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781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Attention: </a:t>
            </a:r>
          </a:p>
          <a:p>
            <a:r>
              <a:rPr lang="en-US" dirty="0"/>
              <a:t>2. When there are no quantifiers, we need to check the meaning of the subject and object to decide on the standard quantifier, as in example 2.</a:t>
            </a:r>
          </a:p>
          <a:p>
            <a:r>
              <a:rPr lang="en-US" dirty="0"/>
              <a:t>3. When we say ‘Polar bears in Canada’, we don’t generalize </a:t>
            </a:r>
            <a:r>
              <a:rPr lang="en-US" b="1" u="sng" dirty="0"/>
              <a:t>all</a:t>
            </a:r>
            <a:r>
              <a:rPr lang="en-US" dirty="0"/>
              <a:t> of polar bears. Likewise, if we say ‘Vietnamese people are friendly’, it means ‘some Vietnamese’ (from more than one to nearly all), but we don’t generalize ‘all’.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205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27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vi-VN" dirty="0" err="1"/>
              <a:t>All</a:t>
            </a:r>
            <a:r>
              <a:rPr lang="vi-VN" dirty="0"/>
              <a:t> </a:t>
            </a:r>
            <a:r>
              <a:rPr lang="en-US" dirty="0"/>
              <a:t>women are people who have a crush on Volodymyr Zelenskyy. </a:t>
            </a:r>
          </a:p>
          <a:p>
            <a:pPr marL="228600" indent="-228600">
              <a:buAutoNum type="arabicPeriod"/>
            </a:pPr>
            <a:r>
              <a:rPr lang="en-US" dirty="0"/>
              <a:t>No men are people who can stop </a:t>
            </a:r>
            <a:r>
              <a:rPr lang="vi-VN" dirty="0" err="1"/>
              <a:t>women’s</a:t>
            </a:r>
            <a:r>
              <a:rPr lang="vi-VN" dirty="0"/>
              <a:t> </a:t>
            </a:r>
            <a:r>
              <a:rPr lang="en-US" dirty="0"/>
              <a:t>crush on </a:t>
            </a:r>
            <a:r>
              <a:rPr lang="vi-VN" dirty="0"/>
              <a:t>VZ</a:t>
            </a:r>
            <a:r>
              <a:rPr lang="en-US" dirty="0"/>
              <a:t>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9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988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All S and P are turned into plural categories.</a:t>
            </a:r>
          </a:p>
          <a:p>
            <a:pPr marL="228600" indent="-228600">
              <a:buAutoNum type="arabicPeriod"/>
            </a:pPr>
            <a:r>
              <a:rPr lang="en-US" dirty="0"/>
              <a:t>All verbs are turned into ‘are’.</a:t>
            </a:r>
          </a:p>
          <a:p>
            <a:pPr marL="228600" indent="-228600">
              <a:buAutoNum type="arabicPeriod"/>
            </a:pPr>
            <a:r>
              <a:rPr lang="en-US" dirty="0"/>
              <a:t>Add suitable quantifiers depending on the context. </a:t>
            </a:r>
          </a:p>
          <a:p>
            <a:pPr marL="0" indent="0">
              <a:buNone/>
            </a:pPr>
            <a:r>
              <a:rPr lang="en-US" dirty="0"/>
              <a:t>4 + 5: If there is a stylistic variant, you must turn it into one of the four standard forms.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2809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proposition, we have standard elements: </a:t>
            </a:r>
          </a:p>
          <a:p>
            <a:pPr marL="228600" indent="-228600">
              <a:buAutoNum type="arabicPeriod"/>
            </a:pPr>
            <a:r>
              <a:rPr lang="en-US" b="1" dirty="0"/>
              <a:t>quantifier</a:t>
            </a:r>
            <a:r>
              <a:rPr lang="en-US" dirty="0"/>
              <a:t> ‘some’</a:t>
            </a:r>
          </a:p>
          <a:p>
            <a:pPr marL="228600" indent="-228600">
              <a:buAutoNum type="arabicPeriod"/>
            </a:pPr>
            <a:r>
              <a:rPr lang="en-US" dirty="0"/>
              <a:t>plural </a:t>
            </a:r>
            <a:r>
              <a:rPr lang="en-US" b="1" dirty="0"/>
              <a:t>subject</a:t>
            </a:r>
            <a:r>
              <a:rPr lang="en-US" dirty="0"/>
              <a:t> ‘roses’</a:t>
            </a:r>
          </a:p>
          <a:p>
            <a:pPr marL="228600" indent="-228600">
              <a:buAutoNum type="arabicPeriod"/>
            </a:pPr>
            <a:r>
              <a:rPr lang="en-US" b="1" dirty="0"/>
              <a:t>copula</a:t>
            </a:r>
            <a:r>
              <a:rPr lang="en-US" dirty="0"/>
              <a:t> ‘are’</a:t>
            </a:r>
          </a:p>
          <a:p>
            <a:pPr marL="0" indent="0">
              <a:buNone/>
            </a:pPr>
            <a:r>
              <a:rPr lang="en-US" dirty="0"/>
              <a:t>There is no predicate, so we have to add ‘flowers’ to have a plural predicate ‘white flowers’.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406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verb ‘walk’ is not a standard copula, so we rephrase it into ‘are’, and we also rephrase ‘people’ accordingly.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987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sounds silly in this case, but we need to turn a singular subject or predicate into a plural one. 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271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All S and P are turned into plural categories.</a:t>
            </a:r>
          </a:p>
          <a:p>
            <a:pPr marL="228600" indent="-228600">
              <a:buAutoNum type="arabicPeriod"/>
            </a:pPr>
            <a:r>
              <a:rPr lang="en-US" dirty="0"/>
              <a:t>All verbs are turned into ‘are’.</a:t>
            </a:r>
          </a:p>
          <a:p>
            <a:pPr marL="228600" indent="-228600">
              <a:buAutoNum type="arabicPeriod"/>
            </a:pPr>
            <a:r>
              <a:rPr lang="en-US" dirty="0"/>
              <a:t>Add suitable quantifiers depending on the context. </a:t>
            </a:r>
          </a:p>
          <a:p>
            <a:pPr marL="0" indent="0">
              <a:buNone/>
            </a:pPr>
            <a:r>
              <a:rPr lang="en-US" dirty="0"/>
              <a:t>4 + 5: If there is a stylistic variant, you must turn it into one of the four standard forms.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46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Review: </a:t>
            </a:r>
          </a:p>
          <a:p>
            <a:endParaRPr lang="en-US" dirty="0"/>
          </a:p>
          <a:p>
            <a:r>
              <a:rPr lang="en-US" dirty="0"/>
              <a:t>Remember: when we talk about </a:t>
            </a:r>
            <a:r>
              <a:rPr lang="en-US" b="1" dirty="0"/>
              <a:t>validity</a:t>
            </a:r>
            <a:r>
              <a:rPr lang="en-US" dirty="0"/>
              <a:t>, it is all about </a:t>
            </a:r>
            <a:r>
              <a:rPr lang="en-US" b="1" dirty="0"/>
              <a:t>deductive</a:t>
            </a:r>
            <a:r>
              <a:rPr lang="en-US" dirty="0"/>
              <a:t> arguments. (For </a:t>
            </a:r>
            <a:r>
              <a:rPr lang="en-US" b="1" dirty="0"/>
              <a:t>inductive</a:t>
            </a:r>
            <a:r>
              <a:rPr lang="en-US" dirty="0"/>
              <a:t> arguments, it’s not validity but </a:t>
            </a:r>
            <a:r>
              <a:rPr lang="en-US" b="1" dirty="0"/>
              <a:t>strength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example above is a syllogism (a three-line argument: a major premise, a minor premise, and a conclusion)</a:t>
            </a:r>
          </a:p>
          <a:p>
            <a:endParaRPr lang="en-US" dirty="0"/>
          </a:p>
          <a:p>
            <a:r>
              <a:rPr lang="en-US" dirty="0"/>
              <a:t>In this example, all three propositions are already in their standard forms with Q + S + C + 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7334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Venn diagram for testing validity has three interlocking circles, representing three categories. TO BE CONSISTENT, ALWAYS DRAW TWO CIRCLES AT THE BASE AND ONE CIRCLE ON TOP.</a:t>
            </a:r>
          </a:p>
          <a:p>
            <a:endParaRPr lang="en-US" dirty="0"/>
          </a:p>
          <a:p>
            <a:r>
              <a:rPr lang="en-US" dirty="0"/>
              <a:t>Important: Always put the two categories in the conclusion at the base. </a:t>
            </a:r>
            <a:endParaRPr lang="vi-VN" dirty="0"/>
          </a:p>
          <a:p>
            <a:endParaRPr lang="vi-VN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84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6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Venn diagram for testing validity has three interlocking circles, representing three categories. TO BE CONSISTENT, ALWAYS DRAW TWO CIRCLES AT THE BASE AND ONE CIRCLE ON TOP.</a:t>
            </a:r>
          </a:p>
          <a:p>
            <a:endParaRPr lang="en-US" dirty="0"/>
          </a:p>
          <a:p>
            <a:r>
              <a:rPr lang="en-US" dirty="0"/>
              <a:t>Important: Always put the two categories in the conclusion at the base. </a:t>
            </a:r>
            <a:endParaRPr lang="vi-VN" dirty="0"/>
          </a:p>
          <a:p>
            <a:endParaRPr lang="vi-VN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44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this slide onwards, you need one more step: label the three categories and have a simple formula before you perform the three steps. These labels should have the letters from the words (i.e. </a:t>
            </a:r>
            <a:r>
              <a:rPr lang="en-US" dirty="0" err="1"/>
              <a:t>iP</a:t>
            </a:r>
            <a:r>
              <a:rPr lang="en-US" dirty="0"/>
              <a:t> for iPhone, or V for </a:t>
            </a:r>
            <a:r>
              <a:rPr lang="en-US" dirty="0" err="1"/>
              <a:t>Vsmart</a:t>
            </a:r>
            <a:r>
              <a:rPr lang="en-US" dirty="0"/>
              <a:t>) so that you can recognize them easily. If you label A, B, C, it takes more time to work out what they mean. </a:t>
            </a:r>
          </a:p>
          <a:p>
            <a:endParaRPr lang="en-US" dirty="0"/>
          </a:p>
          <a:p>
            <a:r>
              <a:rPr lang="en-US" dirty="0"/>
              <a:t>Now follow three steps: </a:t>
            </a:r>
          </a:p>
          <a:p>
            <a:pPr marL="228600" indent="-228600">
              <a:buAutoNum type="arabicPeriod"/>
            </a:pPr>
            <a:r>
              <a:rPr lang="en-US" dirty="0"/>
              <a:t>Shade/delete the common area of </a:t>
            </a:r>
            <a:r>
              <a:rPr lang="en-US" dirty="0" err="1"/>
              <a:t>iP</a:t>
            </a:r>
            <a:r>
              <a:rPr lang="en-US" dirty="0"/>
              <a:t> and V.</a:t>
            </a:r>
          </a:p>
          <a:p>
            <a:pPr marL="228600" indent="-228600">
              <a:buAutoNum type="arabicPeriod"/>
            </a:pPr>
            <a:r>
              <a:rPr lang="en-US" dirty="0"/>
              <a:t>Shade/delete the outside area of G (which are not V). This action means we take the inside, not the outside. </a:t>
            </a:r>
          </a:p>
          <a:p>
            <a:pPr marL="228600" indent="-228600">
              <a:buAutoNum type="arabicPeriod"/>
            </a:pPr>
            <a:r>
              <a:rPr lang="en-US" dirty="0"/>
              <a:t>Look: Some G are </a:t>
            </a:r>
            <a:r>
              <a:rPr lang="en-US" dirty="0" err="1"/>
              <a:t>iP</a:t>
            </a:r>
            <a:r>
              <a:rPr lang="en-US" dirty="0"/>
              <a:t>: if we do this action, we’ll put an X in the common area of G + </a:t>
            </a:r>
            <a:r>
              <a:rPr lang="en-US" dirty="0" err="1"/>
              <a:t>iP</a:t>
            </a:r>
            <a:r>
              <a:rPr lang="en-US" dirty="0"/>
              <a:t>. But now we don’t see any X in this area. This means the action is not yet done by the two actions before, or the conclusion does not follow from the two premises. Therefore, this conclusion is </a:t>
            </a:r>
            <a:r>
              <a:rPr lang="en-US" b="1" dirty="0"/>
              <a:t>INVALID.   </a:t>
            </a:r>
          </a:p>
          <a:p>
            <a:pPr marL="228600" indent="-228600">
              <a:buAutoNum type="arabicPeriod"/>
            </a:pPr>
            <a:endParaRPr lang="en-US" b="1" dirty="0"/>
          </a:p>
          <a:p>
            <a:pPr marL="228600" indent="-228600">
              <a:buAutoNum type="arabicPeriod"/>
            </a:pPr>
            <a:endParaRPr lang="en-US" b="1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pPr marL="228600" indent="-228600">
              <a:buAutoNum type="arabicPeriod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07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Regarding meaning, a proposition is a sentence which expresses a complete idea. </a:t>
            </a:r>
          </a:p>
          <a:p>
            <a:endParaRPr lang="en-US" dirty="0"/>
          </a:p>
          <a:p>
            <a:r>
              <a:rPr lang="en-US" dirty="0"/>
              <a:t>Regarding structure, a standard categorical proposition consists of four parts as in the above example: </a:t>
            </a:r>
          </a:p>
          <a:p>
            <a:endParaRPr lang="en-US" dirty="0"/>
          </a:p>
          <a:p>
            <a:r>
              <a:rPr lang="en-US" dirty="0"/>
              <a:t>1.   </a:t>
            </a:r>
            <a:r>
              <a:rPr lang="en-US" b="1" dirty="0"/>
              <a:t>Quantifier</a:t>
            </a:r>
            <a:r>
              <a:rPr lang="en-US" dirty="0"/>
              <a:t>: shows the number of items (All, No, Some) </a:t>
            </a:r>
          </a:p>
          <a:p>
            <a:pPr marL="228600" indent="-228600">
              <a:buAutoNum type="arabicPeriod" startAt="2"/>
            </a:pPr>
            <a:r>
              <a:rPr lang="en-US" b="1" dirty="0"/>
              <a:t>Subject</a:t>
            </a:r>
            <a:r>
              <a:rPr lang="en-US" dirty="0"/>
              <a:t>: the agent of the verb (the standard subject is always a plural noun) </a:t>
            </a:r>
          </a:p>
          <a:p>
            <a:pPr marL="228600" indent="-228600">
              <a:buAutoNum type="arabicPeriod" startAt="2"/>
            </a:pPr>
            <a:r>
              <a:rPr lang="en-US" b="1" dirty="0"/>
              <a:t>Predicate</a:t>
            </a:r>
            <a:r>
              <a:rPr lang="en-US" dirty="0"/>
              <a:t>: the object of the verb (the standard predicate is always a plural noun)</a:t>
            </a:r>
          </a:p>
          <a:p>
            <a:pPr marL="228600" indent="-228600">
              <a:buAutoNum type="arabicPeriod" startAt="2"/>
            </a:pPr>
            <a:r>
              <a:rPr lang="en-US" b="1" dirty="0"/>
              <a:t>Copula</a:t>
            </a:r>
            <a:r>
              <a:rPr lang="en-US" dirty="0"/>
              <a:t>: the main verb (the standard verb is always ‘are’)</a:t>
            </a:r>
          </a:p>
          <a:p>
            <a:pPr marL="228600" indent="-228600">
              <a:buAutoNum type="arabicPeriod" startAt="2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417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Step 3:</a:t>
            </a:r>
            <a:r>
              <a:rPr lang="en-US" b="0" dirty="0"/>
              <a:t> </a:t>
            </a:r>
            <a:r>
              <a:rPr lang="vi-V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Format</a:t>
            </a:r>
            <a:r>
              <a:rPr lang="vi-VN" sz="1200" dirty="0">
                <a:solidFill>
                  <a:srgbClr val="222222"/>
                </a:solidFill>
                <a:latin typeface="Arial" panose="020B0604020202020204" pitchFamily="34" charset="0"/>
              </a:rPr>
              <a:t> s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hape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-&gt; </a:t>
            </a:r>
            <a:r>
              <a:rPr lang="vi-V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dirty="0"/>
          </a:p>
          <a:p>
            <a:endParaRPr lang="en-US" b="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356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717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146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conclusion: Hawaii is the singular proper noun and the verb “is” are not standard. 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 </a:t>
            </a:r>
            <a:r>
              <a:rPr lang="en-US" i="0" dirty="0"/>
              <a:t>or</a:t>
            </a:r>
            <a:r>
              <a:rPr lang="en-US" i="1" dirty="0"/>
              <a:t> No</a:t>
            </a:r>
            <a:r>
              <a:rPr lang="en-US" dirty="0"/>
              <a:t> premises before the </a:t>
            </a:r>
            <a:r>
              <a:rPr lang="en-US" i="1" dirty="0"/>
              <a:t>Some</a:t>
            </a:r>
            <a:r>
              <a:rPr lang="en-US" dirty="0"/>
              <a:t> premise. In this example, there is no </a:t>
            </a:r>
            <a:r>
              <a:rPr lang="en-US" i="1" dirty="0"/>
              <a:t>Some</a:t>
            </a:r>
            <a:r>
              <a:rPr lang="en-US" dirty="0"/>
              <a:t> premise, so you just follow the order.  </a:t>
            </a:r>
          </a:p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588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conclusion: Hawaii is the singular proper noun and the verb “is” are not standard. 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 </a:t>
            </a:r>
            <a:r>
              <a:rPr lang="en-US" i="0" dirty="0"/>
              <a:t>or</a:t>
            </a:r>
            <a:r>
              <a:rPr lang="en-US" i="1" dirty="0"/>
              <a:t> No</a:t>
            </a:r>
            <a:r>
              <a:rPr lang="en-US" dirty="0"/>
              <a:t> premises before the </a:t>
            </a:r>
            <a:r>
              <a:rPr lang="en-US" i="1" dirty="0"/>
              <a:t>Some</a:t>
            </a:r>
            <a:r>
              <a:rPr lang="en-US" dirty="0"/>
              <a:t> premise. In this example, there is no </a:t>
            </a:r>
            <a:r>
              <a:rPr lang="en-US" i="1" dirty="0"/>
              <a:t>Some</a:t>
            </a:r>
            <a:r>
              <a:rPr lang="en-US" dirty="0"/>
              <a:t> premise, so you just follow the order.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873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conclusion, which are the stylistic variants of the </a:t>
            </a:r>
            <a:r>
              <a:rPr lang="en-US" i="1" dirty="0"/>
              <a:t>Some</a:t>
            </a:r>
            <a:r>
              <a:rPr lang="en-US" dirty="0"/>
              <a:t> proposition.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</a:t>
            </a:r>
            <a:r>
              <a:rPr lang="en-US" dirty="0"/>
              <a:t> or </a:t>
            </a:r>
            <a:r>
              <a:rPr lang="en-US" i="1" dirty="0"/>
              <a:t>No</a:t>
            </a:r>
            <a:r>
              <a:rPr lang="en-US" dirty="0"/>
              <a:t> premise before the </a:t>
            </a:r>
            <a:r>
              <a:rPr lang="en-US" i="1" dirty="0"/>
              <a:t>Some</a:t>
            </a:r>
            <a:r>
              <a:rPr lang="en-US" dirty="0"/>
              <a:t> premise. In this example, there are only </a:t>
            </a:r>
            <a:r>
              <a:rPr lang="en-US" i="1" dirty="0"/>
              <a:t>Some</a:t>
            </a:r>
            <a:r>
              <a:rPr lang="en-US" dirty="0"/>
              <a:t> premises, so you just follow the order. </a:t>
            </a:r>
          </a:p>
          <a:p>
            <a:endParaRPr lang="en-US" dirty="0"/>
          </a:p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6792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conclusion, which are the stylistic variants of the </a:t>
            </a:r>
            <a:r>
              <a:rPr lang="en-US" i="1" dirty="0"/>
              <a:t>Some</a:t>
            </a:r>
            <a:r>
              <a:rPr lang="en-US" dirty="0"/>
              <a:t> proposition.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</a:t>
            </a:r>
            <a:r>
              <a:rPr lang="en-US" dirty="0"/>
              <a:t> or </a:t>
            </a:r>
            <a:r>
              <a:rPr lang="en-US" i="1" dirty="0"/>
              <a:t>No</a:t>
            </a:r>
            <a:r>
              <a:rPr lang="en-US" dirty="0"/>
              <a:t> premise before the </a:t>
            </a:r>
            <a:r>
              <a:rPr lang="en-US" i="1" dirty="0"/>
              <a:t>Some</a:t>
            </a:r>
            <a:r>
              <a:rPr lang="en-US" dirty="0"/>
              <a:t> premise. In this example, there are only </a:t>
            </a:r>
            <a:r>
              <a:rPr lang="en-US" i="1" dirty="0"/>
              <a:t>Some</a:t>
            </a:r>
            <a:r>
              <a:rPr lang="en-US" dirty="0"/>
              <a:t> premises, so you just follow the order.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323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conclusion, which are the stylistic variants.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</a:t>
            </a:r>
            <a:r>
              <a:rPr lang="en-US" dirty="0"/>
              <a:t> or </a:t>
            </a:r>
            <a:r>
              <a:rPr lang="en-US" i="1" dirty="0"/>
              <a:t>No</a:t>
            </a:r>
            <a:r>
              <a:rPr lang="en-US" dirty="0"/>
              <a:t> premise before the </a:t>
            </a:r>
            <a:r>
              <a:rPr lang="en-US" i="1" dirty="0"/>
              <a:t>Some</a:t>
            </a:r>
            <a:r>
              <a:rPr lang="en-US" dirty="0"/>
              <a:t> premise. In this example, there are only </a:t>
            </a:r>
            <a:r>
              <a:rPr lang="en-US" i="1" dirty="0"/>
              <a:t>Some</a:t>
            </a:r>
            <a:r>
              <a:rPr lang="en-US" dirty="0"/>
              <a:t> premises, so you just follow the order. </a:t>
            </a:r>
          </a:p>
          <a:p>
            <a:endParaRPr lang="en-US" dirty="0"/>
          </a:p>
          <a:p>
            <a:endParaRPr lang="en-US" dirty="0"/>
          </a:p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23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example, you must follow the steps: </a:t>
            </a:r>
          </a:p>
          <a:p>
            <a:r>
              <a:rPr lang="en-US" dirty="0"/>
              <a:t>1. Standardize all the premises and the conclusion, which are the stylistic variants.</a:t>
            </a:r>
          </a:p>
          <a:p>
            <a:r>
              <a:rPr lang="en-US" dirty="0"/>
              <a:t>2. Label the categories and have a formula. </a:t>
            </a:r>
          </a:p>
          <a:p>
            <a:r>
              <a:rPr lang="en-US" dirty="0"/>
              <a:t>3. Do the two actions (Steps 1 + 2) and remember ALWAYS to do the </a:t>
            </a:r>
            <a:r>
              <a:rPr lang="en-US" i="1" dirty="0"/>
              <a:t>All</a:t>
            </a:r>
            <a:r>
              <a:rPr lang="en-US" dirty="0"/>
              <a:t> or </a:t>
            </a:r>
            <a:r>
              <a:rPr lang="en-US" i="1" dirty="0"/>
              <a:t>No</a:t>
            </a:r>
            <a:r>
              <a:rPr lang="en-US" dirty="0"/>
              <a:t> premise before the </a:t>
            </a:r>
            <a:r>
              <a:rPr lang="en-US" i="1" dirty="0"/>
              <a:t>Some</a:t>
            </a:r>
            <a:r>
              <a:rPr lang="en-US" dirty="0"/>
              <a:t> premise. In this example, there are only </a:t>
            </a:r>
            <a:r>
              <a:rPr lang="en-US" i="1" dirty="0"/>
              <a:t>Some</a:t>
            </a:r>
            <a:r>
              <a:rPr lang="en-US" dirty="0"/>
              <a:t> premises, so you just follow the order.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8038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 summary for your step.  Remember step 2: Do the premise with </a:t>
            </a:r>
            <a:r>
              <a:rPr lang="en-US" b="1" dirty="0"/>
              <a:t>No</a:t>
            </a:r>
            <a:r>
              <a:rPr lang="en-US" dirty="0"/>
              <a:t> or </a:t>
            </a:r>
            <a:r>
              <a:rPr lang="en-US" b="1" dirty="0"/>
              <a:t>All</a:t>
            </a:r>
            <a:r>
              <a:rPr lang="en-US" dirty="0"/>
              <a:t> first, and </a:t>
            </a:r>
            <a:r>
              <a:rPr lang="en-US" b="1" dirty="0"/>
              <a:t>Some</a:t>
            </a:r>
            <a:r>
              <a:rPr lang="en-US" dirty="0"/>
              <a:t>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359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logic, there are four basic propositions. In these propositions, the two categories are symbolized as </a:t>
            </a:r>
            <a:r>
              <a:rPr lang="en-US" b="1" dirty="0"/>
              <a:t>S</a:t>
            </a:r>
            <a:r>
              <a:rPr lang="en-US" dirty="0"/>
              <a:t> (Subject) and </a:t>
            </a:r>
            <a:r>
              <a:rPr lang="en-US" b="1" dirty="0"/>
              <a:t>P</a:t>
            </a:r>
            <a:r>
              <a:rPr lang="en-US" dirty="0"/>
              <a:t> (Predicate). You need to remember these four propositions, and there is not a standard proposition ‘All S are not P’ or ‘No S are not P’.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078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704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8483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1694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200" b="1" dirty="0"/>
          </a:p>
          <a:p>
            <a:r>
              <a:rPr lang="en-US" altLang="en-US" sz="1200" b="1" dirty="0"/>
              <a:t>Draw Venn diagram on PPTX: </a:t>
            </a:r>
          </a:p>
          <a:p>
            <a:endParaRPr lang="en-US" sz="1200" b="1" dirty="0"/>
          </a:p>
          <a:p>
            <a:r>
              <a:rPr lang="en-US" sz="1200" b="1" dirty="0"/>
              <a:t>Step 1: </a:t>
            </a:r>
            <a:r>
              <a:rPr lang="en-US" sz="1200" b="0" dirty="0"/>
              <a:t>Draw and select three interlocking circles  </a:t>
            </a:r>
          </a:p>
          <a:p>
            <a:r>
              <a:rPr lang="en-US" sz="1200" b="1" dirty="0"/>
              <a:t>Step 2: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Shape format -&gt; merge shapes -&gt; fragment 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vi-VN" sz="1200" b="0" dirty="0" err="1">
                <a:solidFill>
                  <a:srgbClr val="00B050"/>
                </a:solidFill>
                <a:latin typeface="Arial" panose="020B0604020202020204" pitchFamily="34" charset="0"/>
              </a:rPr>
              <a:t>Format</a:t>
            </a:r>
            <a:r>
              <a:rPr lang="vi-VN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dirty="0">
                <a:solidFill>
                  <a:srgbClr val="222222"/>
                </a:solidFill>
                <a:latin typeface="Arial" panose="020B0604020202020204" pitchFamily="34" charset="0"/>
              </a:rPr>
              <a:t>shape</a:t>
            </a:r>
            <a:r>
              <a:rPr lang="en-US" sz="1200" b="0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lang="vi-VN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200" b="0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fill</a:t>
            </a:r>
            <a:r>
              <a:rPr lang="en-US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 </a:t>
            </a:r>
            <a:endParaRPr lang="en-US" sz="1200" b="0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161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do all the exercises by yourself before you check the key in the next slides.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413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1510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We expect an X on the line (the arrow) which means X can be in both outside areas of M, but there isn’t any X there. So, the conclusion is </a:t>
            </a:r>
            <a:r>
              <a:rPr lang="en-US" b="1" dirty="0"/>
              <a:t>Invalid</a:t>
            </a:r>
            <a:r>
              <a:rPr lang="en-US" dirty="0"/>
              <a:t>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8882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Conclusion: There is at least one X in the outside are of M, so it’s </a:t>
            </a:r>
            <a:r>
              <a:rPr lang="en-US" b="1" dirty="0"/>
              <a:t>valid.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562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932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There is at least one X in the outside are of T, so it’s </a:t>
            </a:r>
            <a:r>
              <a:rPr lang="en-US" b="1" dirty="0"/>
              <a:t>valid.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35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0FE3D2CB-9148-4E36-8812-6E9CB2691A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A30F1E-2E19-43F0-931F-F65ADC26FB57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1BFAE25-48C2-4BA9-91A9-21791A5C1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1779808-D0A5-4925-95E9-C44CB5DC9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This simple diagram of two overlapping circles shows the relation between two categories.</a:t>
            </a:r>
          </a:p>
          <a:p>
            <a:pPr eaLnBrk="1" hangingPunct="1"/>
            <a:r>
              <a:rPr lang="en-US" altLang="en-US" dirty="0"/>
              <a:t>Example: </a:t>
            </a:r>
            <a:r>
              <a:rPr lang="en-US" altLang="en-US" b="1" dirty="0"/>
              <a:t>S</a:t>
            </a:r>
            <a:r>
              <a:rPr lang="en-US" altLang="en-US" dirty="0"/>
              <a:t>: IU students and </a:t>
            </a:r>
            <a:r>
              <a:rPr lang="en-US" altLang="en-US" b="1" dirty="0"/>
              <a:t>P</a:t>
            </a:r>
            <a:r>
              <a:rPr lang="en-US" altLang="en-US" dirty="0"/>
              <a:t>: Critical Thinking learners (S and P: plural categories)  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27076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Conclusion: ‘All J are F’ means all the outside area of J must be shaded, but the arrow shows one small unshaded area, so it’s invalid.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A9295-AFEE-47E3-8735-751BC5AADA0D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3466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53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easy quiz wishers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9DA36-CFF9-4CAD-A56A-95261B8D7DD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72101D6-AA63-4907-8286-2996522B9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56D0BA-01B8-41FE-8FDF-86510587A39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824EB5D-83F0-4692-99B9-9E7318FE7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45938EB-4210-4CE8-ACB8-71D6306D4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Venn is the name of British mathematician John Venn who invented this method.</a:t>
            </a:r>
          </a:p>
          <a:p>
            <a:pPr eaLnBrk="1" hangingPunct="1"/>
            <a:r>
              <a:rPr lang="en-US" altLang="en-US" dirty="0"/>
              <a:t> </a:t>
            </a:r>
          </a:p>
          <a:p>
            <a:pPr eaLnBrk="1" hangingPunct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Venn diagram shows all possible logical relations between categories. In this Chapter, we’ll use a Venn diagram of three interlocking circles to test validity of categorical arguments.</a:t>
            </a:r>
          </a:p>
          <a:p>
            <a:pPr eaLnBrk="1" hangingPunct="1"/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1E3A428C-C8E5-4014-B278-B4F3E84CAB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8B3195-1FF4-4639-B9C9-E279E3B68D2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E8629D6-8225-4E77-AEE4-D5126E98C9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1B02E65-01FE-4FD2-9914-40C57D144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You need to master the rules to do your evaluation later: </a:t>
            </a:r>
          </a:p>
          <a:p>
            <a:pPr eaLnBrk="1" hangingPunct="1"/>
            <a:endParaRPr lang="en-US" altLang="en-US" dirty="0"/>
          </a:p>
          <a:p>
            <a:pPr marL="228600" indent="-228600" eaLnBrk="1" hangingPunct="1">
              <a:buAutoNum type="arabicPeriod"/>
            </a:pPr>
            <a:r>
              <a:rPr lang="en-US" altLang="en-US" dirty="0"/>
              <a:t>When you shade an area (symbolizing a class of items), as in 1, this means you DELETE that area and it disappears.</a:t>
            </a:r>
          </a:p>
          <a:p>
            <a:pPr marL="228600" indent="-228600" eaLnBrk="1" hangingPunct="1">
              <a:buAutoNum type="arabicPeriod"/>
            </a:pPr>
            <a:endParaRPr lang="en-US" altLang="en-US" dirty="0"/>
          </a:p>
          <a:p>
            <a:pPr marL="228600" indent="-228600" eaLnBrk="1" hangingPunct="1">
              <a:buAutoNum type="arabicPeriod"/>
            </a:pPr>
            <a:r>
              <a:rPr lang="en-US" altLang="en-US" dirty="0"/>
              <a:t>When you put an X in an  area, it means there is at least ONE item in that area, or X means “some”.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28073DD7-5CED-4D91-B7CB-701354664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8A74FD-111D-4C8E-BAAE-FF45F52357CC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24BC23F-51F9-4908-8042-C846635F4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255E87-4C45-401A-9CB6-DBEDFA184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In this case,  when you have the proposition ‘All S are P’, you shade the S area outside P in pink, which means any items in the pink area disappear because they are only S and they are not P.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So, ‘All S are P’ is the oval area between the two circles, because all items in this area are both S and P.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4439774-2873-49CB-82F3-D06E5D099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3D9395-4BA4-450D-AD2F-2A2CD1C138B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E0C93A0-C2D7-4AFC-988A-C774A68E8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70213" y="547688"/>
            <a:ext cx="3659187" cy="2744787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5FF3BFD-A904-4EF9-8A7F-9647EE2CB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113" y="3475038"/>
            <a:ext cx="7038975" cy="329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Similarly, you delete the common  area in the center for ‘No S are P’, and take all items in S outside the common area.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Likewise, for ‘No P are S’, you delete the same common area inside, but you take all the items in  P outside the common area.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5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5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9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4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4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9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7DFC-E435-423F-9AEE-81828A07990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EAFE-0766-4D02-BC2A-0A85C8C7B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2731378-75E3-415F-B9C9-18B56E405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1112126"/>
            <a:ext cx="6343650" cy="8572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Chapter 9</a:t>
            </a: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Categorical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B0059-083A-4D1E-842A-1F2935A8F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2997863"/>
            <a:ext cx="3952239" cy="3686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9C0D7CD-3949-4BAB-893A-F3C1D33FF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31445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Some S are P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1FDD68-5AA8-4BF2-8AC1-60D68ADF9FBA}"/>
              </a:ext>
            </a:extLst>
          </p:cNvPr>
          <p:cNvSpPr txBox="1">
            <a:spLocks noChangeArrowheads="1"/>
          </p:cNvSpPr>
          <p:nvPr/>
        </p:nvSpPr>
        <p:spPr>
          <a:xfrm>
            <a:off x="869950" y="151417"/>
            <a:ext cx="7404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7B005-A669-4630-A0E2-099E9000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431" y="2477483"/>
            <a:ext cx="4323664" cy="340016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1FAB430-79B9-4B77-8059-51DBE0B1B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31445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Some S are not 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DE687C-F4E5-4B3C-9D5F-6C9FF25D2090}"/>
              </a:ext>
            </a:extLst>
          </p:cNvPr>
          <p:cNvSpPr txBox="1">
            <a:spLocks noChangeArrowheads="1"/>
          </p:cNvSpPr>
          <p:nvPr/>
        </p:nvSpPr>
        <p:spPr>
          <a:xfrm>
            <a:off x="869950" y="151417"/>
            <a:ext cx="7404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4758C4-F645-47C6-A99D-10C40C7C7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551" y="2540204"/>
            <a:ext cx="3771900" cy="30956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6831595-DE80-4FC6-96AD-9FE5646BC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618" y="334002"/>
            <a:ext cx="8263155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Review: Venn diagram for 4 categorical claims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0C7DE47-B409-4803-AA08-21084BAA1A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949" y="1065915"/>
            <a:ext cx="8766495" cy="339852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 are P</a:t>
            </a:r>
            <a:r>
              <a:rPr lang="en-US" alt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The class of S outside of P is empty.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 are P</a:t>
            </a:r>
            <a:r>
              <a:rPr lang="en-US" alt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The class of S inside P is empty.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 are P</a:t>
            </a:r>
            <a:r>
              <a:rPr lang="en-US" alt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The class of S inside P has at least one member.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en-US" sz="6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 are not P</a:t>
            </a:r>
            <a:r>
              <a:rPr lang="en-US" altLang="en-US" sz="6400" dirty="0">
                <a:latin typeface="Arial" panose="020B0604020202020204" pitchFamily="34" charset="0"/>
                <a:cs typeface="Arial" panose="020B0604020202020204" pitchFamily="34" charset="0"/>
              </a:rPr>
              <a:t>: The class of S outside of P has at least one member.</a:t>
            </a:r>
          </a:p>
          <a:p>
            <a:pPr marL="495300" indent="-495300">
              <a:lnSpc>
                <a:spcPct val="130000"/>
              </a:lnSpc>
            </a:pPr>
            <a:endParaRPr lang="en-US" altLang="en-US" sz="1800" dirty="0"/>
          </a:p>
          <a:p>
            <a:pPr marL="495300" indent="-495300">
              <a:lnSpc>
                <a:spcPct val="80000"/>
              </a:lnSpc>
            </a:pPr>
            <a:endParaRPr lang="en-US" alt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CF1F0-EBE1-40D8-BD60-5B608312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9" y="3683927"/>
            <a:ext cx="1734868" cy="1412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9B203A-33F7-445E-A2AB-3B5B3084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364" y="3778807"/>
            <a:ext cx="1525268" cy="12229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889F26-305F-43D2-B763-4C156CD70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179" y="3724654"/>
            <a:ext cx="1692268" cy="1330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873867-4CCA-4E02-8C0E-E19F27C56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25" y="3683927"/>
            <a:ext cx="1720794" cy="1412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EB31E-BAD5-4EF5-9919-B11A271D8CB4}"/>
              </a:ext>
            </a:extLst>
          </p:cNvPr>
          <p:cNvSpPr txBox="1"/>
          <p:nvPr/>
        </p:nvSpPr>
        <p:spPr>
          <a:xfrm>
            <a:off x="595618" y="5276462"/>
            <a:ext cx="139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 are 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3272C-B977-453B-B9F5-68459C17B823}"/>
              </a:ext>
            </a:extLst>
          </p:cNvPr>
          <p:cNvSpPr txBox="1"/>
          <p:nvPr/>
        </p:nvSpPr>
        <p:spPr>
          <a:xfrm>
            <a:off x="2683711" y="5276462"/>
            <a:ext cx="139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 are 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E17BA3-CD42-4894-87FE-FF956D3F1715}"/>
              </a:ext>
            </a:extLst>
          </p:cNvPr>
          <p:cNvSpPr txBox="1"/>
          <p:nvPr/>
        </p:nvSpPr>
        <p:spPr>
          <a:xfrm>
            <a:off x="4572000" y="5276462"/>
            <a:ext cx="1650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 are 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C6CB2-8FE8-4477-ADB7-044A9A601226}"/>
              </a:ext>
            </a:extLst>
          </p:cNvPr>
          <p:cNvSpPr txBox="1"/>
          <p:nvPr/>
        </p:nvSpPr>
        <p:spPr>
          <a:xfrm>
            <a:off x="6742125" y="5276462"/>
            <a:ext cx="2200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 are not P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B84406-5A8F-48D2-B56D-1877BF4A34BD}"/>
              </a:ext>
            </a:extLst>
          </p:cNvPr>
          <p:cNvCxnSpPr>
            <a:cxnSpLocks/>
          </p:cNvCxnSpPr>
          <p:nvPr/>
        </p:nvCxnSpPr>
        <p:spPr>
          <a:xfrm>
            <a:off x="2312894" y="6400800"/>
            <a:ext cx="434609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BFFF17-9C83-4302-AC8B-0C92E1947829}"/>
              </a:ext>
            </a:extLst>
          </p:cNvPr>
          <p:cNvSpPr txBox="1"/>
          <p:nvPr/>
        </p:nvSpPr>
        <p:spPr>
          <a:xfrm>
            <a:off x="1988191" y="6497619"/>
            <a:ext cx="6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6CF55-5E94-4F4B-A1DC-24D9D1DAF0E9}"/>
              </a:ext>
            </a:extLst>
          </p:cNvPr>
          <p:cNvSpPr txBox="1"/>
          <p:nvPr/>
        </p:nvSpPr>
        <p:spPr>
          <a:xfrm>
            <a:off x="6460289" y="6497619"/>
            <a:ext cx="69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A49292-0389-47DE-AC65-92D495C7F244}"/>
              </a:ext>
            </a:extLst>
          </p:cNvPr>
          <p:cNvCxnSpPr>
            <a:cxnSpLocks/>
          </p:cNvCxnSpPr>
          <p:nvPr/>
        </p:nvCxnSpPr>
        <p:spPr>
          <a:xfrm>
            <a:off x="2325193" y="6260951"/>
            <a:ext cx="0" cy="2366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CC7330-A56F-43E7-9E58-AA73D1739E86}"/>
              </a:ext>
            </a:extLst>
          </p:cNvPr>
          <p:cNvCxnSpPr>
            <a:cxnSpLocks/>
          </p:cNvCxnSpPr>
          <p:nvPr/>
        </p:nvCxnSpPr>
        <p:spPr>
          <a:xfrm>
            <a:off x="6658984" y="6260951"/>
            <a:ext cx="0" cy="2366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DE3D218D-D6E9-482F-9B2E-2B045A5306CF}"/>
              </a:ext>
            </a:extLst>
          </p:cNvPr>
          <p:cNvSpPr/>
          <p:nvPr/>
        </p:nvSpPr>
        <p:spPr>
          <a:xfrm rot="5400000">
            <a:off x="4420186" y="4030710"/>
            <a:ext cx="141222" cy="4142735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60A4F-EE6F-44AC-BC98-03AFDD27E4EE}"/>
              </a:ext>
            </a:extLst>
          </p:cNvPr>
          <p:cNvSpPr txBox="1"/>
          <p:nvPr/>
        </p:nvSpPr>
        <p:spPr>
          <a:xfrm>
            <a:off x="4296790" y="6031468"/>
            <a:ext cx="1119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Some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BB37E55-0973-4204-8983-42B190A3E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288" y="369173"/>
            <a:ext cx="7201424" cy="4000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Common stylistic variants of categorical claims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25C479D-BDD6-4BE3-A058-023F4DEA59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42690" y="1091406"/>
            <a:ext cx="1916430" cy="59467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All S are P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DCE5395D-7753-4BAA-9227-805AF8CE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" y="1930400"/>
            <a:ext cx="869696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is a P.				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Whoever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 S is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Whatever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 S is a P. 	If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anything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 S, then it is a P.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is a P. 				If something is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P, then it is 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 S.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is a P. 				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				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 are S.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 are P. 			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if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 is a P is it an S.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Something is an S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if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a P.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4">
            <a:extLst>
              <a:ext uri="{FF2B5EF4-FFF2-40B4-BE49-F238E27FC236}">
                <a16:creationId xmlns:a16="http://schemas.microsoft.com/office/drawing/2014/main" id="{601BE227-7A25-4210-B775-595BF3DAE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10" y="1471910"/>
            <a:ext cx="634365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 are S.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is an S is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one who is an S is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S is a P.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single S is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anything is an S then it is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All S are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-P.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100" b="1" dirty="0">
              <a:solidFill>
                <a:srgbClr val="F42683"/>
              </a:solidFill>
              <a:latin typeface="Times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2B7FC44-1FFA-4398-9A64-BFC1B14E3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010" y="750005"/>
            <a:ext cx="1916430" cy="52355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No S are P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884F397-E377-460A-AE78-BAD54B74E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288" y="369173"/>
            <a:ext cx="7201424" cy="4000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Common stylistic variants of categorical claims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4">
            <a:extLst>
              <a:ext uri="{FF2B5EF4-FFF2-40B4-BE49-F238E27FC236}">
                <a16:creationId xmlns:a16="http://schemas.microsoft.com/office/drawing/2014/main" id="{9B302DFD-4DDE-4E80-AAFC-7333E46B7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" y="1827531"/>
            <a:ext cx="5657850" cy="436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P are S.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few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S that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Several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Nearly all S are P.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E7FC14-DCBB-4B97-9F70-9D9D11FE0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170" y="990283"/>
            <a:ext cx="2160270" cy="50323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800" b="1" dirty="0">
                <a:solidFill>
                  <a:srgbClr val="FF0000"/>
                </a:solidFill>
              </a:rPr>
              <a:t>Some S are P</a:t>
            </a:r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4A35867-3EDD-4321-84AC-465977FB2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288" y="369173"/>
            <a:ext cx="7201424" cy="4000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Common stylistic variants of categorical claims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>
            <a:extLst>
              <a:ext uri="{FF2B5EF4-FFF2-40B4-BE49-F238E27FC236}">
                <a16:creationId xmlns:a16="http://schemas.microsoft.com/office/drawing/2014/main" id="{DD1DA0C4-C4F9-48CE-A3FA-D16022742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" y="1560633"/>
            <a:ext cx="6408420" cy="4805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 S are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everyone who is an S is a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always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are S that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few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Several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Nearly all S are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P. </a:t>
            </a:r>
            <a:endParaRPr lang="en-US" altLang="en-US" sz="2800" b="1" dirty="0">
              <a:solidFill>
                <a:srgbClr val="F4268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BCA16C-9EA7-4153-A67C-766CD2736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360" y="926738"/>
            <a:ext cx="2804160" cy="495693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fontAlgn="base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fontAlgn="base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Some S are not P</a:t>
            </a:r>
          </a:p>
          <a:p>
            <a:pPr eaLnBrk="1" hangingPunct="1">
              <a:defRPr/>
            </a:pPr>
            <a:endParaRPr 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C4FFD8E-8C73-4003-9991-95DCDC0CC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288" y="369173"/>
            <a:ext cx="7201424" cy="4000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Common stylistic variants of categorical claims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EF00B690-74CF-4D56-B9D4-BD1217DF4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39520" y="1447800"/>
            <a:ext cx="7345680" cy="4927918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1. Only 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IU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learn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Critical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Thinking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vi-VN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vi-V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</a:t>
            </a:r>
            <a:r>
              <a:rPr lang="vi-VN" altLang="en-US" sz="1800" dirty="0" err="1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learners</a:t>
            </a:r>
            <a:r>
              <a:rPr lang="vi-VN" altLang="en-US" sz="1800" dirty="0">
                <a:solidFill>
                  <a:srgbClr val="F4268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dirty="0">
                <a:solidFill>
                  <a:srgbClr val="F42683"/>
                </a:solidFill>
              </a:rPr>
              <a:t>of Critical Thinking in English are IU students. </a:t>
            </a:r>
            <a:endParaRPr lang="en-US" altLang="en-US" sz="1800" dirty="0"/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2. Only fools follow the crowd.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crowd followers are fools.</a:t>
            </a:r>
            <a:r>
              <a:rPr lang="en-US" altLang="en-US" sz="1800" dirty="0"/>
              <a:t> 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3. Employees’ restroom only.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restroom users are employees.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4. None except senior citizens are eligible for the vaccination.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people who are eligible for the vaccination are senior citizens.</a:t>
            </a:r>
            <a:r>
              <a:rPr lang="en-US" altLang="en-US" sz="1800" dirty="0"/>
              <a:t>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5. Building residents alone may use the elevator. </a:t>
            </a:r>
          </a:p>
          <a:p>
            <a:pPr marL="400050" indent="-400050">
              <a:lnSpc>
                <a:spcPct val="150000"/>
              </a:lnSpc>
              <a:buNone/>
            </a:pP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42683"/>
                </a:solidFill>
              </a:rPr>
              <a:t>All users of the elevator are building residents. </a:t>
            </a:r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0B7E0A1C-969E-4B73-A027-A73F2873E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" y="2071370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1" name="AutoShape 5">
            <a:extLst>
              <a:ext uri="{FF2B5EF4-FFF2-40B4-BE49-F238E27FC236}">
                <a16:creationId xmlns:a16="http://schemas.microsoft.com/office/drawing/2014/main" id="{BA8CD316-6CDE-438D-B4FD-14B8C56A7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8" y="3031808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2" name="AutoShape 6">
            <a:extLst>
              <a:ext uri="{FF2B5EF4-FFF2-40B4-BE49-F238E27FC236}">
                <a16:creationId xmlns:a16="http://schemas.microsoft.com/office/drawing/2014/main" id="{2B238859-B7C7-4F0D-801C-D822B3A7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" y="3950973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3" name="AutoShape 7">
            <a:extLst>
              <a:ext uri="{FF2B5EF4-FFF2-40B4-BE49-F238E27FC236}">
                <a16:creationId xmlns:a16="http://schemas.microsoft.com/office/drawing/2014/main" id="{59859257-A101-4788-8E41-DFEE0D39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4963320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9704" name="AutoShape 8">
            <a:extLst>
              <a:ext uri="{FF2B5EF4-FFF2-40B4-BE49-F238E27FC236}">
                <a16:creationId xmlns:a16="http://schemas.microsoft.com/office/drawing/2014/main" id="{69A56D37-4877-4491-A1D2-7B6EC15E6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" y="5971221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B0D7289-1855-41DA-8714-14952B309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695" y="253682"/>
            <a:ext cx="8182610" cy="85725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Practice: Translate the following “</a:t>
            </a:r>
            <a:r>
              <a:rPr lang="en-US" altLang="en-US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sentences” into standard categorical form.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F5E1542-0472-4233-AAC2-036156E6F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5610" y="188075"/>
            <a:ext cx="8615680" cy="82411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Practice:  Translate the following sentences into standard categorical form. 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6E9A612-8E22-495A-AED9-7BDC38F04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8286" y="1428750"/>
            <a:ext cx="8615680" cy="5063490"/>
          </a:xfrm>
        </p:spPr>
        <p:txBody>
          <a:bodyPr>
            <a:normAutofit/>
          </a:bodyPr>
          <a:lstStyle/>
          <a:p>
            <a:pPr marL="400050" indent="-400050">
              <a:buNone/>
            </a:pPr>
            <a:r>
              <a:rPr lang="en-US" altLang="en-US" sz="2400" dirty="0"/>
              <a:t>1. There are birds that cannot sing. </a:t>
            </a:r>
          </a:p>
          <a:p>
            <a:pPr marL="400050" indent="-400050">
              <a:buNone/>
            </a:pPr>
            <a:endParaRPr lang="en-US" altLang="en-US" sz="2400" dirty="0"/>
          </a:p>
          <a:p>
            <a:pPr marL="400050" indent="-400050">
              <a:buNone/>
            </a:pPr>
            <a:r>
              <a:rPr lang="en-US" altLang="en-US" sz="2400" dirty="0"/>
              <a:t>2. Deductive arguments are not inductive arguments. </a:t>
            </a:r>
          </a:p>
          <a:p>
            <a:pPr marL="400050" indent="-400050">
              <a:buNone/>
            </a:pPr>
            <a:endParaRPr lang="en-US" altLang="en-US" sz="2400" dirty="0"/>
          </a:p>
          <a:p>
            <a:pPr marL="400050" indent="-400050">
              <a:buNone/>
            </a:pPr>
            <a:r>
              <a:rPr lang="en-US" altLang="en-US" sz="2400" dirty="0"/>
              <a:t>3. Polar bears live in Canada. </a:t>
            </a:r>
          </a:p>
          <a:p>
            <a:pPr marL="400050" indent="-400050">
              <a:buNone/>
            </a:pPr>
            <a:endParaRPr lang="en-US" altLang="en-US" sz="2400" dirty="0"/>
          </a:p>
          <a:p>
            <a:pPr marL="400050" indent="-400050">
              <a:buNone/>
            </a:pPr>
            <a:r>
              <a:rPr lang="en-US" altLang="en-US" sz="2400" dirty="0"/>
              <a:t>4. If you learn online, you use at least one online meeting platform. </a:t>
            </a:r>
          </a:p>
          <a:p>
            <a:pPr marL="400050" indent="-400050">
              <a:buNone/>
            </a:pPr>
            <a:endParaRPr lang="en-US" altLang="en-US" sz="2400" dirty="0"/>
          </a:p>
          <a:p>
            <a:pPr marL="400050" indent="-400050">
              <a:buNone/>
            </a:pPr>
            <a:r>
              <a:rPr lang="en-US" altLang="en-US" sz="2400" dirty="0"/>
              <a:t>5. Not all online meeting platforms are user-friendly. 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B7154B9C-B5A5-48E6-850E-810AC1466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" y="1967865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28E016FB-0CB3-4F43-965B-CE494FE72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" y="2944734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3D906E4E-B089-4BB2-9A16-97210C211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3" y="3835559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7" name="AutoShape 7">
            <a:extLst>
              <a:ext uri="{FF2B5EF4-FFF2-40B4-BE49-F238E27FC236}">
                <a16:creationId xmlns:a16="http://schemas.microsoft.com/office/drawing/2014/main" id="{DF7D8351-BF6D-487B-99E1-11F11D58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4785360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0728" name="AutoShape 8">
            <a:extLst>
              <a:ext uri="{FF2B5EF4-FFF2-40B4-BE49-F238E27FC236}">
                <a16:creationId xmlns:a16="http://schemas.microsoft.com/office/drawing/2014/main" id="{9C3F5DA2-5283-4EFA-9F12-ACDCE1F9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" y="5617210"/>
            <a:ext cx="400050" cy="228600"/>
          </a:xfrm>
          <a:prstGeom prst="right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90E75-9844-48C1-A7EA-A051C62134EE}"/>
              </a:ext>
            </a:extLst>
          </p:cNvPr>
          <p:cNvSpPr txBox="1"/>
          <p:nvPr/>
        </p:nvSpPr>
        <p:spPr>
          <a:xfrm>
            <a:off x="1259840" y="18974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</a:rPr>
              <a:t>Some birds are animals that cannot sing.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A655-111D-420A-8407-EC7FC5951AAC}"/>
              </a:ext>
            </a:extLst>
          </p:cNvPr>
          <p:cNvSpPr txBox="1"/>
          <p:nvPr/>
        </p:nvSpPr>
        <p:spPr>
          <a:xfrm>
            <a:off x="1228725" y="2804002"/>
            <a:ext cx="75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No deductive arguments are inductive arguments.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B3F50D-E270-4ED3-BB53-52704FF21E26}"/>
              </a:ext>
            </a:extLst>
          </p:cNvPr>
          <p:cNvSpPr txBox="1"/>
          <p:nvPr/>
        </p:nvSpPr>
        <p:spPr>
          <a:xfrm>
            <a:off x="1228724" y="3740993"/>
            <a:ext cx="6421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Some polar bears are animals which live in Canada.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6F928-9C6B-4F7E-BE66-61FB0EC78CEB}"/>
              </a:ext>
            </a:extLst>
          </p:cNvPr>
          <p:cNvSpPr txBox="1"/>
          <p:nvPr/>
        </p:nvSpPr>
        <p:spPr>
          <a:xfrm>
            <a:off x="1228723" y="4629269"/>
            <a:ext cx="753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FF0000"/>
                </a:solidFill>
              </a:rPr>
              <a:t>All online learners are users of at least one online meeting platform.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95232-FB5B-4AAC-9286-5A2068BDD829}"/>
              </a:ext>
            </a:extLst>
          </p:cNvPr>
          <p:cNvSpPr txBox="1"/>
          <p:nvPr/>
        </p:nvSpPr>
        <p:spPr>
          <a:xfrm>
            <a:off x="1228722" y="5655737"/>
            <a:ext cx="6970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Some </a:t>
            </a:r>
            <a:r>
              <a:rPr lang="en-US" altLang="en-US" dirty="0">
                <a:solidFill>
                  <a:srgbClr val="FF0000"/>
                </a:solidFill>
              </a:rPr>
              <a:t>online meeting platforms are not user-friendly devices</a:t>
            </a:r>
            <a:r>
              <a:rPr lang="en-US" altLang="en-US" sz="18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1873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33CA583-11FB-4E49-BBC1-7CDCB1DCA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" y="131610"/>
            <a:ext cx="8615680" cy="443521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Translate the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T-shirt statement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 the standard categorical form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601D71-72A8-0FC3-C1D6-60894031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79" y="1065110"/>
            <a:ext cx="5080241" cy="51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B495C39-9D2B-4E2A-8935-3D24EF4B0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0175" y="511810"/>
            <a:ext cx="634365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CONTENTS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9B37EE-2A20-4335-845E-B2E411AC01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278701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17BB7C9-E801-426A-BDCB-6304F61A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897380"/>
            <a:ext cx="808863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n-lt"/>
              </a:rPr>
              <a:t>Part 1: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Categorical propositions/claims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n-lt"/>
              </a:rPr>
              <a:t>Part 2: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Translating into standard propositions/claims 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n-lt"/>
              </a:rPr>
              <a:t>Part 3: </a:t>
            </a:r>
            <a:r>
              <a:rPr lang="en-US" altLang="en-US" sz="2800" b="1" dirty="0">
                <a:solidFill>
                  <a:srgbClr val="FF0000"/>
                </a:solidFill>
                <a:latin typeface="+mn-lt"/>
              </a:rPr>
              <a:t>Testing validity with Venn diagram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latin typeface="+mn-lt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sz="2400" b="1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2015E-996C-4972-B320-6BE752FE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0570"/>
            <a:ext cx="4341612" cy="3737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F49D8-62E5-4519-9CF5-0BD3F0533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325" y="1340570"/>
            <a:ext cx="4638675" cy="358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B0E553-4683-4DDE-AD04-A271F09FFB79}"/>
              </a:ext>
            </a:extLst>
          </p:cNvPr>
          <p:cNvSpPr txBox="1"/>
          <p:nvPr/>
        </p:nvSpPr>
        <p:spPr>
          <a:xfrm>
            <a:off x="5363852" y="4921970"/>
            <a:ext cx="29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Ukraine President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5F0BE9-1B6C-C0A8-A991-41E7699D5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" y="131610"/>
            <a:ext cx="8615680" cy="443521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Translate the Emma’s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 the standard categorical form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100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63143-593D-4586-B4BC-680C25CAC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2" y="903644"/>
            <a:ext cx="3952997" cy="5685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892B8-09D4-4EE9-B0AE-2AF1CF1AF617}"/>
              </a:ext>
            </a:extLst>
          </p:cNvPr>
          <p:cNvSpPr txBox="1"/>
          <p:nvPr/>
        </p:nvSpPr>
        <p:spPr>
          <a:xfrm>
            <a:off x="2201258" y="6559631"/>
            <a:ext cx="2463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(Fox News - April 1, 2022)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A9B3A-5901-4A17-94F6-C3F1064C0541}"/>
              </a:ext>
            </a:extLst>
          </p:cNvPr>
          <p:cNvSpPr txBox="1"/>
          <p:nvPr/>
        </p:nvSpPr>
        <p:spPr>
          <a:xfrm>
            <a:off x="5207861" y="2890669"/>
            <a:ext cx="367197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Background</a:t>
            </a:r>
            <a:r>
              <a:rPr lang="en-US" dirty="0"/>
              <a:t>: The U.S. is divided on the policy of teaching sexuality to third graders.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50098EA-025F-FF21-C65C-482F3695B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" y="131610"/>
            <a:ext cx="8615680" cy="443521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Translate Judge Jeanine’s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into the standard categorical form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0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03833FB-9A2E-4A2D-8CB4-BF1FFABE1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  <p:sp>
        <p:nvSpPr>
          <p:cNvPr id="32772" name="TextBox 2">
            <a:extLst>
              <a:ext uri="{FF2B5EF4-FFF2-40B4-BE49-F238E27FC236}">
                <a16:creationId xmlns:a16="http://schemas.microsoft.com/office/drawing/2014/main" id="{CCC479BA-71F0-461F-8060-76DB4785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" y="1363980"/>
            <a:ext cx="68275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standard categorical proposition has: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24A2B-3CB2-4656-91DA-22FD97F35057}"/>
              </a:ext>
            </a:extLst>
          </p:cNvPr>
          <p:cNvSpPr txBox="1"/>
          <p:nvPr/>
        </p:nvSpPr>
        <p:spPr>
          <a:xfrm>
            <a:off x="857885" y="2254290"/>
            <a:ext cx="503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Quantifier: </a:t>
            </a:r>
            <a:r>
              <a:rPr lang="en-US" sz="2400" b="1" dirty="0">
                <a:solidFill>
                  <a:srgbClr val="FF0000"/>
                </a:solidFill>
              </a:rPr>
              <a:t>All, No, Some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E11C7-9A9C-4701-86B9-8FB952A182C3}"/>
              </a:ext>
            </a:extLst>
          </p:cNvPr>
          <p:cNvSpPr txBox="1"/>
          <p:nvPr/>
        </p:nvSpPr>
        <p:spPr>
          <a:xfrm>
            <a:off x="857885" y="3144600"/>
            <a:ext cx="503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 and P: </a:t>
            </a:r>
            <a:r>
              <a:rPr lang="en-US" sz="2400" b="1" dirty="0">
                <a:solidFill>
                  <a:srgbClr val="FF0000"/>
                </a:solidFill>
              </a:rPr>
              <a:t>plural nouns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7C85E-63AA-42A5-94E7-C8FE86ACADE3}"/>
              </a:ext>
            </a:extLst>
          </p:cNvPr>
          <p:cNvSpPr txBox="1"/>
          <p:nvPr/>
        </p:nvSpPr>
        <p:spPr>
          <a:xfrm>
            <a:off x="857885" y="4040070"/>
            <a:ext cx="503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Copula: </a:t>
            </a:r>
            <a:r>
              <a:rPr lang="en-US" sz="2400" b="1" dirty="0">
                <a:solidFill>
                  <a:srgbClr val="FF0000"/>
                </a:solidFill>
              </a:rPr>
              <a:t>are, are not 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D97FC655-21C0-4019-A6FE-D45E16FEA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360" y="1381760"/>
            <a:ext cx="8280400" cy="422656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1</a:t>
            </a:r>
            <a:r>
              <a:rPr lang="en-US" altLang="en-US" b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Rephrase all nonstandard subject and predicate terms so that they refer to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 categories/classes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roses are white.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roses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flowers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None/>
            </a:pPr>
            <a:r>
              <a:rPr lang="en-US" altLang="en-US" b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        S     C            P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C7ACE09B-08C1-4901-A096-F9D76F6EF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" y="4692650"/>
            <a:ext cx="285750" cy="228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F48156-C611-4921-8EE4-8D409B173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9A9D3DD1-22EA-45D0-826D-82453C7F9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7400" y="1671320"/>
            <a:ext cx="7533640" cy="30861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2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Rephrase all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nonstandard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verbs.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students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walk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school.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who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walk to school.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          S      C          P</a:t>
            </a:r>
          </a:p>
        </p:txBody>
      </p:sp>
      <p:sp>
        <p:nvSpPr>
          <p:cNvPr id="34819" name="AutoShape 4">
            <a:extLst>
              <a:ext uri="{FF2B5EF4-FFF2-40B4-BE49-F238E27FC236}">
                <a16:creationId xmlns:a16="http://schemas.microsoft.com/office/drawing/2014/main" id="{2E32DC70-9230-4056-8B2D-CF75DAFB2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" y="3882390"/>
            <a:ext cx="285750" cy="2286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172524-6CE4-4AC8-9765-263A03696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D0F391AB-5E78-4E25-B59A-10A0E2FCC4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7574" y="1605292"/>
            <a:ext cx="8386426" cy="30861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3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Fill in any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unexpressed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quantifiers.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people are friendly.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0337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Vietnamese people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friendly citizens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                  S                C              P</a:t>
            </a:r>
          </a:p>
        </p:txBody>
      </p:sp>
      <p:sp>
        <p:nvSpPr>
          <p:cNvPr id="35843" name="AutoShape 4">
            <a:extLst>
              <a:ext uri="{FF2B5EF4-FFF2-40B4-BE49-F238E27FC236}">
                <a16:creationId xmlns:a16="http://schemas.microsoft.com/office/drawing/2014/main" id="{0DE65C12-19DF-4B1B-B0E3-E7C533CFE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24" y="3783506"/>
            <a:ext cx="285750" cy="2857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B37369-52C1-447B-9BC8-3220F2DCA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7C352077-900F-4D6A-A2F4-7A0A5E2B06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0064" y="1336040"/>
            <a:ext cx="8508366" cy="452628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4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Translate singular statements as </a:t>
            </a:r>
            <a:r>
              <a:rPr lang="en-US" altLang="en-US" i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i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statements.</a:t>
            </a: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70000"/>
              </a:lnSpc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Ex: 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is the capital of France. </a:t>
            </a: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en-US" altLang="en-US" sz="20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en-US" sz="20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places identical with Paris</a:t>
            </a:r>
            <a:r>
              <a:rPr lang="en-US" altLang="en-US" sz="20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en-US" sz="20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places that</a:t>
            </a:r>
            <a:r>
              <a:rPr lang="en-US" altLang="en-US" sz="20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capital of France. </a:t>
            </a:r>
          </a:p>
        </p:txBody>
      </p:sp>
      <p:sp>
        <p:nvSpPr>
          <p:cNvPr id="36867" name="AutoShape 4">
            <a:extLst>
              <a:ext uri="{FF2B5EF4-FFF2-40B4-BE49-F238E27FC236}">
                <a16:creationId xmlns:a16="http://schemas.microsoft.com/office/drawing/2014/main" id="{0B220485-4CE9-4A67-9EFB-EB717964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" y="402717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11FA6-0810-4671-A5FD-C7337C547DEE}"/>
              </a:ext>
            </a:extLst>
          </p:cNvPr>
          <p:cNvSpPr txBox="1"/>
          <p:nvPr/>
        </p:nvSpPr>
        <p:spPr>
          <a:xfrm>
            <a:off x="520064" y="4331454"/>
            <a:ext cx="659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                        S                        C            P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1CC7FE-B566-482D-BB98-95C1BB6BC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F674979D-35F1-4359-9EEC-A1C07FE35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6871" y="1236107"/>
            <a:ext cx="8653303" cy="45212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5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Translate stylistic variants into the </a:t>
            </a:r>
            <a:r>
              <a:rPr lang="en-US" altLang="en-US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 categorical form</a:t>
            </a:r>
            <a:r>
              <a:rPr lang="en-US" altLang="en-US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Every S is a P.		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Any S is a P.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 are always P. 		   	</a:t>
            </a:r>
          </a:p>
        </p:txBody>
      </p:sp>
      <p:sp>
        <p:nvSpPr>
          <p:cNvPr id="37891" name="AutoShape 4">
            <a:extLst>
              <a:ext uri="{FF2B5EF4-FFF2-40B4-BE49-F238E27FC236}">
                <a16:creationId xmlns:a16="http://schemas.microsoft.com/office/drawing/2014/main" id="{56FEC887-D605-404B-8EAC-E2D6A0CC0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330" y="3911600"/>
            <a:ext cx="228600" cy="171450"/>
          </a:xfrm>
          <a:prstGeom prst="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7892" name="AutoShape 5">
            <a:extLst>
              <a:ext uri="{FF2B5EF4-FFF2-40B4-BE49-F238E27FC236}">
                <a16:creationId xmlns:a16="http://schemas.microsoft.com/office/drawing/2014/main" id="{A79D02B9-07A8-46EB-A899-CBEFD01AA158}"/>
              </a:ext>
            </a:extLst>
          </p:cNvPr>
          <p:cNvSpPr>
            <a:spLocks/>
          </p:cNvSpPr>
          <p:nvPr/>
        </p:nvSpPr>
        <p:spPr bwMode="auto">
          <a:xfrm>
            <a:off x="3657599" y="3148330"/>
            <a:ext cx="171451" cy="169799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4E492-5C8C-4D80-82B7-01ABA941402F}"/>
              </a:ext>
            </a:extLst>
          </p:cNvPr>
          <p:cNvSpPr/>
          <p:nvPr/>
        </p:nvSpPr>
        <p:spPr>
          <a:xfrm>
            <a:off x="4572000" y="3704937"/>
            <a:ext cx="279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75000"/>
              <a:defRPr/>
            </a:pPr>
            <a:r>
              <a:rPr lang="en-US" sz="3200" kern="0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 are P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6EBC50-77F1-45D9-9C92-C293D05E2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9299" y="375553"/>
            <a:ext cx="8096193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2: Translating into standard categorical propositions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03833FB-9A2E-4A2D-8CB4-BF1FFABE1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165" y="281305"/>
            <a:ext cx="7265670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Review: Translating into standard categorical form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BE0E3E1-C71E-41F1-98A8-2FDF31336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219" y="1971775"/>
            <a:ext cx="8912646" cy="42265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1</a:t>
            </a:r>
            <a:r>
              <a:rPr lang="en-US" altLang="en-US" sz="2400" b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Rephrase all nonstandard subject and predicate terms so that they refer to </a:t>
            </a:r>
            <a:r>
              <a:rPr lang="en-US" altLang="en-US" sz="24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plural categories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2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Rephrase all </a:t>
            </a:r>
            <a:r>
              <a:rPr lang="en-US" altLang="en-US" sz="24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nonstandard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verbs.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3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Fill in any </a:t>
            </a:r>
            <a:r>
              <a:rPr lang="en-US" altLang="en-US" sz="24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unexpressed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quantifiers.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4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Translate singular statements into </a:t>
            </a:r>
            <a:r>
              <a:rPr lang="en-US" altLang="en-US" sz="2400" i="1" u="sng" dirty="0">
                <a:solidFill>
                  <a:srgbClr val="F42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all, no</a:t>
            </a:r>
            <a:r>
              <a:rPr lang="en-US" altLang="en-US" sz="2400" i="1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altLang="en-US" sz="2400" i="1" u="sng" dirty="0">
                <a:solidFill>
                  <a:srgbClr val="F4268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statements.</a:t>
            </a:r>
            <a:r>
              <a:rPr lang="en-US" altLang="en-US" sz="2400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en-US" sz="24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 5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Translate stylistic variants into the </a:t>
            </a:r>
            <a:r>
              <a:rPr lang="en-US" altLang="en-US" sz="2400" u="sng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appropriate categorical form</a:t>
            </a:r>
            <a:r>
              <a:rPr lang="en-US" altLang="en-US" sz="2400" dirty="0">
                <a:solidFill>
                  <a:srgbClr val="0337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3600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altLang="en-US" dirty="0">
              <a:solidFill>
                <a:srgbClr val="F34927"/>
              </a:solidFill>
            </a:endParaRPr>
          </a:p>
        </p:txBody>
      </p:sp>
      <p:sp>
        <p:nvSpPr>
          <p:cNvPr id="32772" name="TextBox 2">
            <a:extLst>
              <a:ext uri="{FF2B5EF4-FFF2-40B4-BE49-F238E27FC236}">
                <a16:creationId xmlns:a16="http://schemas.microsoft.com/office/drawing/2014/main" id="{CCC479BA-71F0-461F-8060-76DB4785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19" y="1297879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Follow five tips:</a:t>
            </a:r>
            <a:endParaRPr lang="en-US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6104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F0F7007-369A-4A0C-A41E-5D51B96AF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446941"/>
            <a:ext cx="8625839" cy="50809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C53D33F-2D6B-42B8-927B-570F7A856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5600" y="1544320"/>
            <a:ext cx="8117840" cy="4104640"/>
          </a:xfrm>
        </p:spPr>
        <p:txBody>
          <a:bodyPr>
            <a:normAutofit fontScale="85000" lnSpcReduction="20000"/>
          </a:bodyPr>
          <a:lstStyle/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	A categorical syllogism is deductive argument with </a:t>
            </a:r>
            <a:r>
              <a:rPr lang="en-US" altLang="en-US" u="sng" dirty="0">
                <a:latin typeface="Arial" panose="020B0604020202020204" pitchFamily="34" charset="0"/>
              </a:rPr>
              <a:t>two premises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u="sng" dirty="0">
                <a:latin typeface="Arial" panose="020B0604020202020204" pitchFamily="34" charset="0"/>
              </a:rPr>
              <a:t>a conclusion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495300" indent="-495300">
              <a:lnSpc>
                <a:spcPct val="150000"/>
              </a:lnSpc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Example: 	All Venn drawers (D) are logic learners (L).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			</a:t>
            </a:r>
            <a:r>
              <a:rPr lang="en-US" altLang="en-US" u="sng" dirty="0">
                <a:latin typeface="Arial" panose="020B0604020202020204" pitchFamily="34" charset="0"/>
              </a:rPr>
              <a:t>All logic learners are critical thinkers (T).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			So, all Venn drawers are critical thinkers.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594D40-2375-40D3-93BD-3CBC11E14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1404" y="258701"/>
            <a:ext cx="6998970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Part 1: Categorical propositions/claims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6D008C4-532D-4F9B-B5CF-FAC05BF1C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2578" y="915986"/>
            <a:ext cx="8536622" cy="3998913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dirty="0"/>
              <a:t>Categorical propositions/claims make declarations about entities belonging to, or not belonging to, categories or classes. Each standard categorical proposition has 4 basic parts: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313131"/>
                </a:solidFill>
              </a:rPr>
              <a:t>1.</a:t>
            </a:r>
            <a:r>
              <a:rPr lang="en-US" altLang="en-US" b="1" dirty="0">
                <a:solidFill>
                  <a:srgbClr val="F34927"/>
                </a:solidFill>
              </a:rPr>
              <a:t> </a:t>
            </a:r>
            <a:r>
              <a:rPr lang="en-US" altLang="en-US" b="1" dirty="0"/>
              <a:t>Quantifier</a:t>
            </a:r>
            <a:r>
              <a:rPr lang="en-US" altLang="en-US" b="1" dirty="0">
                <a:solidFill>
                  <a:srgbClr val="313131"/>
                </a:solidFill>
              </a:rPr>
              <a:t>: </a:t>
            </a:r>
            <a:r>
              <a:rPr lang="en-US" altLang="en-US" b="1" i="1" dirty="0">
                <a:solidFill>
                  <a:srgbClr val="313131"/>
                </a:solidFill>
              </a:rPr>
              <a:t>All</a:t>
            </a:r>
            <a:r>
              <a:rPr lang="en-US" altLang="en-US" b="1" dirty="0">
                <a:solidFill>
                  <a:srgbClr val="313131"/>
                </a:solidFill>
              </a:rPr>
              <a:t>, </a:t>
            </a:r>
            <a:r>
              <a:rPr lang="en-US" altLang="en-US" b="1" i="1" dirty="0">
                <a:solidFill>
                  <a:srgbClr val="313131"/>
                </a:solidFill>
              </a:rPr>
              <a:t>No</a:t>
            </a:r>
            <a:r>
              <a:rPr lang="en-US" altLang="en-US" b="1" dirty="0">
                <a:solidFill>
                  <a:srgbClr val="313131"/>
                </a:solidFill>
              </a:rPr>
              <a:t>, or </a:t>
            </a:r>
            <a:r>
              <a:rPr lang="en-US" altLang="en-US" b="1" i="1" dirty="0">
                <a:solidFill>
                  <a:srgbClr val="313131"/>
                </a:solidFill>
              </a:rPr>
              <a:t>Some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313131"/>
                </a:solidFill>
              </a:rPr>
              <a:t>2.</a:t>
            </a:r>
            <a:r>
              <a:rPr lang="en-US" altLang="en-US" b="1" dirty="0">
                <a:solidFill>
                  <a:srgbClr val="F34927"/>
                </a:solidFill>
              </a:rPr>
              <a:t> </a:t>
            </a:r>
            <a:r>
              <a:rPr lang="en-US" altLang="en-US" b="1" dirty="0">
                <a:solidFill>
                  <a:srgbClr val="F42683"/>
                </a:solidFill>
              </a:rPr>
              <a:t>Subject</a:t>
            </a:r>
            <a:r>
              <a:rPr lang="en-US" altLang="en-US" dirty="0"/>
              <a:t>: (</a:t>
            </a:r>
            <a:r>
              <a:rPr lang="en-US" altLang="en-US" b="1" dirty="0"/>
              <a:t>S</a:t>
            </a:r>
            <a:r>
              <a:rPr lang="en-US" altLang="en-US" dirty="0"/>
              <a:t>) (plural noun)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en-US" b="1" dirty="0">
                <a:solidFill>
                  <a:srgbClr val="313131"/>
                </a:solidFill>
              </a:rPr>
              <a:t>3.</a:t>
            </a:r>
            <a:r>
              <a:rPr lang="en-US" altLang="en-US" b="1" dirty="0">
                <a:solidFill>
                  <a:srgbClr val="F34927"/>
                </a:solidFill>
              </a:rPr>
              <a:t> Predicate</a:t>
            </a:r>
            <a:r>
              <a:rPr lang="en-US" altLang="en-US" dirty="0"/>
              <a:t>: (</a:t>
            </a:r>
            <a:r>
              <a:rPr lang="en-US" altLang="en-US" b="1" dirty="0"/>
              <a:t>P</a:t>
            </a:r>
            <a:r>
              <a:rPr lang="en-US" altLang="en-US" dirty="0"/>
              <a:t>) (plural noun)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solidFill>
                  <a:srgbClr val="313131"/>
                </a:solidFill>
              </a:rPr>
              <a:t>4.</a:t>
            </a:r>
            <a:r>
              <a:rPr lang="en-US" altLang="en-US" b="1" dirty="0">
                <a:solidFill>
                  <a:srgbClr val="F34927"/>
                </a:solidFill>
              </a:rPr>
              <a:t> </a:t>
            </a:r>
            <a:r>
              <a:rPr lang="en-US" altLang="en-US" b="1" dirty="0">
                <a:solidFill>
                  <a:srgbClr val="00B0F0"/>
                </a:solidFill>
              </a:rPr>
              <a:t>Copula</a:t>
            </a:r>
            <a:r>
              <a:rPr lang="en-US" altLang="en-US" dirty="0"/>
              <a:t>: linking verb (always ‘are’)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u="sng" dirty="0"/>
              <a:t>Ex:</a:t>
            </a:r>
            <a:r>
              <a:rPr lang="en-US" altLang="en-US" dirty="0"/>
              <a:t>     </a:t>
            </a:r>
            <a:r>
              <a:rPr lang="en-US" altLang="en-US" dirty="0">
                <a:solidFill>
                  <a:schemeClr val="tx2"/>
                </a:solidFill>
              </a:rPr>
              <a:t>All</a:t>
            </a:r>
            <a:r>
              <a:rPr lang="en-US" altLang="en-US" dirty="0">
                <a:solidFill>
                  <a:srgbClr val="F34927"/>
                </a:solidFill>
              </a:rPr>
              <a:t> </a:t>
            </a:r>
            <a:r>
              <a:rPr lang="en-US" altLang="en-US" dirty="0">
                <a:solidFill>
                  <a:srgbClr val="F42683"/>
                </a:solidFill>
              </a:rPr>
              <a:t>IU students</a:t>
            </a:r>
            <a:r>
              <a:rPr lang="en-US" altLang="en-US" dirty="0">
                <a:solidFill>
                  <a:srgbClr val="F34927"/>
                </a:solidFill>
              </a:rPr>
              <a:t> </a:t>
            </a:r>
            <a:r>
              <a:rPr lang="en-US" altLang="en-US" dirty="0">
                <a:solidFill>
                  <a:srgbClr val="00B0F0"/>
                </a:solidFill>
              </a:rPr>
              <a:t>are</a:t>
            </a:r>
            <a:r>
              <a:rPr lang="en-US" altLang="en-US" dirty="0">
                <a:solidFill>
                  <a:srgbClr val="0DF333"/>
                </a:solidFill>
              </a:rPr>
              <a:t> </a:t>
            </a:r>
            <a:r>
              <a:rPr lang="en-US" altLang="en-US" dirty="0">
                <a:solidFill>
                  <a:srgbClr val="F34927"/>
                </a:solidFill>
              </a:rPr>
              <a:t>Critical Thinking learners. </a:t>
            </a:r>
          </a:p>
        </p:txBody>
      </p:sp>
      <p:sp>
        <p:nvSpPr>
          <p:cNvPr id="7172" name="AutoShape 5">
            <a:extLst>
              <a:ext uri="{FF2B5EF4-FFF2-40B4-BE49-F238E27FC236}">
                <a16:creationId xmlns:a16="http://schemas.microsoft.com/office/drawing/2014/main" id="{E29573D0-70D2-4858-B5FF-8E5A2408A0B7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487805" y="4714874"/>
            <a:ext cx="114300" cy="285750"/>
          </a:xfrm>
          <a:prstGeom prst="rightBrace">
            <a:avLst>
              <a:gd name="adj1" fmla="val 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173" name="AutoShape 6">
            <a:extLst>
              <a:ext uri="{FF2B5EF4-FFF2-40B4-BE49-F238E27FC236}">
                <a16:creationId xmlns:a16="http://schemas.microsoft.com/office/drawing/2014/main" id="{4C43917C-F76B-4C63-AD2F-140E011E72A4}"/>
              </a:ext>
            </a:extLst>
          </p:cNvPr>
          <p:cNvSpPr>
            <a:spLocks/>
          </p:cNvSpPr>
          <p:nvPr/>
        </p:nvSpPr>
        <p:spPr bwMode="auto">
          <a:xfrm rot="5400000" flipV="1">
            <a:off x="2298700" y="4357687"/>
            <a:ext cx="114300" cy="1028700"/>
          </a:xfrm>
          <a:prstGeom prst="rightBrace">
            <a:avLst>
              <a:gd name="adj1" fmla="val 5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174" name="AutoShape 7">
            <a:extLst>
              <a:ext uri="{FF2B5EF4-FFF2-40B4-BE49-F238E27FC236}">
                <a16:creationId xmlns:a16="http://schemas.microsoft.com/office/drawing/2014/main" id="{05FCB7E3-18E0-4794-A5A4-05DAC2B9AA04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166745" y="4686299"/>
            <a:ext cx="57150" cy="342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7175" name="AutoShape 8">
            <a:extLst>
              <a:ext uri="{FF2B5EF4-FFF2-40B4-BE49-F238E27FC236}">
                <a16:creationId xmlns:a16="http://schemas.microsoft.com/office/drawing/2014/main" id="{45E55FEA-3A58-42A3-A15B-F5E4290127FA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586605" y="3792854"/>
            <a:ext cx="171450" cy="2171700"/>
          </a:xfrm>
          <a:prstGeom prst="rightBrace">
            <a:avLst>
              <a:gd name="adj1" fmla="val 10414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0057" name="Text Box 9">
            <a:extLst>
              <a:ext uri="{FF2B5EF4-FFF2-40B4-BE49-F238E27FC236}">
                <a16:creationId xmlns:a16="http://schemas.microsoft.com/office/drawing/2014/main" id="{D09BC3BD-1DA5-4632-921B-188A762B5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4964429"/>
            <a:ext cx="4343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1</a:t>
            </a:r>
            <a:r>
              <a:rPr lang="en-US" sz="2000" b="1" dirty="0"/>
              <a:t>           </a:t>
            </a:r>
            <a:r>
              <a:rPr lang="en-US" sz="2000" b="1" dirty="0">
                <a:solidFill>
                  <a:srgbClr val="F42683"/>
                </a:solidFill>
              </a:rPr>
              <a:t>2 </a:t>
            </a:r>
            <a:r>
              <a:rPr lang="en-US" sz="2000" b="1" dirty="0"/>
              <a:t>            </a:t>
            </a:r>
            <a:r>
              <a:rPr lang="en-US" sz="2000" b="1" dirty="0">
                <a:solidFill>
                  <a:srgbClr val="00B0F0"/>
                </a:solidFill>
              </a:rPr>
              <a:t>4</a:t>
            </a:r>
            <a:r>
              <a:rPr lang="en-US" sz="2000" b="1" dirty="0"/>
              <a:t>                       </a:t>
            </a:r>
            <a:r>
              <a:rPr lang="en-US" sz="2000" b="1" dirty="0">
                <a:solidFill>
                  <a:srgbClr val="F34927"/>
                </a:solidFill>
              </a:rPr>
              <a:t>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504D7254-BF4D-41FF-BF5D-A12E919C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" y="2960265"/>
            <a:ext cx="1876989" cy="114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 are L.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u="sng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 are T.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all D are T.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73549A3-7417-45F8-857F-0ACDF597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1" y="1371601"/>
            <a:ext cx="354806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50" b="1">
              <a:solidFill>
                <a:schemeClr val="accent2"/>
              </a:solidFill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BD01008-8177-4BFA-B74E-EA0E5025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554" y="2497926"/>
            <a:ext cx="4527550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lower circles represent the two categories in the conclusion. </a:t>
            </a:r>
          </a:p>
        </p:txBody>
      </p:sp>
      <p:sp>
        <p:nvSpPr>
          <p:cNvPr id="40968" name="Rectangle 1">
            <a:extLst>
              <a:ext uri="{FF2B5EF4-FFF2-40B4-BE49-F238E27FC236}">
                <a16:creationId xmlns:a16="http://schemas.microsoft.com/office/drawing/2014/main" id="{45A1EB9A-F7CB-4226-A30D-130F6674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4" y="738936"/>
            <a:ext cx="1535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1F48C9B-38F8-4564-BDBA-D47A6E883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252729"/>
              </p:ext>
            </p:extLst>
          </p:nvPr>
        </p:nvGraphicFramePr>
        <p:xfrm>
          <a:off x="5707553" y="1002473"/>
          <a:ext cx="1282304" cy="123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352600" imgH="2257560" progId="Paint.Picture">
                  <p:embed/>
                </p:oleObj>
              </mc:Choice>
              <mc:Fallback>
                <p:oleObj name="Bitmap Image" r:id="rId3" imgW="2352600" imgH="22575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F48C9B-38F8-4564-BDBA-D47A6E883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7553" y="1002473"/>
                        <a:ext cx="1282304" cy="123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27AAA31-6DD9-432F-A2C3-CFFB8E06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134" y="1082553"/>
            <a:ext cx="1282304" cy="114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B07EA-0CB4-49F8-B5A0-24E13465ADD1}"/>
              </a:ext>
            </a:extLst>
          </p:cNvPr>
          <p:cNvSpPr txBox="1"/>
          <p:nvPr/>
        </p:nvSpPr>
        <p:spPr>
          <a:xfrm>
            <a:off x="6206161" y="726645"/>
            <a:ext cx="567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6DC1B-6A0A-4B7D-AA7E-831938C065DF}"/>
              </a:ext>
            </a:extLst>
          </p:cNvPr>
          <p:cNvSpPr txBox="1"/>
          <p:nvPr/>
        </p:nvSpPr>
        <p:spPr>
          <a:xfrm>
            <a:off x="7719946" y="738936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No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68422-90BA-48A0-BD0E-DC886581D895}"/>
              </a:ext>
            </a:extLst>
          </p:cNvPr>
          <p:cNvCxnSpPr/>
          <p:nvPr/>
        </p:nvCxnSpPr>
        <p:spPr bwMode="auto">
          <a:xfrm flipV="1">
            <a:off x="6372548" y="2182501"/>
            <a:ext cx="233083" cy="3576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3AD19F-766C-4530-929A-6684CBD5F42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80614" y="2192559"/>
            <a:ext cx="268091" cy="3476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95351E7E-63C4-4C64-8A1C-64FA2A0626B2}"/>
              </a:ext>
            </a:extLst>
          </p:cNvPr>
          <p:cNvSpPr txBox="1">
            <a:spLocks noChangeArrowheads="1"/>
          </p:cNvSpPr>
          <p:nvPr/>
        </p:nvSpPr>
        <p:spPr>
          <a:xfrm>
            <a:off x="259080" y="106844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69A340-06EB-1760-E424-2FF0A1A2AF3C}"/>
              </a:ext>
            </a:extLst>
          </p:cNvPr>
          <p:cNvSpPr txBox="1"/>
          <p:nvPr/>
        </p:nvSpPr>
        <p:spPr>
          <a:xfrm>
            <a:off x="90921" y="1300531"/>
            <a:ext cx="539876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All Venn drawers (D) are logic learners (L).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u="sng" dirty="0">
                <a:latin typeface="Arial" panose="020B0604020202020204" pitchFamily="34" charset="0"/>
              </a:rPr>
              <a:t>All logic learners (L) are critical thinkers (T).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So, all Venn drawers (D) are critical thinkers (T).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52C15F-32DA-2DD7-AC02-A77713B78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7" y="3428997"/>
            <a:ext cx="5" cy="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3D12D-BC68-2CC3-42FF-95703873A773}"/>
              </a:ext>
            </a:extLst>
          </p:cNvPr>
          <p:cNvSpPr txBox="1"/>
          <p:nvPr/>
        </p:nvSpPr>
        <p:spPr>
          <a:xfrm>
            <a:off x="4998537" y="6265129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8FA99-A113-95AA-7141-F8F44FDB88FC}"/>
              </a:ext>
            </a:extLst>
          </p:cNvPr>
          <p:cNvSpPr txBox="1"/>
          <p:nvPr/>
        </p:nvSpPr>
        <p:spPr>
          <a:xfrm>
            <a:off x="3312340" y="6278278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E1EDD97-371F-BCA5-73BD-FB96BFED6816}"/>
              </a:ext>
            </a:extLst>
          </p:cNvPr>
          <p:cNvSpPr/>
          <p:nvPr/>
        </p:nvSpPr>
        <p:spPr>
          <a:xfrm>
            <a:off x="3715187" y="4321094"/>
            <a:ext cx="714645" cy="654328"/>
          </a:xfrm>
          <a:custGeom>
            <a:avLst/>
            <a:gdLst>
              <a:gd name="connsiteX0" fmla="*/ 314051 w 714645"/>
              <a:gd name="connsiteY0" fmla="*/ 0 h 654328"/>
              <a:gd name="connsiteX1" fmla="*/ 593100 w 714645"/>
              <a:gd name="connsiteY1" fmla="*/ 54835 h 654328"/>
              <a:gd name="connsiteX2" fmla="*/ 714645 w 714645"/>
              <a:gd name="connsiteY2" fmla="*/ 119048 h 654328"/>
              <a:gd name="connsiteX3" fmla="*/ 714415 w 714645"/>
              <a:gd name="connsiteY3" fmla="*/ 119169 h 654328"/>
              <a:gd name="connsiteX4" fmla="*/ 402043 w 714645"/>
              <a:gd name="connsiteY4" fmla="*/ 626432 h 654328"/>
              <a:gd name="connsiteX5" fmla="*/ 400596 w 714645"/>
              <a:gd name="connsiteY5" fmla="*/ 654328 h 654328"/>
              <a:gd name="connsiteX6" fmla="*/ 313819 w 714645"/>
              <a:gd name="connsiteY6" fmla="*/ 608483 h 654328"/>
              <a:gd name="connsiteX7" fmla="*/ 1447 w 714645"/>
              <a:gd name="connsiteY7" fmla="*/ 101220 h 654328"/>
              <a:gd name="connsiteX8" fmla="*/ 0 w 714645"/>
              <a:gd name="connsiteY8" fmla="*/ 73327 h 654328"/>
              <a:gd name="connsiteX9" fmla="*/ 35002 w 714645"/>
              <a:gd name="connsiteY9" fmla="*/ 54835 h 654328"/>
              <a:gd name="connsiteX10" fmla="*/ 314051 w 714645"/>
              <a:gd name="connsiteY10" fmla="*/ 0 h 65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5" h="654328">
                <a:moveTo>
                  <a:pt x="314051" y="0"/>
                </a:moveTo>
                <a:cubicBezTo>
                  <a:pt x="413034" y="0"/>
                  <a:pt x="507331" y="19526"/>
                  <a:pt x="593100" y="54835"/>
                </a:cubicBezTo>
                <a:lnTo>
                  <a:pt x="714645" y="119048"/>
                </a:lnTo>
                <a:lnTo>
                  <a:pt x="714415" y="119169"/>
                </a:lnTo>
                <a:cubicBezTo>
                  <a:pt x="542789" y="232025"/>
                  <a:pt x="424071" y="415318"/>
                  <a:pt x="402043" y="626432"/>
                </a:cubicBezTo>
                <a:lnTo>
                  <a:pt x="400596" y="654328"/>
                </a:lnTo>
                <a:lnTo>
                  <a:pt x="313819" y="608483"/>
                </a:lnTo>
                <a:cubicBezTo>
                  <a:pt x="142193" y="495627"/>
                  <a:pt x="23475" y="312335"/>
                  <a:pt x="1447" y="101220"/>
                </a:cubicBezTo>
                <a:lnTo>
                  <a:pt x="0" y="73327"/>
                </a:lnTo>
                <a:lnTo>
                  <a:pt x="35002" y="54835"/>
                </a:lnTo>
                <a:cubicBezTo>
                  <a:pt x="120771" y="19526"/>
                  <a:pt x="215068" y="0"/>
                  <a:pt x="314051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A981B2A-C62F-7578-040A-62F50E7B74B4}"/>
              </a:ext>
            </a:extLst>
          </p:cNvPr>
          <p:cNvSpPr/>
          <p:nvPr/>
        </p:nvSpPr>
        <p:spPr>
          <a:xfrm>
            <a:off x="4429832" y="4321094"/>
            <a:ext cx="714641" cy="654326"/>
          </a:xfrm>
          <a:custGeom>
            <a:avLst/>
            <a:gdLst>
              <a:gd name="connsiteX0" fmla="*/ 400594 w 714641"/>
              <a:gd name="connsiteY0" fmla="*/ 0 h 654326"/>
              <a:gd name="connsiteX1" fmla="*/ 679643 w 714641"/>
              <a:gd name="connsiteY1" fmla="*/ 54835 h 654326"/>
              <a:gd name="connsiteX2" fmla="*/ 714641 w 714641"/>
              <a:gd name="connsiteY2" fmla="*/ 73325 h 654326"/>
              <a:gd name="connsiteX3" fmla="*/ 713194 w 714641"/>
              <a:gd name="connsiteY3" fmla="*/ 101220 h 654326"/>
              <a:gd name="connsiteX4" fmla="*/ 400822 w 714641"/>
              <a:gd name="connsiteY4" fmla="*/ 608483 h 654326"/>
              <a:gd name="connsiteX5" fmla="*/ 314049 w 714641"/>
              <a:gd name="connsiteY5" fmla="*/ 654326 h 654326"/>
              <a:gd name="connsiteX6" fmla="*/ 312602 w 714641"/>
              <a:gd name="connsiteY6" fmla="*/ 626432 h 654326"/>
              <a:gd name="connsiteX7" fmla="*/ 230 w 714641"/>
              <a:gd name="connsiteY7" fmla="*/ 119169 h 654326"/>
              <a:gd name="connsiteX8" fmla="*/ 0 w 714641"/>
              <a:gd name="connsiteY8" fmla="*/ 119048 h 654326"/>
              <a:gd name="connsiteX9" fmla="*/ 121545 w 714641"/>
              <a:gd name="connsiteY9" fmla="*/ 54835 h 654326"/>
              <a:gd name="connsiteX10" fmla="*/ 400594 w 714641"/>
              <a:gd name="connsiteY10" fmla="*/ 0 h 6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1" h="654326">
                <a:moveTo>
                  <a:pt x="400594" y="0"/>
                </a:moveTo>
                <a:cubicBezTo>
                  <a:pt x="499577" y="0"/>
                  <a:pt x="593874" y="19526"/>
                  <a:pt x="679643" y="54835"/>
                </a:cubicBezTo>
                <a:lnTo>
                  <a:pt x="714641" y="73325"/>
                </a:lnTo>
                <a:lnTo>
                  <a:pt x="713194" y="101220"/>
                </a:lnTo>
                <a:cubicBezTo>
                  <a:pt x="691167" y="312335"/>
                  <a:pt x="572448" y="495627"/>
                  <a:pt x="400822" y="608483"/>
                </a:cubicBezTo>
                <a:lnTo>
                  <a:pt x="314049" y="654326"/>
                </a:lnTo>
                <a:lnTo>
                  <a:pt x="312602" y="626432"/>
                </a:lnTo>
                <a:cubicBezTo>
                  <a:pt x="290575" y="415318"/>
                  <a:pt x="171856" y="232025"/>
                  <a:pt x="230" y="119169"/>
                </a:cubicBezTo>
                <a:lnTo>
                  <a:pt x="0" y="119048"/>
                </a:lnTo>
                <a:lnTo>
                  <a:pt x="121545" y="54835"/>
                </a:lnTo>
                <a:cubicBezTo>
                  <a:pt x="207314" y="19526"/>
                  <a:pt x="301611" y="0"/>
                  <a:pt x="400594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AC1B96-4D2E-0EBE-5922-5B1A9A9E0DD1}"/>
              </a:ext>
            </a:extLst>
          </p:cNvPr>
          <p:cNvSpPr/>
          <p:nvPr/>
        </p:nvSpPr>
        <p:spPr>
          <a:xfrm>
            <a:off x="4113528" y="4975420"/>
            <a:ext cx="632606" cy="622177"/>
          </a:xfrm>
          <a:custGeom>
            <a:avLst/>
            <a:gdLst>
              <a:gd name="connsiteX0" fmla="*/ 630352 w 632606"/>
              <a:gd name="connsiteY0" fmla="*/ 0 h 622177"/>
              <a:gd name="connsiteX1" fmla="*/ 632606 w 632606"/>
              <a:gd name="connsiteY1" fmla="*/ 43449 h 622177"/>
              <a:gd name="connsiteX2" fmla="*/ 316533 w 632606"/>
              <a:gd name="connsiteY2" fmla="*/ 622055 h 622177"/>
              <a:gd name="connsiteX3" fmla="*/ 316303 w 632606"/>
              <a:gd name="connsiteY3" fmla="*/ 622177 h 622177"/>
              <a:gd name="connsiteX4" fmla="*/ 316073 w 632606"/>
              <a:gd name="connsiteY4" fmla="*/ 622055 h 622177"/>
              <a:gd name="connsiteX5" fmla="*/ 0 w 632606"/>
              <a:gd name="connsiteY5" fmla="*/ 43449 h 622177"/>
              <a:gd name="connsiteX6" fmla="*/ 2254 w 632606"/>
              <a:gd name="connsiteY6" fmla="*/ 2 h 622177"/>
              <a:gd name="connsiteX7" fmla="*/ 37252 w 632606"/>
              <a:gd name="connsiteY7" fmla="*/ 18491 h 622177"/>
              <a:gd name="connsiteX8" fmla="*/ 316301 w 632606"/>
              <a:gd name="connsiteY8" fmla="*/ 73326 h 622177"/>
              <a:gd name="connsiteX9" fmla="*/ 595350 w 632606"/>
              <a:gd name="connsiteY9" fmla="*/ 18491 h 622177"/>
              <a:gd name="connsiteX10" fmla="*/ 630352 w 632606"/>
              <a:gd name="connsiteY10" fmla="*/ 0 h 62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2606" h="622177">
                <a:moveTo>
                  <a:pt x="630352" y="0"/>
                </a:moveTo>
                <a:lnTo>
                  <a:pt x="632606" y="43449"/>
                </a:lnTo>
                <a:cubicBezTo>
                  <a:pt x="632606" y="284305"/>
                  <a:pt x="507229" y="496660"/>
                  <a:pt x="316533" y="622055"/>
                </a:cubicBezTo>
                <a:lnTo>
                  <a:pt x="316303" y="622177"/>
                </a:lnTo>
                <a:lnTo>
                  <a:pt x="316073" y="622055"/>
                </a:lnTo>
                <a:cubicBezTo>
                  <a:pt x="125378" y="496660"/>
                  <a:pt x="0" y="284305"/>
                  <a:pt x="0" y="43449"/>
                </a:cubicBezTo>
                <a:lnTo>
                  <a:pt x="2254" y="2"/>
                </a:lnTo>
                <a:lnTo>
                  <a:pt x="37252" y="18491"/>
                </a:lnTo>
                <a:cubicBezTo>
                  <a:pt x="123021" y="53801"/>
                  <a:pt x="217318" y="73326"/>
                  <a:pt x="316301" y="73326"/>
                </a:cubicBezTo>
                <a:cubicBezTo>
                  <a:pt x="415284" y="73326"/>
                  <a:pt x="509581" y="53801"/>
                  <a:pt x="595350" y="18491"/>
                </a:cubicBezTo>
                <a:lnTo>
                  <a:pt x="630352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E87598E-A303-E154-007B-4B3B70248B41}"/>
              </a:ext>
            </a:extLst>
          </p:cNvPr>
          <p:cNvSpPr/>
          <p:nvPr/>
        </p:nvSpPr>
        <p:spPr>
          <a:xfrm>
            <a:off x="3712932" y="3653196"/>
            <a:ext cx="1433794" cy="786946"/>
          </a:xfrm>
          <a:custGeom>
            <a:avLst/>
            <a:gdLst>
              <a:gd name="connsiteX0" fmla="*/ 716897 w 1433794"/>
              <a:gd name="connsiteY0" fmla="*/ 0 h 786946"/>
              <a:gd name="connsiteX1" fmla="*/ 1433794 w 1433794"/>
              <a:gd name="connsiteY1" fmla="*/ 697775 h 786946"/>
              <a:gd name="connsiteX2" fmla="*/ 1431540 w 1433794"/>
              <a:gd name="connsiteY2" fmla="*/ 741223 h 786946"/>
              <a:gd name="connsiteX3" fmla="*/ 1396542 w 1433794"/>
              <a:gd name="connsiteY3" fmla="*/ 722733 h 786946"/>
              <a:gd name="connsiteX4" fmla="*/ 1117493 w 1433794"/>
              <a:gd name="connsiteY4" fmla="*/ 667898 h 786946"/>
              <a:gd name="connsiteX5" fmla="*/ 838444 w 1433794"/>
              <a:gd name="connsiteY5" fmla="*/ 722733 h 786946"/>
              <a:gd name="connsiteX6" fmla="*/ 716899 w 1433794"/>
              <a:gd name="connsiteY6" fmla="*/ 786946 h 786946"/>
              <a:gd name="connsiteX7" fmla="*/ 595354 w 1433794"/>
              <a:gd name="connsiteY7" fmla="*/ 722733 h 786946"/>
              <a:gd name="connsiteX8" fmla="*/ 316305 w 1433794"/>
              <a:gd name="connsiteY8" fmla="*/ 667898 h 786946"/>
              <a:gd name="connsiteX9" fmla="*/ 37256 w 1433794"/>
              <a:gd name="connsiteY9" fmla="*/ 722733 h 786946"/>
              <a:gd name="connsiteX10" fmla="*/ 2254 w 1433794"/>
              <a:gd name="connsiteY10" fmla="*/ 741225 h 786946"/>
              <a:gd name="connsiteX11" fmla="*/ 0 w 1433794"/>
              <a:gd name="connsiteY11" fmla="*/ 697775 h 786946"/>
              <a:gd name="connsiteX12" fmla="*/ 716897 w 1433794"/>
              <a:gd name="connsiteY12" fmla="*/ 0 h 7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3794" h="786946">
                <a:moveTo>
                  <a:pt x="716897" y="0"/>
                </a:moveTo>
                <a:cubicBezTo>
                  <a:pt x="1112828" y="0"/>
                  <a:pt x="1433794" y="312405"/>
                  <a:pt x="1433794" y="697775"/>
                </a:cubicBezTo>
                <a:lnTo>
                  <a:pt x="1431540" y="741223"/>
                </a:lnTo>
                <a:lnTo>
                  <a:pt x="1396542" y="722733"/>
                </a:lnTo>
                <a:cubicBezTo>
                  <a:pt x="1310773" y="687424"/>
                  <a:pt x="1216476" y="667898"/>
                  <a:pt x="1117493" y="667898"/>
                </a:cubicBezTo>
                <a:cubicBezTo>
                  <a:pt x="1018510" y="667898"/>
                  <a:pt x="924213" y="687424"/>
                  <a:pt x="838444" y="722733"/>
                </a:cubicBezTo>
                <a:lnTo>
                  <a:pt x="716899" y="786946"/>
                </a:lnTo>
                <a:lnTo>
                  <a:pt x="595354" y="722733"/>
                </a:lnTo>
                <a:cubicBezTo>
                  <a:pt x="509585" y="687424"/>
                  <a:pt x="415288" y="667898"/>
                  <a:pt x="316305" y="667898"/>
                </a:cubicBezTo>
                <a:cubicBezTo>
                  <a:pt x="217322" y="667898"/>
                  <a:pt x="123025" y="687424"/>
                  <a:pt x="37256" y="722733"/>
                </a:cubicBezTo>
                <a:lnTo>
                  <a:pt x="2254" y="741225"/>
                </a:lnTo>
                <a:lnTo>
                  <a:pt x="0" y="697775"/>
                </a:lnTo>
                <a:cubicBezTo>
                  <a:pt x="0" y="312405"/>
                  <a:pt x="320966" y="0"/>
                  <a:pt x="716897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BCC546C-7351-A535-E261-84BD70C79578}"/>
              </a:ext>
            </a:extLst>
          </p:cNvPr>
          <p:cNvSpPr/>
          <p:nvPr/>
        </p:nvSpPr>
        <p:spPr>
          <a:xfrm>
            <a:off x="4429832" y="4394419"/>
            <a:ext cx="1117491" cy="1322225"/>
          </a:xfrm>
          <a:custGeom>
            <a:avLst/>
            <a:gdLst>
              <a:gd name="connsiteX0" fmla="*/ 714641 w 1117491"/>
              <a:gd name="connsiteY0" fmla="*/ 0 h 1322225"/>
              <a:gd name="connsiteX1" fmla="*/ 801418 w 1117491"/>
              <a:gd name="connsiteY1" fmla="*/ 45844 h 1322225"/>
              <a:gd name="connsiteX2" fmla="*/ 1117491 w 1117491"/>
              <a:gd name="connsiteY2" fmla="*/ 624450 h 1322225"/>
              <a:gd name="connsiteX3" fmla="*/ 400594 w 1117491"/>
              <a:gd name="connsiteY3" fmla="*/ 1322225 h 1322225"/>
              <a:gd name="connsiteX4" fmla="*/ 121545 w 1117491"/>
              <a:gd name="connsiteY4" fmla="*/ 1267390 h 1322225"/>
              <a:gd name="connsiteX5" fmla="*/ 0 w 1117491"/>
              <a:gd name="connsiteY5" fmla="*/ 1203178 h 1322225"/>
              <a:gd name="connsiteX6" fmla="*/ 230 w 1117491"/>
              <a:gd name="connsiteY6" fmla="*/ 1203056 h 1322225"/>
              <a:gd name="connsiteX7" fmla="*/ 316303 w 1117491"/>
              <a:gd name="connsiteY7" fmla="*/ 624450 h 1322225"/>
              <a:gd name="connsiteX8" fmla="*/ 314049 w 1117491"/>
              <a:gd name="connsiteY8" fmla="*/ 581001 h 1322225"/>
              <a:gd name="connsiteX9" fmla="*/ 400822 w 1117491"/>
              <a:gd name="connsiteY9" fmla="*/ 535158 h 1322225"/>
              <a:gd name="connsiteX10" fmla="*/ 713194 w 1117491"/>
              <a:gd name="connsiteY10" fmla="*/ 27895 h 1322225"/>
              <a:gd name="connsiteX11" fmla="*/ 714641 w 1117491"/>
              <a:gd name="connsiteY11" fmla="*/ 0 h 13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5">
                <a:moveTo>
                  <a:pt x="714641" y="0"/>
                </a:moveTo>
                <a:lnTo>
                  <a:pt x="801418" y="45844"/>
                </a:lnTo>
                <a:cubicBezTo>
                  <a:pt x="992114" y="171240"/>
                  <a:pt x="1117491" y="383594"/>
                  <a:pt x="1117491" y="624450"/>
                </a:cubicBezTo>
                <a:cubicBezTo>
                  <a:pt x="1117491" y="1009820"/>
                  <a:pt x="796525" y="1322225"/>
                  <a:pt x="400594" y="1322225"/>
                </a:cubicBezTo>
                <a:cubicBezTo>
                  <a:pt x="301611" y="1322225"/>
                  <a:pt x="207314" y="1302700"/>
                  <a:pt x="121545" y="1267390"/>
                </a:cubicBezTo>
                <a:lnTo>
                  <a:pt x="0" y="1203178"/>
                </a:lnTo>
                <a:lnTo>
                  <a:pt x="230" y="1203056"/>
                </a:lnTo>
                <a:cubicBezTo>
                  <a:pt x="190926" y="1077661"/>
                  <a:pt x="316303" y="865306"/>
                  <a:pt x="316303" y="624450"/>
                </a:cubicBezTo>
                <a:lnTo>
                  <a:pt x="314049" y="581001"/>
                </a:lnTo>
                <a:lnTo>
                  <a:pt x="400822" y="535158"/>
                </a:lnTo>
                <a:cubicBezTo>
                  <a:pt x="572448" y="422302"/>
                  <a:pt x="691167" y="239010"/>
                  <a:pt x="713194" y="27895"/>
                </a:cubicBezTo>
                <a:lnTo>
                  <a:pt x="714641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49DE94-4F12-9676-1FD6-4BF52B062566}"/>
              </a:ext>
            </a:extLst>
          </p:cNvPr>
          <p:cNvSpPr/>
          <p:nvPr/>
        </p:nvSpPr>
        <p:spPr>
          <a:xfrm>
            <a:off x="3312341" y="4394421"/>
            <a:ext cx="1117491" cy="1322223"/>
          </a:xfrm>
          <a:custGeom>
            <a:avLst/>
            <a:gdLst>
              <a:gd name="connsiteX0" fmla="*/ 402846 w 1117491"/>
              <a:gd name="connsiteY0" fmla="*/ 0 h 1322223"/>
              <a:gd name="connsiteX1" fmla="*/ 404293 w 1117491"/>
              <a:gd name="connsiteY1" fmla="*/ 27893 h 1322223"/>
              <a:gd name="connsiteX2" fmla="*/ 716665 w 1117491"/>
              <a:gd name="connsiteY2" fmla="*/ 535156 h 1322223"/>
              <a:gd name="connsiteX3" fmla="*/ 803442 w 1117491"/>
              <a:gd name="connsiteY3" fmla="*/ 581001 h 1322223"/>
              <a:gd name="connsiteX4" fmla="*/ 801188 w 1117491"/>
              <a:gd name="connsiteY4" fmla="*/ 624448 h 1322223"/>
              <a:gd name="connsiteX5" fmla="*/ 1117261 w 1117491"/>
              <a:gd name="connsiteY5" fmla="*/ 1203054 h 1322223"/>
              <a:gd name="connsiteX6" fmla="*/ 1117491 w 1117491"/>
              <a:gd name="connsiteY6" fmla="*/ 1203176 h 1322223"/>
              <a:gd name="connsiteX7" fmla="*/ 995946 w 1117491"/>
              <a:gd name="connsiteY7" fmla="*/ 1267388 h 1322223"/>
              <a:gd name="connsiteX8" fmla="*/ 716897 w 1117491"/>
              <a:gd name="connsiteY8" fmla="*/ 1322223 h 1322223"/>
              <a:gd name="connsiteX9" fmla="*/ 0 w 1117491"/>
              <a:gd name="connsiteY9" fmla="*/ 624448 h 1322223"/>
              <a:gd name="connsiteX10" fmla="*/ 316073 w 1117491"/>
              <a:gd name="connsiteY10" fmla="*/ 45842 h 1322223"/>
              <a:gd name="connsiteX11" fmla="*/ 402846 w 1117491"/>
              <a:gd name="connsiteY11" fmla="*/ 0 h 132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3">
                <a:moveTo>
                  <a:pt x="402846" y="0"/>
                </a:moveTo>
                <a:lnTo>
                  <a:pt x="404293" y="27893"/>
                </a:lnTo>
                <a:cubicBezTo>
                  <a:pt x="426321" y="239008"/>
                  <a:pt x="545039" y="422300"/>
                  <a:pt x="716665" y="535156"/>
                </a:cubicBezTo>
                <a:lnTo>
                  <a:pt x="803442" y="581001"/>
                </a:lnTo>
                <a:lnTo>
                  <a:pt x="801188" y="624448"/>
                </a:lnTo>
                <a:cubicBezTo>
                  <a:pt x="801188" y="865304"/>
                  <a:pt x="926566" y="1077659"/>
                  <a:pt x="1117261" y="1203054"/>
                </a:cubicBezTo>
                <a:lnTo>
                  <a:pt x="1117491" y="1203176"/>
                </a:lnTo>
                <a:lnTo>
                  <a:pt x="995946" y="1267388"/>
                </a:lnTo>
                <a:cubicBezTo>
                  <a:pt x="910177" y="1302698"/>
                  <a:pt x="815880" y="1322223"/>
                  <a:pt x="716897" y="1322223"/>
                </a:cubicBezTo>
                <a:cubicBezTo>
                  <a:pt x="320966" y="1322223"/>
                  <a:pt x="0" y="1009818"/>
                  <a:pt x="0" y="624448"/>
                </a:cubicBezTo>
                <a:cubicBezTo>
                  <a:pt x="0" y="383592"/>
                  <a:pt x="125377" y="171238"/>
                  <a:pt x="316073" y="45842"/>
                </a:cubicBezTo>
                <a:lnTo>
                  <a:pt x="402846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140473-7071-0F65-E786-EBF7CFE4BEDD}"/>
              </a:ext>
            </a:extLst>
          </p:cNvPr>
          <p:cNvSpPr/>
          <p:nvPr/>
        </p:nvSpPr>
        <p:spPr>
          <a:xfrm>
            <a:off x="4115782" y="4440142"/>
            <a:ext cx="628098" cy="608604"/>
          </a:xfrm>
          <a:custGeom>
            <a:avLst/>
            <a:gdLst>
              <a:gd name="connsiteX0" fmla="*/ 314049 w 628098"/>
              <a:gd name="connsiteY0" fmla="*/ 0 h 608604"/>
              <a:gd name="connsiteX1" fmla="*/ 314279 w 628098"/>
              <a:gd name="connsiteY1" fmla="*/ 121 h 608604"/>
              <a:gd name="connsiteX2" fmla="*/ 626651 w 628098"/>
              <a:gd name="connsiteY2" fmla="*/ 507384 h 608604"/>
              <a:gd name="connsiteX3" fmla="*/ 628098 w 628098"/>
              <a:gd name="connsiteY3" fmla="*/ 535278 h 608604"/>
              <a:gd name="connsiteX4" fmla="*/ 593096 w 628098"/>
              <a:gd name="connsiteY4" fmla="*/ 553769 h 608604"/>
              <a:gd name="connsiteX5" fmla="*/ 314047 w 628098"/>
              <a:gd name="connsiteY5" fmla="*/ 608604 h 608604"/>
              <a:gd name="connsiteX6" fmla="*/ 34998 w 628098"/>
              <a:gd name="connsiteY6" fmla="*/ 553769 h 608604"/>
              <a:gd name="connsiteX7" fmla="*/ 0 w 628098"/>
              <a:gd name="connsiteY7" fmla="*/ 535280 h 608604"/>
              <a:gd name="connsiteX8" fmla="*/ 1447 w 628098"/>
              <a:gd name="connsiteY8" fmla="*/ 507384 h 608604"/>
              <a:gd name="connsiteX9" fmla="*/ 313819 w 628098"/>
              <a:gd name="connsiteY9" fmla="*/ 121 h 608604"/>
              <a:gd name="connsiteX10" fmla="*/ 314049 w 628098"/>
              <a:gd name="connsiteY10" fmla="*/ 0 h 6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98" h="608604">
                <a:moveTo>
                  <a:pt x="314049" y="0"/>
                </a:moveTo>
                <a:lnTo>
                  <a:pt x="314279" y="121"/>
                </a:lnTo>
                <a:cubicBezTo>
                  <a:pt x="485905" y="112977"/>
                  <a:pt x="604624" y="296270"/>
                  <a:pt x="626651" y="507384"/>
                </a:cubicBezTo>
                <a:lnTo>
                  <a:pt x="628098" y="535278"/>
                </a:lnTo>
                <a:lnTo>
                  <a:pt x="593096" y="553769"/>
                </a:lnTo>
                <a:cubicBezTo>
                  <a:pt x="507327" y="589079"/>
                  <a:pt x="413030" y="608604"/>
                  <a:pt x="314047" y="608604"/>
                </a:cubicBezTo>
                <a:cubicBezTo>
                  <a:pt x="215064" y="608604"/>
                  <a:pt x="120767" y="589079"/>
                  <a:pt x="34998" y="553769"/>
                </a:cubicBezTo>
                <a:lnTo>
                  <a:pt x="0" y="535280"/>
                </a:lnTo>
                <a:lnTo>
                  <a:pt x="1447" y="507384"/>
                </a:lnTo>
                <a:cubicBezTo>
                  <a:pt x="23475" y="296270"/>
                  <a:pt x="142193" y="112977"/>
                  <a:pt x="313819" y="121"/>
                </a:cubicBezTo>
                <a:lnTo>
                  <a:pt x="314049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2E0DCF-285B-D1DB-5656-C279C7290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1244" y="3337617"/>
            <a:ext cx="3604387" cy="33276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7FFE88F-AC63-46F6-B582-F5A754375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071" y="365126"/>
            <a:ext cx="7385858" cy="535686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>
                <a:latin typeface="+mn-lt"/>
              </a:rPr>
              <a:t>HOW TO DRAW VENN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AE4D7-CF74-4E63-A0BF-AF4C6A81D342}"/>
              </a:ext>
            </a:extLst>
          </p:cNvPr>
          <p:cNvSpPr txBox="1"/>
          <p:nvPr/>
        </p:nvSpPr>
        <p:spPr>
          <a:xfrm>
            <a:off x="345137" y="985044"/>
            <a:ext cx="801919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Instructions</a:t>
            </a:r>
            <a:r>
              <a:rPr lang="en-US" sz="2400" dirty="0"/>
              <a:t>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 to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Paint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draw the Venn </a:t>
            </a:r>
            <a:r>
              <a:rPr lang="vi-V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r>
              <a:rPr lang="vi-VN" sz="2400" dirty="0"/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Click the oval shape to draw the 3 circles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Click the bucket to shade the areas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Click A to add and format text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Click Select, then Ctrl + C to copy the image and paste on slides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6C026-59E2-4A67-985B-EBE9F0A52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85" y="4889424"/>
            <a:ext cx="7658100" cy="155257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1416A8-92DA-418A-9659-85629B707D27}"/>
              </a:ext>
            </a:extLst>
          </p:cNvPr>
          <p:cNvCxnSpPr>
            <a:cxnSpLocks/>
          </p:cNvCxnSpPr>
          <p:nvPr/>
        </p:nvCxnSpPr>
        <p:spPr>
          <a:xfrm>
            <a:off x="2245489" y="2615878"/>
            <a:ext cx="1777871" cy="26419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B81C97-95EC-4F0E-ACB5-66D084D1028A}"/>
              </a:ext>
            </a:extLst>
          </p:cNvPr>
          <p:cNvCxnSpPr>
            <a:cxnSpLocks/>
          </p:cNvCxnSpPr>
          <p:nvPr/>
        </p:nvCxnSpPr>
        <p:spPr>
          <a:xfrm>
            <a:off x="2400373" y="3035808"/>
            <a:ext cx="187379" cy="2350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D10A0A-6CA8-4572-A5DA-49E158548433}"/>
              </a:ext>
            </a:extLst>
          </p:cNvPr>
          <p:cNvCxnSpPr>
            <a:cxnSpLocks/>
          </p:cNvCxnSpPr>
          <p:nvPr/>
        </p:nvCxnSpPr>
        <p:spPr>
          <a:xfrm>
            <a:off x="1597306" y="3657600"/>
            <a:ext cx="1301342" cy="1728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0D3938-0A8A-44A2-8522-ECE43049E09D}"/>
              </a:ext>
            </a:extLst>
          </p:cNvPr>
          <p:cNvCxnSpPr/>
          <p:nvPr/>
        </p:nvCxnSpPr>
        <p:spPr>
          <a:xfrm>
            <a:off x="1508760" y="4270248"/>
            <a:ext cx="0" cy="101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504D7254-BF4D-41FF-BF5D-A12E919CC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" y="2960265"/>
            <a:ext cx="1876989" cy="114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b="1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 are L.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b="1" u="sng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 are T.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1950" b="1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So, all D are T.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73549A3-7417-45F8-857F-0ACDF597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1" y="1371601"/>
            <a:ext cx="354806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950" b="1">
              <a:solidFill>
                <a:schemeClr val="accent2"/>
              </a:solidFill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BD01008-8177-4BFA-B74E-EA0E50257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554" y="2497926"/>
            <a:ext cx="4527550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two lower circles represent the two categories in the conclusion. </a:t>
            </a:r>
          </a:p>
        </p:txBody>
      </p:sp>
      <p:sp>
        <p:nvSpPr>
          <p:cNvPr id="40968" name="Rectangle 1">
            <a:extLst>
              <a:ext uri="{FF2B5EF4-FFF2-40B4-BE49-F238E27FC236}">
                <a16:creationId xmlns:a16="http://schemas.microsoft.com/office/drawing/2014/main" id="{45A1EB9A-F7CB-4226-A30D-130F6674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44" y="738936"/>
            <a:ext cx="15359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1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1F48C9B-38F8-4564-BDBA-D47A6E883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7553" y="1002473"/>
          <a:ext cx="1282304" cy="123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2352600" imgH="2257560" progId="Paint.Picture">
                  <p:embed/>
                </p:oleObj>
              </mc:Choice>
              <mc:Fallback>
                <p:oleObj name="Bitmap Image" r:id="rId3" imgW="2352600" imgH="2257560" progId="Paint.Picture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1F48C9B-38F8-4564-BDBA-D47A6E883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7553" y="1002473"/>
                        <a:ext cx="1282304" cy="123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27AAA31-6DD9-432F-A2C3-CFFB8E06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134" y="1082553"/>
            <a:ext cx="1282304" cy="114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EB07EA-0CB4-49F8-B5A0-24E13465ADD1}"/>
              </a:ext>
            </a:extLst>
          </p:cNvPr>
          <p:cNvSpPr txBox="1"/>
          <p:nvPr/>
        </p:nvSpPr>
        <p:spPr>
          <a:xfrm>
            <a:off x="6206161" y="726645"/>
            <a:ext cx="5679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46DC1B-6A0A-4B7D-AA7E-831938C065DF}"/>
              </a:ext>
            </a:extLst>
          </p:cNvPr>
          <p:cNvSpPr txBox="1"/>
          <p:nvPr/>
        </p:nvSpPr>
        <p:spPr>
          <a:xfrm>
            <a:off x="7719946" y="738936"/>
            <a:ext cx="53067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No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68422-90BA-48A0-BD0E-DC886581D895}"/>
              </a:ext>
            </a:extLst>
          </p:cNvPr>
          <p:cNvCxnSpPr/>
          <p:nvPr/>
        </p:nvCxnSpPr>
        <p:spPr bwMode="auto">
          <a:xfrm flipV="1">
            <a:off x="6372548" y="2182501"/>
            <a:ext cx="233083" cy="3576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3AD19F-766C-4530-929A-6684CBD5F42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80614" y="2192559"/>
            <a:ext cx="268091" cy="3476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2">
            <a:extLst>
              <a:ext uri="{FF2B5EF4-FFF2-40B4-BE49-F238E27FC236}">
                <a16:creationId xmlns:a16="http://schemas.microsoft.com/office/drawing/2014/main" id="{95351E7E-63C4-4C64-8A1C-64FA2A0626B2}"/>
              </a:ext>
            </a:extLst>
          </p:cNvPr>
          <p:cNvSpPr txBox="1">
            <a:spLocks noChangeArrowheads="1"/>
          </p:cNvSpPr>
          <p:nvPr/>
        </p:nvSpPr>
        <p:spPr>
          <a:xfrm>
            <a:off x="259080" y="106844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69A340-06EB-1760-E424-2FF0A1A2AF3C}"/>
              </a:ext>
            </a:extLst>
          </p:cNvPr>
          <p:cNvSpPr txBox="1"/>
          <p:nvPr/>
        </p:nvSpPr>
        <p:spPr>
          <a:xfrm>
            <a:off x="90921" y="1300531"/>
            <a:ext cx="5398769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All Venn drawers (D) are logic learners (L).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u="sng" dirty="0">
                <a:latin typeface="Arial" panose="020B0604020202020204" pitchFamily="34" charset="0"/>
              </a:rPr>
              <a:t>All logic learners (L) are critical thinkers (T). </a:t>
            </a:r>
          </a:p>
          <a:p>
            <a:pPr marL="495300" indent="-495300">
              <a:lnSpc>
                <a:spcPct val="150000"/>
              </a:lnSpc>
              <a:buNone/>
            </a:pPr>
            <a:r>
              <a:rPr lang="en-US" altLang="en-US" dirty="0">
                <a:latin typeface="Arial" panose="020B0604020202020204" pitchFamily="34" charset="0"/>
              </a:rPr>
              <a:t>So, all Venn drawers (D) are critical thinkers (T).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93416C-102B-F798-B583-122A57D168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067" y="3646999"/>
            <a:ext cx="3016968" cy="27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21058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BE7A-1C35-40A3-9102-DA9ABBE58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2610" y="1699819"/>
            <a:ext cx="7386320" cy="1322786"/>
          </a:xfrm>
        </p:spPr>
        <p:txBody>
          <a:bodyPr>
            <a:noAutofit/>
          </a:bodyPr>
          <a:lstStyle/>
          <a:p>
            <a:pPr marL="0" indent="0" fontAlgn="t">
              <a:lnSpc>
                <a:spcPct val="170000"/>
              </a:lnSpc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iPhones are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Vsmarts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All Samsung Galaxies are </a:t>
            </a:r>
            <a:r>
              <a:rPr lang="en-US" alt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Vsmarts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So, some Samsung Galaxies are  iPhones.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0" name="TextBox 1">
            <a:extLst>
              <a:ext uri="{FF2B5EF4-FFF2-40B4-BE49-F238E27FC236}">
                <a16:creationId xmlns:a16="http://schemas.microsoft.com/office/drawing/2014/main" id="{59B6E18B-37B1-41D3-891F-5A5613E4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" y="1086300"/>
            <a:ext cx="154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2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DF7FFC5-90F5-44FB-9D70-3EE35FE47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889" y="300926"/>
            <a:ext cx="8625839" cy="50809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8680C-32BB-4C55-99AE-7C2D1FD8D28F}"/>
              </a:ext>
            </a:extLst>
          </p:cNvPr>
          <p:cNvSpPr txBox="1"/>
          <p:nvPr/>
        </p:nvSpPr>
        <p:spPr>
          <a:xfrm>
            <a:off x="386080" y="385849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627E73E-C6AA-435B-AC4B-893F21A6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82" y="4551584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are V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G are V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G are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en-US" alt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669FE-2E73-C1F0-6B14-014322509F41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D3BD0-7780-AEED-32FC-A8EECA75EADB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4F9F2-3994-FA61-8E7B-20C41531A256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692C25-87E7-771E-3FAC-8D95D880645D}"/>
              </a:ext>
            </a:extLst>
          </p:cNvPr>
          <p:cNvSpPr/>
          <p:nvPr/>
        </p:nvSpPr>
        <p:spPr>
          <a:xfrm>
            <a:off x="6603350" y="3429000"/>
            <a:ext cx="714645" cy="654328"/>
          </a:xfrm>
          <a:custGeom>
            <a:avLst/>
            <a:gdLst>
              <a:gd name="connsiteX0" fmla="*/ 314051 w 714645"/>
              <a:gd name="connsiteY0" fmla="*/ 0 h 654328"/>
              <a:gd name="connsiteX1" fmla="*/ 593100 w 714645"/>
              <a:gd name="connsiteY1" fmla="*/ 54835 h 654328"/>
              <a:gd name="connsiteX2" fmla="*/ 714645 w 714645"/>
              <a:gd name="connsiteY2" fmla="*/ 119048 h 654328"/>
              <a:gd name="connsiteX3" fmla="*/ 714415 w 714645"/>
              <a:gd name="connsiteY3" fmla="*/ 119169 h 654328"/>
              <a:gd name="connsiteX4" fmla="*/ 402043 w 714645"/>
              <a:gd name="connsiteY4" fmla="*/ 626432 h 654328"/>
              <a:gd name="connsiteX5" fmla="*/ 400596 w 714645"/>
              <a:gd name="connsiteY5" fmla="*/ 654328 h 654328"/>
              <a:gd name="connsiteX6" fmla="*/ 313819 w 714645"/>
              <a:gd name="connsiteY6" fmla="*/ 608483 h 654328"/>
              <a:gd name="connsiteX7" fmla="*/ 1447 w 714645"/>
              <a:gd name="connsiteY7" fmla="*/ 101220 h 654328"/>
              <a:gd name="connsiteX8" fmla="*/ 0 w 714645"/>
              <a:gd name="connsiteY8" fmla="*/ 73327 h 654328"/>
              <a:gd name="connsiteX9" fmla="*/ 35002 w 714645"/>
              <a:gd name="connsiteY9" fmla="*/ 54835 h 654328"/>
              <a:gd name="connsiteX10" fmla="*/ 314051 w 714645"/>
              <a:gd name="connsiteY10" fmla="*/ 0 h 65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5" h="654328">
                <a:moveTo>
                  <a:pt x="314051" y="0"/>
                </a:moveTo>
                <a:cubicBezTo>
                  <a:pt x="413034" y="0"/>
                  <a:pt x="507331" y="19525"/>
                  <a:pt x="593100" y="54835"/>
                </a:cubicBezTo>
                <a:lnTo>
                  <a:pt x="714645" y="119048"/>
                </a:lnTo>
                <a:lnTo>
                  <a:pt x="714415" y="119169"/>
                </a:lnTo>
                <a:cubicBezTo>
                  <a:pt x="542789" y="232025"/>
                  <a:pt x="424071" y="415318"/>
                  <a:pt x="402043" y="626432"/>
                </a:cubicBezTo>
                <a:lnTo>
                  <a:pt x="400596" y="654328"/>
                </a:lnTo>
                <a:lnTo>
                  <a:pt x="313819" y="608483"/>
                </a:lnTo>
                <a:cubicBezTo>
                  <a:pt x="142193" y="495627"/>
                  <a:pt x="23475" y="312335"/>
                  <a:pt x="1447" y="101220"/>
                </a:cubicBezTo>
                <a:lnTo>
                  <a:pt x="0" y="73327"/>
                </a:lnTo>
                <a:lnTo>
                  <a:pt x="35002" y="54835"/>
                </a:lnTo>
                <a:cubicBezTo>
                  <a:pt x="120771" y="19525"/>
                  <a:pt x="215068" y="0"/>
                  <a:pt x="314051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12CA478-6A38-0106-DC10-40FA2B3292F0}"/>
              </a:ext>
            </a:extLst>
          </p:cNvPr>
          <p:cNvSpPr/>
          <p:nvPr/>
        </p:nvSpPr>
        <p:spPr>
          <a:xfrm>
            <a:off x="7317995" y="3429000"/>
            <a:ext cx="714641" cy="654325"/>
          </a:xfrm>
          <a:custGeom>
            <a:avLst/>
            <a:gdLst>
              <a:gd name="connsiteX0" fmla="*/ 400594 w 714641"/>
              <a:gd name="connsiteY0" fmla="*/ 0 h 654325"/>
              <a:gd name="connsiteX1" fmla="*/ 679643 w 714641"/>
              <a:gd name="connsiteY1" fmla="*/ 54835 h 654325"/>
              <a:gd name="connsiteX2" fmla="*/ 714641 w 714641"/>
              <a:gd name="connsiteY2" fmla="*/ 73325 h 654325"/>
              <a:gd name="connsiteX3" fmla="*/ 713194 w 714641"/>
              <a:gd name="connsiteY3" fmla="*/ 101220 h 654325"/>
              <a:gd name="connsiteX4" fmla="*/ 400822 w 714641"/>
              <a:gd name="connsiteY4" fmla="*/ 608483 h 654325"/>
              <a:gd name="connsiteX5" fmla="*/ 314049 w 714641"/>
              <a:gd name="connsiteY5" fmla="*/ 654325 h 654325"/>
              <a:gd name="connsiteX6" fmla="*/ 312602 w 714641"/>
              <a:gd name="connsiteY6" fmla="*/ 626432 h 654325"/>
              <a:gd name="connsiteX7" fmla="*/ 230 w 714641"/>
              <a:gd name="connsiteY7" fmla="*/ 119169 h 654325"/>
              <a:gd name="connsiteX8" fmla="*/ 0 w 714641"/>
              <a:gd name="connsiteY8" fmla="*/ 119048 h 654325"/>
              <a:gd name="connsiteX9" fmla="*/ 121545 w 714641"/>
              <a:gd name="connsiteY9" fmla="*/ 54835 h 654325"/>
              <a:gd name="connsiteX10" fmla="*/ 400594 w 714641"/>
              <a:gd name="connsiteY10" fmla="*/ 0 h 6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1" h="654325">
                <a:moveTo>
                  <a:pt x="400594" y="0"/>
                </a:moveTo>
                <a:cubicBezTo>
                  <a:pt x="499577" y="0"/>
                  <a:pt x="593874" y="19525"/>
                  <a:pt x="679643" y="54835"/>
                </a:cubicBezTo>
                <a:lnTo>
                  <a:pt x="714641" y="73325"/>
                </a:lnTo>
                <a:lnTo>
                  <a:pt x="713194" y="101220"/>
                </a:lnTo>
                <a:cubicBezTo>
                  <a:pt x="691167" y="312335"/>
                  <a:pt x="572448" y="495627"/>
                  <a:pt x="400822" y="608483"/>
                </a:cubicBezTo>
                <a:lnTo>
                  <a:pt x="314049" y="654325"/>
                </a:lnTo>
                <a:lnTo>
                  <a:pt x="312602" y="626432"/>
                </a:lnTo>
                <a:cubicBezTo>
                  <a:pt x="290575" y="415318"/>
                  <a:pt x="171856" y="232025"/>
                  <a:pt x="230" y="119169"/>
                </a:cubicBezTo>
                <a:lnTo>
                  <a:pt x="0" y="119048"/>
                </a:lnTo>
                <a:lnTo>
                  <a:pt x="121545" y="54835"/>
                </a:lnTo>
                <a:cubicBezTo>
                  <a:pt x="207314" y="19525"/>
                  <a:pt x="301611" y="0"/>
                  <a:pt x="400594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96425DA-0D3D-7B88-6375-CBBE362409AC}"/>
              </a:ext>
            </a:extLst>
          </p:cNvPr>
          <p:cNvSpPr/>
          <p:nvPr/>
        </p:nvSpPr>
        <p:spPr>
          <a:xfrm>
            <a:off x="7001691" y="4083325"/>
            <a:ext cx="632606" cy="622178"/>
          </a:xfrm>
          <a:custGeom>
            <a:avLst/>
            <a:gdLst>
              <a:gd name="connsiteX0" fmla="*/ 630352 w 632606"/>
              <a:gd name="connsiteY0" fmla="*/ 0 h 622178"/>
              <a:gd name="connsiteX1" fmla="*/ 632606 w 632606"/>
              <a:gd name="connsiteY1" fmla="*/ 43450 h 622178"/>
              <a:gd name="connsiteX2" fmla="*/ 316533 w 632606"/>
              <a:gd name="connsiteY2" fmla="*/ 622056 h 622178"/>
              <a:gd name="connsiteX3" fmla="*/ 316303 w 632606"/>
              <a:gd name="connsiteY3" fmla="*/ 622178 h 622178"/>
              <a:gd name="connsiteX4" fmla="*/ 316073 w 632606"/>
              <a:gd name="connsiteY4" fmla="*/ 622056 h 622178"/>
              <a:gd name="connsiteX5" fmla="*/ 0 w 632606"/>
              <a:gd name="connsiteY5" fmla="*/ 43450 h 622178"/>
              <a:gd name="connsiteX6" fmla="*/ 2254 w 632606"/>
              <a:gd name="connsiteY6" fmla="*/ 3 h 622178"/>
              <a:gd name="connsiteX7" fmla="*/ 37252 w 632606"/>
              <a:gd name="connsiteY7" fmla="*/ 18492 h 622178"/>
              <a:gd name="connsiteX8" fmla="*/ 316301 w 632606"/>
              <a:gd name="connsiteY8" fmla="*/ 73327 h 622178"/>
              <a:gd name="connsiteX9" fmla="*/ 595350 w 632606"/>
              <a:gd name="connsiteY9" fmla="*/ 18492 h 622178"/>
              <a:gd name="connsiteX10" fmla="*/ 630352 w 632606"/>
              <a:gd name="connsiteY10" fmla="*/ 0 h 62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2606" h="622178">
                <a:moveTo>
                  <a:pt x="630352" y="0"/>
                </a:moveTo>
                <a:lnTo>
                  <a:pt x="632606" y="43450"/>
                </a:lnTo>
                <a:cubicBezTo>
                  <a:pt x="632606" y="284306"/>
                  <a:pt x="507229" y="496661"/>
                  <a:pt x="316533" y="622056"/>
                </a:cubicBezTo>
                <a:lnTo>
                  <a:pt x="316303" y="622178"/>
                </a:lnTo>
                <a:lnTo>
                  <a:pt x="316073" y="622056"/>
                </a:lnTo>
                <a:cubicBezTo>
                  <a:pt x="125378" y="496661"/>
                  <a:pt x="0" y="284306"/>
                  <a:pt x="0" y="43450"/>
                </a:cubicBezTo>
                <a:lnTo>
                  <a:pt x="2254" y="3"/>
                </a:lnTo>
                <a:lnTo>
                  <a:pt x="37252" y="18492"/>
                </a:lnTo>
                <a:cubicBezTo>
                  <a:pt x="123021" y="53802"/>
                  <a:pt x="217318" y="73327"/>
                  <a:pt x="316301" y="73327"/>
                </a:cubicBezTo>
                <a:cubicBezTo>
                  <a:pt x="415284" y="73327"/>
                  <a:pt x="509581" y="53802"/>
                  <a:pt x="595350" y="18492"/>
                </a:cubicBezTo>
                <a:lnTo>
                  <a:pt x="630352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6FCAA52-106C-5A90-6393-0B3457DEC221}"/>
              </a:ext>
            </a:extLst>
          </p:cNvPr>
          <p:cNvSpPr/>
          <p:nvPr/>
        </p:nvSpPr>
        <p:spPr>
          <a:xfrm>
            <a:off x="6601095" y="2761102"/>
            <a:ext cx="1433794" cy="786946"/>
          </a:xfrm>
          <a:custGeom>
            <a:avLst/>
            <a:gdLst>
              <a:gd name="connsiteX0" fmla="*/ 716897 w 1433794"/>
              <a:gd name="connsiteY0" fmla="*/ 0 h 786946"/>
              <a:gd name="connsiteX1" fmla="*/ 1433794 w 1433794"/>
              <a:gd name="connsiteY1" fmla="*/ 697775 h 786946"/>
              <a:gd name="connsiteX2" fmla="*/ 1431540 w 1433794"/>
              <a:gd name="connsiteY2" fmla="*/ 741223 h 786946"/>
              <a:gd name="connsiteX3" fmla="*/ 1396542 w 1433794"/>
              <a:gd name="connsiteY3" fmla="*/ 722733 h 786946"/>
              <a:gd name="connsiteX4" fmla="*/ 1117493 w 1433794"/>
              <a:gd name="connsiteY4" fmla="*/ 667898 h 786946"/>
              <a:gd name="connsiteX5" fmla="*/ 838444 w 1433794"/>
              <a:gd name="connsiteY5" fmla="*/ 722733 h 786946"/>
              <a:gd name="connsiteX6" fmla="*/ 716899 w 1433794"/>
              <a:gd name="connsiteY6" fmla="*/ 786946 h 786946"/>
              <a:gd name="connsiteX7" fmla="*/ 595354 w 1433794"/>
              <a:gd name="connsiteY7" fmla="*/ 722733 h 786946"/>
              <a:gd name="connsiteX8" fmla="*/ 316305 w 1433794"/>
              <a:gd name="connsiteY8" fmla="*/ 667898 h 786946"/>
              <a:gd name="connsiteX9" fmla="*/ 37256 w 1433794"/>
              <a:gd name="connsiteY9" fmla="*/ 722733 h 786946"/>
              <a:gd name="connsiteX10" fmla="*/ 2254 w 1433794"/>
              <a:gd name="connsiteY10" fmla="*/ 741225 h 786946"/>
              <a:gd name="connsiteX11" fmla="*/ 0 w 1433794"/>
              <a:gd name="connsiteY11" fmla="*/ 697775 h 786946"/>
              <a:gd name="connsiteX12" fmla="*/ 716897 w 1433794"/>
              <a:gd name="connsiteY12" fmla="*/ 0 h 7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3794" h="786946">
                <a:moveTo>
                  <a:pt x="716897" y="0"/>
                </a:moveTo>
                <a:cubicBezTo>
                  <a:pt x="1112828" y="0"/>
                  <a:pt x="1433794" y="312405"/>
                  <a:pt x="1433794" y="697775"/>
                </a:cubicBezTo>
                <a:lnTo>
                  <a:pt x="1431540" y="741223"/>
                </a:lnTo>
                <a:lnTo>
                  <a:pt x="1396542" y="722733"/>
                </a:lnTo>
                <a:cubicBezTo>
                  <a:pt x="1310773" y="687423"/>
                  <a:pt x="1216476" y="667898"/>
                  <a:pt x="1117493" y="667898"/>
                </a:cubicBezTo>
                <a:cubicBezTo>
                  <a:pt x="1018510" y="667898"/>
                  <a:pt x="924213" y="687423"/>
                  <a:pt x="838444" y="722733"/>
                </a:cubicBezTo>
                <a:lnTo>
                  <a:pt x="716899" y="786946"/>
                </a:lnTo>
                <a:lnTo>
                  <a:pt x="595354" y="722733"/>
                </a:lnTo>
                <a:cubicBezTo>
                  <a:pt x="509585" y="687423"/>
                  <a:pt x="415288" y="667898"/>
                  <a:pt x="316305" y="667898"/>
                </a:cubicBezTo>
                <a:cubicBezTo>
                  <a:pt x="217322" y="667898"/>
                  <a:pt x="123025" y="687423"/>
                  <a:pt x="37256" y="722733"/>
                </a:cubicBezTo>
                <a:lnTo>
                  <a:pt x="2254" y="741225"/>
                </a:lnTo>
                <a:lnTo>
                  <a:pt x="0" y="697775"/>
                </a:lnTo>
                <a:cubicBezTo>
                  <a:pt x="0" y="312405"/>
                  <a:pt x="320966" y="0"/>
                  <a:pt x="716897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18B7C0-168C-6858-AED0-C04863939946}"/>
              </a:ext>
            </a:extLst>
          </p:cNvPr>
          <p:cNvSpPr/>
          <p:nvPr/>
        </p:nvSpPr>
        <p:spPr>
          <a:xfrm>
            <a:off x="7317995" y="3502325"/>
            <a:ext cx="1117491" cy="1322225"/>
          </a:xfrm>
          <a:custGeom>
            <a:avLst/>
            <a:gdLst>
              <a:gd name="connsiteX0" fmla="*/ 714641 w 1117491"/>
              <a:gd name="connsiteY0" fmla="*/ 0 h 1322225"/>
              <a:gd name="connsiteX1" fmla="*/ 801418 w 1117491"/>
              <a:gd name="connsiteY1" fmla="*/ 45844 h 1322225"/>
              <a:gd name="connsiteX2" fmla="*/ 1117491 w 1117491"/>
              <a:gd name="connsiteY2" fmla="*/ 624450 h 1322225"/>
              <a:gd name="connsiteX3" fmla="*/ 400594 w 1117491"/>
              <a:gd name="connsiteY3" fmla="*/ 1322225 h 1322225"/>
              <a:gd name="connsiteX4" fmla="*/ 121545 w 1117491"/>
              <a:gd name="connsiteY4" fmla="*/ 1267390 h 1322225"/>
              <a:gd name="connsiteX5" fmla="*/ 0 w 1117491"/>
              <a:gd name="connsiteY5" fmla="*/ 1203178 h 1322225"/>
              <a:gd name="connsiteX6" fmla="*/ 230 w 1117491"/>
              <a:gd name="connsiteY6" fmla="*/ 1203056 h 1322225"/>
              <a:gd name="connsiteX7" fmla="*/ 316303 w 1117491"/>
              <a:gd name="connsiteY7" fmla="*/ 624450 h 1322225"/>
              <a:gd name="connsiteX8" fmla="*/ 314049 w 1117491"/>
              <a:gd name="connsiteY8" fmla="*/ 581000 h 1322225"/>
              <a:gd name="connsiteX9" fmla="*/ 400822 w 1117491"/>
              <a:gd name="connsiteY9" fmla="*/ 535158 h 1322225"/>
              <a:gd name="connsiteX10" fmla="*/ 713194 w 1117491"/>
              <a:gd name="connsiteY10" fmla="*/ 27895 h 1322225"/>
              <a:gd name="connsiteX11" fmla="*/ 714641 w 1117491"/>
              <a:gd name="connsiteY11" fmla="*/ 0 h 13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5">
                <a:moveTo>
                  <a:pt x="714641" y="0"/>
                </a:moveTo>
                <a:lnTo>
                  <a:pt x="801418" y="45844"/>
                </a:lnTo>
                <a:cubicBezTo>
                  <a:pt x="992114" y="171240"/>
                  <a:pt x="1117491" y="383594"/>
                  <a:pt x="1117491" y="624450"/>
                </a:cubicBezTo>
                <a:cubicBezTo>
                  <a:pt x="1117491" y="1009820"/>
                  <a:pt x="796525" y="1322225"/>
                  <a:pt x="400594" y="1322225"/>
                </a:cubicBezTo>
                <a:cubicBezTo>
                  <a:pt x="301611" y="1322225"/>
                  <a:pt x="207314" y="1302700"/>
                  <a:pt x="121545" y="1267390"/>
                </a:cubicBezTo>
                <a:lnTo>
                  <a:pt x="0" y="1203178"/>
                </a:lnTo>
                <a:lnTo>
                  <a:pt x="230" y="1203056"/>
                </a:lnTo>
                <a:cubicBezTo>
                  <a:pt x="190926" y="1077661"/>
                  <a:pt x="316303" y="865306"/>
                  <a:pt x="316303" y="624450"/>
                </a:cubicBezTo>
                <a:lnTo>
                  <a:pt x="314049" y="581000"/>
                </a:lnTo>
                <a:lnTo>
                  <a:pt x="400822" y="535158"/>
                </a:lnTo>
                <a:cubicBezTo>
                  <a:pt x="572448" y="422302"/>
                  <a:pt x="691167" y="239010"/>
                  <a:pt x="713194" y="27895"/>
                </a:cubicBezTo>
                <a:lnTo>
                  <a:pt x="714641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9BD1D1-89D4-9C4E-20E6-C159B465DA57}"/>
              </a:ext>
            </a:extLst>
          </p:cNvPr>
          <p:cNvSpPr/>
          <p:nvPr/>
        </p:nvSpPr>
        <p:spPr>
          <a:xfrm>
            <a:off x="6200504" y="3502327"/>
            <a:ext cx="1117491" cy="1322223"/>
          </a:xfrm>
          <a:custGeom>
            <a:avLst/>
            <a:gdLst>
              <a:gd name="connsiteX0" fmla="*/ 402846 w 1117491"/>
              <a:gd name="connsiteY0" fmla="*/ 0 h 1322223"/>
              <a:gd name="connsiteX1" fmla="*/ 404293 w 1117491"/>
              <a:gd name="connsiteY1" fmla="*/ 27893 h 1322223"/>
              <a:gd name="connsiteX2" fmla="*/ 716665 w 1117491"/>
              <a:gd name="connsiteY2" fmla="*/ 535156 h 1322223"/>
              <a:gd name="connsiteX3" fmla="*/ 803442 w 1117491"/>
              <a:gd name="connsiteY3" fmla="*/ 581001 h 1322223"/>
              <a:gd name="connsiteX4" fmla="*/ 801188 w 1117491"/>
              <a:gd name="connsiteY4" fmla="*/ 624448 h 1322223"/>
              <a:gd name="connsiteX5" fmla="*/ 1117261 w 1117491"/>
              <a:gd name="connsiteY5" fmla="*/ 1203054 h 1322223"/>
              <a:gd name="connsiteX6" fmla="*/ 1117491 w 1117491"/>
              <a:gd name="connsiteY6" fmla="*/ 1203176 h 1322223"/>
              <a:gd name="connsiteX7" fmla="*/ 995946 w 1117491"/>
              <a:gd name="connsiteY7" fmla="*/ 1267388 h 1322223"/>
              <a:gd name="connsiteX8" fmla="*/ 716897 w 1117491"/>
              <a:gd name="connsiteY8" fmla="*/ 1322223 h 1322223"/>
              <a:gd name="connsiteX9" fmla="*/ 0 w 1117491"/>
              <a:gd name="connsiteY9" fmla="*/ 624448 h 1322223"/>
              <a:gd name="connsiteX10" fmla="*/ 316073 w 1117491"/>
              <a:gd name="connsiteY10" fmla="*/ 45842 h 1322223"/>
              <a:gd name="connsiteX11" fmla="*/ 402846 w 1117491"/>
              <a:gd name="connsiteY11" fmla="*/ 0 h 132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3">
                <a:moveTo>
                  <a:pt x="402846" y="0"/>
                </a:moveTo>
                <a:lnTo>
                  <a:pt x="404293" y="27893"/>
                </a:lnTo>
                <a:cubicBezTo>
                  <a:pt x="426321" y="239008"/>
                  <a:pt x="545039" y="422300"/>
                  <a:pt x="716665" y="535156"/>
                </a:cubicBezTo>
                <a:lnTo>
                  <a:pt x="803442" y="581001"/>
                </a:lnTo>
                <a:lnTo>
                  <a:pt x="801188" y="624448"/>
                </a:lnTo>
                <a:cubicBezTo>
                  <a:pt x="801188" y="865304"/>
                  <a:pt x="926566" y="1077659"/>
                  <a:pt x="1117261" y="1203054"/>
                </a:cubicBezTo>
                <a:lnTo>
                  <a:pt x="1117491" y="1203176"/>
                </a:lnTo>
                <a:lnTo>
                  <a:pt x="995946" y="1267388"/>
                </a:lnTo>
                <a:cubicBezTo>
                  <a:pt x="910177" y="1302698"/>
                  <a:pt x="815880" y="1322223"/>
                  <a:pt x="716897" y="1322223"/>
                </a:cubicBezTo>
                <a:cubicBezTo>
                  <a:pt x="320966" y="1322223"/>
                  <a:pt x="0" y="1009818"/>
                  <a:pt x="0" y="624448"/>
                </a:cubicBezTo>
                <a:cubicBezTo>
                  <a:pt x="0" y="383592"/>
                  <a:pt x="125377" y="171238"/>
                  <a:pt x="316073" y="45842"/>
                </a:cubicBezTo>
                <a:lnTo>
                  <a:pt x="402846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6C2345D-0CFE-1AA0-E3C5-F0B4D160C006}"/>
              </a:ext>
            </a:extLst>
          </p:cNvPr>
          <p:cNvSpPr/>
          <p:nvPr/>
        </p:nvSpPr>
        <p:spPr>
          <a:xfrm>
            <a:off x="7003945" y="3548048"/>
            <a:ext cx="628098" cy="608604"/>
          </a:xfrm>
          <a:custGeom>
            <a:avLst/>
            <a:gdLst>
              <a:gd name="connsiteX0" fmla="*/ 314049 w 628098"/>
              <a:gd name="connsiteY0" fmla="*/ 0 h 608604"/>
              <a:gd name="connsiteX1" fmla="*/ 314279 w 628098"/>
              <a:gd name="connsiteY1" fmla="*/ 121 h 608604"/>
              <a:gd name="connsiteX2" fmla="*/ 626651 w 628098"/>
              <a:gd name="connsiteY2" fmla="*/ 507384 h 608604"/>
              <a:gd name="connsiteX3" fmla="*/ 628098 w 628098"/>
              <a:gd name="connsiteY3" fmla="*/ 535277 h 608604"/>
              <a:gd name="connsiteX4" fmla="*/ 593096 w 628098"/>
              <a:gd name="connsiteY4" fmla="*/ 553769 h 608604"/>
              <a:gd name="connsiteX5" fmla="*/ 314047 w 628098"/>
              <a:gd name="connsiteY5" fmla="*/ 608604 h 608604"/>
              <a:gd name="connsiteX6" fmla="*/ 34998 w 628098"/>
              <a:gd name="connsiteY6" fmla="*/ 553769 h 608604"/>
              <a:gd name="connsiteX7" fmla="*/ 0 w 628098"/>
              <a:gd name="connsiteY7" fmla="*/ 535280 h 608604"/>
              <a:gd name="connsiteX8" fmla="*/ 1447 w 628098"/>
              <a:gd name="connsiteY8" fmla="*/ 507384 h 608604"/>
              <a:gd name="connsiteX9" fmla="*/ 313819 w 628098"/>
              <a:gd name="connsiteY9" fmla="*/ 121 h 608604"/>
              <a:gd name="connsiteX10" fmla="*/ 314049 w 628098"/>
              <a:gd name="connsiteY10" fmla="*/ 0 h 6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98" h="608604">
                <a:moveTo>
                  <a:pt x="314049" y="0"/>
                </a:moveTo>
                <a:lnTo>
                  <a:pt x="314279" y="121"/>
                </a:lnTo>
                <a:cubicBezTo>
                  <a:pt x="485905" y="112977"/>
                  <a:pt x="604624" y="296270"/>
                  <a:pt x="626651" y="507384"/>
                </a:cubicBezTo>
                <a:lnTo>
                  <a:pt x="628098" y="535277"/>
                </a:lnTo>
                <a:lnTo>
                  <a:pt x="593096" y="553769"/>
                </a:lnTo>
                <a:cubicBezTo>
                  <a:pt x="507327" y="589079"/>
                  <a:pt x="413030" y="608604"/>
                  <a:pt x="314047" y="608604"/>
                </a:cubicBezTo>
                <a:cubicBezTo>
                  <a:pt x="215064" y="608604"/>
                  <a:pt x="120767" y="589079"/>
                  <a:pt x="34998" y="553769"/>
                </a:cubicBezTo>
                <a:lnTo>
                  <a:pt x="0" y="535280"/>
                </a:lnTo>
                <a:lnTo>
                  <a:pt x="1447" y="507384"/>
                </a:lnTo>
                <a:cubicBezTo>
                  <a:pt x="23475" y="296270"/>
                  <a:pt x="142193" y="112977"/>
                  <a:pt x="313819" y="121"/>
                </a:cubicBezTo>
                <a:lnTo>
                  <a:pt x="314049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00906C-EFBF-CCF4-60F6-EFE20AEF5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607" y="1999824"/>
            <a:ext cx="3934393" cy="4167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BE7A-1C35-40A3-9102-DA9ABBE58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6080" y="1658659"/>
            <a:ext cx="7386320" cy="1322786"/>
          </a:xfrm>
        </p:spPr>
        <p:txBody>
          <a:bodyPr>
            <a:noAutofit/>
          </a:bodyPr>
          <a:lstStyle/>
          <a:p>
            <a:pPr marL="0" indent="0" fontAlgn="t">
              <a:lnSpc>
                <a:spcPct val="170000"/>
              </a:lnSpc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iPhones are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Vsmarts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All Samsung Galaxies are </a:t>
            </a:r>
            <a:r>
              <a:rPr lang="en-US" altLang="en-US" sz="2000" u="sng" dirty="0" err="1">
                <a:latin typeface="Arial" panose="020B0604020202020204" pitchFamily="34" charset="0"/>
                <a:cs typeface="Arial" panose="020B0604020202020204" pitchFamily="34" charset="0"/>
              </a:rPr>
              <a:t>Vsmarts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So, some Samsung Galaxies are  iPhones.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90" name="TextBox 1">
            <a:extLst>
              <a:ext uri="{FF2B5EF4-FFF2-40B4-BE49-F238E27FC236}">
                <a16:creationId xmlns:a16="http://schemas.microsoft.com/office/drawing/2014/main" id="{59B6E18B-37B1-41D3-891F-5A5613E4E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" y="1086300"/>
            <a:ext cx="59486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2: Answer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DF7FFC5-90F5-44FB-9D70-3EE35FE47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889" y="300926"/>
            <a:ext cx="8625839" cy="508099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8680C-32BB-4C55-99AE-7C2D1FD8D28F}"/>
              </a:ext>
            </a:extLst>
          </p:cNvPr>
          <p:cNvSpPr txBox="1"/>
          <p:nvPr/>
        </p:nvSpPr>
        <p:spPr>
          <a:xfrm>
            <a:off x="386080" y="385849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627E73E-C6AA-435B-AC4B-893F21A6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82" y="4857298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are V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G are V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G are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endParaRPr lang="en-US" alt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7773EC-5329-0D78-4162-5C04B2C4DD0F}"/>
              </a:ext>
            </a:extLst>
          </p:cNvPr>
          <p:cNvSpPr/>
          <p:nvPr/>
        </p:nvSpPr>
        <p:spPr>
          <a:xfrm>
            <a:off x="5423866" y="4537968"/>
            <a:ext cx="774144" cy="693385"/>
          </a:xfrm>
          <a:custGeom>
            <a:avLst/>
            <a:gdLst>
              <a:gd name="connsiteX0" fmla="*/ 306448 w 774144"/>
              <a:gd name="connsiteY0" fmla="*/ 0 h 693385"/>
              <a:gd name="connsiteX1" fmla="*/ 757228 w 774144"/>
              <a:gd name="connsiteY1" fmla="*/ 133690 h 693385"/>
              <a:gd name="connsiteX2" fmla="*/ 774144 w 774144"/>
              <a:gd name="connsiteY2" fmla="*/ 147241 h 693385"/>
              <a:gd name="connsiteX3" fmla="*/ 671738 w 774144"/>
              <a:gd name="connsiteY3" fmla="*/ 229277 h 693385"/>
              <a:gd name="connsiteX4" fmla="*/ 451974 w 774144"/>
              <a:gd name="connsiteY4" fmla="*/ 625038 h 693385"/>
              <a:gd name="connsiteX5" fmla="*/ 441231 w 774144"/>
              <a:gd name="connsiteY5" fmla="*/ 693385 h 693385"/>
              <a:gd name="connsiteX6" fmla="*/ 349173 w 774144"/>
              <a:gd name="connsiteY6" fmla="*/ 642457 h 693385"/>
              <a:gd name="connsiteX7" fmla="*/ 10087 w 774144"/>
              <a:gd name="connsiteY7" fmla="*/ 126660 h 693385"/>
              <a:gd name="connsiteX8" fmla="*/ 0 w 774144"/>
              <a:gd name="connsiteY8" fmla="*/ 59292 h 693385"/>
              <a:gd name="connsiteX9" fmla="*/ 143961 w 774144"/>
              <a:gd name="connsiteY9" fmla="*/ 15904 h 693385"/>
              <a:gd name="connsiteX10" fmla="*/ 306448 w 774144"/>
              <a:gd name="connsiteY10" fmla="*/ 0 h 69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144" h="693385">
                <a:moveTo>
                  <a:pt x="306448" y="0"/>
                </a:moveTo>
                <a:cubicBezTo>
                  <a:pt x="473427" y="0"/>
                  <a:pt x="628550" y="49285"/>
                  <a:pt x="757228" y="133690"/>
                </a:cubicBezTo>
                <a:lnTo>
                  <a:pt x="774144" y="147241"/>
                </a:lnTo>
                <a:lnTo>
                  <a:pt x="671738" y="229277"/>
                </a:lnTo>
                <a:cubicBezTo>
                  <a:pt x="562312" y="335521"/>
                  <a:pt x="484194" y="472163"/>
                  <a:pt x="451974" y="625038"/>
                </a:cubicBezTo>
                <a:lnTo>
                  <a:pt x="441231" y="693385"/>
                </a:lnTo>
                <a:lnTo>
                  <a:pt x="349173" y="642457"/>
                </a:lnTo>
                <a:cubicBezTo>
                  <a:pt x="177603" y="524318"/>
                  <a:pt x="53047" y="340636"/>
                  <a:pt x="10087" y="126660"/>
                </a:cubicBezTo>
                <a:lnTo>
                  <a:pt x="0" y="59292"/>
                </a:lnTo>
                <a:lnTo>
                  <a:pt x="143961" y="15904"/>
                </a:lnTo>
                <a:cubicBezTo>
                  <a:pt x="196446" y="5476"/>
                  <a:pt x="250789" y="0"/>
                  <a:pt x="306448" y="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9A887C0-B470-D6FC-72A4-7C975F7753DF}"/>
              </a:ext>
            </a:extLst>
          </p:cNvPr>
          <p:cNvSpPr/>
          <p:nvPr/>
        </p:nvSpPr>
        <p:spPr>
          <a:xfrm>
            <a:off x="6198010" y="4537968"/>
            <a:ext cx="822218" cy="719849"/>
          </a:xfrm>
          <a:custGeom>
            <a:avLst/>
            <a:gdLst>
              <a:gd name="connsiteX0" fmla="*/ 467696 w 822218"/>
              <a:gd name="connsiteY0" fmla="*/ 0 h 719849"/>
              <a:gd name="connsiteX1" fmla="*/ 781523 w 822218"/>
              <a:gd name="connsiteY1" fmla="*/ 61516 h 719849"/>
              <a:gd name="connsiteX2" fmla="*/ 822218 w 822218"/>
              <a:gd name="connsiteY2" fmla="*/ 82962 h 719849"/>
              <a:gd name="connsiteX3" fmla="*/ 815675 w 822218"/>
              <a:gd name="connsiteY3" fmla="*/ 126660 h 719849"/>
              <a:gd name="connsiteX4" fmla="*/ 339636 w 822218"/>
              <a:gd name="connsiteY4" fmla="*/ 718222 h 719849"/>
              <a:gd name="connsiteX5" fmla="*/ 335276 w 822218"/>
              <a:gd name="connsiteY5" fmla="*/ 719849 h 719849"/>
              <a:gd name="connsiteX6" fmla="*/ 334387 w 822218"/>
              <a:gd name="connsiteY6" fmla="*/ 702762 h 719849"/>
              <a:gd name="connsiteX7" fmla="*/ 102406 w 822218"/>
              <a:gd name="connsiteY7" fmla="*/ 229277 h 719849"/>
              <a:gd name="connsiteX8" fmla="*/ 0 w 822218"/>
              <a:gd name="connsiteY8" fmla="*/ 147241 h 719849"/>
              <a:gd name="connsiteX9" fmla="*/ 16916 w 822218"/>
              <a:gd name="connsiteY9" fmla="*/ 133690 h 719849"/>
              <a:gd name="connsiteX10" fmla="*/ 467696 w 822218"/>
              <a:gd name="connsiteY10" fmla="*/ 0 h 71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2218" h="719849">
                <a:moveTo>
                  <a:pt x="467696" y="0"/>
                </a:moveTo>
                <a:cubicBezTo>
                  <a:pt x="579015" y="0"/>
                  <a:pt x="685065" y="21905"/>
                  <a:pt x="781523" y="61516"/>
                </a:cubicBezTo>
                <a:lnTo>
                  <a:pt x="822218" y="82962"/>
                </a:lnTo>
                <a:lnTo>
                  <a:pt x="815675" y="126660"/>
                </a:lnTo>
                <a:cubicBezTo>
                  <a:pt x="761976" y="394130"/>
                  <a:pt x="580781" y="614265"/>
                  <a:pt x="339636" y="718222"/>
                </a:cubicBezTo>
                <a:lnTo>
                  <a:pt x="335276" y="719849"/>
                </a:lnTo>
                <a:lnTo>
                  <a:pt x="334387" y="702762"/>
                </a:lnTo>
                <a:cubicBezTo>
                  <a:pt x="315120" y="518555"/>
                  <a:pt x="230070" y="353228"/>
                  <a:pt x="102406" y="229277"/>
                </a:cubicBezTo>
                <a:lnTo>
                  <a:pt x="0" y="147241"/>
                </a:lnTo>
                <a:lnTo>
                  <a:pt x="16916" y="133690"/>
                </a:lnTo>
                <a:cubicBezTo>
                  <a:pt x="145594" y="49285"/>
                  <a:pt x="300717" y="0"/>
                  <a:pt x="467696" y="0"/>
                </a:cubicBez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B87EF70-BCB4-5180-F9BD-86E386968D1A}"/>
              </a:ext>
            </a:extLst>
          </p:cNvPr>
          <p:cNvSpPr/>
          <p:nvPr/>
        </p:nvSpPr>
        <p:spPr>
          <a:xfrm>
            <a:off x="5859460" y="5231352"/>
            <a:ext cx="677100" cy="724972"/>
          </a:xfrm>
          <a:custGeom>
            <a:avLst/>
            <a:gdLst>
              <a:gd name="connsiteX0" fmla="*/ 5637 w 677100"/>
              <a:gd name="connsiteY0" fmla="*/ 0 h 724972"/>
              <a:gd name="connsiteX1" fmla="*/ 50532 w 677100"/>
              <a:gd name="connsiteY1" fmla="*/ 24837 h 724972"/>
              <a:gd name="connsiteX2" fmla="*/ 364359 w 677100"/>
              <a:gd name="connsiteY2" fmla="*/ 89414 h 724972"/>
              <a:gd name="connsiteX3" fmla="*/ 604112 w 677100"/>
              <a:gd name="connsiteY3" fmla="*/ 52470 h 724972"/>
              <a:gd name="connsiteX4" fmla="*/ 673826 w 677100"/>
              <a:gd name="connsiteY4" fmla="*/ 26464 h 724972"/>
              <a:gd name="connsiteX5" fmla="*/ 677100 w 677100"/>
              <a:gd name="connsiteY5" fmla="*/ 89414 h 724972"/>
              <a:gd name="connsiteX6" fmla="*/ 440956 w 677100"/>
              <a:gd name="connsiteY6" fmla="*/ 642937 h 724972"/>
              <a:gd name="connsiteX7" fmla="*/ 338550 w 677100"/>
              <a:gd name="connsiteY7" fmla="*/ 724972 h 724972"/>
              <a:gd name="connsiteX8" fmla="*/ 236144 w 677100"/>
              <a:gd name="connsiteY8" fmla="*/ 642937 h 724972"/>
              <a:gd name="connsiteX9" fmla="*/ 0 w 677100"/>
              <a:gd name="connsiteY9" fmla="*/ 89414 h 724972"/>
              <a:gd name="connsiteX10" fmla="*/ 4163 w 677100"/>
              <a:gd name="connsiteY10" fmla="*/ 9377 h 724972"/>
              <a:gd name="connsiteX11" fmla="*/ 5637 w 677100"/>
              <a:gd name="connsiteY11" fmla="*/ 0 h 724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7100" h="724972">
                <a:moveTo>
                  <a:pt x="5637" y="0"/>
                </a:moveTo>
                <a:lnTo>
                  <a:pt x="50532" y="24837"/>
                </a:lnTo>
                <a:cubicBezTo>
                  <a:pt x="146990" y="66420"/>
                  <a:pt x="253040" y="89414"/>
                  <a:pt x="364359" y="89414"/>
                </a:cubicBezTo>
                <a:cubicBezTo>
                  <a:pt x="447849" y="89414"/>
                  <a:pt x="528374" y="76480"/>
                  <a:pt x="604112" y="52470"/>
                </a:cubicBezTo>
                <a:lnTo>
                  <a:pt x="673826" y="26464"/>
                </a:lnTo>
                <a:lnTo>
                  <a:pt x="677100" y="89414"/>
                </a:lnTo>
                <a:cubicBezTo>
                  <a:pt x="677100" y="305578"/>
                  <a:pt x="586858" y="501278"/>
                  <a:pt x="440956" y="642937"/>
                </a:cubicBezTo>
                <a:lnTo>
                  <a:pt x="338550" y="724972"/>
                </a:lnTo>
                <a:lnTo>
                  <a:pt x="236144" y="642937"/>
                </a:lnTo>
                <a:cubicBezTo>
                  <a:pt x="90242" y="501278"/>
                  <a:pt x="0" y="305578"/>
                  <a:pt x="0" y="89414"/>
                </a:cubicBezTo>
                <a:cubicBezTo>
                  <a:pt x="0" y="62394"/>
                  <a:pt x="1410" y="35693"/>
                  <a:pt x="4163" y="9377"/>
                </a:cubicBezTo>
                <a:lnTo>
                  <a:pt x="5637" y="0"/>
                </a:lnTo>
                <a:close/>
              </a:path>
            </a:pathLst>
          </a:custGeom>
          <a:pattFill prst="dkVert">
            <a:fgClr>
              <a:schemeClr val="accent6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ADA854D-FF66-CDC6-DB12-C12D0BDB0C83}"/>
              </a:ext>
            </a:extLst>
          </p:cNvPr>
          <p:cNvSpPr/>
          <p:nvPr/>
        </p:nvSpPr>
        <p:spPr>
          <a:xfrm>
            <a:off x="5417572" y="3677266"/>
            <a:ext cx="1612492" cy="1007942"/>
          </a:xfrm>
          <a:custGeom>
            <a:avLst/>
            <a:gdLst>
              <a:gd name="connsiteX0" fmla="*/ 806246 w 1612492"/>
              <a:gd name="connsiteY0" fmla="*/ 0 h 1007942"/>
              <a:gd name="connsiteX1" fmla="*/ 1612492 w 1612492"/>
              <a:gd name="connsiteY1" fmla="*/ 821750 h 1007942"/>
              <a:gd name="connsiteX2" fmla="*/ 1608329 w 1612492"/>
              <a:gd name="connsiteY2" fmla="*/ 905769 h 1007942"/>
              <a:gd name="connsiteX3" fmla="*/ 1602655 w 1612492"/>
              <a:gd name="connsiteY3" fmla="*/ 943663 h 1007942"/>
              <a:gd name="connsiteX4" fmla="*/ 1561960 w 1612492"/>
              <a:gd name="connsiteY4" fmla="*/ 922217 h 1007942"/>
              <a:gd name="connsiteX5" fmla="*/ 1248133 w 1612492"/>
              <a:gd name="connsiteY5" fmla="*/ 860701 h 1007942"/>
              <a:gd name="connsiteX6" fmla="*/ 797353 w 1612492"/>
              <a:gd name="connsiteY6" fmla="*/ 994391 h 1007942"/>
              <a:gd name="connsiteX7" fmla="*/ 780437 w 1612492"/>
              <a:gd name="connsiteY7" fmla="*/ 1007942 h 1007942"/>
              <a:gd name="connsiteX8" fmla="*/ 763521 w 1612492"/>
              <a:gd name="connsiteY8" fmla="*/ 994391 h 1007942"/>
              <a:gd name="connsiteX9" fmla="*/ 312741 w 1612492"/>
              <a:gd name="connsiteY9" fmla="*/ 860701 h 1007942"/>
              <a:gd name="connsiteX10" fmla="*/ 150254 w 1612492"/>
              <a:gd name="connsiteY10" fmla="*/ 876605 h 1007942"/>
              <a:gd name="connsiteX11" fmla="*/ 6293 w 1612492"/>
              <a:gd name="connsiteY11" fmla="*/ 919993 h 1007942"/>
              <a:gd name="connsiteX12" fmla="*/ 4163 w 1612492"/>
              <a:gd name="connsiteY12" fmla="*/ 905769 h 1007942"/>
              <a:gd name="connsiteX13" fmla="*/ 0 w 1612492"/>
              <a:gd name="connsiteY13" fmla="*/ 821750 h 1007942"/>
              <a:gd name="connsiteX14" fmla="*/ 806246 w 1612492"/>
              <a:gd name="connsiteY14" fmla="*/ 0 h 100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12492" h="1007942">
                <a:moveTo>
                  <a:pt x="806246" y="0"/>
                </a:moveTo>
                <a:cubicBezTo>
                  <a:pt x="1251523" y="0"/>
                  <a:pt x="1612492" y="367910"/>
                  <a:pt x="1612492" y="821750"/>
                </a:cubicBezTo>
                <a:cubicBezTo>
                  <a:pt x="1612492" y="850115"/>
                  <a:pt x="1611082" y="878145"/>
                  <a:pt x="1608329" y="905769"/>
                </a:cubicBezTo>
                <a:lnTo>
                  <a:pt x="1602655" y="943663"/>
                </a:lnTo>
                <a:lnTo>
                  <a:pt x="1561960" y="922217"/>
                </a:lnTo>
                <a:cubicBezTo>
                  <a:pt x="1465502" y="882606"/>
                  <a:pt x="1359452" y="860701"/>
                  <a:pt x="1248133" y="860701"/>
                </a:cubicBezTo>
                <a:cubicBezTo>
                  <a:pt x="1081154" y="860701"/>
                  <a:pt x="926031" y="909986"/>
                  <a:pt x="797353" y="994391"/>
                </a:cubicBezTo>
                <a:lnTo>
                  <a:pt x="780437" y="1007942"/>
                </a:lnTo>
                <a:lnTo>
                  <a:pt x="763521" y="994391"/>
                </a:lnTo>
                <a:cubicBezTo>
                  <a:pt x="634843" y="909986"/>
                  <a:pt x="479720" y="860701"/>
                  <a:pt x="312741" y="860701"/>
                </a:cubicBezTo>
                <a:cubicBezTo>
                  <a:pt x="257082" y="860701"/>
                  <a:pt x="202739" y="866177"/>
                  <a:pt x="150254" y="876605"/>
                </a:cubicBezTo>
                <a:lnTo>
                  <a:pt x="6293" y="919993"/>
                </a:lnTo>
                <a:lnTo>
                  <a:pt x="4163" y="905769"/>
                </a:lnTo>
                <a:cubicBezTo>
                  <a:pt x="1410" y="878145"/>
                  <a:pt x="0" y="850115"/>
                  <a:pt x="0" y="821750"/>
                </a:cubicBezTo>
                <a:cubicBezTo>
                  <a:pt x="0" y="367910"/>
                  <a:pt x="360969" y="0"/>
                  <a:pt x="806246" y="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D1BF763-FFF2-5594-F17E-4C77C2278CE3}"/>
              </a:ext>
            </a:extLst>
          </p:cNvPr>
          <p:cNvSpPr/>
          <p:nvPr/>
        </p:nvSpPr>
        <p:spPr>
          <a:xfrm>
            <a:off x="4924068" y="4597259"/>
            <a:ext cx="1273942" cy="1506306"/>
          </a:xfrm>
          <a:custGeom>
            <a:avLst/>
            <a:gdLst>
              <a:gd name="connsiteX0" fmla="*/ 499798 w 1273942"/>
              <a:gd name="connsiteY0" fmla="*/ 0 h 1506306"/>
              <a:gd name="connsiteX1" fmla="*/ 509885 w 1273942"/>
              <a:gd name="connsiteY1" fmla="*/ 67368 h 1506306"/>
              <a:gd name="connsiteX2" fmla="*/ 848971 w 1273942"/>
              <a:gd name="connsiteY2" fmla="*/ 583165 h 1506306"/>
              <a:gd name="connsiteX3" fmla="*/ 941029 w 1273942"/>
              <a:gd name="connsiteY3" fmla="*/ 634093 h 1506306"/>
              <a:gd name="connsiteX4" fmla="*/ 939555 w 1273942"/>
              <a:gd name="connsiteY4" fmla="*/ 643470 h 1506306"/>
              <a:gd name="connsiteX5" fmla="*/ 935392 w 1273942"/>
              <a:gd name="connsiteY5" fmla="*/ 723507 h 1506306"/>
              <a:gd name="connsiteX6" fmla="*/ 1171536 w 1273942"/>
              <a:gd name="connsiteY6" fmla="*/ 1277030 h 1506306"/>
              <a:gd name="connsiteX7" fmla="*/ 1273942 w 1273942"/>
              <a:gd name="connsiteY7" fmla="*/ 1359065 h 1506306"/>
              <a:gd name="connsiteX8" fmla="*/ 1257026 w 1273942"/>
              <a:gd name="connsiteY8" fmla="*/ 1372616 h 1506306"/>
              <a:gd name="connsiteX9" fmla="*/ 806246 w 1273942"/>
              <a:gd name="connsiteY9" fmla="*/ 1506306 h 1506306"/>
              <a:gd name="connsiteX10" fmla="*/ 0 w 1273942"/>
              <a:gd name="connsiteY10" fmla="*/ 723507 h 1506306"/>
              <a:gd name="connsiteX11" fmla="*/ 492419 w 1273942"/>
              <a:gd name="connsiteY11" fmla="*/ 2224 h 1506306"/>
              <a:gd name="connsiteX12" fmla="*/ 499798 w 1273942"/>
              <a:gd name="connsiteY12" fmla="*/ 0 h 150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3942" h="1506306">
                <a:moveTo>
                  <a:pt x="499798" y="0"/>
                </a:moveTo>
                <a:lnTo>
                  <a:pt x="509885" y="67368"/>
                </a:lnTo>
                <a:cubicBezTo>
                  <a:pt x="552845" y="281344"/>
                  <a:pt x="677401" y="465026"/>
                  <a:pt x="848971" y="583165"/>
                </a:cubicBezTo>
                <a:lnTo>
                  <a:pt x="941029" y="634093"/>
                </a:lnTo>
                <a:lnTo>
                  <a:pt x="939555" y="643470"/>
                </a:lnTo>
                <a:cubicBezTo>
                  <a:pt x="936802" y="669786"/>
                  <a:pt x="935392" y="696487"/>
                  <a:pt x="935392" y="723507"/>
                </a:cubicBezTo>
                <a:cubicBezTo>
                  <a:pt x="935392" y="939671"/>
                  <a:pt x="1025634" y="1135371"/>
                  <a:pt x="1171536" y="1277030"/>
                </a:cubicBezTo>
                <a:lnTo>
                  <a:pt x="1273942" y="1359065"/>
                </a:lnTo>
                <a:lnTo>
                  <a:pt x="1257026" y="1372616"/>
                </a:lnTo>
                <a:cubicBezTo>
                  <a:pt x="1128348" y="1457021"/>
                  <a:pt x="973225" y="1506306"/>
                  <a:pt x="806246" y="1506306"/>
                </a:cubicBezTo>
                <a:cubicBezTo>
                  <a:pt x="360969" y="1506306"/>
                  <a:pt x="0" y="1155835"/>
                  <a:pt x="0" y="723507"/>
                </a:cubicBezTo>
                <a:cubicBezTo>
                  <a:pt x="0" y="399261"/>
                  <a:pt x="203045" y="121060"/>
                  <a:pt x="492419" y="2224"/>
                </a:cubicBezTo>
                <a:lnTo>
                  <a:pt x="499798" y="0"/>
                </a:lnTo>
                <a:close/>
              </a:path>
            </a:pathLst>
          </a:custGeom>
          <a:pattFill prst="dkVert">
            <a:fgClr>
              <a:schemeClr val="accent6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CB8E3B7-FCCC-B56F-998E-1C3D47A968B1}"/>
              </a:ext>
            </a:extLst>
          </p:cNvPr>
          <p:cNvSpPr/>
          <p:nvPr/>
        </p:nvSpPr>
        <p:spPr>
          <a:xfrm>
            <a:off x="6198010" y="4620929"/>
            <a:ext cx="1273942" cy="1482636"/>
          </a:xfrm>
          <a:custGeom>
            <a:avLst/>
            <a:gdLst>
              <a:gd name="connsiteX0" fmla="*/ 822218 w 1273942"/>
              <a:gd name="connsiteY0" fmla="*/ 0 h 1482636"/>
              <a:gd name="connsiteX1" fmla="*/ 918476 w 1273942"/>
              <a:gd name="connsiteY1" fmla="*/ 50728 h 1482636"/>
              <a:gd name="connsiteX2" fmla="*/ 1273942 w 1273942"/>
              <a:gd name="connsiteY2" fmla="*/ 699837 h 1482636"/>
              <a:gd name="connsiteX3" fmla="*/ 467696 w 1273942"/>
              <a:gd name="connsiteY3" fmla="*/ 1482636 h 1482636"/>
              <a:gd name="connsiteX4" fmla="*/ 16916 w 1273942"/>
              <a:gd name="connsiteY4" fmla="*/ 1348946 h 1482636"/>
              <a:gd name="connsiteX5" fmla="*/ 0 w 1273942"/>
              <a:gd name="connsiteY5" fmla="*/ 1335395 h 1482636"/>
              <a:gd name="connsiteX6" fmla="*/ 102406 w 1273942"/>
              <a:gd name="connsiteY6" fmla="*/ 1253360 h 1482636"/>
              <a:gd name="connsiteX7" fmla="*/ 338550 w 1273942"/>
              <a:gd name="connsiteY7" fmla="*/ 699837 h 1482636"/>
              <a:gd name="connsiteX8" fmla="*/ 335276 w 1273942"/>
              <a:gd name="connsiteY8" fmla="*/ 636887 h 1482636"/>
              <a:gd name="connsiteX9" fmla="*/ 339636 w 1273942"/>
              <a:gd name="connsiteY9" fmla="*/ 635260 h 1482636"/>
              <a:gd name="connsiteX10" fmla="*/ 815675 w 1273942"/>
              <a:gd name="connsiteY10" fmla="*/ 43698 h 1482636"/>
              <a:gd name="connsiteX11" fmla="*/ 822218 w 1273942"/>
              <a:gd name="connsiteY11" fmla="*/ 0 h 148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3942" h="1482636">
                <a:moveTo>
                  <a:pt x="822218" y="0"/>
                </a:moveTo>
                <a:lnTo>
                  <a:pt x="918476" y="50728"/>
                </a:lnTo>
                <a:cubicBezTo>
                  <a:pt x="1132939" y="191403"/>
                  <a:pt x="1273942" y="429632"/>
                  <a:pt x="1273942" y="699837"/>
                </a:cubicBezTo>
                <a:cubicBezTo>
                  <a:pt x="1273942" y="1132165"/>
                  <a:pt x="912973" y="1482636"/>
                  <a:pt x="467696" y="1482636"/>
                </a:cubicBezTo>
                <a:cubicBezTo>
                  <a:pt x="300717" y="1482636"/>
                  <a:pt x="145594" y="1433351"/>
                  <a:pt x="16916" y="1348946"/>
                </a:cubicBezTo>
                <a:lnTo>
                  <a:pt x="0" y="1335395"/>
                </a:lnTo>
                <a:lnTo>
                  <a:pt x="102406" y="1253360"/>
                </a:lnTo>
                <a:cubicBezTo>
                  <a:pt x="248308" y="1111701"/>
                  <a:pt x="338550" y="916001"/>
                  <a:pt x="338550" y="699837"/>
                </a:cubicBezTo>
                <a:lnTo>
                  <a:pt x="335276" y="636887"/>
                </a:lnTo>
                <a:lnTo>
                  <a:pt x="339636" y="635260"/>
                </a:lnTo>
                <a:cubicBezTo>
                  <a:pt x="580781" y="531303"/>
                  <a:pt x="761976" y="311168"/>
                  <a:pt x="815675" y="43698"/>
                </a:cubicBezTo>
                <a:lnTo>
                  <a:pt x="822218" y="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6AB0FDC-CCD3-708E-246E-A85E0E6AAA66}"/>
              </a:ext>
            </a:extLst>
          </p:cNvPr>
          <p:cNvSpPr/>
          <p:nvPr/>
        </p:nvSpPr>
        <p:spPr>
          <a:xfrm>
            <a:off x="5865097" y="4685208"/>
            <a:ext cx="668189" cy="635558"/>
          </a:xfrm>
          <a:custGeom>
            <a:avLst/>
            <a:gdLst>
              <a:gd name="connsiteX0" fmla="*/ 332913 w 668189"/>
              <a:gd name="connsiteY0" fmla="*/ 0 h 635558"/>
              <a:gd name="connsiteX1" fmla="*/ 435319 w 668189"/>
              <a:gd name="connsiteY1" fmla="*/ 82036 h 635558"/>
              <a:gd name="connsiteX2" fmla="*/ 667300 w 668189"/>
              <a:gd name="connsiteY2" fmla="*/ 555521 h 635558"/>
              <a:gd name="connsiteX3" fmla="*/ 668189 w 668189"/>
              <a:gd name="connsiteY3" fmla="*/ 572608 h 635558"/>
              <a:gd name="connsiteX4" fmla="*/ 598475 w 668189"/>
              <a:gd name="connsiteY4" fmla="*/ 598614 h 635558"/>
              <a:gd name="connsiteX5" fmla="*/ 358722 w 668189"/>
              <a:gd name="connsiteY5" fmla="*/ 635558 h 635558"/>
              <a:gd name="connsiteX6" fmla="*/ 44895 w 668189"/>
              <a:gd name="connsiteY6" fmla="*/ 570981 h 635558"/>
              <a:gd name="connsiteX7" fmla="*/ 0 w 668189"/>
              <a:gd name="connsiteY7" fmla="*/ 546144 h 635558"/>
              <a:gd name="connsiteX8" fmla="*/ 10743 w 668189"/>
              <a:gd name="connsiteY8" fmla="*/ 477797 h 635558"/>
              <a:gd name="connsiteX9" fmla="*/ 230507 w 668189"/>
              <a:gd name="connsiteY9" fmla="*/ 82036 h 635558"/>
              <a:gd name="connsiteX10" fmla="*/ 332913 w 668189"/>
              <a:gd name="connsiteY10" fmla="*/ 0 h 63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68189" h="635558">
                <a:moveTo>
                  <a:pt x="332913" y="0"/>
                </a:moveTo>
                <a:lnTo>
                  <a:pt x="435319" y="82036"/>
                </a:lnTo>
                <a:cubicBezTo>
                  <a:pt x="562983" y="205987"/>
                  <a:pt x="648033" y="371314"/>
                  <a:pt x="667300" y="555521"/>
                </a:cubicBezTo>
                <a:lnTo>
                  <a:pt x="668189" y="572608"/>
                </a:lnTo>
                <a:lnTo>
                  <a:pt x="598475" y="598614"/>
                </a:lnTo>
                <a:cubicBezTo>
                  <a:pt x="522737" y="622624"/>
                  <a:pt x="442212" y="635558"/>
                  <a:pt x="358722" y="635558"/>
                </a:cubicBezTo>
                <a:cubicBezTo>
                  <a:pt x="247403" y="635558"/>
                  <a:pt x="141353" y="612564"/>
                  <a:pt x="44895" y="570981"/>
                </a:cubicBezTo>
                <a:lnTo>
                  <a:pt x="0" y="546144"/>
                </a:lnTo>
                <a:lnTo>
                  <a:pt x="10743" y="477797"/>
                </a:lnTo>
                <a:cubicBezTo>
                  <a:pt x="42963" y="324922"/>
                  <a:pt x="121081" y="188280"/>
                  <a:pt x="230507" y="82036"/>
                </a:cubicBezTo>
                <a:lnTo>
                  <a:pt x="332913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0B6A4-0043-379A-6308-532C2F3F8C92}"/>
              </a:ext>
            </a:extLst>
          </p:cNvPr>
          <p:cNvSpPr txBox="1"/>
          <p:nvPr/>
        </p:nvSpPr>
        <p:spPr>
          <a:xfrm>
            <a:off x="5970430" y="3057594"/>
            <a:ext cx="50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EE976-2BDE-6BBF-7EBD-91412409487D}"/>
              </a:ext>
            </a:extLst>
          </p:cNvPr>
          <p:cNvSpPr txBox="1"/>
          <p:nvPr/>
        </p:nvSpPr>
        <p:spPr>
          <a:xfrm>
            <a:off x="5352684" y="6301021"/>
            <a:ext cx="50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D70DE3-066B-AE77-75C3-BA54A77BFEEE}"/>
              </a:ext>
            </a:extLst>
          </p:cNvPr>
          <p:cNvSpPr txBox="1"/>
          <p:nvPr/>
        </p:nvSpPr>
        <p:spPr>
          <a:xfrm>
            <a:off x="6540539" y="6301022"/>
            <a:ext cx="506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iP</a:t>
            </a:r>
            <a:endParaRPr lang="en-US" sz="2400" b="1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7BEED5B-8999-255E-E03B-E3EC0F690F56}"/>
              </a:ext>
            </a:extLst>
          </p:cNvPr>
          <p:cNvSpPr/>
          <p:nvPr/>
        </p:nvSpPr>
        <p:spPr>
          <a:xfrm rot="10800000">
            <a:off x="6164958" y="5351228"/>
            <a:ext cx="169738" cy="824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31462-4CCD-303C-E9CA-643085D487B3}"/>
              </a:ext>
            </a:extLst>
          </p:cNvPr>
          <p:cNvSpPr txBox="1"/>
          <p:nvPr/>
        </p:nvSpPr>
        <p:spPr>
          <a:xfrm>
            <a:off x="7808235" y="6148520"/>
            <a:ext cx="131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211021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64" y="1418651"/>
            <a:ext cx="5302059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If you are an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, you tease the Koi fish.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students don’t attend IU programs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don’t tease the Koi fish. 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" y="5422107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IU are 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S are not IU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5" y="3429000"/>
            <a:ext cx="498113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(IU) are Koi teasers (T).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Koi teasers.  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808184"/>
            <a:ext cx="154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3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F8AD4-6C6B-43B2-9466-773C41B5BC71}"/>
              </a:ext>
            </a:extLst>
          </p:cNvPr>
          <p:cNvSpPr txBox="1"/>
          <p:nvPr/>
        </p:nvSpPr>
        <p:spPr>
          <a:xfrm>
            <a:off x="676592" y="308992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E998C-2D2C-4D12-862B-95B0FB26B32D}"/>
              </a:ext>
            </a:extLst>
          </p:cNvPr>
          <p:cNvSpPr txBox="1"/>
          <p:nvPr/>
        </p:nvSpPr>
        <p:spPr>
          <a:xfrm>
            <a:off x="676592" y="497180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FAA1E-5292-2CA1-9687-F82D30DE81EE}"/>
              </a:ext>
            </a:extLst>
          </p:cNvPr>
          <p:cNvSpPr txBox="1"/>
          <p:nvPr/>
        </p:nvSpPr>
        <p:spPr>
          <a:xfrm>
            <a:off x="6759249" y="64194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0C14A-A7D6-5EF9-EEC3-8206B7B414A8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DC3DE-2D3C-F11A-BB2A-F66A962FE1C3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8B664D-7D34-C1E2-E82C-A2858BBABF32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34AB7E-162D-9C29-4CFF-7EFEEF568393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818D0D-EB83-0931-A6A6-B0AE83A0ECEB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FB32C8-25E6-57EC-80D1-82DD0CD55FB7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FE29DD-FCB5-DD94-FF9F-2ACE59762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355" y="2051331"/>
            <a:ext cx="4203645" cy="43736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808184"/>
            <a:ext cx="3599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3 - Answer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EF8AD4-6C6B-43B2-9466-773C41B5BC71}"/>
              </a:ext>
            </a:extLst>
          </p:cNvPr>
          <p:cNvSpPr txBox="1"/>
          <p:nvPr/>
        </p:nvSpPr>
        <p:spPr>
          <a:xfrm>
            <a:off x="676592" y="308992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E998C-2D2C-4D12-862B-95B0FB26B32D}"/>
              </a:ext>
            </a:extLst>
          </p:cNvPr>
          <p:cNvSpPr txBox="1"/>
          <p:nvPr/>
        </p:nvSpPr>
        <p:spPr>
          <a:xfrm>
            <a:off x="676592" y="497180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55F2F-951C-C7F6-9C7F-964F75697DC1}"/>
              </a:ext>
            </a:extLst>
          </p:cNvPr>
          <p:cNvSpPr txBox="1"/>
          <p:nvPr/>
        </p:nvSpPr>
        <p:spPr>
          <a:xfrm>
            <a:off x="6869947" y="1816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IU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85190F-4DC9-3505-269B-BA64FC3433B6}"/>
              </a:ext>
            </a:extLst>
          </p:cNvPr>
          <p:cNvSpPr txBox="1"/>
          <p:nvPr/>
        </p:nvSpPr>
        <p:spPr>
          <a:xfrm>
            <a:off x="6197918" y="5466306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E552AA-DD19-3D21-CB1E-AA14014C1AB1}"/>
              </a:ext>
            </a:extLst>
          </p:cNvPr>
          <p:cNvSpPr txBox="1"/>
          <p:nvPr/>
        </p:nvSpPr>
        <p:spPr>
          <a:xfrm>
            <a:off x="7704487" y="5466306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7A681E7-8A1A-2352-3900-E5463C29000D}"/>
              </a:ext>
            </a:extLst>
          </p:cNvPr>
          <p:cNvSpPr/>
          <p:nvPr/>
        </p:nvSpPr>
        <p:spPr>
          <a:xfrm>
            <a:off x="6303081" y="3388602"/>
            <a:ext cx="985967" cy="829700"/>
          </a:xfrm>
          <a:custGeom>
            <a:avLst/>
            <a:gdLst>
              <a:gd name="connsiteX0" fmla="*/ 414467 w 985967"/>
              <a:gd name="connsiteY0" fmla="*/ 0 h 829700"/>
              <a:gd name="connsiteX1" fmla="*/ 968321 w 985967"/>
              <a:gd name="connsiteY1" fmla="*/ 156165 h 829700"/>
              <a:gd name="connsiteX2" fmla="*/ 985967 w 985967"/>
              <a:gd name="connsiteY2" fmla="*/ 169605 h 829700"/>
              <a:gd name="connsiteX3" fmla="*/ 857007 w 985967"/>
              <a:gd name="connsiteY3" fmla="*/ 267822 h 829700"/>
              <a:gd name="connsiteX4" fmla="*/ 571981 w 985967"/>
              <a:gd name="connsiteY4" fmla="*/ 820908 h 829700"/>
              <a:gd name="connsiteX5" fmla="*/ 571500 w 985967"/>
              <a:gd name="connsiteY5" fmla="*/ 829700 h 829700"/>
              <a:gd name="connsiteX6" fmla="*/ 513788 w 985967"/>
              <a:gd name="connsiteY6" fmla="*/ 804037 h 829700"/>
              <a:gd name="connsiteX7" fmla="*/ 481 w 985967"/>
              <a:gd name="connsiteY7" fmla="*/ 93492 h 829700"/>
              <a:gd name="connsiteX8" fmla="*/ 0 w 985967"/>
              <a:gd name="connsiteY8" fmla="*/ 84700 h 829700"/>
              <a:gd name="connsiteX9" fmla="*/ 28881 w 985967"/>
              <a:gd name="connsiteY9" fmla="*/ 71858 h 829700"/>
              <a:gd name="connsiteX10" fmla="*/ 414467 w 985967"/>
              <a:gd name="connsiteY10" fmla="*/ 0 h 8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967" h="829700">
                <a:moveTo>
                  <a:pt x="414467" y="0"/>
                </a:moveTo>
                <a:cubicBezTo>
                  <a:pt x="619627" y="0"/>
                  <a:pt x="810220" y="57571"/>
                  <a:pt x="968321" y="156165"/>
                </a:cubicBezTo>
                <a:lnTo>
                  <a:pt x="985967" y="169605"/>
                </a:lnTo>
                <a:lnTo>
                  <a:pt x="857007" y="267822"/>
                </a:lnTo>
                <a:cubicBezTo>
                  <a:pt x="700152" y="412611"/>
                  <a:pt x="595655" y="605732"/>
                  <a:pt x="571981" y="820908"/>
                </a:cubicBezTo>
                <a:lnTo>
                  <a:pt x="571500" y="829700"/>
                </a:lnTo>
                <a:lnTo>
                  <a:pt x="513788" y="804037"/>
                </a:lnTo>
                <a:cubicBezTo>
                  <a:pt x="233066" y="663270"/>
                  <a:pt x="34301" y="400887"/>
                  <a:pt x="481" y="93492"/>
                </a:cubicBezTo>
                <a:lnTo>
                  <a:pt x="0" y="84700"/>
                </a:lnTo>
                <a:lnTo>
                  <a:pt x="28881" y="71858"/>
                </a:lnTo>
                <a:cubicBezTo>
                  <a:pt x="147395" y="25587"/>
                  <a:pt x="277694" y="0"/>
                  <a:pt x="414467" y="0"/>
                </a:cubicBez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D979893-9A46-F63B-F240-F78A17FD37D2}"/>
              </a:ext>
            </a:extLst>
          </p:cNvPr>
          <p:cNvSpPr/>
          <p:nvPr/>
        </p:nvSpPr>
        <p:spPr>
          <a:xfrm>
            <a:off x="7289048" y="3388602"/>
            <a:ext cx="985967" cy="829700"/>
          </a:xfrm>
          <a:custGeom>
            <a:avLst/>
            <a:gdLst>
              <a:gd name="connsiteX0" fmla="*/ 571500 w 985967"/>
              <a:gd name="connsiteY0" fmla="*/ 0 h 829700"/>
              <a:gd name="connsiteX1" fmla="*/ 957086 w 985967"/>
              <a:gd name="connsiteY1" fmla="*/ 71858 h 829700"/>
              <a:gd name="connsiteX2" fmla="*/ 985967 w 985967"/>
              <a:gd name="connsiteY2" fmla="*/ 84700 h 829700"/>
              <a:gd name="connsiteX3" fmla="*/ 985486 w 985967"/>
              <a:gd name="connsiteY3" fmla="*/ 93492 h 829700"/>
              <a:gd name="connsiteX4" fmla="*/ 472179 w 985967"/>
              <a:gd name="connsiteY4" fmla="*/ 804037 h 829700"/>
              <a:gd name="connsiteX5" fmla="*/ 414467 w 985967"/>
              <a:gd name="connsiteY5" fmla="*/ 829700 h 829700"/>
              <a:gd name="connsiteX6" fmla="*/ 413986 w 985967"/>
              <a:gd name="connsiteY6" fmla="*/ 820908 h 829700"/>
              <a:gd name="connsiteX7" fmla="*/ 128960 w 985967"/>
              <a:gd name="connsiteY7" fmla="*/ 267822 h 829700"/>
              <a:gd name="connsiteX8" fmla="*/ 0 w 985967"/>
              <a:gd name="connsiteY8" fmla="*/ 169605 h 829700"/>
              <a:gd name="connsiteX9" fmla="*/ 17646 w 985967"/>
              <a:gd name="connsiteY9" fmla="*/ 156165 h 829700"/>
              <a:gd name="connsiteX10" fmla="*/ 571500 w 985967"/>
              <a:gd name="connsiteY10" fmla="*/ 0 h 8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5967" h="829700">
                <a:moveTo>
                  <a:pt x="571500" y="0"/>
                </a:moveTo>
                <a:cubicBezTo>
                  <a:pt x="708273" y="0"/>
                  <a:pt x="838573" y="25587"/>
                  <a:pt x="957086" y="71858"/>
                </a:cubicBezTo>
                <a:lnTo>
                  <a:pt x="985967" y="84700"/>
                </a:lnTo>
                <a:lnTo>
                  <a:pt x="985486" y="93492"/>
                </a:lnTo>
                <a:cubicBezTo>
                  <a:pt x="951667" y="400887"/>
                  <a:pt x="752902" y="663270"/>
                  <a:pt x="472179" y="804037"/>
                </a:cubicBezTo>
                <a:lnTo>
                  <a:pt x="414467" y="829700"/>
                </a:lnTo>
                <a:lnTo>
                  <a:pt x="413986" y="820908"/>
                </a:lnTo>
                <a:cubicBezTo>
                  <a:pt x="390313" y="605732"/>
                  <a:pt x="285816" y="412611"/>
                  <a:pt x="128960" y="267822"/>
                </a:cubicBezTo>
                <a:lnTo>
                  <a:pt x="0" y="169605"/>
                </a:lnTo>
                <a:lnTo>
                  <a:pt x="17646" y="156165"/>
                </a:lnTo>
                <a:cubicBezTo>
                  <a:pt x="175747" y="57571"/>
                  <a:pt x="366340" y="0"/>
                  <a:pt x="571500" y="0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790476-C2DB-78E4-58CC-7810C6993B91}"/>
              </a:ext>
            </a:extLst>
          </p:cNvPr>
          <p:cNvSpPr/>
          <p:nvPr/>
        </p:nvSpPr>
        <p:spPr>
          <a:xfrm>
            <a:off x="6869947" y="4218302"/>
            <a:ext cx="838200" cy="829496"/>
          </a:xfrm>
          <a:custGeom>
            <a:avLst/>
            <a:gdLst>
              <a:gd name="connsiteX0" fmla="*/ 4633 w 838200"/>
              <a:gd name="connsiteY0" fmla="*/ 0 h 829496"/>
              <a:gd name="connsiteX1" fmla="*/ 33514 w 838200"/>
              <a:gd name="connsiteY1" fmla="*/ 12842 h 829496"/>
              <a:gd name="connsiteX2" fmla="*/ 419100 w 838200"/>
              <a:gd name="connsiteY2" fmla="*/ 84700 h 829496"/>
              <a:gd name="connsiteX3" fmla="*/ 804686 w 838200"/>
              <a:gd name="connsiteY3" fmla="*/ 12842 h 829496"/>
              <a:gd name="connsiteX4" fmla="*/ 833567 w 838200"/>
              <a:gd name="connsiteY4" fmla="*/ 0 h 829496"/>
              <a:gd name="connsiteX5" fmla="*/ 838200 w 838200"/>
              <a:gd name="connsiteY5" fmla="*/ 84700 h 829496"/>
              <a:gd name="connsiteX6" fmla="*/ 548060 w 838200"/>
              <a:gd name="connsiteY6" fmla="*/ 731278 h 829496"/>
              <a:gd name="connsiteX7" fmla="*/ 419100 w 838200"/>
              <a:gd name="connsiteY7" fmla="*/ 829496 h 829496"/>
              <a:gd name="connsiteX8" fmla="*/ 290140 w 838200"/>
              <a:gd name="connsiteY8" fmla="*/ 731278 h 829496"/>
              <a:gd name="connsiteX9" fmla="*/ 0 w 838200"/>
              <a:gd name="connsiteY9" fmla="*/ 84700 h 829496"/>
              <a:gd name="connsiteX10" fmla="*/ 4633 w 838200"/>
              <a:gd name="connsiteY10" fmla="*/ 0 h 82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8200" h="829496">
                <a:moveTo>
                  <a:pt x="4633" y="0"/>
                </a:moveTo>
                <a:lnTo>
                  <a:pt x="33514" y="12842"/>
                </a:lnTo>
                <a:cubicBezTo>
                  <a:pt x="152028" y="59113"/>
                  <a:pt x="282327" y="84700"/>
                  <a:pt x="419100" y="84700"/>
                </a:cubicBezTo>
                <a:cubicBezTo>
                  <a:pt x="555873" y="84700"/>
                  <a:pt x="686173" y="59113"/>
                  <a:pt x="804686" y="12842"/>
                </a:cubicBezTo>
                <a:lnTo>
                  <a:pt x="833567" y="0"/>
                </a:lnTo>
                <a:lnTo>
                  <a:pt x="838200" y="84700"/>
                </a:lnTo>
                <a:cubicBezTo>
                  <a:pt x="838200" y="337205"/>
                  <a:pt x="727323" y="565805"/>
                  <a:pt x="548060" y="731278"/>
                </a:cubicBezTo>
                <a:lnTo>
                  <a:pt x="419100" y="829496"/>
                </a:lnTo>
                <a:lnTo>
                  <a:pt x="290140" y="731278"/>
                </a:lnTo>
                <a:cubicBezTo>
                  <a:pt x="110877" y="565805"/>
                  <a:pt x="0" y="337205"/>
                  <a:pt x="0" y="84700"/>
                </a:cubicBezTo>
                <a:lnTo>
                  <a:pt x="4633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20E8349-0176-6D89-4CE6-C8719BE1600D}"/>
              </a:ext>
            </a:extLst>
          </p:cNvPr>
          <p:cNvSpPr/>
          <p:nvPr/>
        </p:nvSpPr>
        <p:spPr>
          <a:xfrm>
            <a:off x="6298448" y="2474203"/>
            <a:ext cx="1981200" cy="1084005"/>
          </a:xfrm>
          <a:custGeom>
            <a:avLst/>
            <a:gdLst>
              <a:gd name="connsiteX0" fmla="*/ 990600 w 1981200"/>
              <a:gd name="connsiteY0" fmla="*/ 0 h 1084005"/>
              <a:gd name="connsiteX1" fmla="*/ 1981200 w 1981200"/>
              <a:gd name="connsiteY1" fmla="*/ 914400 h 1084005"/>
              <a:gd name="connsiteX2" fmla="*/ 1976567 w 1981200"/>
              <a:gd name="connsiteY2" fmla="*/ 999100 h 1084005"/>
              <a:gd name="connsiteX3" fmla="*/ 1947686 w 1981200"/>
              <a:gd name="connsiteY3" fmla="*/ 986258 h 1084005"/>
              <a:gd name="connsiteX4" fmla="*/ 1562100 w 1981200"/>
              <a:gd name="connsiteY4" fmla="*/ 914400 h 1084005"/>
              <a:gd name="connsiteX5" fmla="*/ 1008246 w 1981200"/>
              <a:gd name="connsiteY5" fmla="*/ 1070565 h 1084005"/>
              <a:gd name="connsiteX6" fmla="*/ 990600 w 1981200"/>
              <a:gd name="connsiteY6" fmla="*/ 1084005 h 1084005"/>
              <a:gd name="connsiteX7" fmla="*/ 972954 w 1981200"/>
              <a:gd name="connsiteY7" fmla="*/ 1070565 h 1084005"/>
              <a:gd name="connsiteX8" fmla="*/ 419100 w 1981200"/>
              <a:gd name="connsiteY8" fmla="*/ 914400 h 1084005"/>
              <a:gd name="connsiteX9" fmla="*/ 33514 w 1981200"/>
              <a:gd name="connsiteY9" fmla="*/ 986258 h 1084005"/>
              <a:gd name="connsiteX10" fmla="*/ 4633 w 1981200"/>
              <a:gd name="connsiteY10" fmla="*/ 999100 h 1084005"/>
              <a:gd name="connsiteX11" fmla="*/ 0 w 1981200"/>
              <a:gd name="connsiteY11" fmla="*/ 914400 h 1084005"/>
              <a:gd name="connsiteX12" fmla="*/ 990600 w 1981200"/>
              <a:gd name="connsiteY12" fmla="*/ 0 h 1084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1200" h="1084005">
                <a:moveTo>
                  <a:pt x="990600" y="0"/>
                </a:moveTo>
                <a:cubicBezTo>
                  <a:pt x="1537693" y="0"/>
                  <a:pt x="1981200" y="409391"/>
                  <a:pt x="1981200" y="914400"/>
                </a:cubicBezTo>
                <a:lnTo>
                  <a:pt x="1976567" y="999100"/>
                </a:lnTo>
                <a:lnTo>
                  <a:pt x="1947686" y="986258"/>
                </a:lnTo>
                <a:cubicBezTo>
                  <a:pt x="1829173" y="939987"/>
                  <a:pt x="1698873" y="914400"/>
                  <a:pt x="1562100" y="914400"/>
                </a:cubicBezTo>
                <a:cubicBezTo>
                  <a:pt x="1356940" y="914400"/>
                  <a:pt x="1166347" y="971971"/>
                  <a:pt x="1008246" y="1070565"/>
                </a:cubicBezTo>
                <a:lnTo>
                  <a:pt x="990600" y="1084005"/>
                </a:lnTo>
                <a:lnTo>
                  <a:pt x="972954" y="1070565"/>
                </a:lnTo>
                <a:cubicBezTo>
                  <a:pt x="814853" y="971971"/>
                  <a:pt x="624260" y="914400"/>
                  <a:pt x="419100" y="914400"/>
                </a:cubicBezTo>
                <a:cubicBezTo>
                  <a:pt x="282327" y="914400"/>
                  <a:pt x="152028" y="939987"/>
                  <a:pt x="33514" y="986258"/>
                </a:cubicBezTo>
                <a:lnTo>
                  <a:pt x="4633" y="999100"/>
                </a:lnTo>
                <a:lnTo>
                  <a:pt x="0" y="914400"/>
                </a:lnTo>
                <a:cubicBezTo>
                  <a:pt x="0" y="409391"/>
                  <a:pt x="443507" y="0"/>
                  <a:pt x="990600" y="0"/>
                </a:cubicBez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bg1"/>
            </a:bgClr>
          </a:patt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5146F82-CE69-3E1F-2CDD-2C946907CDAA}"/>
              </a:ext>
            </a:extLst>
          </p:cNvPr>
          <p:cNvSpPr/>
          <p:nvPr/>
        </p:nvSpPr>
        <p:spPr>
          <a:xfrm>
            <a:off x="5726947" y="3473302"/>
            <a:ext cx="1562100" cy="1744100"/>
          </a:xfrm>
          <a:custGeom>
            <a:avLst/>
            <a:gdLst>
              <a:gd name="connsiteX0" fmla="*/ 576133 w 1562100"/>
              <a:gd name="connsiteY0" fmla="*/ 0 h 1744100"/>
              <a:gd name="connsiteX1" fmla="*/ 576614 w 1562100"/>
              <a:gd name="connsiteY1" fmla="*/ 8792 h 1744100"/>
              <a:gd name="connsiteX2" fmla="*/ 1089921 w 1562100"/>
              <a:gd name="connsiteY2" fmla="*/ 719337 h 1744100"/>
              <a:gd name="connsiteX3" fmla="*/ 1147633 w 1562100"/>
              <a:gd name="connsiteY3" fmla="*/ 745000 h 1744100"/>
              <a:gd name="connsiteX4" fmla="*/ 1143000 w 1562100"/>
              <a:gd name="connsiteY4" fmla="*/ 829700 h 1744100"/>
              <a:gd name="connsiteX5" fmla="*/ 1433140 w 1562100"/>
              <a:gd name="connsiteY5" fmla="*/ 1476278 h 1744100"/>
              <a:gd name="connsiteX6" fmla="*/ 1562100 w 1562100"/>
              <a:gd name="connsiteY6" fmla="*/ 1574496 h 1744100"/>
              <a:gd name="connsiteX7" fmla="*/ 1544454 w 1562100"/>
              <a:gd name="connsiteY7" fmla="*/ 1587935 h 1744100"/>
              <a:gd name="connsiteX8" fmla="*/ 990600 w 1562100"/>
              <a:gd name="connsiteY8" fmla="*/ 1744100 h 1744100"/>
              <a:gd name="connsiteX9" fmla="*/ 0 w 1562100"/>
              <a:gd name="connsiteY9" fmla="*/ 829700 h 1744100"/>
              <a:gd name="connsiteX10" fmla="*/ 518421 w 1562100"/>
              <a:gd name="connsiteY10" fmla="*/ 25663 h 1744100"/>
              <a:gd name="connsiteX11" fmla="*/ 576133 w 1562100"/>
              <a:gd name="connsiteY11" fmla="*/ 0 h 174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2100" h="1744100">
                <a:moveTo>
                  <a:pt x="576133" y="0"/>
                </a:moveTo>
                <a:lnTo>
                  <a:pt x="576614" y="8792"/>
                </a:lnTo>
                <a:cubicBezTo>
                  <a:pt x="610434" y="316187"/>
                  <a:pt x="809199" y="578570"/>
                  <a:pt x="1089921" y="719337"/>
                </a:cubicBezTo>
                <a:lnTo>
                  <a:pt x="1147633" y="745000"/>
                </a:lnTo>
                <a:lnTo>
                  <a:pt x="1143000" y="829700"/>
                </a:lnTo>
                <a:cubicBezTo>
                  <a:pt x="1143000" y="1082205"/>
                  <a:pt x="1253877" y="1310805"/>
                  <a:pt x="1433140" y="1476278"/>
                </a:cubicBezTo>
                <a:lnTo>
                  <a:pt x="1562100" y="1574496"/>
                </a:lnTo>
                <a:lnTo>
                  <a:pt x="1544454" y="1587935"/>
                </a:lnTo>
                <a:cubicBezTo>
                  <a:pt x="1386353" y="1686530"/>
                  <a:pt x="1195760" y="1744100"/>
                  <a:pt x="990600" y="1744100"/>
                </a:cubicBezTo>
                <a:cubicBezTo>
                  <a:pt x="443507" y="1744100"/>
                  <a:pt x="0" y="1334709"/>
                  <a:pt x="0" y="829700"/>
                </a:cubicBezTo>
                <a:cubicBezTo>
                  <a:pt x="0" y="482506"/>
                  <a:pt x="209626" y="180507"/>
                  <a:pt x="518421" y="25663"/>
                </a:cubicBezTo>
                <a:lnTo>
                  <a:pt x="576133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E7BBC2B-DFEF-EC8E-14A4-7E01F001B7EB}"/>
              </a:ext>
            </a:extLst>
          </p:cNvPr>
          <p:cNvSpPr/>
          <p:nvPr/>
        </p:nvSpPr>
        <p:spPr>
          <a:xfrm>
            <a:off x="7289047" y="3473302"/>
            <a:ext cx="1562100" cy="1744100"/>
          </a:xfrm>
          <a:custGeom>
            <a:avLst/>
            <a:gdLst>
              <a:gd name="connsiteX0" fmla="*/ 985967 w 1562100"/>
              <a:gd name="connsiteY0" fmla="*/ 0 h 1744100"/>
              <a:gd name="connsiteX1" fmla="*/ 1043679 w 1562100"/>
              <a:gd name="connsiteY1" fmla="*/ 25663 h 1744100"/>
              <a:gd name="connsiteX2" fmla="*/ 1562100 w 1562100"/>
              <a:gd name="connsiteY2" fmla="*/ 829700 h 1744100"/>
              <a:gd name="connsiteX3" fmla="*/ 571500 w 1562100"/>
              <a:gd name="connsiteY3" fmla="*/ 1744100 h 1744100"/>
              <a:gd name="connsiteX4" fmla="*/ 17646 w 1562100"/>
              <a:gd name="connsiteY4" fmla="*/ 1587935 h 1744100"/>
              <a:gd name="connsiteX5" fmla="*/ 0 w 1562100"/>
              <a:gd name="connsiteY5" fmla="*/ 1574496 h 1744100"/>
              <a:gd name="connsiteX6" fmla="*/ 128960 w 1562100"/>
              <a:gd name="connsiteY6" fmla="*/ 1476278 h 1744100"/>
              <a:gd name="connsiteX7" fmla="*/ 419100 w 1562100"/>
              <a:gd name="connsiteY7" fmla="*/ 829700 h 1744100"/>
              <a:gd name="connsiteX8" fmla="*/ 414467 w 1562100"/>
              <a:gd name="connsiteY8" fmla="*/ 745000 h 1744100"/>
              <a:gd name="connsiteX9" fmla="*/ 472179 w 1562100"/>
              <a:gd name="connsiteY9" fmla="*/ 719337 h 1744100"/>
              <a:gd name="connsiteX10" fmla="*/ 985486 w 1562100"/>
              <a:gd name="connsiteY10" fmla="*/ 8792 h 1744100"/>
              <a:gd name="connsiteX11" fmla="*/ 985967 w 1562100"/>
              <a:gd name="connsiteY11" fmla="*/ 0 h 174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2100" h="1744100">
                <a:moveTo>
                  <a:pt x="985967" y="0"/>
                </a:moveTo>
                <a:lnTo>
                  <a:pt x="1043679" y="25663"/>
                </a:lnTo>
                <a:cubicBezTo>
                  <a:pt x="1352474" y="180507"/>
                  <a:pt x="1562100" y="482506"/>
                  <a:pt x="1562100" y="829700"/>
                </a:cubicBezTo>
                <a:cubicBezTo>
                  <a:pt x="1562100" y="1334709"/>
                  <a:pt x="1118593" y="1744100"/>
                  <a:pt x="571500" y="1744100"/>
                </a:cubicBezTo>
                <a:cubicBezTo>
                  <a:pt x="366340" y="1744100"/>
                  <a:pt x="175747" y="1686530"/>
                  <a:pt x="17646" y="1587935"/>
                </a:cubicBezTo>
                <a:lnTo>
                  <a:pt x="0" y="1574496"/>
                </a:lnTo>
                <a:lnTo>
                  <a:pt x="128960" y="1476278"/>
                </a:lnTo>
                <a:cubicBezTo>
                  <a:pt x="308223" y="1310805"/>
                  <a:pt x="419100" y="1082205"/>
                  <a:pt x="419100" y="829700"/>
                </a:cubicBezTo>
                <a:lnTo>
                  <a:pt x="414467" y="745000"/>
                </a:lnTo>
                <a:lnTo>
                  <a:pt x="472179" y="719337"/>
                </a:lnTo>
                <a:cubicBezTo>
                  <a:pt x="752902" y="578570"/>
                  <a:pt x="951667" y="316187"/>
                  <a:pt x="985486" y="8792"/>
                </a:cubicBezTo>
                <a:lnTo>
                  <a:pt x="985967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C5A38F7-6CD7-55E6-C85A-6C7A5162E453}"/>
              </a:ext>
            </a:extLst>
          </p:cNvPr>
          <p:cNvSpPr/>
          <p:nvPr/>
        </p:nvSpPr>
        <p:spPr>
          <a:xfrm>
            <a:off x="6874580" y="3558208"/>
            <a:ext cx="828934" cy="744795"/>
          </a:xfrm>
          <a:custGeom>
            <a:avLst/>
            <a:gdLst>
              <a:gd name="connsiteX0" fmla="*/ 414467 w 828934"/>
              <a:gd name="connsiteY0" fmla="*/ 0 h 744795"/>
              <a:gd name="connsiteX1" fmla="*/ 543427 w 828934"/>
              <a:gd name="connsiteY1" fmla="*/ 98217 h 744795"/>
              <a:gd name="connsiteX2" fmla="*/ 828453 w 828934"/>
              <a:gd name="connsiteY2" fmla="*/ 651303 h 744795"/>
              <a:gd name="connsiteX3" fmla="*/ 828934 w 828934"/>
              <a:gd name="connsiteY3" fmla="*/ 660095 h 744795"/>
              <a:gd name="connsiteX4" fmla="*/ 800053 w 828934"/>
              <a:gd name="connsiteY4" fmla="*/ 672937 h 744795"/>
              <a:gd name="connsiteX5" fmla="*/ 414467 w 828934"/>
              <a:gd name="connsiteY5" fmla="*/ 744795 h 744795"/>
              <a:gd name="connsiteX6" fmla="*/ 28881 w 828934"/>
              <a:gd name="connsiteY6" fmla="*/ 672937 h 744795"/>
              <a:gd name="connsiteX7" fmla="*/ 0 w 828934"/>
              <a:gd name="connsiteY7" fmla="*/ 660095 h 744795"/>
              <a:gd name="connsiteX8" fmla="*/ 481 w 828934"/>
              <a:gd name="connsiteY8" fmla="*/ 651303 h 744795"/>
              <a:gd name="connsiteX9" fmla="*/ 285507 w 828934"/>
              <a:gd name="connsiteY9" fmla="*/ 98217 h 744795"/>
              <a:gd name="connsiteX10" fmla="*/ 414467 w 828934"/>
              <a:gd name="connsiteY10" fmla="*/ 0 h 74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28934" h="744795">
                <a:moveTo>
                  <a:pt x="414467" y="0"/>
                </a:moveTo>
                <a:lnTo>
                  <a:pt x="543427" y="98217"/>
                </a:lnTo>
                <a:cubicBezTo>
                  <a:pt x="700283" y="243006"/>
                  <a:pt x="804780" y="436127"/>
                  <a:pt x="828453" y="651303"/>
                </a:cubicBezTo>
                <a:lnTo>
                  <a:pt x="828934" y="660095"/>
                </a:lnTo>
                <a:lnTo>
                  <a:pt x="800053" y="672937"/>
                </a:lnTo>
                <a:cubicBezTo>
                  <a:pt x="681540" y="719208"/>
                  <a:pt x="551240" y="744795"/>
                  <a:pt x="414467" y="744795"/>
                </a:cubicBezTo>
                <a:cubicBezTo>
                  <a:pt x="277694" y="744795"/>
                  <a:pt x="147395" y="719208"/>
                  <a:pt x="28881" y="672937"/>
                </a:cubicBezTo>
                <a:lnTo>
                  <a:pt x="0" y="660095"/>
                </a:lnTo>
                <a:lnTo>
                  <a:pt x="481" y="651303"/>
                </a:lnTo>
                <a:cubicBezTo>
                  <a:pt x="24155" y="436127"/>
                  <a:pt x="128652" y="243006"/>
                  <a:pt x="285507" y="98217"/>
                </a:cubicBezTo>
                <a:lnTo>
                  <a:pt x="414467" y="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02D7F4-2BCB-D45E-46F7-BA3A1311B8E4}"/>
              </a:ext>
            </a:extLst>
          </p:cNvPr>
          <p:cNvCxnSpPr>
            <a:cxnSpLocks/>
          </p:cNvCxnSpPr>
          <p:nvPr/>
        </p:nvCxnSpPr>
        <p:spPr>
          <a:xfrm flipH="1">
            <a:off x="6796064" y="4472607"/>
            <a:ext cx="240414" cy="3434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AB9B8E-F86F-D6F9-F9F0-33ECEAFCE33B}"/>
              </a:ext>
            </a:extLst>
          </p:cNvPr>
          <p:cNvCxnSpPr>
            <a:cxnSpLocks/>
          </p:cNvCxnSpPr>
          <p:nvPr/>
        </p:nvCxnSpPr>
        <p:spPr>
          <a:xfrm flipH="1" flipV="1">
            <a:off x="6736369" y="4547220"/>
            <a:ext cx="438268" cy="18139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712189-C02A-7A3D-F1E6-EFF588074925}"/>
              </a:ext>
            </a:extLst>
          </p:cNvPr>
          <p:cNvCxnSpPr/>
          <p:nvPr/>
        </p:nvCxnSpPr>
        <p:spPr>
          <a:xfrm flipH="1">
            <a:off x="6413676" y="4649203"/>
            <a:ext cx="421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699906-97ED-197A-76AA-C3E24642234A}"/>
              </a:ext>
            </a:extLst>
          </p:cNvPr>
          <p:cNvCxnSpPr>
            <a:cxnSpLocks/>
          </p:cNvCxnSpPr>
          <p:nvPr/>
        </p:nvCxnSpPr>
        <p:spPr>
          <a:xfrm>
            <a:off x="7032090" y="4633050"/>
            <a:ext cx="435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4">
            <a:extLst>
              <a:ext uri="{FF2B5EF4-FFF2-40B4-BE49-F238E27FC236}">
                <a16:creationId xmlns:a16="http://schemas.microsoft.com/office/drawing/2014/main" id="{17CE1194-7CE4-EED2-A6B0-CA39C3F8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281" y="6037015"/>
            <a:ext cx="5730312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altLang="en-US" sz="16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argument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The “</a:t>
            </a:r>
            <a:r>
              <a:rPr lang="en-US" alt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” shows that there </a:t>
            </a:r>
            <a:r>
              <a:rPr lang="en-US" alt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be some S that are not L, but </a:t>
            </a:r>
            <a:r>
              <a:rPr lang="en-US" alt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not necessarily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531CB56-D8C5-F100-63B1-1AA6C13CB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64" y="1418651"/>
            <a:ext cx="5302059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If you are an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, you tease the Koi fish.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students don’t attend IU programs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don’t tease the Koi fish. 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C5C9C61F-AB50-5990-73B3-96BA60BA6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82" y="5492001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IU are 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S are not IU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03B12F53-28A9-698D-0567-4F5821F3E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25" y="3429000"/>
            <a:ext cx="498113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(IU) are Koi teasers (T).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</a:t>
            </a:r>
            <a:r>
              <a:rPr lang="en-US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IUers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Koi teasers.  </a:t>
            </a:r>
          </a:p>
        </p:txBody>
      </p:sp>
    </p:spTree>
    <p:extLst>
      <p:ext uri="{BB962C8B-B14F-4D97-AF65-F5344CB8AC3E}">
        <p14:creationId xmlns:p14="http://schemas.microsoft.com/office/powerpoint/2010/main" val="239300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93" y="1375372"/>
            <a:ext cx="5779333" cy="93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islands are part of the mainland. Hawaii is an island. Therefore, Hawaii is not on the mainland.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5248161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 are 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H are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H are M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923708"/>
            <a:ext cx="5486401" cy="183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islands (I) are mainland areas (M).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places identical with Hawaii (H) are islands.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places identical with Hawaii are mainland areas.  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808184"/>
            <a:ext cx="3092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4  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DC8A3-5882-4990-9EE7-00124F23B5BD}"/>
              </a:ext>
            </a:extLst>
          </p:cNvPr>
          <p:cNvSpPr txBox="1"/>
          <p:nvPr/>
        </p:nvSpPr>
        <p:spPr>
          <a:xfrm>
            <a:off x="222740" y="250147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D61EED-DE89-48FC-83A1-2A4790E7397D}"/>
              </a:ext>
            </a:extLst>
          </p:cNvPr>
          <p:cNvSpPr txBox="1"/>
          <p:nvPr/>
        </p:nvSpPr>
        <p:spPr>
          <a:xfrm>
            <a:off x="222740" y="4900136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7366F-EF8B-7DE6-7F2E-D4714C7D9C31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470B4-6489-BB9B-2D0B-39BBEC802D2A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84C88-AF01-6835-C90F-9D2D1AF2AAD1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3EA534-DD43-6E55-809A-C67A3DD12EEF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CE509C-FF32-F46D-3D4C-0558DA165ABE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42EE87-75E7-2B9F-7176-EC74DB38B92D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28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93" y="1375372"/>
            <a:ext cx="5779333" cy="936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islands are part of the mainland. Hawaii is an island. Therefore, Hawaii is not on the mainland.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5248161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 are 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H are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H are M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" y="2923708"/>
            <a:ext cx="5466108" cy="183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No islands (I) are mainland areas (M).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places identical with Hawaii (H) are islands.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places identical with Hawaii are mainland areas.  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808184"/>
            <a:ext cx="30928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4 - Answer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5E868-1549-4A37-8546-740EE33EB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960" y="1743075"/>
            <a:ext cx="2781300" cy="3371850"/>
          </a:xfrm>
          <a:prstGeom prst="rect">
            <a:avLst/>
          </a:prstGeom>
        </p:spPr>
      </p:pic>
      <p:sp>
        <p:nvSpPr>
          <p:cNvPr id="21" name="Text Box 4">
            <a:extLst>
              <a:ext uri="{FF2B5EF4-FFF2-40B4-BE49-F238E27FC236}">
                <a16:creationId xmlns:a16="http://schemas.microsoft.com/office/drawing/2014/main" id="{F4FBD4EA-ADA0-4DDF-A45E-F602CD38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94" y="5267325"/>
            <a:ext cx="614691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whole area where all H are M is already shaded by the two previous actions. This means the conclusion follows from the two premises. 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40E7296C-30D2-4962-8C7D-F74ED83FA13C}"/>
              </a:ext>
            </a:extLst>
          </p:cNvPr>
          <p:cNvSpPr/>
          <p:nvPr/>
        </p:nvSpPr>
        <p:spPr bwMode="auto">
          <a:xfrm>
            <a:off x="7254240" y="3743157"/>
            <a:ext cx="121920" cy="88980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DC8A3-5882-4990-9EE7-00124F23B5BD}"/>
              </a:ext>
            </a:extLst>
          </p:cNvPr>
          <p:cNvSpPr txBox="1"/>
          <p:nvPr/>
        </p:nvSpPr>
        <p:spPr>
          <a:xfrm>
            <a:off x="222740" y="250147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D61EED-DE89-48FC-83A1-2A4790E7397D}"/>
              </a:ext>
            </a:extLst>
          </p:cNvPr>
          <p:cNvSpPr txBox="1"/>
          <p:nvPr/>
        </p:nvSpPr>
        <p:spPr>
          <a:xfrm>
            <a:off x="222740" y="4900136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4CFB90-9C06-268B-3FB0-FF4CFDE0A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881" y="1720477"/>
            <a:ext cx="3293226" cy="32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82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  <p:bldP spid="21" grpId="0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69" y="1119932"/>
            <a:ext cx="6856252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don’t love logic.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Most people who love logic make sound arguments.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there are students who don’t make sound arguments.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12" y="5163140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L are 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M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0726"/>
            <a:ext cx="606554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logic lovers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logic lovers are sound argument makers (M).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sound arguments makers.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626237"/>
            <a:ext cx="154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5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A71B7-B28F-4BB8-90C9-B2AAC077AA04}"/>
              </a:ext>
            </a:extLst>
          </p:cNvPr>
          <p:cNvSpPr txBox="1"/>
          <p:nvPr/>
        </p:nvSpPr>
        <p:spPr>
          <a:xfrm>
            <a:off x="0" y="273808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65F25-B782-42F2-9C3F-F78200C0313A}"/>
              </a:ext>
            </a:extLst>
          </p:cNvPr>
          <p:cNvSpPr txBox="1"/>
          <p:nvPr/>
        </p:nvSpPr>
        <p:spPr>
          <a:xfrm>
            <a:off x="245531" y="479811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2E3AF4-C49B-33C6-4124-6C7F2FA85A0D}"/>
              </a:ext>
            </a:extLst>
          </p:cNvPr>
          <p:cNvSpPr txBox="1"/>
          <p:nvPr/>
        </p:nvSpPr>
        <p:spPr>
          <a:xfrm>
            <a:off x="7001691" y="293968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D8EB1-45E3-2DA6-50D3-7283CC08629A}"/>
              </a:ext>
            </a:extLst>
          </p:cNvPr>
          <p:cNvSpPr txBox="1"/>
          <p:nvPr/>
        </p:nvSpPr>
        <p:spPr>
          <a:xfrm>
            <a:off x="7886700" y="626877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FE6A3-53AE-668B-A2D0-6ACAEAC5E128}"/>
              </a:ext>
            </a:extLst>
          </p:cNvPr>
          <p:cNvSpPr txBox="1"/>
          <p:nvPr/>
        </p:nvSpPr>
        <p:spPr>
          <a:xfrm>
            <a:off x="6200503" y="628192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FB48D8-A4AD-E2B7-E2F2-EB897FCE59F1}"/>
              </a:ext>
            </a:extLst>
          </p:cNvPr>
          <p:cNvSpPr/>
          <p:nvPr/>
        </p:nvSpPr>
        <p:spPr>
          <a:xfrm>
            <a:off x="6200503" y="432474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8F48AF-BC6C-6413-60E4-1B9DD432DF97}"/>
              </a:ext>
            </a:extLst>
          </p:cNvPr>
          <p:cNvSpPr/>
          <p:nvPr/>
        </p:nvSpPr>
        <p:spPr>
          <a:xfrm>
            <a:off x="7001691" y="432474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FD1C94-CCAA-779E-A010-7FD1D6FCFC9C}"/>
              </a:ext>
            </a:extLst>
          </p:cNvPr>
          <p:cNvSpPr/>
          <p:nvPr/>
        </p:nvSpPr>
        <p:spPr>
          <a:xfrm>
            <a:off x="6601095" y="365684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40E46E-96AC-C3E1-DC1E-435E5A243EA9}"/>
              </a:ext>
            </a:extLst>
          </p:cNvPr>
          <p:cNvCxnSpPr/>
          <p:nvPr/>
        </p:nvCxnSpPr>
        <p:spPr>
          <a:xfrm flipH="1">
            <a:off x="6917400" y="5195557"/>
            <a:ext cx="295184" cy="27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53AB5-8BDB-D781-8658-2D52620C1337}"/>
              </a:ext>
            </a:extLst>
          </p:cNvPr>
          <p:cNvCxnSpPr>
            <a:endCxn id="6" idx="5"/>
          </p:cNvCxnSpPr>
          <p:nvPr/>
        </p:nvCxnSpPr>
        <p:spPr>
          <a:xfrm>
            <a:off x="6917400" y="5195557"/>
            <a:ext cx="420305" cy="275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D00A8D-C642-7020-E1E8-E14711CFA81F}"/>
              </a:ext>
            </a:extLst>
          </p:cNvPr>
          <p:cNvCxnSpPr/>
          <p:nvPr/>
        </p:nvCxnSpPr>
        <p:spPr>
          <a:xfrm flipH="1">
            <a:off x="7337705" y="4503174"/>
            <a:ext cx="296592" cy="29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D6DB6C-EB56-38F8-460F-AA3D51BFE2B1}"/>
              </a:ext>
            </a:extLst>
          </p:cNvPr>
          <p:cNvCxnSpPr/>
          <p:nvPr/>
        </p:nvCxnSpPr>
        <p:spPr>
          <a:xfrm>
            <a:off x="7337705" y="4650643"/>
            <a:ext cx="3360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A094EBC-AE97-1991-025D-98F9FAB98D1C}"/>
              </a:ext>
            </a:extLst>
          </p:cNvPr>
          <p:cNvSpPr/>
          <p:nvPr/>
        </p:nvSpPr>
        <p:spPr>
          <a:xfrm>
            <a:off x="6390968" y="4798113"/>
            <a:ext cx="393290" cy="1475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270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B6FD53AB-6937-46CE-8C2B-2710D6F137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7370" y="1048801"/>
            <a:ext cx="3648711" cy="30659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 All </a:t>
            </a:r>
            <a:r>
              <a:rPr lang="en-US" altLang="en-US" b="1" dirty="0">
                <a:solidFill>
                  <a:srgbClr val="F34927"/>
                </a:solidFill>
              </a:rPr>
              <a:t>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 No </a:t>
            </a:r>
            <a:r>
              <a:rPr lang="en-US" altLang="en-US" b="1" dirty="0">
                <a:solidFill>
                  <a:srgbClr val="F34927"/>
                </a:solidFill>
              </a:rPr>
              <a:t>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 Some </a:t>
            </a:r>
            <a:r>
              <a:rPr lang="en-US" altLang="en-US" b="1" dirty="0">
                <a:solidFill>
                  <a:srgbClr val="F34927"/>
                </a:solidFill>
              </a:rPr>
              <a:t>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</a:rPr>
              <a:t>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 Some </a:t>
            </a:r>
            <a:r>
              <a:rPr lang="en-US" altLang="en-US" b="1" dirty="0">
                <a:solidFill>
                  <a:srgbClr val="F34927"/>
                </a:solidFill>
              </a:rPr>
              <a:t>S</a:t>
            </a:r>
            <a:r>
              <a:rPr lang="en-US" altLang="en-US" dirty="0"/>
              <a:t> are not </a:t>
            </a:r>
            <a:r>
              <a:rPr lang="en-US" altLang="en-US" b="1" dirty="0">
                <a:solidFill>
                  <a:srgbClr val="0070C0"/>
                </a:solidFill>
              </a:rPr>
              <a:t>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46E2F4-A85E-4D99-BFEB-4EBF01CEF85A}"/>
              </a:ext>
            </a:extLst>
          </p:cNvPr>
          <p:cNvGrpSpPr/>
          <p:nvPr/>
        </p:nvGrpSpPr>
        <p:grpSpPr>
          <a:xfrm>
            <a:off x="2371725" y="4353340"/>
            <a:ext cx="1584960" cy="1442720"/>
            <a:chOff x="2611120" y="4549268"/>
            <a:chExt cx="1584960" cy="1442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0035B55-D75F-4B21-8C2F-DC8FB9541936}"/>
                </a:ext>
              </a:extLst>
            </p:cNvPr>
            <p:cNvSpPr/>
            <p:nvPr/>
          </p:nvSpPr>
          <p:spPr>
            <a:xfrm>
              <a:off x="2611120" y="4549268"/>
              <a:ext cx="1584960" cy="144272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1818895-33F0-47BA-84EE-D77823241618}"/>
                </a:ext>
              </a:extLst>
            </p:cNvPr>
            <p:cNvSpPr txBox="1"/>
            <p:nvPr/>
          </p:nvSpPr>
          <p:spPr>
            <a:xfrm>
              <a:off x="3046730" y="4896803"/>
              <a:ext cx="741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2"/>
                  </a:solidFill>
                </a:rPr>
                <a:t>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75291-89ED-4F88-BF1C-2BE527047C94}"/>
              </a:ext>
            </a:extLst>
          </p:cNvPr>
          <p:cNvGrpSpPr/>
          <p:nvPr/>
        </p:nvGrpSpPr>
        <p:grpSpPr>
          <a:xfrm>
            <a:off x="4765041" y="4353340"/>
            <a:ext cx="1584960" cy="1442720"/>
            <a:chOff x="4947921" y="4467829"/>
            <a:chExt cx="1584960" cy="14427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BAA3AF-AAD3-48B9-92DB-81BE01F0EC27}"/>
                </a:ext>
              </a:extLst>
            </p:cNvPr>
            <p:cNvSpPr/>
            <p:nvPr/>
          </p:nvSpPr>
          <p:spPr>
            <a:xfrm>
              <a:off x="4947921" y="4467829"/>
              <a:ext cx="1584960" cy="144272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B7FA91-0DAE-4642-B76D-DF7DF69899E5}"/>
                </a:ext>
              </a:extLst>
            </p:cNvPr>
            <p:cNvSpPr txBox="1"/>
            <p:nvPr/>
          </p:nvSpPr>
          <p:spPr>
            <a:xfrm>
              <a:off x="5364480" y="4896802"/>
              <a:ext cx="746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70C0"/>
                  </a:solidFill>
                </a:rPr>
                <a:t>P</a:t>
              </a: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F2395912-12B2-4487-9DBF-ED86CF02B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2515" y="339981"/>
            <a:ext cx="6998970" cy="51435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Part 1: Categorical propositions/claims</a:t>
            </a: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808" y="1080702"/>
            <a:ext cx="6856252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don’t love logic.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Most people who love logic make sound arguments.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there are students who don’t make sound arguments.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21" y="5313912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L are M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M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" y="3039594"/>
            <a:ext cx="606554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logic lovers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logic lovers are sound argument makers (M).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sound arguments makers.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21" y="626618"/>
            <a:ext cx="4203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5 - Answer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63429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F4FBD4EA-ADA0-4DDF-A45E-F602CD38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318" y="5050198"/>
            <a:ext cx="5509486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the conclusion, we expect an X on the line in the area of S outside M. However, X is not in the expected place.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8CB00-798F-4B57-B61E-5C894A11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30" y="1449837"/>
            <a:ext cx="2468070" cy="3064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1CEB45-A9D2-449F-8541-1D311D32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75" y="1195086"/>
            <a:ext cx="2676525" cy="3562350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40E7296C-30D2-4962-8C7D-F74ED83FA13C}"/>
              </a:ext>
            </a:extLst>
          </p:cNvPr>
          <p:cNvSpPr/>
          <p:nvPr/>
        </p:nvSpPr>
        <p:spPr bwMode="auto">
          <a:xfrm>
            <a:off x="7255020" y="3134554"/>
            <a:ext cx="121920" cy="88980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1A71B7-B28F-4BB8-90C9-B2AAC077AA04}"/>
              </a:ext>
            </a:extLst>
          </p:cNvPr>
          <p:cNvSpPr txBox="1"/>
          <p:nvPr/>
        </p:nvSpPr>
        <p:spPr>
          <a:xfrm>
            <a:off x="193922" y="2653484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65F25-B782-42F2-9C3F-F78200C0313A}"/>
              </a:ext>
            </a:extLst>
          </p:cNvPr>
          <p:cNvSpPr txBox="1"/>
          <p:nvPr/>
        </p:nvSpPr>
        <p:spPr>
          <a:xfrm>
            <a:off x="245531" y="479811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</p:spTree>
    <p:extLst>
      <p:ext uri="{BB962C8B-B14F-4D97-AF65-F5344CB8AC3E}">
        <p14:creationId xmlns:p14="http://schemas.microsoft.com/office/powerpoint/2010/main" val="923604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  <p:bldP spid="21" grpId="0"/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1123610"/>
            <a:ext cx="669671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students are not learning Categorical Logic.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Only if they learn Categorical Logic can they do the test well.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at least one student cannot do the test well.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4606245"/>
            <a:ext cx="2734706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L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T are L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3" y="2768764"/>
            <a:ext cx="606554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CL learners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good test takers (T) are CL learners.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good test takers.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02" y="626237"/>
            <a:ext cx="15430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Sample 6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83B0D-D5A7-4A68-B6B8-35721D208A36}"/>
              </a:ext>
            </a:extLst>
          </p:cNvPr>
          <p:cNvSpPr txBox="1"/>
          <p:nvPr/>
        </p:nvSpPr>
        <p:spPr>
          <a:xfrm>
            <a:off x="445302" y="2375434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6DCFB-40B2-46BA-87BF-A4E4FF727432}"/>
              </a:ext>
            </a:extLst>
          </p:cNvPr>
          <p:cNvSpPr txBox="1"/>
          <p:nvPr/>
        </p:nvSpPr>
        <p:spPr>
          <a:xfrm>
            <a:off x="235903" y="4239612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D466A-4166-C845-A348-F556FA73A314}"/>
              </a:ext>
            </a:extLst>
          </p:cNvPr>
          <p:cNvSpPr txBox="1"/>
          <p:nvPr/>
        </p:nvSpPr>
        <p:spPr>
          <a:xfrm>
            <a:off x="7001691" y="2407843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40524-E63D-C867-9D03-5FD089BF4BA7}"/>
              </a:ext>
            </a:extLst>
          </p:cNvPr>
          <p:cNvSpPr txBox="1"/>
          <p:nvPr/>
        </p:nvSpPr>
        <p:spPr>
          <a:xfrm>
            <a:off x="7886700" y="5736931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82649-90DA-29BF-8C9E-F8E35E0B68B7}"/>
              </a:ext>
            </a:extLst>
          </p:cNvPr>
          <p:cNvSpPr txBox="1"/>
          <p:nvPr/>
        </p:nvSpPr>
        <p:spPr>
          <a:xfrm>
            <a:off x="6200503" y="5750080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472855-5D27-EF8D-2FDC-75C7F104EE2E}"/>
              </a:ext>
            </a:extLst>
          </p:cNvPr>
          <p:cNvSpPr/>
          <p:nvPr/>
        </p:nvSpPr>
        <p:spPr>
          <a:xfrm>
            <a:off x="6200503" y="3792896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EB6CCA-D3B2-BF6B-37C2-2C67723D62EF}"/>
              </a:ext>
            </a:extLst>
          </p:cNvPr>
          <p:cNvSpPr/>
          <p:nvPr/>
        </p:nvSpPr>
        <p:spPr>
          <a:xfrm>
            <a:off x="7001691" y="3792896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64F2C7-34FB-24D1-08A6-1485DBC6678B}"/>
              </a:ext>
            </a:extLst>
          </p:cNvPr>
          <p:cNvSpPr/>
          <p:nvPr/>
        </p:nvSpPr>
        <p:spPr>
          <a:xfrm>
            <a:off x="6601095" y="3124998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1D509-039D-1274-2FE1-CB4D9977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859" y="2407843"/>
            <a:ext cx="3340941" cy="36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0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67980A69-FF9C-4B5E-98F7-66B267252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" y="1087902"/>
            <a:ext cx="669671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students are not learning Categorical Logic.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Only if they learn Categorical Logic can they do the test well.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at least one student cannot do the test well.</a:t>
            </a:r>
          </a:p>
        </p:txBody>
      </p:sp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2" y="5034794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All T are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" y="3003889"/>
            <a:ext cx="6065548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CL learners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good test takers (T) are CL learners.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good test takers.</a:t>
            </a:r>
          </a:p>
        </p:txBody>
      </p:sp>
      <p:sp>
        <p:nvSpPr>
          <p:cNvPr id="47117" name="TextBox 1">
            <a:extLst>
              <a:ext uri="{FF2B5EF4-FFF2-40B4-BE49-F238E27FC236}">
                <a16:creationId xmlns:a16="http://schemas.microsoft.com/office/drawing/2014/main" id="{106DE992-F595-4EC9-A665-72FEE430E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62" y="626237"/>
            <a:ext cx="29650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Sample 6 - Answer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563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F4FBD4EA-ADA0-4DDF-A45E-F602CD389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318" y="5050198"/>
            <a:ext cx="5509486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This is a </a:t>
            </a:r>
            <a:r>
              <a:rPr lang="en-US" altLang="en-US" sz="1800" b="1" dirty="0">
                <a:solidFill>
                  <a:srgbClr val="F349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argument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is at least one X in the area of S outside T.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1395B-AAD1-48B1-BFCC-E41801076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97" y="1896626"/>
            <a:ext cx="2188191" cy="2868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AE70F-AC3E-45E6-A9C2-AEEE3038B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116" y="1685223"/>
            <a:ext cx="2725227" cy="3222397"/>
          </a:xfrm>
          <a:prstGeom prst="rect">
            <a:avLst/>
          </a:prstGeom>
        </p:spPr>
      </p:pic>
      <p:sp>
        <p:nvSpPr>
          <p:cNvPr id="22" name="Arrow: Up 21">
            <a:extLst>
              <a:ext uri="{FF2B5EF4-FFF2-40B4-BE49-F238E27FC236}">
                <a16:creationId xmlns:a16="http://schemas.microsoft.com/office/drawing/2014/main" id="{40E7296C-30D2-4962-8C7D-F74ED83FA13C}"/>
              </a:ext>
            </a:extLst>
          </p:cNvPr>
          <p:cNvSpPr/>
          <p:nvPr/>
        </p:nvSpPr>
        <p:spPr bwMode="auto">
          <a:xfrm>
            <a:off x="6950847" y="3875238"/>
            <a:ext cx="121920" cy="88980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B83B0D-D5A7-4A68-B6B8-35721D208A36}"/>
              </a:ext>
            </a:extLst>
          </p:cNvPr>
          <p:cNvSpPr txBox="1"/>
          <p:nvPr/>
        </p:nvSpPr>
        <p:spPr>
          <a:xfrm>
            <a:off x="193922" y="2658762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6DCFB-40B2-46BA-87BF-A4E4FF727432}"/>
              </a:ext>
            </a:extLst>
          </p:cNvPr>
          <p:cNvSpPr txBox="1"/>
          <p:nvPr/>
        </p:nvSpPr>
        <p:spPr>
          <a:xfrm>
            <a:off x="193922" y="467330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</p:spTree>
    <p:extLst>
      <p:ext uri="{BB962C8B-B14F-4D97-AF65-F5344CB8AC3E}">
        <p14:creationId xmlns:p14="http://schemas.microsoft.com/office/powerpoint/2010/main" val="265060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  <p:bldP spid="21" grpId="0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2D132081-813E-48A2-9053-830B4881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" y="1473200"/>
            <a:ext cx="5955506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>
                <a:solidFill>
                  <a:srgbClr val="3131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 these things in mind: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6C15F483-E7AD-4F3A-B949-4BCD25B7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4" y="2131465"/>
            <a:ext cx="8330521" cy="2595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AutoNum type="arabicPeriod"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Put the </a:t>
            </a:r>
            <a:r>
              <a:rPr lang="vi-VN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vi-VN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vi-VN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forms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first.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AutoNum type="arabicPeriod"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Be consistent in how you draw your diagram: always shade the premise with </a:t>
            </a:r>
            <a:r>
              <a:rPr lang="en-US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95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 before putting the X for </a:t>
            </a:r>
            <a:r>
              <a:rPr lang="vi-VN" altLang="en-US" sz="1950" b="1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vi-VN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vi-VN" altLang="en-US" sz="1950" b="1" dirty="0" err="1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vi-VN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950" b="1" dirty="0" err="1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vi-VN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950" b="1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AutoNum type="arabicPeriod"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Test validity only by checking (not doing anything else) for the necessity of the conclusion.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996E86-0ABB-4FBF-A8BA-82465C70F789}"/>
              </a:ext>
            </a:extLst>
          </p:cNvPr>
          <p:cNvSpPr txBox="1">
            <a:spLocks noChangeArrowheads="1"/>
          </p:cNvSpPr>
          <p:nvPr/>
        </p:nvSpPr>
        <p:spPr>
          <a:xfrm>
            <a:off x="102381" y="39512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Part 3: Testing validity of a categorical syllogism</a:t>
            </a:r>
          </a:p>
        </p:txBody>
      </p: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B3F1D3F-1644-40DA-B1A9-F927845CE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82880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sz="4050" b="1" dirty="0">
                <a:latin typeface="Arial" panose="020B0604020202020204" pitchFamily="34" charset="0"/>
                <a:cs typeface="Arial" panose="020B0604020202020204" pitchFamily="34" charset="0"/>
              </a:rPr>
              <a:t>MORE EXAMPLES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0AE4F9C-D683-4F2F-9E05-0F2ED24E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84" y="3350221"/>
            <a:ext cx="80586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Translate the following syllogisms into standard categorical arguments.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Then use Venn diagram to test their validity.</a:t>
            </a:r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2" y="5055114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All S are 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No L are H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no S are H</a:t>
            </a:r>
          </a:p>
        </p:txBody>
      </p:sp>
      <p:sp>
        <p:nvSpPr>
          <p:cNvPr id="99338" name="Text Box 10">
            <a:extLst>
              <a:ext uri="{FF2B5EF4-FFF2-40B4-BE49-F238E27FC236}">
                <a16:creationId xmlns:a16="http://schemas.microsoft.com/office/drawing/2014/main" id="{7696CC53-1559-4703-863A-76DE94FB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2" y="2988531"/>
            <a:ext cx="606554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students (S) are quick learners (L).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No quick learners (L) are Chapter 9 haters (H).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no students are Chapter 9 haters.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Argument 1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61CB72-598C-4C62-8B79-4ECBAD1FEDB0}"/>
              </a:ext>
            </a:extLst>
          </p:cNvPr>
          <p:cNvSpPr txBox="1">
            <a:spLocks noChangeArrowheads="1"/>
          </p:cNvSpPr>
          <p:nvPr/>
        </p:nvSpPr>
        <p:spPr>
          <a:xfrm>
            <a:off x="332712" y="1003324"/>
            <a:ext cx="7553988" cy="12563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All my students learn quickly.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If they are quick learners, they don’t hate Chapter 9. 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none of my students hate Chapter 9.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1DCE5-15C2-4E9C-A54B-4A733D088DC8}"/>
              </a:ext>
            </a:extLst>
          </p:cNvPr>
          <p:cNvSpPr txBox="1"/>
          <p:nvPr/>
        </p:nvSpPr>
        <p:spPr>
          <a:xfrm>
            <a:off x="332712" y="259326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73850-7351-4F5E-BBD8-5C9EFA3A7BB9}"/>
              </a:ext>
            </a:extLst>
          </p:cNvPr>
          <p:cNvSpPr txBox="1"/>
          <p:nvPr/>
        </p:nvSpPr>
        <p:spPr>
          <a:xfrm>
            <a:off x="332712" y="4688481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6C400-8F36-13B1-03AD-CF40F26E044E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E1C40-722B-BB40-A2FA-1806EADA7D5D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5F1A13-535B-8C62-6DF6-23185A3E40B3}"/>
              </a:ext>
            </a:extLst>
          </p:cNvPr>
          <p:cNvSpPr/>
          <p:nvPr/>
        </p:nvSpPr>
        <p:spPr>
          <a:xfrm>
            <a:off x="6603350" y="3429000"/>
            <a:ext cx="714645" cy="654328"/>
          </a:xfrm>
          <a:custGeom>
            <a:avLst/>
            <a:gdLst>
              <a:gd name="connsiteX0" fmla="*/ 314051 w 714645"/>
              <a:gd name="connsiteY0" fmla="*/ 0 h 654328"/>
              <a:gd name="connsiteX1" fmla="*/ 593100 w 714645"/>
              <a:gd name="connsiteY1" fmla="*/ 54835 h 654328"/>
              <a:gd name="connsiteX2" fmla="*/ 714645 w 714645"/>
              <a:gd name="connsiteY2" fmla="*/ 119048 h 654328"/>
              <a:gd name="connsiteX3" fmla="*/ 714415 w 714645"/>
              <a:gd name="connsiteY3" fmla="*/ 119169 h 654328"/>
              <a:gd name="connsiteX4" fmla="*/ 402043 w 714645"/>
              <a:gd name="connsiteY4" fmla="*/ 626432 h 654328"/>
              <a:gd name="connsiteX5" fmla="*/ 400596 w 714645"/>
              <a:gd name="connsiteY5" fmla="*/ 654328 h 654328"/>
              <a:gd name="connsiteX6" fmla="*/ 313819 w 714645"/>
              <a:gd name="connsiteY6" fmla="*/ 608483 h 654328"/>
              <a:gd name="connsiteX7" fmla="*/ 1447 w 714645"/>
              <a:gd name="connsiteY7" fmla="*/ 101220 h 654328"/>
              <a:gd name="connsiteX8" fmla="*/ 0 w 714645"/>
              <a:gd name="connsiteY8" fmla="*/ 73327 h 654328"/>
              <a:gd name="connsiteX9" fmla="*/ 35002 w 714645"/>
              <a:gd name="connsiteY9" fmla="*/ 54835 h 654328"/>
              <a:gd name="connsiteX10" fmla="*/ 314051 w 714645"/>
              <a:gd name="connsiteY10" fmla="*/ 0 h 65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5" h="654328">
                <a:moveTo>
                  <a:pt x="314051" y="0"/>
                </a:moveTo>
                <a:cubicBezTo>
                  <a:pt x="413034" y="0"/>
                  <a:pt x="507331" y="19525"/>
                  <a:pt x="593100" y="54835"/>
                </a:cubicBezTo>
                <a:lnTo>
                  <a:pt x="714645" y="119048"/>
                </a:lnTo>
                <a:lnTo>
                  <a:pt x="714415" y="119169"/>
                </a:lnTo>
                <a:cubicBezTo>
                  <a:pt x="542789" y="232025"/>
                  <a:pt x="424071" y="415318"/>
                  <a:pt x="402043" y="626432"/>
                </a:cubicBezTo>
                <a:lnTo>
                  <a:pt x="400596" y="654328"/>
                </a:lnTo>
                <a:lnTo>
                  <a:pt x="313819" y="608483"/>
                </a:lnTo>
                <a:cubicBezTo>
                  <a:pt x="142193" y="495627"/>
                  <a:pt x="23475" y="312335"/>
                  <a:pt x="1447" y="101220"/>
                </a:cubicBezTo>
                <a:lnTo>
                  <a:pt x="0" y="73327"/>
                </a:lnTo>
                <a:lnTo>
                  <a:pt x="35002" y="54835"/>
                </a:lnTo>
                <a:cubicBezTo>
                  <a:pt x="120771" y="19525"/>
                  <a:pt x="215068" y="0"/>
                  <a:pt x="314051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149ACA1-5973-4453-953A-86414412DF44}"/>
              </a:ext>
            </a:extLst>
          </p:cNvPr>
          <p:cNvSpPr/>
          <p:nvPr/>
        </p:nvSpPr>
        <p:spPr>
          <a:xfrm>
            <a:off x="7317995" y="3429000"/>
            <a:ext cx="714641" cy="654325"/>
          </a:xfrm>
          <a:custGeom>
            <a:avLst/>
            <a:gdLst>
              <a:gd name="connsiteX0" fmla="*/ 400594 w 714641"/>
              <a:gd name="connsiteY0" fmla="*/ 0 h 654325"/>
              <a:gd name="connsiteX1" fmla="*/ 679643 w 714641"/>
              <a:gd name="connsiteY1" fmla="*/ 54835 h 654325"/>
              <a:gd name="connsiteX2" fmla="*/ 714641 w 714641"/>
              <a:gd name="connsiteY2" fmla="*/ 73325 h 654325"/>
              <a:gd name="connsiteX3" fmla="*/ 713194 w 714641"/>
              <a:gd name="connsiteY3" fmla="*/ 101220 h 654325"/>
              <a:gd name="connsiteX4" fmla="*/ 400822 w 714641"/>
              <a:gd name="connsiteY4" fmla="*/ 608483 h 654325"/>
              <a:gd name="connsiteX5" fmla="*/ 314049 w 714641"/>
              <a:gd name="connsiteY5" fmla="*/ 654325 h 654325"/>
              <a:gd name="connsiteX6" fmla="*/ 312602 w 714641"/>
              <a:gd name="connsiteY6" fmla="*/ 626432 h 654325"/>
              <a:gd name="connsiteX7" fmla="*/ 230 w 714641"/>
              <a:gd name="connsiteY7" fmla="*/ 119169 h 654325"/>
              <a:gd name="connsiteX8" fmla="*/ 0 w 714641"/>
              <a:gd name="connsiteY8" fmla="*/ 119048 h 654325"/>
              <a:gd name="connsiteX9" fmla="*/ 121545 w 714641"/>
              <a:gd name="connsiteY9" fmla="*/ 54835 h 654325"/>
              <a:gd name="connsiteX10" fmla="*/ 400594 w 714641"/>
              <a:gd name="connsiteY10" fmla="*/ 0 h 6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14641" h="654325">
                <a:moveTo>
                  <a:pt x="400594" y="0"/>
                </a:moveTo>
                <a:cubicBezTo>
                  <a:pt x="499577" y="0"/>
                  <a:pt x="593874" y="19525"/>
                  <a:pt x="679643" y="54835"/>
                </a:cubicBezTo>
                <a:lnTo>
                  <a:pt x="714641" y="73325"/>
                </a:lnTo>
                <a:lnTo>
                  <a:pt x="713194" y="101220"/>
                </a:lnTo>
                <a:cubicBezTo>
                  <a:pt x="691167" y="312335"/>
                  <a:pt x="572448" y="495627"/>
                  <a:pt x="400822" y="608483"/>
                </a:cubicBezTo>
                <a:lnTo>
                  <a:pt x="314049" y="654325"/>
                </a:lnTo>
                <a:lnTo>
                  <a:pt x="312602" y="626432"/>
                </a:lnTo>
                <a:cubicBezTo>
                  <a:pt x="290575" y="415318"/>
                  <a:pt x="171856" y="232025"/>
                  <a:pt x="230" y="119169"/>
                </a:cubicBezTo>
                <a:lnTo>
                  <a:pt x="0" y="119048"/>
                </a:lnTo>
                <a:lnTo>
                  <a:pt x="121545" y="54835"/>
                </a:lnTo>
                <a:cubicBezTo>
                  <a:pt x="207314" y="19525"/>
                  <a:pt x="301611" y="0"/>
                  <a:pt x="400594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E58B97-CC65-F766-98BC-45300A41BFB9}"/>
              </a:ext>
            </a:extLst>
          </p:cNvPr>
          <p:cNvSpPr/>
          <p:nvPr/>
        </p:nvSpPr>
        <p:spPr>
          <a:xfrm>
            <a:off x="7001691" y="4083325"/>
            <a:ext cx="632606" cy="622178"/>
          </a:xfrm>
          <a:custGeom>
            <a:avLst/>
            <a:gdLst>
              <a:gd name="connsiteX0" fmla="*/ 630352 w 632606"/>
              <a:gd name="connsiteY0" fmla="*/ 0 h 622178"/>
              <a:gd name="connsiteX1" fmla="*/ 632606 w 632606"/>
              <a:gd name="connsiteY1" fmla="*/ 43450 h 622178"/>
              <a:gd name="connsiteX2" fmla="*/ 316533 w 632606"/>
              <a:gd name="connsiteY2" fmla="*/ 622056 h 622178"/>
              <a:gd name="connsiteX3" fmla="*/ 316303 w 632606"/>
              <a:gd name="connsiteY3" fmla="*/ 622178 h 622178"/>
              <a:gd name="connsiteX4" fmla="*/ 316073 w 632606"/>
              <a:gd name="connsiteY4" fmla="*/ 622056 h 622178"/>
              <a:gd name="connsiteX5" fmla="*/ 0 w 632606"/>
              <a:gd name="connsiteY5" fmla="*/ 43450 h 622178"/>
              <a:gd name="connsiteX6" fmla="*/ 2254 w 632606"/>
              <a:gd name="connsiteY6" fmla="*/ 3 h 622178"/>
              <a:gd name="connsiteX7" fmla="*/ 37252 w 632606"/>
              <a:gd name="connsiteY7" fmla="*/ 18492 h 622178"/>
              <a:gd name="connsiteX8" fmla="*/ 316301 w 632606"/>
              <a:gd name="connsiteY8" fmla="*/ 73327 h 622178"/>
              <a:gd name="connsiteX9" fmla="*/ 595350 w 632606"/>
              <a:gd name="connsiteY9" fmla="*/ 18492 h 622178"/>
              <a:gd name="connsiteX10" fmla="*/ 630352 w 632606"/>
              <a:gd name="connsiteY10" fmla="*/ 0 h 622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2606" h="622178">
                <a:moveTo>
                  <a:pt x="630352" y="0"/>
                </a:moveTo>
                <a:lnTo>
                  <a:pt x="632606" y="43450"/>
                </a:lnTo>
                <a:cubicBezTo>
                  <a:pt x="632606" y="284306"/>
                  <a:pt x="507229" y="496661"/>
                  <a:pt x="316533" y="622056"/>
                </a:cubicBezTo>
                <a:lnTo>
                  <a:pt x="316303" y="622178"/>
                </a:lnTo>
                <a:lnTo>
                  <a:pt x="316073" y="622056"/>
                </a:lnTo>
                <a:cubicBezTo>
                  <a:pt x="125378" y="496661"/>
                  <a:pt x="0" y="284306"/>
                  <a:pt x="0" y="43450"/>
                </a:cubicBezTo>
                <a:lnTo>
                  <a:pt x="2254" y="3"/>
                </a:lnTo>
                <a:lnTo>
                  <a:pt x="37252" y="18492"/>
                </a:lnTo>
                <a:cubicBezTo>
                  <a:pt x="123021" y="53802"/>
                  <a:pt x="217318" y="73327"/>
                  <a:pt x="316301" y="73327"/>
                </a:cubicBezTo>
                <a:cubicBezTo>
                  <a:pt x="415284" y="73327"/>
                  <a:pt x="509581" y="53802"/>
                  <a:pt x="595350" y="18492"/>
                </a:cubicBezTo>
                <a:lnTo>
                  <a:pt x="630352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7257AE-6A32-BBE3-6B7D-E1D6673A4638}"/>
              </a:ext>
            </a:extLst>
          </p:cNvPr>
          <p:cNvSpPr/>
          <p:nvPr/>
        </p:nvSpPr>
        <p:spPr>
          <a:xfrm>
            <a:off x="6601095" y="2761102"/>
            <a:ext cx="1433794" cy="786946"/>
          </a:xfrm>
          <a:custGeom>
            <a:avLst/>
            <a:gdLst>
              <a:gd name="connsiteX0" fmla="*/ 716897 w 1433794"/>
              <a:gd name="connsiteY0" fmla="*/ 0 h 786946"/>
              <a:gd name="connsiteX1" fmla="*/ 1433794 w 1433794"/>
              <a:gd name="connsiteY1" fmla="*/ 697775 h 786946"/>
              <a:gd name="connsiteX2" fmla="*/ 1431540 w 1433794"/>
              <a:gd name="connsiteY2" fmla="*/ 741223 h 786946"/>
              <a:gd name="connsiteX3" fmla="*/ 1396542 w 1433794"/>
              <a:gd name="connsiteY3" fmla="*/ 722733 h 786946"/>
              <a:gd name="connsiteX4" fmla="*/ 1117493 w 1433794"/>
              <a:gd name="connsiteY4" fmla="*/ 667898 h 786946"/>
              <a:gd name="connsiteX5" fmla="*/ 838444 w 1433794"/>
              <a:gd name="connsiteY5" fmla="*/ 722733 h 786946"/>
              <a:gd name="connsiteX6" fmla="*/ 716899 w 1433794"/>
              <a:gd name="connsiteY6" fmla="*/ 786946 h 786946"/>
              <a:gd name="connsiteX7" fmla="*/ 595354 w 1433794"/>
              <a:gd name="connsiteY7" fmla="*/ 722733 h 786946"/>
              <a:gd name="connsiteX8" fmla="*/ 316305 w 1433794"/>
              <a:gd name="connsiteY8" fmla="*/ 667898 h 786946"/>
              <a:gd name="connsiteX9" fmla="*/ 37256 w 1433794"/>
              <a:gd name="connsiteY9" fmla="*/ 722733 h 786946"/>
              <a:gd name="connsiteX10" fmla="*/ 2254 w 1433794"/>
              <a:gd name="connsiteY10" fmla="*/ 741225 h 786946"/>
              <a:gd name="connsiteX11" fmla="*/ 0 w 1433794"/>
              <a:gd name="connsiteY11" fmla="*/ 697775 h 786946"/>
              <a:gd name="connsiteX12" fmla="*/ 716897 w 1433794"/>
              <a:gd name="connsiteY12" fmla="*/ 0 h 786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33794" h="786946">
                <a:moveTo>
                  <a:pt x="716897" y="0"/>
                </a:moveTo>
                <a:cubicBezTo>
                  <a:pt x="1112828" y="0"/>
                  <a:pt x="1433794" y="312405"/>
                  <a:pt x="1433794" y="697775"/>
                </a:cubicBezTo>
                <a:lnTo>
                  <a:pt x="1431540" y="741223"/>
                </a:lnTo>
                <a:lnTo>
                  <a:pt x="1396542" y="722733"/>
                </a:lnTo>
                <a:cubicBezTo>
                  <a:pt x="1310773" y="687423"/>
                  <a:pt x="1216476" y="667898"/>
                  <a:pt x="1117493" y="667898"/>
                </a:cubicBezTo>
                <a:cubicBezTo>
                  <a:pt x="1018510" y="667898"/>
                  <a:pt x="924213" y="687423"/>
                  <a:pt x="838444" y="722733"/>
                </a:cubicBezTo>
                <a:lnTo>
                  <a:pt x="716899" y="786946"/>
                </a:lnTo>
                <a:lnTo>
                  <a:pt x="595354" y="722733"/>
                </a:lnTo>
                <a:cubicBezTo>
                  <a:pt x="509585" y="687423"/>
                  <a:pt x="415288" y="667898"/>
                  <a:pt x="316305" y="667898"/>
                </a:cubicBezTo>
                <a:cubicBezTo>
                  <a:pt x="217322" y="667898"/>
                  <a:pt x="123025" y="687423"/>
                  <a:pt x="37256" y="722733"/>
                </a:cubicBezTo>
                <a:lnTo>
                  <a:pt x="2254" y="741225"/>
                </a:lnTo>
                <a:lnTo>
                  <a:pt x="0" y="697775"/>
                </a:lnTo>
                <a:cubicBezTo>
                  <a:pt x="0" y="312405"/>
                  <a:pt x="320966" y="0"/>
                  <a:pt x="716897" y="0"/>
                </a:cubicBez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0F4A292-780B-B7AF-AE74-1095FD09EC8B}"/>
              </a:ext>
            </a:extLst>
          </p:cNvPr>
          <p:cNvSpPr/>
          <p:nvPr/>
        </p:nvSpPr>
        <p:spPr>
          <a:xfrm>
            <a:off x="7317995" y="3502325"/>
            <a:ext cx="1117491" cy="1322225"/>
          </a:xfrm>
          <a:custGeom>
            <a:avLst/>
            <a:gdLst>
              <a:gd name="connsiteX0" fmla="*/ 714641 w 1117491"/>
              <a:gd name="connsiteY0" fmla="*/ 0 h 1322225"/>
              <a:gd name="connsiteX1" fmla="*/ 801418 w 1117491"/>
              <a:gd name="connsiteY1" fmla="*/ 45844 h 1322225"/>
              <a:gd name="connsiteX2" fmla="*/ 1117491 w 1117491"/>
              <a:gd name="connsiteY2" fmla="*/ 624450 h 1322225"/>
              <a:gd name="connsiteX3" fmla="*/ 400594 w 1117491"/>
              <a:gd name="connsiteY3" fmla="*/ 1322225 h 1322225"/>
              <a:gd name="connsiteX4" fmla="*/ 121545 w 1117491"/>
              <a:gd name="connsiteY4" fmla="*/ 1267390 h 1322225"/>
              <a:gd name="connsiteX5" fmla="*/ 0 w 1117491"/>
              <a:gd name="connsiteY5" fmla="*/ 1203178 h 1322225"/>
              <a:gd name="connsiteX6" fmla="*/ 230 w 1117491"/>
              <a:gd name="connsiteY6" fmla="*/ 1203056 h 1322225"/>
              <a:gd name="connsiteX7" fmla="*/ 316303 w 1117491"/>
              <a:gd name="connsiteY7" fmla="*/ 624450 h 1322225"/>
              <a:gd name="connsiteX8" fmla="*/ 314049 w 1117491"/>
              <a:gd name="connsiteY8" fmla="*/ 581000 h 1322225"/>
              <a:gd name="connsiteX9" fmla="*/ 400822 w 1117491"/>
              <a:gd name="connsiteY9" fmla="*/ 535158 h 1322225"/>
              <a:gd name="connsiteX10" fmla="*/ 713194 w 1117491"/>
              <a:gd name="connsiteY10" fmla="*/ 27895 h 1322225"/>
              <a:gd name="connsiteX11" fmla="*/ 714641 w 1117491"/>
              <a:gd name="connsiteY11" fmla="*/ 0 h 13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5">
                <a:moveTo>
                  <a:pt x="714641" y="0"/>
                </a:moveTo>
                <a:lnTo>
                  <a:pt x="801418" y="45844"/>
                </a:lnTo>
                <a:cubicBezTo>
                  <a:pt x="992114" y="171240"/>
                  <a:pt x="1117491" y="383594"/>
                  <a:pt x="1117491" y="624450"/>
                </a:cubicBezTo>
                <a:cubicBezTo>
                  <a:pt x="1117491" y="1009820"/>
                  <a:pt x="796525" y="1322225"/>
                  <a:pt x="400594" y="1322225"/>
                </a:cubicBezTo>
                <a:cubicBezTo>
                  <a:pt x="301611" y="1322225"/>
                  <a:pt x="207314" y="1302700"/>
                  <a:pt x="121545" y="1267390"/>
                </a:cubicBezTo>
                <a:lnTo>
                  <a:pt x="0" y="1203178"/>
                </a:lnTo>
                <a:lnTo>
                  <a:pt x="230" y="1203056"/>
                </a:lnTo>
                <a:cubicBezTo>
                  <a:pt x="190926" y="1077661"/>
                  <a:pt x="316303" y="865306"/>
                  <a:pt x="316303" y="624450"/>
                </a:cubicBezTo>
                <a:lnTo>
                  <a:pt x="314049" y="581000"/>
                </a:lnTo>
                <a:lnTo>
                  <a:pt x="400822" y="535158"/>
                </a:lnTo>
                <a:cubicBezTo>
                  <a:pt x="572448" y="422302"/>
                  <a:pt x="691167" y="239010"/>
                  <a:pt x="713194" y="27895"/>
                </a:cubicBezTo>
                <a:lnTo>
                  <a:pt x="714641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78F11E-CAB5-8F9F-702C-527D8024A62A}"/>
              </a:ext>
            </a:extLst>
          </p:cNvPr>
          <p:cNvSpPr/>
          <p:nvPr/>
        </p:nvSpPr>
        <p:spPr>
          <a:xfrm>
            <a:off x="6200504" y="3502327"/>
            <a:ext cx="1117491" cy="1322223"/>
          </a:xfrm>
          <a:custGeom>
            <a:avLst/>
            <a:gdLst>
              <a:gd name="connsiteX0" fmla="*/ 402846 w 1117491"/>
              <a:gd name="connsiteY0" fmla="*/ 0 h 1322223"/>
              <a:gd name="connsiteX1" fmla="*/ 404293 w 1117491"/>
              <a:gd name="connsiteY1" fmla="*/ 27893 h 1322223"/>
              <a:gd name="connsiteX2" fmla="*/ 716665 w 1117491"/>
              <a:gd name="connsiteY2" fmla="*/ 535156 h 1322223"/>
              <a:gd name="connsiteX3" fmla="*/ 803442 w 1117491"/>
              <a:gd name="connsiteY3" fmla="*/ 581001 h 1322223"/>
              <a:gd name="connsiteX4" fmla="*/ 801188 w 1117491"/>
              <a:gd name="connsiteY4" fmla="*/ 624448 h 1322223"/>
              <a:gd name="connsiteX5" fmla="*/ 1117261 w 1117491"/>
              <a:gd name="connsiteY5" fmla="*/ 1203054 h 1322223"/>
              <a:gd name="connsiteX6" fmla="*/ 1117491 w 1117491"/>
              <a:gd name="connsiteY6" fmla="*/ 1203176 h 1322223"/>
              <a:gd name="connsiteX7" fmla="*/ 995946 w 1117491"/>
              <a:gd name="connsiteY7" fmla="*/ 1267388 h 1322223"/>
              <a:gd name="connsiteX8" fmla="*/ 716897 w 1117491"/>
              <a:gd name="connsiteY8" fmla="*/ 1322223 h 1322223"/>
              <a:gd name="connsiteX9" fmla="*/ 0 w 1117491"/>
              <a:gd name="connsiteY9" fmla="*/ 624448 h 1322223"/>
              <a:gd name="connsiteX10" fmla="*/ 316073 w 1117491"/>
              <a:gd name="connsiteY10" fmla="*/ 45842 h 1322223"/>
              <a:gd name="connsiteX11" fmla="*/ 402846 w 1117491"/>
              <a:gd name="connsiteY11" fmla="*/ 0 h 132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17491" h="1322223">
                <a:moveTo>
                  <a:pt x="402846" y="0"/>
                </a:moveTo>
                <a:lnTo>
                  <a:pt x="404293" y="27893"/>
                </a:lnTo>
                <a:cubicBezTo>
                  <a:pt x="426321" y="239008"/>
                  <a:pt x="545039" y="422300"/>
                  <a:pt x="716665" y="535156"/>
                </a:cubicBezTo>
                <a:lnTo>
                  <a:pt x="803442" y="581001"/>
                </a:lnTo>
                <a:lnTo>
                  <a:pt x="801188" y="624448"/>
                </a:lnTo>
                <a:cubicBezTo>
                  <a:pt x="801188" y="865304"/>
                  <a:pt x="926566" y="1077659"/>
                  <a:pt x="1117261" y="1203054"/>
                </a:cubicBezTo>
                <a:lnTo>
                  <a:pt x="1117491" y="1203176"/>
                </a:lnTo>
                <a:lnTo>
                  <a:pt x="995946" y="1267388"/>
                </a:lnTo>
                <a:cubicBezTo>
                  <a:pt x="910177" y="1302698"/>
                  <a:pt x="815880" y="1322223"/>
                  <a:pt x="716897" y="1322223"/>
                </a:cubicBezTo>
                <a:cubicBezTo>
                  <a:pt x="320966" y="1322223"/>
                  <a:pt x="0" y="1009818"/>
                  <a:pt x="0" y="624448"/>
                </a:cubicBezTo>
                <a:cubicBezTo>
                  <a:pt x="0" y="383592"/>
                  <a:pt x="125377" y="171238"/>
                  <a:pt x="316073" y="45842"/>
                </a:cubicBezTo>
                <a:lnTo>
                  <a:pt x="402846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5BE397D-CF05-39D0-ECE1-34393B5D7D57}"/>
              </a:ext>
            </a:extLst>
          </p:cNvPr>
          <p:cNvSpPr/>
          <p:nvPr/>
        </p:nvSpPr>
        <p:spPr>
          <a:xfrm>
            <a:off x="7003945" y="3548048"/>
            <a:ext cx="628098" cy="608604"/>
          </a:xfrm>
          <a:custGeom>
            <a:avLst/>
            <a:gdLst>
              <a:gd name="connsiteX0" fmla="*/ 314049 w 628098"/>
              <a:gd name="connsiteY0" fmla="*/ 0 h 608604"/>
              <a:gd name="connsiteX1" fmla="*/ 314279 w 628098"/>
              <a:gd name="connsiteY1" fmla="*/ 121 h 608604"/>
              <a:gd name="connsiteX2" fmla="*/ 626651 w 628098"/>
              <a:gd name="connsiteY2" fmla="*/ 507384 h 608604"/>
              <a:gd name="connsiteX3" fmla="*/ 628098 w 628098"/>
              <a:gd name="connsiteY3" fmla="*/ 535277 h 608604"/>
              <a:gd name="connsiteX4" fmla="*/ 593096 w 628098"/>
              <a:gd name="connsiteY4" fmla="*/ 553769 h 608604"/>
              <a:gd name="connsiteX5" fmla="*/ 314047 w 628098"/>
              <a:gd name="connsiteY5" fmla="*/ 608604 h 608604"/>
              <a:gd name="connsiteX6" fmla="*/ 34998 w 628098"/>
              <a:gd name="connsiteY6" fmla="*/ 553769 h 608604"/>
              <a:gd name="connsiteX7" fmla="*/ 0 w 628098"/>
              <a:gd name="connsiteY7" fmla="*/ 535280 h 608604"/>
              <a:gd name="connsiteX8" fmla="*/ 1447 w 628098"/>
              <a:gd name="connsiteY8" fmla="*/ 507384 h 608604"/>
              <a:gd name="connsiteX9" fmla="*/ 313819 w 628098"/>
              <a:gd name="connsiteY9" fmla="*/ 121 h 608604"/>
              <a:gd name="connsiteX10" fmla="*/ 314049 w 628098"/>
              <a:gd name="connsiteY10" fmla="*/ 0 h 608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98" h="608604">
                <a:moveTo>
                  <a:pt x="314049" y="0"/>
                </a:moveTo>
                <a:lnTo>
                  <a:pt x="314279" y="121"/>
                </a:lnTo>
                <a:cubicBezTo>
                  <a:pt x="485905" y="112977"/>
                  <a:pt x="604624" y="296270"/>
                  <a:pt x="626651" y="507384"/>
                </a:cubicBezTo>
                <a:lnTo>
                  <a:pt x="628098" y="535277"/>
                </a:lnTo>
                <a:lnTo>
                  <a:pt x="593096" y="553769"/>
                </a:lnTo>
                <a:cubicBezTo>
                  <a:pt x="507327" y="589079"/>
                  <a:pt x="413030" y="608604"/>
                  <a:pt x="314047" y="608604"/>
                </a:cubicBezTo>
                <a:cubicBezTo>
                  <a:pt x="215064" y="608604"/>
                  <a:pt x="120767" y="589079"/>
                  <a:pt x="34998" y="553769"/>
                </a:cubicBezTo>
                <a:lnTo>
                  <a:pt x="0" y="535280"/>
                </a:lnTo>
                <a:lnTo>
                  <a:pt x="1447" y="507384"/>
                </a:lnTo>
                <a:cubicBezTo>
                  <a:pt x="23475" y="296270"/>
                  <a:pt x="142193" y="112977"/>
                  <a:pt x="313819" y="121"/>
                </a:cubicBezTo>
                <a:lnTo>
                  <a:pt x="314049" y="0"/>
                </a:lnTo>
                <a:close/>
              </a:path>
            </a:pathLst>
          </a:cu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4A440-5513-5E99-8361-324BFD887E22}"/>
              </a:ext>
            </a:extLst>
          </p:cNvPr>
          <p:cNvSpPr txBox="1"/>
          <p:nvPr/>
        </p:nvSpPr>
        <p:spPr>
          <a:xfrm>
            <a:off x="6872532" y="205755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821678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993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66" y="5352701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not 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Some G are C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C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Argument 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247541-0342-47D4-A5DA-B476EAAE1BFF}"/>
              </a:ext>
            </a:extLst>
          </p:cNvPr>
          <p:cNvSpPr txBox="1">
            <a:spLocks noChangeArrowheads="1"/>
          </p:cNvSpPr>
          <p:nvPr/>
        </p:nvSpPr>
        <p:spPr>
          <a:xfrm>
            <a:off x="261592" y="810878"/>
            <a:ext cx="8405668" cy="1085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are students who never give any opinion.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Some students giving their opinion contribute to lessons.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many students do not contribute to lessons.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sz="15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E51D24-5D0E-466F-8731-015F037B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12" y="3022171"/>
            <a:ext cx="6172200" cy="10858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Some students (S) are not opinion givers (G).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Some opinion givers (G) are lesson contributors (C).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some students are not lesson contributors. 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5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888B6-CD6E-48D7-B27E-A9F660356DC6}"/>
              </a:ext>
            </a:extLst>
          </p:cNvPr>
          <p:cNvSpPr txBox="1"/>
          <p:nvPr/>
        </p:nvSpPr>
        <p:spPr>
          <a:xfrm>
            <a:off x="332712" y="259326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22892-F80B-4343-BB15-89721B9A869A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5BFBB-5BBA-5AD3-D03B-5FCB22546B10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91E73-3299-3DCD-B1D2-233B2F0A0579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C8687-8ECE-CD28-E892-A2757D9BDCEF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FCB5DE-F80C-F08F-63EF-717A6A29B641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32B102-9E3C-0E3D-46B2-1925AC9FF343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D91516F-AF3F-DC8F-33A9-7AE3AED918BC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41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7" grpId="0" build="p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Argument 2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247541-0342-47D4-A5DA-B476EAAE1BFF}"/>
              </a:ext>
            </a:extLst>
          </p:cNvPr>
          <p:cNvSpPr txBox="1">
            <a:spLocks noChangeArrowheads="1"/>
          </p:cNvSpPr>
          <p:nvPr/>
        </p:nvSpPr>
        <p:spPr>
          <a:xfrm>
            <a:off x="261592" y="810878"/>
            <a:ext cx="8405668" cy="1085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Not a student gives his or her opinion.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sz="1800" u="sng" dirty="0">
                <a:latin typeface="Arial" panose="020B0604020202020204" pitchFamily="34" charset="0"/>
                <a:cs typeface="Arial" panose="020B0604020202020204" pitchFamily="34" charset="0"/>
              </a:rPr>
              <a:t>All giving their opinion contribute to lessons.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many students do not contribute to lessons. 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888B6-CD6E-48D7-B27E-A9F660356DC6}"/>
              </a:ext>
            </a:extLst>
          </p:cNvPr>
          <p:cNvSpPr txBox="1"/>
          <p:nvPr/>
        </p:nvSpPr>
        <p:spPr>
          <a:xfrm>
            <a:off x="332712" y="2593269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22892-F80B-4343-BB15-89721B9A869A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3707E-46C2-D2DA-9808-070E745C8984}"/>
              </a:ext>
            </a:extLst>
          </p:cNvPr>
          <p:cNvSpPr txBox="1"/>
          <p:nvPr/>
        </p:nvSpPr>
        <p:spPr>
          <a:xfrm>
            <a:off x="332712" y="3097763"/>
            <a:ext cx="4603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students(S) are opinion givers(O)</a:t>
            </a:r>
          </a:p>
          <a:p>
            <a:r>
              <a:rPr lang="en-US" dirty="0"/>
              <a:t>All opinion givers are contributors ©  to lessons</a:t>
            </a:r>
          </a:p>
          <a:p>
            <a:r>
              <a:rPr lang="en-US" dirty="0"/>
              <a:t>So, some students are not contributors to lessons 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D566D-C561-963F-4BD3-427EBBE3924D}"/>
              </a:ext>
            </a:extLst>
          </p:cNvPr>
          <p:cNvSpPr txBox="1"/>
          <p:nvPr/>
        </p:nvSpPr>
        <p:spPr>
          <a:xfrm>
            <a:off x="332712" y="5589037"/>
            <a:ext cx="3539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 are O</a:t>
            </a:r>
          </a:p>
          <a:p>
            <a:r>
              <a:rPr lang="en-US" dirty="0"/>
              <a:t>All O are C</a:t>
            </a:r>
          </a:p>
          <a:p>
            <a:r>
              <a:rPr lang="en-US" dirty="0"/>
              <a:t>So, some S are not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4A779-AB25-2F62-9A3E-F41B26648268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47238-EC47-1350-47A8-28EC6B755665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AA16AA-9350-4257-AF3A-14E7CDC58FA7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642ED6-91E3-7201-0025-793D0DDD0581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EEB4A1-9A65-EDC8-7F54-2BF0F735878A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6A3C7B-9D0D-CD66-ED56-B3619690264E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42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7" name="Text Box 9">
            <a:extLst>
              <a:ext uri="{FF2B5EF4-FFF2-40B4-BE49-F238E27FC236}">
                <a16:creationId xmlns:a16="http://schemas.microsoft.com/office/drawing/2014/main" id="{9E31F803-A829-479B-97AE-C918A74BA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2" y="5373035"/>
            <a:ext cx="2734706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Some S are 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u="sng" dirty="0">
                <a:latin typeface="Arial" panose="020B0604020202020204" pitchFamily="34" charset="0"/>
                <a:cs typeface="Arial" panose="020B0604020202020204" pitchFamily="34" charset="0"/>
              </a:rPr>
              <a:t>No A are 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So, some S are not 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45373A2-E11D-4F2D-9077-D66498C2BB57}"/>
              </a:ext>
            </a:extLst>
          </p:cNvPr>
          <p:cNvSpPr txBox="1">
            <a:spLocks noChangeArrowheads="1"/>
          </p:cNvSpPr>
          <p:nvPr/>
        </p:nvSpPr>
        <p:spPr>
          <a:xfrm>
            <a:off x="41421" y="151283"/>
            <a:ext cx="8625839" cy="50809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Argument 3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E51D24-5D0E-466F-8731-015F037BA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32" y="3044908"/>
            <a:ext cx="6172200" cy="1092629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CT students (S) are frequent absentees (A).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No frequent absentees (A) are test takers (T).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Tx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So, some CT students are not test takers. 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888B6-CD6E-48D7-B27E-A9F660356DC6}"/>
              </a:ext>
            </a:extLst>
          </p:cNvPr>
          <p:cNvSpPr txBox="1"/>
          <p:nvPr/>
        </p:nvSpPr>
        <p:spPr>
          <a:xfrm>
            <a:off x="332712" y="259055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22892-F80B-4343-BB15-89721B9A869A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D08622F-7AB4-48FA-B71F-3B829428573B}"/>
              </a:ext>
            </a:extLst>
          </p:cNvPr>
          <p:cNvSpPr txBox="1">
            <a:spLocks noChangeArrowheads="1"/>
          </p:cNvSpPr>
          <p:nvPr/>
        </p:nvSpPr>
        <p:spPr>
          <a:xfrm>
            <a:off x="332712" y="958594"/>
            <a:ext cx="6858000" cy="11430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students who register for Critical Thinking are frequently absent. </a:t>
            </a:r>
          </a:p>
          <a:p>
            <a:pPr marL="0" indent="0">
              <a:lnSpc>
                <a:spcPct val="16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All students who are frequently absent cannot take the tests. </a:t>
            </a:r>
          </a:p>
          <a:p>
            <a:pPr marL="0" indent="0">
              <a:lnSpc>
                <a:spcPct val="16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So, some students who register for Critical Thinking cannot take the test.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DBCDBC-DB83-96F3-9D97-68D7B1C637FA}"/>
              </a:ext>
            </a:extLst>
          </p:cNvPr>
          <p:cNvSpPr txBox="1"/>
          <p:nvPr/>
        </p:nvSpPr>
        <p:spPr>
          <a:xfrm>
            <a:off x="7001691" y="2799730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51D4E-C0C5-93F5-3726-E4E72458A814}"/>
              </a:ext>
            </a:extLst>
          </p:cNvPr>
          <p:cNvSpPr txBox="1"/>
          <p:nvPr/>
        </p:nvSpPr>
        <p:spPr>
          <a:xfrm>
            <a:off x="7886700" y="6128818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A273FA-5CA2-EA3D-E1ED-F67EBF5A1195}"/>
              </a:ext>
            </a:extLst>
          </p:cNvPr>
          <p:cNvSpPr txBox="1"/>
          <p:nvPr/>
        </p:nvSpPr>
        <p:spPr>
          <a:xfrm>
            <a:off x="6200503" y="614196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781231F-8285-09D5-8F36-11A3D0E12C4B}"/>
              </a:ext>
            </a:extLst>
          </p:cNvPr>
          <p:cNvSpPr/>
          <p:nvPr/>
        </p:nvSpPr>
        <p:spPr>
          <a:xfrm>
            <a:off x="6200503" y="4184783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86723F-2E2B-5D6F-E96E-E7B6C835A401}"/>
              </a:ext>
            </a:extLst>
          </p:cNvPr>
          <p:cNvSpPr/>
          <p:nvPr/>
        </p:nvSpPr>
        <p:spPr>
          <a:xfrm>
            <a:off x="7001691" y="4184783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9BBD8-D0C6-F04B-ABD2-621FEE2DD047}"/>
              </a:ext>
            </a:extLst>
          </p:cNvPr>
          <p:cNvSpPr/>
          <p:nvPr/>
        </p:nvSpPr>
        <p:spPr>
          <a:xfrm>
            <a:off x="6601095" y="3516885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23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A9600ED-B4CF-411F-8809-C75230851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3050" y="624840"/>
            <a:ext cx="5829300" cy="3429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SELF PRACTICE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0026C5B-34A0-408A-907F-79102C93C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480" y="1229360"/>
            <a:ext cx="8605520" cy="5354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There are e-mail messages that are not spell-checked. There are interofﬁce memos that are e-mail messages. Therefore, there are interofﬁce memos that are not spell-checked.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anything is a truck, then it is not a car. There are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Mazdas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that are trucks. It follows that there are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Mazdas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that are not cars.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Every person who drinks and drives is an irresponsible person. Not every person who talks on a car phone is an irresponsible person. Hence, not every person who talks on a car phone is a person who drinks and drives.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Joey is in kindergarten. Only children in kindergarten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ﬁngerpaint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school. So, Joey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ﬁngerpaints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school.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85CD558-57AA-437B-B7F1-E21852550717}"/>
              </a:ext>
            </a:extLst>
          </p:cNvPr>
          <p:cNvSpPr/>
          <p:nvPr/>
        </p:nvSpPr>
        <p:spPr>
          <a:xfrm>
            <a:off x="3903363" y="2440195"/>
            <a:ext cx="2259106" cy="213001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7C07C407-90DD-44FC-B275-FF6F3D1D3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180" y="515326"/>
            <a:ext cx="7533640" cy="28575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Venn diagram for a categorial proposition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6BCD3-995A-4B2D-9923-E493BAED1FD0}"/>
              </a:ext>
            </a:extLst>
          </p:cNvPr>
          <p:cNvSpPr txBox="1"/>
          <p:nvPr/>
        </p:nvSpPr>
        <p:spPr>
          <a:xfrm>
            <a:off x="789504" y="4839778"/>
            <a:ext cx="7966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B050"/>
                </a:solidFill>
              </a:rPr>
              <a:t>All </a:t>
            </a:r>
            <a:r>
              <a:rPr lang="en-US" altLang="en-US" sz="2800" b="1" dirty="0">
                <a:solidFill>
                  <a:srgbClr val="00B050"/>
                </a:solidFill>
              </a:rPr>
              <a:t>IU students (S) are Critical Thinking learners (P). 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733645-EF69-49B2-941A-87BAF08DEF0D}"/>
              </a:ext>
            </a:extLst>
          </p:cNvPr>
          <p:cNvSpPr txBox="1"/>
          <p:nvPr/>
        </p:nvSpPr>
        <p:spPr>
          <a:xfrm>
            <a:off x="3282631" y="1431724"/>
            <a:ext cx="72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42683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79B2A-86E2-4EB4-BB52-41695041C34B}"/>
              </a:ext>
            </a:extLst>
          </p:cNvPr>
          <p:cNvSpPr txBox="1"/>
          <p:nvPr/>
        </p:nvSpPr>
        <p:spPr>
          <a:xfrm>
            <a:off x="5046342" y="1431724"/>
            <a:ext cx="72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BBF311-D1AB-4513-B726-99F59BE71E3F}"/>
              </a:ext>
            </a:extLst>
          </p:cNvPr>
          <p:cNvSpPr/>
          <p:nvPr/>
        </p:nvSpPr>
        <p:spPr>
          <a:xfrm>
            <a:off x="2513758" y="2363993"/>
            <a:ext cx="2259106" cy="21300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4A2BD-A2FE-4F76-A3CD-E2506A1726B0}"/>
              </a:ext>
            </a:extLst>
          </p:cNvPr>
          <p:cNvSpPr txBox="1"/>
          <p:nvPr/>
        </p:nvSpPr>
        <p:spPr>
          <a:xfrm>
            <a:off x="4003991" y="2945022"/>
            <a:ext cx="750921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b="1" dirty="0">
                <a:solidFill>
                  <a:srgbClr val="00B050"/>
                </a:solidFill>
              </a:rPr>
              <a:t>All S are 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91C45-769B-48B0-A973-DB07EF7DBDD6}"/>
              </a:ext>
            </a:extLst>
          </p:cNvPr>
          <p:cNvSpPr txBox="1"/>
          <p:nvPr/>
        </p:nvSpPr>
        <p:spPr>
          <a:xfrm>
            <a:off x="2529234" y="3183539"/>
            <a:ext cx="1374129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b="1" dirty="0">
                <a:solidFill>
                  <a:schemeClr val="accent2"/>
                </a:solidFill>
              </a:rPr>
              <a:t>No S are 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0649B-8B2F-4CAD-AEEE-15BCD0DBCE2E}"/>
              </a:ext>
            </a:extLst>
          </p:cNvPr>
          <p:cNvSpPr txBox="1"/>
          <p:nvPr/>
        </p:nvSpPr>
        <p:spPr>
          <a:xfrm>
            <a:off x="4788340" y="3140897"/>
            <a:ext cx="144294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000" b="1" dirty="0">
                <a:solidFill>
                  <a:srgbClr val="7030A0"/>
                </a:solidFill>
              </a:rPr>
              <a:t>No P are 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E2A5B9-EEA8-4CAF-89A0-9CE8593F7C04}"/>
              </a:ext>
            </a:extLst>
          </p:cNvPr>
          <p:cNvSpPr txBox="1"/>
          <p:nvPr/>
        </p:nvSpPr>
        <p:spPr>
          <a:xfrm>
            <a:off x="805180" y="5519405"/>
            <a:ext cx="7783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chemeClr val="accent2"/>
                </a:solidFill>
              </a:rPr>
              <a:t>No </a:t>
            </a:r>
            <a:r>
              <a:rPr lang="en-US" altLang="en-US" sz="2800" b="1" dirty="0">
                <a:solidFill>
                  <a:schemeClr val="accent2"/>
                </a:solidFill>
              </a:rPr>
              <a:t>IU students (S) are Critical Thinking learners (P). 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0FD30-E912-42A4-B8FB-6262EFBAB0FA}"/>
              </a:ext>
            </a:extLst>
          </p:cNvPr>
          <p:cNvSpPr txBox="1"/>
          <p:nvPr/>
        </p:nvSpPr>
        <p:spPr>
          <a:xfrm>
            <a:off x="789504" y="6217005"/>
            <a:ext cx="7783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7030A0"/>
                </a:solidFill>
              </a:rPr>
              <a:t>No </a:t>
            </a:r>
            <a:r>
              <a:rPr lang="en-US" altLang="en-US" sz="2800" b="1" dirty="0">
                <a:solidFill>
                  <a:srgbClr val="7030A0"/>
                </a:solidFill>
              </a:rPr>
              <a:t>Critical Thinking learners (P) </a:t>
            </a:r>
            <a:r>
              <a:rPr lang="en-US" altLang="en-US" sz="2800" dirty="0">
                <a:solidFill>
                  <a:srgbClr val="7030A0"/>
                </a:solidFill>
              </a:rPr>
              <a:t>are </a:t>
            </a:r>
            <a:r>
              <a:rPr lang="en-US" altLang="en-US" sz="2800" b="1" dirty="0">
                <a:solidFill>
                  <a:srgbClr val="7030A0"/>
                </a:solidFill>
              </a:rPr>
              <a:t>IU students (S)</a:t>
            </a:r>
            <a:r>
              <a:rPr lang="en-US" altLang="en-US" sz="2800" dirty="0">
                <a:solidFill>
                  <a:srgbClr val="7030A0"/>
                </a:solidFill>
              </a:rPr>
              <a:t>.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4EB3C-8A7D-4D36-A49F-2F2F4B5A5DE4}"/>
              </a:ext>
            </a:extLst>
          </p:cNvPr>
          <p:cNvSpPr txBox="1"/>
          <p:nvPr/>
        </p:nvSpPr>
        <p:spPr>
          <a:xfrm>
            <a:off x="0" y="1359025"/>
            <a:ext cx="224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42683"/>
                </a:solidFill>
              </a:rPr>
              <a:t>S: IU students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A9B72-40BF-4EC4-846B-8AD83D40EA4B}"/>
              </a:ext>
            </a:extLst>
          </p:cNvPr>
          <p:cNvSpPr txBox="1"/>
          <p:nvPr/>
        </p:nvSpPr>
        <p:spPr>
          <a:xfrm>
            <a:off x="6480313" y="1495002"/>
            <a:ext cx="2862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P: CT learners</a:t>
            </a:r>
          </a:p>
        </p:txBody>
      </p:sp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C554673-2CFE-4266-944F-768C086E5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0530" y="113430"/>
            <a:ext cx="5829300" cy="3429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91B7EE-A954-42A2-8DBE-171AB051B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2069" y="858531"/>
            <a:ext cx="4993701" cy="337493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dirty="0"/>
              <a:t>There are e-mail messages that are not spell-checked. There are interofﬁce memos that are e-mail messages. Therefore, there are interofﬁce memos that are not spell-checked.</a:t>
            </a:r>
            <a:r>
              <a:rPr lang="en-US" sz="1500" dirty="0"/>
              <a:t> 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736BE-C468-0F61-7CB6-26DE890E8657}"/>
              </a:ext>
            </a:extLst>
          </p:cNvPr>
          <p:cNvSpPr txBox="1"/>
          <p:nvPr/>
        </p:nvSpPr>
        <p:spPr>
          <a:xfrm>
            <a:off x="362069" y="4362884"/>
            <a:ext cx="550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E-mail messages are not spell-checked texts</a:t>
            </a:r>
          </a:p>
          <a:p>
            <a:r>
              <a:rPr lang="en-US" dirty="0"/>
              <a:t>Some interoffice memos are e-mail messages</a:t>
            </a:r>
          </a:p>
          <a:p>
            <a:r>
              <a:rPr lang="en-US" dirty="0"/>
              <a:t>So, some interoffice memos are not spell-checked texts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DC64F-A68F-E19A-89D7-08A3FB48F935}"/>
              </a:ext>
            </a:extLst>
          </p:cNvPr>
          <p:cNvSpPr txBox="1"/>
          <p:nvPr/>
        </p:nvSpPr>
        <p:spPr>
          <a:xfrm>
            <a:off x="390292" y="5547082"/>
            <a:ext cx="550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 are not T</a:t>
            </a:r>
          </a:p>
          <a:p>
            <a:r>
              <a:rPr lang="en-US" dirty="0"/>
              <a:t>Some M are E</a:t>
            </a:r>
          </a:p>
          <a:p>
            <a:r>
              <a:rPr lang="en-US" dirty="0"/>
              <a:t>So, some M are not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655E0-23B4-6702-7302-E2D269DA5D93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29D2DE-ACA8-7529-F86F-697A69F525F4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940AD-1E94-2627-9EDC-BBE84074A77C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2C3A658-B9ED-588F-D1EA-3D97E002289E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A98574-978C-7C58-D618-984547F6C4E0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422F2B-DD60-AE1B-9B83-100D8F1153B2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AD1FE6-43F0-04B8-EA69-0ED092147C0F}"/>
              </a:ext>
            </a:extLst>
          </p:cNvPr>
          <p:cNvSpPr txBox="1"/>
          <p:nvPr/>
        </p:nvSpPr>
        <p:spPr>
          <a:xfrm>
            <a:off x="6342661" y="6183497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868638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C554673-2CFE-4266-944F-768C086E5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1450" y="550665"/>
            <a:ext cx="5829300" cy="3429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Answer 1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91B7EE-A954-42A2-8DBE-171AB051B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8640" y="1016000"/>
            <a:ext cx="8117840" cy="402153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dirty="0"/>
              <a:t>There are e-mail messages that are not spell-checked. There are interofﬁce memos that are e-mail messages. Therefore, there are interofﬁce memos that are not spell-checked.</a:t>
            </a:r>
            <a:r>
              <a:rPr lang="en-US" sz="15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15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  <p:pic>
        <p:nvPicPr>
          <p:cNvPr id="51205" name="Picture 4" descr="104_12">
            <a:extLst>
              <a:ext uri="{FF2B5EF4-FFF2-40B4-BE49-F238E27FC236}">
                <a16:creationId xmlns:a16="http://schemas.microsoft.com/office/drawing/2014/main" id="{9610CAFA-9703-40E7-9BF3-30B535B1E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16" y="3350048"/>
            <a:ext cx="3739539" cy="279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E8AF1BED-96E6-4D67-854F-2756183A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164" y="3771127"/>
            <a:ext cx="2281394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Some E are not 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u="sng" dirty="0">
                <a:latin typeface="Arial" panose="020B0604020202020204" pitchFamily="34" charset="0"/>
                <a:cs typeface="Arial" panose="020B0604020202020204" pitchFamily="34" charset="0"/>
              </a:rPr>
              <a:t>Some M are 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Some M are not S</a:t>
            </a:r>
          </a:p>
        </p:txBody>
      </p:sp>
      <p:sp>
        <p:nvSpPr>
          <p:cNvPr id="59398" name="Arrow: Up 1">
            <a:extLst>
              <a:ext uri="{FF2B5EF4-FFF2-40B4-BE49-F238E27FC236}">
                <a16:creationId xmlns:a16="http://schemas.microsoft.com/office/drawing/2014/main" id="{6C0D0A3D-7D0B-4688-8061-E1C3F9F2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396" y="4645818"/>
            <a:ext cx="171450" cy="783431"/>
          </a:xfrm>
          <a:prstGeom prst="upArrow">
            <a:avLst>
              <a:gd name="adj1" fmla="val 50000"/>
              <a:gd name="adj2" fmla="val 5001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939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>
            <a:extLst>
              <a:ext uri="{FF2B5EF4-FFF2-40B4-BE49-F238E27FC236}">
                <a16:creationId xmlns:a16="http://schemas.microsoft.com/office/drawing/2014/main" id="{28E52544-6846-4689-A72B-7A7C190D61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2560" y="900430"/>
            <a:ext cx="8656320" cy="38052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 If anything is a truck, then it is not a car. There are </a:t>
            </a:r>
            <a:r>
              <a:rPr lang="en-US" altLang="en-US" dirty="0" err="1"/>
              <a:t>Mazdas</a:t>
            </a:r>
            <a:r>
              <a:rPr lang="en-US" altLang="en-US" dirty="0"/>
              <a:t> that are trucks. It follows that there are </a:t>
            </a:r>
            <a:r>
              <a:rPr lang="en-US" altLang="en-US" dirty="0" err="1"/>
              <a:t>Mazdas</a:t>
            </a:r>
            <a:r>
              <a:rPr lang="en-US" altLang="en-US" dirty="0"/>
              <a:t> that are not cars.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pic>
        <p:nvPicPr>
          <p:cNvPr id="80900" name="Picture 6" descr="104_14">
            <a:extLst>
              <a:ext uri="{FF2B5EF4-FFF2-40B4-BE49-F238E27FC236}">
                <a16:creationId xmlns:a16="http://schemas.microsoft.com/office/drawing/2014/main" id="{A00C463A-2D30-40B4-A550-FBFEE9930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11" y="2982861"/>
            <a:ext cx="2880850" cy="258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EB57D047-FB6C-48CE-ADA4-D6682A09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572" y="3713089"/>
            <a:ext cx="2124621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No T are 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u="sng" dirty="0"/>
              <a:t>Some M are 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Some M are not C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EB848C-DDB0-4F40-9FB1-0E0CA021F1B5}"/>
              </a:ext>
            </a:extLst>
          </p:cNvPr>
          <p:cNvSpPr txBox="1">
            <a:spLocks noChangeArrowheads="1"/>
          </p:cNvSpPr>
          <p:nvPr/>
        </p:nvSpPr>
        <p:spPr>
          <a:xfrm>
            <a:off x="1410970" y="354210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2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A31B8698-F515-4E5F-BDEA-0450769F1E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202" y="789502"/>
            <a:ext cx="4982028" cy="38052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2400" dirty="0"/>
              <a:t>Every person who drinks and drives is an irresponsible person. Not every person who talks on a car phone is an irresponsible person. Hence, not every person who talks on a car phone is a person who drinks and drives.</a:t>
            </a:r>
            <a:r>
              <a:rPr lang="en-US" altLang="en-US" sz="14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70A4A8-1D08-4153-9867-43440E1C8E92}"/>
              </a:ext>
            </a:extLst>
          </p:cNvPr>
          <p:cNvSpPr txBox="1">
            <a:spLocks noChangeArrowheads="1"/>
          </p:cNvSpPr>
          <p:nvPr/>
        </p:nvSpPr>
        <p:spPr>
          <a:xfrm>
            <a:off x="1428750" y="227289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4C2DA7-7540-D268-40D8-90C78673940D}"/>
              </a:ext>
            </a:extLst>
          </p:cNvPr>
          <p:cNvCxnSpPr/>
          <p:nvPr/>
        </p:nvCxnSpPr>
        <p:spPr>
          <a:xfrm>
            <a:off x="5865096" y="17619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C57B64B-6FAD-7B94-6368-DCFFBE68CDAE}"/>
              </a:ext>
            </a:extLst>
          </p:cNvPr>
          <p:cNvSpPr txBox="1"/>
          <p:nvPr/>
        </p:nvSpPr>
        <p:spPr>
          <a:xfrm>
            <a:off x="7001691" y="204394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C414F-E1AF-F76F-4B5D-0AFB3B27B148}"/>
              </a:ext>
            </a:extLst>
          </p:cNvPr>
          <p:cNvSpPr txBox="1"/>
          <p:nvPr/>
        </p:nvSpPr>
        <p:spPr>
          <a:xfrm>
            <a:off x="7886700" y="5373035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91EF7-933D-E162-CEF3-9C708E03DDF7}"/>
              </a:ext>
            </a:extLst>
          </p:cNvPr>
          <p:cNvSpPr txBox="1"/>
          <p:nvPr/>
        </p:nvSpPr>
        <p:spPr>
          <a:xfrm>
            <a:off x="6200503" y="5386184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A</a:t>
            </a:r>
            <a:endParaRPr lang="en-US" sz="20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B4BC01-EF8E-C980-6616-E1E763B65795}"/>
              </a:ext>
            </a:extLst>
          </p:cNvPr>
          <p:cNvSpPr/>
          <p:nvPr/>
        </p:nvSpPr>
        <p:spPr>
          <a:xfrm>
            <a:off x="6200503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9C0015-6EE1-51FC-53E9-891C1DC87785}"/>
              </a:ext>
            </a:extLst>
          </p:cNvPr>
          <p:cNvSpPr/>
          <p:nvPr/>
        </p:nvSpPr>
        <p:spPr>
          <a:xfrm>
            <a:off x="7001691" y="3429000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7A4287-B7A7-0411-D2D8-53472D1D16CE}"/>
              </a:ext>
            </a:extLst>
          </p:cNvPr>
          <p:cNvSpPr/>
          <p:nvPr/>
        </p:nvSpPr>
        <p:spPr>
          <a:xfrm>
            <a:off x="6601095" y="2761102"/>
            <a:ext cx="1433794" cy="1395549"/>
          </a:xfrm>
          <a:prstGeom prst="ellipse">
            <a:avLst/>
          </a:prstGeom>
          <a:noFill/>
          <a:ln w="222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1FD69-8160-B2F2-9D21-D0EDE4A82D6D}"/>
              </a:ext>
            </a:extLst>
          </p:cNvPr>
          <p:cNvSpPr txBox="1"/>
          <p:nvPr/>
        </p:nvSpPr>
        <p:spPr>
          <a:xfrm>
            <a:off x="6342661" y="6183497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vi-VN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247393681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>
            <a:extLst>
              <a:ext uri="{FF2B5EF4-FFF2-40B4-BE49-F238E27FC236}">
                <a16:creationId xmlns:a16="http://schemas.microsoft.com/office/drawing/2014/main" id="{A31B8698-F515-4E5F-BDEA-0450769F1E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1600" y="978099"/>
            <a:ext cx="8646160" cy="262507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dirty="0"/>
              <a:t>Every person who drinks and drives is an irresponsible person. Not every person who talks on a car phone is an irresponsible person. Hence, not every person who talks on a car phone is a person who drinks and drives.</a:t>
            </a:r>
            <a:r>
              <a:rPr lang="en-US" altLang="en-US" sz="1500" dirty="0"/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pic>
        <p:nvPicPr>
          <p:cNvPr id="81924" name="Picture 7" descr="106_18">
            <a:extLst>
              <a:ext uri="{FF2B5EF4-FFF2-40B4-BE49-F238E27FC236}">
                <a16:creationId xmlns:a16="http://schemas.microsoft.com/office/drawing/2014/main" id="{BE700207-9234-4549-9AA7-504796A24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86321"/>
            <a:ext cx="2628900" cy="240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F2512503-81C7-46EE-947E-1DAA1E344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73" y="4187054"/>
            <a:ext cx="2046714" cy="138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All D are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u="sng" dirty="0"/>
              <a:t>Some T are not I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Some T are not 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70A4A8-1D08-4153-9867-43440E1C8E92}"/>
              </a:ext>
            </a:extLst>
          </p:cNvPr>
          <p:cNvSpPr txBox="1">
            <a:spLocks noChangeArrowheads="1"/>
          </p:cNvSpPr>
          <p:nvPr/>
        </p:nvSpPr>
        <p:spPr>
          <a:xfrm>
            <a:off x="1510030" y="417206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23E36B5D-DD53-4EF4-8D7F-8552497D7D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7147" y="1454774"/>
            <a:ext cx="3996510" cy="3117226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en-US" dirty="0"/>
              <a:t>Joey is in kindergarten. Only children in kindergarten ﬁngerpaint in school. So, Joey ﬁngerpaints in school.</a:t>
            </a:r>
            <a:r>
              <a:rPr lang="en-US" alt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F2DC51-55DF-4422-B461-5490FF41A727}"/>
              </a:ext>
            </a:extLst>
          </p:cNvPr>
          <p:cNvSpPr txBox="1">
            <a:spLocks noChangeArrowheads="1"/>
          </p:cNvSpPr>
          <p:nvPr/>
        </p:nvSpPr>
        <p:spPr>
          <a:xfrm>
            <a:off x="1309007" y="312561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A30F9-51E5-BE5C-B65A-60F9FBC662AE}"/>
              </a:ext>
            </a:extLst>
          </p:cNvPr>
          <p:cNvSpPr txBox="1"/>
          <p:nvPr/>
        </p:nvSpPr>
        <p:spPr>
          <a:xfrm>
            <a:off x="6800730" y="1144077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EF710-2B53-BCD4-6699-92091F2F549F}"/>
              </a:ext>
            </a:extLst>
          </p:cNvPr>
          <p:cNvSpPr txBox="1"/>
          <p:nvPr/>
        </p:nvSpPr>
        <p:spPr>
          <a:xfrm>
            <a:off x="5865096" y="5012580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A7757-275D-2203-8BA3-60F9FA6B8114}"/>
              </a:ext>
            </a:extLst>
          </p:cNvPr>
          <p:cNvSpPr txBox="1"/>
          <p:nvPr/>
        </p:nvSpPr>
        <p:spPr>
          <a:xfrm>
            <a:off x="7538401" y="5037602"/>
            <a:ext cx="6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D926CE-6D1F-3B73-DAC2-2AB91338417A}"/>
              </a:ext>
            </a:extLst>
          </p:cNvPr>
          <p:cNvSpPr/>
          <p:nvPr/>
        </p:nvSpPr>
        <p:spPr>
          <a:xfrm>
            <a:off x="5657730" y="2753007"/>
            <a:ext cx="1981200" cy="1828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1BC2DF-CAD1-3F96-8AA2-37DEF217EF56}"/>
              </a:ext>
            </a:extLst>
          </p:cNvPr>
          <p:cNvSpPr/>
          <p:nvPr/>
        </p:nvSpPr>
        <p:spPr>
          <a:xfrm>
            <a:off x="6800730" y="2753007"/>
            <a:ext cx="1981200" cy="1828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60C7A-1799-2C8F-7485-7D1219D59119}"/>
              </a:ext>
            </a:extLst>
          </p:cNvPr>
          <p:cNvSpPr txBox="1"/>
          <p:nvPr/>
        </p:nvSpPr>
        <p:spPr>
          <a:xfrm>
            <a:off x="6096832" y="5701148"/>
            <a:ext cx="2751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valid/invalid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BAA1562-8D14-ECEE-2E8F-49C8E6FEB5DC}"/>
              </a:ext>
            </a:extLst>
          </p:cNvPr>
          <p:cNvSpPr/>
          <p:nvPr/>
        </p:nvSpPr>
        <p:spPr>
          <a:xfrm>
            <a:off x="6229230" y="1838607"/>
            <a:ext cx="1981200" cy="18288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303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>
            <a:extLst>
              <a:ext uri="{FF2B5EF4-FFF2-40B4-BE49-F238E27FC236}">
                <a16:creationId xmlns:a16="http://schemas.microsoft.com/office/drawing/2014/main" id="{23E36B5D-DD53-4EF4-8D7F-8552497D7D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2720" y="1008459"/>
            <a:ext cx="8798560" cy="151090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5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en-US" dirty="0"/>
              <a:t>Joey is in kindergarten. Only children in kindergarten ﬁngerpaint in school. So, Joey ﬁngerpaints in school.</a:t>
            </a:r>
            <a:r>
              <a:rPr lang="en-US" altLang="en-US" sz="1800" dirty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  <p:pic>
        <p:nvPicPr>
          <p:cNvPr id="82948" name="Picture 8" descr="108_20">
            <a:extLst>
              <a:ext uri="{FF2B5EF4-FFF2-40B4-BE49-F238E27FC236}">
                <a16:creationId xmlns:a16="http://schemas.microsoft.com/office/drawing/2014/main" id="{A34EF779-B616-44E2-B138-8B6BEE4C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3121820"/>
            <a:ext cx="2857500" cy="2407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D448B0EC-CC20-4EE3-91D1-319E6812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732" y="3332963"/>
            <a:ext cx="1369927" cy="992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All J are 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u="sng" dirty="0"/>
              <a:t>All F are 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b="1" dirty="0"/>
              <a:t>All J are F</a:t>
            </a:r>
          </a:p>
        </p:txBody>
      </p:sp>
      <p:sp>
        <p:nvSpPr>
          <p:cNvPr id="62470" name="Arrow: Up 1">
            <a:extLst>
              <a:ext uri="{FF2B5EF4-FFF2-40B4-BE49-F238E27FC236}">
                <a16:creationId xmlns:a16="http://schemas.microsoft.com/office/drawing/2014/main" id="{88908212-6072-41AC-B319-37929CE64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4114800"/>
            <a:ext cx="171450" cy="698897"/>
          </a:xfrm>
          <a:prstGeom prst="upArrow">
            <a:avLst>
              <a:gd name="adj1" fmla="val 50000"/>
              <a:gd name="adj2" fmla="val 500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F2DC51-55DF-4422-B461-5490FF41A727}"/>
              </a:ext>
            </a:extLst>
          </p:cNvPr>
          <p:cNvSpPr txBox="1">
            <a:spLocks noChangeArrowheads="1"/>
          </p:cNvSpPr>
          <p:nvPr/>
        </p:nvSpPr>
        <p:spPr>
          <a:xfrm>
            <a:off x="1487092" y="519737"/>
            <a:ext cx="5829300" cy="3429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3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00A1A-88BD-4EBE-88CA-8168CAB4AF13}"/>
              </a:ext>
            </a:extLst>
          </p:cNvPr>
          <p:cNvSpPr txBox="1"/>
          <p:nvPr/>
        </p:nvSpPr>
        <p:spPr>
          <a:xfrm>
            <a:off x="970280" y="65325"/>
            <a:ext cx="720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Review: Categorical Logic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22BB91-8E21-473F-8900-BF8BF845A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1" y="995680"/>
            <a:ext cx="3426108" cy="3196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CC18FD-057C-41C0-821E-483A7020DF65}"/>
              </a:ext>
            </a:extLst>
          </p:cNvPr>
          <p:cNvSpPr txBox="1"/>
          <p:nvPr/>
        </p:nvSpPr>
        <p:spPr>
          <a:xfrm>
            <a:off x="507999" y="706426"/>
            <a:ext cx="353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Four categorical propositions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89A68-C693-445D-B274-D64E1876E818}"/>
              </a:ext>
            </a:extLst>
          </p:cNvPr>
          <p:cNvSpPr txBox="1"/>
          <p:nvPr/>
        </p:nvSpPr>
        <p:spPr>
          <a:xfrm>
            <a:off x="670559" y="4201885"/>
            <a:ext cx="1808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Stylistic variants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DD738-8F4A-4210-AE64-996D56A61C02}"/>
              </a:ext>
            </a:extLst>
          </p:cNvPr>
          <p:cNvSpPr txBox="1"/>
          <p:nvPr/>
        </p:nvSpPr>
        <p:spPr>
          <a:xfrm>
            <a:off x="20317" y="4729809"/>
            <a:ext cx="130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S are 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2AA52-ED61-4532-BAEC-E85C54329F81}"/>
              </a:ext>
            </a:extLst>
          </p:cNvPr>
          <p:cNvSpPr txBox="1"/>
          <p:nvPr/>
        </p:nvSpPr>
        <p:spPr>
          <a:xfrm>
            <a:off x="20318" y="5230582"/>
            <a:ext cx="130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 are 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83E2C-190C-4202-B1E6-C20DECFAC812}"/>
              </a:ext>
            </a:extLst>
          </p:cNvPr>
          <p:cNvSpPr txBox="1"/>
          <p:nvPr/>
        </p:nvSpPr>
        <p:spPr>
          <a:xfrm>
            <a:off x="1" y="5782242"/>
            <a:ext cx="2145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Some S are 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98700-AF0E-4C5B-BAB5-9A08DFBDB3DD}"/>
              </a:ext>
            </a:extLst>
          </p:cNvPr>
          <p:cNvSpPr txBox="1"/>
          <p:nvPr/>
        </p:nvSpPr>
        <p:spPr>
          <a:xfrm>
            <a:off x="0" y="6341985"/>
            <a:ext cx="214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Some S are not 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A892D3-AB98-4D41-8363-90987A58657A}"/>
              </a:ext>
            </a:extLst>
          </p:cNvPr>
          <p:cNvSpPr txBox="1"/>
          <p:nvPr/>
        </p:nvSpPr>
        <p:spPr>
          <a:xfrm>
            <a:off x="1863265" y="5216862"/>
            <a:ext cx="361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words of extremes, negative 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8A5BA-4506-44D4-A0F6-32F7BB4D1D37}"/>
              </a:ext>
            </a:extLst>
          </p:cNvPr>
          <p:cNvSpPr txBox="1"/>
          <p:nvPr/>
        </p:nvSpPr>
        <p:spPr>
          <a:xfrm>
            <a:off x="1863265" y="57834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more than one →</a:t>
            </a:r>
            <a:r>
              <a:rPr lang="vi-VN" i="1" dirty="0"/>
              <a:t> </a:t>
            </a:r>
            <a:r>
              <a:rPr lang="en-US" i="1" dirty="0"/>
              <a:t>nearly all</a:t>
            </a:r>
            <a:r>
              <a:rPr lang="en-US" dirty="0"/>
              <a:t>, positive forms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D4F777-DA96-430B-8599-44257E9CD4F4}"/>
              </a:ext>
            </a:extLst>
          </p:cNvPr>
          <p:cNvSpPr txBox="1"/>
          <p:nvPr/>
        </p:nvSpPr>
        <p:spPr>
          <a:xfrm>
            <a:off x="1863265" y="4729809"/>
            <a:ext cx="353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words of extremes, positive forms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9CFF30-2EC4-4737-A279-3828FFA87F6D}"/>
              </a:ext>
            </a:extLst>
          </p:cNvPr>
          <p:cNvSpPr txBox="1"/>
          <p:nvPr/>
        </p:nvSpPr>
        <p:spPr>
          <a:xfrm>
            <a:off x="1816388" y="63420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more than one →</a:t>
            </a:r>
            <a:r>
              <a:rPr lang="en-US" dirty="0"/>
              <a:t> </a:t>
            </a:r>
            <a:r>
              <a:rPr lang="en-US" i="1" dirty="0"/>
              <a:t>nearly all</a:t>
            </a:r>
            <a:r>
              <a:rPr lang="en-US" dirty="0"/>
              <a:t>, negative forms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E097A-5588-4C79-923E-62FD4F330085}"/>
              </a:ext>
            </a:extLst>
          </p:cNvPr>
          <p:cNvSpPr txBox="1"/>
          <p:nvPr/>
        </p:nvSpPr>
        <p:spPr>
          <a:xfrm>
            <a:off x="4907279" y="706426"/>
            <a:ext cx="353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Rules for validity check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D48225-1BBE-4AF8-A240-C5DF33F10D8D}"/>
              </a:ext>
            </a:extLst>
          </p:cNvPr>
          <p:cNvSpPr txBox="1"/>
          <p:nvPr/>
        </p:nvSpPr>
        <p:spPr>
          <a:xfrm>
            <a:off x="4829985" y="1428456"/>
            <a:ext cx="4314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Venn </a:t>
            </a:r>
            <a:r>
              <a:rPr lang="vi-VN" dirty="0"/>
              <a:t>d</a:t>
            </a:r>
            <a:r>
              <a:rPr lang="en-US" b="1" dirty="0" err="1"/>
              <a:t>iagram</a:t>
            </a:r>
            <a:r>
              <a:rPr lang="en-US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E2168E-6909-44C0-87E1-85A270A910D9}"/>
              </a:ext>
            </a:extLst>
          </p:cNvPr>
          <p:cNvSpPr txBox="1"/>
          <p:nvPr/>
        </p:nvSpPr>
        <p:spPr>
          <a:xfrm>
            <a:off x="4829985" y="2270480"/>
            <a:ext cx="3958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Draw 2 circles at bottom, one on 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CCD80B-A88E-45DF-9F8C-DD79F01EDA9C}"/>
              </a:ext>
            </a:extLst>
          </p:cNvPr>
          <p:cNvSpPr txBox="1"/>
          <p:nvPr/>
        </p:nvSpPr>
        <p:spPr>
          <a:xfrm>
            <a:off x="4829984" y="2708071"/>
            <a:ext cx="4090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Label 2 classes in conclusion at bottom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F86943-C32A-4823-888D-182806C43611}"/>
              </a:ext>
            </a:extLst>
          </p:cNvPr>
          <p:cNvSpPr txBox="1"/>
          <p:nvPr/>
        </p:nvSpPr>
        <p:spPr>
          <a:xfrm>
            <a:off x="4829984" y="3172425"/>
            <a:ext cx="4314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Perform </a:t>
            </a:r>
            <a:r>
              <a:rPr lang="vi-VN" u="sng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vi-VN" dirty="0"/>
              <a:t> </a:t>
            </a:r>
            <a:r>
              <a:rPr lang="en-US" dirty="0"/>
              <a:t>two actions for 2 premises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2E379-8F09-41FA-A902-25D7D2B6D5D4}"/>
              </a:ext>
            </a:extLst>
          </p:cNvPr>
          <p:cNvSpPr txBox="1"/>
          <p:nvPr/>
        </p:nvSpPr>
        <p:spPr>
          <a:xfrm>
            <a:off x="4829985" y="3689631"/>
            <a:ext cx="3426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b="1" dirty="0"/>
              <a:t>Check validity:  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C1047D-C6F1-4D93-AA49-E31D367C4E15}"/>
              </a:ext>
            </a:extLst>
          </p:cNvPr>
          <p:cNvSpPr txBox="1"/>
          <p:nvPr/>
        </p:nvSpPr>
        <p:spPr>
          <a:xfrm>
            <a:off x="5162177" y="4171201"/>
            <a:ext cx="385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sz="1600" dirty="0"/>
              <a:t>Action for conclusion </a:t>
            </a:r>
            <a:r>
              <a:rPr lang="vi-V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vi-VN" sz="1600" dirty="0"/>
              <a:t> </a:t>
            </a:r>
            <a:r>
              <a:rPr lang="en-US" sz="1600" dirty="0"/>
              <a:t>done: </a:t>
            </a:r>
            <a:r>
              <a:rPr lang="en-US" sz="1600" b="1" dirty="0"/>
              <a:t>Valid </a:t>
            </a:r>
            <a:r>
              <a:rPr lang="en-US" sz="1600" dirty="0"/>
              <a:t>   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7C7DC2-9974-408A-A84C-05A936069B91}"/>
              </a:ext>
            </a:extLst>
          </p:cNvPr>
          <p:cNvSpPr txBox="1"/>
          <p:nvPr/>
        </p:nvSpPr>
        <p:spPr>
          <a:xfrm>
            <a:off x="5162176" y="4658254"/>
            <a:ext cx="3859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sz="1600" dirty="0"/>
              <a:t>Action for conclusion not yet done: </a:t>
            </a:r>
            <a:r>
              <a:rPr lang="en-US" sz="1600" b="1" dirty="0"/>
              <a:t>Invalid</a:t>
            </a:r>
            <a:r>
              <a:rPr lang="en-US" sz="1600" dirty="0"/>
              <a:t>    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C4816D9-D435-4362-B4E4-4034F10B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486" y="1049478"/>
            <a:ext cx="1204607" cy="12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5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7FFE88F-AC63-46F6-B582-F5A754375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8760" y="416001"/>
            <a:ext cx="5829300" cy="535686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dirty="0">
                <a:latin typeface="+mn-lt"/>
              </a:rPr>
              <a:t>ASSIGNMENT</a:t>
            </a:r>
          </a:p>
        </p:txBody>
      </p:sp>
      <p:sp>
        <p:nvSpPr>
          <p:cNvPr id="63491" name="Rectangle 4">
            <a:extLst>
              <a:ext uri="{FF2B5EF4-FFF2-40B4-BE49-F238E27FC236}">
                <a16:creationId xmlns:a16="http://schemas.microsoft.com/office/drawing/2014/main" id="{248AB188-43AF-4025-8736-FF3BB229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80" y="1311796"/>
            <a:ext cx="8139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Use Venn d</a:t>
            </a:r>
            <a:r>
              <a:rPr lang="vi-VN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iagram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test the validity of the THREE </a:t>
            </a:r>
            <a:r>
              <a:rPr lang="vi-VN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arguments.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DE7FC4D-9FF7-2FF1-9627-DA5D25BD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80" y="1958127"/>
            <a:ext cx="838556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Write TWO arguments about the given topics, then use Venn d</a:t>
            </a:r>
            <a:r>
              <a:rPr lang="vi-VN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iagram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to test the validity of your written arguments.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+mj-lt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889F2D9-792E-A012-90E6-6F3B6DDA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80" y="3527895"/>
            <a:ext cx="8618640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Link to submit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5FED1-806B-4681-59A7-5C2EB9A6913B}"/>
              </a:ext>
            </a:extLst>
          </p:cNvPr>
          <p:cNvSpPr txBox="1"/>
          <p:nvPr/>
        </p:nvSpPr>
        <p:spPr>
          <a:xfrm>
            <a:off x="2046672" y="43848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forms.gle</a:t>
            </a:r>
            <a:r>
              <a:rPr lang="en-US" b="1" dirty="0"/>
              <a:t>/</a:t>
            </a:r>
            <a:r>
              <a:rPr lang="en-US" b="1" dirty="0" err="1"/>
              <a:t>hWeMGy3mSXGijeTz8</a:t>
            </a:r>
            <a:endParaRPr lang="en-US" b="1" dirty="0"/>
          </a:p>
        </p:txBody>
      </p:sp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3024-1231-457C-92EC-A240F8A5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0" y="304801"/>
            <a:ext cx="6357620" cy="802640"/>
          </a:xfrm>
        </p:spPr>
        <p:txBody>
          <a:bodyPr>
            <a:normAutofit/>
          </a:bodyPr>
          <a:lstStyle/>
          <a:p>
            <a:pPr algn="ctr"/>
            <a:r>
              <a:rPr lang="vi-V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  <a:r>
              <a:rPr lang="vi-V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53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77D8169-EC43-4E46-8B08-974F2E370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75" y="112418"/>
            <a:ext cx="9032449" cy="809188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Venn Diagram for categorical propositions and arguments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A4743A75-C9CE-499C-8925-57211142C8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775" y="991789"/>
            <a:ext cx="9144000" cy="42570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Venn diagram, invented by John Venn, is a very useful method of diagramming the informational content of categorical logic.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A Venn diagram for a </a:t>
            </a:r>
            <a:r>
              <a:rPr lang="en-US" altLang="en-US" sz="2400" b="1" dirty="0"/>
              <a:t>categorical proposition</a:t>
            </a:r>
            <a:r>
              <a:rPr lang="en-US" altLang="en-US" sz="2400" dirty="0"/>
              <a:t> consists of 2 overlapping circles. (Figure A)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A Venn diagram for a </a:t>
            </a:r>
            <a:r>
              <a:rPr lang="en-US" altLang="en-US" sz="2400" b="1" dirty="0"/>
              <a:t>categorical argument</a:t>
            </a:r>
            <a:r>
              <a:rPr lang="en-US" altLang="en-US" sz="2400" dirty="0"/>
              <a:t> consists of 3 interlocking circles. (Figure B)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FD203A-9843-48C5-B636-F37138D4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551" y="4850941"/>
            <a:ext cx="1691590" cy="14040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08ED3D-7409-4F28-9B94-DD8AAB455B32}"/>
              </a:ext>
            </a:extLst>
          </p:cNvPr>
          <p:cNvSpPr/>
          <p:nvPr/>
        </p:nvSpPr>
        <p:spPr>
          <a:xfrm>
            <a:off x="5215278" y="6384869"/>
            <a:ext cx="76463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350" b="1" dirty="0"/>
              <a:t>Figure B</a:t>
            </a:r>
            <a:endParaRPr lang="en-US" alt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91A77-B44A-40E1-AF59-C08967BC906D}"/>
              </a:ext>
            </a:extLst>
          </p:cNvPr>
          <p:cNvSpPr/>
          <p:nvPr/>
        </p:nvSpPr>
        <p:spPr>
          <a:xfrm>
            <a:off x="2884133" y="6403760"/>
            <a:ext cx="77104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350" b="1" dirty="0"/>
              <a:t>Figure A</a:t>
            </a:r>
            <a:endParaRPr lang="en-US" altLang="en-US" sz="13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E8AE6-E1E6-42E4-94E5-7A95D3452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760" y="5084976"/>
            <a:ext cx="1691590" cy="11107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4" y="238760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BB16-6A13-4317-97CB-A5A40C9C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40" y="938530"/>
            <a:ext cx="8833859" cy="10934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every student studies on the main campus, he/she is not taking the online lesson now.  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number of students are taking the online lesson now.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So, not all students study on the main campus.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332712" y="259055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A49D6-D114-4ECB-967B-89582A6F549C}"/>
              </a:ext>
            </a:extLst>
          </p:cNvPr>
          <p:cNvSpPr txBox="1"/>
          <p:nvPr/>
        </p:nvSpPr>
        <p:spPr>
          <a:xfrm>
            <a:off x="332712" y="4430331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89A4B-20E6-446B-BCB3-B18E45E36934}"/>
              </a:ext>
            </a:extLst>
          </p:cNvPr>
          <p:cNvSpPr txBox="1"/>
          <p:nvPr/>
        </p:nvSpPr>
        <p:spPr>
          <a:xfrm>
            <a:off x="5519420" y="263930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24F41-B911-440D-B6A6-A5D1BAF6208E}"/>
              </a:ext>
            </a:extLst>
          </p:cNvPr>
          <p:cNvSpPr txBox="1"/>
          <p:nvPr/>
        </p:nvSpPr>
        <p:spPr>
          <a:xfrm>
            <a:off x="5605145" y="555013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</p:spTree>
    <p:extLst>
      <p:ext uri="{BB962C8B-B14F-4D97-AF65-F5344CB8AC3E}">
        <p14:creationId xmlns:p14="http://schemas.microsoft.com/office/powerpoint/2010/main" val="2096824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4" y="238760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BB16-6A13-4317-97CB-A5A40C9C0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42" y="938530"/>
            <a:ext cx="8299286" cy="1093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few students who want easy quizzes do not want to think deeply.</a:t>
            </a:r>
          </a:p>
          <a:p>
            <a:pPr marL="0" indent="0">
              <a:buNone/>
            </a:pPr>
            <a:r>
              <a:rPr lang="en-US" sz="1800" dirty="0"/>
              <a:t>Not a student who wants easy quizzes can score high.</a:t>
            </a:r>
          </a:p>
          <a:p>
            <a:pPr marL="0" indent="0">
              <a:buNone/>
            </a:pPr>
            <a:r>
              <a:rPr lang="en-US" sz="1800" dirty="0"/>
              <a:t>So, each student who wants to think deeply can get high scores.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332712" y="259055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A49D6-D114-4ECB-967B-89582A6F549C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89A4B-20E6-446B-BCB3-B18E45E36934}"/>
              </a:ext>
            </a:extLst>
          </p:cNvPr>
          <p:cNvSpPr txBox="1"/>
          <p:nvPr/>
        </p:nvSpPr>
        <p:spPr>
          <a:xfrm>
            <a:off x="5519420" y="397534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24F41-B911-440D-B6A6-A5D1BAF6208E}"/>
              </a:ext>
            </a:extLst>
          </p:cNvPr>
          <p:cNvSpPr txBox="1"/>
          <p:nvPr/>
        </p:nvSpPr>
        <p:spPr>
          <a:xfrm>
            <a:off x="5690870" y="62880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</p:spTree>
    <p:extLst>
      <p:ext uri="{BB962C8B-B14F-4D97-AF65-F5344CB8AC3E}">
        <p14:creationId xmlns:p14="http://schemas.microsoft.com/office/powerpoint/2010/main" val="3005402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172" y="228128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332712" y="2590555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A49D6-D114-4ECB-967B-89582A6F549C}"/>
              </a:ext>
            </a:extLst>
          </p:cNvPr>
          <p:cNvSpPr txBox="1"/>
          <p:nvPr/>
        </p:nvSpPr>
        <p:spPr>
          <a:xfrm>
            <a:off x="332712" y="496127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89A4B-20E6-446B-BCB3-B18E45E36934}"/>
              </a:ext>
            </a:extLst>
          </p:cNvPr>
          <p:cNvSpPr txBox="1"/>
          <p:nvPr/>
        </p:nvSpPr>
        <p:spPr>
          <a:xfrm>
            <a:off x="5519420" y="397534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24F41-B911-440D-B6A6-A5D1BAF6208E}"/>
              </a:ext>
            </a:extLst>
          </p:cNvPr>
          <p:cNvSpPr txBox="1"/>
          <p:nvPr/>
        </p:nvSpPr>
        <p:spPr>
          <a:xfrm>
            <a:off x="5605145" y="624990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38A7D4A4-2EC7-8022-767B-F59A1BA23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98" y="729988"/>
            <a:ext cx="9009301" cy="1387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Most clubs you attend can build your soft skills. If you build your soft skills now, you will definitely become efficient professionals later. </a:t>
            </a:r>
            <a:r>
              <a:rPr lang="vi-VN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altLang="en-US" sz="1950" dirty="0">
                <a:latin typeface="Arial" panose="020B0604020202020204" pitchFamily="34" charset="0"/>
                <a:cs typeface="Arial" panose="020B0604020202020204" pitchFamily="34" charset="0"/>
              </a:rPr>
              <a:t>many club attendants can be more effective at work later.  </a:t>
            </a:r>
          </a:p>
        </p:txBody>
      </p:sp>
    </p:spTree>
    <p:extLst>
      <p:ext uri="{BB962C8B-B14F-4D97-AF65-F5344CB8AC3E}">
        <p14:creationId xmlns:p14="http://schemas.microsoft.com/office/powerpoint/2010/main" val="32660535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3" y="106388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159270" y="174711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Stylistic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89A4B-20E6-446B-BCB3-B18E45E36934}"/>
              </a:ext>
            </a:extLst>
          </p:cNvPr>
          <p:cNvSpPr txBox="1"/>
          <p:nvPr/>
        </p:nvSpPr>
        <p:spPr>
          <a:xfrm>
            <a:off x="5519420" y="397534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24F41-B911-440D-B6A6-A5D1BAF6208E}"/>
              </a:ext>
            </a:extLst>
          </p:cNvPr>
          <p:cNvSpPr txBox="1"/>
          <p:nvPr/>
        </p:nvSpPr>
        <p:spPr>
          <a:xfrm>
            <a:off x="5690870" y="62880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83007F-9615-45A9-8A70-C4DD73E5615B}"/>
              </a:ext>
            </a:extLst>
          </p:cNvPr>
          <p:cNvSpPr txBox="1">
            <a:spLocks/>
          </p:cNvSpPr>
          <p:nvPr/>
        </p:nvSpPr>
        <p:spPr>
          <a:xfrm>
            <a:off x="0" y="632583"/>
            <a:ext cx="9144000" cy="5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br>
              <a:rPr lang="en-US" dirty="0"/>
            </a:br>
            <a:r>
              <a:rPr lang="en-US" sz="6400" b="1" dirty="0">
                <a:solidFill>
                  <a:srgbClr val="FF0000"/>
                </a:solidFill>
                <a:latin typeface="+mn-lt"/>
              </a:rPr>
              <a:t>Create a categorical syllogism: </a:t>
            </a:r>
            <a:r>
              <a:rPr lang="en-US" sz="6400" dirty="0">
                <a:latin typeface="+mn-lt"/>
              </a:rPr>
              <a:t>1) with both premises in the s</a:t>
            </a:r>
            <a:r>
              <a:rPr lang="en-US" sz="6400" b="1" dirty="0">
                <a:latin typeface="+mn-lt"/>
              </a:rPr>
              <a:t>tylistic forms and the conclusion in the standard form</a:t>
            </a:r>
            <a:r>
              <a:rPr lang="en-US" sz="6400" dirty="0">
                <a:latin typeface="+mn-lt"/>
              </a:rPr>
              <a:t>, and 2) about the </a:t>
            </a:r>
            <a:r>
              <a:rPr lang="en-US" sz="6400" b="1" dirty="0">
                <a:latin typeface="+mn-lt"/>
              </a:rPr>
              <a:t>topic of </a:t>
            </a:r>
            <a:r>
              <a:rPr lang="en-US" sz="6400" b="1" dirty="0">
                <a:solidFill>
                  <a:srgbClr val="FF0000"/>
                </a:solidFill>
                <a:latin typeface="+mn-lt"/>
              </a:rPr>
              <a:t>Quiz 1 questions/your result</a:t>
            </a:r>
            <a:r>
              <a:rPr lang="en-US" sz="6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6400" dirty="0">
                <a:latin typeface="+mn-lt"/>
              </a:rPr>
              <a:t>Then check its validity using Venn diagram.   </a:t>
            </a: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88960-CFC3-43B0-8929-5CCD115A3F53}"/>
              </a:ext>
            </a:extLst>
          </p:cNvPr>
          <p:cNvSpPr txBox="1"/>
          <p:nvPr/>
        </p:nvSpPr>
        <p:spPr>
          <a:xfrm>
            <a:off x="159270" y="5080246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B7613-F67A-4A78-A4C4-54106F0A7961}"/>
              </a:ext>
            </a:extLst>
          </p:cNvPr>
          <p:cNvSpPr txBox="1"/>
          <p:nvPr/>
        </p:nvSpPr>
        <p:spPr>
          <a:xfrm>
            <a:off x="159270" y="3346774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</p:spTree>
    <p:extLst>
      <p:ext uri="{BB962C8B-B14F-4D97-AF65-F5344CB8AC3E}">
        <p14:creationId xmlns:p14="http://schemas.microsoft.com/office/powerpoint/2010/main" val="40086751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466D-C9AE-491C-8E4A-77C0B321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93" y="106388"/>
            <a:ext cx="58293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13CFC-7195-45B2-8261-CCE9C0E7BF69}"/>
              </a:ext>
            </a:extLst>
          </p:cNvPr>
          <p:cNvSpPr txBox="1"/>
          <p:nvPr/>
        </p:nvSpPr>
        <p:spPr>
          <a:xfrm>
            <a:off x="159270" y="1747110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Stylistic argument: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89A4B-20E6-446B-BCB3-B18E45E36934}"/>
              </a:ext>
            </a:extLst>
          </p:cNvPr>
          <p:cNvSpPr txBox="1"/>
          <p:nvPr/>
        </p:nvSpPr>
        <p:spPr>
          <a:xfrm>
            <a:off x="5519420" y="397534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Venn 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24F41-B911-440D-B6A6-A5D1BAF6208E}"/>
              </a:ext>
            </a:extLst>
          </p:cNvPr>
          <p:cNvSpPr txBox="1"/>
          <p:nvPr/>
        </p:nvSpPr>
        <p:spPr>
          <a:xfrm>
            <a:off x="5690870" y="62880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D83007F-9615-45A9-8A70-C4DD73E5615B}"/>
              </a:ext>
            </a:extLst>
          </p:cNvPr>
          <p:cNvSpPr txBox="1">
            <a:spLocks/>
          </p:cNvSpPr>
          <p:nvPr/>
        </p:nvSpPr>
        <p:spPr>
          <a:xfrm>
            <a:off x="159270" y="713982"/>
            <a:ext cx="8751050" cy="5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br>
              <a:rPr lang="en-US" dirty="0"/>
            </a:br>
            <a:r>
              <a:rPr lang="en-US" sz="6600" b="1" dirty="0">
                <a:solidFill>
                  <a:srgbClr val="FF0000"/>
                </a:solidFill>
                <a:latin typeface="+mn-lt"/>
              </a:rPr>
              <a:t>Create a categorical syllogism </a:t>
            </a:r>
            <a:r>
              <a:rPr lang="en-US" sz="6600" dirty="0">
                <a:latin typeface="+mn-lt"/>
              </a:rPr>
              <a:t>1) with the premises containing </a:t>
            </a:r>
            <a:r>
              <a:rPr lang="en-US" sz="6600" b="1" dirty="0">
                <a:latin typeface="+mn-lt"/>
              </a:rPr>
              <a:t>All </a:t>
            </a:r>
            <a:r>
              <a:rPr lang="en-US" sz="6600" dirty="0">
                <a:latin typeface="+mn-lt"/>
              </a:rPr>
              <a:t>&amp; </a:t>
            </a:r>
            <a:r>
              <a:rPr lang="en-US" sz="6600" b="1" dirty="0">
                <a:latin typeface="+mn-lt"/>
              </a:rPr>
              <a:t>Some </a:t>
            </a:r>
            <a:r>
              <a:rPr lang="en-US" sz="6600" dirty="0">
                <a:latin typeface="+mn-lt"/>
              </a:rPr>
              <a:t>and the conclusion containing </a:t>
            </a:r>
            <a:r>
              <a:rPr lang="en-US" sz="6600" b="1" dirty="0">
                <a:latin typeface="+mn-lt"/>
              </a:rPr>
              <a:t>No</a:t>
            </a:r>
            <a:r>
              <a:rPr lang="vi-VN" sz="6600" dirty="0">
                <a:latin typeface="+mn-lt"/>
              </a:rPr>
              <a:t>,</a:t>
            </a:r>
            <a:r>
              <a:rPr lang="en-US" sz="6600" dirty="0">
                <a:latin typeface="+mn-lt"/>
              </a:rPr>
              <a:t> 2) all three statements must be the </a:t>
            </a:r>
            <a:r>
              <a:rPr lang="en-US" sz="6600" b="1" dirty="0">
                <a:latin typeface="+mn-lt"/>
              </a:rPr>
              <a:t>stylistic variants</a:t>
            </a:r>
            <a:r>
              <a:rPr lang="en-US" sz="6600" dirty="0">
                <a:latin typeface="+mn-lt"/>
              </a:rPr>
              <a:t>, and 3) about the </a:t>
            </a:r>
            <a:r>
              <a:rPr lang="en-US" sz="6600" b="1" dirty="0">
                <a:latin typeface="+mn-lt"/>
              </a:rPr>
              <a:t>topic of </a:t>
            </a:r>
            <a:r>
              <a:rPr lang="en-US" sz="6800" b="1" dirty="0">
                <a:solidFill>
                  <a:srgbClr val="FF0000"/>
                </a:solidFill>
                <a:latin typeface="+mn-lt"/>
              </a:rPr>
              <a:t>gains/losses of a semester with more than 20 credits</a:t>
            </a:r>
            <a:r>
              <a:rPr lang="en-US" sz="6600" dirty="0">
                <a:latin typeface="+mn-lt"/>
              </a:rPr>
              <a:t>. Then standardize it and check its validity using Venn diagram.</a:t>
            </a:r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88960-CFC3-43B0-8929-5CCD115A3F53}"/>
              </a:ext>
            </a:extLst>
          </p:cNvPr>
          <p:cNvSpPr txBox="1"/>
          <p:nvPr/>
        </p:nvSpPr>
        <p:spPr>
          <a:xfrm>
            <a:off x="237928" y="4500143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Symbolic argument: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B7613-F67A-4A78-A4C4-54106F0A7961}"/>
              </a:ext>
            </a:extLst>
          </p:cNvPr>
          <p:cNvSpPr txBox="1"/>
          <p:nvPr/>
        </p:nvSpPr>
        <p:spPr>
          <a:xfrm>
            <a:off x="159270" y="3346774"/>
            <a:ext cx="2873496" cy="36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Standardized argument:</a:t>
            </a:r>
          </a:p>
        </p:txBody>
      </p:sp>
    </p:spTree>
    <p:extLst>
      <p:ext uri="{BB962C8B-B14F-4D97-AF65-F5344CB8AC3E}">
        <p14:creationId xmlns:p14="http://schemas.microsoft.com/office/powerpoint/2010/main" val="2018580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D37A-53A1-58F5-31CE-A501C883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46" y="24987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400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36D87B1-2B85-4461-988E-731183813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9950" y="151417"/>
            <a:ext cx="7404100" cy="85725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0B33230-2890-4236-A9DB-8C70B6D44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3560" y="1151542"/>
            <a:ext cx="8394700" cy="216315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1. Shade an area to show that it is empty.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2. Place an X in an area to show that it is occupied by some item (at least one item).</a:t>
            </a:r>
          </a:p>
        </p:txBody>
      </p:sp>
      <p:sp>
        <p:nvSpPr>
          <p:cNvPr id="13316" name="Oval 4">
            <a:extLst>
              <a:ext uri="{FF2B5EF4-FFF2-40B4-BE49-F238E27FC236}">
                <a16:creationId xmlns:a16="http://schemas.microsoft.com/office/drawing/2014/main" id="{D5F71375-1C5E-4BCB-9801-31BF6AC19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574" y="3743325"/>
            <a:ext cx="1085850" cy="97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999CE173-4007-4FFD-BAE2-4BBFEF85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471" y="3949106"/>
            <a:ext cx="2171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/>
              <a:t>X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083EA117-51A5-4324-9126-B4F3A6995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30" y="5045178"/>
            <a:ext cx="2171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+mj-lt"/>
              </a:rPr>
              <a:t>Delete it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198B2018-D250-4D0D-8981-B6791C540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7470" y="5045178"/>
            <a:ext cx="3016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+mj-lt"/>
              </a:rPr>
              <a:t>One item at least</a:t>
            </a:r>
          </a:p>
        </p:txBody>
      </p:sp>
      <p:sp>
        <p:nvSpPr>
          <p:cNvPr id="13320" name="Oval 9">
            <a:extLst>
              <a:ext uri="{FF2B5EF4-FFF2-40B4-BE49-F238E27FC236}">
                <a16:creationId xmlns:a16="http://schemas.microsoft.com/office/drawing/2014/main" id="{ABB14031-D767-427A-8FF8-9F9415976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971" y="3629947"/>
            <a:ext cx="1028700" cy="10287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80C43262-9BDB-7639-4B4F-37B4A038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829" y="3701231"/>
            <a:ext cx="1028700" cy="10287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599336-D16A-789E-5188-A88659CE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263" y="3701231"/>
            <a:ext cx="1028700" cy="10287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E2FC7E7D-2A23-E072-426E-196509CD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0679" y="3949106"/>
            <a:ext cx="2171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/>
              <a:t>X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25FBAA67-8E3C-65ED-1EDC-5FBF9EEE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296" y="5045178"/>
            <a:ext cx="301641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+mj-lt"/>
              </a:rPr>
              <a:t>X can be in 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+mj-lt"/>
              </a:rPr>
              <a:t>two categories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26ED16F-9540-4390-A138-38D956536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0" y="131445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All S are 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2335F-0B1A-4EC1-BE9E-21AAD5DF1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22" y="2477483"/>
            <a:ext cx="4429505" cy="359819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71A2FFB-E7EB-46FA-B6E7-1B0130055EC0}"/>
              </a:ext>
            </a:extLst>
          </p:cNvPr>
          <p:cNvSpPr txBox="1">
            <a:spLocks noChangeArrowheads="1"/>
          </p:cNvSpPr>
          <p:nvPr/>
        </p:nvSpPr>
        <p:spPr>
          <a:xfrm>
            <a:off x="869950" y="151417"/>
            <a:ext cx="7404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6FD5814-E0EA-425E-8EE4-AE54A3DDA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1314450"/>
            <a:ext cx="5829300" cy="857250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No S are P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38B88C-EA1E-45B3-B401-CF592289AB00}"/>
              </a:ext>
            </a:extLst>
          </p:cNvPr>
          <p:cNvSpPr txBox="1">
            <a:spLocks noChangeArrowheads="1"/>
          </p:cNvSpPr>
          <p:nvPr/>
        </p:nvSpPr>
        <p:spPr>
          <a:xfrm>
            <a:off x="869950" y="151417"/>
            <a:ext cx="74041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2700" b="1" dirty="0">
                <a:cs typeface="Arial" panose="020B0604020202020204" pitchFamily="34" charset="0"/>
              </a:rPr>
              <a:t>Two simple rules governing Venn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700FC-86A2-4ABD-B8AE-795159E3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82" y="2477483"/>
            <a:ext cx="4089522" cy="32799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4859</TotalTime>
  <Words>6739</Words>
  <Application>Microsoft Office PowerPoint</Application>
  <PresentationFormat>On-screen Show (4:3)</PresentationFormat>
  <Paragraphs>812</Paragraphs>
  <Slides>65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Times</vt:lpstr>
      <vt:lpstr>Times New Roman</vt:lpstr>
      <vt:lpstr>Wingdings</vt:lpstr>
      <vt:lpstr>Office Theme</vt:lpstr>
      <vt:lpstr>Bitmap Image</vt:lpstr>
      <vt:lpstr>Chapter 9  Categorical Logic</vt:lpstr>
      <vt:lpstr>CONTENTS</vt:lpstr>
      <vt:lpstr>Part 1: Categorical propositions/claims</vt:lpstr>
      <vt:lpstr>Part 1: Categorical propositions/claims</vt:lpstr>
      <vt:lpstr>Venn diagram for a categorial proposition</vt:lpstr>
      <vt:lpstr>Venn Diagram for categorical propositions and arguments</vt:lpstr>
      <vt:lpstr>Two simple rules governing Venn diagram</vt:lpstr>
      <vt:lpstr>All S are P</vt:lpstr>
      <vt:lpstr>No S are P</vt:lpstr>
      <vt:lpstr>Some S are P</vt:lpstr>
      <vt:lpstr>Some S are not P</vt:lpstr>
      <vt:lpstr>Review: Venn diagram for 4 categorical claims</vt:lpstr>
      <vt:lpstr>Common stylistic variants of categorical claims</vt:lpstr>
      <vt:lpstr>Common stylistic variants of categorical claims</vt:lpstr>
      <vt:lpstr>Common stylistic variants of categorical claims</vt:lpstr>
      <vt:lpstr>Common stylistic variants of categorical claims</vt:lpstr>
      <vt:lpstr>Practice: Translate the following “only sentences” into standard categorical form. </vt:lpstr>
      <vt:lpstr>Practice:  Translate the following sentences into standard categorical form. </vt:lpstr>
      <vt:lpstr>Task: Translate the T-shirt statement into the standard categorical form</vt:lpstr>
      <vt:lpstr>Task: Translate the Emma’s statement into the standard categorical form</vt:lpstr>
      <vt:lpstr>Task: Translate Judge Jeanine’s statement into the standard categorical form</vt:lpstr>
      <vt:lpstr>Part 2: Translating into standard categorical propositions</vt:lpstr>
      <vt:lpstr>Part 2: Translating into standard categorical propositions</vt:lpstr>
      <vt:lpstr>Part 2: Translating into standard categorical propositions</vt:lpstr>
      <vt:lpstr>Part 2: Translating into standard categorical propositions</vt:lpstr>
      <vt:lpstr>Part 2: Translating into standard categorical propositions</vt:lpstr>
      <vt:lpstr>Part 2: Translating into standard categorical propositions</vt:lpstr>
      <vt:lpstr>Review: Translating into standard categorical form</vt:lpstr>
      <vt:lpstr>Part 3: Testing validity of a categorical syllogism</vt:lpstr>
      <vt:lpstr>PowerPoint Presentation</vt:lpstr>
      <vt:lpstr>HOW TO DRAW VENN DIAGRAM</vt:lpstr>
      <vt:lpstr>PowerPoint Presentation</vt:lpstr>
      <vt:lpstr>Part 3: Testing validity of a categorical syllogism</vt:lpstr>
      <vt:lpstr>Part 3: Testing validity of a categorical syllogism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EXAMPLES</vt:lpstr>
      <vt:lpstr>PowerPoint Presentation</vt:lpstr>
      <vt:lpstr>PowerPoint Presentation</vt:lpstr>
      <vt:lpstr>PowerPoint Presentation</vt:lpstr>
      <vt:lpstr>PowerPoint Presentation</vt:lpstr>
      <vt:lpstr>SELF PRACTICE</vt:lpstr>
      <vt:lpstr>Task 1</vt:lpstr>
      <vt:lpstr>Answer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</vt:lpstr>
      <vt:lpstr>Names of your group </vt:lpstr>
      <vt:lpstr>Question 1</vt:lpstr>
      <vt:lpstr>Question 2</vt:lpstr>
      <vt:lpstr>Question 3</vt:lpstr>
      <vt:lpstr>Question 4</vt:lpstr>
      <vt:lpstr>Question 5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  Categorical Logic</dc:title>
  <dc:creator>Do Thi Dieu Ngoc</dc:creator>
  <cp:lastModifiedBy>Do Thi Dieu Ngoc</cp:lastModifiedBy>
  <cp:revision>158</cp:revision>
  <dcterms:created xsi:type="dcterms:W3CDTF">2021-10-06T08:06:49Z</dcterms:created>
  <dcterms:modified xsi:type="dcterms:W3CDTF">2024-03-25T03:44:12Z</dcterms:modified>
</cp:coreProperties>
</file>