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53"/>
  </p:notesMasterIdLst>
  <p:handoutMasterIdLst>
    <p:handoutMasterId r:id="rId54"/>
  </p:handoutMasterIdLst>
  <p:sldIdLst>
    <p:sldId id="315" r:id="rId2"/>
    <p:sldId id="340" r:id="rId3"/>
    <p:sldId id="463" r:id="rId4"/>
    <p:sldId id="464" r:id="rId5"/>
    <p:sldId id="256" r:id="rId6"/>
    <p:sldId id="310" r:id="rId7"/>
    <p:sldId id="459" r:id="rId8"/>
    <p:sldId id="258" r:id="rId9"/>
    <p:sldId id="259" r:id="rId10"/>
    <p:sldId id="260" r:id="rId11"/>
    <p:sldId id="283" r:id="rId12"/>
    <p:sldId id="280" r:id="rId13"/>
    <p:sldId id="320" r:id="rId14"/>
    <p:sldId id="268" r:id="rId15"/>
    <p:sldId id="257" r:id="rId16"/>
    <p:sldId id="456" r:id="rId17"/>
    <p:sldId id="277" r:id="rId18"/>
    <p:sldId id="438" r:id="rId19"/>
    <p:sldId id="457" r:id="rId20"/>
    <p:sldId id="269" r:id="rId21"/>
    <p:sldId id="437" r:id="rId22"/>
    <p:sldId id="454" r:id="rId23"/>
    <p:sldId id="279" r:id="rId24"/>
    <p:sldId id="311" r:id="rId25"/>
    <p:sldId id="462" r:id="rId26"/>
    <p:sldId id="289" r:id="rId27"/>
    <p:sldId id="285" r:id="rId28"/>
    <p:sldId id="428" r:id="rId29"/>
    <p:sldId id="435" r:id="rId30"/>
    <p:sldId id="436" r:id="rId31"/>
    <p:sldId id="286" r:id="rId32"/>
    <p:sldId id="288" r:id="rId33"/>
    <p:sldId id="324" r:id="rId34"/>
    <p:sldId id="429" r:id="rId35"/>
    <p:sldId id="460" r:id="rId36"/>
    <p:sldId id="461" r:id="rId37"/>
    <p:sldId id="306" r:id="rId38"/>
    <p:sldId id="300" r:id="rId39"/>
    <p:sldId id="301" r:id="rId40"/>
    <p:sldId id="302" r:id="rId41"/>
    <p:sldId id="303" r:id="rId42"/>
    <p:sldId id="305" r:id="rId43"/>
    <p:sldId id="281" r:id="rId44"/>
    <p:sldId id="298" r:id="rId45"/>
    <p:sldId id="294" r:id="rId46"/>
    <p:sldId id="439" r:id="rId47"/>
    <p:sldId id="313" r:id="rId48"/>
    <p:sldId id="458" r:id="rId49"/>
    <p:sldId id="427" r:id="rId50"/>
    <p:sldId id="455" r:id="rId51"/>
    <p:sldId id="430"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441" autoAdjust="0"/>
    <p:restoredTop sz="95033" autoAdjust="0"/>
  </p:normalViewPr>
  <p:slideViewPr>
    <p:cSldViewPr>
      <p:cViewPr>
        <p:scale>
          <a:sx n="80" d="100"/>
          <a:sy n="80" d="100"/>
        </p:scale>
        <p:origin x="1253" y="3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5F2163A7-955D-4209-8BAE-68B461C3655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cs typeface="Arial" charset="0"/>
              </a:defRPr>
            </a:lvl1pPr>
          </a:lstStyle>
          <a:p>
            <a:pPr>
              <a:defRPr/>
            </a:pPr>
            <a:endParaRPr lang="en-US"/>
          </a:p>
        </p:txBody>
      </p:sp>
      <p:sp>
        <p:nvSpPr>
          <p:cNvPr id="39939" name="Rectangle 3">
            <a:extLst>
              <a:ext uri="{FF2B5EF4-FFF2-40B4-BE49-F238E27FC236}">
                <a16:creationId xmlns:a16="http://schemas.microsoft.com/office/drawing/2014/main" id="{794321DF-F48C-49E0-A6F4-6CD9CC29F87F}"/>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cs typeface="Arial" charset="0"/>
              </a:defRPr>
            </a:lvl1pPr>
          </a:lstStyle>
          <a:p>
            <a:pPr>
              <a:defRPr/>
            </a:pPr>
            <a:fld id="{C327342C-20D9-44C6-8BA0-A920C8A9986B}" type="datetimeFigureOut">
              <a:rPr lang="en-US"/>
              <a:pPr>
                <a:defRPr/>
              </a:pPr>
              <a:t>5/25/2024</a:t>
            </a:fld>
            <a:endParaRPr lang="en-US"/>
          </a:p>
        </p:txBody>
      </p:sp>
      <p:sp>
        <p:nvSpPr>
          <p:cNvPr id="39940" name="Rectangle 4">
            <a:extLst>
              <a:ext uri="{FF2B5EF4-FFF2-40B4-BE49-F238E27FC236}">
                <a16:creationId xmlns:a16="http://schemas.microsoft.com/office/drawing/2014/main" id="{E1980281-A3AF-4F71-A91E-E6C5D340D7B4}"/>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cs typeface="Arial" charset="0"/>
              </a:defRPr>
            </a:lvl1pPr>
          </a:lstStyle>
          <a:p>
            <a:pPr>
              <a:defRPr/>
            </a:pPr>
            <a:endParaRPr lang="en-US"/>
          </a:p>
        </p:txBody>
      </p:sp>
      <p:sp>
        <p:nvSpPr>
          <p:cNvPr id="39941" name="Rectangle 5">
            <a:extLst>
              <a:ext uri="{FF2B5EF4-FFF2-40B4-BE49-F238E27FC236}">
                <a16:creationId xmlns:a16="http://schemas.microsoft.com/office/drawing/2014/main" id="{6891FA4D-7B5F-4308-A068-40FC7C476346}"/>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4114A53D-28C3-4FE5-94B8-81D694A186C4}"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7B22789-DA3D-4739-8370-8B5FB79A881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a:extLst>
              <a:ext uri="{FF2B5EF4-FFF2-40B4-BE49-F238E27FC236}">
                <a16:creationId xmlns:a16="http://schemas.microsoft.com/office/drawing/2014/main" id="{1F21D92D-FAEA-4525-B026-ED83F4173C50}"/>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45732A80-BB32-4E9C-9CAC-13BCCC5ECC9B}" type="datetimeFigureOut">
              <a:rPr lang="en-US"/>
              <a:pPr>
                <a:defRPr/>
              </a:pPr>
              <a:t>5/25/2024</a:t>
            </a:fld>
            <a:endParaRPr lang="en-US"/>
          </a:p>
        </p:txBody>
      </p:sp>
      <p:sp>
        <p:nvSpPr>
          <p:cNvPr id="4" name="Slide Image Placeholder 3">
            <a:extLst>
              <a:ext uri="{FF2B5EF4-FFF2-40B4-BE49-F238E27FC236}">
                <a16:creationId xmlns:a16="http://schemas.microsoft.com/office/drawing/2014/main" id="{9A5869F7-3BF4-46C0-8E58-550BD431A3B3}"/>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ACA246C-7CCF-44C5-B9A9-648ABA0C59C7}"/>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0C0B4270-8F17-4FF3-B6DE-B72AEAD3F111}"/>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CE794B4C-30C9-4581-B6B6-278CF749B25F}"/>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3092234-9F35-4A6E-A340-4AFECCF1D70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60: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605" name="Google Shape;605;p6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C3092234-9F35-4A6E-A340-4AFECCF1D70D}" type="slidenum">
              <a:rPr lang="en-US" altLang="en-US" smtClean="0"/>
              <a:pPr/>
              <a:t>21</a:t>
            </a:fld>
            <a:endParaRPr lang="en-US" altLang="en-US"/>
          </a:p>
        </p:txBody>
      </p:sp>
    </p:spTree>
    <p:extLst>
      <p:ext uri="{BB962C8B-B14F-4D97-AF65-F5344CB8AC3E}">
        <p14:creationId xmlns:p14="http://schemas.microsoft.com/office/powerpoint/2010/main" val="1210899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C3092234-9F35-4A6E-A340-4AFECCF1D70D}" type="slidenum">
              <a:rPr lang="en-US" altLang="en-US" smtClean="0"/>
              <a:pPr/>
              <a:t>22</a:t>
            </a:fld>
            <a:endParaRPr lang="en-US" altLang="en-US"/>
          </a:p>
        </p:txBody>
      </p:sp>
    </p:spTree>
    <p:extLst>
      <p:ext uri="{BB962C8B-B14F-4D97-AF65-F5344CB8AC3E}">
        <p14:creationId xmlns:p14="http://schemas.microsoft.com/office/powerpoint/2010/main" val="2362134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092234-9F35-4A6E-A340-4AFECCF1D70D}" type="slidenum">
              <a:rPr lang="en-US" altLang="en-US" smtClean="0"/>
              <a:pPr/>
              <a:t>25</a:t>
            </a:fld>
            <a:endParaRPr lang="en-US" altLang="en-US"/>
          </a:p>
        </p:txBody>
      </p:sp>
    </p:spTree>
    <p:extLst>
      <p:ext uri="{BB962C8B-B14F-4D97-AF65-F5344CB8AC3E}">
        <p14:creationId xmlns:p14="http://schemas.microsoft.com/office/powerpoint/2010/main" val="1042993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base" latinLnBrk="0" hangingPunct="1">
              <a:lnSpc>
                <a:spcPct val="150000"/>
              </a:lnSpc>
              <a:spcBef>
                <a:spcPct val="30000"/>
              </a:spcBef>
              <a:spcAft>
                <a:spcPct val="0"/>
              </a:spcAft>
              <a:buClrTx/>
              <a:buSzTx/>
              <a:buFont typeface="+mj-lt"/>
              <a:buAutoNum type="arabicPeriod"/>
              <a:tabLst/>
              <a:defRPr/>
            </a:pPr>
            <a:r>
              <a:rPr lang="en-US" altLang="en-US" sz="1200" kern="0" dirty="0"/>
              <a:t>Assuming things stay the same while time changes</a:t>
            </a:r>
            <a:endParaRPr lang="en-US" altLang="en-US" sz="1400" b="1" kern="0" dirty="0"/>
          </a:p>
          <a:p>
            <a:pPr marL="228600" marR="0" lvl="0" indent="-228600" algn="l" defTabSz="914400" rtl="0" eaLnBrk="1" fontAlgn="base" latinLnBrk="0" hangingPunct="1">
              <a:lnSpc>
                <a:spcPct val="150000"/>
              </a:lnSpc>
              <a:spcBef>
                <a:spcPct val="30000"/>
              </a:spcBef>
              <a:spcAft>
                <a:spcPct val="0"/>
              </a:spcAft>
              <a:buClrTx/>
              <a:buSzTx/>
              <a:buFont typeface="+mj-lt"/>
              <a:buAutoNum type="arabicPeriod"/>
              <a:tabLst/>
              <a:defRPr/>
            </a:pPr>
            <a:r>
              <a:rPr lang="en-US" altLang="en-US" sz="1200" kern="0" dirty="0"/>
              <a:t>Confusing cause-effect relationship </a:t>
            </a:r>
          </a:p>
          <a:p>
            <a:pPr marL="228600" marR="0" lvl="0" indent="-228600" algn="l" defTabSz="914400" rtl="0" eaLnBrk="1" fontAlgn="base" latinLnBrk="0" hangingPunct="1">
              <a:lnSpc>
                <a:spcPct val="150000"/>
              </a:lnSpc>
              <a:spcBef>
                <a:spcPct val="30000"/>
              </a:spcBef>
              <a:spcAft>
                <a:spcPct val="0"/>
              </a:spcAft>
              <a:buClrTx/>
              <a:buSzTx/>
              <a:buFont typeface="+mj-lt"/>
              <a:buAutoNum type="arabicPeriod"/>
              <a:tabLst/>
              <a:defRPr/>
            </a:pPr>
            <a:r>
              <a:rPr lang="en-US" altLang="en-US" sz="1200" kern="0" dirty="0"/>
              <a:t>What is true for a/some members is true for a group</a:t>
            </a:r>
          </a:p>
          <a:p>
            <a:pPr marL="228600" marR="0" lvl="0" indent="-228600" algn="l" defTabSz="914400" rtl="0" eaLnBrk="1" fontAlgn="base" latinLnBrk="0" hangingPunct="1">
              <a:lnSpc>
                <a:spcPct val="150000"/>
              </a:lnSpc>
              <a:spcBef>
                <a:spcPct val="30000"/>
              </a:spcBef>
              <a:spcAft>
                <a:spcPct val="0"/>
              </a:spcAft>
              <a:buClrTx/>
              <a:buSzTx/>
              <a:buFont typeface="+mj-lt"/>
              <a:buAutoNum type="arabicPeriod"/>
              <a:tabLst/>
              <a:defRPr/>
            </a:pPr>
            <a:r>
              <a:rPr lang="en-US" altLang="en-US" sz="1200" kern="0" dirty="0"/>
              <a:t>Drawing a weak analogy between two things</a:t>
            </a:r>
          </a:p>
          <a:p>
            <a:pPr marL="228600" marR="0" lvl="0" indent="-228600" algn="l" defTabSz="914400" rtl="0" eaLnBrk="1" fontAlgn="base" latinLnBrk="0" hangingPunct="1">
              <a:lnSpc>
                <a:spcPct val="150000"/>
              </a:lnSpc>
              <a:spcBef>
                <a:spcPct val="30000"/>
              </a:spcBef>
              <a:spcAft>
                <a:spcPct val="0"/>
              </a:spcAft>
              <a:buClrTx/>
              <a:buSzTx/>
              <a:buFont typeface="+mj-lt"/>
              <a:buAutoNum type="arabicPeriod"/>
              <a:tabLst/>
              <a:defRPr/>
            </a:pPr>
            <a:r>
              <a:rPr lang="en-US" altLang="en-US" sz="1200" kern="0" dirty="0"/>
              <a:t>Relying on a potentially unrepresentative statistics</a:t>
            </a:r>
          </a:p>
          <a:p>
            <a:pPr marL="228600" indent="-228600" eaLnBrk="1" hangingPunct="1">
              <a:lnSpc>
                <a:spcPct val="150000"/>
              </a:lnSpc>
              <a:buFont typeface="+mj-lt"/>
              <a:buAutoNum type="arabicPeriod"/>
            </a:pPr>
            <a:r>
              <a:rPr lang="en-US" altLang="en-US" sz="1200" kern="0" dirty="0"/>
              <a:t>Cite authorities/sources in inappropriate ways </a:t>
            </a:r>
          </a:p>
          <a:p>
            <a:endParaRPr lang="en-US" dirty="0"/>
          </a:p>
        </p:txBody>
      </p:sp>
      <p:sp>
        <p:nvSpPr>
          <p:cNvPr id="4" name="Slide Number Placeholder 3"/>
          <p:cNvSpPr>
            <a:spLocks noGrp="1"/>
          </p:cNvSpPr>
          <p:nvPr>
            <p:ph type="sldNum" sz="quarter" idx="5"/>
          </p:nvPr>
        </p:nvSpPr>
        <p:spPr/>
        <p:txBody>
          <a:bodyPr/>
          <a:lstStyle/>
          <a:p>
            <a:fld id="{C3092234-9F35-4A6E-A340-4AFECCF1D70D}" type="slidenum">
              <a:rPr lang="en-US" altLang="en-US" smtClean="0"/>
              <a:pPr/>
              <a:t>32</a:t>
            </a:fld>
            <a:endParaRPr lang="en-US" altLang="en-US"/>
          </a:p>
        </p:txBody>
      </p:sp>
    </p:spTree>
    <p:extLst>
      <p:ext uri="{BB962C8B-B14F-4D97-AF65-F5344CB8AC3E}">
        <p14:creationId xmlns:p14="http://schemas.microsoft.com/office/powerpoint/2010/main" val="3998009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092234-9F35-4A6E-A340-4AFECCF1D70D}" type="slidenum">
              <a:rPr lang="en-US" altLang="en-US" smtClean="0"/>
              <a:pPr/>
              <a:t>33</a:t>
            </a:fld>
            <a:endParaRPr lang="en-US" altLang="en-US"/>
          </a:p>
        </p:txBody>
      </p:sp>
    </p:spTree>
    <p:extLst>
      <p:ext uri="{BB962C8B-B14F-4D97-AF65-F5344CB8AC3E}">
        <p14:creationId xmlns:p14="http://schemas.microsoft.com/office/powerpoint/2010/main" val="568836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Question 1: </a:t>
            </a:r>
            <a:r>
              <a:rPr lang="vi-VN" sz="1200" kern="1200" dirty="0">
                <a:solidFill>
                  <a:schemeClr val="tx1"/>
                </a:solidFill>
                <a:latin typeface="+mn-lt"/>
                <a:ea typeface="+mn-ea"/>
                <a:cs typeface="+mn-cs"/>
              </a:rPr>
              <a:t>Red herring</a:t>
            </a:r>
            <a:endParaRPr lang="en-US" sz="1200" kern="1200" dirty="0">
              <a:solidFill>
                <a:schemeClr val="tx1"/>
              </a:solidFill>
              <a:latin typeface="+mn-lt"/>
              <a:ea typeface="+mn-ea"/>
              <a:cs typeface="+mn-cs"/>
            </a:endParaRPr>
          </a:p>
          <a:p>
            <a:pPr marL="0" indent="0">
              <a:buNone/>
            </a:pPr>
            <a:r>
              <a:rPr lang="en-US" dirty="0"/>
              <a:t>Question 2: mere correlation</a:t>
            </a:r>
          </a:p>
          <a:p>
            <a:pPr marL="0" indent="0">
              <a:buNone/>
            </a:pPr>
            <a:r>
              <a:rPr lang="en-US" dirty="0"/>
              <a:t>Question 3: Inappropriate appeal to authority </a:t>
            </a:r>
          </a:p>
          <a:p>
            <a:pPr marL="0" indent="0">
              <a:buNone/>
            </a:pPr>
            <a:r>
              <a:rPr lang="en-US" dirty="0"/>
              <a:t>Question 4: Weak analogy/Red herring </a:t>
            </a:r>
          </a:p>
          <a:p>
            <a:pPr marL="0" indent="0">
              <a:buNone/>
            </a:pPr>
            <a:r>
              <a:rPr lang="en-US" dirty="0"/>
              <a:t>Question 5: Hasty generalization (biased sample and small sample), </a:t>
            </a:r>
          </a:p>
          <a:p>
            <a:pPr marL="0" indent="0">
              <a:buNone/>
            </a:pPr>
            <a:r>
              <a:rPr lang="en-US" dirty="0"/>
              <a:t>Question 6: Inappropriate appeal to authority </a:t>
            </a:r>
          </a:p>
          <a:p>
            <a:pPr marL="0" indent="0">
              <a:buNone/>
            </a:pPr>
            <a:r>
              <a:rPr lang="en-US" dirty="0"/>
              <a:t>Question 7: Inappropriate appeal to authority </a:t>
            </a:r>
          </a:p>
        </p:txBody>
      </p:sp>
      <p:sp>
        <p:nvSpPr>
          <p:cNvPr id="4" name="Slide Number Placeholder 3"/>
          <p:cNvSpPr>
            <a:spLocks noGrp="1"/>
          </p:cNvSpPr>
          <p:nvPr>
            <p:ph type="sldNum" sz="quarter" idx="5"/>
          </p:nvPr>
        </p:nvSpPr>
        <p:spPr/>
        <p:txBody>
          <a:bodyPr/>
          <a:lstStyle/>
          <a:p>
            <a:fld id="{C3092234-9F35-4A6E-A340-4AFECCF1D70D}" type="slidenum">
              <a:rPr lang="en-US" altLang="en-US" smtClean="0"/>
              <a:pPr/>
              <a:t>34</a:t>
            </a:fld>
            <a:endParaRPr lang="en-US" altLang="en-US"/>
          </a:p>
        </p:txBody>
      </p:sp>
    </p:spTree>
    <p:extLst>
      <p:ext uri="{BB962C8B-B14F-4D97-AF65-F5344CB8AC3E}">
        <p14:creationId xmlns:p14="http://schemas.microsoft.com/office/powerpoint/2010/main" val="38156401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092234-9F35-4A6E-A340-4AFECCF1D70D}" type="slidenum">
              <a:rPr lang="en-US" altLang="en-US" smtClean="0"/>
              <a:pPr/>
              <a:t>37</a:t>
            </a:fld>
            <a:endParaRPr lang="en-US" altLang="en-US"/>
          </a:p>
        </p:txBody>
      </p:sp>
    </p:spTree>
    <p:extLst>
      <p:ext uri="{BB962C8B-B14F-4D97-AF65-F5344CB8AC3E}">
        <p14:creationId xmlns:p14="http://schemas.microsoft.com/office/powerpoint/2010/main" val="44454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reporting verbs must be in the </a:t>
            </a:r>
            <a:r>
              <a:rPr lang="en-US" b="1" dirty="0"/>
              <a:t>present tense</a:t>
            </a:r>
            <a:r>
              <a:rPr lang="en-US" dirty="0"/>
              <a:t>. </a:t>
            </a:r>
          </a:p>
        </p:txBody>
      </p:sp>
      <p:sp>
        <p:nvSpPr>
          <p:cNvPr id="4" name="Slide Number Placeholder 3"/>
          <p:cNvSpPr>
            <a:spLocks noGrp="1"/>
          </p:cNvSpPr>
          <p:nvPr>
            <p:ph type="sldNum" sz="quarter" idx="5"/>
          </p:nvPr>
        </p:nvSpPr>
        <p:spPr/>
        <p:txBody>
          <a:bodyPr/>
          <a:lstStyle/>
          <a:p>
            <a:fld id="{C3092234-9F35-4A6E-A340-4AFECCF1D70D}" type="slidenum">
              <a:rPr lang="en-US" altLang="en-US" smtClean="0"/>
              <a:pPr/>
              <a:t>38</a:t>
            </a:fld>
            <a:endParaRPr lang="en-US" altLang="en-US"/>
          </a:p>
        </p:txBody>
      </p:sp>
    </p:spTree>
    <p:extLst>
      <p:ext uri="{BB962C8B-B14F-4D97-AF65-F5344CB8AC3E}">
        <p14:creationId xmlns:p14="http://schemas.microsoft.com/office/powerpoint/2010/main" val="11758162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summarize a fallacious text you want to refute. </a:t>
            </a:r>
          </a:p>
          <a:p>
            <a:r>
              <a:rPr lang="en-US" dirty="0"/>
              <a:t>Second, give your refutation (name the fallacies)</a:t>
            </a:r>
          </a:p>
          <a:p>
            <a:r>
              <a:rPr lang="en-US" dirty="0"/>
              <a:t>Third, give reason(s) and details/examples</a:t>
            </a:r>
          </a:p>
          <a:p>
            <a:r>
              <a:rPr lang="en-US" i="1" dirty="0"/>
              <a:t>Optional: Concluding sentence</a:t>
            </a:r>
          </a:p>
        </p:txBody>
      </p:sp>
      <p:sp>
        <p:nvSpPr>
          <p:cNvPr id="4" name="Slide Number Placeholder 3"/>
          <p:cNvSpPr>
            <a:spLocks noGrp="1"/>
          </p:cNvSpPr>
          <p:nvPr>
            <p:ph type="sldNum" sz="quarter" idx="5"/>
          </p:nvPr>
        </p:nvSpPr>
        <p:spPr/>
        <p:txBody>
          <a:bodyPr/>
          <a:lstStyle/>
          <a:p>
            <a:fld id="{C3092234-9F35-4A6E-A340-4AFECCF1D70D}" type="slidenum">
              <a:rPr lang="en-US" altLang="en-US" smtClean="0"/>
              <a:pPr/>
              <a:t>39</a:t>
            </a:fld>
            <a:endParaRPr lang="en-US" altLang="en-US"/>
          </a:p>
        </p:txBody>
      </p:sp>
    </p:spTree>
    <p:extLst>
      <p:ext uri="{BB962C8B-B14F-4D97-AF65-F5344CB8AC3E}">
        <p14:creationId xmlns:p14="http://schemas.microsoft.com/office/powerpoint/2010/main" val="3650398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summarize a fallacious text you want to refute. </a:t>
            </a:r>
          </a:p>
          <a:p>
            <a:r>
              <a:rPr lang="en-US" dirty="0"/>
              <a:t>Second, give your refutation (name the fallacies)</a:t>
            </a:r>
          </a:p>
          <a:p>
            <a:r>
              <a:rPr lang="en-US" dirty="0"/>
              <a:t>Third, give reason(s) and details/examples</a:t>
            </a:r>
          </a:p>
          <a:p>
            <a:r>
              <a:rPr lang="en-US" dirty="0"/>
              <a:t>Optional: Concluding sentence</a:t>
            </a:r>
          </a:p>
          <a:p>
            <a:endParaRPr lang="en-US" dirty="0"/>
          </a:p>
        </p:txBody>
      </p:sp>
      <p:sp>
        <p:nvSpPr>
          <p:cNvPr id="4" name="Slide Number Placeholder 3"/>
          <p:cNvSpPr>
            <a:spLocks noGrp="1"/>
          </p:cNvSpPr>
          <p:nvPr>
            <p:ph type="sldNum" sz="quarter" idx="5"/>
          </p:nvPr>
        </p:nvSpPr>
        <p:spPr/>
        <p:txBody>
          <a:bodyPr/>
          <a:lstStyle/>
          <a:p>
            <a:fld id="{C3092234-9F35-4A6E-A340-4AFECCF1D70D}" type="slidenum">
              <a:rPr lang="en-US" altLang="en-US" smtClean="0"/>
              <a:pPr/>
              <a:t>40</a:t>
            </a:fld>
            <a:endParaRPr lang="en-US" altLang="en-US"/>
          </a:p>
        </p:txBody>
      </p:sp>
    </p:spTree>
    <p:extLst>
      <p:ext uri="{BB962C8B-B14F-4D97-AF65-F5344CB8AC3E}">
        <p14:creationId xmlns:p14="http://schemas.microsoft.com/office/powerpoint/2010/main" val="755355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60: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algn="l"/>
            <a:r>
              <a:rPr lang="en-US" sz="1200" dirty="0"/>
              <a:t>Nguyen Minh An + </a:t>
            </a:r>
            <a:r>
              <a:rPr lang="en-US" sz="1200" dirty="0" err="1"/>
              <a:t>BEBEIU22185</a:t>
            </a:r>
            <a:endParaRPr lang="en-US" sz="1200" dirty="0"/>
          </a:p>
          <a:p>
            <a:pPr algn="l"/>
            <a:r>
              <a:rPr lang="en-US" sz="1200" dirty="0"/>
              <a:t>Vu Cao Bang + </a:t>
            </a:r>
            <a:r>
              <a:rPr lang="en-US" sz="1200" dirty="0" err="1"/>
              <a:t>BEBEIU22014</a:t>
            </a:r>
            <a:r>
              <a:rPr lang="en-US" sz="1200" dirty="0"/>
              <a:t>  </a:t>
            </a:r>
          </a:p>
          <a:p>
            <a:pPr algn="l"/>
            <a:r>
              <a:rPr lang="en-US" sz="1200" dirty="0"/>
              <a:t>Tran Thi Ngoc Diep + </a:t>
            </a:r>
            <a:r>
              <a:rPr lang="en-US" sz="1200" dirty="0" err="1"/>
              <a:t>BEBEIU22183</a:t>
            </a:r>
            <a:r>
              <a:rPr lang="en-US" sz="1200" dirty="0"/>
              <a:t>  </a:t>
            </a:r>
          </a:p>
          <a:p>
            <a:pPr algn="l"/>
            <a:r>
              <a:rPr lang="en-US" sz="1200" dirty="0"/>
              <a:t>Nguyen Do Quoc Hai + </a:t>
            </a:r>
            <a:r>
              <a:rPr lang="en-US" sz="1200" dirty="0" err="1"/>
              <a:t>BEBEIU22032</a:t>
            </a:r>
            <a:r>
              <a:rPr lang="en-US" sz="1200" dirty="0"/>
              <a:t>  </a:t>
            </a:r>
          </a:p>
          <a:p>
            <a:pPr algn="l"/>
            <a:r>
              <a:rPr lang="en-US" sz="1200" dirty="0"/>
              <a:t>Ngo Minh Khoi + </a:t>
            </a:r>
            <a:r>
              <a:rPr lang="en-US" sz="1200" dirty="0" err="1"/>
              <a:t>BEBEIU22063</a:t>
            </a:r>
            <a:endParaRPr lang="en-US" sz="1200" dirty="0"/>
          </a:p>
          <a:p>
            <a:pPr algn="l"/>
            <a:r>
              <a:rPr lang="en-US" sz="1200" dirty="0"/>
              <a:t>Nguyen Quoc Trung Nhan + </a:t>
            </a:r>
            <a:r>
              <a:rPr lang="en-US" sz="1200" dirty="0" err="1"/>
              <a:t>BEBEIU22184</a:t>
            </a:r>
            <a:endParaRPr lang="en-US" sz="1200" dirty="0"/>
          </a:p>
          <a:p>
            <a:pPr algn="l"/>
            <a:r>
              <a:rPr lang="en-US" sz="1200" dirty="0"/>
              <a:t>Vo Duc Trong + </a:t>
            </a:r>
            <a:r>
              <a:rPr lang="en-US" sz="1200" dirty="0" err="1"/>
              <a:t>BEBEIU22155</a:t>
            </a:r>
            <a:endParaRPr lang="en-US" sz="1200" dirty="0"/>
          </a:p>
          <a:p>
            <a:pPr algn="l"/>
            <a:r>
              <a:rPr lang="en-US" sz="1200" dirty="0"/>
              <a:t>Lam Hoang Xuan Yen + </a:t>
            </a:r>
            <a:r>
              <a:rPr lang="en-US" sz="1200" dirty="0" err="1"/>
              <a:t>BEBEIU22272</a:t>
            </a:r>
            <a:r>
              <a:rPr lang="en-US" sz="1200" dirty="0"/>
              <a:t> </a:t>
            </a:r>
          </a:p>
          <a:p>
            <a:pPr marL="0" lvl="0" indent="0" algn="l" rtl="0">
              <a:spcBef>
                <a:spcPts val="360"/>
              </a:spcBef>
              <a:spcAft>
                <a:spcPts val="0"/>
              </a:spcAft>
              <a:buNone/>
            </a:pPr>
            <a:endParaRPr dirty="0"/>
          </a:p>
        </p:txBody>
      </p:sp>
      <p:sp>
        <p:nvSpPr>
          <p:cNvPr id="605" name="Google Shape;605;p6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52908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summarize a fallacious text you want to refute. </a:t>
            </a:r>
          </a:p>
          <a:p>
            <a:r>
              <a:rPr lang="en-US" dirty="0"/>
              <a:t>Second, give your refutation (name the fallacies)</a:t>
            </a:r>
          </a:p>
          <a:p>
            <a:r>
              <a:rPr lang="en-US" dirty="0"/>
              <a:t>Third, give reason(s) and details/examples</a:t>
            </a:r>
          </a:p>
          <a:p>
            <a:r>
              <a:rPr lang="en-US" i="1" dirty="0"/>
              <a:t>Optional: Concluding sentence</a:t>
            </a:r>
          </a:p>
          <a:p>
            <a:endParaRPr lang="en-US" dirty="0"/>
          </a:p>
        </p:txBody>
      </p:sp>
      <p:sp>
        <p:nvSpPr>
          <p:cNvPr id="4" name="Slide Number Placeholder 3"/>
          <p:cNvSpPr>
            <a:spLocks noGrp="1"/>
          </p:cNvSpPr>
          <p:nvPr>
            <p:ph type="sldNum" sz="quarter" idx="5"/>
          </p:nvPr>
        </p:nvSpPr>
        <p:spPr/>
        <p:txBody>
          <a:bodyPr/>
          <a:lstStyle/>
          <a:p>
            <a:fld id="{C3092234-9F35-4A6E-A340-4AFECCF1D70D}" type="slidenum">
              <a:rPr lang="en-US" altLang="en-US" smtClean="0"/>
              <a:pPr/>
              <a:t>41</a:t>
            </a:fld>
            <a:endParaRPr lang="en-US" altLang="en-US"/>
          </a:p>
        </p:txBody>
      </p:sp>
    </p:spTree>
    <p:extLst>
      <p:ext uri="{BB962C8B-B14F-4D97-AF65-F5344CB8AC3E}">
        <p14:creationId xmlns:p14="http://schemas.microsoft.com/office/powerpoint/2010/main" val="21045593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58123B77-449A-466D-B957-D981C7DEBC9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a:extLst>
              <a:ext uri="{FF2B5EF4-FFF2-40B4-BE49-F238E27FC236}">
                <a16:creationId xmlns:a16="http://schemas.microsoft.com/office/drawing/2014/main" id="{AE8006B7-AF09-4FF8-9B40-BF4FB5040AD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dirty="0"/>
              <a:t>Suggest how to strengthen the argument </a:t>
            </a:r>
          </a:p>
        </p:txBody>
      </p:sp>
      <p:sp>
        <p:nvSpPr>
          <p:cNvPr id="54276" name="Slide Number Placeholder 3">
            <a:extLst>
              <a:ext uri="{FF2B5EF4-FFF2-40B4-BE49-F238E27FC236}">
                <a16:creationId xmlns:a16="http://schemas.microsoft.com/office/drawing/2014/main" id="{C3C8AAD1-5636-4364-BCBB-C5B374F91A2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B7FFE0C-D40E-46DD-A207-4BE3ADA90058}" type="slidenum">
              <a:rPr lang="en-US" altLang="en-US"/>
              <a:pPr eaLnBrk="1" hangingPunct="1"/>
              <a:t>42</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092234-9F35-4A6E-A340-4AFECCF1D70D}" type="slidenum">
              <a:rPr lang="en-US" altLang="en-US" smtClean="0"/>
              <a:pPr/>
              <a:t>43</a:t>
            </a:fld>
            <a:endParaRPr lang="en-US" altLang="en-US"/>
          </a:p>
        </p:txBody>
      </p:sp>
    </p:spTree>
    <p:extLst>
      <p:ext uri="{BB962C8B-B14F-4D97-AF65-F5344CB8AC3E}">
        <p14:creationId xmlns:p14="http://schemas.microsoft.com/office/powerpoint/2010/main" val="19599982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092234-9F35-4A6E-A340-4AFECCF1D70D}" type="slidenum">
              <a:rPr lang="en-US" altLang="en-US" smtClean="0"/>
              <a:pPr/>
              <a:t>44</a:t>
            </a:fld>
            <a:endParaRPr lang="en-US" altLang="en-US"/>
          </a:p>
        </p:txBody>
      </p:sp>
    </p:spTree>
    <p:extLst>
      <p:ext uri="{BB962C8B-B14F-4D97-AF65-F5344CB8AC3E}">
        <p14:creationId xmlns:p14="http://schemas.microsoft.com/office/powerpoint/2010/main" val="16992689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vietcetera.com</a:t>
            </a:r>
            <a:r>
              <a:rPr lang="en-US" dirty="0"/>
              <a:t>/</a:t>
            </a:r>
            <a:r>
              <a:rPr lang="en-US" dirty="0" err="1"/>
              <a:t>vn</a:t>
            </a:r>
            <a:r>
              <a:rPr lang="en-US" dirty="0"/>
              <a:t>/no-o-no-</a:t>
            </a:r>
            <a:r>
              <a:rPr lang="en-US" dirty="0" err="1"/>
              <a:t>cua</a:t>
            </a:r>
            <a:r>
              <a:rPr lang="en-US" dirty="0"/>
              <a:t>-</a:t>
            </a:r>
            <a:r>
              <a:rPr lang="en-US" dirty="0" err="1"/>
              <a:t>cho</a:t>
            </a:r>
            <a:r>
              <a:rPr lang="en-US" dirty="0"/>
              <a:t>-</a:t>
            </a:r>
            <a:r>
              <a:rPr lang="en-US" dirty="0" err="1"/>
              <a:t>khong</a:t>
            </a:r>
            <a:r>
              <a:rPr lang="en-US" dirty="0"/>
              <a:t>-bang-</a:t>
            </a:r>
            <a:r>
              <a:rPr lang="en-US" dirty="0" err="1"/>
              <a:t>cach</a:t>
            </a:r>
            <a:r>
              <a:rPr lang="en-US" dirty="0"/>
              <a:t>-</a:t>
            </a:r>
            <a:r>
              <a:rPr lang="en-US" dirty="0" err="1"/>
              <a:t>cho</a:t>
            </a:r>
            <a:endParaRPr lang="vi-VN" dirty="0"/>
          </a:p>
          <a:p>
            <a:r>
              <a:rPr lang="en-US" dirty="0"/>
              <a:t>https://</a:t>
            </a:r>
            <a:r>
              <a:rPr lang="en-US" dirty="0" err="1"/>
              <a:t>u.osu.edu</a:t>
            </a:r>
            <a:r>
              <a:rPr lang="en-US" dirty="0"/>
              <a:t>/</a:t>
            </a:r>
            <a:r>
              <a:rPr lang="en-US" dirty="0" err="1"/>
              <a:t>introhumanitiesonline</a:t>
            </a:r>
            <a:r>
              <a:rPr lang="en-US" dirty="0"/>
              <a:t>/2020/04/06/poverty-porn/</a:t>
            </a:r>
          </a:p>
        </p:txBody>
      </p:sp>
      <p:sp>
        <p:nvSpPr>
          <p:cNvPr id="4" name="Slide Number Placeholder 3"/>
          <p:cNvSpPr>
            <a:spLocks noGrp="1"/>
          </p:cNvSpPr>
          <p:nvPr>
            <p:ph type="sldNum" sz="quarter" idx="5"/>
          </p:nvPr>
        </p:nvSpPr>
        <p:spPr/>
        <p:txBody>
          <a:bodyPr/>
          <a:lstStyle/>
          <a:p>
            <a:fld id="{C3092234-9F35-4A6E-A340-4AFECCF1D70D}" type="slidenum">
              <a:rPr lang="en-US" altLang="en-US" smtClean="0"/>
              <a:pPr/>
              <a:t>46</a:t>
            </a:fld>
            <a:endParaRPr lang="en-US" altLang="en-US"/>
          </a:p>
        </p:txBody>
      </p:sp>
    </p:spTree>
    <p:extLst>
      <p:ext uri="{BB962C8B-B14F-4D97-AF65-F5344CB8AC3E}">
        <p14:creationId xmlns:p14="http://schemas.microsoft.com/office/powerpoint/2010/main" val="37293643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summarize a fallacious text you want to refute. </a:t>
            </a:r>
          </a:p>
          <a:p>
            <a:r>
              <a:rPr lang="en-US" dirty="0"/>
              <a:t>Second, give your refutation (name the fallacies)</a:t>
            </a:r>
          </a:p>
          <a:p>
            <a:r>
              <a:rPr lang="en-US" dirty="0"/>
              <a:t>Third, give reason(s) and details/examples</a:t>
            </a:r>
          </a:p>
          <a:p>
            <a:r>
              <a:rPr lang="en-US" dirty="0"/>
              <a:t>Optional: Concluding sentence</a:t>
            </a:r>
          </a:p>
          <a:p>
            <a:endParaRPr lang="en-US" dirty="0"/>
          </a:p>
        </p:txBody>
      </p:sp>
      <p:sp>
        <p:nvSpPr>
          <p:cNvPr id="4" name="Slide Number Placeholder 3"/>
          <p:cNvSpPr>
            <a:spLocks noGrp="1"/>
          </p:cNvSpPr>
          <p:nvPr>
            <p:ph type="sldNum" sz="quarter" idx="5"/>
          </p:nvPr>
        </p:nvSpPr>
        <p:spPr/>
        <p:txBody>
          <a:bodyPr/>
          <a:lstStyle/>
          <a:p>
            <a:fld id="{C3092234-9F35-4A6E-A340-4AFECCF1D70D}" type="slidenum">
              <a:rPr lang="en-US" altLang="en-US" smtClean="0"/>
              <a:pPr/>
              <a:t>47</a:t>
            </a:fld>
            <a:endParaRPr lang="en-US" altLang="en-US"/>
          </a:p>
        </p:txBody>
      </p:sp>
    </p:spTree>
    <p:extLst>
      <p:ext uri="{BB962C8B-B14F-4D97-AF65-F5344CB8AC3E}">
        <p14:creationId xmlns:p14="http://schemas.microsoft.com/office/powerpoint/2010/main" val="42713342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092234-9F35-4A6E-A340-4AFECCF1D70D}" type="slidenum">
              <a:rPr lang="en-US" altLang="en-US" smtClean="0"/>
              <a:pPr/>
              <a:t>49</a:t>
            </a:fld>
            <a:endParaRPr lang="en-US" altLang="en-US"/>
          </a:p>
        </p:txBody>
      </p:sp>
    </p:spTree>
    <p:extLst>
      <p:ext uri="{BB962C8B-B14F-4D97-AF65-F5344CB8AC3E}">
        <p14:creationId xmlns:p14="http://schemas.microsoft.com/office/powerpoint/2010/main" val="1860405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60: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algn="l"/>
            <a:r>
              <a:rPr lang="en-US" sz="1200" dirty="0"/>
              <a:t>Nguyen Minh An + </a:t>
            </a:r>
            <a:r>
              <a:rPr lang="en-US" sz="1200" dirty="0" err="1"/>
              <a:t>BEBEIU22185</a:t>
            </a:r>
            <a:endParaRPr lang="en-US" sz="1200" dirty="0"/>
          </a:p>
          <a:p>
            <a:pPr algn="l"/>
            <a:r>
              <a:rPr lang="en-US" sz="1200" dirty="0"/>
              <a:t>Vu Cao Bang + </a:t>
            </a:r>
            <a:r>
              <a:rPr lang="en-US" sz="1200" dirty="0" err="1"/>
              <a:t>BEBEIU22014</a:t>
            </a:r>
            <a:r>
              <a:rPr lang="en-US" sz="1200" dirty="0"/>
              <a:t>  </a:t>
            </a:r>
          </a:p>
          <a:p>
            <a:pPr algn="l"/>
            <a:r>
              <a:rPr lang="en-US" sz="1200" dirty="0"/>
              <a:t>Tran Thi Ngoc Diep + </a:t>
            </a:r>
            <a:r>
              <a:rPr lang="en-US" sz="1200" dirty="0" err="1"/>
              <a:t>BEBEIU22183</a:t>
            </a:r>
            <a:r>
              <a:rPr lang="en-US" sz="1200" dirty="0"/>
              <a:t>  </a:t>
            </a:r>
          </a:p>
          <a:p>
            <a:pPr algn="l"/>
            <a:r>
              <a:rPr lang="en-US" sz="1200" dirty="0"/>
              <a:t>Nguyen Do Quoc Hai + </a:t>
            </a:r>
            <a:r>
              <a:rPr lang="en-US" sz="1200" dirty="0" err="1"/>
              <a:t>BEBEIU22032</a:t>
            </a:r>
            <a:r>
              <a:rPr lang="en-US" sz="1200" dirty="0"/>
              <a:t>  </a:t>
            </a:r>
          </a:p>
          <a:p>
            <a:pPr algn="l"/>
            <a:r>
              <a:rPr lang="en-US" sz="1200" dirty="0"/>
              <a:t>Ngo Minh Khoi + </a:t>
            </a:r>
            <a:r>
              <a:rPr lang="en-US" sz="1200" dirty="0" err="1"/>
              <a:t>BEBEIU22063</a:t>
            </a:r>
            <a:endParaRPr lang="en-US" sz="1200" dirty="0"/>
          </a:p>
          <a:p>
            <a:pPr algn="l"/>
            <a:r>
              <a:rPr lang="en-US" sz="1200" dirty="0"/>
              <a:t>Nguyen Quoc Trung Nhan + </a:t>
            </a:r>
            <a:r>
              <a:rPr lang="en-US" sz="1200" dirty="0" err="1"/>
              <a:t>BEBEIU22184</a:t>
            </a:r>
            <a:endParaRPr lang="en-US" sz="1200" dirty="0"/>
          </a:p>
          <a:p>
            <a:pPr algn="l"/>
            <a:r>
              <a:rPr lang="en-US" sz="1200" dirty="0"/>
              <a:t>Vo Duc Trong + </a:t>
            </a:r>
            <a:r>
              <a:rPr lang="en-US" sz="1200" dirty="0" err="1"/>
              <a:t>BEBEIU22155</a:t>
            </a:r>
            <a:endParaRPr lang="en-US" sz="1200" dirty="0"/>
          </a:p>
          <a:p>
            <a:pPr algn="l"/>
            <a:r>
              <a:rPr lang="en-US" sz="1200" dirty="0"/>
              <a:t>Lam Hoang Xuan Yen + </a:t>
            </a:r>
            <a:r>
              <a:rPr lang="en-US" sz="1200" dirty="0" err="1"/>
              <a:t>BEBEIU22272</a:t>
            </a:r>
            <a:r>
              <a:rPr lang="en-US" sz="1200" dirty="0"/>
              <a:t> </a:t>
            </a:r>
          </a:p>
          <a:p>
            <a:pPr marL="0" lvl="0" indent="0" algn="l" rtl="0">
              <a:spcBef>
                <a:spcPts val="360"/>
              </a:spcBef>
              <a:spcAft>
                <a:spcPts val="0"/>
              </a:spcAft>
              <a:buNone/>
            </a:pPr>
            <a:endParaRPr dirty="0"/>
          </a:p>
        </p:txBody>
      </p:sp>
      <p:sp>
        <p:nvSpPr>
          <p:cNvPr id="605" name="Google Shape;605;p6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8109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60: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dirty="0"/>
          </a:p>
        </p:txBody>
      </p:sp>
      <p:sp>
        <p:nvSpPr>
          <p:cNvPr id="605" name="Google Shape;605;p6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5290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092234-9F35-4A6E-A340-4AFECCF1D70D}" type="slidenum">
              <a:rPr lang="en-US" altLang="en-US" smtClean="0"/>
              <a:pPr/>
              <a:t>6</a:t>
            </a:fld>
            <a:endParaRPr lang="en-US" altLang="en-US"/>
          </a:p>
        </p:txBody>
      </p:sp>
    </p:spTree>
    <p:extLst>
      <p:ext uri="{BB962C8B-B14F-4D97-AF65-F5344CB8AC3E}">
        <p14:creationId xmlns:p14="http://schemas.microsoft.com/office/powerpoint/2010/main" val="3385782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092234-9F35-4A6E-A340-4AFECCF1D70D}" type="slidenum">
              <a:rPr lang="en-US" altLang="en-US" smtClean="0"/>
              <a:pPr/>
              <a:t>12</a:t>
            </a:fld>
            <a:endParaRPr lang="en-US" altLang="en-US"/>
          </a:p>
        </p:txBody>
      </p:sp>
    </p:spTree>
    <p:extLst>
      <p:ext uri="{BB962C8B-B14F-4D97-AF65-F5344CB8AC3E}">
        <p14:creationId xmlns:p14="http://schemas.microsoft.com/office/powerpoint/2010/main" val="298200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dirty="0"/>
          </a:p>
        </p:txBody>
      </p:sp>
      <p:sp>
        <p:nvSpPr>
          <p:cNvPr id="225" name="Google Shape;225;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3: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r>
              <a:rPr lang="vi-VN" sz="1200" kern="1200" dirty="0">
                <a:solidFill>
                  <a:schemeClr val="tx1"/>
                </a:solidFill>
                <a:latin typeface="+mn-lt"/>
                <a:ea typeface="+mn-ea"/>
                <a:cs typeface="+mn-cs"/>
              </a:rPr>
              <a:t>The </a:t>
            </a:r>
            <a:r>
              <a:rPr lang="en-US" sz="1200" kern="1200" dirty="0">
                <a:solidFill>
                  <a:schemeClr val="tx1"/>
                </a:solidFill>
                <a:latin typeface="+mn-lt"/>
                <a:ea typeface="+mn-ea"/>
                <a:cs typeface="+mn-cs"/>
              </a:rPr>
              <a:t>r</a:t>
            </a:r>
            <a:r>
              <a:rPr lang="vi-VN" sz="1200" kern="1200" dirty="0">
                <a:solidFill>
                  <a:schemeClr val="tx1"/>
                </a:solidFill>
                <a:latin typeface="+mn-lt"/>
                <a:ea typeface="+mn-ea"/>
                <a:cs typeface="+mn-cs"/>
              </a:rPr>
              <a:t>efutation</a:t>
            </a:r>
            <a:r>
              <a:rPr lang="en-US" sz="1200" kern="1200" dirty="0">
                <a:solidFill>
                  <a:schemeClr val="tx1"/>
                </a:solidFill>
                <a:latin typeface="+mn-lt"/>
                <a:ea typeface="+mn-ea"/>
                <a:cs typeface="+mn-cs"/>
              </a:rPr>
              <a:t> points out the fallacy of hasty generalization. </a:t>
            </a:r>
          </a:p>
          <a:p>
            <a:pPr marL="0" lvl="0" indent="0" algn="l" rtl="0">
              <a:spcBef>
                <a:spcPts val="360"/>
              </a:spcBef>
              <a:spcAft>
                <a:spcPts val="0"/>
              </a:spcAft>
              <a:buNone/>
            </a:pPr>
            <a:r>
              <a:rPr lang="en-US" sz="1200" kern="1200" dirty="0">
                <a:solidFill>
                  <a:schemeClr val="tx1"/>
                </a:solidFill>
                <a:latin typeface="+mn-lt"/>
                <a:ea typeface="+mn-ea"/>
                <a:cs typeface="+mn-cs"/>
              </a:rPr>
              <a:t>The rebuttal is weaker because it only attacks the idea of “convenient”, not “some far-from-campus students” but turns to another cause of inconvenience. </a:t>
            </a:r>
          </a:p>
          <a:p>
            <a:pPr marL="0" lvl="0" indent="0" algn="l" rtl="0">
              <a:spcBef>
                <a:spcPts val="360"/>
              </a:spcBef>
              <a:spcAft>
                <a:spcPts val="0"/>
              </a:spcAft>
              <a:buNone/>
            </a:pPr>
            <a:r>
              <a:rPr lang="en-US" sz="1200" kern="1200" dirty="0">
                <a:solidFill>
                  <a:schemeClr val="tx1"/>
                </a:solidFill>
                <a:latin typeface="+mn-lt"/>
                <a:ea typeface="+mn-ea"/>
                <a:cs typeface="+mn-cs"/>
              </a:rPr>
              <a:t> </a:t>
            </a:r>
            <a:endParaRPr sz="1200" kern="1200" dirty="0">
              <a:solidFill>
                <a:schemeClr val="tx1"/>
              </a:solidFill>
              <a:latin typeface="+mn-lt"/>
              <a:ea typeface="+mn-ea"/>
              <a:cs typeface="+mn-cs"/>
            </a:endParaRPr>
          </a:p>
        </p:txBody>
      </p:sp>
      <p:sp>
        <p:nvSpPr>
          <p:cNvPr id="231" name="Google Shape;231;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Both"/>
            </a:pPr>
            <a:r>
              <a:rPr lang="en-US" b="1" dirty="0"/>
              <a:t>Missing completeness: </a:t>
            </a:r>
            <a:r>
              <a:rPr lang="en-US" altLang="en-US" dirty="0"/>
              <a:t>All </a:t>
            </a:r>
            <a:r>
              <a:rPr lang="en-US" altLang="en-US" b="1" dirty="0"/>
              <a:t>American</a:t>
            </a:r>
            <a:r>
              <a:rPr lang="en-US" altLang="en-US" dirty="0"/>
              <a:t> presidents live in the White House. </a:t>
            </a:r>
          </a:p>
          <a:p>
            <a:pPr marL="228600" marR="0" lvl="0" indent="-228600" algn="l" defTabSz="914400" rtl="0" eaLnBrk="0" fontAlgn="base" latinLnBrk="0" hangingPunct="0">
              <a:lnSpc>
                <a:spcPct val="100000"/>
              </a:lnSpc>
              <a:spcBef>
                <a:spcPct val="30000"/>
              </a:spcBef>
              <a:spcAft>
                <a:spcPct val="0"/>
              </a:spcAft>
              <a:buClrTx/>
              <a:buSzTx/>
              <a:buFontTx/>
              <a:buAutoNum type="arabicParenBoth"/>
              <a:tabLst/>
              <a:defRPr/>
            </a:pPr>
            <a:r>
              <a:rPr lang="en-US" b="1" dirty="0"/>
              <a:t>Missing clarity:  </a:t>
            </a:r>
            <a:r>
              <a:rPr lang="en-US" altLang="en-US" dirty="0"/>
              <a:t>Bill Gates is a </a:t>
            </a:r>
            <a:r>
              <a:rPr lang="en-US" altLang="en-US" b="1" dirty="0"/>
              <a:t>president</a:t>
            </a:r>
            <a:r>
              <a:rPr lang="en-US" altLang="en-US" dirty="0"/>
              <a:t>. (business president? any organization’s president?) </a:t>
            </a:r>
          </a:p>
          <a:p>
            <a:pPr marL="228600" indent="-228600">
              <a:buAutoNum type="arabicParenBoth"/>
            </a:pPr>
            <a:endParaRPr lang="en-US" dirty="0"/>
          </a:p>
        </p:txBody>
      </p:sp>
      <p:sp>
        <p:nvSpPr>
          <p:cNvPr id="4" name="Slide Number Placeholder 3"/>
          <p:cNvSpPr>
            <a:spLocks noGrp="1"/>
          </p:cNvSpPr>
          <p:nvPr>
            <p:ph type="sldNum" sz="quarter" idx="5"/>
          </p:nvPr>
        </p:nvSpPr>
        <p:spPr/>
        <p:txBody>
          <a:bodyPr/>
          <a:lstStyle/>
          <a:p>
            <a:fld id="{C3092234-9F35-4A6E-A340-4AFECCF1D70D}" type="slidenum">
              <a:rPr lang="en-US" altLang="en-US" smtClean="0"/>
              <a:pPr/>
              <a:t>20</a:t>
            </a:fld>
            <a:endParaRPr lang="en-US" altLang="en-US"/>
          </a:p>
        </p:txBody>
      </p:sp>
    </p:spTree>
    <p:extLst>
      <p:ext uri="{BB962C8B-B14F-4D97-AF65-F5344CB8AC3E}">
        <p14:creationId xmlns:p14="http://schemas.microsoft.com/office/powerpoint/2010/main" val="755280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F566CE7D-759B-491E-B564-EE804CB6270B}"/>
              </a:ext>
            </a:extLst>
          </p:cNvPr>
          <p:cNvGrpSpPr>
            <a:grpSpLocks/>
          </p:cNvGrpSpPr>
          <p:nvPr/>
        </p:nvGrpSpPr>
        <p:grpSpPr bwMode="auto">
          <a:xfrm>
            <a:off x="0" y="0"/>
            <a:ext cx="9144000" cy="6858000"/>
            <a:chOff x="0" y="0"/>
            <a:chExt cx="5760" cy="4320"/>
          </a:xfrm>
        </p:grpSpPr>
        <p:sp>
          <p:nvSpPr>
            <p:cNvPr id="5" name="Rectangle 3">
              <a:extLst>
                <a:ext uri="{FF2B5EF4-FFF2-40B4-BE49-F238E27FC236}">
                  <a16:creationId xmlns:a16="http://schemas.microsoft.com/office/drawing/2014/main" id="{4E28E224-B5A3-495A-AD6E-49DF65A8B72A}"/>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6" name="Rectangle 4">
              <a:extLst>
                <a:ext uri="{FF2B5EF4-FFF2-40B4-BE49-F238E27FC236}">
                  <a16:creationId xmlns:a16="http://schemas.microsoft.com/office/drawing/2014/main" id="{0639641B-629D-465A-BA47-19CF2A3D4A68}"/>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latin typeface="Times New Roman" panose="02020603050405020304" pitchFamily="18" charset="0"/>
              </a:endParaRPr>
            </a:p>
          </p:txBody>
        </p:sp>
        <p:grpSp>
          <p:nvGrpSpPr>
            <p:cNvPr id="7" name="Group 5">
              <a:extLst>
                <a:ext uri="{FF2B5EF4-FFF2-40B4-BE49-F238E27FC236}">
                  <a16:creationId xmlns:a16="http://schemas.microsoft.com/office/drawing/2014/main" id="{EED9D760-C913-41AE-91A5-6B3CECED6195}"/>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BECE9A69-DC37-464F-B3E6-0DD3510F5FE4}"/>
                  </a:ext>
                </a:extLst>
              </p:cNvPr>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9" name="Rectangle 7">
                <a:extLst>
                  <a:ext uri="{FF2B5EF4-FFF2-40B4-BE49-F238E27FC236}">
                    <a16:creationId xmlns:a16="http://schemas.microsoft.com/office/drawing/2014/main" id="{F9630662-9757-4475-8F25-2ADDC9E33A7A}"/>
                  </a:ext>
                </a:extLst>
              </p:cNvPr>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0" name="Rectangle 8">
                <a:extLst>
                  <a:ext uri="{FF2B5EF4-FFF2-40B4-BE49-F238E27FC236}">
                    <a16:creationId xmlns:a16="http://schemas.microsoft.com/office/drawing/2014/main" id="{B09E4C07-EE47-4339-B49F-A49110843505}"/>
                  </a:ext>
                </a:extLst>
              </p:cNvPr>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1" name="Rectangle 9">
                <a:extLst>
                  <a:ext uri="{FF2B5EF4-FFF2-40B4-BE49-F238E27FC236}">
                    <a16:creationId xmlns:a16="http://schemas.microsoft.com/office/drawing/2014/main" id="{21DA4012-FF98-423A-8CE6-7F199DE98738}"/>
                  </a:ext>
                </a:extLst>
              </p:cNvPr>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2" name="Rectangle 10">
                <a:extLst>
                  <a:ext uri="{FF2B5EF4-FFF2-40B4-BE49-F238E27FC236}">
                    <a16:creationId xmlns:a16="http://schemas.microsoft.com/office/drawing/2014/main" id="{C87487B6-3246-4C35-974F-C04B114B02B1}"/>
                  </a:ext>
                </a:extLst>
              </p:cNvPr>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3" name="Rectangle 11">
                <a:extLst>
                  <a:ext uri="{FF2B5EF4-FFF2-40B4-BE49-F238E27FC236}">
                    <a16:creationId xmlns:a16="http://schemas.microsoft.com/office/drawing/2014/main" id="{84AD107E-6016-4634-89B8-37BCA849B3B2}"/>
                  </a:ext>
                </a:extLst>
              </p:cNvPr>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4" name="Rectangle 12">
                <a:extLst>
                  <a:ext uri="{FF2B5EF4-FFF2-40B4-BE49-F238E27FC236}">
                    <a16:creationId xmlns:a16="http://schemas.microsoft.com/office/drawing/2014/main" id="{C9F7F75C-8A4B-469E-98E5-12273F2D118F}"/>
                  </a:ext>
                </a:extLst>
              </p:cNvPr>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5" name="Rectangle 13">
                <a:extLst>
                  <a:ext uri="{FF2B5EF4-FFF2-40B4-BE49-F238E27FC236}">
                    <a16:creationId xmlns:a16="http://schemas.microsoft.com/office/drawing/2014/main" id="{0680933D-1C4C-4986-B3D1-943D1FFCA910}"/>
                  </a:ext>
                </a:extLst>
              </p:cNvPr>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6" name="Rectangle 14">
                <a:extLst>
                  <a:ext uri="{FF2B5EF4-FFF2-40B4-BE49-F238E27FC236}">
                    <a16:creationId xmlns:a16="http://schemas.microsoft.com/office/drawing/2014/main" id="{44C623C5-E120-4383-87CF-49350D7F578A}"/>
                  </a:ext>
                </a:extLst>
              </p:cNvPr>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7" name="Rectangle 15">
                <a:extLst>
                  <a:ext uri="{FF2B5EF4-FFF2-40B4-BE49-F238E27FC236}">
                    <a16:creationId xmlns:a16="http://schemas.microsoft.com/office/drawing/2014/main" id="{783BBE31-4E33-4292-94EC-AD4C8B636027}"/>
                  </a:ext>
                </a:extLst>
              </p:cNvPr>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latin typeface="Times New Roman" panose="02020603050405020304" pitchFamily="18" charset="0"/>
                </a:endParaRPr>
              </a:p>
            </p:txBody>
          </p:sp>
        </p:grpSp>
      </p:grpSp>
      <p:sp>
        <p:nvSpPr>
          <p:cNvPr id="54291"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54292"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a:extLst>
              <a:ext uri="{FF2B5EF4-FFF2-40B4-BE49-F238E27FC236}">
                <a16:creationId xmlns:a16="http://schemas.microsoft.com/office/drawing/2014/main" id="{3B864370-450A-4FD6-83B2-D68B8F628F7D}"/>
              </a:ext>
            </a:extLst>
          </p:cNvPr>
          <p:cNvSpPr>
            <a:spLocks noGrp="1" noChangeArrowheads="1"/>
          </p:cNvSpPr>
          <p:nvPr>
            <p:ph type="dt" sz="half" idx="10"/>
          </p:nvPr>
        </p:nvSpPr>
        <p:spPr>
          <a:xfrm>
            <a:off x="457200" y="6248400"/>
            <a:ext cx="2133600" cy="457200"/>
          </a:xfrm>
        </p:spPr>
        <p:txBody>
          <a:bodyPr/>
          <a:lstStyle>
            <a:lvl1pPr>
              <a:defRPr/>
            </a:lvl1pPr>
          </a:lstStyle>
          <a:p>
            <a:pPr>
              <a:defRPr/>
            </a:pPr>
            <a:fld id="{079C6AA8-A1A9-4883-AEA4-74FE5D773966}" type="datetimeFigureOut">
              <a:rPr lang="en-US"/>
              <a:pPr>
                <a:defRPr/>
              </a:pPr>
              <a:t>5/25/2024</a:t>
            </a:fld>
            <a:endParaRPr lang="en-US"/>
          </a:p>
        </p:txBody>
      </p:sp>
      <p:sp>
        <p:nvSpPr>
          <p:cNvPr id="19" name="Rectangle 17">
            <a:extLst>
              <a:ext uri="{FF2B5EF4-FFF2-40B4-BE49-F238E27FC236}">
                <a16:creationId xmlns:a16="http://schemas.microsoft.com/office/drawing/2014/main" id="{8D889AEF-3AC4-42B4-B791-C4FBAD2D25FF}"/>
              </a:ext>
            </a:extLst>
          </p:cNvPr>
          <p:cNvSpPr>
            <a:spLocks noGrp="1" noChangeArrowheads="1"/>
          </p:cNvSpPr>
          <p:nvPr>
            <p:ph type="ftr" sz="quarter" idx="11"/>
          </p:nvPr>
        </p:nvSpPr>
        <p:spPr/>
        <p:txBody>
          <a:bodyPr/>
          <a:lstStyle>
            <a:lvl1pPr>
              <a:defRPr/>
            </a:lvl1pPr>
          </a:lstStyle>
          <a:p>
            <a:pPr>
              <a:defRPr/>
            </a:pPr>
            <a:endParaRPr lang="en-US"/>
          </a:p>
        </p:txBody>
      </p:sp>
      <p:sp>
        <p:nvSpPr>
          <p:cNvPr id="20" name="Rectangle 18">
            <a:extLst>
              <a:ext uri="{FF2B5EF4-FFF2-40B4-BE49-F238E27FC236}">
                <a16:creationId xmlns:a16="http://schemas.microsoft.com/office/drawing/2014/main" id="{8A5AFC2A-2CE2-4EB4-82B2-A89637E69DCD}"/>
              </a:ext>
            </a:extLst>
          </p:cNvPr>
          <p:cNvSpPr>
            <a:spLocks noGrp="1" noChangeArrowheads="1"/>
          </p:cNvSpPr>
          <p:nvPr>
            <p:ph type="sldNum" sz="quarter" idx="12"/>
          </p:nvPr>
        </p:nvSpPr>
        <p:spPr/>
        <p:txBody>
          <a:bodyPr/>
          <a:lstStyle>
            <a:lvl1pPr>
              <a:defRPr/>
            </a:lvl1pPr>
          </a:lstStyle>
          <a:p>
            <a:fld id="{5C18EA59-B283-4D04-B6E8-6099E2C6C76E}" type="slidenum">
              <a:rPr lang="en-US" altLang="en-US"/>
              <a:pPr/>
              <a:t>‹#›</a:t>
            </a:fld>
            <a:endParaRPr lang="en-US" altLang="en-US"/>
          </a:p>
        </p:txBody>
      </p:sp>
    </p:spTree>
    <p:extLst>
      <p:ext uri="{BB962C8B-B14F-4D97-AF65-F5344CB8AC3E}">
        <p14:creationId xmlns:p14="http://schemas.microsoft.com/office/powerpoint/2010/main" val="1623935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C35E32AF-E3E5-4932-A84D-4C8DD8AE55A6}"/>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8C1576D8-84A7-4172-9EF3-2C656A10ABEF}"/>
              </a:ext>
            </a:extLst>
          </p:cNvPr>
          <p:cNvSpPr>
            <a:spLocks noGrp="1" noChangeArrowheads="1"/>
          </p:cNvSpPr>
          <p:nvPr>
            <p:ph type="sldNum" sz="quarter" idx="11"/>
          </p:nvPr>
        </p:nvSpPr>
        <p:spPr>
          <a:ln/>
        </p:spPr>
        <p:txBody>
          <a:bodyPr/>
          <a:lstStyle>
            <a:lvl1pPr>
              <a:defRPr/>
            </a:lvl1pPr>
          </a:lstStyle>
          <a:p>
            <a:fld id="{4CAC27DE-AF79-47F9-B7A9-1AEA0F584823}" type="slidenum">
              <a:rPr lang="en-US" altLang="en-US"/>
              <a:pPr/>
              <a:t>‹#›</a:t>
            </a:fld>
            <a:endParaRPr lang="en-US" altLang="en-US"/>
          </a:p>
        </p:txBody>
      </p:sp>
      <p:sp>
        <p:nvSpPr>
          <p:cNvPr id="6" name="Rectangle 16">
            <a:extLst>
              <a:ext uri="{FF2B5EF4-FFF2-40B4-BE49-F238E27FC236}">
                <a16:creationId xmlns:a16="http://schemas.microsoft.com/office/drawing/2014/main" id="{133755C0-C551-4BB0-97CD-3AE594DB4245}"/>
              </a:ext>
            </a:extLst>
          </p:cNvPr>
          <p:cNvSpPr>
            <a:spLocks noGrp="1" noChangeArrowheads="1"/>
          </p:cNvSpPr>
          <p:nvPr>
            <p:ph type="dt" sz="half" idx="12"/>
          </p:nvPr>
        </p:nvSpPr>
        <p:spPr>
          <a:ln/>
        </p:spPr>
        <p:txBody>
          <a:bodyPr/>
          <a:lstStyle>
            <a:lvl1pPr>
              <a:defRPr/>
            </a:lvl1pPr>
          </a:lstStyle>
          <a:p>
            <a:pPr>
              <a:defRPr/>
            </a:pPr>
            <a:fld id="{A437CD1C-7E5F-4199-819B-F54D27D68D29}" type="datetimeFigureOut">
              <a:rPr lang="en-US"/>
              <a:pPr>
                <a:defRPr/>
              </a:pPr>
              <a:t>5/25/2024</a:t>
            </a:fld>
            <a:endParaRPr lang="en-US"/>
          </a:p>
        </p:txBody>
      </p:sp>
    </p:spTree>
    <p:extLst>
      <p:ext uri="{BB962C8B-B14F-4D97-AF65-F5344CB8AC3E}">
        <p14:creationId xmlns:p14="http://schemas.microsoft.com/office/powerpoint/2010/main" val="257757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19C00D5A-6CBF-4995-9E7B-A2051FA20479}"/>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28B1DE6D-F9A4-4D92-91A2-9B1BB27E42CB}"/>
              </a:ext>
            </a:extLst>
          </p:cNvPr>
          <p:cNvSpPr>
            <a:spLocks noGrp="1" noChangeArrowheads="1"/>
          </p:cNvSpPr>
          <p:nvPr>
            <p:ph type="sldNum" sz="quarter" idx="11"/>
          </p:nvPr>
        </p:nvSpPr>
        <p:spPr>
          <a:ln/>
        </p:spPr>
        <p:txBody>
          <a:bodyPr/>
          <a:lstStyle>
            <a:lvl1pPr>
              <a:defRPr/>
            </a:lvl1pPr>
          </a:lstStyle>
          <a:p>
            <a:fld id="{B4978B3C-509E-4735-BF62-35C7554B6B0D}" type="slidenum">
              <a:rPr lang="en-US" altLang="en-US"/>
              <a:pPr/>
              <a:t>‹#›</a:t>
            </a:fld>
            <a:endParaRPr lang="en-US" altLang="en-US"/>
          </a:p>
        </p:txBody>
      </p:sp>
      <p:sp>
        <p:nvSpPr>
          <p:cNvPr id="6" name="Rectangle 16">
            <a:extLst>
              <a:ext uri="{FF2B5EF4-FFF2-40B4-BE49-F238E27FC236}">
                <a16:creationId xmlns:a16="http://schemas.microsoft.com/office/drawing/2014/main" id="{111EA667-D565-45D7-82B3-858AC7719A30}"/>
              </a:ext>
            </a:extLst>
          </p:cNvPr>
          <p:cNvSpPr>
            <a:spLocks noGrp="1" noChangeArrowheads="1"/>
          </p:cNvSpPr>
          <p:nvPr>
            <p:ph type="dt" sz="half" idx="12"/>
          </p:nvPr>
        </p:nvSpPr>
        <p:spPr>
          <a:ln/>
        </p:spPr>
        <p:txBody>
          <a:bodyPr/>
          <a:lstStyle>
            <a:lvl1pPr>
              <a:defRPr/>
            </a:lvl1pPr>
          </a:lstStyle>
          <a:p>
            <a:pPr>
              <a:defRPr/>
            </a:pPr>
            <a:fld id="{DBB02806-04A0-462D-B61F-1587F350D2F7}" type="datetimeFigureOut">
              <a:rPr lang="en-US"/>
              <a:pPr>
                <a:defRPr/>
              </a:pPr>
              <a:t>5/25/2024</a:t>
            </a:fld>
            <a:endParaRPr lang="en-US"/>
          </a:p>
        </p:txBody>
      </p:sp>
    </p:spTree>
    <p:extLst>
      <p:ext uri="{BB962C8B-B14F-4D97-AF65-F5344CB8AC3E}">
        <p14:creationId xmlns:p14="http://schemas.microsoft.com/office/powerpoint/2010/main" val="266405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B849B8F3-E0F6-4AC9-8735-9A4AF72BF2ED}"/>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759EE59A-4D75-4B94-A266-900CC0607426}"/>
              </a:ext>
            </a:extLst>
          </p:cNvPr>
          <p:cNvSpPr>
            <a:spLocks noGrp="1" noChangeArrowheads="1"/>
          </p:cNvSpPr>
          <p:nvPr>
            <p:ph type="sldNum" sz="quarter" idx="11"/>
          </p:nvPr>
        </p:nvSpPr>
        <p:spPr>
          <a:ln/>
        </p:spPr>
        <p:txBody>
          <a:bodyPr/>
          <a:lstStyle>
            <a:lvl1pPr>
              <a:defRPr/>
            </a:lvl1pPr>
          </a:lstStyle>
          <a:p>
            <a:fld id="{8DB27D0D-E832-4DBC-9842-CAF85868A0A7}" type="slidenum">
              <a:rPr lang="en-US" altLang="en-US"/>
              <a:pPr/>
              <a:t>‹#›</a:t>
            </a:fld>
            <a:endParaRPr lang="en-US" altLang="en-US"/>
          </a:p>
        </p:txBody>
      </p:sp>
      <p:sp>
        <p:nvSpPr>
          <p:cNvPr id="6" name="Rectangle 16">
            <a:extLst>
              <a:ext uri="{FF2B5EF4-FFF2-40B4-BE49-F238E27FC236}">
                <a16:creationId xmlns:a16="http://schemas.microsoft.com/office/drawing/2014/main" id="{10816FC8-4DA1-4B38-AA96-899053EAEF14}"/>
              </a:ext>
            </a:extLst>
          </p:cNvPr>
          <p:cNvSpPr>
            <a:spLocks noGrp="1" noChangeArrowheads="1"/>
          </p:cNvSpPr>
          <p:nvPr>
            <p:ph type="dt" sz="half" idx="12"/>
          </p:nvPr>
        </p:nvSpPr>
        <p:spPr>
          <a:ln/>
        </p:spPr>
        <p:txBody>
          <a:bodyPr/>
          <a:lstStyle>
            <a:lvl1pPr>
              <a:defRPr/>
            </a:lvl1pPr>
          </a:lstStyle>
          <a:p>
            <a:pPr>
              <a:defRPr/>
            </a:pPr>
            <a:fld id="{61A62331-FF1F-4399-A85D-147416562F73}" type="datetimeFigureOut">
              <a:rPr lang="en-US"/>
              <a:pPr>
                <a:defRPr/>
              </a:pPr>
              <a:t>5/25/2024</a:t>
            </a:fld>
            <a:endParaRPr lang="en-US"/>
          </a:p>
        </p:txBody>
      </p:sp>
    </p:spTree>
    <p:extLst>
      <p:ext uri="{BB962C8B-B14F-4D97-AF65-F5344CB8AC3E}">
        <p14:creationId xmlns:p14="http://schemas.microsoft.com/office/powerpoint/2010/main" val="192705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CB89F295-789F-48F9-B7E3-860ACE8AC7D9}"/>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CB955F04-11E3-4E00-A463-54376B86CCBB}"/>
              </a:ext>
            </a:extLst>
          </p:cNvPr>
          <p:cNvSpPr>
            <a:spLocks noGrp="1" noChangeArrowheads="1"/>
          </p:cNvSpPr>
          <p:nvPr>
            <p:ph type="sldNum" sz="quarter" idx="11"/>
          </p:nvPr>
        </p:nvSpPr>
        <p:spPr>
          <a:ln/>
        </p:spPr>
        <p:txBody>
          <a:bodyPr/>
          <a:lstStyle>
            <a:lvl1pPr>
              <a:defRPr/>
            </a:lvl1pPr>
          </a:lstStyle>
          <a:p>
            <a:fld id="{5CBFE2F2-C04E-483F-99EB-A524D179CD6E}" type="slidenum">
              <a:rPr lang="en-US" altLang="en-US"/>
              <a:pPr/>
              <a:t>‹#›</a:t>
            </a:fld>
            <a:endParaRPr lang="en-US" altLang="en-US"/>
          </a:p>
        </p:txBody>
      </p:sp>
      <p:sp>
        <p:nvSpPr>
          <p:cNvPr id="6" name="Rectangle 16">
            <a:extLst>
              <a:ext uri="{FF2B5EF4-FFF2-40B4-BE49-F238E27FC236}">
                <a16:creationId xmlns:a16="http://schemas.microsoft.com/office/drawing/2014/main" id="{7A482BF2-AC0D-413B-BCA4-4265A997EABC}"/>
              </a:ext>
            </a:extLst>
          </p:cNvPr>
          <p:cNvSpPr>
            <a:spLocks noGrp="1" noChangeArrowheads="1"/>
          </p:cNvSpPr>
          <p:nvPr>
            <p:ph type="dt" sz="half" idx="12"/>
          </p:nvPr>
        </p:nvSpPr>
        <p:spPr>
          <a:ln/>
        </p:spPr>
        <p:txBody>
          <a:bodyPr/>
          <a:lstStyle>
            <a:lvl1pPr>
              <a:defRPr/>
            </a:lvl1pPr>
          </a:lstStyle>
          <a:p>
            <a:pPr>
              <a:defRPr/>
            </a:pPr>
            <a:fld id="{E3DC3083-E320-41DE-80AA-3B518064B5A2}" type="datetimeFigureOut">
              <a:rPr lang="en-US"/>
              <a:pPr>
                <a:defRPr/>
              </a:pPr>
              <a:t>5/25/2024</a:t>
            </a:fld>
            <a:endParaRPr lang="en-US"/>
          </a:p>
        </p:txBody>
      </p:sp>
    </p:spTree>
    <p:extLst>
      <p:ext uri="{BB962C8B-B14F-4D97-AF65-F5344CB8AC3E}">
        <p14:creationId xmlns:p14="http://schemas.microsoft.com/office/powerpoint/2010/main" val="3671377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BDC916DD-1BD9-4B56-A513-A6A4FFF50020}"/>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CE7F8DD9-BA35-49C5-A300-11D23DBF7376}"/>
              </a:ext>
            </a:extLst>
          </p:cNvPr>
          <p:cNvSpPr>
            <a:spLocks noGrp="1" noChangeArrowheads="1"/>
          </p:cNvSpPr>
          <p:nvPr>
            <p:ph type="sldNum" sz="quarter" idx="11"/>
          </p:nvPr>
        </p:nvSpPr>
        <p:spPr>
          <a:ln/>
        </p:spPr>
        <p:txBody>
          <a:bodyPr/>
          <a:lstStyle>
            <a:lvl1pPr>
              <a:defRPr/>
            </a:lvl1pPr>
          </a:lstStyle>
          <a:p>
            <a:fld id="{FC157D47-C572-4370-9A62-2569FCE58953}" type="slidenum">
              <a:rPr lang="en-US" altLang="en-US"/>
              <a:pPr/>
              <a:t>‹#›</a:t>
            </a:fld>
            <a:endParaRPr lang="en-US" altLang="en-US"/>
          </a:p>
        </p:txBody>
      </p:sp>
      <p:sp>
        <p:nvSpPr>
          <p:cNvPr id="7" name="Rectangle 16">
            <a:extLst>
              <a:ext uri="{FF2B5EF4-FFF2-40B4-BE49-F238E27FC236}">
                <a16:creationId xmlns:a16="http://schemas.microsoft.com/office/drawing/2014/main" id="{697E4C7A-B63F-437D-8C40-3E61C7B5A58C}"/>
              </a:ext>
            </a:extLst>
          </p:cNvPr>
          <p:cNvSpPr>
            <a:spLocks noGrp="1" noChangeArrowheads="1"/>
          </p:cNvSpPr>
          <p:nvPr>
            <p:ph type="dt" sz="half" idx="12"/>
          </p:nvPr>
        </p:nvSpPr>
        <p:spPr>
          <a:ln/>
        </p:spPr>
        <p:txBody>
          <a:bodyPr/>
          <a:lstStyle>
            <a:lvl1pPr>
              <a:defRPr/>
            </a:lvl1pPr>
          </a:lstStyle>
          <a:p>
            <a:pPr>
              <a:defRPr/>
            </a:pPr>
            <a:fld id="{5F3F85C5-BEBC-4BC8-9D2F-30279A1DC173}" type="datetimeFigureOut">
              <a:rPr lang="en-US"/>
              <a:pPr>
                <a:defRPr/>
              </a:pPr>
              <a:t>5/25/2024</a:t>
            </a:fld>
            <a:endParaRPr lang="en-US"/>
          </a:p>
        </p:txBody>
      </p:sp>
    </p:spTree>
    <p:extLst>
      <p:ext uri="{BB962C8B-B14F-4D97-AF65-F5344CB8AC3E}">
        <p14:creationId xmlns:p14="http://schemas.microsoft.com/office/powerpoint/2010/main" val="630310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D3071613-4B06-4A23-8288-28E68B059AB5}"/>
              </a:ext>
            </a:extLst>
          </p:cNvPr>
          <p:cNvSpPr>
            <a:spLocks noGrp="1" noChangeArrowheads="1"/>
          </p:cNvSpPr>
          <p:nvPr>
            <p:ph type="ftr" sz="quarter" idx="10"/>
          </p:nvPr>
        </p:nvSpPr>
        <p:spPr>
          <a:ln/>
        </p:spPr>
        <p:txBody>
          <a:bodyPr/>
          <a:lstStyle>
            <a:lvl1pPr>
              <a:defRPr/>
            </a:lvl1pPr>
          </a:lstStyle>
          <a:p>
            <a:pPr>
              <a:defRPr/>
            </a:pPr>
            <a:endParaRPr lang="en-US"/>
          </a:p>
        </p:txBody>
      </p:sp>
      <p:sp>
        <p:nvSpPr>
          <p:cNvPr id="8" name="Rectangle 3">
            <a:extLst>
              <a:ext uri="{FF2B5EF4-FFF2-40B4-BE49-F238E27FC236}">
                <a16:creationId xmlns:a16="http://schemas.microsoft.com/office/drawing/2014/main" id="{CF827320-3A2E-4DB3-8AE9-D1442F7C09B2}"/>
              </a:ext>
            </a:extLst>
          </p:cNvPr>
          <p:cNvSpPr>
            <a:spLocks noGrp="1" noChangeArrowheads="1"/>
          </p:cNvSpPr>
          <p:nvPr>
            <p:ph type="sldNum" sz="quarter" idx="11"/>
          </p:nvPr>
        </p:nvSpPr>
        <p:spPr>
          <a:ln/>
        </p:spPr>
        <p:txBody>
          <a:bodyPr/>
          <a:lstStyle>
            <a:lvl1pPr>
              <a:defRPr/>
            </a:lvl1pPr>
          </a:lstStyle>
          <a:p>
            <a:fld id="{42E36C7A-36CD-42C1-A972-2F788672130E}" type="slidenum">
              <a:rPr lang="en-US" altLang="en-US"/>
              <a:pPr/>
              <a:t>‹#›</a:t>
            </a:fld>
            <a:endParaRPr lang="en-US" altLang="en-US"/>
          </a:p>
        </p:txBody>
      </p:sp>
      <p:sp>
        <p:nvSpPr>
          <p:cNvPr id="9" name="Rectangle 16">
            <a:extLst>
              <a:ext uri="{FF2B5EF4-FFF2-40B4-BE49-F238E27FC236}">
                <a16:creationId xmlns:a16="http://schemas.microsoft.com/office/drawing/2014/main" id="{C495962C-D83F-4012-A5DE-36E26412EDD6}"/>
              </a:ext>
            </a:extLst>
          </p:cNvPr>
          <p:cNvSpPr>
            <a:spLocks noGrp="1" noChangeArrowheads="1"/>
          </p:cNvSpPr>
          <p:nvPr>
            <p:ph type="dt" sz="half" idx="12"/>
          </p:nvPr>
        </p:nvSpPr>
        <p:spPr>
          <a:ln/>
        </p:spPr>
        <p:txBody>
          <a:bodyPr/>
          <a:lstStyle>
            <a:lvl1pPr>
              <a:defRPr/>
            </a:lvl1pPr>
          </a:lstStyle>
          <a:p>
            <a:pPr>
              <a:defRPr/>
            </a:pPr>
            <a:fld id="{6FA671F8-71AE-4B6F-A9EF-C3E23FE2E693}" type="datetimeFigureOut">
              <a:rPr lang="en-US"/>
              <a:pPr>
                <a:defRPr/>
              </a:pPr>
              <a:t>5/25/2024</a:t>
            </a:fld>
            <a:endParaRPr lang="en-US"/>
          </a:p>
        </p:txBody>
      </p:sp>
    </p:spTree>
    <p:extLst>
      <p:ext uri="{BB962C8B-B14F-4D97-AF65-F5344CB8AC3E}">
        <p14:creationId xmlns:p14="http://schemas.microsoft.com/office/powerpoint/2010/main" val="3101309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B72064FF-ECBE-4FBB-A9AD-2EE232BDC81F}"/>
              </a:ext>
            </a:extLst>
          </p:cNvPr>
          <p:cNvSpPr>
            <a:spLocks noGrp="1" noChangeArrowheads="1"/>
          </p:cNvSpPr>
          <p:nvPr>
            <p:ph type="ftr" sz="quarter" idx="10"/>
          </p:nvPr>
        </p:nvSpPr>
        <p:spPr>
          <a:ln/>
        </p:spPr>
        <p:txBody>
          <a:bodyPr/>
          <a:lstStyle>
            <a:lvl1pPr>
              <a:defRPr/>
            </a:lvl1pPr>
          </a:lstStyle>
          <a:p>
            <a:pPr>
              <a:defRPr/>
            </a:pPr>
            <a:endParaRPr lang="en-US"/>
          </a:p>
        </p:txBody>
      </p:sp>
      <p:sp>
        <p:nvSpPr>
          <p:cNvPr id="4" name="Rectangle 3">
            <a:extLst>
              <a:ext uri="{FF2B5EF4-FFF2-40B4-BE49-F238E27FC236}">
                <a16:creationId xmlns:a16="http://schemas.microsoft.com/office/drawing/2014/main" id="{5A3D07ED-FA67-4A25-8C04-9B068FA5F499}"/>
              </a:ext>
            </a:extLst>
          </p:cNvPr>
          <p:cNvSpPr>
            <a:spLocks noGrp="1" noChangeArrowheads="1"/>
          </p:cNvSpPr>
          <p:nvPr>
            <p:ph type="sldNum" sz="quarter" idx="11"/>
          </p:nvPr>
        </p:nvSpPr>
        <p:spPr>
          <a:ln/>
        </p:spPr>
        <p:txBody>
          <a:bodyPr/>
          <a:lstStyle>
            <a:lvl1pPr>
              <a:defRPr/>
            </a:lvl1pPr>
          </a:lstStyle>
          <a:p>
            <a:fld id="{821466B2-2F66-43D4-82F7-DE44741A2602}" type="slidenum">
              <a:rPr lang="en-US" altLang="en-US"/>
              <a:pPr/>
              <a:t>‹#›</a:t>
            </a:fld>
            <a:endParaRPr lang="en-US" altLang="en-US"/>
          </a:p>
        </p:txBody>
      </p:sp>
      <p:sp>
        <p:nvSpPr>
          <p:cNvPr id="5" name="Rectangle 16">
            <a:extLst>
              <a:ext uri="{FF2B5EF4-FFF2-40B4-BE49-F238E27FC236}">
                <a16:creationId xmlns:a16="http://schemas.microsoft.com/office/drawing/2014/main" id="{5663C862-479B-4006-94B3-7B877A2C57D1}"/>
              </a:ext>
            </a:extLst>
          </p:cNvPr>
          <p:cNvSpPr>
            <a:spLocks noGrp="1" noChangeArrowheads="1"/>
          </p:cNvSpPr>
          <p:nvPr>
            <p:ph type="dt" sz="half" idx="12"/>
          </p:nvPr>
        </p:nvSpPr>
        <p:spPr>
          <a:ln/>
        </p:spPr>
        <p:txBody>
          <a:bodyPr/>
          <a:lstStyle>
            <a:lvl1pPr>
              <a:defRPr/>
            </a:lvl1pPr>
          </a:lstStyle>
          <a:p>
            <a:pPr>
              <a:defRPr/>
            </a:pPr>
            <a:fld id="{0853A1B6-7184-4B7B-8026-0A89A3173DC9}" type="datetimeFigureOut">
              <a:rPr lang="en-US"/>
              <a:pPr>
                <a:defRPr/>
              </a:pPr>
              <a:t>5/25/2024</a:t>
            </a:fld>
            <a:endParaRPr lang="en-US"/>
          </a:p>
        </p:txBody>
      </p:sp>
    </p:spTree>
    <p:extLst>
      <p:ext uri="{BB962C8B-B14F-4D97-AF65-F5344CB8AC3E}">
        <p14:creationId xmlns:p14="http://schemas.microsoft.com/office/powerpoint/2010/main" val="3243173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B25B841-A506-4F4E-BA29-D24A4C213523}"/>
              </a:ext>
            </a:extLst>
          </p:cNvPr>
          <p:cNvSpPr>
            <a:spLocks noGrp="1" noChangeArrowheads="1"/>
          </p:cNvSpPr>
          <p:nvPr>
            <p:ph type="ftr" sz="quarter" idx="10"/>
          </p:nvPr>
        </p:nvSpPr>
        <p:spPr>
          <a:ln/>
        </p:spPr>
        <p:txBody>
          <a:bodyPr/>
          <a:lstStyle>
            <a:lvl1pPr>
              <a:defRPr/>
            </a:lvl1pPr>
          </a:lstStyle>
          <a:p>
            <a:pPr>
              <a:defRPr/>
            </a:pPr>
            <a:endParaRPr lang="en-US"/>
          </a:p>
        </p:txBody>
      </p:sp>
      <p:sp>
        <p:nvSpPr>
          <p:cNvPr id="3" name="Rectangle 3">
            <a:extLst>
              <a:ext uri="{FF2B5EF4-FFF2-40B4-BE49-F238E27FC236}">
                <a16:creationId xmlns:a16="http://schemas.microsoft.com/office/drawing/2014/main" id="{BE487EB2-C2BD-4308-8828-FE028A8496E1}"/>
              </a:ext>
            </a:extLst>
          </p:cNvPr>
          <p:cNvSpPr>
            <a:spLocks noGrp="1" noChangeArrowheads="1"/>
          </p:cNvSpPr>
          <p:nvPr>
            <p:ph type="sldNum" sz="quarter" idx="11"/>
          </p:nvPr>
        </p:nvSpPr>
        <p:spPr>
          <a:ln/>
        </p:spPr>
        <p:txBody>
          <a:bodyPr/>
          <a:lstStyle>
            <a:lvl1pPr>
              <a:defRPr/>
            </a:lvl1pPr>
          </a:lstStyle>
          <a:p>
            <a:fld id="{3F1EA21D-8139-4CB9-81B2-4BAAFE2566EA}" type="slidenum">
              <a:rPr lang="en-US" altLang="en-US"/>
              <a:pPr/>
              <a:t>‹#›</a:t>
            </a:fld>
            <a:endParaRPr lang="en-US" altLang="en-US"/>
          </a:p>
        </p:txBody>
      </p:sp>
      <p:sp>
        <p:nvSpPr>
          <p:cNvPr id="4" name="Rectangle 16">
            <a:extLst>
              <a:ext uri="{FF2B5EF4-FFF2-40B4-BE49-F238E27FC236}">
                <a16:creationId xmlns:a16="http://schemas.microsoft.com/office/drawing/2014/main" id="{85C112C4-AEAD-48CC-8B3D-74C0A0AFF528}"/>
              </a:ext>
            </a:extLst>
          </p:cNvPr>
          <p:cNvSpPr>
            <a:spLocks noGrp="1" noChangeArrowheads="1"/>
          </p:cNvSpPr>
          <p:nvPr>
            <p:ph type="dt" sz="half" idx="12"/>
          </p:nvPr>
        </p:nvSpPr>
        <p:spPr>
          <a:ln/>
        </p:spPr>
        <p:txBody>
          <a:bodyPr/>
          <a:lstStyle>
            <a:lvl1pPr>
              <a:defRPr/>
            </a:lvl1pPr>
          </a:lstStyle>
          <a:p>
            <a:pPr>
              <a:defRPr/>
            </a:pPr>
            <a:fld id="{EDAA1F3D-A707-4DC8-8BAE-1ADBA7E4023F}" type="datetimeFigureOut">
              <a:rPr lang="en-US"/>
              <a:pPr>
                <a:defRPr/>
              </a:pPr>
              <a:t>5/25/2024</a:t>
            </a:fld>
            <a:endParaRPr lang="en-US"/>
          </a:p>
        </p:txBody>
      </p:sp>
    </p:spTree>
    <p:extLst>
      <p:ext uri="{BB962C8B-B14F-4D97-AF65-F5344CB8AC3E}">
        <p14:creationId xmlns:p14="http://schemas.microsoft.com/office/powerpoint/2010/main" val="3866112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DA15B75B-3E4B-4795-A2C5-B5FBF201F32F}"/>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E738855A-03AC-4DED-B38F-D85FA1536B43}"/>
              </a:ext>
            </a:extLst>
          </p:cNvPr>
          <p:cNvSpPr>
            <a:spLocks noGrp="1" noChangeArrowheads="1"/>
          </p:cNvSpPr>
          <p:nvPr>
            <p:ph type="sldNum" sz="quarter" idx="11"/>
          </p:nvPr>
        </p:nvSpPr>
        <p:spPr>
          <a:ln/>
        </p:spPr>
        <p:txBody>
          <a:bodyPr/>
          <a:lstStyle>
            <a:lvl1pPr>
              <a:defRPr/>
            </a:lvl1pPr>
          </a:lstStyle>
          <a:p>
            <a:fld id="{896057C9-2A69-4004-8CD2-5509A88A3FDB}" type="slidenum">
              <a:rPr lang="en-US" altLang="en-US"/>
              <a:pPr/>
              <a:t>‹#›</a:t>
            </a:fld>
            <a:endParaRPr lang="en-US" altLang="en-US"/>
          </a:p>
        </p:txBody>
      </p:sp>
      <p:sp>
        <p:nvSpPr>
          <p:cNvPr id="7" name="Rectangle 16">
            <a:extLst>
              <a:ext uri="{FF2B5EF4-FFF2-40B4-BE49-F238E27FC236}">
                <a16:creationId xmlns:a16="http://schemas.microsoft.com/office/drawing/2014/main" id="{BA2C5E2D-00C8-4756-8D52-CFEA6A7C7762}"/>
              </a:ext>
            </a:extLst>
          </p:cNvPr>
          <p:cNvSpPr>
            <a:spLocks noGrp="1" noChangeArrowheads="1"/>
          </p:cNvSpPr>
          <p:nvPr>
            <p:ph type="dt" sz="half" idx="12"/>
          </p:nvPr>
        </p:nvSpPr>
        <p:spPr>
          <a:ln/>
        </p:spPr>
        <p:txBody>
          <a:bodyPr/>
          <a:lstStyle>
            <a:lvl1pPr>
              <a:defRPr/>
            </a:lvl1pPr>
          </a:lstStyle>
          <a:p>
            <a:pPr>
              <a:defRPr/>
            </a:pPr>
            <a:fld id="{4A66A815-30E8-45F4-9675-5A243E003334}" type="datetimeFigureOut">
              <a:rPr lang="en-US"/>
              <a:pPr>
                <a:defRPr/>
              </a:pPr>
              <a:t>5/25/2024</a:t>
            </a:fld>
            <a:endParaRPr lang="en-US"/>
          </a:p>
        </p:txBody>
      </p:sp>
    </p:spTree>
    <p:extLst>
      <p:ext uri="{BB962C8B-B14F-4D97-AF65-F5344CB8AC3E}">
        <p14:creationId xmlns:p14="http://schemas.microsoft.com/office/powerpoint/2010/main" val="2607808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CB43F169-A2BA-4D3F-AF7D-3525843323C7}"/>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8684FDD7-768E-43F7-8317-41C2F6D321B7}"/>
              </a:ext>
            </a:extLst>
          </p:cNvPr>
          <p:cNvSpPr>
            <a:spLocks noGrp="1" noChangeArrowheads="1"/>
          </p:cNvSpPr>
          <p:nvPr>
            <p:ph type="sldNum" sz="quarter" idx="11"/>
          </p:nvPr>
        </p:nvSpPr>
        <p:spPr>
          <a:ln/>
        </p:spPr>
        <p:txBody>
          <a:bodyPr/>
          <a:lstStyle>
            <a:lvl1pPr>
              <a:defRPr/>
            </a:lvl1pPr>
          </a:lstStyle>
          <a:p>
            <a:fld id="{97C5545A-3C26-4BFF-B7BB-EB47C578EE18}" type="slidenum">
              <a:rPr lang="en-US" altLang="en-US"/>
              <a:pPr/>
              <a:t>‹#›</a:t>
            </a:fld>
            <a:endParaRPr lang="en-US" altLang="en-US"/>
          </a:p>
        </p:txBody>
      </p:sp>
      <p:sp>
        <p:nvSpPr>
          <p:cNvPr id="7" name="Rectangle 16">
            <a:extLst>
              <a:ext uri="{FF2B5EF4-FFF2-40B4-BE49-F238E27FC236}">
                <a16:creationId xmlns:a16="http://schemas.microsoft.com/office/drawing/2014/main" id="{E3FF4502-8D5C-4393-9C33-7E74822F0A92}"/>
              </a:ext>
            </a:extLst>
          </p:cNvPr>
          <p:cNvSpPr>
            <a:spLocks noGrp="1" noChangeArrowheads="1"/>
          </p:cNvSpPr>
          <p:nvPr>
            <p:ph type="dt" sz="half" idx="12"/>
          </p:nvPr>
        </p:nvSpPr>
        <p:spPr>
          <a:ln/>
        </p:spPr>
        <p:txBody>
          <a:bodyPr/>
          <a:lstStyle>
            <a:lvl1pPr>
              <a:defRPr/>
            </a:lvl1pPr>
          </a:lstStyle>
          <a:p>
            <a:pPr>
              <a:defRPr/>
            </a:pPr>
            <a:fld id="{9F02070B-AAA0-40F9-A393-44EB73E3BD30}" type="datetimeFigureOut">
              <a:rPr lang="en-US"/>
              <a:pPr>
                <a:defRPr/>
              </a:pPr>
              <a:t>5/25/2024</a:t>
            </a:fld>
            <a:endParaRPr lang="en-US"/>
          </a:p>
        </p:txBody>
      </p:sp>
    </p:spTree>
    <p:extLst>
      <p:ext uri="{BB962C8B-B14F-4D97-AF65-F5344CB8AC3E}">
        <p14:creationId xmlns:p14="http://schemas.microsoft.com/office/powerpoint/2010/main" val="1920588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3C58CB46-5AF0-4CD3-B52B-7213C348EF83}"/>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Arial" charset="0"/>
                <a:cs typeface="Arial" charset="0"/>
              </a:defRPr>
            </a:lvl1pPr>
          </a:lstStyle>
          <a:p>
            <a:pPr>
              <a:defRPr/>
            </a:pPr>
            <a:endParaRPr lang="en-US"/>
          </a:p>
        </p:txBody>
      </p:sp>
      <p:sp>
        <p:nvSpPr>
          <p:cNvPr id="53251" name="Rectangle 3">
            <a:extLst>
              <a:ext uri="{FF2B5EF4-FFF2-40B4-BE49-F238E27FC236}">
                <a16:creationId xmlns:a16="http://schemas.microsoft.com/office/drawing/2014/main" id="{F1A7B7C0-6389-460A-8F0B-ABD262AA6809}"/>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Black" panose="020B0A04020102020204" pitchFamily="34" charset="0"/>
              </a:defRPr>
            </a:lvl1pPr>
          </a:lstStyle>
          <a:p>
            <a:fld id="{1A378E8D-7E94-4CCE-A823-A90B0317BE0A}" type="slidenum">
              <a:rPr lang="en-US" altLang="en-US"/>
              <a:pPr/>
              <a:t>‹#›</a:t>
            </a:fld>
            <a:endParaRPr lang="en-US" altLang="en-US"/>
          </a:p>
        </p:txBody>
      </p:sp>
      <p:grpSp>
        <p:nvGrpSpPr>
          <p:cNvPr id="1028" name="Group 4">
            <a:extLst>
              <a:ext uri="{FF2B5EF4-FFF2-40B4-BE49-F238E27FC236}">
                <a16:creationId xmlns:a16="http://schemas.microsoft.com/office/drawing/2014/main" id="{8F9221C6-E757-4949-A436-B48A33D7ABD2}"/>
              </a:ext>
            </a:extLst>
          </p:cNvPr>
          <p:cNvGrpSpPr>
            <a:grpSpLocks/>
          </p:cNvGrpSpPr>
          <p:nvPr/>
        </p:nvGrpSpPr>
        <p:grpSpPr bwMode="auto">
          <a:xfrm>
            <a:off x="0" y="0"/>
            <a:ext cx="9144000" cy="546100"/>
            <a:chOff x="0" y="0"/>
            <a:chExt cx="5760" cy="344"/>
          </a:xfrm>
        </p:grpSpPr>
        <p:sp>
          <p:nvSpPr>
            <p:cNvPr id="1032" name="Rectangle 5">
              <a:extLst>
                <a:ext uri="{FF2B5EF4-FFF2-40B4-BE49-F238E27FC236}">
                  <a16:creationId xmlns:a16="http://schemas.microsoft.com/office/drawing/2014/main" id="{12298413-AE0C-497B-932C-C23D469D738C}"/>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1033" name="Rectangle 6">
              <a:extLst>
                <a:ext uri="{FF2B5EF4-FFF2-40B4-BE49-F238E27FC236}">
                  <a16:creationId xmlns:a16="http://schemas.microsoft.com/office/drawing/2014/main" id="{1A1BD86C-00B1-4141-8369-D55C49918CC7}"/>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034" name="Rectangle 7">
              <a:extLst>
                <a:ext uri="{FF2B5EF4-FFF2-40B4-BE49-F238E27FC236}">
                  <a16:creationId xmlns:a16="http://schemas.microsoft.com/office/drawing/2014/main" id="{C709120E-B7AE-4573-9C93-C08AD2619793}"/>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schemeClr val="hlink"/>
                </a:solidFill>
              </a:endParaRPr>
            </a:p>
          </p:txBody>
        </p:sp>
        <p:sp>
          <p:nvSpPr>
            <p:cNvPr id="1035" name="Rectangle 8">
              <a:extLst>
                <a:ext uri="{FF2B5EF4-FFF2-40B4-BE49-F238E27FC236}">
                  <a16:creationId xmlns:a16="http://schemas.microsoft.com/office/drawing/2014/main" id="{7E0F8ABA-D4F2-4181-9473-3FE898C8A452}"/>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schemeClr val="hlink"/>
                </a:solidFill>
              </a:endParaRPr>
            </a:p>
          </p:txBody>
        </p:sp>
        <p:sp>
          <p:nvSpPr>
            <p:cNvPr id="1036" name="Rectangle 9">
              <a:extLst>
                <a:ext uri="{FF2B5EF4-FFF2-40B4-BE49-F238E27FC236}">
                  <a16:creationId xmlns:a16="http://schemas.microsoft.com/office/drawing/2014/main" id="{1C1AF499-409C-4F88-A36B-5ED8A21B96CA}"/>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schemeClr val="accent2"/>
                </a:solidFill>
              </a:endParaRPr>
            </a:p>
          </p:txBody>
        </p:sp>
        <p:sp>
          <p:nvSpPr>
            <p:cNvPr id="1037" name="Rectangle 10">
              <a:extLst>
                <a:ext uri="{FF2B5EF4-FFF2-40B4-BE49-F238E27FC236}">
                  <a16:creationId xmlns:a16="http://schemas.microsoft.com/office/drawing/2014/main" id="{73E0656B-7EE3-4DA2-9B8E-CCC02B0F32DE}"/>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schemeClr val="hlink"/>
                </a:solidFill>
              </a:endParaRPr>
            </a:p>
          </p:txBody>
        </p:sp>
        <p:sp>
          <p:nvSpPr>
            <p:cNvPr id="1038" name="Rectangle 11">
              <a:extLst>
                <a:ext uri="{FF2B5EF4-FFF2-40B4-BE49-F238E27FC236}">
                  <a16:creationId xmlns:a16="http://schemas.microsoft.com/office/drawing/2014/main" id="{39EC41A4-F0EC-41E6-9CA9-57E862798D7F}"/>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039" name="Rectangle 12">
              <a:extLst>
                <a:ext uri="{FF2B5EF4-FFF2-40B4-BE49-F238E27FC236}">
                  <a16:creationId xmlns:a16="http://schemas.microsoft.com/office/drawing/2014/main" id="{0F5ED9E4-DB3F-4F2D-A0B4-692AE7426521}"/>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schemeClr val="accent2"/>
                </a:solidFill>
              </a:endParaRPr>
            </a:p>
          </p:txBody>
        </p:sp>
        <p:sp>
          <p:nvSpPr>
            <p:cNvPr id="1040" name="Rectangle 13">
              <a:extLst>
                <a:ext uri="{FF2B5EF4-FFF2-40B4-BE49-F238E27FC236}">
                  <a16:creationId xmlns:a16="http://schemas.microsoft.com/office/drawing/2014/main" id="{D817A5E1-E2A4-4F52-8B1A-DD9E98B51139}"/>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schemeClr val="accent2"/>
                </a:solidFill>
              </a:endParaRPr>
            </a:p>
          </p:txBody>
        </p:sp>
      </p:grpSp>
      <p:sp>
        <p:nvSpPr>
          <p:cNvPr id="1029" name="Rectangle 14">
            <a:extLst>
              <a:ext uri="{FF2B5EF4-FFF2-40B4-BE49-F238E27FC236}">
                <a16:creationId xmlns:a16="http://schemas.microsoft.com/office/drawing/2014/main" id="{59D75A66-C16C-4A54-9B62-88606CC43855}"/>
              </a:ext>
            </a:extLst>
          </p:cNvPr>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0" name="Rectangle 15">
            <a:extLst>
              <a:ext uri="{FF2B5EF4-FFF2-40B4-BE49-F238E27FC236}">
                <a16:creationId xmlns:a16="http://schemas.microsoft.com/office/drawing/2014/main" id="{E258C8F8-E67F-451A-A9C4-716E1752C864}"/>
              </a:ext>
            </a:extLst>
          </p:cNvPr>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3264" name="Rectangle 16">
            <a:extLst>
              <a:ext uri="{FF2B5EF4-FFF2-40B4-BE49-F238E27FC236}">
                <a16:creationId xmlns:a16="http://schemas.microsoft.com/office/drawing/2014/main" id="{A834075F-8CD2-42DC-BF18-39BE537ED17C}"/>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fld id="{F1717152-C683-417E-BCC4-326095B9A70B}" type="datetimeFigureOut">
              <a:rPr lang="en-US"/>
              <a:pPr>
                <a:defRPr/>
              </a:pPr>
              <a:t>5/25/2024</a:t>
            </a:fld>
            <a:endParaRPr lang="en-US"/>
          </a:p>
        </p:txBody>
      </p:sp>
    </p:spTree>
  </p:cSld>
  <p:clrMap bg1="lt1" tx1="dk1" bg2="lt2" tx2="dk2" accent1="accent1" accent2="accent2" accent3="accent3" accent4="accent4" accent5="accent5" accent6="accent6" hlink="hlink" folHlink="folHlink"/>
  <p:sldLayoutIdLst>
    <p:sldLayoutId id="2147483848"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9.e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60"/>
          <p:cNvSpPr txBox="1">
            <a:spLocks noGrp="1"/>
          </p:cNvSpPr>
          <p:nvPr>
            <p:ph type="title"/>
          </p:nvPr>
        </p:nvSpPr>
        <p:spPr>
          <a:xfrm>
            <a:off x="504825" y="161825"/>
            <a:ext cx="8229600" cy="36933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b="1"/>
              <a:t>Assignment </a:t>
            </a:r>
            <a:endParaRPr/>
          </a:p>
        </p:txBody>
      </p:sp>
      <p:sp>
        <p:nvSpPr>
          <p:cNvPr id="608" name="Google Shape;608;p60"/>
          <p:cNvSpPr txBox="1"/>
          <p:nvPr/>
        </p:nvSpPr>
        <p:spPr>
          <a:xfrm>
            <a:off x="504825" y="747049"/>
            <a:ext cx="7924800" cy="64629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400" b="1" dirty="0">
                <a:solidFill>
                  <a:schemeClr val="dk1"/>
                </a:solidFill>
                <a:latin typeface="Arial" panose="020B0604020202020204" pitchFamily="34" charset="0"/>
                <a:ea typeface="Tahoma"/>
                <a:cs typeface="Calibri" panose="020F0502020204030204" pitchFamily="34" charset="0"/>
                <a:sym typeface="Tahoma"/>
              </a:rPr>
              <a:t>Read the article in the following link</a:t>
            </a:r>
            <a:endParaRPr dirty="0"/>
          </a:p>
        </p:txBody>
      </p:sp>
      <p:sp>
        <p:nvSpPr>
          <p:cNvPr id="9" name="TextBox 8">
            <a:extLst>
              <a:ext uri="{FF2B5EF4-FFF2-40B4-BE49-F238E27FC236}">
                <a16:creationId xmlns:a16="http://schemas.microsoft.com/office/drawing/2014/main" id="{04FBADA0-DA6C-D04A-1E87-D92E9B3CA76D}"/>
              </a:ext>
            </a:extLst>
          </p:cNvPr>
          <p:cNvSpPr txBox="1"/>
          <p:nvPr/>
        </p:nvSpPr>
        <p:spPr>
          <a:xfrm>
            <a:off x="504825" y="2580175"/>
            <a:ext cx="8020050" cy="1287532"/>
          </a:xfrm>
          <a:prstGeom prst="rect">
            <a:avLst/>
          </a:prstGeom>
          <a:noFill/>
        </p:spPr>
        <p:txBody>
          <a:bodyPr wrap="square" rtlCol="0">
            <a:spAutoFit/>
          </a:bodyPr>
          <a:lstStyle/>
          <a:p>
            <a:pPr>
              <a:lnSpc>
                <a:spcPct val="150000"/>
              </a:lnSpc>
            </a:pPr>
            <a:r>
              <a:rPr lang="en-US" sz="1800" b="1" dirty="0"/>
              <a:t>Task</a:t>
            </a:r>
            <a:r>
              <a:rPr lang="en-US" sz="1800" dirty="0"/>
              <a:t>: Summarize a causal</a:t>
            </a:r>
            <a:r>
              <a:rPr lang="vi-VN" sz="1800" dirty="0"/>
              <a:t> argument made by Thủ Đức city’s authorities about the local flooding on May 15, 2024</a:t>
            </a:r>
            <a:r>
              <a:rPr lang="en-US" sz="1800" dirty="0"/>
              <a:t> and diagram the argument. Use clear premise and conclusion indicators.  </a:t>
            </a:r>
          </a:p>
        </p:txBody>
      </p:sp>
      <p:sp>
        <p:nvSpPr>
          <p:cNvPr id="11" name="TextBox 10">
            <a:extLst>
              <a:ext uri="{FF2B5EF4-FFF2-40B4-BE49-F238E27FC236}">
                <a16:creationId xmlns:a16="http://schemas.microsoft.com/office/drawing/2014/main" id="{63E4FB1D-EB9B-E513-D985-4F5B424868EC}"/>
              </a:ext>
            </a:extLst>
          </p:cNvPr>
          <p:cNvSpPr txBox="1"/>
          <p:nvPr/>
        </p:nvSpPr>
        <p:spPr>
          <a:xfrm>
            <a:off x="438152" y="1725147"/>
            <a:ext cx="7981948" cy="523220"/>
          </a:xfrm>
          <a:prstGeom prst="rect">
            <a:avLst/>
          </a:prstGeom>
          <a:noFill/>
        </p:spPr>
        <p:txBody>
          <a:bodyPr wrap="square">
            <a:spAutoFit/>
          </a:bodyPr>
          <a:lstStyle/>
          <a:p>
            <a:r>
              <a:rPr lang="en-US" sz="1400" dirty="0"/>
              <a:t>https://</a:t>
            </a:r>
            <a:r>
              <a:rPr lang="en-US" sz="1400" dirty="0" err="1"/>
              <a:t>www.baogiaothong.vn</a:t>
            </a:r>
            <a:r>
              <a:rPr lang="en-US" sz="1400" dirty="0"/>
              <a:t>/tp-thu-duc-co-16-tuyen-duong-ngap-do-mua-khu-vuc-nang-nhat-ngap-toi-06m-192240516182450327.htm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87CFBBD9-E360-46EE-A215-336A5E0B722C}"/>
              </a:ext>
            </a:extLst>
          </p:cNvPr>
          <p:cNvSpPr>
            <a:spLocks noGrp="1" noChangeArrowheads="1"/>
          </p:cNvSpPr>
          <p:nvPr>
            <p:ph type="title" idx="4294967295"/>
          </p:nvPr>
        </p:nvSpPr>
        <p:spPr>
          <a:xfrm>
            <a:off x="457200" y="304800"/>
            <a:ext cx="8229600" cy="533400"/>
          </a:xfrm>
        </p:spPr>
        <p:txBody>
          <a:bodyPr anchorCtr="1"/>
          <a:lstStyle/>
          <a:p>
            <a:pPr eaLnBrk="1" hangingPunct="1">
              <a:defRPr/>
            </a:pPr>
            <a:r>
              <a:rPr lang="en-US" sz="3200" b="1" dirty="0">
                <a:effectLst>
                  <a:outerShdw blurRad="38100" dist="38100" dir="2700000" algn="tl">
                    <a:srgbClr val="FFFFFF"/>
                  </a:outerShdw>
                </a:effectLst>
              </a:rPr>
              <a:t>When is an argument ‘good’?</a:t>
            </a:r>
          </a:p>
        </p:txBody>
      </p:sp>
      <p:sp>
        <p:nvSpPr>
          <p:cNvPr id="8195" name="Rectangle 3">
            <a:extLst>
              <a:ext uri="{FF2B5EF4-FFF2-40B4-BE49-F238E27FC236}">
                <a16:creationId xmlns:a16="http://schemas.microsoft.com/office/drawing/2014/main" id="{0DDC57D9-1C4F-4874-BFA9-BB3344CB4854}"/>
              </a:ext>
            </a:extLst>
          </p:cNvPr>
          <p:cNvSpPr>
            <a:spLocks noGrp="1" noChangeArrowheads="1"/>
          </p:cNvSpPr>
          <p:nvPr>
            <p:ph type="body" idx="4294967295"/>
          </p:nvPr>
        </p:nvSpPr>
        <p:spPr>
          <a:xfrm>
            <a:off x="228600" y="990600"/>
            <a:ext cx="8915400" cy="5334000"/>
          </a:xfrm>
        </p:spPr>
        <p:txBody>
          <a:bodyPr/>
          <a:lstStyle/>
          <a:p>
            <a:pPr eaLnBrk="1" hangingPunct="1">
              <a:lnSpc>
                <a:spcPct val="130000"/>
              </a:lnSpc>
              <a:buFont typeface="Wingdings" panose="05000000000000000000" pitchFamily="2" charset="2"/>
              <a:buNone/>
            </a:pPr>
            <a:r>
              <a:rPr lang="en-US" altLang="en-US" sz="2800" dirty="0"/>
              <a:t>What a “good argument” </a:t>
            </a:r>
            <a:r>
              <a:rPr lang="en-US" altLang="en-US" sz="2800" i="1" u="sng" dirty="0"/>
              <a:t>does</a:t>
            </a:r>
            <a:r>
              <a:rPr lang="en-US" altLang="en-US" sz="2800" dirty="0"/>
              <a:t> mean: </a:t>
            </a:r>
          </a:p>
          <a:p>
            <a:pPr eaLnBrk="1" hangingPunct="1">
              <a:lnSpc>
                <a:spcPct val="130000"/>
              </a:lnSpc>
            </a:pPr>
            <a:r>
              <a:rPr lang="en-US" altLang="en-US" sz="2800" b="1" dirty="0"/>
              <a:t>deductively sound </a:t>
            </a:r>
          </a:p>
          <a:p>
            <a:pPr lvl="1" eaLnBrk="1" hangingPunct="1">
              <a:lnSpc>
                <a:spcPct val="130000"/>
              </a:lnSpc>
            </a:pPr>
            <a:r>
              <a:rPr lang="en-US" altLang="en-US" sz="2400" dirty="0"/>
              <a:t>true conclusion </a:t>
            </a:r>
            <a:r>
              <a:rPr lang="en-US" altLang="en-US" sz="2400" u="sng" dirty="0"/>
              <a:t>following</a:t>
            </a:r>
            <a:r>
              <a:rPr lang="en-US" altLang="en-US" sz="2400" dirty="0"/>
              <a:t> true premises</a:t>
            </a:r>
          </a:p>
          <a:p>
            <a:pPr eaLnBrk="1" hangingPunct="1">
              <a:lnSpc>
                <a:spcPct val="130000"/>
              </a:lnSpc>
            </a:pPr>
            <a:r>
              <a:rPr lang="en-US" altLang="en-US" sz="2800" b="1" dirty="0"/>
              <a:t>inductively cogent</a:t>
            </a:r>
          </a:p>
          <a:p>
            <a:pPr lvl="1" eaLnBrk="1" hangingPunct="1">
              <a:lnSpc>
                <a:spcPct val="130000"/>
              </a:lnSpc>
            </a:pPr>
            <a:r>
              <a:rPr lang="en-US" altLang="en-US" sz="2400" dirty="0"/>
              <a:t>probably true conclusion </a:t>
            </a:r>
            <a:r>
              <a:rPr lang="en-US" altLang="en-US" sz="2400" u="sng" dirty="0"/>
              <a:t>following</a:t>
            </a:r>
            <a:r>
              <a:rPr lang="en-US" altLang="en-US" sz="2400" dirty="0"/>
              <a:t> true premises</a:t>
            </a:r>
          </a:p>
          <a:p>
            <a:pPr lvl="1" eaLnBrk="1" hangingPunct="1">
              <a:lnSpc>
                <a:spcPct val="130000"/>
              </a:lnSpc>
              <a:buFont typeface="Wingdings" panose="05000000000000000000" pitchFamily="2" charset="2"/>
              <a:buNone/>
            </a:pPr>
            <a:endParaRPr lang="en-US" altLang="en-US" sz="2400" dirty="0"/>
          </a:p>
          <a:p>
            <a:pPr eaLnBrk="1" hangingPunct="1">
              <a:lnSpc>
                <a:spcPct val="130000"/>
              </a:lnSpc>
              <a:buFont typeface="Wingdings" panose="05000000000000000000" pitchFamily="2" charset="2"/>
              <a:buChar char="Ø"/>
            </a:pPr>
            <a:r>
              <a:rPr lang="en-US" altLang="en-US" sz="2800" dirty="0"/>
              <a:t>A good argument embodies all the good qualities of critical thinking to </a:t>
            </a:r>
            <a:r>
              <a:rPr lang="en-US" altLang="en-US" sz="2800" u="sng" dirty="0"/>
              <a:t>have logic</a:t>
            </a:r>
            <a:r>
              <a:rPr lang="en-US" altLang="en-US" sz="2800" dirty="0"/>
              <a:t> and </a:t>
            </a:r>
            <a:r>
              <a:rPr lang="en-US" altLang="en-US" sz="2800" u="sng" dirty="0"/>
              <a:t>make sense</a:t>
            </a:r>
            <a:r>
              <a:rPr lang="en-US" altLang="en-US" sz="2800" dirty="0"/>
              <a:t>. </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Freeform 5">
            <a:extLst>
              <a:ext uri="{FF2B5EF4-FFF2-40B4-BE49-F238E27FC236}">
                <a16:creationId xmlns:a16="http://schemas.microsoft.com/office/drawing/2014/main" id="{758A258D-8399-4F61-96CC-E70C2A25C446}"/>
              </a:ext>
            </a:extLst>
          </p:cNvPr>
          <p:cNvSpPr>
            <a:spLocks noEditPoints="1"/>
          </p:cNvSpPr>
          <p:nvPr/>
        </p:nvSpPr>
        <p:spPr bwMode="gray">
          <a:xfrm rot="-1358056">
            <a:off x="996950" y="2135188"/>
            <a:ext cx="8066088" cy="2979737"/>
          </a:xfrm>
          <a:custGeom>
            <a:avLst/>
            <a:gdLst>
              <a:gd name="T0" fmla="*/ 1692 w 4040"/>
              <a:gd name="T1" fmla="*/ 12 h 1888"/>
              <a:gd name="T2" fmla="*/ 1234 w 4040"/>
              <a:gd name="T3" fmla="*/ 74 h 1888"/>
              <a:gd name="T4" fmla="*/ 828 w 4040"/>
              <a:gd name="T5" fmla="*/ 182 h 1888"/>
              <a:gd name="T6" fmla="*/ 486 w 4040"/>
              <a:gd name="T7" fmla="*/ 330 h 1888"/>
              <a:gd name="T8" fmla="*/ 226 w 4040"/>
              <a:gd name="T9" fmla="*/ 510 h 1888"/>
              <a:gd name="T10" fmla="*/ 58 w 4040"/>
              <a:gd name="T11" fmla="*/ 718 h 1888"/>
              <a:gd name="T12" fmla="*/ 0 w 4040"/>
              <a:gd name="T13" fmla="*/ 944 h 1888"/>
              <a:gd name="T14" fmla="*/ 58 w 4040"/>
              <a:gd name="T15" fmla="*/ 1170 h 1888"/>
              <a:gd name="T16" fmla="*/ 226 w 4040"/>
              <a:gd name="T17" fmla="*/ 1378 h 1888"/>
              <a:gd name="T18" fmla="*/ 486 w 4040"/>
              <a:gd name="T19" fmla="*/ 1558 h 1888"/>
              <a:gd name="T20" fmla="*/ 828 w 4040"/>
              <a:gd name="T21" fmla="*/ 1706 h 1888"/>
              <a:gd name="T22" fmla="*/ 1234 w 4040"/>
              <a:gd name="T23" fmla="*/ 1814 h 1888"/>
              <a:gd name="T24" fmla="*/ 1692 w 4040"/>
              <a:gd name="T25" fmla="*/ 1876 h 1888"/>
              <a:gd name="T26" fmla="*/ 2186 w 4040"/>
              <a:gd name="T27" fmla="*/ 1884 h 1888"/>
              <a:gd name="T28" fmla="*/ 2658 w 4040"/>
              <a:gd name="T29" fmla="*/ 1840 h 1888"/>
              <a:gd name="T30" fmla="*/ 3084 w 4040"/>
              <a:gd name="T31" fmla="*/ 1746 h 1888"/>
              <a:gd name="T32" fmla="*/ 3448 w 4040"/>
              <a:gd name="T33" fmla="*/ 1612 h 1888"/>
              <a:gd name="T34" fmla="*/ 3738 w 4040"/>
              <a:gd name="T35" fmla="*/ 1442 h 1888"/>
              <a:gd name="T36" fmla="*/ 3938 w 4040"/>
              <a:gd name="T37" fmla="*/ 1242 h 1888"/>
              <a:gd name="T38" fmla="*/ 4034 w 4040"/>
              <a:gd name="T39" fmla="*/ 1022 h 1888"/>
              <a:gd name="T40" fmla="*/ 4014 w 4040"/>
              <a:gd name="T41" fmla="*/ 790 h 1888"/>
              <a:gd name="T42" fmla="*/ 3882 w 4040"/>
              <a:gd name="T43" fmla="*/ 576 h 1888"/>
              <a:gd name="T44" fmla="*/ 3650 w 4040"/>
              <a:gd name="T45" fmla="*/ 386 h 1888"/>
              <a:gd name="T46" fmla="*/ 3334 w 4040"/>
              <a:gd name="T47" fmla="*/ 228 h 1888"/>
              <a:gd name="T48" fmla="*/ 2948 w 4040"/>
              <a:gd name="T49" fmla="*/ 106 h 1888"/>
              <a:gd name="T50" fmla="*/ 2506 w 4040"/>
              <a:gd name="T51" fmla="*/ 28 h 1888"/>
              <a:gd name="T52" fmla="*/ 2020 w 4040"/>
              <a:gd name="T53" fmla="*/ 0 h 1888"/>
              <a:gd name="T54" fmla="*/ 1606 w 4040"/>
              <a:gd name="T55" fmla="*/ 1736 h 1888"/>
              <a:gd name="T56" fmla="*/ 1164 w 4040"/>
              <a:gd name="T57" fmla="*/ 1678 h 1888"/>
              <a:gd name="T58" fmla="*/ 776 w 4040"/>
              <a:gd name="T59" fmla="*/ 1576 h 1888"/>
              <a:gd name="T60" fmla="*/ 458 w 4040"/>
              <a:gd name="T61" fmla="*/ 1436 h 1888"/>
              <a:gd name="T62" fmla="*/ 224 w 4040"/>
              <a:gd name="T63" fmla="*/ 1266 h 1888"/>
              <a:gd name="T64" fmla="*/ 88 w 4040"/>
              <a:gd name="T65" fmla="*/ 1074 h 1888"/>
              <a:gd name="T66" fmla="*/ 68 w 4040"/>
              <a:gd name="T67" fmla="*/ 864 h 1888"/>
              <a:gd name="T68" fmla="*/ 166 w 4040"/>
              <a:gd name="T69" fmla="*/ 664 h 1888"/>
              <a:gd name="T70" fmla="*/ 370 w 4040"/>
              <a:gd name="T71" fmla="*/ 486 h 1888"/>
              <a:gd name="T72" fmla="*/ 662 w 4040"/>
              <a:gd name="T73" fmla="*/ 336 h 1888"/>
              <a:gd name="T74" fmla="*/ 1028 w 4040"/>
              <a:gd name="T75" fmla="*/ 222 h 1888"/>
              <a:gd name="T76" fmla="*/ 1454 w 4040"/>
              <a:gd name="T77" fmla="*/ 148 h 1888"/>
              <a:gd name="T78" fmla="*/ 1922 w 4040"/>
              <a:gd name="T79" fmla="*/ 120 h 1888"/>
              <a:gd name="T80" fmla="*/ 2392 w 4040"/>
              <a:gd name="T81" fmla="*/ 148 h 1888"/>
              <a:gd name="T82" fmla="*/ 2818 w 4040"/>
              <a:gd name="T83" fmla="*/ 222 h 1888"/>
              <a:gd name="T84" fmla="*/ 3184 w 4040"/>
              <a:gd name="T85" fmla="*/ 336 h 1888"/>
              <a:gd name="T86" fmla="*/ 3476 w 4040"/>
              <a:gd name="T87" fmla="*/ 486 h 1888"/>
              <a:gd name="T88" fmla="*/ 3680 w 4040"/>
              <a:gd name="T89" fmla="*/ 664 h 1888"/>
              <a:gd name="T90" fmla="*/ 3778 w 4040"/>
              <a:gd name="T91" fmla="*/ 864 h 1888"/>
              <a:gd name="T92" fmla="*/ 3758 w 4040"/>
              <a:gd name="T93" fmla="*/ 1074 h 1888"/>
              <a:gd name="T94" fmla="*/ 3622 w 4040"/>
              <a:gd name="T95" fmla="*/ 1266 h 1888"/>
              <a:gd name="T96" fmla="*/ 3388 w 4040"/>
              <a:gd name="T97" fmla="*/ 1436 h 1888"/>
              <a:gd name="T98" fmla="*/ 3070 w 4040"/>
              <a:gd name="T99" fmla="*/ 1576 h 1888"/>
              <a:gd name="T100" fmla="*/ 2682 w 4040"/>
              <a:gd name="T101" fmla="*/ 1678 h 1888"/>
              <a:gd name="T102" fmla="*/ 2240 w 4040"/>
              <a:gd name="T103" fmla="*/ 1736 h 18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040"/>
              <a:gd name="T157" fmla="*/ 0 h 1888"/>
              <a:gd name="T158" fmla="*/ 4040 w 4040"/>
              <a:gd name="T159" fmla="*/ 1888 h 188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solidFill>
            <a:srgbClr val="800080"/>
          </a:solidFill>
          <a:ln w="0">
            <a:noFill/>
            <a:round/>
            <a:headEnd/>
            <a:tailEnd/>
          </a:ln>
        </p:spPr>
        <p:txBody>
          <a:bodyPr/>
          <a:lstStyle/>
          <a:p>
            <a:pPr>
              <a:defRPr/>
            </a:pPr>
            <a:endParaRPr lang="en-US">
              <a:latin typeface="Arial" charset="0"/>
              <a:ea typeface="宋体" pitchFamily="2" charset="-122"/>
              <a:cs typeface="+mn-cs"/>
            </a:endParaRPr>
          </a:p>
        </p:txBody>
      </p:sp>
      <p:sp>
        <p:nvSpPr>
          <p:cNvPr id="15367" name="Oval 7">
            <a:extLst>
              <a:ext uri="{FF2B5EF4-FFF2-40B4-BE49-F238E27FC236}">
                <a16:creationId xmlns:a16="http://schemas.microsoft.com/office/drawing/2014/main" id="{A8101A27-20CD-4350-B215-DB73D2FBF071}"/>
              </a:ext>
            </a:extLst>
          </p:cNvPr>
          <p:cNvSpPr>
            <a:spLocks noChangeArrowheads="1"/>
          </p:cNvSpPr>
          <p:nvPr/>
        </p:nvSpPr>
        <p:spPr bwMode="gray">
          <a:xfrm>
            <a:off x="4049713" y="1603375"/>
            <a:ext cx="1284287" cy="1274763"/>
          </a:xfrm>
          <a:prstGeom prst="ellipse">
            <a:avLst/>
          </a:prstGeom>
          <a:gradFill rotWithShape="1">
            <a:gsLst>
              <a:gs pos="0">
                <a:srgbClr val="8DBB6B"/>
              </a:gs>
              <a:gs pos="100000">
                <a:srgbClr val="314125"/>
              </a:gs>
            </a:gsLst>
            <a:path path="shape">
              <a:fillToRect l="50000" t="50000" r="50000" b="50000"/>
            </a:path>
          </a:gradFill>
          <a:ln>
            <a:noFill/>
          </a:ln>
          <a:effectLst>
            <a:prstShdw prst="shdw12" dist="76200" dir="10800000">
              <a:schemeClr val="bg2">
                <a:alpha val="50000"/>
              </a:scheme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solidFill>
                <a:schemeClr val="bg1"/>
              </a:solidFill>
              <a:ea typeface="SimSun" panose="02010600030101010101" pitchFamily="2" charset="-122"/>
            </a:endParaRPr>
          </a:p>
        </p:txBody>
      </p:sp>
      <p:sp>
        <p:nvSpPr>
          <p:cNvPr id="15370" name="Oval 10">
            <a:extLst>
              <a:ext uri="{FF2B5EF4-FFF2-40B4-BE49-F238E27FC236}">
                <a16:creationId xmlns:a16="http://schemas.microsoft.com/office/drawing/2014/main" id="{3C3DA08B-11A3-4279-8CB3-F987346A51A4}"/>
              </a:ext>
            </a:extLst>
          </p:cNvPr>
          <p:cNvSpPr>
            <a:spLocks noChangeArrowheads="1"/>
          </p:cNvSpPr>
          <p:nvPr/>
        </p:nvSpPr>
        <p:spPr bwMode="gray">
          <a:xfrm>
            <a:off x="2017713" y="2773363"/>
            <a:ext cx="1371600" cy="1371600"/>
          </a:xfrm>
          <a:prstGeom prst="ellipse">
            <a:avLst/>
          </a:prstGeom>
          <a:gradFill rotWithShape="1">
            <a:gsLst>
              <a:gs pos="0">
                <a:schemeClr val="accent1"/>
              </a:gs>
              <a:gs pos="100000">
                <a:schemeClr val="accent1">
                  <a:gamma/>
                  <a:shade val="31373"/>
                  <a:invGamma/>
                </a:schemeClr>
              </a:gs>
            </a:gsLst>
            <a:path path="shape">
              <a:fillToRect l="50000" t="50000" r="50000" b="50000"/>
            </a:path>
          </a:gradFill>
          <a:ln w="9525">
            <a:noFill/>
            <a:round/>
            <a:headEnd/>
            <a:tailEnd/>
          </a:ln>
          <a:effectLst>
            <a:prstShdw prst="shdw12" dist="76200" dir="10800000">
              <a:schemeClr val="bg2">
                <a:alpha val="50000"/>
              </a:schemeClr>
            </a:prstShdw>
          </a:effectLst>
        </p:spPr>
        <p:txBody>
          <a:bodyPr wrap="none" anchor="ctr"/>
          <a:lstStyle/>
          <a:p>
            <a:pPr algn="ctr">
              <a:defRPr/>
            </a:pPr>
            <a:endParaRPr lang="en-US">
              <a:solidFill>
                <a:schemeClr val="bg1"/>
              </a:solidFill>
              <a:latin typeface="Arial" charset="0"/>
              <a:ea typeface="宋体" pitchFamily="2" charset="-122"/>
              <a:cs typeface="+mn-cs"/>
            </a:endParaRPr>
          </a:p>
        </p:txBody>
      </p:sp>
      <p:sp>
        <p:nvSpPr>
          <p:cNvPr id="15373" name="Oval 13">
            <a:extLst>
              <a:ext uri="{FF2B5EF4-FFF2-40B4-BE49-F238E27FC236}">
                <a16:creationId xmlns:a16="http://schemas.microsoft.com/office/drawing/2014/main" id="{735982E9-5857-47FD-9788-7F922442DF83}"/>
              </a:ext>
            </a:extLst>
          </p:cNvPr>
          <p:cNvSpPr>
            <a:spLocks noChangeArrowheads="1"/>
          </p:cNvSpPr>
          <p:nvPr/>
        </p:nvSpPr>
        <p:spPr bwMode="gray">
          <a:xfrm>
            <a:off x="2971800" y="4692650"/>
            <a:ext cx="1828800" cy="1479550"/>
          </a:xfrm>
          <a:prstGeom prst="ellipse">
            <a:avLst/>
          </a:prstGeom>
          <a:gradFill rotWithShape="1">
            <a:gsLst>
              <a:gs pos="0">
                <a:schemeClr val="accent2"/>
              </a:gs>
              <a:gs pos="100000">
                <a:schemeClr val="accent2">
                  <a:gamma/>
                  <a:shade val="35686"/>
                  <a:invGamma/>
                </a:schemeClr>
              </a:gs>
            </a:gsLst>
            <a:path path="shape">
              <a:fillToRect l="50000" t="50000" r="50000" b="50000"/>
            </a:path>
          </a:gradFill>
          <a:ln w="9525">
            <a:noFill/>
            <a:round/>
            <a:headEnd/>
            <a:tailEnd/>
          </a:ln>
          <a:effectLst>
            <a:prstShdw prst="shdw12" dist="76200" dir="10800000">
              <a:schemeClr val="bg2">
                <a:alpha val="50000"/>
              </a:schemeClr>
            </a:prstShdw>
          </a:effectLst>
        </p:spPr>
        <p:txBody>
          <a:bodyPr wrap="none" anchor="ctr"/>
          <a:lstStyle/>
          <a:p>
            <a:pPr algn="ctr">
              <a:defRPr/>
            </a:pPr>
            <a:endParaRPr lang="en-US">
              <a:solidFill>
                <a:schemeClr val="bg1"/>
              </a:solidFill>
              <a:latin typeface="Arial" charset="0"/>
              <a:ea typeface="宋体" pitchFamily="2" charset="-122"/>
              <a:cs typeface="+mn-cs"/>
            </a:endParaRPr>
          </a:p>
        </p:txBody>
      </p:sp>
      <p:sp>
        <p:nvSpPr>
          <p:cNvPr id="15381" name="Text Box 21">
            <a:extLst>
              <a:ext uri="{FF2B5EF4-FFF2-40B4-BE49-F238E27FC236}">
                <a16:creationId xmlns:a16="http://schemas.microsoft.com/office/drawing/2014/main" id="{C5A690B8-FAFA-4A9F-8A8F-5062E894DF06}"/>
              </a:ext>
            </a:extLst>
          </p:cNvPr>
          <p:cNvSpPr txBox="1">
            <a:spLocks noChangeArrowheads="1"/>
          </p:cNvSpPr>
          <p:nvPr/>
        </p:nvSpPr>
        <p:spPr bwMode="gray">
          <a:xfrm>
            <a:off x="2162175" y="3257550"/>
            <a:ext cx="1081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b="1">
                <a:solidFill>
                  <a:schemeClr val="bg1"/>
                </a:solidFill>
                <a:latin typeface="Verdana" panose="020B0604030504040204" pitchFamily="34" charset="0"/>
                <a:ea typeface="SimSun" panose="02010600030101010101" pitchFamily="2" charset="-122"/>
              </a:rPr>
              <a:t>clarity </a:t>
            </a:r>
          </a:p>
        </p:txBody>
      </p:sp>
      <p:sp>
        <p:nvSpPr>
          <p:cNvPr id="15382" name="Text Box 22">
            <a:extLst>
              <a:ext uri="{FF2B5EF4-FFF2-40B4-BE49-F238E27FC236}">
                <a16:creationId xmlns:a16="http://schemas.microsoft.com/office/drawing/2014/main" id="{CCB515ED-B1A0-42F0-A8EF-977DC6BB89C2}"/>
              </a:ext>
            </a:extLst>
          </p:cNvPr>
          <p:cNvSpPr txBox="1">
            <a:spLocks noChangeArrowheads="1"/>
          </p:cNvSpPr>
          <p:nvPr/>
        </p:nvSpPr>
        <p:spPr bwMode="gray">
          <a:xfrm>
            <a:off x="3962400" y="2033588"/>
            <a:ext cx="14335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solidFill>
                  <a:schemeClr val="bg1"/>
                </a:solidFill>
                <a:latin typeface="Verdana" panose="020B0604030504040204" pitchFamily="34" charset="0"/>
                <a:ea typeface="SimSun" panose="02010600030101010101" pitchFamily="2" charset="-122"/>
              </a:rPr>
              <a:t>precision</a:t>
            </a:r>
            <a:r>
              <a:rPr lang="en-US" altLang="en-US" b="1">
                <a:ea typeface="SimSun" panose="02010600030101010101" pitchFamily="2" charset="-122"/>
              </a:rPr>
              <a:t> </a:t>
            </a:r>
            <a:endParaRPr lang="en-US" altLang="en-US" b="1">
              <a:solidFill>
                <a:schemeClr val="bg1"/>
              </a:solidFill>
              <a:latin typeface="Verdana" panose="020B0604030504040204" pitchFamily="34" charset="0"/>
              <a:ea typeface="SimSun" panose="02010600030101010101" pitchFamily="2" charset="-122"/>
            </a:endParaRPr>
          </a:p>
        </p:txBody>
      </p:sp>
      <p:sp>
        <p:nvSpPr>
          <p:cNvPr id="15385" name="Text Box 25">
            <a:extLst>
              <a:ext uri="{FF2B5EF4-FFF2-40B4-BE49-F238E27FC236}">
                <a16:creationId xmlns:a16="http://schemas.microsoft.com/office/drawing/2014/main" id="{9A4AEA26-58D2-4F8B-BBAE-37E1165D4AEA}"/>
              </a:ext>
            </a:extLst>
          </p:cNvPr>
          <p:cNvSpPr txBox="1">
            <a:spLocks noChangeArrowheads="1"/>
          </p:cNvSpPr>
          <p:nvPr/>
        </p:nvSpPr>
        <p:spPr bwMode="gray">
          <a:xfrm>
            <a:off x="2895600" y="5257800"/>
            <a:ext cx="1968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solidFill>
                  <a:schemeClr val="bg1"/>
                </a:solidFill>
                <a:latin typeface="Verdana" panose="020B0604030504040204" pitchFamily="34" charset="0"/>
                <a:ea typeface="SimSun" panose="02010600030101010101" pitchFamily="2" charset="-122"/>
              </a:rPr>
              <a:t>completeness</a:t>
            </a:r>
          </a:p>
        </p:txBody>
      </p:sp>
      <p:sp>
        <p:nvSpPr>
          <p:cNvPr id="15386" name="Text Box 26">
            <a:extLst>
              <a:ext uri="{FF2B5EF4-FFF2-40B4-BE49-F238E27FC236}">
                <a16:creationId xmlns:a16="http://schemas.microsoft.com/office/drawing/2014/main" id="{0EB05E42-CC4C-4D52-8B0F-0E68020C0955}"/>
              </a:ext>
            </a:extLst>
          </p:cNvPr>
          <p:cNvSpPr txBox="1">
            <a:spLocks noChangeArrowheads="1"/>
          </p:cNvSpPr>
          <p:nvPr/>
        </p:nvSpPr>
        <p:spPr bwMode="gray">
          <a:xfrm>
            <a:off x="3581400" y="3200400"/>
            <a:ext cx="3124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800" b="1">
                <a:solidFill>
                  <a:schemeClr val="bg2"/>
                </a:solidFill>
                <a:ea typeface="SimSun" panose="02010600030101010101" pitchFamily="2" charset="-122"/>
              </a:rPr>
              <a:t>Good argument</a:t>
            </a:r>
          </a:p>
        </p:txBody>
      </p:sp>
      <p:sp>
        <p:nvSpPr>
          <p:cNvPr id="2" name="Oval 7">
            <a:extLst>
              <a:ext uri="{FF2B5EF4-FFF2-40B4-BE49-F238E27FC236}">
                <a16:creationId xmlns:a16="http://schemas.microsoft.com/office/drawing/2014/main" id="{269DFD1B-B4B0-45B9-BB09-27B5AA5EE961}"/>
              </a:ext>
            </a:extLst>
          </p:cNvPr>
          <p:cNvSpPr>
            <a:spLocks noChangeArrowheads="1"/>
          </p:cNvSpPr>
          <p:nvPr/>
        </p:nvSpPr>
        <p:spPr bwMode="gray">
          <a:xfrm>
            <a:off x="7859713" y="1676400"/>
            <a:ext cx="1284287" cy="1274763"/>
          </a:xfrm>
          <a:prstGeom prst="ellipse">
            <a:avLst/>
          </a:prstGeom>
          <a:gradFill rotWithShape="1">
            <a:gsLst>
              <a:gs pos="0">
                <a:srgbClr val="8DBB6B"/>
              </a:gs>
              <a:gs pos="100000">
                <a:srgbClr val="314125"/>
              </a:gs>
            </a:gsLst>
            <a:path path="shape">
              <a:fillToRect l="50000" t="50000" r="50000" b="50000"/>
            </a:path>
          </a:gradFill>
          <a:ln>
            <a:noFill/>
          </a:ln>
          <a:effectLst>
            <a:prstShdw prst="shdw12" dist="76200" dir="10800000">
              <a:schemeClr val="bg2">
                <a:alpha val="50000"/>
              </a:scheme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solidFill>
                <a:schemeClr val="bg1"/>
              </a:solidFill>
              <a:ea typeface="SimSun" panose="02010600030101010101" pitchFamily="2" charset="-122"/>
            </a:endParaRPr>
          </a:p>
        </p:txBody>
      </p:sp>
      <p:sp>
        <p:nvSpPr>
          <p:cNvPr id="3" name="Text Box 22">
            <a:extLst>
              <a:ext uri="{FF2B5EF4-FFF2-40B4-BE49-F238E27FC236}">
                <a16:creationId xmlns:a16="http://schemas.microsoft.com/office/drawing/2014/main" id="{14476C96-ABCD-4F5A-B47E-54EB365C68CF}"/>
              </a:ext>
            </a:extLst>
          </p:cNvPr>
          <p:cNvSpPr txBox="1">
            <a:spLocks noChangeArrowheads="1"/>
          </p:cNvSpPr>
          <p:nvPr/>
        </p:nvSpPr>
        <p:spPr bwMode="gray">
          <a:xfrm>
            <a:off x="7772400" y="2057400"/>
            <a:ext cx="14462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solidFill>
                  <a:schemeClr val="bg1"/>
                </a:solidFill>
                <a:latin typeface="Verdana" panose="020B0604030504040204" pitchFamily="34" charset="0"/>
                <a:ea typeface="SimSun" panose="02010600030101010101" pitchFamily="2" charset="-122"/>
              </a:rPr>
              <a:t>relevance</a:t>
            </a:r>
          </a:p>
        </p:txBody>
      </p:sp>
      <p:sp>
        <p:nvSpPr>
          <p:cNvPr id="15376" name="Oval 16">
            <a:extLst>
              <a:ext uri="{FF2B5EF4-FFF2-40B4-BE49-F238E27FC236}">
                <a16:creationId xmlns:a16="http://schemas.microsoft.com/office/drawing/2014/main" id="{8DE10BFB-AE59-4FCD-8C2D-1152375A2599}"/>
              </a:ext>
            </a:extLst>
          </p:cNvPr>
          <p:cNvSpPr>
            <a:spLocks noChangeArrowheads="1"/>
          </p:cNvSpPr>
          <p:nvPr/>
        </p:nvSpPr>
        <p:spPr bwMode="gray">
          <a:xfrm>
            <a:off x="6858000" y="2971800"/>
            <a:ext cx="1524000" cy="1274763"/>
          </a:xfrm>
          <a:prstGeom prst="ellipse">
            <a:avLst/>
          </a:prstGeom>
          <a:gradFill rotWithShape="1">
            <a:gsLst>
              <a:gs pos="0">
                <a:schemeClr val="hlink"/>
              </a:gs>
              <a:gs pos="100000">
                <a:schemeClr val="hlink">
                  <a:gamma/>
                  <a:shade val="46275"/>
                  <a:invGamma/>
                </a:schemeClr>
              </a:gs>
            </a:gsLst>
            <a:path path="shape">
              <a:fillToRect l="50000" t="50000" r="50000" b="50000"/>
            </a:path>
          </a:gradFill>
          <a:ln w="9525">
            <a:noFill/>
            <a:round/>
            <a:headEnd/>
            <a:tailEnd/>
          </a:ln>
          <a:effectLst>
            <a:prstShdw prst="shdw12" dist="76200" dir="10800000">
              <a:schemeClr val="bg2">
                <a:alpha val="50000"/>
              </a:schemeClr>
            </a:prstShdw>
          </a:effectLst>
        </p:spPr>
        <p:txBody>
          <a:bodyPr wrap="none" anchor="ctr"/>
          <a:lstStyle/>
          <a:p>
            <a:pPr algn="ctr">
              <a:defRPr/>
            </a:pPr>
            <a:endParaRPr lang="en-US">
              <a:solidFill>
                <a:schemeClr val="bg1"/>
              </a:solidFill>
              <a:latin typeface="Arial" charset="0"/>
              <a:ea typeface="宋体" pitchFamily="2" charset="-122"/>
              <a:cs typeface="+mn-cs"/>
            </a:endParaRPr>
          </a:p>
        </p:txBody>
      </p:sp>
      <p:sp>
        <p:nvSpPr>
          <p:cNvPr id="15384" name="Text Box 24">
            <a:extLst>
              <a:ext uri="{FF2B5EF4-FFF2-40B4-BE49-F238E27FC236}">
                <a16:creationId xmlns:a16="http://schemas.microsoft.com/office/drawing/2014/main" id="{C757E350-7A67-49A8-9543-915A05496A8E}"/>
              </a:ext>
            </a:extLst>
          </p:cNvPr>
          <p:cNvSpPr txBox="1">
            <a:spLocks noChangeArrowheads="1"/>
          </p:cNvSpPr>
          <p:nvPr/>
        </p:nvSpPr>
        <p:spPr bwMode="gray">
          <a:xfrm>
            <a:off x="6781800" y="3429000"/>
            <a:ext cx="1708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solidFill>
                  <a:schemeClr val="bg1"/>
                </a:solidFill>
                <a:latin typeface="Verdana" panose="020B0604030504040204" pitchFamily="34" charset="0"/>
                <a:ea typeface="SimSun" panose="02010600030101010101" pitchFamily="2" charset="-122"/>
              </a:rPr>
              <a:t>consistency</a:t>
            </a:r>
          </a:p>
        </p:txBody>
      </p:sp>
      <p:sp>
        <p:nvSpPr>
          <p:cNvPr id="4" name="Oval 10">
            <a:extLst>
              <a:ext uri="{FF2B5EF4-FFF2-40B4-BE49-F238E27FC236}">
                <a16:creationId xmlns:a16="http://schemas.microsoft.com/office/drawing/2014/main" id="{3D6F6D2E-07D3-4BFA-8F82-9EFE82D60DC0}"/>
              </a:ext>
            </a:extLst>
          </p:cNvPr>
          <p:cNvSpPr>
            <a:spLocks noChangeArrowheads="1"/>
          </p:cNvSpPr>
          <p:nvPr/>
        </p:nvSpPr>
        <p:spPr bwMode="gray">
          <a:xfrm>
            <a:off x="609600" y="4343400"/>
            <a:ext cx="1371600" cy="1371600"/>
          </a:xfrm>
          <a:prstGeom prst="ellipse">
            <a:avLst/>
          </a:prstGeom>
          <a:solidFill>
            <a:schemeClr val="accent2"/>
          </a:solidFill>
          <a:ln w="9525">
            <a:noFill/>
            <a:round/>
            <a:headEnd/>
            <a:tailEnd/>
          </a:ln>
          <a:effectLst>
            <a:prstShdw prst="shdw12" dist="76200" dir="10800000">
              <a:schemeClr val="bg2">
                <a:alpha val="50000"/>
              </a:schemeClr>
            </a:prstShdw>
          </a:effectLst>
        </p:spPr>
        <p:txBody>
          <a:bodyPr wrap="none" anchor="ctr"/>
          <a:lstStyle/>
          <a:p>
            <a:pPr algn="ctr">
              <a:defRPr/>
            </a:pPr>
            <a:endParaRPr lang="en-US">
              <a:solidFill>
                <a:schemeClr val="bg1"/>
              </a:solidFill>
              <a:latin typeface="Arial" charset="0"/>
              <a:ea typeface="宋体" pitchFamily="2" charset="-122"/>
              <a:cs typeface="+mn-cs"/>
            </a:endParaRPr>
          </a:p>
        </p:txBody>
      </p:sp>
      <p:sp>
        <p:nvSpPr>
          <p:cNvPr id="5" name="Text Box 21">
            <a:extLst>
              <a:ext uri="{FF2B5EF4-FFF2-40B4-BE49-F238E27FC236}">
                <a16:creationId xmlns:a16="http://schemas.microsoft.com/office/drawing/2014/main" id="{E35AE927-400F-486D-9127-FCF54011F65D}"/>
              </a:ext>
            </a:extLst>
          </p:cNvPr>
          <p:cNvSpPr txBox="1">
            <a:spLocks noChangeArrowheads="1"/>
          </p:cNvSpPr>
          <p:nvPr/>
        </p:nvSpPr>
        <p:spPr bwMode="gray">
          <a:xfrm>
            <a:off x="674688" y="4876800"/>
            <a:ext cx="1301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b="1">
                <a:solidFill>
                  <a:schemeClr val="bg1"/>
                </a:solidFill>
                <a:latin typeface="Verdana" panose="020B0604030504040204" pitchFamily="34" charset="0"/>
                <a:ea typeface="SimSun" panose="02010600030101010101" pitchFamily="2" charset="-122"/>
              </a:rPr>
              <a:t>fairness </a:t>
            </a:r>
          </a:p>
        </p:txBody>
      </p:sp>
      <p:sp>
        <p:nvSpPr>
          <p:cNvPr id="21520" name="Rectangle 20">
            <a:extLst>
              <a:ext uri="{FF2B5EF4-FFF2-40B4-BE49-F238E27FC236}">
                <a16:creationId xmlns:a16="http://schemas.microsoft.com/office/drawing/2014/main" id="{8783BEA3-595E-462B-A944-3FEA86BD855D}"/>
              </a:ext>
            </a:extLst>
          </p:cNvPr>
          <p:cNvSpPr>
            <a:spLocks/>
          </p:cNvSpPr>
          <p:nvPr/>
        </p:nvSpPr>
        <p:spPr bwMode="auto">
          <a:xfrm>
            <a:off x="457200" y="152400"/>
            <a:ext cx="8686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b="1" dirty="0"/>
              <a:t>EIGHT STANDARDS OF GOOD ARGUMENTS</a:t>
            </a:r>
          </a:p>
        </p:txBody>
      </p:sp>
      <p:sp>
        <p:nvSpPr>
          <p:cNvPr id="17" name="Oval 7">
            <a:extLst>
              <a:ext uri="{FF2B5EF4-FFF2-40B4-BE49-F238E27FC236}">
                <a16:creationId xmlns:a16="http://schemas.microsoft.com/office/drawing/2014/main" id="{620A345C-D12C-49D4-AE97-5019523C7DFF}"/>
              </a:ext>
            </a:extLst>
          </p:cNvPr>
          <p:cNvSpPr>
            <a:spLocks noChangeArrowheads="1"/>
          </p:cNvSpPr>
          <p:nvPr/>
        </p:nvSpPr>
        <p:spPr bwMode="gray">
          <a:xfrm>
            <a:off x="6062663" y="941388"/>
            <a:ext cx="1285875" cy="1274762"/>
          </a:xfrm>
          <a:prstGeom prst="ellipse">
            <a:avLst/>
          </a:prstGeom>
          <a:gradFill rotWithShape="1">
            <a:gsLst>
              <a:gs pos="0">
                <a:srgbClr val="8DBB6B"/>
              </a:gs>
              <a:gs pos="100000">
                <a:srgbClr val="314125"/>
              </a:gs>
            </a:gsLst>
            <a:path path="shape">
              <a:fillToRect l="50000" t="50000" r="50000" b="50000"/>
            </a:path>
          </a:gradFill>
          <a:ln>
            <a:noFill/>
          </a:ln>
          <a:effectLst>
            <a:prstShdw prst="shdw12" dist="76200" dir="10800000">
              <a:schemeClr val="bg2">
                <a:alpha val="50000"/>
              </a:scheme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solidFill>
                <a:schemeClr val="bg1"/>
              </a:solidFill>
              <a:ea typeface="SimSun" panose="02010600030101010101" pitchFamily="2" charset="-122"/>
            </a:endParaRPr>
          </a:p>
        </p:txBody>
      </p:sp>
      <p:sp>
        <p:nvSpPr>
          <p:cNvPr id="21522" name="TextBox 5">
            <a:extLst>
              <a:ext uri="{FF2B5EF4-FFF2-40B4-BE49-F238E27FC236}">
                <a16:creationId xmlns:a16="http://schemas.microsoft.com/office/drawing/2014/main" id="{DA39A924-653A-41CD-AD27-2F52256119EE}"/>
              </a:ext>
            </a:extLst>
          </p:cNvPr>
          <p:cNvSpPr txBox="1">
            <a:spLocks noChangeArrowheads="1"/>
          </p:cNvSpPr>
          <p:nvPr/>
        </p:nvSpPr>
        <p:spPr bwMode="auto">
          <a:xfrm>
            <a:off x="6172200" y="1371600"/>
            <a:ext cx="11763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chemeClr val="bg1"/>
                </a:solidFill>
              </a:rPr>
              <a:t>accuracy</a:t>
            </a:r>
          </a:p>
        </p:txBody>
      </p:sp>
      <p:sp>
        <p:nvSpPr>
          <p:cNvPr id="6" name="Oval 16">
            <a:extLst>
              <a:ext uri="{FF2B5EF4-FFF2-40B4-BE49-F238E27FC236}">
                <a16:creationId xmlns:a16="http://schemas.microsoft.com/office/drawing/2014/main" id="{75A2FFA8-2217-49B1-93FE-15C3C3F9B86A}"/>
              </a:ext>
            </a:extLst>
          </p:cNvPr>
          <p:cNvSpPr>
            <a:spLocks noChangeArrowheads="1"/>
          </p:cNvSpPr>
          <p:nvPr/>
        </p:nvSpPr>
        <p:spPr bwMode="gray">
          <a:xfrm>
            <a:off x="5257800" y="4079875"/>
            <a:ext cx="1524000" cy="1274763"/>
          </a:xfrm>
          <a:prstGeom prst="ellipse">
            <a:avLst/>
          </a:prstGeom>
          <a:gradFill rotWithShape="1">
            <a:gsLst>
              <a:gs pos="0">
                <a:schemeClr val="hlink"/>
              </a:gs>
              <a:gs pos="100000">
                <a:schemeClr val="hlink">
                  <a:gamma/>
                  <a:shade val="46275"/>
                  <a:invGamma/>
                </a:schemeClr>
              </a:gs>
            </a:gsLst>
            <a:path path="shape">
              <a:fillToRect l="50000" t="50000" r="50000" b="50000"/>
            </a:path>
          </a:gradFill>
          <a:ln w="9525">
            <a:noFill/>
            <a:round/>
            <a:headEnd/>
            <a:tailEnd/>
          </a:ln>
          <a:effectLst>
            <a:prstShdw prst="shdw12" dist="76200" dir="10800000">
              <a:schemeClr val="bg2">
                <a:alpha val="50000"/>
              </a:schemeClr>
            </a:prstShdw>
          </a:effectLst>
        </p:spPr>
        <p:txBody>
          <a:bodyPr wrap="none" anchor="ctr"/>
          <a:lstStyle/>
          <a:p>
            <a:pPr algn="ctr">
              <a:defRPr/>
            </a:pPr>
            <a:endParaRPr lang="en-US" b="1" dirty="0">
              <a:solidFill>
                <a:schemeClr val="bg1"/>
              </a:solidFill>
              <a:latin typeface="Arial" charset="0"/>
              <a:ea typeface="宋体" pitchFamily="2" charset="-122"/>
              <a:cs typeface="+mn-cs"/>
            </a:endParaRPr>
          </a:p>
        </p:txBody>
      </p:sp>
      <p:sp>
        <p:nvSpPr>
          <p:cNvPr id="7" name="Text Box 24">
            <a:extLst>
              <a:ext uri="{FF2B5EF4-FFF2-40B4-BE49-F238E27FC236}">
                <a16:creationId xmlns:a16="http://schemas.microsoft.com/office/drawing/2014/main" id="{637FFE7E-E674-45BF-8F8D-6A40512450E0}"/>
              </a:ext>
            </a:extLst>
          </p:cNvPr>
          <p:cNvSpPr txBox="1">
            <a:spLocks noChangeArrowheads="1"/>
          </p:cNvSpPr>
          <p:nvPr/>
        </p:nvSpPr>
        <p:spPr bwMode="gray">
          <a:xfrm>
            <a:off x="5626100" y="4506913"/>
            <a:ext cx="7985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solidFill>
                  <a:schemeClr val="bg1"/>
                </a:solidFill>
                <a:latin typeface="Verdana" panose="020B0604030504040204" pitchFamily="34" charset="0"/>
                <a:ea typeface="SimSun" panose="02010600030101010101" pitchFamily="2" charset="-122"/>
              </a:rPr>
              <a:t>logic</a:t>
            </a:r>
          </a:p>
        </p:txBody>
      </p:sp>
    </p:spTree>
  </p:cSld>
  <p:clrMapOvr>
    <a:masterClrMapping/>
  </p:clrMapOvr>
  <p:transition spd="med">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365"/>
                                        </p:tgtEl>
                                        <p:attrNameLst>
                                          <p:attrName>style.visibility</p:attrName>
                                        </p:attrNameLst>
                                      </p:cBhvr>
                                      <p:to>
                                        <p:strVal val="visible"/>
                                      </p:to>
                                    </p:set>
                                    <p:animEffect transition="in" filter="blinds(horizontal)">
                                      <p:cBhvr>
                                        <p:cTn id="7" dur="500"/>
                                        <p:tgtEl>
                                          <p:spTgt spid="1536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367"/>
                                        </p:tgtEl>
                                        <p:attrNameLst>
                                          <p:attrName>style.visibility</p:attrName>
                                        </p:attrNameLst>
                                      </p:cBhvr>
                                      <p:to>
                                        <p:strVal val="visible"/>
                                      </p:to>
                                    </p:set>
                                    <p:animEffect transition="in" filter="blinds(horizontal)">
                                      <p:cBhvr>
                                        <p:cTn id="10" dur="500"/>
                                        <p:tgtEl>
                                          <p:spTgt spid="1536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370"/>
                                        </p:tgtEl>
                                        <p:attrNameLst>
                                          <p:attrName>style.visibility</p:attrName>
                                        </p:attrNameLst>
                                      </p:cBhvr>
                                      <p:to>
                                        <p:strVal val="visible"/>
                                      </p:to>
                                    </p:set>
                                    <p:animEffect transition="in" filter="blinds(horizontal)">
                                      <p:cBhvr>
                                        <p:cTn id="13" dur="500"/>
                                        <p:tgtEl>
                                          <p:spTgt spid="1537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5373"/>
                                        </p:tgtEl>
                                        <p:attrNameLst>
                                          <p:attrName>style.visibility</p:attrName>
                                        </p:attrNameLst>
                                      </p:cBhvr>
                                      <p:to>
                                        <p:strVal val="visible"/>
                                      </p:to>
                                    </p:set>
                                    <p:animEffect transition="in" filter="blinds(horizontal)">
                                      <p:cBhvr>
                                        <p:cTn id="16" dur="500"/>
                                        <p:tgtEl>
                                          <p:spTgt spid="1537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5381"/>
                                        </p:tgtEl>
                                        <p:attrNameLst>
                                          <p:attrName>style.visibility</p:attrName>
                                        </p:attrNameLst>
                                      </p:cBhvr>
                                      <p:to>
                                        <p:strVal val="visible"/>
                                      </p:to>
                                    </p:set>
                                    <p:animEffect transition="in" filter="blinds(horizontal)">
                                      <p:cBhvr>
                                        <p:cTn id="19" dur="500"/>
                                        <p:tgtEl>
                                          <p:spTgt spid="15381"/>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5382"/>
                                        </p:tgtEl>
                                        <p:attrNameLst>
                                          <p:attrName>style.visibility</p:attrName>
                                        </p:attrNameLst>
                                      </p:cBhvr>
                                      <p:to>
                                        <p:strVal val="visible"/>
                                      </p:to>
                                    </p:set>
                                    <p:animEffect transition="in" filter="blinds(horizontal)">
                                      <p:cBhvr>
                                        <p:cTn id="22" dur="500"/>
                                        <p:tgtEl>
                                          <p:spTgt spid="15382"/>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5385"/>
                                        </p:tgtEl>
                                        <p:attrNameLst>
                                          <p:attrName>style.visibility</p:attrName>
                                        </p:attrNameLst>
                                      </p:cBhvr>
                                      <p:to>
                                        <p:strVal val="visible"/>
                                      </p:to>
                                    </p:set>
                                    <p:animEffect transition="in" filter="blinds(horizontal)">
                                      <p:cBhvr>
                                        <p:cTn id="25" dur="500"/>
                                        <p:tgtEl>
                                          <p:spTgt spid="15385"/>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5386"/>
                                        </p:tgtEl>
                                        <p:attrNameLst>
                                          <p:attrName>style.visibility</p:attrName>
                                        </p:attrNameLst>
                                      </p:cBhvr>
                                      <p:to>
                                        <p:strVal val="visible"/>
                                      </p:to>
                                    </p:set>
                                    <p:animEffect transition="in" filter="blinds(horizontal)">
                                      <p:cBhvr>
                                        <p:cTn id="28" dur="500"/>
                                        <p:tgtEl>
                                          <p:spTgt spid="15386"/>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linds(horizontal)">
                                      <p:cBhvr>
                                        <p:cTn id="31" dur="500"/>
                                        <p:tgtEl>
                                          <p:spTgt spid="2"/>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blinds(horizontal)">
                                      <p:cBhvr>
                                        <p:cTn id="34" dur="500"/>
                                        <p:tgtEl>
                                          <p:spTgt spid="3"/>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5376"/>
                                        </p:tgtEl>
                                        <p:attrNameLst>
                                          <p:attrName>style.visibility</p:attrName>
                                        </p:attrNameLst>
                                      </p:cBhvr>
                                      <p:to>
                                        <p:strVal val="visible"/>
                                      </p:to>
                                    </p:set>
                                    <p:animEffect transition="in" filter="blinds(horizontal)">
                                      <p:cBhvr>
                                        <p:cTn id="37" dur="500"/>
                                        <p:tgtEl>
                                          <p:spTgt spid="15376"/>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5384"/>
                                        </p:tgtEl>
                                        <p:attrNameLst>
                                          <p:attrName>style.visibility</p:attrName>
                                        </p:attrNameLst>
                                      </p:cBhvr>
                                      <p:to>
                                        <p:strVal val="visible"/>
                                      </p:to>
                                    </p:set>
                                    <p:animEffect transition="in" filter="blinds(horizontal)">
                                      <p:cBhvr>
                                        <p:cTn id="40" dur="500"/>
                                        <p:tgtEl>
                                          <p:spTgt spid="15384"/>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blinds(horizontal)">
                                      <p:cBhvr>
                                        <p:cTn id="43" dur="500"/>
                                        <p:tgtEl>
                                          <p:spTgt spid="4"/>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blinds(horizontal)">
                                      <p:cBhvr>
                                        <p:cTn id="46" dur="500"/>
                                        <p:tgtEl>
                                          <p:spTgt spid="5"/>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blinds(horizontal)">
                                      <p:cBhvr>
                                        <p:cTn id="49" dur="500"/>
                                        <p:tgtEl>
                                          <p:spTgt spid="17"/>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blinds(horizontal)">
                                      <p:cBhvr>
                                        <p:cTn id="52" dur="500"/>
                                        <p:tgtEl>
                                          <p:spTgt spid="6"/>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blinds(horizontal)">
                                      <p:cBhvr>
                                        <p:cTn id="5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7" grpId="0" animBg="1"/>
      <p:bldP spid="15370" grpId="0" animBg="1"/>
      <p:bldP spid="15373" grpId="0" animBg="1"/>
      <p:bldP spid="15381" grpId="0"/>
      <p:bldP spid="15382" grpId="0"/>
      <p:bldP spid="15385" grpId="0"/>
      <p:bldP spid="15386" grpId="0"/>
      <p:bldP spid="2" grpId="0" animBg="1"/>
      <p:bldP spid="3" grpId="0"/>
      <p:bldP spid="15376" grpId="0" animBg="1"/>
      <p:bldP spid="15384" grpId="0"/>
      <p:bldP spid="4" grpId="0" animBg="1"/>
      <p:bldP spid="5" grpId="0"/>
      <p:bldP spid="17" grpId="0" animBg="1"/>
      <p:bldP spid="6" grpId="0" animBg="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Rectangle 3">
            <a:extLst>
              <a:ext uri="{FF2B5EF4-FFF2-40B4-BE49-F238E27FC236}">
                <a16:creationId xmlns:a16="http://schemas.microsoft.com/office/drawing/2014/main" id="{D58BED12-FA9F-410A-B65C-80AB68C4ECAD}"/>
              </a:ext>
            </a:extLst>
          </p:cNvPr>
          <p:cNvSpPr>
            <a:spLocks noGrp="1" noChangeArrowheads="1"/>
          </p:cNvSpPr>
          <p:nvPr>
            <p:ph type="body" idx="4294967295"/>
          </p:nvPr>
        </p:nvSpPr>
        <p:spPr>
          <a:xfrm>
            <a:off x="152400" y="942975"/>
            <a:ext cx="8991600" cy="5638800"/>
          </a:xfrm>
        </p:spPr>
        <p:txBody>
          <a:bodyPr/>
          <a:lstStyle/>
          <a:p>
            <a:pPr eaLnBrk="1" hangingPunct="1">
              <a:lnSpc>
                <a:spcPct val="120000"/>
              </a:lnSpc>
              <a:defRPr/>
            </a:pPr>
            <a:r>
              <a:rPr lang="en-US" sz="2400" b="1" dirty="0"/>
              <a:t>Clear</a:t>
            </a:r>
          </a:p>
          <a:p>
            <a:pPr lvl="1" eaLnBrk="1" hangingPunct="1">
              <a:lnSpc>
                <a:spcPct val="120000"/>
              </a:lnSpc>
              <a:defRPr/>
            </a:pPr>
            <a:r>
              <a:rPr lang="en-US" sz="2000" dirty="0"/>
              <a:t>Be understandable</a:t>
            </a:r>
          </a:p>
          <a:p>
            <a:pPr eaLnBrk="1" hangingPunct="1">
              <a:lnSpc>
                <a:spcPct val="120000"/>
              </a:lnSpc>
              <a:defRPr/>
            </a:pPr>
            <a:r>
              <a:rPr lang="en-US" sz="2400" b="1" dirty="0"/>
              <a:t>Correct (accurate + precise + logical)</a:t>
            </a:r>
          </a:p>
          <a:p>
            <a:pPr lvl="1" eaLnBrk="1" hangingPunct="1">
              <a:lnSpc>
                <a:spcPct val="120000"/>
              </a:lnSpc>
              <a:defRPr/>
            </a:pPr>
            <a:r>
              <a:rPr lang="en-US" sz="2000" dirty="0"/>
              <a:t>Use exact language and avoid equivocation</a:t>
            </a:r>
          </a:p>
          <a:p>
            <a:pPr eaLnBrk="1" hangingPunct="1">
              <a:lnSpc>
                <a:spcPct val="120000"/>
              </a:lnSpc>
              <a:defRPr/>
            </a:pPr>
            <a:r>
              <a:rPr lang="en-US" sz="2400" b="1" dirty="0"/>
              <a:t>Relevant</a:t>
            </a:r>
          </a:p>
          <a:p>
            <a:pPr lvl="1" eaLnBrk="1" hangingPunct="1">
              <a:lnSpc>
                <a:spcPct val="120000"/>
              </a:lnSpc>
              <a:defRPr/>
            </a:pPr>
            <a:r>
              <a:rPr lang="en-US" sz="2000" dirty="0"/>
              <a:t>Avoid off-topic and off-track material</a:t>
            </a:r>
          </a:p>
          <a:p>
            <a:pPr eaLnBrk="1" hangingPunct="1">
              <a:lnSpc>
                <a:spcPct val="120000"/>
              </a:lnSpc>
              <a:defRPr/>
            </a:pPr>
            <a:r>
              <a:rPr lang="en-US" sz="2400" b="1" dirty="0"/>
              <a:t>Consistent</a:t>
            </a:r>
          </a:p>
          <a:p>
            <a:pPr lvl="1" eaLnBrk="1" hangingPunct="1">
              <a:lnSpc>
                <a:spcPct val="120000"/>
              </a:lnSpc>
              <a:defRPr/>
            </a:pPr>
            <a:r>
              <a:rPr lang="en-US" sz="2000" dirty="0"/>
              <a:t>Avoid logical contradictions</a:t>
            </a:r>
          </a:p>
          <a:p>
            <a:pPr eaLnBrk="1" hangingPunct="1">
              <a:lnSpc>
                <a:spcPct val="120000"/>
              </a:lnSpc>
              <a:defRPr/>
            </a:pPr>
            <a:r>
              <a:rPr lang="en-US" sz="2400" b="1" dirty="0"/>
              <a:t>Complete</a:t>
            </a:r>
          </a:p>
          <a:p>
            <a:pPr lvl="1" eaLnBrk="1" hangingPunct="1">
              <a:lnSpc>
                <a:spcPct val="120000"/>
              </a:lnSpc>
              <a:defRPr/>
            </a:pPr>
            <a:r>
              <a:rPr lang="en-US" sz="2000" dirty="0"/>
              <a:t>Do not ignore facts relevant to the conclusion</a:t>
            </a:r>
          </a:p>
          <a:p>
            <a:pPr eaLnBrk="1" hangingPunct="1">
              <a:lnSpc>
                <a:spcPct val="120000"/>
              </a:lnSpc>
              <a:defRPr/>
            </a:pPr>
            <a:r>
              <a:rPr lang="en-US" sz="2400" b="1" dirty="0"/>
              <a:t>Fair</a:t>
            </a:r>
          </a:p>
          <a:p>
            <a:pPr lvl="1" eaLnBrk="1" hangingPunct="1">
              <a:lnSpc>
                <a:spcPct val="120000"/>
              </a:lnSpc>
              <a:defRPr/>
            </a:pPr>
            <a:r>
              <a:rPr lang="en-US" sz="2000" dirty="0"/>
              <a:t>Do not hastily dismiss objections </a:t>
            </a:r>
          </a:p>
          <a:p>
            <a:pPr eaLnBrk="1" hangingPunct="1">
              <a:lnSpc>
                <a:spcPct val="90000"/>
              </a:lnSpc>
              <a:defRPr/>
            </a:pPr>
            <a:endParaRPr lang="en-US" sz="2400" dirty="0">
              <a:effectLst>
                <a:outerShdw blurRad="38100" dist="38100" dir="2700000" algn="tl">
                  <a:srgbClr val="C0C0C0"/>
                </a:outerShdw>
              </a:effectLst>
            </a:endParaRPr>
          </a:p>
        </p:txBody>
      </p:sp>
      <p:sp>
        <p:nvSpPr>
          <p:cNvPr id="4" name="Rectangle 2">
            <a:extLst>
              <a:ext uri="{FF2B5EF4-FFF2-40B4-BE49-F238E27FC236}">
                <a16:creationId xmlns:a16="http://schemas.microsoft.com/office/drawing/2014/main" id="{3230BC3E-151D-48E6-978B-AB70A39596E9}"/>
              </a:ext>
            </a:extLst>
          </p:cNvPr>
          <p:cNvSpPr txBox="1">
            <a:spLocks noChangeArrowheads="1"/>
          </p:cNvSpPr>
          <p:nvPr/>
        </p:nvSpPr>
        <p:spPr bwMode="auto">
          <a:xfrm>
            <a:off x="457200" y="3048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eaLnBrk="1" hangingPunct="1">
              <a:defRPr/>
            </a:pPr>
            <a:r>
              <a:rPr lang="en-US" sz="2800" b="1" dirty="0">
                <a:effectLst>
                  <a:outerShdw blurRad="38100" dist="38100" dir="2700000" algn="tl">
                    <a:srgbClr val="FFFFFF"/>
                  </a:outerShdw>
                </a:effectLst>
              </a:rPr>
              <a:t>How to make an argument ‘good’?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2771">
                                            <p:txEl>
                                              <p:pRg st="9" end="9"/>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27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EB565-4CD5-445E-9733-714177738E4B}"/>
              </a:ext>
            </a:extLst>
          </p:cNvPr>
          <p:cNvSpPr>
            <a:spLocks noGrp="1"/>
          </p:cNvSpPr>
          <p:nvPr>
            <p:ph type="title"/>
          </p:nvPr>
        </p:nvSpPr>
        <p:spPr>
          <a:xfrm>
            <a:off x="685800" y="381000"/>
            <a:ext cx="8229600" cy="457200"/>
          </a:xfrm>
        </p:spPr>
        <p:txBody>
          <a:bodyPr/>
          <a:lstStyle/>
          <a:p>
            <a:pPr algn="ctr"/>
            <a:r>
              <a:rPr lang="en-US" sz="2800" b="1" dirty="0"/>
              <a:t>Which standard(s) is/are missing?</a:t>
            </a:r>
          </a:p>
        </p:txBody>
      </p:sp>
      <p:pic>
        <p:nvPicPr>
          <p:cNvPr id="1026" name="Picture 2">
            <a:extLst>
              <a:ext uri="{FF2B5EF4-FFF2-40B4-BE49-F238E27FC236}">
                <a16:creationId xmlns:a16="http://schemas.microsoft.com/office/drawing/2014/main" id="{ECED4D38-5248-48CE-9001-6A8501826E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0" y="1524000"/>
            <a:ext cx="4381500" cy="5334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B647A9D-CF40-64C9-EA67-2A71284AA209}"/>
              </a:ext>
            </a:extLst>
          </p:cNvPr>
          <p:cNvSpPr txBox="1"/>
          <p:nvPr/>
        </p:nvSpPr>
        <p:spPr>
          <a:xfrm>
            <a:off x="7010400" y="3733800"/>
            <a:ext cx="2133600" cy="369332"/>
          </a:xfrm>
          <a:prstGeom prst="rect">
            <a:avLst/>
          </a:prstGeom>
          <a:noFill/>
        </p:spPr>
        <p:txBody>
          <a:bodyPr wrap="square" rtlCol="0">
            <a:spAutoFit/>
          </a:bodyPr>
          <a:lstStyle/>
          <a:p>
            <a:r>
              <a:rPr lang="en-US" b="1" dirty="0"/>
              <a:t>Missing precision</a:t>
            </a:r>
          </a:p>
        </p:txBody>
      </p:sp>
      <p:sp>
        <p:nvSpPr>
          <p:cNvPr id="4" name="TextBox 3">
            <a:extLst>
              <a:ext uri="{FF2B5EF4-FFF2-40B4-BE49-F238E27FC236}">
                <a16:creationId xmlns:a16="http://schemas.microsoft.com/office/drawing/2014/main" id="{6BB6C757-F4B4-53B2-EF8C-1D3E9C47BC0B}"/>
              </a:ext>
            </a:extLst>
          </p:cNvPr>
          <p:cNvSpPr txBox="1"/>
          <p:nvPr/>
        </p:nvSpPr>
        <p:spPr>
          <a:xfrm>
            <a:off x="6858000" y="4800600"/>
            <a:ext cx="2362200" cy="369332"/>
          </a:xfrm>
          <a:prstGeom prst="rect">
            <a:avLst/>
          </a:prstGeom>
          <a:noFill/>
        </p:spPr>
        <p:txBody>
          <a:bodyPr wrap="square" rtlCol="0">
            <a:spAutoFit/>
          </a:bodyPr>
          <a:lstStyle/>
          <a:p>
            <a:r>
              <a:rPr lang="en-US" b="1" dirty="0"/>
              <a:t>Missing relevance</a:t>
            </a:r>
          </a:p>
        </p:txBody>
      </p:sp>
      <p:sp>
        <p:nvSpPr>
          <p:cNvPr id="5" name="Arrow: Down 4">
            <a:extLst>
              <a:ext uri="{FF2B5EF4-FFF2-40B4-BE49-F238E27FC236}">
                <a16:creationId xmlns:a16="http://schemas.microsoft.com/office/drawing/2014/main" id="{03178B37-C61F-923E-D5FE-B73E038903B2}"/>
              </a:ext>
            </a:extLst>
          </p:cNvPr>
          <p:cNvSpPr/>
          <p:nvPr/>
        </p:nvSpPr>
        <p:spPr>
          <a:xfrm>
            <a:off x="7924800" y="4267200"/>
            <a:ext cx="228600" cy="3048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02137DC-5BF0-6939-11EA-1F7AD4EB87F7}"/>
              </a:ext>
            </a:extLst>
          </p:cNvPr>
          <p:cNvSpPr txBox="1"/>
          <p:nvPr/>
        </p:nvSpPr>
        <p:spPr>
          <a:xfrm>
            <a:off x="6858000" y="5839444"/>
            <a:ext cx="2362200" cy="369332"/>
          </a:xfrm>
          <a:prstGeom prst="rect">
            <a:avLst/>
          </a:prstGeom>
          <a:noFill/>
        </p:spPr>
        <p:txBody>
          <a:bodyPr wrap="square" rtlCol="0">
            <a:spAutoFit/>
          </a:bodyPr>
          <a:lstStyle/>
          <a:p>
            <a:pPr algn="ctr"/>
            <a:r>
              <a:rPr lang="en-US" b="1" dirty="0"/>
              <a:t>Red herring </a:t>
            </a:r>
          </a:p>
        </p:txBody>
      </p:sp>
      <p:sp>
        <p:nvSpPr>
          <p:cNvPr id="7" name="Arrow: Down 6">
            <a:extLst>
              <a:ext uri="{FF2B5EF4-FFF2-40B4-BE49-F238E27FC236}">
                <a16:creationId xmlns:a16="http://schemas.microsoft.com/office/drawing/2014/main" id="{E6D5DE87-3972-E6DA-F57E-839C77CA95D4}"/>
              </a:ext>
            </a:extLst>
          </p:cNvPr>
          <p:cNvSpPr/>
          <p:nvPr/>
        </p:nvSpPr>
        <p:spPr>
          <a:xfrm>
            <a:off x="7924800" y="5306044"/>
            <a:ext cx="228600" cy="3048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9193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P spid="6" grpId="0"/>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AF5CD605-2568-48ED-8475-CD7D07DF753D}"/>
              </a:ext>
            </a:extLst>
          </p:cNvPr>
          <p:cNvSpPr>
            <a:spLocks noGrp="1" noChangeArrowheads="1"/>
          </p:cNvSpPr>
          <p:nvPr>
            <p:ph type="title" idx="4294967295"/>
          </p:nvPr>
        </p:nvSpPr>
        <p:spPr>
          <a:xfrm>
            <a:off x="304800" y="2438400"/>
            <a:ext cx="8229600" cy="1066800"/>
          </a:xfrm>
        </p:spPr>
        <p:txBody>
          <a:bodyPr anchorCtr="1"/>
          <a:lstStyle/>
          <a:p>
            <a:pPr eaLnBrk="1" hangingPunct="1"/>
            <a:r>
              <a:rPr lang="en-US" altLang="en-US" sz="3600" b="1" dirty="0"/>
              <a:t>Part 2: Refuting arguments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8" name="Google Shape;228;p2"/>
          <p:cNvSpPr txBox="1">
            <a:spLocks noGrp="1"/>
          </p:cNvSpPr>
          <p:nvPr>
            <p:ph type="body" idx="1"/>
          </p:nvPr>
        </p:nvSpPr>
        <p:spPr>
          <a:xfrm>
            <a:off x="152400" y="1752600"/>
            <a:ext cx="8991600" cy="3827462"/>
          </a:xfrm>
          <a:prstGeom prst="rect">
            <a:avLst/>
          </a:prstGeom>
          <a:noFill/>
          <a:ln>
            <a:noFill/>
          </a:ln>
        </p:spPr>
        <p:txBody>
          <a:bodyPr spcFirstLastPara="1" wrap="square" lIns="91425" tIns="45700" rIns="91425" bIns="45700" anchor="t" anchorCtr="0">
            <a:normAutofit fontScale="25000" lnSpcReduction="20000"/>
          </a:bodyPr>
          <a:lstStyle/>
          <a:p>
            <a:pPr marL="609600" lvl="0" indent="-609600" algn="l" rtl="0">
              <a:lnSpc>
                <a:spcPct val="170000"/>
              </a:lnSpc>
              <a:spcBef>
                <a:spcPts val="600"/>
              </a:spcBef>
              <a:spcAft>
                <a:spcPts val="0"/>
              </a:spcAft>
              <a:buSzPct val="100000"/>
              <a:buFont typeface="Arial"/>
              <a:buNone/>
            </a:pPr>
            <a:r>
              <a:rPr lang="en-US" sz="9600" b="1" dirty="0"/>
              <a:t>Argue</a:t>
            </a:r>
            <a:r>
              <a:rPr lang="vi-VN" sz="9600" b="1" dirty="0"/>
              <a:t> </a:t>
            </a:r>
            <a:r>
              <a:rPr lang="vi-VN" sz="9600" b="1" dirty="0">
                <a:sym typeface="Wingdings" panose="05000000000000000000" pitchFamily="2" charset="2"/>
              </a:rPr>
              <a:t></a:t>
            </a:r>
            <a:r>
              <a:rPr lang="en-US" sz="9600" b="1" dirty="0"/>
              <a:t> Argumentation</a:t>
            </a:r>
            <a:endParaRPr dirty="0"/>
          </a:p>
          <a:p>
            <a:pPr marL="609600" lvl="0" indent="-609600" algn="l" rtl="0">
              <a:lnSpc>
                <a:spcPct val="170000"/>
              </a:lnSpc>
              <a:spcBef>
                <a:spcPts val="600"/>
              </a:spcBef>
              <a:spcAft>
                <a:spcPts val="0"/>
              </a:spcAft>
              <a:buSzPct val="100000"/>
              <a:buFont typeface="Arial"/>
              <a:buNone/>
            </a:pPr>
            <a:r>
              <a:rPr lang="en-US" sz="8000" dirty="0"/>
              <a:t>To reason systematically in support of an idea</a:t>
            </a:r>
            <a:endParaRPr sz="8000" dirty="0"/>
          </a:p>
          <a:p>
            <a:pPr marL="609600" lvl="0" indent="-609600" algn="l" rtl="0">
              <a:lnSpc>
                <a:spcPct val="170000"/>
              </a:lnSpc>
              <a:spcBef>
                <a:spcPts val="600"/>
              </a:spcBef>
              <a:spcAft>
                <a:spcPts val="0"/>
              </a:spcAft>
              <a:buSzPct val="100000"/>
              <a:buFont typeface="Arial"/>
              <a:buNone/>
            </a:pPr>
            <a:r>
              <a:rPr lang="en-US" sz="9600" b="1" dirty="0"/>
              <a:t>Refute </a:t>
            </a:r>
            <a:r>
              <a:rPr lang="vi-VN" sz="9600" b="1" dirty="0">
                <a:sym typeface="Wingdings" panose="05000000000000000000" pitchFamily="2" charset="2"/>
              </a:rPr>
              <a:t> </a:t>
            </a:r>
            <a:r>
              <a:rPr lang="en-US" sz="9600" b="1" dirty="0"/>
              <a:t>Refutation</a:t>
            </a:r>
            <a:endParaRPr dirty="0"/>
          </a:p>
          <a:p>
            <a:pPr marL="609600" lvl="0" indent="-609600" algn="l" rtl="0">
              <a:lnSpc>
                <a:spcPct val="170000"/>
              </a:lnSpc>
              <a:spcBef>
                <a:spcPts val="600"/>
              </a:spcBef>
              <a:spcAft>
                <a:spcPts val="0"/>
              </a:spcAft>
              <a:buSzPct val="100000"/>
              <a:buNone/>
            </a:pPr>
            <a:r>
              <a:rPr lang="en-US" sz="8000" dirty="0"/>
              <a:t>To prove that an argument is incorrect; to directly weaken/attack an argument </a:t>
            </a:r>
            <a:endParaRPr dirty="0"/>
          </a:p>
          <a:p>
            <a:pPr marL="609600" lvl="0" indent="-609600" algn="l" rtl="0">
              <a:lnSpc>
                <a:spcPct val="170000"/>
              </a:lnSpc>
              <a:spcBef>
                <a:spcPts val="600"/>
              </a:spcBef>
              <a:spcAft>
                <a:spcPts val="0"/>
              </a:spcAft>
              <a:buSzPct val="100000"/>
              <a:buNone/>
            </a:pPr>
            <a:r>
              <a:rPr lang="en-US" sz="9600" b="1" dirty="0"/>
              <a:t>Rebut</a:t>
            </a:r>
            <a:r>
              <a:rPr lang="vi-VN" sz="9600" b="1" dirty="0"/>
              <a:t> </a:t>
            </a:r>
            <a:r>
              <a:rPr lang="vi-VN" sz="9600" b="1" dirty="0">
                <a:sym typeface="Wingdings" panose="05000000000000000000" pitchFamily="2" charset="2"/>
              </a:rPr>
              <a:t></a:t>
            </a:r>
            <a:r>
              <a:rPr lang="en-US" sz="9600" b="1" dirty="0"/>
              <a:t> Rebuttal </a:t>
            </a:r>
            <a:endParaRPr dirty="0"/>
          </a:p>
          <a:p>
            <a:pPr marL="609600" lvl="0" indent="-609600" algn="l" rtl="0">
              <a:lnSpc>
                <a:spcPct val="170000"/>
              </a:lnSpc>
              <a:spcBef>
                <a:spcPts val="600"/>
              </a:spcBef>
              <a:spcAft>
                <a:spcPts val="0"/>
              </a:spcAft>
              <a:buSzPct val="100000"/>
              <a:buNone/>
            </a:pPr>
            <a:r>
              <a:rPr lang="en-US" sz="8000" dirty="0"/>
              <a:t>To try to prove that an argument is incorrect, not strongly or directly attacking</a:t>
            </a:r>
            <a:endParaRPr sz="8000" dirty="0"/>
          </a:p>
        </p:txBody>
      </p:sp>
      <p:sp>
        <p:nvSpPr>
          <p:cNvPr id="3" name="Rectangle 2">
            <a:extLst>
              <a:ext uri="{FF2B5EF4-FFF2-40B4-BE49-F238E27FC236}">
                <a16:creationId xmlns:a16="http://schemas.microsoft.com/office/drawing/2014/main" id="{D6E6303C-5FE0-6DCC-F257-7CDC9CE113D0}"/>
              </a:ext>
            </a:extLst>
          </p:cNvPr>
          <p:cNvSpPr txBox="1">
            <a:spLocks noChangeArrowheads="1"/>
          </p:cNvSpPr>
          <p:nvPr/>
        </p:nvSpPr>
        <p:spPr bwMode="auto">
          <a:xfrm>
            <a:off x="533400" y="381000"/>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1"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eaLnBrk="1" hangingPunct="1"/>
            <a:r>
              <a:rPr lang="en-US" altLang="en-US" sz="3600" b="1" kern="0" dirty="0"/>
              <a:t>Key concepts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
          <p:cNvSpPr txBox="1">
            <a:spLocks noGrp="1"/>
          </p:cNvSpPr>
          <p:nvPr>
            <p:ph type="body" idx="1"/>
          </p:nvPr>
        </p:nvSpPr>
        <p:spPr>
          <a:xfrm>
            <a:off x="-76200" y="824033"/>
            <a:ext cx="9699812" cy="2420903"/>
          </a:xfrm>
          <a:prstGeom prst="rect">
            <a:avLst/>
          </a:prstGeom>
          <a:noFill/>
          <a:ln>
            <a:noFill/>
          </a:ln>
        </p:spPr>
        <p:txBody>
          <a:bodyPr spcFirstLastPara="1" wrap="square" lIns="91425" tIns="45700" rIns="91425" bIns="45700" anchor="t" anchorCtr="0">
            <a:normAutofit/>
          </a:bodyPr>
          <a:lstStyle/>
          <a:p>
            <a:pPr marL="609600" lvl="0" indent="-609600" algn="l" rtl="0">
              <a:lnSpc>
                <a:spcPct val="170000"/>
              </a:lnSpc>
              <a:spcBef>
                <a:spcPts val="0"/>
              </a:spcBef>
              <a:spcAft>
                <a:spcPts val="0"/>
              </a:spcAft>
              <a:buSzPts val="2000"/>
              <a:buFont typeface="Arial"/>
              <a:buNone/>
            </a:pPr>
            <a:r>
              <a:rPr lang="en-US" sz="2000" b="1" dirty="0"/>
              <a:t>Example – A simple argument: </a:t>
            </a:r>
            <a:endParaRPr dirty="0"/>
          </a:p>
          <a:p>
            <a:pPr marL="609600" lvl="0" indent="-609600" algn="l" rtl="0">
              <a:lnSpc>
                <a:spcPct val="170000"/>
              </a:lnSpc>
              <a:spcBef>
                <a:spcPts val="600"/>
              </a:spcBef>
              <a:spcAft>
                <a:spcPts val="0"/>
              </a:spcAft>
              <a:buSzPts val="2000"/>
              <a:buFont typeface="Arial"/>
              <a:buNone/>
            </a:pPr>
            <a:r>
              <a:rPr lang="en-US" sz="2000" dirty="0"/>
              <a:t>Online learning is convenient for our class with some far-from campus students</a:t>
            </a:r>
            <a:r>
              <a:rPr lang="vi-VN" sz="2000" dirty="0"/>
              <a:t>. </a:t>
            </a:r>
            <a:endParaRPr sz="2000" dirty="0"/>
          </a:p>
        </p:txBody>
      </p:sp>
      <p:sp>
        <p:nvSpPr>
          <p:cNvPr id="235" name="Google Shape;235;p3"/>
          <p:cNvSpPr txBox="1"/>
          <p:nvPr/>
        </p:nvSpPr>
        <p:spPr>
          <a:xfrm>
            <a:off x="304800" y="4658773"/>
            <a:ext cx="4572000" cy="552459"/>
          </a:xfrm>
          <a:prstGeom prst="rect">
            <a:avLst/>
          </a:prstGeom>
          <a:noFill/>
          <a:ln>
            <a:noFill/>
          </a:ln>
        </p:spPr>
        <p:txBody>
          <a:bodyPr spcFirstLastPara="1" wrap="square" lIns="91425" tIns="45700" rIns="91425" bIns="45700" anchor="t" anchorCtr="0">
            <a:spAutoFit/>
          </a:bodyPr>
          <a:lstStyle/>
          <a:p>
            <a:pPr marL="609600" marR="0" lvl="0" indent="-609600" algn="l" rtl="0">
              <a:lnSpc>
                <a:spcPct val="170000"/>
              </a:lnSpc>
              <a:spcBef>
                <a:spcPts val="0"/>
              </a:spcBef>
              <a:spcAft>
                <a:spcPts val="0"/>
              </a:spcAft>
              <a:buClr>
                <a:schemeClr val="dk1"/>
              </a:buClr>
              <a:buSzPts val="2000"/>
              <a:buFont typeface="Arial"/>
              <a:buNone/>
            </a:pPr>
            <a:r>
              <a:rPr lang="en-US" sz="2000" b="1" dirty="0">
                <a:solidFill>
                  <a:schemeClr val="dk1"/>
                </a:solidFill>
                <a:latin typeface="Arial"/>
                <a:ea typeface="Arial"/>
                <a:cs typeface="Arial"/>
                <a:sym typeface="Arial"/>
              </a:rPr>
              <a:t>Rebuttal </a:t>
            </a:r>
            <a:endParaRPr dirty="0"/>
          </a:p>
        </p:txBody>
      </p:sp>
      <p:sp>
        <p:nvSpPr>
          <p:cNvPr id="237" name="Google Shape;237;p3"/>
          <p:cNvSpPr txBox="1"/>
          <p:nvPr/>
        </p:nvSpPr>
        <p:spPr>
          <a:xfrm>
            <a:off x="304800" y="3244936"/>
            <a:ext cx="4572000" cy="692457"/>
          </a:xfrm>
          <a:prstGeom prst="rect">
            <a:avLst/>
          </a:prstGeom>
          <a:noFill/>
          <a:ln>
            <a:noFill/>
          </a:ln>
        </p:spPr>
        <p:txBody>
          <a:bodyPr spcFirstLastPara="1" wrap="square" lIns="91425" tIns="45700" rIns="91425" bIns="45700" anchor="t" anchorCtr="0">
            <a:spAutoFit/>
          </a:bodyPr>
          <a:lstStyle/>
          <a:p>
            <a:pPr marL="609600" lvl="0" indent="-609600">
              <a:lnSpc>
                <a:spcPct val="170000"/>
              </a:lnSpc>
              <a:spcBef>
                <a:spcPts val="600"/>
              </a:spcBef>
              <a:buSzPts val="2000"/>
              <a:buNone/>
            </a:pPr>
            <a:r>
              <a:rPr lang="en-US" sz="2000" b="1" dirty="0">
                <a:solidFill>
                  <a:schemeClr val="dk1"/>
                </a:solidFill>
                <a:latin typeface="Arial"/>
                <a:ea typeface="Arial"/>
                <a:cs typeface="Arial"/>
                <a:sym typeface="Arial"/>
              </a:rPr>
              <a:t>Refutation</a:t>
            </a:r>
            <a:endParaRPr dirty="0"/>
          </a:p>
        </p:txBody>
      </p:sp>
      <p:sp>
        <p:nvSpPr>
          <p:cNvPr id="3" name="TextBox 2">
            <a:extLst>
              <a:ext uri="{FF2B5EF4-FFF2-40B4-BE49-F238E27FC236}">
                <a16:creationId xmlns:a16="http://schemas.microsoft.com/office/drawing/2014/main" id="{95603935-7ED4-62AD-2FDE-32EDF59CB1BA}"/>
              </a:ext>
            </a:extLst>
          </p:cNvPr>
          <p:cNvSpPr txBox="1"/>
          <p:nvPr/>
        </p:nvSpPr>
        <p:spPr>
          <a:xfrm>
            <a:off x="123164" y="3749932"/>
            <a:ext cx="8839199" cy="968983"/>
          </a:xfrm>
          <a:prstGeom prst="rect">
            <a:avLst/>
          </a:prstGeom>
          <a:noFill/>
        </p:spPr>
        <p:txBody>
          <a:bodyPr wrap="square">
            <a:spAutoFit/>
          </a:bodyPr>
          <a:lstStyle/>
          <a:p>
            <a:pPr marL="609600" lvl="0" indent="-609600">
              <a:lnSpc>
                <a:spcPct val="170000"/>
              </a:lnSpc>
            </a:pPr>
            <a:r>
              <a:rPr lang="en-US" sz="1800" dirty="0">
                <a:solidFill>
                  <a:schemeClr val="dk1"/>
                </a:solidFill>
              </a:rPr>
              <a:t>         Online learning is </a:t>
            </a:r>
            <a:r>
              <a:rPr lang="en-US" sz="1800" b="1" dirty="0">
                <a:solidFill>
                  <a:schemeClr val="dk1"/>
                </a:solidFill>
              </a:rPr>
              <a:t>not quite convenient for our class</a:t>
            </a:r>
            <a:r>
              <a:rPr lang="en-US" sz="1800" dirty="0">
                <a:solidFill>
                  <a:schemeClr val="dk1"/>
                </a:solidFill>
              </a:rPr>
              <a:t>. </a:t>
            </a:r>
            <a:r>
              <a:rPr lang="en-US" dirty="0">
                <a:solidFill>
                  <a:schemeClr val="dk1"/>
                </a:solidFill>
              </a:rPr>
              <a:t>Only some students are far from campus while the near-campus students struggle in noisy settings.   </a:t>
            </a:r>
            <a:endParaRPr lang="en-US" sz="1800" dirty="0">
              <a:solidFill>
                <a:schemeClr val="dk1"/>
              </a:solidFill>
            </a:endParaRPr>
          </a:p>
        </p:txBody>
      </p:sp>
      <p:sp>
        <p:nvSpPr>
          <p:cNvPr id="4" name="TextBox 3">
            <a:extLst>
              <a:ext uri="{FF2B5EF4-FFF2-40B4-BE49-F238E27FC236}">
                <a16:creationId xmlns:a16="http://schemas.microsoft.com/office/drawing/2014/main" id="{3653B3C9-E064-FA53-C8BE-6844473C1446}"/>
              </a:ext>
            </a:extLst>
          </p:cNvPr>
          <p:cNvSpPr txBox="1"/>
          <p:nvPr/>
        </p:nvSpPr>
        <p:spPr>
          <a:xfrm>
            <a:off x="123164" y="5103477"/>
            <a:ext cx="8839199" cy="968983"/>
          </a:xfrm>
          <a:prstGeom prst="rect">
            <a:avLst/>
          </a:prstGeom>
          <a:noFill/>
        </p:spPr>
        <p:txBody>
          <a:bodyPr wrap="square">
            <a:spAutoFit/>
          </a:bodyPr>
          <a:lstStyle/>
          <a:p>
            <a:pPr marL="609600" lvl="0" indent="-609600">
              <a:lnSpc>
                <a:spcPct val="170000"/>
              </a:lnSpc>
            </a:pPr>
            <a:r>
              <a:rPr lang="en-US" sz="1800" dirty="0">
                <a:solidFill>
                  <a:schemeClr val="dk1"/>
                </a:solidFill>
              </a:rPr>
              <a:t> 	</a:t>
            </a:r>
            <a:r>
              <a:rPr lang="en-US" dirty="0">
                <a:solidFill>
                  <a:schemeClr val="dk1"/>
                </a:solidFill>
              </a:rPr>
              <a:t>Online learning is </a:t>
            </a:r>
            <a:r>
              <a:rPr lang="en-US" b="1" dirty="0">
                <a:solidFill>
                  <a:schemeClr val="dk1"/>
                </a:solidFill>
              </a:rPr>
              <a:t>not quite</a:t>
            </a:r>
            <a:r>
              <a:rPr lang="en-US" dirty="0">
                <a:solidFill>
                  <a:schemeClr val="dk1"/>
                </a:solidFill>
              </a:rPr>
              <a:t> </a:t>
            </a:r>
            <a:r>
              <a:rPr lang="en-US" b="1" dirty="0">
                <a:solidFill>
                  <a:schemeClr val="dk1"/>
                </a:solidFill>
              </a:rPr>
              <a:t>convenient for our class</a:t>
            </a:r>
            <a:r>
              <a:rPr lang="en-US" dirty="0">
                <a:solidFill>
                  <a:schemeClr val="dk1"/>
                </a:solidFill>
              </a:rPr>
              <a:t>. Not all far-from-campus students in our class have good Internet access and devices. </a:t>
            </a:r>
            <a:endParaRPr lang="en-US" sz="1800" dirty="0">
              <a:solidFill>
                <a:schemeClr val="dk1"/>
              </a:solidFill>
            </a:endParaRPr>
          </a:p>
        </p:txBody>
      </p:sp>
      <p:sp>
        <p:nvSpPr>
          <p:cNvPr id="10" name="TextBox 9">
            <a:extLst>
              <a:ext uri="{FF2B5EF4-FFF2-40B4-BE49-F238E27FC236}">
                <a16:creationId xmlns:a16="http://schemas.microsoft.com/office/drawing/2014/main" id="{3B6090CB-36EE-4E2F-84AC-04D1351983D3}"/>
              </a:ext>
            </a:extLst>
          </p:cNvPr>
          <p:cNvSpPr txBox="1"/>
          <p:nvPr/>
        </p:nvSpPr>
        <p:spPr>
          <a:xfrm>
            <a:off x="304800" y="2154352"/>
            <a:ext cx="8310612" cy="1045927"/>
          </a:xfrm>
          <a:prstGeom prst="rect">
            <a:avLst/>
          </a:prstGeom>
          <a:noFill/>
        </p:spPr>
        <p:txBody>
          <a:bodyPr wrap="square">
            <a:spAutoFit/>
          </a:bodyPr>
          <a:lstStyle/>
          <a:p>
            <a:pPr marL="609600" lvl="0" indent="-609600">
              <a:lnSpc>
                <a:spcPct val="170000"/>
              </a:lnSpc>
              <a:spcBef>
                <a:spcPts val="600"/>
              </a:spcBef>
              <a:buSzPts val="2000"/>
              <a:buNone/>
            </a:pPr>
            <a:r>
              <a:rPr lang="en-US" sz="1800" b="1" dirty="0"/>
              <a:t>Claim/conclusion</a:t>
            </a:r>
            <a:r>
              <a:rPr lang="en-US" sz="1800" dirty="0"/>
              <a:t>: Online learning is convenient for our class. </a:t>
            </a:r>
          </a:p>
          <a:p>
            <a:pPr marL="609600" lvl="0" indent="-609600">
              <a:lnSpc>
                <a:spcPct val="170000"/>
              </a:lnSpc>
              <a:spcBef>
                <a:spcPts val="600"/>
              </a:spcBef>
              <a:buSzPts val="2000"/>
            </a:pPr>
            <a:r>
              <a:rPr lang="en-US" sz="1800" b="1" dirty="0"/>
              <a:t>Evidence/premise</a:t>
            </a:r>
            <a:r>
              <a:rPr lang="en-US" sz="1800" dirty="0"/>
              <a:t>: Some students in our class are far from the campus.</a:t>
            </a:r>
          </a:p>
        </p:txBody>
      </p:sp>
      <p:sp>
        <p:nvSpPr>
          <p:cNvPr id="11" name="TextBox 10">
            <a:extLst>
              <a:ext uri="{FF2B5EF4-FFF2-40B4-BE49-F238E27FC236}">
                <a16:creationId xmlns:a16="http://schemas.microsoft.com/office/drawing/2014/main" id="{3592567F-2A91-8BEB-1962-19DD64423D6C}"/>
              </a:ext>
            </a:extLst>
          </p:cNvPr>
          <p:cNvSpPr txBox="1"/>
          <p:nvPr/>
        </p:nvSpPr>
        <p:spPr>
          <a:xfrm>
            <a:off x="152400" y="6207979"/>
            <a:ext cx="8839199" cy="543226"/>
          </a:xfrm>
          <a:prstGeom prst="rect">
            <a:avLst/>
          </a:prstGeom>
          <a:noFill/>
        </p:spPr>
        <p:txBody>
          <a:bodyPr wrap="square">
            <a:spAutoFit/>
          </a:bodyPr>
          <a:lstStyle/>
          <a:p>
            <a:pPr marL="609600" lvl="0" indent="-609600">
              <a:lnSpc>
                <a:spcPct val="170000"/>
              </a:lnSpc>
            </a:pPr>
            <a:r>
              <a:rPr lang="en-US" sz="2000" b="1" dirty="0">
                <a:solidFill>
                  <a:srgbClr val="FF0000"/>
                </a:solidFill>
                <a:sym typeface="Wingdings" panose="05000000000000000000" pitchFamily="2" charset="2"/>
              </a:rPr>
              <a:t> Critical thinkers focus on refutations, not rebuttals.</a:t>
            </a:r>
            <a:endParaRPr lang="en-US" sz="2000" b="1" dirty="0">
              <a:solidFill>
                <a:srgbClr val="FF0000"/>
              </a:solidFill>
            </a:endParaRPr>
          </a:p>
        </p:txBody>
      </p:sp>
      <p:sp>
        <p:nvSpPr>
          <p:cNvPr id="5" name="Rectangle 2">
            <a:extLst>
              <a:ext uri="{FF2B5EF4-FFF2-40B4-BE49-F238E27FC236}">
                <a16:creationId xmlns:a16="http://schemas.microsoft.com/office/drawing/2014/main" id="{366242AA-A2D1-E0C1-4C5D-5F70D3BD9ED7}"/>
              </a:ext>
            </a:extLst>
          </p:cNvPr>
          <p:cNvSpPr txBox="1">
            <a:spLocks noChangeArrowheads="1"/>
          </p:cNvSpPr>
          <p:nvPr/>
        </p:nvSpPr>
        <p:spPr bwMode="auto">
          <a:xfrm>
            <a:off x="385812" y="-81250"/>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1"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eaLnBrk="1" hangingPunct="1"/>
            <a:r>
              <a:rPr lang="en-US" altLang="en-US" sz="3600" b="1" kern="0" dirty="0"/>
              <a:t>Samples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 grpId="0"/>
      <p:bldP spid="237" grpId="0"/>
      <p:bldP spid="3" grpId="0"/>
      <p:bldP spid="4" grpId="0"/>
      <p:bldP spid="10"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FB999512-639B-4C76-B24A-0E7A8EA1B985}"/>
              </a:ext>
            </a:extLst>
          </p:cNvPr>
          <p:cNvSpPr>
            <a:spLocks noGrp="1" noChangeArrowheads="1"/>
          </p:cNvSpPr>
          <p:nvPr>
            <p:ph type="title" idx="4294967295"/>
          </p:nvPr>
        </p:nvSpPr>
        <p:spPr>
          <a:xfrm>
            <a:off x="-381000" y="1174532"/>
            <a:ext cx="4572000" cy="712787"/>
          </a:xfrm>
        </p:spPr>
        <p:txBody>
          <a:bodyPr anchorCtr="1"/>
          <a:lstStyle/>
          <a:p>
            <a:pPr eaLnBrk="1" hangingPunct="1"/>
            <a:r>
              <a:rPr lang="en-US" altLang="en-US" sz="2400" b="1" dirty="0"/>
              <a:t>1. Reduce to the absurd</a:t>
            </a:r>
          </a:p>
        </p:txBody>
      </p:sp>
      <p:sp>
        <p:nvSpPr>
          <p:cNvPr id="29699" name="Rectangle 3">
            <a:extLst>
              <a:ext uri="{FF2B5EF4-FFF2-40B4-BE49-F238E27FC236}">
                <a16:creationId xmlns:a16="http://schemas.microsoft.com/office/drawing/2014/main" id="{803652F7-DB27-4E16-A030-0F6434D91679}"/>
              </a:ext>
            </a:extLst>
          </p:cNvPr>
          <p:cNvSpPr>
            <a:spLocks noGrp="1" noChangeArrowheads="1"/>
          </p:cNvSpPr>
          <p:nvPr>
            <p:ph type="body" idx="4294967295"/>
          </p:nvPr>
        </p:nvSpPr>
        <p:spPr>
          <a:xfrm>
            <a:off x="228600" y="1998662"/>
            <a:ext cx="8915400" cy="3810000"/>
          </a:xfrm>
        </p:spPr>
        <p:txBody>
          <a:bodyPr/>
          <a:lstStyle/>
          <a:p>
            <a:pPr eaLnBrk="1" hangingPunct="1">
              <a:lnSpc>
                <a:spcPct val="150000"/>
              </a:lnSpc>
              <a:defRPr/>
            </a:pPr>
            <a:r>
              <a:rPr lang="en-US" sz="2400" dirty="0"/>
              <a:t>show that a statement is false by proving that it logically implies something that is clearly false or absurd (fallacious, unreasonable, illogical, or inappropriate) </a:t>
            </a:r>
          </a:p>
          <a:p>
            <a:pPr marL="0" indent="0" eaLnBrk="1" hangingPunct="1">
              <a:lnSpc>
                <a:spcPct val="150000"/>
              </a:lnSpc>
              <a:buNone/>
              <a:defRPr/>
            </a:pPr>
            <a:endParaRPr lang="en-US" sz="2400" dirty="0"/>
          </a:p>
          <a:p>
            <a:pPr marL="0" indent="0" eaLnBrk="1" hangingPunct="1">
              <a:buFont typeface="Wingdings" panose="05000000000000000000" pitchFamily="2" charset="2"/>
              <a:buNone/>
              <a:defRPr/>
            </a:pPr>
            <a:r>
              <a:rPr lang="en-US" sz="2800" b="1" dirty="0"/>
              <a:t>Example</a:t>
            </a:r>
            <a:r>
              <a:rPr lang="en-US" sz="2800" dirty="0"/>
              <a:t>: </a:t>
            </a:r>
          </a:p>
          <a:p>
            <a:pPr marL="0" indent="0" eaLnBrk="1" hangingPunct="1">
              <a:lnSpc>
                <a:spcPct val="150000"/>
              </a:lnSpc>
              <a:buFont typeface="Wingdings" panose="05000000000000000000" pitchFamily="2" charset="2"/>
              <a:buNone/>
              <a:defRPr/>
            </a:pPr>
            <a:r>
              <a:rPr lang="en-US" sz="2400" b="1" dirty="0"/>
              <a:t>Roommate</a:t>
            </a:r>
            <a:r>
              <a:rPr lang="en-US" sz="2400" dirty="0"/>
              <a:t>: Absolutely </a:t>
            </a:r>
            <a:r>
              <a:rPr lang="en-US" sz="2400" b="1" u="sng" dirty="0"/>
              <a:t>all</a:t>
            </a:r>
            <a:r>
              <a:rPr lang="en-US" sz="2400" dirty="0"/>
              <a:t> killing is wrong.</a:t>
            </a:r>
          </a:p>
          <a:p>
            <a:pPr marL="0" indent="0" eaLnBrk="1" hangingPunct="1">
              <a:lnSpc>
                <a:spcPct val="150000"/>
              </a:lnSpc>
              <a:buFont typeface="Wingdings" panose="05000000000000000000" pitchFamily="2" charset="2"/>
              <a:buNone/>
              <a:defRPr/>
            </a:pPr>
            <a:r>
              <a:rPr lang="en-US" sz="2400" b="1" dirty="0"/>
              <a:t>You</a:t>
            </a:r>
            <a:r>
              <a:rPr lang="en-US" sz="2400" dirty="0"/>
              <a:t>: Is it wrong to eat any plants or animals?</a:t>
            </a:r>
          </a:p>
        </p:txBody>
      </p:sp>
      <p:sp>
        <p:nvSpPr>
          <p:cNvPr id="4" name="Rectangle 2">
            <a:extLst>
              <a:ext uri="{FF2B5EF4-FFF2-40B4-BE49-F238E27FC236}">
                <a16:creationId xmlns:a16="http://schemas.microsoft.com/office/drawing/2014/main" id="{8B0BC8C5-9566-4004-92DD-E4FA73D5B567}"/>
              </a:ext>
            </a:extLst>
          </p:cNvPr>
          <p:cNvSpPr txBox="1">
            <a:spLocks noChangeArrowheads="1"/>
          </p:cNvSpPr>
          <p:nvPr/>
        </p:nvSpPr>
        <p:spPr bwMode="auto">
          <a:xfrm>
            <a:off x="533400" y="180975"/>
            <a:ext cx="8229600" cy="96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1"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eaLnBrk="1" hangingPunct="1"/>
            <a:r>
              <a:rPr lang="en-US" altLang="en-US" sz="2800" b="1" kern="0" dirty="0"/>
              <a:t>How to refute a claim</a:t>
            </a:r>
          </a:p>
        </p:txBody>
      </p:sp>
    </p:spTree>
    <p:extLst>
      <p:ext uri="{BB962C8B-B14F-4D97-AF65-F5344CB8AC3E}">
        <p14:creationId xmlns:p14="http://schemas.microsoft.com/office/powerpoint/2010/main" val="2491325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FB999512-639B-4C76-B24A-0E7A8EA1B985}"/>
              </a:ext>
            </a:extLst>
          </p:cNvPr>
          <p:cNvSpPr>
            <a:spLocks noGrp="1" noChangeArrowheads="1"/>
          </p:cNvSpPr>
          <p:nvPr>
            <p:ph type="title" idx="4294967295"/>
          </p:nvPr>
        </p:nvSpPr>
        <p:spPr>
          <a:xfrm>
            <a:off x="-228600" y="1049338"/>
            <a:ext cx="5181600" cy="712787"/>
          </a:xfrm>
        </p:spPr>
        <p:txBody>
          <a:bodyPr anchorCtr="1"/>
          <a:lstStyle/>
          <a:p>
            <a:pPr eaLnBrk="1" hangingPunct="1"/>
            <a:r>
              <a:rPr lang="en-US" altLang="en-US" sz="2400" b="1" dirty="0"/>
              <a:t>2. Provide a counter-example</a:t>
            </a:r>
          </a:p>
        </p:txBody>
      </p:sp>
      <p:sp>
        <p:nvSpPr>
          <p:cNvPr id="29699" name="Rectangle 3">
            <a:extLst>
              <a:ext uri="{FF2B5EF4-FFF2-40B4-BE49-F238E27FC236}">
                <a16:creationId xmlns:a16="http://schemas.microsoft.com/office/drawing/2014/main" id="{803652F7-DB27-4E16-A030-0F6434D91679}"/>
              </a:ext>
            </a:extLst>
          </p:cNvPr>
          <p:cNvSpPr>
            <a:spLocks noGrp="1" noChangeArrowheads="1"/>
          </p:cNvSpPr>
          <p:nvPr>
            <p:ph type="body" idx="4294967295"/>
          </p:nvPr>
        </p:nvSpPr>
        <p:spPr>
          <a:xfrm>
            <a:off x="190500" y="1762125"/>
            <a:ext cx="8915400" cy="3810000"/>
          </a:xfrm>
        </p:spPr>
        <p:txBody>
          <a:bodyPr/>
          <a:lstStyle/>
          <a:p>
            <a:pPr eaLnBrk="1" hangingPunct="1">
              <a:lnSpc>
                <a:spcPct val="150000"/>
              </a:lnSpc>
              <a:defRPr/>
            </a:pPr>
            <a:r>
              <a:rPr lang="en-US" sz="2400" dirty="0"/>
              <a:t>an example that proves that a general claim is false</a:t>
            </a:r>
          </a:p>
          <a:p>
            <a:pPr marL="0" indent="0" eaLnBrk="1" hangingPunct="1">
              <a:buFont typeface="Wingdings" panose="05000000000000000000" pitchFamily="2" charset="2"/>
              <a:buNone/>
              <a:defRPr/>
            </a:pPr>
            <a:endParaRPr lang="en-US" sz="2800" b="1" dirty="0"/>
          </a:p>
          <a:p>
            <a:pPr marL="0" indent="0" eaLnBrk="1" hangingPunct="1">
              <a:buFont typeface="Wingdings" panose="05000000000000000000" pitchFamily="2" charset="2"/>
              <a:buNone/>
              <a:defRPr/>
            </a:pPr>
            <a:r>
              <a:rPr lang="en-US" sz="2800" b="1" dirty="0"/>
              <a:t>Example</a:t>
            </a:r>
            <a:r>
              <a:rPr lang="en-US" sz="2800" dirty="0"/>
              <a:t>: </a:t>
            </a:r>
          </a:p>
          <a:p>
            <a:pPr marL="0" indent="0" eaLnBrk="1" hangingPunct="1">
              <a:lnSpc>
                <a:spcPct val="150000"/>
              </a:lnSpc>
              <a:buFont typeface="Wingdings" panose="05000000000000000000" pitchFamily="2" charset="2"/>
              <a:buNone/>
              <a:defRPr/>
            </a:pPr>
            <a:r>
              <a:rPr lang="en-US" sz="2400" b="1" dirty="0"/>
              <a:t>A</a:t>
            </a:r>
            <a:r>
              <a:rPr lang="en-US" sz="2400" dirty="0"/>
              <a:t>: All international academic institutions in Vietnam are private.</a:t>
            </a:r>
          </a:p>
          <a:p>
            <a:pPr marL="0" indent="0" eaLnBrk="1" hangingPunct="1">
              <a:lnSpc>
                <a:spcPct val="150000"/>
              </a:lnSpc>
              <a:buFont typeface="Wingdings" panose="05000000000000000000" pitchFamily="2" charset="2"/>
              <a:buNone/>
              <a:defRPr/>
            </a:pPr>
            <a:r>
              <a:rPr lang="en-US" sz="2400" b="1" dirty="0"/>
              <a:t>B</a:t>
            </a:r>
            <a:r>
              <a:rPr lang="en-US" sz="2400" dirty="0"/>
              <a:t>: Wait a minute. HCMC International University is a public one. </a:t>
            </a:r>
          </a:p>
        </p:txBody>
      </p:sp>
      <p:sp>
        <p:nvSpPr>
          <p:cNvPr id="3" name="Rectangle 2">
            <a:extLst>
              <a:ext uri="{FF2B5EF4-FFF2-40B4-BE49-F238E27FC236}">
                <a16:creationId xmlns:a16="http://schemas.microsoft.com/office/drawing/2014/main" id="{1D692582-1967-9F4B-0E46-949BF84B31EB}"/>
              </a:ext>
            </a:extLst>
          </p:cNvPr>
          <p:cNvSpPr txBox="1">
            <a:spLocks noChangeArrowheads="1"/>
          </p:cNvSpPr>
          <p:nvPr/>
        </p:nvSpPr>
        <p:spPr bwMode="auto">
          <a:xfrm>
            <a:off x="533400" y="180975"/>
            <a:ext cx="8229600" cy="631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1"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eaLnBrk="1" hangingPunct="1"/>
            <a:r>
              <a:rPr lang="en-US" altLang="en-US" sz="2800" b="1" kern="0" dirty="0"/>
              <a:t>How to refute a claim (</a:t>
            </a:r>
            <a:r>
              <a:rPr lang="en-US" altLang="en-US" sz="2800" b="1" kern="0" dirty="0" err="1"/>
              <a:t>cont</a:t>
            </a:r>
            <a:r>
              <a:rPr lang="en-US" altLang="en-US" sz="2800" b="1" kern="0" dirty="0"/>
              <a:t>)</a:t>
            </a:r>
          </a:p>
        </p:txBody>
      </p:sp>
    </p:spTree>
    <p:extLst>
      <p:ext uri="{BB962C8B-B14F-4D97-AF65-F5344CB8AC3E}">
        <p14:creationId xmlns:p14="http://schemas.microsoft.com/office/powerpoint/2010/main" val="1036075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AF5CD605-2568-48ED-8475-CD7D07DF753D}"/>
              </a:ext>
            </a:extLst>
          </p:cNvPr>
          <p:cNvSpPr>
            <a:spLocks noGrp="1" noChangeArrowheads="1"/>
          </p:cNvSpPr>
          <p:nvPr>
            <p:ph type="title" idx="4294967295"/>
          </p:nvPr>
        </p:nvSpPr>
        <p:spPr>
          <a:xfrm>
            <a:off x="457200" y="457200"/>
            <a:ext cx="8229600" cy="1066800"/>
          </a:xfrm>
        </p:spPr>
        <p:txBody>
          <a:bodyPr anchorCtr="1"/>
          <a:lstStyle/>
          <a:p>
            <a:pPr eaLnBrk="1" hangingPunct="1"/>
            <a:r>
              <a:rPr lang="en-US" altLang="en-US" sz="3600" b="1" dirty="0"/>
              <a:t>How to refute arguments</a:t>
            </a:r>
          </a:p>
        </p:txBody>
      </p:sp>
      <p:sp>
        <p:nvSpPr>
          <p:cNvPr id="23555" name="Rectangle 3">
            <a:extLst>
              <a:ext uri="{FF2B5EF4-FFF2-40B4-BE49-F238E27FC236}">
                <a16:creationId xmlns:a16="http://schemas.microsoft.com/office/drawing/2014/main" id="{CDF495A6-9452-4FC2-9E10-0EE7D5A1724C}"/>
              </a:ext>
            </a:extLst>
          </p:cNvPr>
          <p:cNvSpPr>
            <a:spLocks noGrp="1" noChangeArrowheads="1"/>
          </p:cNvSpPr>
          <p:nvPr>
            <p:ph type="body" idx="4294967295"/>
          </p:nvPr>
        </p:nvSpPr>
        <p:spPr>
          <a:xfrm>
            <a:off x="381000" y="1676400"/>
            <a:ext cx="8229600" cy="3886200"/>
          </a:xfrm>
        </p:spPr>
        <p:txBody>
          <a:bodyPr/>
          <a:lstStyle/>
          <a:p>
            <a:pPr marL="0" indent="0" eaLnBrk="1" hangingPunct="1">
              <a:lnSpc>
                <a:spcPct val="140000"/>
              </a:lnSpc>
              <a:buFont typeface="Wingdings" panose="05000000000000000000" pitchFamily="2" charset="2"/>
              <a:buNone/>
            </a:pPr>
            <a:r>
              <a:rPr lang="en-US" altLang="en-US" dirty="0"/>
              <a:t>Two ways to refute an argument:</a:t>
            </a:r>
          </a:p>
          <a:p>
            <a:pPr lvl="1" eaLnBrk="1" hangingPunct="1">
              <a:lnSpc>
                <a:spcPct val="140000"/>
              </a:lnSpc>
              <a:buFont typeface="Wingdings" panose="05000000000000000000" pitchFamily="2" charset="2"/>
              <a:buNone/>
            </a:pPr>
            <a:r>
              <a:rPr lang="en-US" altLang="en-US" b="1" dirty="0"/>
              <a:t>1. </a:t>
            </a:r>
            <a:r>
              <a:rPr lang="en-US" altLang="en-US" dirty="0"/>
              <a:t>Show that a </a:t>
            </a:r>
            <a:r>
              <a:rPr lang="en-US" altLang="en-US" u="sng" dirty="0"/>
              <a:t>premise</a:t>
            </a:r>
            <a:r>
              <a:rPr lang="en-US" altLang="en-US" dirty="0"/>
              <a:t> - or a group of premises - is </a:t>
            </a:r>
            <a:r>
              <a:rPr lang="en-US" altLang="en-US" u="sng" dirty="0"/>
              <a:t>false</a:t>
            </a:r>
            <a:r>
              <a:rPr lang="en-US" altLang="en-US" dirty="0"/>
              <a:t> or </a:t>
            </a:r>
            <a:r>
              <a:rPr lang="en-US" altLang="en-US" u="sng" dirty="0"/>
              <a:t>dubious</a:t>
            </a:r>
            <a:r>
              <a:rPr lang="en-US" altLang="en-US" dirty="0"/>
              <a:t> (vague, doubtful). </a:t>
            </a:r>
          </a:p>
          <a:p>
            <a:pPr lvl="1" eaLnBrk="1" hangingPunct="1">
              <a:lnSpc>
                <a:spcPct val="140000"/>
              </a:lnSpc>
              <a:buFont typeface="Wingdings" panose="05000000000000000000" pitchFamily="2" charset="2"/>
              <a:buNone/>
            </a:pPr>
            <a:r>
              <a:rPr lang="en-US" altLang="en-US" b="1" dirty="0"/>
              <a:t>2. </a:t>
            </a:r>
            <a:r>
              <a:rPr lang="en-US" altLang="en-US" dirty="0"/>
              <a:t>Show that the </a:t>
            </a:r>
            <a:r>
              <a:rPr lang="en-US" altLang="en-US" u="sng" dirty="0"/>
              <a:t>conclusion does not follow</a:t>
            </a:r>
            <a:r>
              <a:rPr lang="en-US" altLang="en-US" dirty="0"/>
              <a:t> from the </a:t>
            </a:r>
            <a:r>
              <a:rPr lang="en-US" altLang="en-US" u="sng" dirty="0"/>
              <a:t>premises</a:t>
            </a:r>
            <a:r>
              <a:rPr lang="en-US" altLang="en-US" dirty="0"/>
              <a:t>. </a:t>
            </a:r>
          </a:p>
        </p:txBody>
      </p:sp>
    </p:spTree>
    <p:extLst>
      <p:ext uri="{BB962C8B-B14F-4D97-AF65-F5344CB8AC3E}">
        <p14:creationId xmlns:p14="http://schemas.microsoft.com/office/powerpoint/2010/main" val="2890916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60"/>
          <p:cNvSpPr txBox="1">
            <a:spLocks noGrp="1"/>
          </p:cNvSpPr>
          <p:nvPr>
            <p:ph type="title"/>
          </p:nvPr>
        </p:nvSpPr>
        <p:spPr>
          <a:xfrm>
            <a:off x="504825" y="161825"/>
            <a:ext cx="8229600" cy="36933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b="1"/>
              <a:t>Assignment </a:t>
            </a:r>
            <a:endParaRPr/>
          </a:p>
        </p:txBody>
      </p:sp>
      <p:sp>
        <p:nvSpPr>
          <p:cNvPr id="11" name="TextBox 10">
            <a:extLst>
              <a:ext uri="{FF2B5EF4-FFF2-40B4-BE49-F238E27FC236}">
                <a16:creationId xmlns:a16="http://schemas.microsoft.com/office/drawing/2014/main" id="{63E4FB1D-EB9B-E513-D985-4F5B424868EC}"/>
              </a:ext>
            </a:extLst>
          </p:cNvPr>
          <p:cNvSpPr txBox="1"/>
          <p:nvPr/>
        </p:nvSpPr>
        <p:spPr>
          <a:xfrm>
            <a:off x="221456" y="748172"/>
            <a:ext cx="8796337" cy="2862322"/>
          </a:xfrm>
          <a:prstGeom prst="rect">
            <a:avLst/>
          </a:prstGeom>
          <a:noFill/>
        </p:spPr>
        <p:txBody>
          <a:bodyPr wrap="square">
            <a:spAutoFit/>
          </a:bodyPr>
          <a:lstStyle/>
          <a:p>
            <a:r>
              <a:rPr lang="en-US" sz="1800" dirty="0"/>
              <a:t>(1) The intensity of heavy rain was concentrated over a short period.</a:t>
            </a:r>
          </a:p>
          <a:p>
            <a:r>
              <a:rPr lang="en-US" sz="1800" dirty="0"/>
              <a:t>(2) The old and degraded sewer system is inefficient at draining water.</a:t>
            </a:r>
          </a:p>
          <a:p>
            <a:r>
              <a:rPr lang="en-US" sz="1800" dirty="0"/>
              <a:t>(3) Waste carried by rainwater </a:t>
            </a:r>
            <a:r>
              <a:rPr lang="en-US" sz="1800" dirty="0">
                <a:highlight>
                  <a:srgbClr val="FFFF00"/>
                </a:highlight>
              </a:rPr>
              <a:t>covers</a:t>
            </a:r>
            <a:r>
              <a:rPr lang="en-US" sz="1800" dirty="0"/>
              <a:t> and </a:t>
            </a:r>
            <a:r>
              <a:rPr lang="en-US" sz="1800" dirty="0">
                <a:highlight>
                  <a:srgbClr val="FFFF00"/>
                </a:highlight>
              </a:rPr>
              <a:t>blocks</a:t>
            </a:r>
            <a:r>
              <a:rPr lang="en-US" sz="1800" dirty="0"/>
              <a:t> the drain inlets.</a:t>
            </a:r>
          </a:p>
          <a:p>
            <a:r>
              <a:rPr lang="en-US" sz="1800" dirty="0"/>
              <a:t>(4) Therefore, </a:t>
            </a:r>
            <a:r>
              <a:rPr lang="en-US" sz="1800" dirty="0">
                <a:highlight>
                  <a:srgbClr val="FFFF00"/>
                </a:highlight>
              </a:rPr>
              <a:t>limit</a:t>
            </a:r>
            <a:r>
              <a:rPr lang="en-US" sz="1800" dirty="0"/>
              <a:t> the ability to collect water into the sewer system.</a:t>
            </a:r>
          </a:p>
          <a:p>
            <a:r>
              <a:rPr lang="en-US" sz="1800" dirty="0"/>
              <a:t>(5) The road surface is locally sunken compared to the terrain of neighboring roads.</a:t>
            </a:r>
          </a:p>
          <a:p>
            <a:r>
              <a:rPr lang="en-US" sz="1800" dirty="0"/>
              <a:t>(6) Thu Duc market is a low-lying area, the difference between Thu Duc intersection and Thu Duc market is about </a:t>
            </a:r>
            <a:r>
              <a:rPr lang="en-US" sz="1800" dirty="0" err="1"/>
              <a:t>20m</a:t>
            </a:r>
            <a:r>
              <a:rPr lang="en-US" sz="1800" dirty="0"/>
              <a:t>. </a:t>
            </a:r>
          </a:p>
          <a:p>
            <a:r>
              <a:rPr lang="en-US" sz="1800" dirty="0"/>
              <a:t>(7) So, the flow is very strong and the water flows back to Thu Duc market.</a:t>
            </a:r>
          </a:p>
          <a:p>
            <a:r>
              <a:rPr lang="en-US" sz="1800" dirty="0"/>
              <a:t>(8) Hence, Thu Duc City </a:t>
            </a:r>
            <a:r>
              <a:rPr lang="en-US" sz="1800" dirty="0">
                <a:highlight>
                  <a:srgbClr val="FFFF00"/>
                </a:highlight>
              </a:rPr>
              <a:t>has 16 roads </a:t>
            </a:r>
            <a:r>
              <a:rPr lang="en-US" sz="1800" dirty="0"/>
              <a:t>flooded due to heavy rain and the heaviest flooding is the area around Thu Duc market.</a:t>
            </a:r>
          </a:p>
        </p:txBody>
      </p:sp>
      <p:pic>
        <p:nvPicPr>
          <p:cNvPr id="1026" name="Picture 2">
            <a:extLst>
              <a:ext uri="{FF2B5EF4-FFF2-40B4-BE49-F238E27FC236}">
                <a16:creationId xmlns:a16="http://schemas.microsoft.com/office/drawing/2014/main" id="{8818BF26-3F61-3E54-815D-C5CAC6360F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4043" y="3886032"/>
            <a:ext cx="5395913" cy="2971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388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799A651D-A1DE-4B49-8F4D-F3995BEAD429}"/>
              </a:ext>
            </a:extLst>
          </p:cNvPr>
          <p:cNvSpPr>
            <a:spLocks noGrp="1" noChangeArrowheads="1"/>
          </p:cNvSpPr>
          <p:nvPr>
            <p:ph type="title" idx="4294967295"/>
          </p:nvPr>
        </p:nvSpPr>
        <p:spPr>
          <a:xfrm>
            <a:off x="228600" y="1247775"/>
            <a:ext cx="6324600" cy="609600"/>
          </a:xfrm>
        </p:spPr>
        <p:txBody>
          <a:bodyPr anchorCtr="1"/>
          <a:lstStyle/>
          <a:p>
            <a:pPr eaLnBrk="1" hangingPunct="1"/>
            <a:r>
              <a:rPr lang="en-US" altLang="en-US" sz="2400" b="1" dirty="0"/>
              <a:t>1. Show </a:t>
            </a:r>
            <a:r>
              <a:rPr lang="en-US" altLang="en-US" sz="2400" b="1" u="sng" dirty="0"/>
              <a:t>false</a:t>
            </a:r>
            <a:r>
              <a:rPr lang="en-US" altLang="en-US" sz="2400" b="1" dirty="0"/>
              <a:t> or </a:t>
            </a:r>
            <a:r>
              <a:rPr lang="en-US" altLang="en-US" sz="2400" b="1" u="sng" dirty="0"/>
              <a:t>dubious</a:t>
            </a:r>
            <a:r>
              <a:rPr lang="en-US" altLang="en-US" sz="2400" b="1" dirty="0"/>
              <a:t> premises</a:t>
            </a:r>
          </a:p>
        </p:txBody>
      </p:sp>
      <p:sp>
        <p:nvSpPr>
          <p:cNvPr id="17411" name="Rectangle 3">
            <a:extLst>
              <a:ext uri="{FF2B5EF4-FFF2-40B4-BE49-F238E27FC236}">
                <a16:creationId xmlns:a16="http://schemas.microsoft.com/office/drawing/2014/main" id="{1EAC79B0-D38D-4113-9A81-566ED61825FF}"/>
              </a:ext>
            </a:extLst>
          </p:cNvPr>
          <p:cNvSpPr>
            <a:spLocks noGrp="1" noChangeArrowheads="1"/>
          </p:cNvSpPr>
          <p:nvPr>
            <p:ph type="body" idx="4294967295"/>
          </p:nvPr>
        </p:nvSpPr>
        <p:spPr>
          <a:xfrm>
            <a:off x="76199" y="2057400"/>
            <a:ext cx="9144001" cy="4343400"/>
          </a:xfrm>
        </p:spPr>
        <p:txBody>
          <a:bodyPr/>
          <a:lstStyle/>
          <a:p>
            <a:pPr marL="571500" indent="-571500" eaLnBrk="1" hangingPunct="1">
              <a:lnSpc>
                <a:spcPct val="140000"/>
              </a:lnSpc>
            </a:pPr>
            <a:r>
              <a:rPr lang="en-US" altLang="en-US" sz="2400" dirty="0"/>
              <a:t>If a premise is critical to an argument, showing its falsehood will refute the argument. </a:t>
            </a:r>
          </a:p>
          <a:p>
            <a:pPr marL="990600" lvl="1" indent="-533400" eaLnBrk="1" hangingPunct="1">
              <a:lnSpc>
                <a:spcPct val="140000"/>
              </a:lnSpc>
              <a:buFont typeface="Wingdings" panose="05000000000000000000" pitchFamily="2" charset="2"/>
              <a:buNone/>
            </a:pPr>
            <a:r>
              <a:rPr lang="en-US" altLang="en-US" sz="2400" dirty="0"/>
              <a:t>	(1) All presidents live in the White House. </a:t>
            </a:r>
          </a:p>
          <a:p>
            <a:pPr marL="990600" lvl="1" indent="-533400" eaLnBrk="1" hangingPunct="1">
              <a:lnSpc>
                <a:spcPct val="140000"/>
              </a:lnSpc>
              <a:buFont typeface="Wingdings" panose="05000000000000000000" pitchFamily="2" charset="2"/>
              <a:buNone/>
            </a:pPr>
            <a:r>
              <a:rPr lang="en-US" altLang="en-US" sz="2400" dirty="0"/>
              <a:t>	(2) Bill Gates is a president. </a:t>
            </a:r>
          </a:p>
          <a:p>
            <a:pPr marL="990600" lvl="1" indent="-533400" eaLnBrk="1" hangingPunct="1">
              <a:lnSpc>
                <a:spcPct val="140000"/>
              </a:lnSpc>
              <a:buFont typeface="Wingdings" panose="05000000000000000000" pitchFamily="2" charset="2"/>
              <a:buNone/>
            </a:pPr>
            <a:r>
              <a:rPr lang="en-US" altLang="en-US" sz="2400" dirty="0"/>
              <a:t>	So, (3) Bill Gates lives in the White House. </a:t>
            </a:r>
          </a:p>
          <a:p>
            <a:pPr marL="990600" lvl="1" indent="-533400" eaLnBrk="1" hangingPunct="1">
              <a:buFont typeface="Wingdings" panose="05000000000000000000" pitchFamily="2" charset="2"/>
              <a:buNone/>
            </a:pPr>
            <a:endParaRPr lang="en-US" altLang="en-US" sz="2400" dirty="0"/>
          </a:p>
          <a:p>
            <a:pPr marL="990600" lvl="1" indent="-533400" eaLnBrk="1" hangingPunct="1">
              <a:buFont typeface="Wingdings" panose="05000000000000000000" pitchFamily="2" charset="2"/>
              <a:buNone/>
            </a:pPr>
            <a:r>
              <a:rPr lang="en-US" altLang="en-US" sz="2000" b="1" dirty="0"/>
              <a:t>* We rarely have these arguments in real life. </a:t>
            </a:r>
          </a:p>
        </p:txBody>
      </p:sp>
      <p:sp>
        <p:nvSpPr>
          <p:cNvPr id="4" name="Rectangle 2">
            <a:extLst>
              <a:ext uri="{FF2B5EF4-FFF2-40B4-BE49-F238E27FC236}">
                <a16:creationId xmlns:a16="http://schemas.microsoft.com/office/drawing/2014/main" id="{145605F0-7D08-4C7E-8BD8-77110B7EB243}"/>
              </a:ext>
            </a:extLst>
          </p:cNvPr>
          <p:cNvSpPr txBox="1">
            <a:spLocks noChangeArrowheads="1"/>
          </p:cNvSpPr>
          <p:nvPr/>
        </p:nvSpPr>
        <p:spPr bwMode="auto">
          <a:xfrm>
            <a:off x="378782" y="180975"/>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1"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eaLnBrk="1" hangingPunct="1"/>
            <a:r>
              <a:rPr lang="en-US" altLang="en-US" sz="2800" b="1" kern="0" dirty="0"/>
              <a:t>Refuting deductive arguments</a:t>
            </a:r>
          </a:p>
        </p:txBody>
      </p:sp>
      <p:sp>
        <p:nvSpPr>
          <p:cNvPr id="5" name="TextBox 4">
            <a:extLst>
              <a:ext uri="{FF2B5EF4-FFF2-40B4-BE49-F238E27FC236}">
                <a16:creationId xmlns:a16="http://schemas.microsoft.com/office/drawing/2014/main" id="{276CEA59-7553-4246-98D3-3B38F5C687FD}"/>
              </a:ext>
            </a:extLst>
          </p:cNvPr>
          <p:cNvSpPr txBox="1"/>
          <p:nvPr/>
        </p:nvSpPr>
        <p:spPr>
          <a:xfrm>
            <a:off x="6934200" y="3276600"/>
            <a:ext cx="1666875" cy="400110"/>
          </a:xfrm>
          <a:prstGeom prst="rect">
            <a:avLst/>
          </a:prstGeom>
          <a:noFill/>
        </p:spPr>
        <p:txBody>
          <a:bodyPr wrap="square" rtlCol="0">
            <a:spAutoFit/>
          </a:bodyPr>
          <a:lstStyle/>
          <a:p>
            <a:r>
              <a:rPr lang="en-US" sz="2000" b="1" dirty="0">
                <a:solidFill>
                  <a:srgbClr val="FF0000"/>
                </a:solidFill>
              </a:rPr>
              <a:t>false</a:t>
            </a:r>
          </a:p>
        </p:txBody>
      </p:sp>
      <p:sp>
        <p:nvSpPr>
          <p:cNvPr id="6" name="TextBox 5">
            <a:extLst>
              <a:ext uri="{FF2B5EF4-FFF2-40B4-BE49-F238E27FC236}">
                <a16:creationId xmlns:a16="http://schemas.microsoft.com/office/drawing/2014/main" id="{7FE82FE7-D1A9-4529-8063-E69A47AE2D5F}"/>
              </a:ext>
            </a:extLst>
          </p:cNvPr>
          <p:cNvSpPr txBox="1"/>
          <p:nvPr/>
        </p:nvSpPr>
        <p:spPr>
          <a:xfrm>
            <a:off x="6934200" y="3828990"/>
            <a:ext cx="1666875" cy="400110"/>
          </a:xfrm>
          <a:prstGeom prst="rect">
            <a:avLst/>
          </a:prstGeom>
          <a:noFill/>
        </p:spPr>
        <p:txBody>
          <a:bodyPr wrap="square" rtlCol="0">
            <a:spAutoFit/>
          </a:bodyPr>
          <a:lstStyle/>
          <a:p>
            <a:r>
              <a:rPr lang="en-US" sz="2000" b="1" dirty="0">
                <a:solidFill>
                  <a:srgbClr val="FF0000"/>
                </a:solidFill>
              </a:rPr>
              <a:t>true/false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1" name="Rectangle 3">
            <a:extLst>
              <a:ext uri="{FF2B5EF4-FFF2-40B4-BE49-F238E27FC236}">
                <a16:creationId xmlns:a16="http://schemas.microsoft.com/office/drawing/2014/main" id="{1EAC79B0-D38D-4113-9A81-566ED61825FF}"/>
              </a:ext>
            </a:extLst>
          </p:cNvPr>
          <p:cNvSpPr>
            <a:spLocks noGrp="1" noChangeArrowheads="1"/>
          </p:cNvSpPr>
          <p:nvPr>
            <p:ph type="body" idx="4294967295"/>
          </p:nvPr>
        </p:nvSpPr>
        <p:spPr>
          <a:xfrm>
            <a:off x="114300" y="1025934"/>
            <a:ext cx="8534401" cy="4343400"/>
          </a:xfrm>
        </p:spPr>
        <p:txBody>
          <a:bodyPr/>
          <a:lstStyle/>
          <a:p>
            <a:pPr marL="457200" indent="-457200" eaLnBrk="1" hangingPunct="1">
              <a:lnSpc>
                <a:spcPct val="140000"/>
              </a:lnSpc>
              <a:buFont typeface="+mj-lt"/>
              <a:buAutoNum type="arabicPeriod"/>
            </a:pPr>
            <a:r>
              <a:rPr lang="en-US" sz="2400" dirty="0"/>
              <a:t>Children who have unsupervised access to the Internet may be exposed to pornographic and violent images. </a:t>
            </a:r>
          </a:p>
          <a:p>
            <a:pPr marL="457200" indent="-457200" eaLnBrk="1" hangingPunct="1">
              <a:lnSpc>
                <a:spcPct val="140000"/>
              </a:lnSpc>
              <a:buFont typeface="+mj-lt"/>
              <a:buAutoNum type="arabicPeriod"/>
            </a:pPr>
            <a:r>
              <a:rPr lang="en-US" sz="2400" dirty="0"/>
              <a:t>Some sexual predators use the Internet to find and communicate with children. </a:t>
            </a:r>
          </a:p>
          <a:p>
            <a:pPr marL="457200" indent="-457200" eaLnBrk="1" hangingPunct="1">
              <a:lnSpc>
                <a:spcPct val="140000"/>
              </a:lnSpc>
              <a:buFont typeface="+mj-lt"/>
              <a:buAutoNum type="arabicPeriod"/>
            </a:pPr>
            <a:r>
              <a:rPr lang="en-US" sz="2400" dirty="0"/>
              <a:t>Children have no ability to use a keyboard or mouse correctly. </a:t>
            </a:r>
          </a:p>
          <a:p>
            <a:pPr marL="457200" indent="-457200" eaLnBrk="1" hangingPunct="1">
              <a:lnSpc>
                <a:spcPct val="140000"/>
              </a:lnSpc>
              <a:buFont typeface="+mj-lt"/>
              <a:buAutoNum type="arabicPeriod"/>
            </a:pPr>
            <a:r>
              <a:rPr lang="en-US" sz="2400" dirty="0"/>
              <a:t>So, children should not be allowed unsupervised access to the Internet. </a:t>
            </a:r>
          </a:p>
          <a:p>
            <a:pPr marL="0" indent="0" eaLnBrk="1" hangingPunct="1">
              <a:lnSpc>
                <a:spcPct val="140000"/>
              </a:lnSpc>
              <a:buNone/>
            </a:pPr>
            <a:r>
              <a:rPr lang="en-US" altLang="en-US" sz="2400" b="1" dirty="0">
                <a:sym typeface="Wingdings" panose="05000000000000000000" pitchFamily="2" charset="2"/>
              </a:rPr>
              <a:t> </a:t>
            </a:r>
            <a:r>
              <a:rPr lang="en-US" altLang="en-US" sz="2400" b="1" dirty="0"/>
              <a:t> </a:t>
            </a:r>
            <a:r>
              <a:rPr lang="en-US" altLang="en-US" sz="2000" b="1" dirty="0"/>
              <a:t>For inductive arguments, showing ONE false premise is NOT sufficient to prove the conclusion is wrong. </a:t>
            </a:r>
          </a:p>
        </p:txBody>
      </p:sp>
      <p:sp>
        <p:nvSpPr>
          <p:cNvPr id="4" name="Rectangle 2">
            <a:extLst>
              <a:ext uri="{FF2B5EF4-FFF2-40B4-BE49-F238E27FC236}">
                <a16:creationId xmlns:a16="http://schemas.microsoft.com/office/drawing/2014/main" id="{145605F0-7D08-4C7E-8BD8-77110B7EB243}"/>
              </a:ext>
            </a:extLst>
          </p:cNvPr>
          <p:cNvSpPr txBox="1">
            <a:spLocks noChangeArrowheads="1"/>
          </p:cNvSpPr>
          <p:nvPr/>
        </p:nvSpPr>
        <p:spPr bwMode="auto">
          <a:xfrm>
            <a:off x="457200" y="348876"/>
            <a:ext cx="82296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1"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eaLnBrk="1" hangingPunct="1"/>
            <a:r>
              <a:rPr lang="en-US" altLang="en-US" sz="2800" b="1" kern="0" dirty="0"/>
              <a:t>Refuting inductive arguments</a:t>
            </a:r>
          </a:p>
        </p:txBody>
      </p:sp>
      <p:sp>
        <p:nvSpPr>
          <p:cNvPr id="6" name="TextBox 5">
            <a:extLst>
              <a:ext uri="{FF2B5EF4-FFF2-40B4-BE49-F238E27FC236}">
                <a16:creationId xmlns:a16="http://schemas.microsoft.com/office/drawing/2014/main" id="{7FE82FE7-D1A9-4529-8063-E69A47AE2D5F}"/>
              </a:ext>
            </a:extLst>
          </p:cNvPr>
          <p:cNvSpPr txBox="1"/>
          <p:nvPr/>
        </p:nvSpPr>
        <p:spPr>
          <a:xfrm>
            <a:off x="8153401" y="3429000"/>
            <a:ext cx="990600" cy="400110"/>
          </a:xfrm>
          <a:prstGeom prst="rect">
            <a:avLst/>
          </a:prstGeom>
          <a:noFill/>
        </p:spPr>
        <p:txBody>
          <a:bodyPr wrap="square" rtlCol="0">
            <a:spAutoFit/>
          </a:bodyPr>
          <a:lstStyle/>
          <a:p>
            <a:r>
              <a:rPr lang="en-US" sz="2000" b="1" dirty="0">
                <a:solidFill>
                  <a:srgbClr val="FF0000"/>
                </a:solidFill>
              </a:rPr>
              <a:t>false</a:t>
            </a:r>
          </a:p>
        </p:txBody>
      </p:sp>
    </p:spTree>
    <p:extLst>
      <p:ext uri="{BB962C8B-B14F-4D97-AF65-F5344CB8AC3E}">
        <p14:creationId xmlns:p14="http://schemas.microsoft.com/office/powerpoint/2010/main" val="23713314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799A651D-A1DE-4B49-8F4D-F3995BEAD429}"/>
              </a:ext>
            </a:extLst>
          </p:cNvPr>
          <p:cNvSpPr>
            <a:spLocks noGrp="1" noChangeArrowheads="1"/>
          </p:cNvSpPr>
          <p:nvPr>
            <p:ph type="title" idx="4294967295"/>
          </p:nvPr>
        </p:nvSpPr>
        <p:spPr>
          <a:xfrm>
            <a:off x="120563" y="3624301"/>
            <a:ext cx="7543800" cy="609600"/>
          </a:xfrm>
        </p:spPr>
        <p:txBody>
          <a:bodyPr anchorCtr="1"/>
          <a:lstStyle/>
          <a:p>
            <a:pPr algn="just" eaLnBrk="1" hangingPunct="1"/>
            <a:r>
              <a:rPr lang="en-US" altLang="en-US" sz="2400" b="1" dirty="0">
                <a:sym typeface="Wingdings" panose="05000000000000000000" pitchFamily="2" charset="2"/>
              </a:rPr>
              <a:t> </a:t>
            </a:r>
            <a:r>
              <a:rPr lang="en-US" altLang="en-US" sz="2400" b="1" dirty="0"/>
              <a:t>Show insufficient premises for the conclusion</a:t>
            </a:r>
          </a:p>
        </p:txBody>
      </p:sp>
      <p:sp>
        <p:nvSpPr>
          <p:cNvPr id="17411" name="Rectangle 3">
            <a:extLst>
              <a:ext uri="{FF2B5EF4-FFF2-40B4-BE49-F238E27FC236}">
                <a16:creationId xmlns:a16="http://schemas.microsoft.com/office/drawing/2014/main" id="{1EAC79B0-D38D-4113-9A81-566ED61825FF}"/>
              </a:ext>
            </a:extLst>
          </p:cNvPr>
          <p:cNvSpPr>
            <a:spLocks noGrp="1" noChangeArrowheads="1"/>
          </p:cNvSpPr>
          <p:nvPr>
            <p:ph type="body" idx="4294967295"/>
          </p:nvPr>
        </p:nvSpPr>
        <p:spPr>
          <a:xfrm>
            <a:off x="126826" y="1095244"/>
            <a:ext cx="8534401" cy="2529057"/>
          </a:xfrm>
        </p:spPr>
        <p:txBody>
          <a:bodyPr/>
          <a:lstStyle/>
          <a:p>
            <a:pPr marL="0" indent="0" eaLnBrk="1" hangingPunct="1">
              <a:lnSpc>
                <a:spcPct val="140000"/>
              </a:lnSpc>
              <a:buNone/>
            </a:pPr>
            <a:r>
              <a:rPr lang="en-US" sz="2400" dirty="0"/>
              <a:t>Children should not be allowed free access to the Internet due to its </a:t>
            </a:r>
            <a:r>
              <a:rPr lang="en-US" sz="2400" u="sng" dirty="0" err="1"/>
              <a:t>physico</a:t>
            </a:r>
            <a:r>
              <a:rPr lang="en-US" sz="2400" u="sng" dirty="0"/>
              <a:t>-mental</a:t>
            </a:r>
            <a:r>
              <a:rPr lang="en-US" sz="2400" dirty="0"/>
              <a:t> and </a:t>
            </a:r>
            <a:r>
              <a:rPr lang="en-US" sz="2400" u="sng" dirty="0"/>
              <a:t>social</a:t>
            </a:r>
            <a:r>
              <a:rPr lang="en-US" sz="2400" dirty="0"/>
              <a:t> impacts. This is because when children have unsupervised access, they may be exposed to pornographic and violent images. </a:t>
            </a:r>
          </a:p>
        </p:txBody>
      </p:sp>
      <p:sp>
        <p:nvSpPr>
          <p:cNvPr id="4" name="Rectangle 2">
            <a:extLst>
              <a:ext uri="{FF2B5EF4-FFF2-40B4-BE49-F238E27FC236}">
                <a16:creationId xmlns:a16="http://schemas.microsoft.com/office/drawing/2014/main" id="{145605F0-7D08-4C7E-8BD8-77110B7EB243}"/>
              </a:ext>
            </a:extLst>
          </p:cNvPr>
          <p:cNvSpPr txBox="1">
            <a:spLocks noChangeArrowheads="1"/>
          </p:cNvSpPr>
          <p:nvPr/>
        </p:nvSpPr>
        <p:spPr bwMode="auto">
          <a:xfrm>
            <a:off x="506411" y="109655"/>
            <a:ext cx="82296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1"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eaLnBrk="1" hangingPunct="1"/>
            <a:r>
              <a:rPr lang="en-US" altLang="en-US" sz="2800" b="1" kern="0" dirty="0"/>
              <a:t>Refuting inductive arguments (</a:t>
            </a:r>
            <a:r>
              <a:rPr lang="en-US" altLang="en-US" sz="2800" b="1" kern="0" dirty="0" err="1"/>
              <a:t>cont</a:t>
            </a:r>
            <a:r>
              <a:rPr lang="en-US" altLang="en-US" sz="2800" b="1" kern="0" dirty="0"/>
              <a:t>)</a:t>
            </a:r>
          </a:p>
        </p:txBody>
      </p:sp>
      <p:sp>
        <p:nvSpPr>
          <p:cNvPr id="2" name="Rectangle 2">
            <a:extLst>
              <a:ext uri="{FF2B5EF4-FFF2-40B4-BE49-F238E27FC236}">
                <a16:creationId xmlns:a16="http://schemas.microsoft.com/office/drawing/2014/main" id="{560A1346-B4FD-556B-C7CB-16D4117F6FB7}"/>
              </a:ext>
            </a:extLst>
          </p:cNvPr>
          <p:cNvSpPr txBox="1">
            <a:spLocks noChangeArrowheads="1"/>
          </p:cNvSpPr>
          <p:nvPr/>
        </p:nvSpPr>
        <p:spPr bwMode="auto">
          <a:xfrm>
            <a:off x="-204951" y="4495800"/>
            <a:ext cx="9384604"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1"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eaLnBrk="1" hangingPunct="1"/>
            <a:r>
              <a:rPr lang="en-US" altLang="en-US" sz="2400" b="1" kern="0" dirty="0">
                <a:sym typeface="Wingdings" panose="05000000000000000000" pitchFamily="2" charset="2"/>
              </a:rPr>
              <a:t>Critical question to refute: What is/are its social impact(s)?</a:t>
            </a:r>
            <a:endParaRPr lang="en-US" altLang="en-US" sz="2400" b="1" kern="0" dirty="0"/>
          </a:p>
        </p:txBody>
      </p:sp>
    </p:spTree>
    <p:extLst>
      <p:ext uri="{BB962C8B-B14F-4D97-AF65-F5344CB8AC3E}">
        <p14:creationId xmlns:p14="http://schemas.microsoft.com/office/powerpoint/2010/main" val="2176045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3">
            <a:extLst>
              <a:ext uri="{FF2B5EF4-FFF2-40B4-BE49-F238E27FC236}">
                <a16:creationId xmlns:a16="http://schemas.microsoft.com/office/drawing/2014/main" id="{D1224B3E-FDEB-4ABB-A996-F158E18C33B8}"/>
              </a:ext>
            </a:extLst>
          </p:cNvPr>
          <p:cNvSpPr>
            <a:spLocks noGrp="1" noChangeArrowheads="1"/>
          </p:cNvSpPr>
          <p:nvPr>
            <p:ph type="body" idx="4294967295"/>
          </p:nvPr>
        </p:nvSpPr>
        <p:spPr>
          <a:xfrm>
            <a:off x="190500" y="1828800"/>
            <a:ext cx="8915400" cy="1600200"/>
          </a:xfrm>
        </p:spPr>
        <p:txBody>
          <a:bodyPr/>
          <a:lstStyle/>
          <a:p>
            <a:pPr marL="0" indent="0" eaLnBrk="1" hangingPunct="1">
              <a:lnSpc>
                <a:spcPct val="150000"/>
              </a:lnSpc>
              <a:buFont typeface="Wingdings" panose="05000000000000000000" pitchFamily="2" charset="2"/>
              <a:buNone/>
            </a:pPr>
            <a:r>
              <a:rPr lang="en-US" altLang="en-US" sz="2400" b="1" dirty="0"/>
              <a:t>Example 1:</a:t>
            </a:r>
          </a:p>
          <a:p>
            <a:pPr marL="0" indent="0" eaLnBrk="1" hangingPunct="1">
              <a:lnSpc>
                <a:spcPct val="150000"/>
              </a:lnSpc>
              <a:buFont typeface="Wingdings" panose="05000000000000000000" pitchFamily="2" charset="2"/>
              <a:buNone/>
            </a:pPr>
            <a:r>
              <a:rPr lang="en-US" altLang="en-US" sz="2800" dirty="0"/>
              <a:t>Get high-speed Internet access by satellite. It’s fast, reliable, and won’t tie up your phone lines.</a:t>
            </a:r>
          </a:p>
        </p:txBody>
      </p:sp>
      <p:sp>
        <p:nvSpPr>
          <p:cNvPr id="27651" name="Rectangle 2">
            <a:extLst>
              <a:ext uri="{FF2B5EF4-FFF2-40B4-BE49-F238E27FC236}">
                <a16:creationId xmlns:a16="http://schemas.microsoft.com/office/drawing/2014/main" id="{7DB8CDB6-8BDB-470E-B20B-4AF00A5AE0B5}"/>
              </a:ext>
            </a:extLst>
          </p:cNvPr>
          <p:cNvSpPr txBox="1">
            <a:spLocks noChangeArrowheads="1"/>
          </p:cNvSpPr>
          <p:nvPr/>
        </p:nvSpPr>
        <p:spPr bwMode="auto">
          <a:xfrm>
            <a:off x="110331" y="948927"/>
            <a:ext cx="8686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t>1. Show that the conclusion does not follow from the premises (</a:t>
            </a:r>
            <a:r>
              <a:rPr lang="en-US" altLang="en-US" sz="2000" b="1" dirty="0" err="1"/>
              <a:t>cont</a:t>
            </a:r>
            <a:r>
              <a:rPr lang="en-US" altLang="en-US" sz="2000" b="1" dirty="0"/>
              <a:t>)</a:t>
            </a:r>
            <a:r>
              <a:rPr lang="en-US" altLang="en-US" sz="3200" b="1" dirty="0"/>
              <a:t> </a:t>
            </a:r>
          </a:p>
        </p:txBody>
      </p:sp>
      <p:sp>
        <p:nvSpPr>
          <p:cNvPr id="3" name="Rectangle 2">
            <a:extLst>
              <a:ext uri="{FF2B5EF4-FFF2-40B4-BE49-F238E27FC236}">
                <a16:creationId xmlns:a16="http://schemas.microsoft.com/office/drawing/2014/main" id="{82C11A18-2776-412C-B832-6F67C6C2F000}"/>
              </a:ext>
            </a:extLst>
          </p:cNvPr>
          <p:cNvSpPr/>
          <p:nvPr/>
        </p:nvSpPr>
        <p:spPr>
          <a:xfrm>
            <a:off x="504825" y="5147741"/>
            <a:ext cx="7897812" cy="1020216"/>
          </a:xfrm>
          <a:prstGeom prst="rect">
            <a:avLst/>
          </a:prstGeom>
        </p:spPr>
        <p:txBody>
          <a:bodyPr>
            <a:spAutoFit/>
          </a:bodyPr>
          <a:lstStyle/>
          <a:p>
            <a:pPr marL="342900" indent="-342900">
              <a:lnSpc>
                <a:spcPct val="150000"/>
              </a:lnSpc>
              <a:spcBef>
                <a:spcPct val="20000"/>
              </a:spcBef>
              <a:buClr>
                <a:srgbClr val="00007D"/>
              </a:buClr>
              <a:buSzPct val="75000"/>
              <a:buFont typeface="Wingdings" pitchFamily="2" charset="2"/>
              <a:buChar char="Ø"/>
              <a:defRPr/>
            </a:pPr>
            <a:r>
              <a:rPr lang="en-US" sz="2000" kern="0" dirty="0">
                <a:solidFill>
                  <a:srgbClr val="000000"/>
                </a:solidFill>
                <a:latin typeface="Arial"/>
                <a:cs typeface="Arial"/>
              </a:rPr>
              <a:t>What about costs (installation fee &amp; high monthly payments)?</a:t>
            </a:r>
          </a:p>
          <a:p>
            <a:pPr marL="342900" indent="-342900">
              <a:lnSpc>
                <a:spcPct val="150000"/>
              </a:lnSpc>
              <a:spcBef>
                <a:spcPct val="20000"/>
              </a:spcBef>
              <a:buClr>
                <a:srgbClr val="00007D"/>
              </a:buClr>
              <a:buSzPct val="75000"/>
              <a:buFont typeface="Wingdings" pitchFamily="2" charset="2"/>
              <a:buChar char="Ø"/>
              <a:defRPr/>
            </a:pPr>
            <a:r>
              <a:rPr lang="en-US" sz="2000" kern="0" dirty="0">
                <a:solidFill>
                  <a:srgbClr val="000000"/>
                </a:solidFill>
                <a:latin typeface="Arial"/>
                <a:cs typeface="Arial"/>
              </a:rPr>
              <a:t>What about long-term contracts?</a:t>
            </a:r>
          </a:p>
        </p:txBody>
      </p:sp>
      <p:sp>
        <p:nvSpPr>
          <p:cNvPr id="4" name="TextBox 3">
            <a:extLst>
              <a:ext uri="{FF2B5EF4-FFF2-40B4-BE49-F238E27FC236}">
                <a16:creationId xmlns:a16="http://schemas.microsoft.com/office/drawing/2014/main" id="{2C511181-A35A-4D1F-8401-A88A036FB604}"/>
              </a:ext>
            </a:extLst>
          </p:cNvPr>
          <p:cNvSpPr txBox="1">
            <a:spLocks noChangeArrowheads="1"/>
          </p:cNvSpPr>
          <p:nvPr/>
        </p:nvSpPr>
        <p:spPr bwMode="auto">
          <a:xfrm>
            <a:off x="228600" y="4388792"/>
            <a:ext cx="89122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Ø"/>
            </a:pPr>
            <a:r>
              <a:rPr lang="en-US" altLang="en-US" sz="2400" b="1" dirty="0"/>
              <a:t>Ask questions to show these premises are insufficient. </a:t>
            </a:r>
          </a:p>
        </p:txBody>
      </p:sp>
      <p:sp>
        <p:nvSpPr>
          <p:cNvPr id="2" name="Rectangle 2">
            <a:extLst>
              <a:ext uri="{FF2B5EF4-FFF2-40B4-BE49-F238E27FC236}">
                <a16:creationId xmlns:a16="http://schemas.microsoft.com/office/drawing/2014/main" id="{DF561F51-4F9B-5798-4279-D8DA527D3550}"/>
              </a:ext>
            </a:extLst>
          </p:cNvPr>
          <p:cNvSpPr txBox="1">
            <a:spLocks noChangeArrowheads="1"/>
          </p:cNvSpPr>
          <p:nvPr/>
        </p:nvSpPr>
        <p:spPr bwMode="auto">
          <a:xfrm>
            <a:off x="533400" y="180975"/>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1"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eaLnBrk="1" hangingPunct="1"/>
            <a:r>
              <a:rPr lang="en-US" altLang="en-US" sz="2800" b="1" kern="0" dirty="0"/>
              <a:t>Practice: Refute the argument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632123CC-16BE-4E3B-8689-0A2E46BA0733}"/>
              </a:ext>
            </a:extLst>
          </p:cNvPr>
          <p:cNvSpPr>
            <a:spLocks noChangeArrowheads="1"/>
          </p:cNvSpPr>
          <p:nvPr/>
        </p:nvSpPr>
        <p:spPr bwMode="auto">
          <a:xfrm>
            <a:off x="381000" y="2078831"/>
            <a:ext cx="8229600" cy="184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20000"/>
              </a:lnSpc>
              <a:spcBef>
                <a:spcPct val="20000"/>
              </a:spcBef>
              <a:buClr>
                <a:schemeClr val="bg2"/>
              </a:buClr>
              <a:buSzPct val="75000"/>
            </a:pPr>
            <a:r>
              <a:rPr lang="en-US" altLang="en-US" sz="2400" b="1" dirty="0"/>
              <a:t>Example 2:</a:t>
            </a:r>
          </a:p>
          <a:p>
            <a:pPr eaLnBrk="1" hangingPunct="1">
              <a:lnSpc>
                <a:spcPct val="120000"/>
              </a:lnSpc>
              <a:spcBef>
                <a:spcPct val="20000"/>
              </a:spcBef>
              <a:buClr>
                <a:schemeClr val="bg2"/>
              </a:buClr>
              <a:buSzPct val="75000"/>
            </a:pPr>
            <a:r>
              <a:rPr lang="en-US" altLang="en-US" sz="2400" dirty="0"/>
              <a:t>I must ask my husband to buy me a Mercedes. Most of my rich friends drive luxury cars.  </a:t>
            </a:r>
          </a:p>
          <a:p>
            <a:pPr lvl="1" eaLnBrk="1" hangingPunct="1">
              <a:spcBef>
                <a:spcPct val="20000"/>
              </a:spcBef>
              <a:buClr>
                <a:schemeClr val="accent2"/>
              </a:buClr>
              <a:buSzPct val="80000"/>
            </a:pPr>
            <a:endParaRPr lang="en-US" altLang="en-US" sz="2800" dirty="0"/>
          </a:p>
        </p:txBody>
      </p:sp>
      <p:sp>
        <p:nvSpPr>
          <p:cNvPr id="28675" name="Rectangle 2">
            <a:extLst>
              <a:ext uri="{FF2B5EF4-FFF2-40B4-BE49-F238E27FC236}">
                <a16:creationId xmlns:a16="http://schemas.microsoft.com/office/drawing/2014/main" id="{4A14FD6E-997F-4BB0-96A5-9025C9AC2D41}"/>
              </a:ext>
            </a:extLst>
          </p:cNvPr>
          <p:cNvSpPr txBox="1">
            <a:spLocks noChangeArrowheads="1"/>
          </p:cNvSpPr>
          <p:nvPr/>
        </p:nvSpPr>
        <p:spPr bwMode="auto">
          <a:xfrm>
            <a:off x="58737" y="1038317"/>
            <a:ext cx="8874126"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t>2. Show that the conclusion does not follow the premises (</a:t>
            </a:r>
            <a:r>
              <a:rPr lang="en-US" altLang="en-US" sz="2000" b="1" dirty="0" err="1"/>
              <a:t>cont</a:t>
            </a:r>
            <a:r>
              <a:rPr lang="en-US" altLang="en-US" sz="2000" b="1" dirty="0"/>
              <a:t>)</a:t>
            </a:r>
            <a:r>
              <a:rPr lang="en-US" altLang="en-US" sz="3200" b="1" dirty="0"/>
              <a:t> </a:t>
            </a:r>
          </a:p>
        </p:txBody>
      </p:sp>
      <p:sp>
        <p:nvSpPr>
          <p:cNvPr id="5" name="TextBox 4">
            <a:extLst>
              <a:ext uri="{FF2B5EF4-FFF2-40B4-BE49-F238E27FC236}">
                <a16:creationId xmlns:a16="http://schemas.microsoft.com/office/drawing/2014/main" id="{A865FA64-EE10-455A-AAAD-B56FF8868F91}"/>
              </a:ext>
            </a:extLst>
          </p:cNvPr>
          <p:cNvSpPr txBox="1">
            <a:spLocks noChangeArrowheads="1"/>
          </p:cNvSpPr>
          <p:nvPr/>
        </p:nvSpPr>
        <p:spPr bwMode="auto">
          <a:xfrm>
            <a:off x="231775" y="3653762"/>
            <a:ext cx="8912225" cy="1131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50000"/>
              </a:lnSpc>
              <a:buFont typeface="Wingdings" panose="05000000000000000000" pitchFamily="2" charset="2"/>
              <a:buChar char="Ø"/>
            </a:pPr>
            <a:r>
              <a:rPr lang="en-US" altLang="en-US" sz="2400" b="1" dirty="0"/>
              <a:t>Ask questions to show these premises are irrelevant and/or insufficient. </a:t>
            </a:r>
          </a:p>
        </p:txBody>
      </p:sp>
      <p:sp>
        <p:nvSpPr>
          <p:cNvPr id="3" name="Rectangle 2">
            <a:extLst>
              <a:ext uri="{FF2B5EF4-FFF2-40B4-BE49-F238E27FC236}">
                <a16:creationId xmlns:a16="http://schemas.microsoft.com/office/drawing/2014/main" id="{0AE26C4A-D253-4180-8981-F52C53C26A39}"/>
              </a:ext>
            </a:extLst>
          </p:cNvPr>
          <p:cNvSpPr/>
          <p:nvPr/>
        </p:nvSpPr>
        <p:spPr>
          <a:xfrm>
            <a:off x="-247651" y="5487006"/>
            <a:ext cx="7096124" cy="577850"/>
          </a:xfrm>
          <a:prstGeom prst="rect">
            <a:avLst/>
          </a:prstGeom>
        </p:spPr>
        <p:txBody>
          <a:bodyPr wrap="square">
            <a:spAutoFit/>
          </a:bodyPr>
          <a:lstStyle/>
          <a:p>
            <a:pPr marL="1371600" lvl="2" indent="-457200">
              <a:lnSpc>
                <a:spcPct val="150000"/>
              </a:lnSpc>
              <a:spcBef>
                <a:spcPct val="20000"/>
              </a:spcBef>
              <a:buClr>
                <a:srgbClr val="00007D"/>
              </a:buClr>
              <a:buSzPct val="65000"/>
              <a:buFont typeface="Wingdings" pitchFamily="2" charset="2"/>
              <a:buChar char="Ø"/>
              <a:defRPr/>
            </a:pPr>
            <a:r>
              <a:rPr lang="en-US" sz="2400" kern="0" dirty="0">
                <a:solidFill>
                  <a:srgbClr val="000000"/>
                </a:solidFill>
                <a:latin typeface="Arial"/>
                <a:cs typeface="Arial"/>
              </a:rPr>
              <a:t>Is your husband rich?</a:t>
            </a:r>
          </a:p>
        </p:txBody>
      </p:sp>
      <p:sp>
        <p:nvSpPr>
          <p:cNvPr id="4" name="TextBox 3">
            <a:extLst>
              <a:ext uri="{FF2B5EF4-FFF2-40B4-BE49-F238E27FC236}">
                <a16:creationId xmlns:a16="http://schemas.microsoft.com/office/drawing/2014/main" id="{3A047E56-A50A-4D4B-8168-E69BEA9A9727}"/>
              </a:ext>
            </a:extLst>
          </p:cNvPr>
          <p:cNvSpPr txBox="1"/>
          <p:nvPr/>
        </p:nvSpPr>
        <p:spPr>
          <a:xfrm>
            <a:off x="6905625" y="5064124"/>
            <a:ext cx="1666875" cy="400110"/>
          </a:xfrm>
          <a:prstGeom prst="rect">
            <a:avLst/>
          </a:prstGeom>
          <a:noFill/>
        </p:spPr>
        <p:txBody>
          <a:bodyPr wrap="square" rtlCol="0">
            <a:spAutoFit/>
          </a:bodyPr>
          <a:lstStyle/>
          <a:p>
            <a:r>
              <a:rPr lang="en-US" sz="2000" b="1" dirty="0">
                <a:solidFill>
                  <a:srgbClr val="FF0000"/>
                </a:solidFill>
              </a:rPr>
              <a:t>bandwagon</a:t>
            </a:r>
          </a:p>
        </p:txBody>
      </p:sp>
      <p:sp>
        <p:nvSpPr>
          <p:cNvPr id="8" name="TextBox 7">
            <a:extLst>
              <a:ext uri="{FF2B5EF4-FFF2-40B4-BE49-F238E27FC236}">
                <a16:creationId xmlns:a16="http://schemas.microsoft.com/office/drawing/2014/main" id="{F29E3F67-A1DF-47E0-A8AD-BF65B333F470}"/>
              </a:ext>
            </a:extLst>
          </p:cNvPr>
          <p:cNvSpPr txBox="1"/>
          <p:nvPr/>
        </p:nvSpPr>
        <p:spPr>
          <a:xfrm>
            <a:off x="6905625" y="5664746"/>
            <a:ext cx="2181226" cy="400110"/>
          </a:xfrm>
          <a:prstGeom prst="rect">
            <a:avLst/>
          </a:prstGeom>
          <a:noFill/>
        </p:spPr>
        <p:txBody>
          <a:bodyPr wrap="square" rtlCol="0">
            <a:spAutoFit/>
          </a:bodyPr>
          <a:lstStyle/>
          <a:p>
            <a:r>
              <a:rPr lang="en-US" sz="2000" b="1" dirty="0">
                <a:solidFill>
                  <a:srgbClr val="FF0000"/>
                </a:solidFill>
              </a:rPr>
              <a:t>weak analogy</a:t>
            </a:r>
          </a:p>
        </p:txBody>
      </p:sp>
      <p:sp>
        <p:nvSpPr>
          <p:cNvPr id="10" name="TextBox 9">
            <a:extLst>
              <a:ext uri="{FF2B5EF4-FFF2-40B4-BE49-F238E27FC236}">
                <a16:creationId xmlns:a16="http://schemas.microsoft.com/office/drawing/2014/main" id="{C052D8FF-607E-4708-89B8-74FE7C0E2BE1}"/>
              </a:ext>
            </a:extLst>
          </p:cNvPr>
          <p:cNvSpPr txBox="1"/>
          <p:nvPr/>
        </p:nvSpPr>
        <p:spPr>
          <a:xfrm>
            <a:off x="-247651" y="4901906"/>
            <a:ext cx="7305675" cy="577850"/>
          </a:xfrm>
          <a:prstGeom prst="rect">
            <a:avLst/>
          </a:prstGeom>
          <a:noFill/>
        </p:spPr>
        <p:txBody>
          <a:bodyPr wrap="square">
            <a:spAutoFit/>
          </a:bodyPr>
          <a:lstStyle/>
          <a:p>
            <a:pPr marL="1371600" lvl="2" indent="-457200">
              <a:lnSpc>
                <a:spcPct val="150000"/>
              </a:lnSpc>
              <a:spcBef>
                <a:spcPct val="20000"/>
              </a:spcBef>
              <a:buClr>
                <a:srgbClr val="00007D"/>
              </a:buClr>
              <a:buSzPct val="65000"/>
              <a:buFont typeface="Wingdings" pitchFamily="2" charset="2"/>
              <a:buChar char="Ø"/>
              <a:defRPr/>
            </a:pPr>
            <a:r>
              <a:rPr lang="en-US" sz="2400" kern="0" dirty="0">
                <a:solidFill>
                  <a:srgbClr val="000000"/>
                </a:solidFill>
                <a:latin typeface="Arial"/>
                <a:cs typeface="Arial"/>
              </a:rPr>
              <a:t>Why do you have to follow your friends? </a:t>
            </a:r>
          </a:p>
        </p:txBody>
      </p:sp>
      <p:sp>
        <p:nvSpPr>
          <p:cNvPr id="6" name="Rectangle 2">
            <a:extLst>
              <a:ext uri="{FF2B5EF4-FFF2-40B4-BE49-F238E27FC236}">
                <a16:creationId xmlns:a16="http://schemas.microsoft.com/office/drawing/2014/main" id="{FD12AFBE-629C-324C-272F-C8F1B4B81A59}"/>
              </a:ext>
            </a:extLst>
          </p:cNvPr>
          <p:cNvSpPr txBox="1">
            <a:spLocks noChangeArrowheads="1"/>
          </p:cNvSpPr>
          <p:nvPr/>
        </p:nvSpPr>
        <p:spPr bwMode="auto">
          <a:xfrm>
            <a:off x="533400" y="180975"/>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1"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eaLnBrk="1" hangingPunct="1"/>
            <a:r>
              <a:rPr lang="en-US" altLang="en-US" sz="2800" b="1" kern="0" dirty="0"/>
              <a:t>Practice: Refute the argument (</a:t>
            </a:r>
            <a:r>
              <a:rPr lang="en-US" altLang="en-US" sz="2800" b="1" kern="0" dirty="0" err="1"/>
              <a:t>cont</a:t>
            </a:r>
            <a:r>
              <a:rPr lang="en-US" altLang="en-US" sz="2800" b="1" kern="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4" grpId="0"/>
      <p:bldP spid="8"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65FA64-EE10-455A-AAAD-B56FF8868F91}"/>
              </a:ext>
            </a:extLst>
          </p:cNvPr>
          <p:cNvSpPr txBox="1">
            <a:spLocks noChangeArrowheads="1"/>
          </p:cNvSpPr>
          <p:nvPr/>
        </p:nvSpPr>
        <p:spPr bwMode="auto">
          <a:xfrm>
            <a:off x="4876800" y="1036317"/>
            <a:ext cx="4419600" cy="1703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50000"/>
              </a:lnSpc>
              <a:buFont typeface="Wingdings" panose="05000000000000000000" pitchFamily="2" charset="2"/>
              <a:buChar char="Ø"/>
            </a:pPr>
            <a:r>
              <a:rPr lang="en-US" altLang="en-US" b="1" dirty="0"/>
              <a:t>Ask questions to show these </a:t>
            </a:r>
            <a:r>
              <a:rPr lang="vi-VN" altLang="en-US" b="1" dirty="0"/>
              <a:t>loaded </a:t>
            </a:r>
            <a:r>
              <a:rPr lang="en-US" altLang="en-US" b="1" dirty="0"/>
              <a:t>questions are </a:t>
            </a:r>
            <a:r>
              <a:rPr lang="vi-VN" altLang="en-US" b="1" dirty="0"/>
              <a:t>false, or not totally </a:t>
            </a:r>
            <a:r>
              <a:rPr lang="en-US" altLang="en-US" b="1" dirty="0"/>
              <a:t>relevant to the monk’s followers. </a:t>
            </a:r>
          </a:p>
        </p:txBody>
      </p:sp>
      <p:sp>
        <p:nvSpPr>
          <p:cNvPr id="4" name="TextBox 3">
            <a:extLst>
              <a:ext uri="{FF2B5EF4-FFF2-40B4-BE49-F238E27FC236}">
                <a16:creationId xmlns:a16="http://schemas.microsoft.com/office/drawing/2014/main" id="{3A047E56-A50A-4D4B-8168-E69BEA9A9727}"/>
              </a:ext>
            </a:extLst>
          </p:cNvPr>
          <p:cNvSpPr txBox="1"/>
          <p:nvPr/>
        </p:nvSpPr>
        <p:spPr>
          <a:xfrm>
            <a:off x="5257800" y="6204847"/>
            <a:ext cx="3505200" cy="400110"/>
          </a:xfrm>
          <a:prstGeom prst="rect">
            <a:avLst/>
          </a:prstGeom>
          <a:noFill/>
        </p:spPr>
        <p:txBody>
          <a:bodyPr wrap="square" rtlCol="0">
            <a:spAutoFit/>
          </a:bodyPr>
          <a:lstStyle/>
          <a:p>
            <a:r>
              <a:rPr lang="en-US" sz="2000" b="1" dirty="0">
                <a:solidFill>
                  <a:srgbClr val="FF0000"/>
                </a:solidFill>
              </a:rPr>
              <a:t>Hasty generalization</a:t>
            </a:r>
          </a:p>
        </p:txBody>
      </p:sp>
      <p:sp>
        <p:nvSpPr>
          <p:cNvPr id="6" name="Rectangle 2">
            <a:extLst>
              <a:ext uri="{FF2B5EF4-FFF2-40B4-BE49-F238E27FC236}">
                <a16:creationId xmlns:a16="http://schemas.microsoft.com/office/drawing/2014/main" id="{FD12AFBE-629C-324C-272F-C8F1B4B81A59}"/>
              </a:ext>
            </a:extLst>
          </p:cNvPr>
          <p:cNvSpPr txBox="1">
            <a:spLocks noChangeArrowheads="1"/>
          </p:cNvSpPr>
          <p:nvPr/>
        </p:nvSpPr>
        <p:spPr bwMode="auto">
          <a:xfrm>
            <a:off x="533400" y="180975"/>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1"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eaLnBrk="1" hangingPunct="1"/>
            <a:r>
              <a:rPr lang="en-US" altLang="en-US" sz="2800" b="1" kern="0" dirty="0"/>
              <a:t>Practice: Refute the loaded questions (</a:t>
            </a:r>
            <a:r>
              <a:rPr lang="en-US" altLang="en-US" sz="2800" b="1" kern="0" dirty="0" err="1"/>
              <a:t>cont</a:t>
            </a:r>
            <a:r>
              <a:rPr lang="en-US" altLang="en-US" sz="2800" b="1" kern="0" dirty="0"/>
              <a:t>)</a:t>
            </a:r>
          </a:p>
        </p:txBody>
      </p:sp>
      <p:pic>
        <p:nvPicPr>
          <p:cNvPr id="9" name="Picture 8">
            <a:extLst>
              <a:ext uri="{FF2B5EF4-FFF2-40B4-BE49-F238E27FC236}">
                <a16:creationId xmlns:a16="http://schemas.microsoft.com/office/drawing/2014/main" id="{D5FAAA90-F989-E453-6D5D-43EA0291176B}"/>
              </a:ext>
            </a:extLst>
          </p:cNvPr>
          <p:cNvPicPr>
            <a:picLocks noChangeAspect="1"/>
          </p:cNvPicPr>
          <p:nvPr/>
        </p:nvPicPr>
        <p:blipFill>
          <a:blip r:embed="rId3"/>
          <a:stretch>
            <a:fillRect/>
          </a:stretch>
        </p:blipFill>
        <p:spPr>
          <a:xfrm>
            <a:off x="0" y="962025"/>
            <a:ext cx="4876800" cy="5715000"/>
          </a:xfrm>
          <a:prstGeom prst="rect">
            <a:avLst/>
          </a:prstGeom>
        </p:spPr>
      </p:pic>
      <p:sp>
        <p:nvSpPr>
          <p:cNvPr id="16" name="TextBox 15">
            <a:extLst>
              <a:ext uri="{FF2B5EF4-FFF2-40B4-BE49-F238E27FC236}">
                <a16:creationId xmlns:a16="http://schemas.microsoft.com/office/drawing/2014/main" id="{5D84BF6E-7CF4-4646-3C0E-3678D14C6BC7}"/>
              </a:ext>
            </a:extLst>
          </p:cNvPr>
          <p:cNvSpPr txBox="1"/>
          <p:nvPr/>
        </p:nvSpPr>
        <p:spPr>
          <a:xfrm>
            <a:off x="4248150" y="3048219"/>
            <a:ext cx="4662486" cy="872034"/>
          </a:xfrm>
          <a:prstGeom prst="rect">
            <a:avLst/>
          </a:prstGeom>
          <a:noFill/>
        </p:spPr>
        <p:txBody>
          <a:bodyPr wrap="square">
            <a:spAutoFit/>
          </a:bodyPr>
          <a:lstStyle/>
          <a:p>
            <a:pPr lvl="2" algn="just">
              <a:lnSpc>
                <a:spcPct val="150000"/>
              </a:lnSpc>
              <a:spcBef>
                <a:spcPct val="20000"/>
              </a:spcBef>
              <a:buClr>
                <a:srgbClr val="00007D"/>
              </a:buClr>
              <a:buSzPct val="65000"/>
              <a:defRPr/>
            </a:pPr>
            <a:r>
              <a:rPr lang="en-US" kern="0" dirty="0">
                <a:solidFill>
                  <a:srgbClr val="000000"/>
                </a:solidFill>
                <a:latin typeface="Arial"/>
                <a:cs typeface="Arial"/>
              </a:rPr>
              <a:t>Do the followers include all farmers (in Vietnam)?  </a:t>
            </a:r>
          </a:p>
        </p:txBody>
      </p:sp>
      <p:sp>
        <p:nvSpPr>
          <p:cNvPr id="17" name="TextBox 16">
            <a:extLst>
              <a:ext uri="{FF2B5EF4-FFF2-40B4-BE49-F238E27FC236}">
                <a16:creationId xmlns:a16="http://schemas.microsoft.com/office/drawing/2014/main" id="{85113A11-F302-F7D5-A206-2868C9E3424F}"/>
              </a:ext>
            </a:extLst>
          </p:cNvPr>
          <p:cNvSpPr txBox="1"/>
          <p:nvPr/>
        </p:nvSpPr>
        <p:spPr>
          <a:xfrm>
            <a:off x="4267200" y="3997471"/>
            <a:ext cx="5257800" cy="872034"/>
          </a:xfrm>
          <a:prstGeom prst="rect">
            <a:avLst/>
          </a:prstGeom>
          <a:noFill/>
        </p:spPr>
        <p:txBody>
          <a:bodyPr wrap="square">
            <a:spAutoFit/>
          </a:bodyPr>
          <a:lstStyle/>
          <a:p>
            <a:pPr lvl="2">
              <a:lnSpc>
                <a:spcPct val="150000"/>
              </a:lnSpc>
              <a:spcBef>
                <a:spcPct val="20000"/>
              </a:spcBef>
              <a:buClr>
                <a:srgbClr val="00007D"/>
              </a:buClr>
              <a:buSzPct val="65000"/>
              <a:defRPr/>
            </a:pPr>
            <a:r>
              <a:rPr lang="en-US" kern="0" dirty="0">
                <a:solidFill>
                  <a:srgbClr val="000000"/>
                </a:solidFill>
                <a:latin typeface="Arial"/>
                <a:cs typeface="Arial"/>
              </a:rPr>
              <a:t>Do the followers include all textile workers (in Vietnam)?  </a:t>
            </a:r>
          </a:p>
        </p:txBody>
      </p:sp>
      <p:sp>
        <p:nvSpPr>
          <p:cNvPr id="18" name="TextBox 17">
            <a:extLst>
              <a:ext uri="{FF2B5EF4-FFF2-40B4-BE49-F238E27FC236}">
                <a16:creationId xmlns:a16="http://schemas.microsoft.com/office/drawing/2014/main" id="{FDC8A0D5-8754-AA4A-193C-A5676028704F}"/>
              </a:ext>
            </a:extLst>
          </p:cNvPr>
          <p:cNvSpPr txBox="1"/>
          <p:nvPr/>
        </p:nvSpPr>
        <p:spPr>
          <a:xfrm>
            <a:off x="4267200" y="5023941"/>
            <a:ext cx="5257800" cy="872034"/>
          </a:xfrm>
          <a:prstGeom prst="rect">
            <a:avLst/>
          </a:prstGeom>
          <a:noFill/>
        </p:spPr>
        <p:txBody>
          <a:bodyPr wrap="square">
            <a:spAutoFit/>
          </a:bodyPr>
          <a:lstStyle/>
          <a:p>
            <a:pPr lvl="2">
              <a:lnSpc>
                <a:spcPct val="150000"/>
              </a:lnSpc>
              <a:spcBef>
                <a:spcPct val="20000"/>
              </a:spcBef>
              <a:buClr>
                <a:srgbClr val="00007D"/>
              </a:buClr>
              <a:buSzPct val="65000"/>
              <a:defRPr/>
            </a:pPr>
            <a:r>
              <a:rPr lang="en-US" kern="0" dirty="0">
                <a:solidFill>
                  <a:srgbClr val="000000"/>
                </a:solidFill>
                <a:latin typeface="Arial"/>
                <a:cs typeface="Arial"/>
              </a:rPr>
              <a:t>Do the followers include all police (in Vietnam)?  </a:t>
            </a:r>
          </a:p>
        </p:txBody>
      </p:sp>
    </p:spTree>
    <p:extLst>
      <p:ext uri="{BB962C8B-B14F-4D97-AF65-F5344CB8AC3E}">
        <p14:creationId xmlns:p14="http://schemas.microsoft.com/office/powerpoint/2010/main" val="86284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16" grpId="0"/>
      <p:bldP spid="17" grpId="0"/>
      <p:bldP spid="1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0E569930-0E7D-44ED-894E-834B7CA799F7}"/>
              </a:ext>
            </a:extLst>
          </p:cNvPr>
          <p:cNvSpPr>
            <a:spLocks noGrp="1"/>
          </p:cNvSpPr>
          <p:nvPr>
            <p:ph type="ctrTitle" sz="quarter" idx="4294967295"/>
          </p:nvPr>
        </p:nvSpPr>
        <p:spPr>
          <a:xfrm>
            <a:off x="507534" y="1692275"/>
            <a:ext cx="8610600" cy="1736725"/>
          </a:xfrm>
        </p:spPr>
        <p:txBody>
          <a:bodyPr/>
          <a:lstStyle/>
          <a:p>
            <a:pPr algn="ctr" eaLnBrk="1" hangingPunct="1">
              <a:spcBef>
                <a:spcPts val="600"/>
              </a:spcBef>
              <a:spcAft>
                <a:spcPts val="600"/>
              </a:spcAft>
            </a:pPr>
            <a:r>
              <a:rPr lang="en-US" altLang="en-US" sz="5000" dirty="0"/>
              <a:t>Argument refutation</a:t>
            </a:r>
            <a:r>
              <a:rPr lang="en-US" altLang="en-US" sz="5000" dirty="0">
                <a:solidFill>
                  <a:srgbClr val="FFFFFF"/>
                </a:solidFill>
              </a:rPr>
              <a:t> </a:t>
            </a:r>
            <a:br>
              <a:rPr lang="en-US" altLang="en-US" sz="5000" dirty="0">
                <a:solidFill>
                  <a:srgbClr val="FFFFFF"/>
                </a:solidFill>
              </a:rPr>
            </a:br>
            <a:r>
              <a:rPr lang="en-US" altLang="en-US" sz="5000" dirty="0"/>
              <a:t>&amp;</a:t>
            </a:r>
            <a:br>
              <a:rPr lang="en-US" altLang="en-US" sz="5000" dirty="0">
                <a:solidFill>
                  <a:srgbClr val="FFFFFF"/>
                </a:solidFill>
              </a:rPr>
            </a:br>
            <a:r>
              <a:rPr lang="en-US" altLang="en-US" sz="5000" dirty="0"/>
              <a:t>Argument essay </a:t>
            </a:r>
          </a:p>
        </p:txBody>
      </p:sp>
    </p:spTree>
    <p:extLst>
      <p:ext uri="{BB962C8B-B14F-4D97-AF65-F5344CB8AC3E}">
        <p14:creationId xmlns:p14="http://schemas.microsoft.com/office/powerpoint/2010/main" val="2327295881"/>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DBEC4592-9D4C-45CF-A94B-966D228705C8}"/>
              </a:ext>
            </a:extLst>
          </p:cNvPr>
          <p:cNvSpPr>
            <a:spLocks noGrp="1"/>
          </p:cNvSpPr>
          <p:nvPr>
            <p:ph type="title" idx="4294967295"/>
          </p:nvPr>
        </p:nvSpPr>
        <p:spPr>
          <a:xfrm>
            <a:off x="462364" y="174101"/>
            <a:ext cx="8229600" cy="616693"/>
          </a:xfrm>
        </p:spPr>
        <p:txBody>
          <a:bodyPr/>
          <a:lstStyle/>
          <a:p>
            <a:pPr algn="ctr" eaLnBrk="1" hangingPunct="1"/>
            <a:r>
              <a:rPr lang="en-US" altLang="en-US" sz="2800" b="1" dirty="0"/>
              <a:t>What does a critical thinker do?</a:t>
            </a:r>
            <a:endParaRPr lang="en-US" altLang="en-US" sz="3200" b="1" dirty="0"/>
          </a:p>
        </p:txBody>
      </p:sp>
      <p:sp>
        <p:nvSpPr>
          <p:cNvPr id="6147" name="Content Placeholder 2">
            <a:extLst>
              <a:ext uri="{FF2B5EF4-FFF2-40B4-BE49-F238E27FC236}">
                <a16:creationId xmlns:a16="http://schemas.microsoft.com/office/drawing/2014/main" id="{9B9BE7A7-3943-482A-991E-B887CBC77D4F}"/>
              </a:ext>
            </a:extLst>
          </p:cNvPr>
          <p:cNvSpPr>
            <a:spLocks noGrp="1"/>
          </p:cNvSpPr>
          <p:nvPr>
            <p:ph idx="4294967295"/>
          </p:nvPr>
        </p:nvSpPr>
        <p:spPr>
          <a:xfrm>
            <a:off x="375443" y="922735"/>
            <a:ext cx="8692357" cy="1600200"/>
          </a:xfrm>
        </p:spPr>
        <p:txBody>
          <a:bodyPr/>
          <a:lstStyle/>
          <a:p>
            <a:pPr eaLnBrk="1" hangingPunct="1">
              <a:lnSpc>
                <a:spcPct val="150000"/>
              </a:lnSpc>
            </a:pPr>
            <a:r>
              <a:rPr lang="en-US" altLang="en-US" sz="2800" dirty="0"/>
              <a:t>Don’t accept an argument at face value. </a:t>
            </a:r>
          </a:p>
          <a:p>
            <a:pPr marL="0" indent="0" eaLnBrk="1" hangingPunct="1">
              <a:lnSpc>
                <a:spcPct val="150000"/>
              </a:lnSpc>
              <a:buNone/>
            </a:pPr>
            <a:r>
              <a:rPr lang="en-US" altLang="en-US" sz="2800" dirty="0">
                <a:sym typeface="Wingdings" panose="05000000000000000000" pitchFamily="2" charset="2"/>
              </a:rPr>
              <a:t> </a:t>
            </a:r>
            <a:r>
              <a:rPr lang="en-US" altLang="en-US" sz="2800" dirty="0"/>
              <a:t>Ask  good questions to find out possible </a:t>
            </a:r>
            <a:r>
              <a:rPr lang="en-US" altLang="en-US" sz="2800" b="1" dirty="0"/>
              <a:t>fallacies</a:t>
            </a:r>
            <a:r>
              <a:rPr lang="en-US" altLang="en-US" sz="2800" dirty="0"/>
              <a:t>.</a:t>
            </a:r>
            <a:r>
              <a:rPr lang="en-US" altLang="en-US" sz="2800" dirty="0">
                <a:sym typeface="Wingdings" panose="05000000000000000000" pitchFamily="2" charset="2"/>
              </a:rPr>
              <a:t> </a:t>
            </a:r>
            <a:endParaRPr lang="en-US" altLang="en-US" sz="2800" dirty="0"/>
          </a:p>
          <a:p>
            <a:pPr marL="457200" lvl="1" indent="0" eaLnBrk="1" hangingPunct="1">
              <a:lnSpc>
                <a:spcPct val="150000"/>
              </a:lnSpc>
              <a:buNone/>
            </a:pPr>
            <a:r>
              <a:rPr lang="en-US" altLang="en-US" dirty="0"/>
              <a:t>		</a:t>
            </a:r>
          </a:p>
        </p:txBody>
      </p:sp>
      <p:sp>
        <p:nvSpPr>
          <p:cNvPr id="6" name="TextBox 5">
            <a:extLst>
              <a:ext uri="{FF2B5EF4-FFF2-40B4-BE49-F238E27FC236}">
                <a16:creationId xmlns:a16="http://schemas.microsoft.com/office/drawing/2014/main" id="{D9B7AB6A-7DD3-4F73-AE70-04C7BECE7487}"/>
              </a:ext>
            </a:extLst>
          </p:cNvPr>
          <p:cNvSpPr txBox="1"/>
          <p:nvPr/>
        </p:nvSpPr>
        <p:spPr>
          <a:xfrm>
            <a:off x="447675" y="2965588"/>
            <a:ext cx="6486526" cy="3101618"/>
          </a:xfrm>
          <a:prstGeom prst="rect">
            <a:avLst/>
          </a:prstGeom>
          <a:noFill/>
        </p:spPr>
        <p:txBody>
          <a:bodyPr wrap="square">
            <a:spAutoFit/>
          </a:bodyPr>
          <a:lstStyle/>
          <a:p>
            <a:pPr lvl="1">
              <a:lnSpc>
                <a:spcPct val="150000"/>
              </a:lnSpc>
              <a:spcBef>
                <a:spcPts val="1200"/>
              </a:spcBef>
            </a:pPr>
            <a:r>
              <a:rPr lang="en-US" altLang="en-US" sz="2400" dirty="0"/>
              <a:t>What evidence is accurate and relevant? </a:t>
            </a:r>
            <a:endParaRPr lang="en-US" sz="2400" dirty="0"/>
          </a:p>
          <a:p>
            <a:pPr lvl="1">
              <a:lnSpc>
                <a:spcPct val="150000"/>
              </a:lnSpc>
              <a:spcBef>
                <a:spcPts val="1200"/>
              </a:spcBef>
            </a:pPr>
            <a:r>
              <a:rPr lang="en-US" altLang="en-US" sz="2400" dirty="0"/>
              <a:t>What evidence may the arguer illogically include or ignore?</a:t>
            </a:r>
          </a:p>
          <a:p>
            <a:pPr lvl="1" eaLnBrk="1" hangingPunct="1">
              <a:lnSpc>
                <a:spcPct val="150000"/>
              </a:lnSpc>
              <a:spcBef>
                <a:spcPts val="1200"/>
              </a:spcBef>
            </a:pPr>
            <a:r>
              <a:rPr lang="en-US" altLang="en-US" sz="2400" dirty="0"/>
              <a:t>Is the argument reasonable or does it need to improve?</a:t>
            </a:r>
          </a:p>
        </p:txBody>
      </p:sp>
      <p:sp>
        <p:nvSpPr>
          <p:cNvPr id="7" name="TextBox 6">
            <a:extLst>
              <a:ext uri="{FF2B5EF4-FFF2-40B4-BE49-F238E27FC236}">
                <a16:creationId xmlns:a16="http://schemas.microsoft.com/office/drawing/2014/main" id="{4145BCE4-596F-45EE-83A2-E263AE77EE4D}"/>
              </a:ext>
            </a:extLst>
          </p:cNvPr>
          <p:cNvSpPr txBox="1"/>
          <p:nvPr/>
        </p:nvSpPr>
        <p:spPr>
          <a:xfrm>
            <a:off x="7173912" y="3124200"/>
            <a:ext cx="1666875" cy="400110"/>
          </a:xfrm>
          <a:prstGeom prst="rect">
            <a:avLst/>
          </a:prstGeom>
          <a:noFill/>
        </p:spPr>
        <p:txBody>
          <a:bodyPr wrap="square" rtlCol="0">
            <a:spAutoFit/>
          </a:bodyPr>
          <a:lstStyle/>
          <a:p>
            <a:r>
              <a:rPr lang="en-US" sz="2000" b="1" dirty="0">
                <a:solidFill>
                  <a:srgbClr val="FF0000"/>
                </a:solidFill>
              </a:rPr>
              <a:t>Accept</a:t>
            </a:r>
          </a:p>
        </p:txBody>
      </p:sp>
      <p:sp>
        <p:nvSpPr>
          <p:cNvPr id="8" name="TextBox 7">
            <a:extLst>
              <a:ext uri="{FF2B5EF4-FFF2-40B4-BE49-F238E27FC236}">
                <a16:creationId xmlns:a16="http://schemas.microsoft.com/office/drawing/2014/main" id="{1A146336-638F-4A2E-AE01-4005A88DAEA4}"/>
              </a:ext>
            </a:extLst>
          </p:cNvPr>
          <p:cNvSpPr txBox="1"/>
          <p:nvPr/>
        </p:nvSpPr>
        <p:spPr>
          <a:xfrm>
            <a:off x="7173912" y="3966963"/>
            <a:ext cx="1666875" cy="400110"/>
          </a:xfrm>
          <a:prstGeom prst="rect">
            <a:avLst/>
          </a:prstGeom>
          <a:noFill/>
        </p:spPr>
        <p:txBody>
          <a:bodyPr wrap="square" rtlCol="0">
            <a:spAutoFit/>
          </a:bodyPr>
          <a:lstStyle/>
          <a:p>
            <a:r>
              <a:rPr lang="en-US" sz="2000" b="1" dirty="0">
                <a:solidFill>
                  <a:srgbClr val="FF0000"/>
                </a:solidFill>
              </a:rPr>
              <a:t>Refute</a:t>
            </a:r>
          </a:p>
        </p:txBody>
      </p:sp>
      <p:sp>
        <p:nvSpPr>
          <p:cNvPr id="9" name="TextBox 8">
            <a:extLst>
              <a:ext uri="{FF2B5EF4-FFF2-40B4-BE49-F238E27FC236}">
                <a16:creationId xmlns:a16="http://schemas.microsoft.com/office/drawing/2014/main" id="{E3EC2B76-2D6C-4A00-A8B8-0A1E7A5DE62E}"/>
              </a:ext>
            </a:extLst>
          </p:cNvPr>
          <p:cNvSpPr txBox="1"/>
          <p:nvPr/>
        </p:nvSpPr>
        <p:spPr>
          <a:xfrm>
            <a:off x="7096124" y="5105400"/>
            <a:ext cx="1666875" cy="400110"/>
          </a:xfrm>
          <a:prstGeom prst="rect">
            <a:avLst/>
          </a:prstGeom>
          <a:noFill/>
        </p:spPr>
        <p:txBody>
          <a:bodyPr wrap="square" rtlCol="0">
            <a:spAutoFit/>
          </a:bodyPr>
          <a:lstStyle/>
          <a:p>
            <a:r>
              <a:rPr lang="en-US" sz="2000" b="1" dirty="0">
                <a:solidFill>
                  <a:srgbClr val="FF0000"/>
                </a:solidFill>
              </a:rPr>
              <a:t>Evaluate</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checkerboard(across)">
                                      <p:cBhvr>
                                        <p:cTn id="7" dur="5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checkerboard(across)">
                                      <p:cBhvr>
                                        <p:cTn id="12" dur="500"/>
                                        <p:tgtEl>
                                          <p:spTgt spid="6147">
                                            <p:txEl>
                                              <p:pRg st="1" end="1"/>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animEffect transition="in" filter="checkerboard(across)">
                                      <p:cBhvr>
                                        <p:cTn id="15" dur="500"/>
                                        <p:tgtEl>
                                          <p:spTgt spid="61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90702666-AEA1-42F2-BC11-DC6D3F339CC3}"/>
              </a:ext>
            </a:extLst>
          </p:cNvPr>
          <p:cNvSpPr>
            <a:spLocks noGrp="1"/>
          </p:cNvSpPr>
          <p:nvPr>
            <p:ph type="title" idx="4294967295"/>
          </p:nvPr>
        </p:nvSpPr>
        <p:spPr>
          <a:xfrm>
            <a:off x="304800" y="152400"/>
            <a:ext cx="8305800" cy="771525"/>
          </a:xfrm>
        </p:spPr>
        <p:txBody>
          <a:bodyPr/>
          <a:lstStyle/>
          <a:p>
            <a:pPr algn="ctr" eaLnBrk="1" hangingPunct="1"/>
            <a:r>
              <a:rPr lang="en-US" altLang="en-US" sz="2400" b="1" dirty="0"/>
              <a:t>5 types of deductive argument and common fallacies</a:t>
            </a:r>
          </a:p>
        </p:txBody>
      </p:sp>
      <p:sp>
        <p:nvSpPr>
          <p:cNvPr id="31747" name="Content Placeholder 2">
            <a:extLst>
              <a:ext uri="{FF2B5EF4-FFF2-40B4-BE49-F238E27FC236}">
                <a16:creationId xmlns:a16="http://schemas.microsoft.com/office/drawing/2014/main" id="{C169D9D2-1A88-4824-9E60-8555D74FDF03}"/>
              </a:ext>
            </a:extLst>
          </p:cNvPr>
          <p:cNvSpPr>
            <a:spLocks noGrp="1"/>
          </p:cNvSpPr>
          <p:nvPr>
            <p:ph idx="4294967295"/>
          </p:nvPr>
        </p:nvSpPr>
        <p:spPr>
          <a:xfrm>
            <a:off x="19050" y="1295400"/>
            <a:ext cx="3371851" cy="3886200"/>
          </a:xfrm>
        </p:spPr>
        <p:txBody>
          <a:bodyPr/>
          <a:lstStyle/>
          <a:p>
            <a:pPr marL="0" indent="0" eaLnBrk="1" hangingPunct="1">
              <a:lnSpc>
                <a:spcPct val="150000"/>
              </a:lnSpc>
              <a:buNone/>
            </a:pPr>
            <a:r>
              <a:rPr lang="vi-VN" altLang="en-US" sz="1800" dirty="0"/>
              <a:t>1. </a:t>
            </a:r>
            <a:r>
              <a:rPr lang="en-US" altLang="en-US" sz="1800" dirty="0"/>
              <a:t>Hypothetical syllogism </a:t>
            </a:r>
          </a:p>
          <a:p>
            <a:pPr marL="0" indent="0" eaLnBrk="1" hangingPunct="1">
              <a:lnSpc>
                <a:spcPct val="150000"/>
              </a:lnSpc>
              <a:buNone/>
            </a:pPr>
            <a:endParaRPr lang="en-US" altLang="en-US" sz="1800" dirty="0"/>
          </a:p>
          <a:p>
            <a:pPr marL="0" indent="0" eaLnBrk="1" hangingPunct="1">
              <a:lnSpc>
                <a:spcPct val="150000"/>
              </a:lnSpc>
              <a:buNone/>
            </a:pPr>
            <a:endParaRPr lang="en-US" altLang="en-US" sz="1800" dirty="0"/>
          </a:p>
          <a:p>
            <a:pPr eaLnBrk="1" hangingPunct="1">
              <a:lnSpc>
                <a:spcPct val="150000"/>
              </a:lnSpc>
              <a:buFont typeface="Wingdings" panose="05000000000000000000" pitchFamily="2" charset="2"/>
              <a:buNone/>
            </a:pPr>
            <a:r>
              <a:rPr lang="en-US" altLang="en-US" sz="1800" dirty="0"/>
              <a:t>2. Categorical syllogism </a:t>
            </a:r>
          </a:p>
          <a:p>
            <a:pPr eaLnBrk="1" hangingPunct="1">
              <a:lnSpc>
                <a:spcPct val="150000"/>
              </a:lnSpc>
              <a:buFont typeface="Wingdings" panose="05000000000000000000" pitchFamily="2" charset="2"/>
              <a:buNone/>
            </a:pPr>
            <a:endParaRPr lang="en-US" altLang="en-US" sz="1800" dirty="0"/>
          </a:p>
          <a:p>
            <a:pPr eaLnBrk="1" hangingPunct="1">
              <a:lnSpc>
                <a:spcPct val="150000"/>
              </a:lnSpc>
              <a:buFont typeface="Wingdings" panose="05000000000000000000" pitchFamily="2" charset="2"/>
              <a:buNone/>
            </a:pPr>
            <a:r>
              <a:rPr lang="en-US" altLang="en-US" sz="1800" dirty="0"/>
              <a:t>3. Argument by elimination</a:t>
            </a:r>
          </a:p>
          <a:p>
            <a:pPr eaLnBrk="1" hangingPunct="1">
              <a:lnSpc>
                <a:spcPct val="150000"/>
              </a:lnSpc>
              <a:buFont typeface="Wingdings" panose="05000000000000000000" pitchFamily="2" charset="2"/>
              <a:buNone/>
            </a:pPr>
            <a:r>
              <a:rPr lang="en-US" altLang="en-US" sz="1800" dirty="0"/>
              <a:t>4. Mathematical argument</a:t>
            </a:r>
          </a:p>
          <a:p>
            <a:pPr eaLnBrk="1" hangingPunct="1">
              <a:lnSpc>
                <a:spcPct val="150000"/>
              </a:lnSpc>
              <a:buFont typeface="Wingdings" panose="05000000000000000000" pitchFamily="2" charset="2"/>
              <a:buNone/>
            </a:pPr>
            <a:r>
              <a:rPr lang="en-US" altLang="en-US" sz="1800" dirty="0"/>
              <a:t>5. Argument from definition  </a:t>
            </a:r>
          </a:p>
        </p:txBody>
      </p:sp>
      <p:sp>
        <p:nvSpPr>
          <p:cNvPr id="4" name="Content Placeholder 2">
            <a:extLst>
              <a:ext uri="{FF2B5EF4-FFF2-40B4-BE49-F238E27FC236}">
                <a16:creationId xmlns:a16="http://schemas.microsoft.com/office/drawing/2014/main" id="{66FA3275-0393-427B-AB32-3B97BBCFE53B}"/>
              </a:ext>
            </a:extLst>
          </p:cNvPr>
          <p:cNvSpPr txBox="1">
            <a:spLocks/>
          </p:cNvSpPr>
          <p:nvPr/>
        </p:nvSpPr>
        <p:spPr bwMode="auto">
          <a:xfrm>
            <a:off x="3505200" y="1295400"/>
            <a:ext cx="2781301"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marL="0" indent="0" eaLnBrk="1" hangingPunct="1">
              <a:buNone/>
            </a:pPr>
            <a:r>
              <a:rPr lang="en-US" sz="1600" dirty="0"/>
              <a:t>Fallacy of the Converse (affirming the consequent)</a:t>
            </a:r>
          </a:p>
          <a:p>
            <a:pPr marL="0" indent="0" eaLnBrk="1" hangingPunct="1">
              <a:buNone/>
            </a:pPr>
            <a:r>
              <a:rPr lang="en-US" sz="1600" dirty="0" err="1"/>
              <a:t>p→q</a:t>
            </a:r>
            <a:br>
              <a:rPr lang="en-US" sz="1200" dirty="0"/>
            </a:br>
            <a:r>
              <a:rPr lang="en-US" sz="1600" dirty="0"/>
              <a:t>q</a:t>
            </a:r>
            <a:br>
              <a:rPr lang="en-US" sz="1200" dirty="0"/>
            </a:br>
            <a:r>
              <a:rPr lang="en-US" sz="1600" dirty="0"/>
              <a:t>∴p</a:t>
            </a:r>
            <a:endParaRPr lang="en-US" altLang="en-US" sz="2400" kern="0" dirty="0"/>
          </a:p>
        </p:txBody>
      </p:sp>
      <p:sp>
        <p:nvSpPr>
          <p:cNvPr id="6" name="TextBox 5">
            <a:extLst>
              <a:ext uri="{FF2B5EF4-FFF2-40B4-BE49-F238E27FC236}">
                <a16:creationId xmlns:a16="http://schemas.microsoft.com/office/drawing/2014/main" id="{BEBDF4AA-E4DB-4433-BBB0-4BEFA695687B}"/>
              </a:ext>
            </a:extLst>
          </p:cNvPr>
          <p:cNvSpPr txBox="1"/>
          <p:nvPr/>
        </p:nvSpPr>
        <p:spPr>
          <a:xfrm>
            <a:off x="6400800" y="1295400"/>
            <a:ext cx="2514601" cy="1323439"/>
          </a:xfrm>
          <a:prstGeom prst="rect">
            <a:avLst/>
          </a:prstGeom>
          <a:noFill/>
        </p:spPr>
        <p:txBody>
          <a:bodyPr wrap="square">
            <a:spAutoFit/>
          </a:bodyPr>
          <a:lstStyle/>
          <a:p>
            <a:pPr marL="0" indent="0" eaLnBrk="1" hangingPunct="1">
              <a:buNone/>
            </a:pPr>
            <a:r>
              <a:rPr lang="en-US" sz="1600" dirty="0">
                <a:latin typeface="+mn-lt"/>
                <a:cs typeface="+mn-cs"/>
              </a:rPr>
              <a:t>Fallacy of the Inverse (denying the antecedent)</a:t>
            </a:r>
            <a:br>
              <a:rPr lang="en-US" sz="1600" dirty="0">
                <a:latin typeface="+mn-lt"/>
                <a:cs typeface="+mn-cs"/>
              </a:rPr>
            </a:br>
            <a:r>
              <a:rPr lang="en-US" sz="1600" dirty="0" err="1">
                <a:latin typeface="+mn-lt"/>
                <a:cs typeface="+mn-cs"/>
              </a:rPr>
              <a:t>p→q</a:t>
            </a:r>
            <a:br>
              <a:rPr lang="en-US" sz="1600" dirty="0">
                <a:latin typeface="+mn-lt"/>
                <a:cs typeface="+mn-cs"/>
              </a:rPr>
            </a:br>
            <a:r>
              <a:rPr lang="en-US" sz="1600" dirty="0">
                <a:latin typeface="+mn-lt"/>
                <a:cs typeface="+mn-cs"/>
              </a:rPr>
              <a:t>~p</a:t>
            </a:r>
            <a:br>
              <a:rPr lang="en-US" sz="1600" dirty="0">
                <a:latin typeface="+mn-lt"/>
                <a:cs typeface="+mn-cs"/>
              </a:rPr>
            </a:br>
            <a:r>
              <a:rPr lang="en-US" sz="1600" dirty="0">
                <a:latin typeface="+mn-lt"/>
                <a:cs typeface="+mn-cs"/>
              </a:rPr>
              <a:t>∴~q</a:t>
            </a:r>
            <a:endParaRPr lang="en-US" altLang="en-US" sz="1600" dirty="0">
              <a:latin typeface="+mn-lt"/>
              <a:cs typeface="+mn-cs"/>
            </a:endParaRPr>
          </a:p>
        </p:txBody>
      </p:sp>
      <p:sp>
        <p:nvSpPr>
          <p:cNvPr id="7" name="Content Placeholder 2">
            <a:extLst>
              <a:ext uri="{FF2B5EF4-FFF2-40B4-BE49-F238E27FC236}">
                <a16:creationId xmlns:a16="http://schemas.microsoft.com/office/drawing/2014/main" id="{61071295-72E9-4E55-A505-C80310C54A5E}"/>
              </a:ext>
            </a:extLst>
          </p:cNvPr>
          <p:cNvSpPr txBox="1">
            <a:spLocks/>
          </p:cNvSpPr>
          <p:nvPr/>
        </p:nvSpPr>
        <p:spPr bwMode="auto">
          <a:xfrm>
            <a:off x="3448051" y="2809608"/>
            <a:ext cx="4800600" cy="685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marL="0" indent="0" eaLnBrk="1" hangingPunct="1">
              <a:buNone/>
            </a:pPr>
            <a:r>
              <a:rPr lang="en-US" sz="1600" dirty="0"/>
              <a:t>Four terms included in the three-line arguments</a:t>
            </a:r>
            <a:endParaRPr lang="en-US" altLang="en-US" sz="2400" kern="0" dirty="0"/>
          </a:p>
        </p:txBody>
      </p:sp>
      <p:sp>
        <p:nvSpPr>
          <p:cNvPr id="8" name="Content Placeholder 2">
            <a:extLst>
              <a:ext uri="{FF2B5EF4-FFF2-40B4-BE49-F238E27FC236}">
                <a16:creationId xmlns:a16="http://schemas.microsoft.com/office/drawing/2014/main" id="{C458393B-06BC-4434-8F2D-D466176B3B80}"/>
              </a:ext>
            </a:extLst>
          </p:cNvPr>
          <p:cNvSpPr txBox="1">
            <a:spLocks/>
          </p:cNvSpPr>
          <p:nvPr/>
        </p:nvSpPr>
        <p:spPr bwMode="auto">
          <a:xfrm>
            <a:off x="3505200" y="3657600"/>
            <a:ext cx="4953000" cy="361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marL="0" indent="0" eaLnBrk="1" hangingPunct="1">
              <a:buNone/>
            </a:pPr>
            <a:r>
              <a:rPr lang="en-US" sz="1600" dirty="0"/>
              <a:t>Irrelevant/Insufficient evidence for elimination</a:t>
            </a:r>
            <a:endParaRPr lang="en-US" altLang="en-US" sz="2400" kern="0" dirty="0"/>
          </a:p>
        </p:txBody>
      </p:sp>
      <p:sp>
        <p:nvSpPr>
          <p:cNvPr id="9" name="Content Placeholder 2">
            <a:extLst>
              <a:ext uri="{FF2B5EF4-FFF2-40B4-BE49-F238E27FC236}">
                <a16:creationId xmlns:a16="http://schemas.microsoft.com/office/drawing/2014/main" id="{323640EE-6589-4ACE-8F4C-6F77047EC0AC}"/>
              </a:ext>
            </a:extLst>
          </p:cNvPr>
          <p:cNvSpPr txBox="1">
            <a:spLocks/>
          </p:cNvSpPr>
          <p:nvPr/>
        </p:nvSpPr>
        <p:spPr bwMode="auto">
          <a:xfrm>
            <a:off x="3505200" y="4191001"/>
            <a:ext cx="4953000" cy="361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marL="0" indent="0" eaLnBrk="1" hangingPunct="1">
              <a:buNone/>
            </a:pPr>
            <a:r>
              <a:rPr lang="en-US" sz="1600" dirty="0"/>
              <a:t>Inaccurate, dubious vocabulary or grammar</a:t>
            </a:r>
            <a:endParaRPr lang="en-US" altLang="en-US" sz="2400" kern="0" dirty="0"/>
          </a:p>
        </p:txBody>
      </p:sp>
      <p:sp>
        <p:nvSpPr>
          <p:cNvPr id="10" name="Content Placeholder 2">
            <a:extLst>
              <a:ext uri="{FF2B5EF4-FFF2-40B4-BE49-F238E27FC236}">
                <a16:creationId xmlns:a16="http://schemas.microsoft.com/office/drawing/2014/main" id="{8B05E39D-8A55-45C2-AA67-A8892768929D}"/>
              </a:ext>
            </a:extLst>
          </p:cNvPr>
          <p:cNvSpPr txBox="1">
            <a:spLocks/>
          </p:cNvSpPr>
          <p:nvPr/>
        </p:nvSpPr>
        <p:spPr bwMode="auto">
          <a:xfrm>
            <a:off x="3505200" y="4686033"/>
            <a:ext cx="5334000" cy="352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marL="0" indent="0" eaLnBrk="1" hangingPunct="1">
              <a:buNone/>
            </a:pPr>
            <a:r>
              <a:rPr lang="en-US" sz="1600" dirty="0"/>
              <a:t>Definitions lacking in eight standards of critical thinking </a:t>
            </a:r>
            <a:endParaRPr lang="en-US" altLang="en-US" sz="2400" kern="0" dirty="0"/>
          </a:p>
        </p:txBody>
      </p:sp>
      <p:sp>
        <p:nvSpPr>
          <p:cNvPr id="11" name="TextBox 10">
            <a:extLst>
              <a:ext uri="{FF2B5EF4-FFF2-40B4-BE49-F238E27FC236}">
                <a16:creationId xmlns:a16="http://schemas.microsoft.com/office/drawing/2014/main" id="{BCD3EA16-DDA4-4093-9601-48557ADD0EB6}"/>
              </a:ext>
            </a:extLst>
          </p:cNvPr>
          <p:cNvSpPr txBox="1"/>
          <p:nvPr/>
        </p:nvSpPr>
        <p:spPr>
          <a:xfrm>
            <a:off x="4457700" y="2085679"/>
            <a:ext cx="1666875" cy="400110"/>
          </a:xfrm>
          <a:prstGeom prst="rect">
            <a:avLst/>
          </a:prstGeom>
          <a:noFill/>
        </p:spPr>
        <p:txBody>
          <a:bodyPr wrap="square" rtlCol="0">
            <a:spAutoFit/>
          </a:bodyPr>
          <a:lstStyle/>
          <a:p>
            <a:r>
              <a:rPr lang="en-US" sz="2000" b="1" dirty="0">
                <a:solidFill>
                  <a:srgbClr val="FF0000"/>
                </a:solidFill>
              </a:rPr>
              <a:t>invalid</a:t>
            </a:r>
          </a:p>
        </p:txBody>
      </p:sp>
      <p:sp>
        <p:nvSpPr>
          <p:cNvPr id="12" name="TextBox 11">
            <a:extLst>
              <a:ext uri="{FF2B5EF4-FFF2-40B4-BE49-F238E27FC236}">
                <a16:creationId xmlns:a16="http://schemas.microsoft.com/office/drawing/2014/main" id="{BB1C5644-CC08-44B4-995A-32024355DE86}"/>
              </a:ext>
            </a:extLst>
          </p:cNvPr>
          <p:cNvSpPr txBox="1"/>
          <p:nvPr/>
        </p:nvSpPr>
        <p:spPr>
          <a:xfrm>
            <a:off x="7477125" y="2085679"/>
            <a:ext cx="1666875" cy="400110"/>
          </a:xfrm>
          <a:prstGeom prst="rect">
            <a:avLst/>
          </a:prstGeom>
          <a:noFill/>
        </p:spPr>
        <p:txBody>
          <a:bodyPr wrap="square" rtlCol="0">
            <a:spAutoFit/>
          </a:bodyPr>
          <a:lstStyle/>
          <a:p>
            <a:r>
              <a:rPr lang="en-US" sz="2000" b="1" dirty="0">
                <a:solidFill>
                  <a:srgbClr val="FF0000"/>
                </a:solidFill>
              </a:rPr>
              <a:t>invalid</a:t>
            </a:r>
          </a:p>
        </p:txBody>
      </p:sp>
    </p:spTree>
    <p:extLst>
      <p:ext uri="{BB962C8B-B14F-4D97-AF65-F5344CB8AC3E}">
        <p14:creationId xmlns:p14="http://schemas.microsoft.com/office/powerpoint/2010/main" val="3169807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74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P spid="4" grpId="0"/>
      <p:bldP spid="6" grpId="0"/>
      <p:bldP spid="7" grpId="0"/>
      <p:bldP spid="8" grpId="0"/>
      <p:bldP spid="9" grpId="0"/>
      <p:bldP spid="10" grpId="0"/>
      <p:bldP spid="11" grpId="0"/>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1326A2-11A9-D995-4B9A-234E11A79F3E}"/>
              </a:ext>
            </a:extLst>
          </p:cNvPr>
          <p:cNvPicPr>
            <a:picLocks noChangeAspect="1"/>
          </p:cNvPicPr>
          <p:nvPr/>
        </p:nvPicPr>
        <p:blipFill>
          <a:blip r:embed="rId2"/>
          <a:stretch>
            <a:fillRect/>
          </a:stretch>
        </p:blipFill>
        <p:spPr>
          <a:xfrm>
            <a:off x="-15575" y="2315210"/>
            <a:ext cx="4573720" cy="3505200"/>
          </a:xfrm>
          <a:prstGeom prst="rect">
            <a:avLst/>
          </a:prstGeom>
        </p:spPr>
      </p:pic>
      <p:pic>
        <p:nvPicPr>
          <p:cNvPr id="5" name="Picture 4">
            <a:extLst>
              <a:ext uri="{FF2B5EF4-FFF2-40B4-BE49-F238E27FC236}">
                <a16:creationId xmlns:a16="http://schemas.microsoft.com/office/drawing/2014/main" id="{BABF115B-3B69-9E78-A9B7-22C6A36578EA}"/>
              </a:ext>
            </a:extLst>
          </p:cNvPr>
          <p:cNvPicPr>
            <a:picLocks noChangeAspect="1"/>
          </p:cNvPicPr>
          <p:nvPr/>
        </p:nvPicPr>
        <p:blipFill>
          <a:blip r:embed="rId3"/>
          <a:stretch>
            <a:fillRect/>
          </a:stretch>
        </p:blipFill>
        <p:spPr>
          <a:xfrm>
            <a:off x="4585857" y="2315210"/>
            <a:ext cx="4648200" cy="3466783"/>
          </a:xfrm>
          <a:prstGeom prst="rect">
            <a:avLst/>
          </a:prstGeom>
        </p:spPr>
      </p:pic>
      <p:sp>
        <p:nvSpPr>
          <p:cNvPr id="6" name="Title 1">
            <a:extLst>
              <a:ext uri="{FF2B5EF4-FFF2-40B4-BE49-F238E27FC236}">
                <a16:creationId xmlns:a16="http://schemas.microsoft.com/office/drawing/2014/main" id="{A634740D-C111-7309-09F9-255DE8514F66}"/>
              </a:ext>
            </a:extLst>
          </p:cNvPr>
          <p:cNvSpPr txBox="1">
            <a:spLocks/>
          </p:cNvSpPr>
          <p:nvPr/>
        </p:nvSpPr>
        <p:spPr bwMode="auto">
          <a:xfrm>
            <a:off x="342900" y="152400"/>
            <a:ext cx="83058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n-US" altLang="en-US" sz="2400" b="1" kern="0" dirty="0"/>
              <a:t>Common fallacies in </a:t>
            </a:r>
            <a:r>
              <a:rPr lang="vi-VN" altLang="en-US" sz="2400" b="1" kern="0" dirty="0"/>
              <a:t>mathematical </a:t>
            </a:r>
            <a:r>
              <a:rPr lang="en-US" altLang="en-US" sz="2400" b="1" kern="0" dirty="0"/>
              <a:t>arguments</a:t>
            </a:r>
          </a:p>
        </p:txBody>
      </p:sp>
      <p:sp>
        <p:nvSpPr>
          <p:cNvPr id="7" name="TextBox 6">
            <a:extLst>
              <a:ext uri="{FF2B5EF4-FFF2-40B4-BE49-F238E27FC236}">
                <a16:creationId xmlns:a16="http://schemas.microsoft.com/office/drawing/2014/main" id="{66D04F7B-1775-7C05-1835-3E057F8331CC}"/>
              </a:ext>
            </a:extLst>
          </p:cNvPr>
          <p:cNvSpPr txBox="1"/>
          <p:nvPr/>
        </p:nvSpPr>
        <p:spPr>
          <a:xfrm>
            <a:off x="99585" y="923925"/>
            <a:ext cx="4343400" cy="872034"/>
          </a:xfrm>
          <a:prstGeom prst="rect">
            <a:avLst/>
          </a:prstGeom>
          <a:noFill/>
        </p:spPr>
        <p:txBody>
          <a:bodyPr wrap="square" rtlCol="0">
            <a:spAutoFit/>
          </a:bodyPr>
          <a:lstStyle/>
          <a:p>
            <a:pPr>
              <a:lnSpc>
                <a:spcPct val="150000"/>
              </a:lnSpc>
            </a:pPr>
            <a:r>
              <a:rPr lang="en-US" b="1" dirty="0"/>
              <a:t>Task</a:t>
            </a:r>
            <a:r>
              <a:rPr lang="en-US" dirty="0"/>
              <a:t>: Observe the picture and write the addition in the boxes.</a:t>
            </a:r>
          </a:p>
        </p:txBody>
      </p:sp>
      <p:sp>
        <p:nvSpPr>
          <p:cNvPr id="8" name="TextBox 7">
            <a:extLst>
              <a:ext uri="{FF2B5EF4-FFF2-40B4-BE49-F238E27FC236}">
                <a16:creationId xmlns:a16="http://schemas.microsoft.com/office/drawing/2014/main" id="{26EBD5DB-C0F6-702E-E44F-4F2B57641050}"/>
              </a:ext>
            </a:extLst>
          </p:cNvPr>
          <p:cNvSpPr txBox="1"/>
          <p:nvPr/>
        </p:nvSpPr>
        <p:spPr>
          <a:xfrm>
            <a:off x="4585857" y="923925"/>
            <a:ext cx="4343400" cy="1287532"/>
          </a:xfrm>
          <a:prstGeom prst="rect">
            <a:avLst/>
          </a:prstGeom>
          <a:noFill/>
        </p:spPr>
        <p:txBody>
          <a:bodyPr wrap="square" rtlCol="0">
            <a:spAutoFit/>
          </a:bodyPr>
          <a:lstStyle/>
          <a:p>
            <a:pPr>
              <a:lnSpc>
                <a:spcPct val="150000"/>
              </a:lnSpc>
            </a:pPr>
            <a:r>
              <a:rPr lang="en-US" b="1" dirty="0"/>
              <a:t>Task</a:t>
            </a:r>
            <a:r>
              <a:rPr lang="en-US" dirty="0"/>
              <a:t>: Lan’s house is 200 km away from school. Lan cycles to school in 10 hours. So, Lan’s average speed is ____. </a:t>
            </a:r>
          </a:p>
        </p:txBody>
      </p:sp>
      <p:sp>
        <p:nvSpPr>
          <p:cNvPr id="9" name="TextBox 8">
            <a:extLst>
              <a:ext uri="{FF2B5EF4-FFF2-40B4-BE49-F238E27FC236}">
                <a16:creationId xmlns:a16="http://schemas.microsoft.com/office/drawing/2014/main" id="{15039C5C-57D9-9AAD-9E10-D015EB9B594C}"/>
              </a:ext>
            </a:extLst>
          </p:cNvPr>
          <p:cNvSpPr txBox="1"/>
          <p:nvPr/>
        </p:nvSpPr>
        <p:spPr>
          <a:xfrm>
            <a:off x="99585" y="1443176"/>
            <a:ext cx="914400" cy="369332"/>
          </a:xfrm>
          <a:prstGeom prst="rect">
            <a:avLst/>
          </a:prstGeom>
          <a:noFill/>
          <a:ln>
            <a:solidFill>
              <a:srgbClr val="FF0000"/>
            </a:solidFill>
          </a:ln>
        </p:spPr>
        <p:txBody>
          <a:bodyPr wrap="square" rtlCol="0">
            <a:spAutoFit/>
          </a:bodyPr>
          <a:lstStyle/>
          <a:p>
            <a:endParaRPr lang="en-US" dirty="0"/>
          </a:p>
        </p:txBody>
      </p:sp>
      <p:sp>
        <p:nvSpPr>
          <p:cNvPr id="10" name="TextBox 9">
            <a:extLst>
              <a:ext uri="{FF2B5EF4-FFF2-40B4-BE49-F238E27FC236}">
                <a16:creationId xmlns:a16="http://schemas.microsoft.com/office/drawing/2014/main" id="{1B030EC6-D861-BD74-97B9-3F008593C13D}"/>
              </a:ext>
            </a:extLst>
          </p:cNvPr>
          <p:cNvSpPr txBox="1"/>
          <p:nvPr/>
        </p:nvSpPr>
        <p:spPr>
          <a:xfrm>
            <a:off x="5867401" y="1411589"/>
            <a:ext cx="2895600" cy="369332"/>
          </a:xfrm>
          <a:prstGeom prst="rect">
            <a:avLst/>
          </a:prstGeom>
          <a:noFill/>
          <a:ln>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117866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60"/>
          <p:cNvSpPr txBox="1">
            <a:spLocks noGrp="1"/>
          </p:cNvSpPr>
          <p:nvPr>
            <p:ph type="title"/>
          </p:nvPr>
        </p:nvSpPr>
        <p:spPr>
          <a:xfrm>
            <a:off x="504825" y="161825"/>
            <a:ext cx="8229600" cy="36933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b="1"/>
              <a:t>Assignment </a:t>
            </a:r>
            <a:endParaRPr/>
          </a:p>
        </p:txBody>
      </p:sp>
      <p:sp>
        <p:nvSpPr>
          <p:cNvPr id="11" name="TextBox 10">
            <a:extLst>
              <a:ext uri="{FF2B5EF4-FFF2-40B4-BE49-F238E27FC236}">
                <a16:creationId xmlns:a16="http://schemas.microsoft.com/office/drawing/2014/main" id="{63E4FB1D-EB9B-E513-D985-4F5B424868EC}"/>
              </a:ext>
            </a:extLst>
          </p:cNvPr>
          <p:cNvSpPr txBox="1"/>
          <p:nvPr/>
        </p:nvSpPr>
        <p:spPr>
          <a:xfrm>
            <a:off x="221456" y="748172"/>
            <a:ext cx="8796337" cy="2862322"/>
          </a:xfrm>
          <a:prstGeom prst="rect">
            <a:avLst/>
          </a:prstGeom>
          <a:noFill/>
        </p:spPr>
        <p:txBody>
          <a:bodyPr wrap="square">
            <a:spAutoFit/>
          </a:bodyPr>
          <a:lstStyle/>
          <a:p>
            <a:r>
              <a:rPr lang="en-US" sz="1800" dirty="0"/>
              <a:t>(1) The intensity of heavy rain was concentrated over a short period.</a:t>
            </a:r>
          </a:p>
          <a:p>
            <a:r>
              <a:rPr lang="en-US" sz="1800" dirty="0"/>
              <a:t>(2) The old and degraded sewer system is inefficient at draining water.</a:t>
            </a:r>
          </a:p>
          <a:p>
            <a:r>
              <a:rPr lang="en-US" sz="1800" dirty="0"/>
              <a:t>(3) Waste carried by rainwater </a:t>
            </a:r>
            <a:r>
              <a:rPr lang="en-US" sz="1800" dirty="0">
                <a:highlight>
                  <a:srgbClr val="FFFF00"/>
                </a:highlight>
              </a:rPr>
              <a:t>covers</a:t>
            </a:r>
            <a:r>
              <a:rPr lang="en-US" sz="1800" dirty="0"/>
              <a:t> and </a:t>
            </a:r>
            <a:r>
              <a:rPr lang="en-US" sz="1800" dirty="0">
                <a:highlight>
                  <a:srgbClr val="FFFF00"/>
                </a:highlight>
              </a:rPr>
              <a:t>blocks</a:t>
            </a:r>
            <a:r>
              <a:rPr lang="en-US" sz="1800" dirty="0"/>
              <a:t> the drain inlets.</a:t>
            </a:r>
          </a:p>
          <a:p>
            <a:r>
              <a:rPr lang="en-US" sz="1800" dirty="0">
                <a:highlight>
                  <a:srgbClr val="00FF00"/>
                </a:highlight>
              </a:rPr>
              <a:t>(4)</a:t>
            </a:r>
            <a:r>
              <a:rPr lang="en-US" sz="1800" dirty="0"/>
              <a:t> Therefore, </a:t>
            </a:r>
            <a:r>
              <a:rPr lang="en-US" sz="1800" dirty="0">
                <a:highlight>
                  <a:srgbClr val="FFFF00"/>
                </a:highlight>
              </a:rPr>
              <a:t>limit</a:t>
            </a:r>
            <a:r>
              <a:rPr lang="en-US" sz="1800" dirty="0"/>
              <a:t> the ability to collect water into the sewer system.</a:t>
            </a:r>
          </a:p>
          <a:p>
            <a:r>
              <a:rPr lang="en-US" sz="1800" dirty="0">
                <a:highlight>
                  <a:srgbClr val="00FF00"/>
                </a:highlight>
              </a:rPr>
              <a:t>(5)</a:t>
            </a:r>
            <a:r>
              <a:rPr lang="en-US" sz="1800" dirty="0"/>
              <a:t> The road surface is locally sunken compared to the terrain of neighboring roads.</a:t>
            </a:r>
          </a:p>
          <a:p>
            <a:r>
              <a:rPr lang="en-US" sz="1800" dirty="0"/>
              <a:t>(6) Thu Duc market is a low-lying area, the difference between Thu Duc intersection and Thu Duc market is about </a:t>
            </a:r>
            <a:r>
              <a:rPr lang="en-US" sz="1800" dirty="0" err="1"/>
              <a:t>20m</a:t>
            </a:r>
            <a:r>
              <a:rPr lang="en-US" sz="1800" dirty="0"/>
              <a:t>. </a:t>
            </a:r>
          </a:p>
          <a:p>
            <a:r>
              <a:rPr lang="en-US" sz="1800" dirty="0">
                <a:highlight>
                  <a:srgbClr val="00FF00"/>
                </a:highlight>
              </a:rPr>
              <a:t>(7)</a:t>
            </a:r>
            <a:r>
              <a:rPr lang="en-US" sz="1800" dirty="0"/>
              <a:t> So, the flow is very strong and the water flows back to Thu Duc market.</a:t>
            </a:r>
          </a:p>
          <a:p>
            <a:r>
              <a:rPr lang="en-US" sz="1800" dirty="0"/>
              <a:t>(8) Hence, Thu Duc City </a:t>
            </a:r>
            <a:r>
              <a:rPr lang="en-US" sz="1800" dirty="0">
                <a:highlight>
                  <a:srgbClr val="00FF00"/>
                </a:highlight>
              </a:rPr>
              <a:t>has 16 roads </a:t>
            </a:r>
            <a:r>
              <a:rPr lang="en-US" sz="1800" dirty="0"/>
              <a:t>flooded due to heavy rain </a:t>
            </a:r>
            <a:r>
              <a:rPr lang="en-US" sz="1800" dirty="0">
                <a:highlight>
                  <a:srgbClr val="00FF00"/>
                </a:highlight>
              </a:rPr>
              <a:t>and the heaviest flooding is the area around Thu Duc market</a:t>
            </a:r>
            <a:r>
              <a:rPr lang="en-US" sz="1800" dirty="0"/>
              <a:t>.</a:t>
            </a:r>
          </a:p>
        </p:txBody>
      </p:sp>
      <p:pic>
        <p:nvPicPr>
          <p:cNvPr id="1026" name="Picture 2">
            <a:extLst>
              <a:ext uri="{FF2B5EF4-FFF2-40B4-BE49-F238E27FC236}">
                <a16:creationId xmlns:a16="http://schemas.microsoft.com/office/drawing/2014/main" id="{8818BF26-3F61-3E54-815D-C5CAC6360F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4043" y="3886032"/>
            <a:ext cx="5395913" cy="2971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371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08D9AB-4AD9-F9CC-5011-8452373782A0}"/>
              </a:ext>
            </a:extLst>
          </p:cNvPr>
          <p:cNvPicPr>
            <a:picLocks noChangeAspect="1"/>
          </p:cNvPicPr>
          <p:nvPr/>
        </p:nvPicPr>
        <p:blipFill>
          <a:blip r:embed="rId2"/>
          <a:stretch>
            <a:fillRect/>
          </a:stretch>
        </p:blipFill>
        <p:spPr>
          <a:xfrm>
            <a:off x="0" y="1905000"/>
            <a:ext cx="5605462" cy="3542156"/>
          </a:xfrm>
          <a:prstGeom prst="rect">
            <a:avLst/>
          </a:prstGeom>
        </p:spPr>
      </p:pic>
      <p:sp>
        <p:nvSpPr>
          <p:cNvPr id="4" name="Title 1">
            <a:extLst>
              <a:ext uri="{FF2B5EF4-FFF2-40B4-BE49-F238E27FC236}">
                <a16:creationId xmlns:a16="http://schemas.microsoft.com/office/drawing/2014/main" id="{F6A2886C-91C5-E18B-CE23-BA728A35A79F}"/>
              </a:ext>
            </a:extLst>
          </p:cNvPr>
          <p:cNvSpPr txBox="1">
            <a:spLocks/>
          </p:cNvSpPr>
          <p:nvPr/>
        </p:nvSpPr>
        <p:spPr bwMode="auto">
          <a:xfrm>
            <a:off x="342900" y="152400"/>
            <a:ext cx="83058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n-US" altLang="en-US" sz="2400" b="1" kern="0" dirty="0"/>
              <a:t>Common fallacies in arguments from definition</a:t>
            </a:r>
          </a:p>
        </p:txBody>
      </p:sp>
      <p:sp>
        <p:nvSpPr>
          <p:cNvPr id="5" name="TextBox 4">
            <a:extLst>
              <a:ext uri="{FF2B5EF4-FFF2-40B4-BE49-F238E27FC236}">
                <a16:creationId xmlns:a16="http://schemas.microsoft.com/office/drawing/2014/main" id="{C217587B-28F2-4C80-8A0F-D6CD9F8C81EB}"/>
              </a:ext>
            </a:extLst>
          </p:cNvPr>
          <p:cNvSpPr txBox="1"/>
          <p:nvPr/>
        </p:nvSpPr>
        <p:spPr>
          <a:xfrm>
            <a:off x="5718464" y="3200400"/>
            <a:ext cx="3276600" cy="2118593"/>
          </a:xfrm>
          <a:prstGeom prst="rect">
            <a:avLst/>
          </a:prstGeom>
          <a:noFill/>
        </p:spPr>
        <p:txBody>
          <a:bodyPr wrap="square" rtlCol="0">
            <a:spAutoFit/>
          </a:bodyPr>
          <a:lstStyle/>
          <a:p>
            <a:pPr>
              <a:lnSpc>
                <a:spcPct val="150000"/>
              </a:lnSpc>
            </a:pPr>
            <a:r>
              <a:rPr lang="en-US" dirty="0"/>
              <a:t>Darling,</a:t>
            </a:r>
          </a:p>
          <a:p>
            <a:pPr>
              <a:lnSpc>
                <a:spcPct val="150000"/>
              </a:lnSpc>
            </a:pPr>
            <a:r>
              <a:rPr lang="en-US" dirty="0"/>
              <a:t>There are 24 hours a day. </a:t>
            </a:r>
          </a:p>
          <a:p>
            <a:pPr>
              <a:lnSpc>
                <a:spcPct val="150000"/>
              </a:lnSpc>
            </a:pPr>
            <a:r>
              <a:rPr lang="en-US" dirty="0"/>
              <a:t>So, I save 1 second to breathe and the remaining 23h99s to miss you. </a:t>
            </a:r>
            <a:r>
              <a:rPr lang="en-US" dirty="0">
                <a:sym typeface="Wingdings" panose="05000000000000000000" pitchFamily="2" charset="2"/>
              </a:rPr>
              <a:t>  </a:t>
            </a:r>
            <a:endParaRPr lang="en-US" dirty="0"/>
          </a:p>
        </p:txBody>
      </p:sp>
      <p:sp>
        <p:nvSpPr>
          <p:cNvPr id="6" name="TextBox 5">
            <a:extLst>
              <a:ext uri="{FF2B5EF4-FFF2-40B4-BE49-F238E27FC236}">
                <a16:creationId xmlns:a16="http://schemas.microsoft.com/office/drawing/2014/main" id="{457BAF27-7E4B-B545-A6F1-DFF3F4C47635}"/>
              </a:ext>
            </a:extLst>
          </p:cNvPr>
          <p:cNvSpPr txBox="1"/>
          <p:nvPr/>
        </p:nvSpPr>
        <p:spPr>
          <a:xfrm>
            <a:off x="5718464" y="2286000"/>
            <a:ext cx="2895600" cy="872034"/>
          </a:xfrm>
          <a:prstGeom prst="rect">
            <a:avLst/>
          </a:prstGeom>
          <a:noFill/>
          <a:ln>
            <a:solidFill>
              <a:srgbClr val="FF0000"/>
            </a:solidFill>
          </a:ln>
        </p:spPr>
        <p:txBody>
          <a:bodyPr wrap="square" rtlCol="0">
            <a:spAutoFit/>
          </a:bodyPr>
          <a:lstStyle/>
          <a:p>
            <a:pPr>
              <a:lnSpc>
                <a:spcPct val="150000"/>
              </a:lnSpc>
            </a:pPr>
            <a:r>
              <a:rPr lang="en-US" b="1" dirty="0"/>
              <a:t>Definition</a:t>
            </a:r>
            <a:r>
              <a:rPr lang="en-US" dirty="0"/>
              <a:t>: one hour = 100 seconds (inaccurate)</a:t>
            </a:r>
          </a:p>
        </p:txBody>
      </p:sp>
    </p:spTree>
    <p:extLst>
      <p:ext uri="{BB962C8B-B14F-4D97-AF65-F5344CB8AC3E}">
        <p14:creationId xmlns:p14="http://schemas.microsoft.com/office/powerpoint/2010/main" val="2104459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90702666-AEA1-42F2-BC11-DC6D3F339CC3}"/>
              </a:ext>
            </a:extLst>
          </p:cNvPr>
          <p:cNvSpPr>
            <a:spLocks noGrp="1"/>
          </p:cNvSpPr>
          <p:nvPr>
            <p:ph type="title" idx="4294967295"/>
          </p:nvPr>
        </p:nvSpPr>
        <p:spPr>
          <a:xfrm>
            <a:off x="304800" y="495300"/>
            <a:ext cx="8305800" cy="1143000"/>
          </a:xfrm>
        </p:spPr>
        <p:txBody>
          <a:bodyPr/>
          <a:lstStyle/>
          <a:p>
            <a:pPr algn="ctr" eaLnBrk="1" hangingPunct="1"/>
            <a:r>
              <a:rPr lang="en-US" altLang="en-US" sz="2400" b="1" dirty="0"/>
              <a:t>6 types of inductive argument and common fallacies</a:t>
            </a:r>
          </a:p>
        </p:txBody>
      </p:sp>
      <p:sp>
        <p:nvSpPr>
          <p:cNvPr id="31747" name="Content Placeholder 2">
            <a:extLst>
              <a:ext uri="{FF2B5EF4-FFF2-40B4-BE49-F238E27FC236}">
                <a16:creationId xmlns:a16="http://schemas.microsoft.com/office/drawing/2014/main" id="{C169D9D2-1A88-4824-9E60-8555D74FDF03}"/>
              </a:ext>
            </a:extLst>
          </p:cNvPr>
          <p:cNvSpPr>
            <a:spLocks noGrp="1"/>
          </p:cNvSpPr>
          <p:nvPr>
            <p:ph idx="4294967295"/>
          </p:nvPr>
        </p:nvSpPr>
        <p:spPr>
          <a:xfrm>
            <a:off x="28575" y="1905000"/>
            <a:ext cx="3886200" cy="3886200"/>
          </a:xfrm>
        </p:spPr>
        <p:txBody>
          <a:bodyPr/>
          <a:lstStyle/>
          <a:p>
            <a:pPr marL="457200" indent="-457200" eaLnBrk="1" hangingPunct="1">
              <a:lnSpc>
                <a:spcPct val="150000"/>
              </a:lnSpc>
              <a:buFont typeface="+mj-lt"/>
              <a:buAutoNum type="arabicPeriod"/>
            </a:pPr>
            <a:r>
              <a:rPr lang="en-US" altLang="en-US" sz="1800" dirty="0"/>
              <a:t>Generalization argument</a:t>
            </a:r>
          </a:p>
          <a:p>
            <a:pPr marL="457200" indent="-457200" eaLnBrk="1" hangingPunct="1">
              <a:lnSpc>
                <a:spcPct val="150000"/>
              </a:lnSpc>
              <a:buFont typeface="+mj-lt"/>
              <a:buAutoNum type="arabicPeriod"/>
            </a:pPr>
            <a:r>
              <a:rPr lang="en-US" altLang="en-US" sz="1800" dirty="0"/>
              <a:t>Predictive argument </a:t>
            </a:r>
          </a:p>
          <a:p>
            <a:pPr marL="457200" indent="-457200" eaLnBrk="1" hangingPunct="1">
              <a:lnSpc>
                <a:spcPct val="150000"/>
              </a:lnSpc>
              <a:buFont typeface="+mj-lt"/>
              <a:buAutoNum type="arabicPeriod"/>
            </a:pPr>
            <a:r>
              <a:rPr lang="en-US" altLang="en-US" sz="1800" dirty="0"/>
              <a:t>Authority-based argument</a:t>
            </a:r>
          </a:p>
          <a:p>
            <a:pPr marL="457200" indent="-457200" eaLnBrk="1" hangingPunct="1">
              <a:lnSpc>
                <a:spcPct val="150000"/>
              </a:lnSpc>
              <a:buFont typeface="+mj-lt"/>
              <a:buAutoNum type="arabicPeriod"/>
            </a:pPr>
            <a:r>
              <a:rPr lang="en-US" altLang="en-US" sz="1800" dirty="0"/>
              <a:t>Causal argument </a:t>
            </a:r>
          </a:p>
          <a:p>
            <a:pPr marL="457200" indent="-457200" eaLnBrk="1" hangingPunct="1">
              <a:lnSpc>
                <a:spcPct val="150000"/>
              </a:lnSpc>
              <a:buFont typeface="+mj-lt"/>
              <a:buAutoNum type="arabicPeriod"/>
            </a:pPr>
            <a:r>
              <a:rPr lang="en-US" altLang="en-US" sz="1800" dirty="0"/>
              <a:t>Statistical argument </a:t>
            </a:r>
          </a:p>
          <a:p>
            <a:pPr marL="457200" indent="-457200" eaLnBrk="1" hangingPunct="1">
              <a:lnSpc>
                <a:spcPct val="150000"/>
              </a:lnSpc>
              <a:buFont typeface="+mj-lt"/>
              <a:buAutoNum type="arabicPeriod"/>
            </a:pPr>
            <a:r>
              <a:rPr lang="en-US" altLang="en-US" sz="1800" dirty="0"/>
              <a:t>Analogy argument </a:t>
            </a:r>
          </a:p>
        </p:txBody>
      </p:sp>
      <p:sp>
        <p:nvSpPr>
          <p:cNvPr id="4" name="Content Placeholder 2">
            <a:extLst>
              <a:ext uri="{FF2B5EF4-FFF2-40B4-BE49-F238E27FC236}">
                <a16:creationId xmlns:a16="http://schemas.microsoft.com/office/drawing/2014/main" id="{66FA3275-0393-427B-AB32-3B97BBCFE53B}"/>
              </a:ext>
            </a:extLst>
          </p:cNvPr>
          <p:cNvSpPr txBox="1">
            <a:spLocks/>
          </p:cNvSpPr>
          <p:nvPr/>
        </p:nvSpPr>
        <p:spPr bwMode="auto">
          <a:xfrm>
            <a:off x="3352800" y="1905000"/>
            <a:ext cx="5867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eaLnBrk="1" hangingPunct="1">
              <a:lnSpc>
                <a:spcPct val="150000"/>
              </a:lnSpc>
              <a:buFont typeface="Wingdings" panose="05000000000000000000" pitchFamily="2" charset="2"/>
              <a:buChar char="Ø"/>
            </a:pPr>
            <a:r>
              <a:rPr lang="en-US" altLang="en-US" sz="1800" kern="0" dirty="0"/>
              <a:t>What is true for a/some members is true for a group</a:t>
            </a:r>
          </a:p>
          <a:p>
            <a:pPr eaLnBrk="1" hangingPunct="1">
              <a:lnSpc>
                <a:spcPct val="150000"/>
              </a:lnSpc>
              <a:buFont typeface="Wingdings" panose="05000000000000000000" pitchFamily="2" charset="2"/>
              <a:buChar char="Ø"/>
            </a:pPr>
            <a:r>
              <a:rPr lang="en-US" altLang="en-US" sz="1800" kern="0" dirty="0"/>
              <a:t>Assuming things stay the same while time changes</a:t>
            </a:r>
            <a:endParaRPr lang="en-US" altLang="en-US" sz="2000" b="1" kern="0" dirty="0"/>
          </a:p>
          <a:p>
            <a:pPr eaLnBrk="1" hangingPunct="1">
              <a:lnSpc>
                <a:spcPct val="150000"/>
              </a:lnSpc>
              <a:buFont typeface="Wingdings" panose="05000000000000000000" pitchFamily="2" charset="2"/>
              <a:buChar char="Ø"/>
            </a:pPr>
            <a:r>
              <a:rPr lang="en-US" altLang="en-US" sz="1800" kern="0" dirty="0"/>
              <a:t>Cite authorities/sources in inappropriate ways </a:t>
            </a:r>
          </a:p>
          <a:p>
            <a:pPr eaLnBrk="1" hangingPunct="1">
              <a:lnSpc>
                <a:spcPct val="150000"/>
              </a:lnSpc>
              <a:buFont typeface="Wingdings" panose="05000000000000000000" pitchFamily="2" charset="2"/>
              <a:buChar char="Ø"/>
            </a:pPr>
            <a:r>
              <a:rPr lang="en-US" altLang="en-US" sz="1800" kern="0" dirty="0"/>
              <a:t>Confusing cause-effect relationship </a:t>
            </a:r>
          </a:p>
          <a:p>
            <a:pPr eaLnBrk="1" hangingPunct="1">
              <a:lnSpc>
                <a:spcPct val="150000"/>
              </a:lnSpc>
              <a:buFont typeface="Wingdings" panose="05000000000000000000" pitchFamily="2" charset="2"/>
              <a:buChar char="Ø"/>
            </a:pPr>
            <a:r>
              <a:rPr lang="en-US" altLang="en-US" sz="1800" kern="0" dirty="0"/>
              <a:t>Relying on a potentially unrepresentative statistics</a:t>
            </a:r>
          </a:p>
          <a:p>
            <a:pPr eaLnBrk="1" hangingPunct="1">
              <a:lnSpc>
                <a:spcPct val="150000"/>
              </a:lnSpc>
              <a:buFont typeface="Wingdings" panose="05000000000000000000" pitchFamily="2" charset="2"/>
              <a:buChar char="Ø"/>
            </a:pPr>
            <a:r>
              <a:rPr lang="en-US" altLang="en-US" sz="1800" kern="0" dirty="0"/>
              <a:t>Drawing a weak analogy between two things</a:t>
            </a:r>
          </a:p>
          <a:p>
            <a:pPr marL="514350" indent="-514350" eaLnBrk="1" hangingPunct="1">
              <a:buFont typeface="Wingdings 2" panose="05020102010507070707" pitchFamily="18" charset="2"/>
              <a:buAutoNum type="arabicPeriod"/>
            </a:pPr>
            <a:endParaRPr lang="en-US" altLang="en-US" sz="2400" b="1" kern="0" dirty="0"/>
          </a:p>
          <a:p>
            <a:pPr marL="0" indent="0" eaLnBrk="1" hangingPunct="1">
              <a:buNone/>
            </a:pPr>
            <a:endParaRPr lang="en-US" altLang="en-US" sz="24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Effect transition="in" filter="checkerboard(across)">
                                      <p:cBhvr>
                                        <p:cTn id="31" dur="500"/>
                                        <p:tgtEl>
                                          <p:spTgt spid="4">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4">
                                            <p:txEl>
                                              <p:pRg st="1" end="1"/>
                                            </p:txEl>
                                          </p:spTgt>
                                        </p:tgtEl>
                                        <p:attrNameLst>
                                          <p:attrName>style.visibility</p:attrName>
                                        </p:attrNameLst>
                                      </p:cBhvr>
                                      <p:to>
                                        <p:strVal val="visible"/>
                                      </p:to>
                                    </p:set>
                                    <p:animEffect transition="in" filter="checkerboard(across)">
                                      <p:cBhvr>
                                        <p:cTn id="36" dur="500"/>
                                        <p:tgtEl>
                                          <p:spTgt spid="4">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nodeType="click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animEffect transition="in" filter="checkerboard(across)">
                                      <p:cBhvr>
                                        <p:cTn id="41" dur="500"/>
                                        <p:tgtEl>
                                          <p:spTgt spid="4">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nodeType="clickEffect">
                                  <p:stCondLst>
                                    <p:cond delay="0"/>
                                  </p:stCondLst>
                                  <p:childTnLst>
                                    <p:set>
                                      <p:cBhvr>
                                        <p:cTn id="45" dur="1" fill="hold">
                                          <p:stCondLst>
                                            <p:cond delay="0"/>
                                          </p:stCondLst>
                                        </p:cTn>
                                        <p:tgtEl>
                                          <p:spTgt spid="4">
                                            <p:txEl>
                                              <p:pRg st="3" end="3"/>
                                            </p:txEl>
                                          </p:spTgt>
                                        </p:tgtEl>
                                        <p:attrNameLst>
                                          <p:attrName>style.visibility</p:attrName>
                                        </p:attrNameLst>
                                      </p:cBhvr>
                                      <p:to>
                                        <p:strVal val="visible"/>
                                      </p:to>
                                    </p:set>
                                    <p:animEffect transition="in" filter="checkerboard(across)">
                                      <p:cBhvr>
                                        <p:cTn id="46" dur="500"/>
                                        <p:tgtEl>
                                          <p:spTgt spid="4">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nodeType="clickEffect">
                                  <p:stCondLst>
                                    <p:cond delay="0"/>
                                  </p:stCondLst>
                                  <p:childTnLst>
                                    <p:set>
                                      <p:cBhvr>
                                        <p:cTn id="50" dur="1" fill="hold">
                                          <p:stCondLst>
                                            <p:cond delay="0"/>
                                          </p:stCondLst>
                                        </p:cTn>
                                        <p:tgtEl>
                                          <p:spTgt spid="4">
                                            <p:txEl>
                                              <p:pRg st="4" end="4"/>
                                            </p:txEl>
                                          </p:spTgt>
                                        </p:tgtEl>
                                        <p:attrNameLst>
                                          <p:attrName>style.visibility</p:attrName>
                                        </p:attrNameLst>
                                      </p:cBhvr>
                                      <p:to>
                                        <p:strVal val="visible"/>
                                      </p:to>
                                    </p:set>
                                    <p:animEffect transition="in" filter="checkerboard(across)">
                                      <p:cBhvr>
                                        <p:cTn id="51" dur="500"/>
                                        <p:tgtEl>
                                          <p:spTgt spid="4">
                                            <p:txEl>
                                              <p:pRg st="4" end="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nodeType="clickEffect">
                                  <p:stCondLst>
                                    <p:cond delay="0"/>
                                  </p:stCondLst>
                                  <p:childTnLst>
                                    <p:set>
                                      <p:cBhvr>
                                        <p:cTn id="55" dur="1" fill="hold">
                                          <p:stCondLst>
                                            <p:cond delay="0"/>
                                          </p:stCondLst>
                                        </p:cTn>
                                        <p:tgtEl>
                                          <p:spTgt spid="4">
                                            <p:txEl>
                                              <p:pRg st="5" end="5"/>
                                            </p:txEl>
                                          </p:spTgt>
                                        </p:tgtEl>
                                        <p:attrNameLst>
                                          <p:attrName>style.visibility</p:attrName>
                                        </p:attrNameLst>
                                      </p:cBhvr>
                                      <p:to>
                                        <p:strVal val="visible"/>
                                      </p:to>
                                    </p:set>
                                    <p:animEffect transition="in" filter="checkerboard(across)">
                                      <p:cBhvr>
                                        <p:cTn id="56"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27D3FA61-E7BA-4DDC-AE08-72D13069D9A9}"/>
              </a:ext>
            </a:extLst>
          </p:cNvPr>
          <p:cNvSpPr>
            <a:spLocks noGrp="1"/>
          </p:cNvSpPr>
          <p:nvPr>
            <p:ph type="title" idx="4294967295"/>
          </p:nvPr>
        </p:nvSpPr>
        <p:spPr>
          <a:xfrm>
            <a:off x="228600" y="228600"/>
            <a:ext cx="8305800" cy="609600"/>
          </a:xfrm>
        </p:spPr>
        <p:txBody>
          <a:bodyPr/>
          <a:lstStyle/>
          <a:p>
            <a:pPr algn="ctr" eaLnBrk="1" hangingPunct="1"/>
            <a:r>
              <a:rPr lang="en-US" altLang="en-US" sz="2400" b="1" dirty="0"/>
              <a:t>Activity: What fallacies do the arguments commit?</a:t>
            </a:r>
            <a:endParaRPr lang="en-US" altLang="en-US" sz="2800" b="1" dirty="0"/>
          </a:p>
        </p:txBody>
      </p:sp>
      <p:sp>
        <p:nvSpPr>
          <p:cNvPr id="33795" name="Content Placeholder 2">
            <a:extLst>
              <a:ext uri="{FF2B5EF4-FFF2-40B4-BE49-F238E27FC236}">
                <a16:creationId xmlns:a16="http://schemas.microsoft.com/office/drawing/2014/main" id="{1555605C-3EF0-4BF4-835F-9F51A2B63F1B}"/>
              </a:ext>
            </a:extLst>
          </p:cNvPr>
          <p:cNvSpPr>
            <a:spLocks noGrp="1"/>
          </p:cNvSpPr>
          <p:nvPr>
            <p:ph idx="4294967295"/>
          </p:nvPr>
        </p:nvSpPr>
        <p:spPr>
          <a:xfrm>
            <a:off x="114300" y="844296"/>
            <a:ext cx="8915400" cy="5029200"/>
          </a:xfrm>
        </p:spPr>
        <p:txBody>
          <a:bodyPr/>
          <a:lstStyle/>
          <a:p>
            <a:pPr marL="514350" indent="-514350" eaLnBrk="1" hangingPunct="1">
              <a:lnSpc>
                <a:spcPct val="150000"/>
              </a:lnSpc>
              <a:buFont typeface="Wingdings 2" panose="05020102010507070707" pitchFamily="18" charset="2"/>
              <a:buAutoNum type="arabicPeriod"/>
            </a:pPr>
            <a:r>
              <a:rPr lang="en-US" altLang="en-US" sz="1800" dirty="0"/>
              <a:t>I couldn’t understand the lecture last week, so I’m sure today’s lesson will be impossible. </a:t>
            </a:r>
          </a:p>
          <a:p>
            <a:pPr marL="514350" indent="-514350" eaLnBrk="1" hangingPunct="1">
              <a:lnSpc>
                <a:spcPct val="150000"/>
              </a:lnSpc>
              <a:buFont typeface="Wingdings 2" panose="05020102010507070707" pitchFamily="18" charset="2"/>
              <a:buAutoNum type="arabicPeriod"/>
            </a:pPr>
            <a:r>
              <a:rPr lang="en-US" altLang="en-US" sz="1800" dirty="0"/>
              <a:t>I have a recurring headache these weeks. Critical Thinking has caused my headache! </a:t>
            </a:r>
          </a:p>
          <a:p>
            <a:pPr marL="514350" indent="-514350" eaLnBrk="1" hangingPunct="1">
              <a:lnSpc>
                <a:spcPct val="150000"/>
              </a:lnSpc>
              <a:buFont typeface="Wingdings 2" panose="05020102010507070707" pitchFamily="18" charset="2"/>
              <a:buAutoNum type="arabicPeriod"/>
            </a:pPr>
            <a:r>
              <a:rPr lang="en-US" altLang="en-US" sz="1800" dirty="0"/>
              <a:t>More than 100 students in our university have voted ‘No’ for the online final exam. Probably all students prefer </a:t>
            </a:r>
            <a:r>
              <a:rPr lang="vi-VN" altLang="en-US" sz="1800" dirty="0"/>
              <a:t>an in-class</a:t>
            </a:r>
            <a:r>
              <a:rPr lang="en-US" altLang="en-US" sz="1800" dirty="0"/>
              <a:t> exam.  </a:t>
            </a:r>
          </a:p>
          <a:p>
            <a:pPr marL="514350" indent="-514350" eaLnBrk="1" hangingPunct="1">
              <a:lnSpc>
                <a:spcPct val="150000"/>
              </a:lnSpc>
              <a:buFont typeface="Wingdings 2" panose="05020102010507070707" pitchFamily="18" charset="2"/>
              <a:buAutoNum type="arabicPeriod"/>
            </a:pPr>
            <a:r>
              <a:rPr lang="en-US" altLang="en-US" sz="1800" dirty="0"/>
              <a:t>A meal in the canteen costs as much as our home-made meal.  Thus, it provides us with equivalent nutrition. </a:t>
            </a:r>
          </a:p>
          <a:p>
            <a:pPr marL="514350" indent="-514350" eaLnBrk="1" hangingPunct="1">
              <a:lnSpc>
                <a:spcPct val="150000"/>
              </a:lnSpc>
              <a:buFont typeface="Wingdings 2" panose="05020102010507070707" pitchFamily="18" charset="2"/>
              <a:buAutoNum type="arabicPeriod"/>
            </a:pPr>
            <a:r>
              <a:rPr lang="vi-VN" altLang="en-US" sz="1800" dirty="0"/>
              <a:t>95</a:t>
            </a:r>
            <a:r>
              <a:rPr lang="en-US" altLang="en-US" sz="1800" dirty="0"/>
              <a:t>% of students in our class support the removal of PE (Physical Education) out of the curriculum. Therefore, I’m sure my classmate Mary doesn’t like this subject.     </a:t>
            </a:r>
          </a:p>
          <a:p>
            <a:pPr marL="514350" indent="-514350" eaLnBrk="1" hangingPunct="1">
              <a:lnSpc>
                <a:spcPct val="150000"/>
              </a:lnSpc>
              <a:buFont typeface="Wingdings 2" panose="05020102010507070707" pitchFamily="18" charset="2"/>
              <a:buAutoNum type="arabicPeriod"/>
            </a:pPr>
            <a:r>
              <a:rPr lang="vi-VN" altLang="en-US" sz="1800" dirty="0" err="1"/>
              <a:t>Invest</a:t>
            </a:r>
            <a:r>
              <a:rPr lang="vi-VN" altLang="en-US" sz="1800" dirty="0"/>
              <a:t> in</a:t>
            </a:r>
            <a:r>
              <a:rPr lang="en-US" altLang="en-US" sz="1800" dirty="0"/>
              <a:t> bitcoins </a:t>
            </a:r>
            <a:r>
              <a:rPr lang="vi-VN" altLang="en-US" sz="1800" dirty="0" err="1"/>
              <a:t>and</a:t>
            </a:r>
            <a:r>
              <a:rPr lang="vi-VN" altLang="en-US" sz="1800" dirty="0"/>
              <a:t> </a:t>
            </a:r>
            <a:r>
              <a:rPr lang="vi-VN" altLang="en-US" sz="1800" dirty="0" err="1"/>
              <a:t>other</a:t>
            </a:r>
            <a:r>
              <a:rPr lang="vi-VN" altLang="en-US" sz="1800" dirty="0"/>
              <a:t> v</a:t>
            </a:r>
            <a:r>
              <a:rPr lang="en-US" altLang="en-US" sz="1800" dirty="0" err="1"/>
              <a:t>ir</a:t>
            </a:r>
            <a:r>
              <a:rPr lang="vi-VN" altLang="en-US" sz="1800" dirty="0" err="1"/>
              <a:t>tual</a:t>
            </a:r>
            <a:r>
              <a:rPr lang="vi-VN" altLang="en-US" sz="1800" dirty="0"/>
              <a:t> </a:t>
            </a:r>
            <a:r>
              <a:rPr lang="en-US" altLang="en-US" sz="1800" dirty="0"/>
              <a:t>currencies to get huge returns. Don’t you see some showbiz celebrities promote them on their pages?   </a:t>
            </a:r>
          </a:p>
          <a:p>
            <a:pPr marL="514350" indent="-514350" eaLnBrk="1" hangingPunct="1">
              <a:buFont typeface="Wingdings" panose="05000000000000000000" pitchFamily="2" charset="2"/>
              <a:buNone/>
            </a:pPr>
            <a:endParaRPr lang="en-US" altLang="en-US" sz="2000" dirty="0"/>
          </a:p>
          <a:p>
            <a:pPr marL="514350" indent="-514350" eaLnBrk="1" hangingPunct="1">
              <a:buFont typeface="Wingdings" panose="05000000000000000000" pitchFamily="2" charset="2"/>
              <a:buNone/>
            </a:pPr>
            <a:endParaRPr lang="en-US" altLang="en-US" sz="2000" b="1" dirty="0"/>
          </a:p>
          <a:p>
            <a:pPr marL="514350" indent="-514350" eaLnBrk="1" hangingPunct="1">
              <a:buFont typeface="Wingdings 2" panose="05020102010507070707" pitchFamily="18" charset="2"/>
              <a:buAutoNum type="arabicPeriod"/>
            </a:pPr>
            <a:endParaRPr lang="en-US" altLang="en-US" sz="2000" b="1" dirty="0"/>
          </a:p>
          <a:p>
            <a:pPr marL="514350" indent="-514350" eaLnBrk="1" hangingPunct="1">
              <a:buFont typeface="Wingdings 2" panose="05020102010507070707" pitchFamily="18" charset="2"/>
              <a:buAutoNum type="arabicPeriod"/>
            </a:pPr>
            <a:endParaRPr lang="en-US" altLang="en-US" sz="2800" dirty="0"/>
          </a:p>
        </p:txBody>
      </p:sp>
    </p:spTree>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5F705E4-2AC9-4FD2-80F0-F958D3B8FA22}"/>
              </a:ext>
            </a:extLst>
          </p:cNvPr>
          <p:cNvSpPr>
            <a:spLocks noGrp="1" noChangeArrowheads="1"/>
          </p:cNvSpPr>
          <p:nvPr>
            <p:ph type="title"/>
          </p:nvPr>
        </p:nvSpPr>
        <p:spPr>
          <a:xfrm>
            <a:off x="481601" y="152400"/>
            <a:ext cx="8229600" cy="457200"/>
          </a:xfrm>
        </p:spPr>
        <p:txBody>
          <a:bodyPr/>
          <a:lstStyle/>
          <a:p>
            <a:pPr algn="ctr" eaLnBrk="1" hangingPunct="1"/>
            <a:r>
              <a:rPr lang="en-US" altLang="en-US" sz="2800" b="1" dirty="0"/>
              <a:t>Task: Analyze the argument</a:t>
            </a:r>
          </a:p>
        </p:txBody>
      </p:sp>
      <p:sp>
        <p:nvSpPr>
          <p:cNvPr id="36867" name="Rectangle 3">
            <a:extLst>
              <a:ext uri="{FF2B5EF4-FFF2-40B4-BE49-F238E27FC236}">
                <a16:creationId xmlns:a16="http://schemas.microsoft.com/office/drawing/2014/main" id="{1048905F-028C-4BD0-8717-537FF7959CD6}"/>
              </a:ext>
            </a:extLst>
          </p:cNvPr>
          <p:cNvSpPr>
            <a:spLocks noGrp="1" noChangeArrowheads="1"/>
          </p:cNvSpPr>
          <p:nvPr>
            <p:ph type="body" idx="1"/>
          </p:nvPr>
        </p:nvSpPr>
        <p:spPr>
          <a:xfrm>
            <a:off x="-13699" y="911831"/>
            <a:ext cx="9220200" cy="5943600"/>
          </a:xfrm>
        </p:spPr>
        <p:txBody>
          <a:bodyPr/>
          <a:lstStyle/>
          <a:p>
            <a:pPr marL="0" indent="0" eaLnBrk="1" hangingPunct="1">
              <a:lnSpc>
                <a:spcPct val="150000"/>
              </a:lnSpc>
              <a:buNone/>
            </a:pPr>
            <a:r>
              <a:rPr lang="en-US" altLang="en-US" sz="2000" dirty="0"/>
              <a:t>“</a:t>
            </a:r>
            <a:r>
              <a:rPr lang="en-US" altLang="en-US" sz="2000" dirty="0">
                <a:solidFill>
                  <a:schemeClr val="accent2"/>
                </a:solidFill>
              </a:rPr>
              <a:t>The rate of crimes committed by teenagers in the country of Alta has steadily increased. </a:t>
            </a:r>
            <a:r>
              <a:rPr lang="en-US" altLang="en-US" sz="2000" dirty="0">
                <a:solidFill>
                  <a:srgbClr val="FF0000"/>
                </a:solidFill>
              </a:rPr>
              <a:t>This increase in teenage crime parallels the increase in violence shown on television. </a:t>
            </a:r>
            <a:r>
              <a:rPr lang="en-US" altLang="en-US" sz="2000" dirty="0"/>
              <a:t>According to several national studies, </a:t>
            </a:r>
            <a:r>
              <a:rPr lang="en-US" altLang="en-US" sz="2000" dirty="0">
                <a:solidFill>
                  <a:srgbClr val="0070C0"/>
                </a:solidFill>
              </a:rPr>
              <a:t>even very young children who watch a great number of television shows featuring violent scenes display more violent behavior within their home environment than do children who do not watch violent shows</a:t>
            </a:r>
            <a:r>
              <a:rPr lang="en-US" altLang="en-US" sz="2000" dirty="0"/>
              <a:t>. </a:t>
            </a:r>
            <a:r>
              <a:rPr lang="en-US" altLang="en-US" sz="2000" dirty="0">
                <a:solidFill>
                  <a:srgbClr val="00B050"/>
                </a:solidFill>
              </a:rPr>
              <a:t>Furthermore, in a survey conducted by the Observer, over 90% of the respondents were parents who indicated that prime-time television - programs that are shown between 7 p.m. and 9 p.m. - should show less violence. </a:t>
            </a:r>
            <a:r>
              <a:rPr lang="en-US" altLang="en-US" sz="2000" dirty="0"/>
              <a:t>Therefore, in order to lower the rate of teenage crime in Alta, television viewers should demand that television programmers reduce the amount of violence shown during prime time." </a:t>
            </a:r>
          </a:p>
        </p:txBody>
      </p:sp>
    </p:spTree>
    <p:extLst>
      <p:ext uri="{BB962C8B-B14F-4D97-AF65-F5344CB8AC3E}">
        <p14:creationId xmlns:p14="http://schemas.microsoft.com/office/powerpoint/2010/main" val="2722012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5F705E4-2AC9-4FD2-80F0-F958D3B8FA22}"/>
              </a:ext>
            </a:extLst>
          </p:cNvPr>
          <p:cNvSpPr>
            <a:spLocks noGrp="1" noChangeArrowheads="1"/>
          </p:cNvSpPr>
          <p:nvPr>
            <p:ph type="title"/>
          </p:nvPr>
        </p:nvSpPr>
        <p:spPr>
          <a:xfrm>
            <a:off x="533400" y="14288"/>
            <a:ext cx="8229600" cy="457200"/>
          </a:xfrm>
        </p:spPr>
        <p:txBody>
          <a:bodyPr/>
          <a:lstStyle/>
          <a:p>
            <a:pPr algn="ctr" eaLnBrk="1" hangingPunct="1"/>
            <a:r>
              <a:rPr lang="en-US" altLang="en-US" sz="2800" b="1" dirty="0"/>
              <a:t>Task: Analyze the argument (</a:t>
            </a:r>
            <a:r>
              <a:rPr lang="en-US" altLang="en-US" sz="2800" b="1" dirty="0" err="1"/>
              <a:t>cont</a:t>
            </a:r>
            <a:r>
              <a:rPr lang="en-US" altLang="en-US" sz="2800" b="1" dirty="0"/>
              <a:t>)</a:t>
            </a:r>
          </a:p>
        </p:txBody>
      </p:sp>
      <p:sp>
        <p:nvSpPr>
          <p:cNvPr id="36867" name="Rectangle 3">
            <a:extLst>
              <a:ext uri="{FF2B5EF4-FFF2-40B4-BE49-F238E27FC236}">
                <a16:creationId xmlns:a16="http://schemas.microsoft.com/office/drawing/2014/main" id="{1048905F-028C-4BD0-8717-537FF7959CD6}"/>
              </a:ext>
            </a:extLst>
          </p:cNvPr>
          <p:cNvSpPr>
            <a:spLocks noGrp="1" noChangeArrowheads="1"/>
          </p:cNvSpPr>
          <p:nvPr>
            <p:ph type="body" idx="1"/>
          </p:nvPr>
        </p:nvSpPr>
        <p:spPr>
          <a:xfrm>
            <a:off x="76200" y="838200"/>
            <a:ext cx="5410200" cy="5943600"/>
          </a:xfrm>
        </p:spPr>
        <p:txBody>
          <a:bodyPr/>
          <a:lstStyle/>
          <a:p>
            <a:pPr marL="457200" indent="-457200" eaLnBrk="1" hangingPunct="1">
              <a:lnSpc>
                <a:spcPct val="130000"/>
              </a:lnSpc>
              <a:buFont typeface="Wingdings" panose="05000000000000000000" pitchFamily="2" charset="2"/>
              <a:buAutoNum type="arabicPeriod"/>
            </a:pPr>
            <a:r>
              <a:rPr lang="en-US" altLang="en-US" sz="2000" dirty="0"/>
              <a:t>↑</a:t>
            </a:r>
            <a:r>
              <a:rPr lang="en-US" altLang="en-US" sz="1200" dirty="0"/>
              <a:t> </a:t>
            </a:r>
            <a:r>
              <a:rPr lang="en-US" altLang="en-US" sz="2000" dirty="0"/>
              <a:t>teen crime in Alta</a:t>
            </a:r>
            <a:endParaRPr lang="vi-VN" altLang="en-US" sz="2000" dirty="0"/>
          </a:p>
          <a:p>
            <a:pPr marL="457200" indent="-457200" eaLnBrk="1" hangingPunct="1">
              <a:lnSpc>
                <a:spcPct val="130000"/>
              </a:lnSpc>
              <a:buFont typeface="Wingdings" panose="05000000000000000000" pitchFamily="2" charset="2"/>
              <a:buAutoNum type="arabicPeriod"/>
            </a:pPr>
            <a:r>
              <a:rPr lang="en-US" altLang="en-US" sz="2000" dirty="0"/>
              <a:t>↑ violence on TV</a:t>
            </a:r>
            <a:endParaRPr lang="en-US" altLang="en-US" sz="2000" dirty="0">
              <a:solidFill>
                <a:srgbClr val="FF0000"/>
              </a:solidFill>
            </a:endParaRPr>
          </a:p>
          <a:p>
            <a:pPr marL="457200" indent="-457200" eaLnBrk="1" hangingPunct="1">
              <a:lnSpc>
                <a:spcPct val="130000"/>
              </a:lnSpc>
              <a:buFont typeface="Wingdings" panose="05000000000000000000" pitchFamily="2" charset="2"/>
              <a:buAutoNum type="arabicPeriod"/>
            </a:pPr>
            <a:r>
              <a:rPr lang="en-US" altLang="en-US" sz="2000" dirty="0"/>
              <a:t>studies: very young children watching violence on TV→ ↑ violent @home</a:t>
            </a:r>
          </a:p>
          <a:p>
            <a:pPr marL="457200" indent="-457200" eaLnBrk="1" hangingPunct="1">
              <a:lnSpc>
                <a:spcPct val="130000"/>
              </a:lnSpc>
              <a:buFont typeface="Wingdings" panose="05000000000000000000" pitchFamily="2" charset="2"/>
              <a:buAutoNum type="arabicPeriod"/>
            </a:pPr>
            <a:r>
              <a:rPr lang="en-US" altLang="en-US" sz="2000" dirty="0"/>
              <a:t>Observer survey: over 90% of parents:  prime-time programs should have ↓violence </a:t>
            </a:r>
            <a:endParaRPr lang="vi-VN" altLang="en-US" sz="2000" dirty="0"/>
          </a:p>
          <a:p>
            <a:pPr marL="0" indent="0" eaLnBrk="1" hangingPunct="1">
              <a:lnSpc>
                <a:spcPct val="130000"/>
              </a:lnSpc>
              <a:buFont typeface="Wingdings" panose="05000000000000000000" pitchFamily="2" charset="2"/>
              <a:buNone/>
            </a:pPr>
            <a:endParaRPr lang="en-US" altLang="en-US" sz="2000" dirty="0"/>
          </a:p>
          <a:p>
            <a:pPr marL="0" indent="0" eaLnBrk="1" hangingPunct="1">
              <a:lnSpc>
                <a:spcPct val="130000"/>
              </a:lnSpc>
              <a:buFont typeface="Wingdings" panose="05000000000000000000" pitchFamily="2" charset="2"/>
              <a:buNone/>
            </a:pPr>
            <a:r>
              <a:rPr lang="en-US" altLang="en-US" sz="2000" dirty="0"/>
              <a:t>       TV viewers should demand programmers to reduce violence shown during prime time </a:t>
            </a:r>
          </a:p>
          <a:p>
            <a:pPr marL="0" indent="0" eaLnBrk="1" hangingPunct="1">
              <a:lnSpc>
                <a:spcPct val="130000"/>
              </a:lnSpc>
              <a:buFont typeface="Wingdings" panose="05000000000000000000" pitchFamily="2" charset="2"/>
              <a:buNone/>
            </a:pPr>
            <a:r>
              <a:rPr lang="en-US" altLang="en-US" sz="2000" dirty="0"/>
              <a:t>→ ↓ teen crime in Alta</a:t>
            </a:r>
          </a:p>
        </p:txBody>
      </p:sp>
      <p:sp>
        <p:nvSpPr>
          <p:cNvPr id="2" name="Arrow: Right 1">
            <a:extLst>
              <a:ext uri="{FF2B5EF4-FFF2-40B4-BE49-F238E27FC236}">
                <a16:creationId xmlns:a16="http://schemas.microsoft.com/office/drawing/2014/main" id="{13FFDAE7-D03D-451E-B9A2-04454EFB7DB6}"/>
              </a:ext>
            </a:extLst>
          </p:cNvPr>
          <p:cNvSpPr/>
          <p:nvPr/>
        </p:nvSpPr>
        <p:spPr>
          <a:xfrm>
            <a:off x="122434" y="44196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708BCD6-CCDC-4871-853F-0256CF8B2D58}"/>
              </a:ext>
            </a:extLst>
          </p:cNvPr>
          <p:cNvSpPr txBox="1"/>
          <p:nvPr/>
        </p:nvSpPr>
        <p:spPr>
          <a:xfrm>
            <a:off x="4876800" y="813098"/>
            <a:ext cx="4419600" cy="414985"/>
          </a:xfrm>
          <a:prstGeom prst="rect">
            <a:avLst/>
          </a:prstGeom>
          <a:noFill/>
        </p:spPr>
        <p:txBody>
          <a:bodyPr wrap="square">
            <a:spAutoFit/>
          </a:bodyPr>
          <a:lstStyle/>
          <a:p>
            <a:pPr eaLnBrk="1" hangingPunct="1">
              <a:lnSpc>
                <a:spcPct val="130000"/>
              </a:lnSpc>
            </a:pPr>
            <a:r>
              <a:rPr lang="en-US" altLang="en-US" sz="1800" dirty="0">
                <a:solidFill>
                  <a:srgbClr val="FF0000"/>
                </a:solidFill>
              </a:rPr>
              <a:t>1. </a:t>
            </a:r>
            <a:r>
              <a:rPr lang="en-US" altLang="en-US" dirty="0"/>
              <a:t>↑ </a:t>
            </a:r>
            <a:r>
              <a:rPr lang="en-US" altLang="en-US" sz="1800" dirty="0">
                <a:solidFill>
                  <a:srgbClr val="FF0000"/>
                </a:solidFill>
              </a:rPr>
              <a:t>teen crime</a:t>
            </a:r>
            <a:r>
              <a:rPr lang="vi-VN" altLang="en-US" sz="1800" dirty="0">
                <a:solidFill>
                  <a:srgbClr val="FF0000"/>
                </a:solidFill>
              </a:rPr>
              <a:t> is violent or non-violent</a:t>
            </a:r>
            <a:r>
              <a:rPr lang="en-US" altLang="en-US" sz="1800" dirty="0">
                <a:solidFill>
                  <a:srgbClr val="FF0000"/>
                </a:solidFill>
              </a:rPr>
              <a:t>?</a:t>
            </a:r>
            <a:endParaRPr lang="vi-VN" altLang="en-US" sz="1800" dirty="0">
              <a:solidFill>
                <a:srgbClr val="FF0000"/>
              </a:solidFill>
            </a:endParaRPr>
          </a:p>
        </p:txBody>
      </p:sp>
      <p:sp>
        <p:nvSpPr>
          <p:cNvPr id="7" name="TextBox 6">
            <a:extLst>
              <a:ext uri="{FF2B5EF4-FFF2-40B4-BE49-F238E27FC236}">
                <a16:creationId xmlns:a16="http://schemas.microsoft.com/office/drawing/2014/main" id="{4A874CA7-C568-41C1-B749-B7A722C971C6}"/>
              </a:ext>
            </a:extLst>
          </p:cNvPr>
          <p:cNvSpPr txBox="1"/>
          <p:nvPr/>
        </p:nvSpPr>
        <p:spPr>
          <a:xfrm>
            <a:off x="4953000" y="1752600"/>
            <a:ext cx="4419600" cy="414985"/>
          </a:xfrm>
          <a:prstGeom prst="rect">
            <a:avLst/>
          </a:prstGeom>
          <a:noFill/>
        </p:spPr>
        <p:txBody>
          <a:bodyPr wrap="square">
            <a:spAutoFit/>
          </a:bodyPr>
          <a:lstStyle/>
          <a:p>
            <a:pPr eaLnBrk="1" hangingPunct="1">
              <a:lnSpc>
                <a:spcPct val="130000"/>
              </a:lnSpc>
            </a:pPr>
            <a:r>
              <a:rPr lang="en-US" altLang="en-US" dirty="0">
                <a:solidFill>
                  <a:srgbClr val="FF0000"/>
                </a:solidFill>
              </a:rPr>
              <a:t>3</a:t>
            </a:r>
            <a:r>
              <a:rPr lang="en-US" altLang="en-US" sz="1800" dirty="0">
                <a:solidFill>
                  <a:srgbClr val="FF0000"/>
                </a:solidFill>
              </a:rPr>
              <a:t>. Who conduct(s) the studies? </a:t>
            </a:r>
            <a:endParaRPr lang="vi-VN" altLang="en-US" sz="1800" dirty="0">
              <a:solidFill>
                <a:srgbClr val="FF0000"/>
              </a:solidFill>
            </a:endParaRPr>
          </a:p>
        </p:txBody>
      </p:sp>
      <p:sp>
        <p:nvSpPr>
          <p:cNvPr id="8" name="TextBox 7">
            <a:extLst>
              <a:ext uri="{FF2B5EF4-FFF2-40B4-BE49-F238E27FC236}">
                <a16:creationId xmlns:a16="http://schemas.microsoft.com/office/drawing/2014/main" id="{732E040F-D313-4AC9-898F-F80CB2FD0F61}"/>
              </a:ext>
            </a:extLst>
          </p:cNvPr>
          <p:cNvSpPr txBox="1"/>
          <p:nvPr/>
        </p:nvSpPr>
        <p:spPr>
          <a:xfrm>
            <a:off x="4953000" y="2209800"/>
            <a:ext cx="4419600" cy="414985"/>
          </a:xfrm>
          <a:prstGeom prst="rect">
            <a:avLst/>
          </a:prstGeom>
          <a:noFill/>
        </p:spPr>
        <p:txBody>
          <a:bodyPr wrap="square">
            <a:spAutoFit/>
          </a:bodyPr>
          <a:lstStyle/>
          <a:p>
            <a:pPr eaLnBrk="1" hangingPunct="1">
              <a:lnSpc>
                <a:spcPct val="130000"/>
              </a:lnSpc>
            </a:pPr>
            <a:r>
              <a:rPr lang="en-US" altLang="en-US" dirty="0">
                <a:solidFill>
                  <a:srgbClr val="FF0000"/>
                </a:solidFill>
              </a:rPr>
              <a:t>4</a:t>
            </a:r>
            <a:r>
              <a:rPr lang="en-US" altLang="en-US" sz="1800" dirty="0">
                <a:solidFill>
                  <a:srgbClr val="FF0000"/>
                </a:solidFill>
              </a:rPr>
              <a:t>. Very young children = teenagers?</a:t>
            </a:r>
            <a:endParaRPr lang="vi-VN" altLang="en-US" sz="1800" dirty="0">
              <a:solidFill>
                <a:srgbClr val="FF0000"/>
              </a:solidFill>
            </a:endParaRPr>
          </a:p>
        </p:txBody>
      </p:sp>
      <p:sp>
        <p:nvSpPr>
          <p:cNvPr id="9" name="TextBox 8">
            <a:extLst>
              <a:ext uri="{FF2B5EF4-FFF2-40B4-BE49-F238E27FC236}">
                <a16:creationId xmlns:a16="http://schemas.microsoft.com/office/drawing/2014/main" id="{2910A69A-0494-4C96-9530-C933AC600EE4}"/>
              </a:ext>
            </a:extLst>
          </p:cNvPr>
          <p:cNvSpPr txBox="1"/>
          <p:nvPr/>
        </p:nvSpPr>
        <p:spPr>
          <a:xfrm>
            <a:off x="4959991" y="2692102"/>
            <a:ext cx="4114800" cy="775084"/>
          </a:xfrm>
          <a:prstGeom prst="rect">
            <a:avLst/>
          </a:prstGeom>
          <a:noFill/>
        </p:spPr>
        <p:txBody>
          <a:bodyPr wrap="square">
            <a:spAutoFit/>
          </a:bodyPr>
          <a:lstStyle/>
          <a:p>
            <a:pPr eaLnBrk="1" hangingPunct="1">
              <a:lnSpc>
                <a:spcPct val="130000"/>
              </a:lnSpc>
            </a:pPr>
            <a:r>
              <a:rPr lang="en-US" altLang="en-US" dirty="0">
                <a:solidFill>
                  <a:srgbClr val="FF0000"/>
                </a:solidFill>
              </a:rPr>
              <a:t>5</a:t>
            </a:r>
            <a:r>
              <a:rPr lang="en-US" altLang="en-US" sz="1800" dirty="0">
                <a:solidFill>
                  <a:srgbClr val="FF0000"/>
                </a:solidFill>
              </a:rPr>
              <a:t>. Which types of parents and how many were interviewed?</a:t>
            </a:r>
            <a:endParaRPr lang="vi-VN" altLang="en-US" sz="1800" dirty="0">
              <a:solidFill>
                <a:srgbClr val="FF0000"/>
              </a:solidFill>
            </a:endParaRPr>
          </a:p>
        </p:txBody>
      </p:sp>
      <p:sp>
        <p:nvSpPr>
          <p:cNvPr id="10" name="TextBox 9">
            <a:extLst>
              <a:ext uri="{FF2B5EF4-FFF2-40B4-BE49-F238E27FC236}">
                <a16:creationId xmlns:a16="http://schemas.microsoft.com/office/drawing/2014/main" id="{4C93B060-3D50-4D03-88F0-AFDFB36B98EE}"/>
              </a:ext>
            </a:extLst>
          </p:cNvPr>
          <p:cNvSpPr txBox="1"/>
          <p:nvPr/>
        </p:nvSpPr>
        <p:spPr>
          <a:xfrm>
            <a:off x="5357545" y="4302874"/>
            <a:ext cx="4114800" cy="775084"/>
          </a:xfrm>
          <a:prstGeom prst="rect">
            <a:avLst/>
          </a:prstGeom>
          <a:noFill/>
        </p:spPr>
        <p:txBody>
          <a:bodyPr wrap="square">
            <a:spAutoFit/>
          </a:bodyPr>
          <a:lstStyle/>
          <a:p>
            <a:pPr eaLnBrk="1" hangingPunct="1">
              <a:lnSpc>
                <a:spcPct val="130000"/>
              </a:lnSpc>
            </a:pPr>
            <a:r>
              <a:rPr lang="en-US" altLang="en-US" sz="1800" dirty="0">
                <a:solidFill>
                  <a:srgbClr val="FF0000"/>
                </a:solidFill>
              </a:rPr>
              <a:t>7. Can viewers’ opinions alone change/influence TV programmers?</a:t>
            </a:r>
            <a:endParaRPr lang="vi-VN" altLang="en-US" sz="1800" dirty="0">
              <a:solidFill>
                <a:srgbClr val="FF0000"/>
              </a:solidFill>
            </a:endParaRPr>
          </a:p>
        </p:txBody>
      </p:sp>
      <p:sp>
        <p:nvSpPr>
          <p:cNvPr id="11" name="TextBox 10">
            <a:extLst>
              <a:ext uri="{FF2B5EF4-FFF2-40B4-BE49-F238E27FC236}">
                <a16:creationId xmlns:a16="http://schemas.microsoft.com/office/drawing/2014/main" id="{A6DB26A4-AE53-4A7D-AD8A-E0440A230B27}"/>
              </a:ext>
            </a:extLst>
          </p:cNvPr>
          <p:cNvSpPr txBox="1"/>
          <p:nvPr/>
        </p:nvSpPr>
        <p:spPr>
          <a:xfrm>
            <a:off x="4953000" y="3534503"/>
            <a:ext cx="4114800" cy="414985"/>
          </a:xfrm>
          <a:prstGeom prst="rect">
            <a:avLst/>
          </a:prstGeom>
          <a:noFill/>
        </p:spPr>
        <p:txBody>
          <a:bodyPr wrap="square">
            <a:spAutoFit/>
          </a:bodyPr>
          <a:lstStyle/>
          <a:p>
            <a:pPr eaLnBrk="1" hangingPunct="1">
              <a:lnSpc>
                <a:spcPct val="130000"/>
              </a:lnSpc>
            </a:pPr>
            <a:r>
              <a:rPr lang="en-US" altLang="en-US" dirty="0">
                <a:solidFill>
                  <a:srgbClr val="FF0000"/>
                </a:solidFill>
              </a:rPr>
              <a:t>6</a:t>
            </a:r>
            <a:r>
              <a:rPr lang="en-US" altLang="en-US" sz="1800" dirty="0">
                <a:solidFill>
                  <a:srgbClr val="FF0000"/>
                </a:solidFill>
              </a:rPr>
              <a:t>. Who/What is the Observer? </a:t>
            </a:r>
            <a:endParaRPr lang="vi-VN" altLang="en-US" sz="1800" dirty="0">
              <a:solidFill>
                <a:srgbClr val="FF0000"/>
              </a:solidFill>
            </a:endParaRPr>
          </a:p>
        </p:txBody>
      </p:sp>
      <p:sp>
        <p:nvSpPr>
          <p:cNvPr id="12" name="TextBox 11">
            <a:extLst>
              <a:ext uri="{FF2B5EF4-FFF2-40B4-BE49-F238E27FC236}">
                <a16:creationId xmlns:a16="http://schemas.microsoft.com/office/drawing/2014/main" id="{44E78394-8E13-45A0-A44A-D9A583E3FAC2}"/>
              </a:ext>
            </a:extLst>
          </p:cNvPr>
          <p:cNvSpPr txBox="1"/>
          <p:nvPr/>
        </p:nvSpPr>
        <p:spPr>
          <a:xfrm>
            <a:off x="4876800" y="1337615"/>
            <a:ext cx="4419600" cy="414985"/>
          </a:xfrm>
          <a:prstGeom prst="rect">
            <a:avLst/>
          </a:prstGeom>
          <a:noFill/>
        </p:spPr>
        <p:txBody>
          <a:bodyPr wrap="square">
            <a:spAutoFit/>
          </a:bodyPr>
          <a:lstStyle/>
          <a:p>
            <a:pPr eaLnBrk="1" hangingPunct="1">
              <a:lnSpc>
                <a:spcPct val="130000"/>
              </a:lnSpc>
            </a:pPr>
            <a:r>
              <a:rPr lang="en-US" altLang="en-US" dirty="0">
                <a:solidFill>
                  <a:srgbClr val="FF0000"/>
                </a:solidFill>
              </a:rPr>
              <a:t>2</a:t>
            </a:r>
            <a:r>
              <a:rPr lang="en-US" altLang="en-US" sz="1800" dirty="0">
                <a:solidFill>
                  <a:srgbClr val="FF0000"/>
                </a:solidFill>
              </a:rPr>
              <a:t>. </a:t>
            </a:r>
            <a:r>
              <a:rPr lang="vi-VN" altLang="en-US" sz="1800" dirty="0">
                <a:solidFill>
                  <a:srgbClr val="FF0000"/>
                </a:solidFill>
              </a:rPr>
              <a:t>Do </a:t>
            </a:r>
            <a:r>
              <a:rPr lang="en-US" altLang="en-US" sz="1800" dirty="0">
                <a:solidFill>
                  <a:srgbClr val="FF0000"/>
                </a:solidFill>
              </a:rPr>
              <a:t>teenagers watch these programs?</a:t>
            </a:r>
            <a:endParaRPr lang="vi-VN" altLang="en-US" sz="1800" dirty="0">
              <a:solidFill>
                <a:srgbClr val="FF0000"/>
              </a:solidFill>
            </a:endParaRPr>
          </a:p>
        </p:txBody>
      </p:sp>
    </p:spTree>
    <p:extLst>
      <p:ext uri="{BB962C8B-B14F-4D97-AF65-F5344CB8AC3E}">
        <p14:creationId xmlns:p14="http://schemas.microsoft.com/office/powerpoint/2010/main" val="2575293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EF926-2567-1766-791C-C2E6942FD60D}"/>
              </a:ext>
            </a:extLst>
          </p:cNvPr>
          <p:cNvSpPr>
            <a:spLocks noGrp="1"/>
          </p:cNvSpPr>
          <p:nvPr>
            <p:ph type="title"/>
          </p:nvPr>
        </p:nvSpPr>
        <p:spPr>
          <a:xfrm>
            <a:off x="457200" y="-12583"/>
            <a:ext cx="8229600" cy="457200"/>
          </a:xfrm>
        </p:spPr>
        <p:txBody>
          <a:bodyPr/>
          <a:lstStyle/>
          <a:p>
            <a:pPr algn="ctr"/>
            <a:r>
              <a:rPr lang="vi-VN" sz="3600" dirty="0"/>
              <a:t>Sample r</a:t>
            </a:r>
            <a:r>
              <a:rPr lang="en-US" sz="3600" dirty="0" err="1"/>
              <a:t>efutation</a:t>
            </a:r>
            <a:r>
              <a:rPr lang="en-US" sz="3600" dirty="0"/>
              <a:t> </a:t>
            </a:r>
          </a:p>
        </p:txBody>
      </p:sp>
      <p:sp>
        <p:nvSpPr>
          <p:cNvPr id="4" name="TextBox 3">
            <a:extLst>
              <a:ext uri="{FF2B5EF4-FFF2-40B4-BE49-F238E27FC236}">
                <a16:creationId xmlns:a16="http://schemas.microsoft.com/office/drawing/2014/main" id="{8BB78B3B-BFFD-CCC9-8CF6-7C88A90A27B2}"/>
              </a:ext>
            </a:extLst>
          </p:cNvPr>
          <p:cNvSpPr txBox="1"/>
          <p:nvPr/>
        </p:nvSpPr>
        <p:spPr>
          <a:xfrm>
            <a:off x="152400" y="1066800"/>
            <a:ext cx="2209800" cy="2949525"/>
          </a:xfrm>
          <a:prstGeom prst="rect">
            <a:avLst/>
          </a:prstGeom>
          <a:noFill/>
        </p:spPr>
        <p:txBody>
          <a:bodyPr wrap="square">
            <a:spAutoFit/>
          </a:bodyPr>
          <a:lstStyle/>
          <a:p>
            <a:pPr>
              <a:lnSpc>
                <a:spcPct val="150000"/>
              </a:lnSpc>
            </a:pPr>
            <a:r>
              <a:rPr lang="en-US" b="1" dirty="0"/>
              <a:t>Format: </a:t>
            </a:r>
          </a:p>
          <a:p>
            <a:pPr>
              <a:lnSpc>
                <a:spcPct val="150000"/>
              </a:lnSpc>
            </a:pPr>
            <a:r>
              <a:rPr lang="en-US" dirty="0"/>
              <a:t>- </a:t>
            </a:r>
            <a:r>
              <a:rPr lang="en-US" i="1" dirty="0"/>
              <a:t>Summarize the text</a:t>
            </a:r>
          </a:p>
          <a:p>
            <a:pPr>
              <a:lnSpc>
                <a:spcPct val="150000"/>
              </a:lnSpc>
            </a:pPr>
            <a:r>
              <a:rPr lang="en-US" dirty="0"/>
              <a:t>- </a:t>
            </a:r>
            <a:r>
              <a:rPr lang="en-US" b="1" dirty="0"/>
              <a:t>State the fallacy</a:t>
            </a:r>
          </a:p>
          <a:p>
            <a:pPr>
              <a:lnSpc>
                <a:spcPct val="150000"/>
              </a:lnSpc>
            </a:pPr>
            <a:r>
              <a:rPr lang="en-US" dirty="0"/>
              <a:t>- </a:t>
            </a:r>
            <a:r>
              <a:rPr lang="en-US" dirty="0">
                <a:solidFill>
                  <a:srgbClr val="C00000"/>
                </a:solidFill>
              </a:rPr>
              <a:t>Give a reason</a:t>
            </a:r>
          </a:p>
          <a:p>
            <a:pPr>
              <a:lnSpc>
                <a:spcPct val="150000"/>
              </a:lnSpc>
            </a:pPr>
            <a:r>
              <a:rPr lang="en-US" dirty="0"/>
              <a:t>- </a:t>
            </a:r>
            <a:r>
              <a:rPr lang="en-US" u="sng" dirty="0"/>
              <a:t>Give an example</a:t>
            </a:r>
            <a:r>
              <a:rPr lang="en-US" dirty="0"/>
              <a:t>  </a:t>
            </a:r>
          </a:p>
          <a:p>
            <a:pPr>
              <a:lnSpc>
                <a:spcPct val="150000"/>
              </a:lnSpc>
            </a:pPr>
            <a:r>
              <a:rPr lang="en-US" dirty="0"/>
              <a:t>- Conclude/Improve</a:t>
            </a:r>
          </a:p>
        </p:txBody>
      </p:sp>
      <p:sp>
        <p:nvSpPr>
          <p:cNvPr id="5" name="TextBox 4">
            <a:extLst>
              <a:ext uri="{FF2B5EF4-FFF2-40B4-BE49-F238E27FC236}">
                <a16:creationId xmlns:a16="http://schemas.microsoft.com/office/drawing/2014/main" id="{6E67C165-342E-2BE2-8FE2-4E5E20B0D517}"/>
              </a:ext>
            </a:extLst>
          </p:cNvPr>
          <p:cNvSpPr txBox="1"/>
          <p:nvPr/>
        </p:nvSpPr>
        <p:spPr>
          <a:xfrm>
            <a:off x="2590799" y="838200"/>
            <a:ext cx="6391275" cy="5575309"/>
          </a:xfrm>
          <a:prstGeom prst="rect">
            <a:avLst/>
          </a:prstGeom>
          <a:noFill/>
        </p:spPr>
        <p:txBody>
          <a:bodyPr wrap="square" rtlCol="0">
            <a:spAutoFit/>
          </a:bodyPr>
          <a:lstStyle/>
          <a:p>
            <a:pPr>
              <a:lnSpc>
                <a:spcPct val="150000"/>
              </a:lnSpc>
            </a:pPr>
            <a:r>
              <a:rPr lang="en-US" sz="2000" i="1" dirty="0"/>
              <a:t>Firstly, the author mentions </a:t>
            </a:r>
            <a:r>
              <a:rPr lang="en-US" altLang="en-US" sz="2000" i="1" dirty="0"/>
              <a:t>the increasing crime rate committed by teenagers in Alta as one reason for his/her suggestion to reduce violent shows on TV during prime-time</a:t>
            </a:r>
            <a:r>
              <a:rPr lang="en-US" altLang="en-US" sz="2000" dirty="0"/>
              <a:t>. However, the author </a:t>
            </a:r>
            <a:r>
              <a:rPr lang="en-US" altLang="en-US" sz="2000" dirty="0">
                <a:highlight>
                  <a:srgbClr val="FFFF00"/>
                </a:highlight>
              </a:rPr>
              <a:t>may</a:t>
            </a:r>
            <a:r>
              <a:rPr lang="en-US" altLang="en-US" sz="2000" dirty="0"/>
              <a:t> commit the </a:t>
            </a:r>
            <a:r>
              <a:rPr lang="en-US" altLang="en-US" sz="2000" b="1" dirty="0"/>
              <a:t>fallacy of red herring</a:t>
            </a:r>
            <a:r>
              <a:rPr lang="en-US" altLang="en-US" sz="2000" dirty="0"/>
              <a:t> when failing to clearly indicate if these crimes are violent or non-violent. </a:t>
            </a:r>
            <a:r>
              <a:rPr lang="en-US" altLang="en-US" sz="2000" dirty="0">
                <a:solidFill>
                  <a:srgbClr val="C00000"/>
                </a:solidFill>
              </a:rPr>
              <a:t>If teenagers in Alta mostly commit non-violent wrongdoing like </a:t>
            </a:r>
            <a:r>
              <a:rPr lang="en-US" altLang="en-US" sz="2000" u="sng" dirty="0"/>
              <a:t>pickpocketing or shoplifting</a:t>
            </a:r>
            <a:r>
              <a:rPr lang="en-US" altLang="en-US" sz="2000" dirty="0">
                <a:solidFill>
                  <a:srgbClr val="C00000"/>
                </a:solidFill>
              </a:rPr>
              <a:t>, the reduction of violent shows on TV does not solve the problem. </a:t>
            </a:r>
            <a:r>
              <a:rPr lang="en-US" altLang="en-US" sz="2000" dirty="0"/>
              <a:t>Therefore, the author should clarify the nature of teenage crimes to make it more relevant to his/her conclusion. </a:t>
            </a:r>
            <a:endParaRPr lang="en-US" sz="2000" dirty="0"/>
          </a:p>
        </p:txBody>
      </p:sp>
    </p:spTree>
    <p:extLst>
      <p:ext uri="{BB962C8B-B14F-4D97-AF65-F5344CB8AC3E}">
        <p14:creationId xmlns:p14="http://schemas.microsoft.com/office/powerpoint/2010/main" val="36563441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EF926-2567-1766-791C-C2E6942FD60D}"/>
              </a:ext>
            </a:extLst>
          </p:cNvPr>
          <p:cNvSpPr>
            <a:spLocks noGrp="1"/>
          </p:cNvSpPr>
          <p:nvPr>
            <p:ph type="title"/>
          </p:nvPr>
        </p:nvSpPr>
        <p:spPr>
          <a:xfrm>
            <a:off x="457200" y="-12583"/>
            <a:ext cx="8229600" cy="457200"/>
          </a:xfrm>
        </p:spPr>
        <p:txBody>
          <a:bodyPr/>
          <a:lstStyle/>
          <a:p>
            <a:pPr algn="ctr"/>
            <a:r>
              <a:rPr lang="vi-VN" sz="3600" dirty="0"/>
              <a:t>Sample r</a:t>
            </a:r>
            <a:r>
              <a:rPr lang="en-US" sz="3600" dirty="0" err="1"/>
              <a:t>efutation</a:t>
            </a:r>
            <a:r>
              <a:rPr lang="en-US" sz="3600" dirty="0"/>
              <a:t> </a:t>
            </a:r>
          </a:p>
        </p:txBody>
      </p:sp>
      <p:sp>
        <p:nvSpPr>
          <p:cNvPr id="4" name="TextBox 3">
            <a:extLst>
              <a:ext uri="{FF2B5EF4-FFF2-40B4-BE49-F238E27FC236}">
                <a16:creationId xmlns:a16="http://schemas.microsoft.com/office/drawing/2014/main" id="{8BB78B3B-BFFD-CCC9-8CF6-7C88A90A27B2}"/>
              </a:ext>
            </a:extLst>
          </p:cNvPr>
          <p:cNvSpPr txBox="1"/>
          <p:nvPr/>
        </p:nvSpPr>
        <p:spPr>
          <a:xfrm>
            <a:off x="152400" y="1066800"/>
            <a:ext cx="2209800" cy="2949525"/>
          </a:xfrm>
          <a:prstGeom prst="rect">
            <a:avLst/>
          </a:prstGeom>
          <a:noFill/>
        </p:spPr>
        <p:txBody>
          <a:bodyPr wrap="square">
            <a:spAutoFit/>
          </a:bodyPr>
          <a:lstStyle/>
          <a:p>
            <a:pPr>
              <a:lnSpc>
                <a:spcPct val="150000"/>
              </a:lnSpc>
            </a:pPr>
            <a:r>
              <a:rPr lang="en-US" b="1" dirty="0"/>
              <a:t>Format: </a:t>
            </a:r>
          </a:p>
          <a:p>
            <a:pPr>
              <a:lnSpc>
                <a:spcPct val="150000"/>
              </a:lnSpc>
            </a:pPr>
            <a:r>
              <a:rPr lang="en-US" dirty="0"/>
              <a:t>- </a:t>
            </a:r>
            <a:r>
              <a:rPr lang="en-US" i="1" dirty="0"/>
              <a:t>Summarize the text</a:t>
            </a:r>
          </a:p>
          <a:p>
            <a:pPr>
              <a:lnSpc>
                <a:spcPct val="150000"/>
              </a:lnSpc>
            </a:pPr>
            <a:r>
              <a:rPr lang="en-US" dirty="0"/>
              <a:t>- </a:t>
            </a:r>
            <a:r>
              <a:rPr lang="en-US" b="1" dirty="0"/>
              <a:t>State the fallacy</a:t>
            </a:r>
          </a:p>
          <a:p>
            <a:pPr>
              <a:lnSpc>
                <a:spcPct val="150000"/>
              </a:lnSpc>
            </a:pPr>
            <a:r>
              <a:rPr lang="en-US" dirty="0"/>
              <a:t>- </a:t>
            </a:r>
            <a:r>
              <a:rPr lang="en-US" dirty="0">
                <a:solidFill>
                  <a:srgbClr val="C00000"/>
                </a:solidFill>
              </a:rPr>
              <a:t>Give a reason</a:t>
            </a:r>
          </a:p>
          <a:p>
            <a:pPr>
              <a:lnSpc>
                <a:spcPct val="150000"/>
              </a:lnSpc>
            </a:pPr>
            <a:r>
              <a:rPr lang="en-US" dirty="0"/>
              <a:t>- </a:t>
            </a:r>
            <a:r>
              <a:rPr lang="en-US" u="sng" dirty="0"/>
              <a:t>Give an example</a:t>
            </a:r>
            <a:r>
              <a:rPr lang="en-US" dirty="0"/>
              <a:t>  </a:t>
            </a:r>
          </a:p>
          <a:p>
            <a:pPr>
              <a:lnSpc>
                <a:spcPct val="150000"/>
              </a:lnSpc>
            </a:pPr>
            <a:r>
              <a:rPr lang="en-US" dirty="0"/>
              <a:t>- Conclude/Improve</a:t>
            </a:r>
          </a:p>
        </p:txBody>
      </p:sp>
      <p:sp>
        <p:nvSpPr>
          <p:cNvPr id="5" name="TextBox 4">
            <a:extLst>
              <a:ext uri="{FF2B5EF4-FFF2-40B4-BE49-F238E27FC236}">
                <a16:creationId xmlns:a16="http://schemas.microsoft.com/office/drawing/2014/main" id="{6E67C165-342E-2BE2-8FE2-4E5E20B0D517}"/>
              </a:ext>
            </a:extLst>
          </p:cNvPr>
          <p:cNvSpPr txBox="1"/>
          <p:nvPr/>
        </p:nvSpPr>
        <p:spPr>
          <a:xfrm>
            <a:off x="2600325" y="914400"/>
            <a:ext cx="6391275" cy="4703852"/>
          </a:xfrm>
          <a:prstGeom prst="rect">
            <a:avLst/>
          </a:prstGeom>
          <a:noFill/>
        </p:spPr>
        <p:txBody>
          <a:bodyPr wrap="square" rtlCol="0">
            <a:spAutoFit/>
          </a:bodyPr>
          <a:lstStyle/>
          <a:p>
            <a:pPr>
              <a:lnSpc>
                <a:spcPct val="150000"/>
              </a:lnSpc>
            </a:pPr>
            <a:r>
              <a:rPr lang="vi-VN" altLang="en-US" i="1" dirty="0"/>
              <a:t>In addition</a:t>
            </a:r>
            <a:r>
              <a:rPr lang="en-US" altLang="en-US" i="1" dirty="0"/>
              <a:t>, the author offers a survey showing that 90% of the </a:t>
            </a:r>
            <a:r>
              <a:rPr lang="vi-VN" altLang="en-US" i="1" dirty="0"/>
              <a:t>interviewed parents request</a:t>
            </a:r>
            <a:r>
              <a:rPr lang="en-US" altLang="en-US" i="1" dirty="0"/>
              <a:t> </a:t>
            </a:r>
            <a:r>
              <a:rPr lang="vi-VN" altLang="en-US" i="1" dirty="0"/>
              <a:t>prime-</a:t>
            </a:r>
            <a:r>
              <a:rPr lang="en-US" altLang="en-US" i="1" dirty="0"/>
              <a:t>time television programs show less violence. </a:t>
            </a:r>
            <a:r>
              <a:rPr lang="en-US" altLang="en-US" b="1" dirty="0"/>
              <a:t>However, the survey methods are not discussed -</a:t>
            </a:r>
            <a:r>
              <a:rPr lang="en-US" altLang="en-US" sz="2000" dirty="0"/>
              <a:t> </a:t>
            </a:r>
            <a:r>
              <a:rPr lang="en-US" altLang="en-US" dirty="0">
                <a:solidFill>
                  <a:srgbClr val="C00000"/>
                </a:solidFill>
              </a:rPr>
              <a:t>it is possible that the sample was improperly chosen to include academic parents that are very much opposed to television violence </a:t>
            </a:r>
            <a:r>
              <a:rPr lang="en-US" altLang="en-US" b="1" dirty="0"/>
              <a:t>(biased sample). </a:t>
            </a:r>
            <a:r>
              <a:rPr lang="en-US" altLang="en-US" dirty="0">
                <a:solidFill>
                  <a:srgbClr val="C00000"/>
                </a:solidFill>
              </a:rPr>
              <a:t>Additionally, it is possible that </a:t>
            </a:r>
            <a:r>
              <a:rPr lang="en-US" altLang="en-US" u="sng" dirty="0"/>
              <a:t>90% of the parents interviewed</a:t>
            </a:r>
            <a:r>
              <a:rPr lang="en-US" altLang="en-US" dirty="0">
                <a:solidFill>
                  <a:srgbClr val="C00000"/>
                </a:solidFill>
              </a:rPr>
              <a:t> belonged to a total number of </a:t>
            </a:r>
            <a:r>
              <a:rPr lang="en-US" altLang="en-US" u="sng" dirty="0"/>
              <a:t>50 parents in a neighborhood of 300.000 residents</a:t>
            </a:r>
            <a:r>
              <a:rPr lang="en-US" altLang="en-US" dirty="0">
                <a:solidFill>
                  <a:srgbClr val="C00000"/>
                </a:solidFill>
              </a:rPr>
              <a:t> </a:t>
            </a:r>
            <a:r>
              <a:rPr lang="en-US" altLang="en-US" b="1" dirty="0"/>
              <a:t>(small sample). </a:t>
            </a:r>
            <a:r>
              <a:rPr lang="en-US" altLang="en-US" dirty="0"/>
              <a:t>Therefore, it is hasty if the arguer bases his/her conclusion on that possibly unrepresentative survey result.</a:t>
            </a:r>
            <a:endParaRPr lang="en-US" dirty="0"/>
          </a:p>
        </p:txBody>
      </p:sp>
    </p:spTree>
    <p:extLst>
      <p:ext uri="{BB962C8B-B14F-4D97-AF65-F5344CB8AC3E}">
        <p14:creationId xmlns:p14="http://schemas.microsoft.com/office/powerpoint/2010/main" val="29077533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2238E3E8-1458-420E-9117-DE92DEF2AFB7}"/>
              </a:ext>
            </a:extLst>
          </p:cNvPr>
          <p:cNvSpPr>
            <a:spLocks noGrp="1" noChangeArrowheads="1"/>
          </p:cNvSpPr>
          <p:nvPr>
            <p:ph type="title" idx="4294967295"/>
          </p:nvPr>
        </p:nvSpPr>
        <p:spPr>
          <a:xfrm>
            <a:off x="475128" y="139849"/>
            <a:ext cx="8153400" cy="381000"/>
          </a:xfrm>
        </p:spPr>
        <p:txBody>
          <a:bodyPr/>
          <a:lstStyle/>
          <a:p>
            <a:pPr algn="ctr" eaLnBrk="1" hangingPunct="1"/>
            <a:r>
              <a:rPr lang="en-US" altLang="en-US" sz="3200" b="1" dirty="0"/>
              <a:t>Argument essay template</a:t>
            </a:r>
          </a:p>
        </p:txBody>
      </p:sp>
      <p:sp>
        <p:nvSpPr>
          <p:cNvPr id="71683" name="Rectangle 3">
            <a:extLst>
              <a:ext uri="{FF2B5EF4-FFF2-40B4-BE49-F238E27FC236}">
                <a16:creationId xmlns:a16="http://schemas.microsoft.com/office/drawing/2014/main" id="{0545A2D5-A5B8-4A29-A88D-DD856C165DE0}"/>
              </a:ext>
            </a:extLst>
          </p:cNvPr>
          <p:cNvSpPr>
            <a:spLocks noGrp="1" noChangeArrowheads="1"/>
          </p:cNvSpPr>
          <p:nvPr>
            <p:ph type="body" sz="half" idx="4294967295"/>
          </p:nvPr>
        </p:nvSpPr>
        <p:spPr>
          <a:xfrm>
            <a:off x="141687" y="685800"/>
            <a:ext cx="9144000" cy="4724400"/>
          </a:xfrm>
        </p:spPr>
        <p:txBody>
          <a:bodyPr/>
          <a:lstStyle/>
          <a:p>
            <a:pPr eaLnBrk="1" hangingPunct="1">
              <a:lnSpc>
                <a:spcPct val="150000"/>
              </a:lnSpc>
            </a:pPr>
            <a:r>
              <a:rPr lang="en-US" altLang="en-US" sz="2400" dirty="0"/>
              <a:t>Introduction</a:t>
            </a:r>
          </a:p>
          <a:p>
            <a:pPr lvl="1" eaLnBrk="1" hangingPunct="1">
              <a:lnSpc>
                <a:spcPct val="150000"/>
              </a:lnSpc>
            </a:pPr>
            <a:r>
              <a:rPr lang="en-US" altLang="en-US" sz="2000" dirty="0"/>
              <a:t>Summarize the given argument.</a:t>
            </a:r>
          </a:p>
          <a:p>
            <a:pPr lvl="1" eaLnBrk="1" hangingPunct="1">
              <a:lnSpc>
                <a:spcPct val="150000"/>
              </a:lnSpc>
            </a:pPr>
            <a:r>
              <a:rPr lang="en-US" altLang="en-US" sz="2000" dirty="0"/>
              <a:t>State your point of view (agree or disagree with the argument).</a:t>
            </a:r>
          </a:p>
          <a:p>
            <a:pPr eaLnBrk="1" hangingPunct="1">
              <a:lnSpc>
                <a:spcPct val="150000"/>
              </a:lnSpc>
            </a:pPr>
            <a:r>
              <a:rPr lang="en-US" altLang="en-US" sz="2400" dirty="0"/>
              <a:t>Body paragraphs 2 - 4</a:t>
            </a:r>
          </a:p>
          <a:p>
            <a:pPr lvl="1" eaLnBrk="1" hangingPunct="1">
              <a:lnSpc>
                <a:spcPct val="150000"/>
              </a:lnSpc>
            </a:pPr>
            <a:r>
              <a:rPr lang="en-US" altLang="en-US" sz="2000" dirty="0"/>
              <a:t>Summarize the fallacious text.</a:t>
            </a:r>
          </a:p>
          <a:p>
            <a:pPr lvl="1" eaLnBrk="1" hangingPunct="1">
              <a:lnSpc>
                <a:spcPct val="150000"/>
              </a:lnSpc>
            </a:pPr>
            <a:r>
              <a:rPr lang="en-US" altLang="en-US" sz="2000" dirty="0"/>
              <a:t>Refute it with your own claim (name the fallacy).</a:t>
            </a:r>
          </a:p>
          <a:p>
            <a:pPr lvl="1" eaLnBrk="1" hangingPunct="1">
              <a:lnSpc>
                <a:spcPct val="150000"/>
              </a:lnSpc>
            </a:pPr>
            <a:r>
              <a:rPr lang="en-US" altLang="en-US" sz="2000" dirty="0"/>
              <a:t>Give reason(s) and example(s) to support your claim. </a:t>
            </a:r>
          </a:p>
          <a:p>
            <a:pPr lvl="1" eaLnBrk="1" hangingPunct="1">
              <a:lnSpc>
                <a:spcPct val="150000"/>
              </a:lnSpc>
            </a:pPr>
            <a:r>
              <a:rPr lang="en-US" altLang="en-US" sz="2000" dirty="0"/>
              <a:t>Wrap up with 1 concluding sentence (optional).</a:t>
            </a:r>
          </a:p>
          <a:p>
            <a:pPr eaLnBrk="1" hangingPunct="1">
              <a:lnSpc>
                <a:spcPct val="150000"/>
              </a:lnSpc>
            </a:pPr>
            <a:r>
              <a:rPr lang="en-US" altLang="en-US" sz="2400" dirty="0"/>
              <a:t>Conclusion</a:t>
            </a:r>
          </a:p>
          <a:p>
            <a:pPr lvl="1" eaLnBrk="1" hangingPunct="1">
              <a:lnSpc>
                <a:spcPct val="150000"/>
              </a:lnSpc>
            </a:pPr>
            <a:r>
              <a:rPr lang="en-US" altLang="en-US" sz="2000" dirty="0"/>
              <a:t>Restate your point of view.</a:t>
            </a:r>
          </a:p>
          <a:p>
            <a:pPr lvl="1" eaLnBrk="1" hangingPunct="1">
              <a:lnSpc>
                <a:spcPct val="150000"/>
              </a:lnSpc>
            </a:pPr>
            <a:r>
              <a:rPr lang="en-US" altLang="en-US" sz="2000" dirty="0"/>
              <a:t>Show how to strengthen the argument.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71683">
                                            <p:txEl>
                                              <p:pRg st="3" end="3"/>
                                            </p:txEl>
                                          </p:spTgt>
                                        </p:tgtEl>
                                        <p:attrNameLst>
                                          <p:attrName>style.visibility</p:attrName>
                                        </p:attrNameLst>
                                      </p:cBhvr>
                                      <p:to>
                                        <p:strVal val="visible"/>
                                      </p:to>
                                    </p:set>
                                    <p:animEffect transition="in" filter="checkerboard(across)">
                                      <p:cBhvr>
                                        <p:cTn id="7" dur="500"/>
                                        <p:tgtEl>
                                          <p:spTgt spid="71683">
                                            <p:txEl>
                                              <p:pRg st="3" end="3"/>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71683">
                                            <p:txEl>
                                              <p:pRg st="4" end="4"/>
                                            </p:txEl>
                                          </p:spTgt>
                                        </p:tgtEl>
                                        <p:attrNameLst>
                                          <p:attrName>style.visibility</p:attrName>
                                        </p:attrNameLst>
                                      </p:cBhvr>
                                      <p:to>
                                        <p:strVal val="visible"/>
                                      </p:to>
                                    </p:set>
                                    <p:animEffect transition="in" filter="checkerboard(across)">
                                      <p:cBhvr>
                                        <p:cTn id="10" dur="500"/>
                                        <p:tgtEl>
                                          <p:spTgt spid="71683">
                                            <p:txEl>
                                              <p:pRg st="4" end="4"/>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71683">
                                            <p:txEl>
                                              <p:pRg st="5" end="5"/>
                                            </p:txEl>
                                          </p:spTgt>
                                        </p:tgtEl>
                                        <p:attrNameLst>
                                          <p:attrName>style.visibility</p:attrName>
                                        </p:attrNameLst>
                                      </p:cBhvr>
                                      <p:to>
                                        <p:strVal val="visible"/>
                                      </p:to>
                                    </p:set>
                                    <p:animEffect transition="in" filter="checkerboard(across)">
                                      <p:cBhvr>
                                        <p:cTn id="13" dur="500"/>
                                        <p:tgtEl>
                                          <p:spTgt spid="71683">
                                            <p:txEl>
                                              <p:pRg st="5" end="5"/>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71683">
                                            <p:txEl>
                                              <p:pRg st="6" end="6"/>
                                            </p:txEl>
                                          </p:spTgt>
                                        </p:tgtEl>
                                        <p:attrNameLst>
                                          <p:attrName>style.visibility</p:attrName>
                                        </p:attrNameLst>
                                      </p:cBhvr>
                                      <p:to>
                                        <p:strVal val="visible"/>
                                      </p:to>
                                    </p:set>
                                    <p:animEffect transition="in" filter="checkerboard(across)">
                                      <p:cBhvr>
                                        <p:cTn id="16" dur="500"/>
                                        <p:tgtEl>
                                          <p:spTgt spid="71683">
                                            <p:txEl>
                                              <p:pRg st="6" end="6"/>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71683">
                                            <p:txEl>
                                              <p:pRg st="7" end="7"/>
                                            </p:txEl>
                                          </p:spTgt>
                                        </p:tgtEl>
                                        <p:attrNameLst>
                                          <p:attrName>style.visibility</p:attrName>
                                        </p:attrNameLst>
                                      </p:cBhvr>
                                      <p:to>
                                        <p:strVal val="visible"/>
                                      </p:to>
                                    </p:set>
                                    <p:animEffect transition="in" filter="checkerboard(across)">
                                      <p:cBhvr>
                                        <p:cTn id="19" dur="500"/>
                                        <p:tgtEl>
                                          <p:spTgt spid="71683">
                                            <p:txEl>
                                              <p:pRg st="7" end="7"/>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nodeType="clickEffect">
                                  <p:stCondLst>
                                    <p:cond delay="0"/>
                                  </p:stCondLst>
                                  <p:childTnLst>
                                    <p:set>
                                      <p:cBhvr>
                                        <p:cTn id="23" dur="1" fill="hold">
                                          <p:stCondLst>
                                            <p:cond delay="0"/>
                                          </p:stCondLst>
                                        </p:cTn>
                                        <p:tgtEl>
                                          <p:spTgt spid="71683">
                                            <p:txEl>
                                              <p:pRg st="8" end="8"/>
                                            </p:txEl>
                                          </p:spTgt>
                                        </p:tgtEl>
                                        <p:attrNameLst>
                                          <p:attrName>style.visibility</p:attrName>
                                        </p:attrNameLst>
                                      </p:cBhvr>
                                      <p:to>
                                        <p:strVal val="visible"/>
                                      </p:to>
                                    </p:set>
                                    <p:animEffect transition="in" filter="checkerboard(across)">
                                      <p:cBhvr>
                                        <p:cTn id="24" dur="500"/>
                                        <p:tgtEl>
                                          <p:spTgt spid="71683">
                                            <p:txEl>
                                              <p:pRg st="8" end="8"/>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71683">
                                            <p:txEl>
                                              <p:pRg st="9" end="9"/>
                                            </p:txEl>
                                          </p:spTgt>
                                        </p:tgtEl>
                                        <p:attrNameLst>
                                          <p:attrName>style.visibility</p:attrName>
                                        </p:attrNameLst>
                                      </p:cBhvr>
                                      <p:to>
                                        <p:strVal val="visible"/>
                                      </p:to>
                                    </p:set>
                                    <p:animEffect transition="in" filter="checkerboard(across)">
                                      <p:cBhvr>
                                        <p:cTn id="27" dur="500"/>
                                        <p:tgtEl>
                                          <p:spTgt spid="71683">
                                            <p:txEl>
                                              <p:pRg st="9" end="9"/>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71683">
                                            <p:txEl>
                                              <p:pRg st="10" end="10"/>
                                            </p:txEl>
                                          </p:spTgt>
                                        </p:tgtEl>
                                        <p:attrNameLst>
                                          <p:attrName>style.visibility</p:attrName>
                                        </p:attrNameLst>
                                      </p:cBhvr>
                                      <p:to>
                                        <p:strVal val="visible"/>
                                      </p:to>
                                    </p:set>
                                    <p:animEffect transition="in" filter="checkerboard(across)">
                                      <p:cBhvr>
                                        <p:cTn id="30" dur="500"/>
                                        <p:tgtEl>
                                          <p:spTgt spid="7168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60FDD740-8D53-4FAD-9CEF-77D84934D43A}"/>
              </a:ext>
            </a:extLst>
          </p:cNvPr>
          <p:cNvSpPr>
            <a:spLocks noGrp="1" noChangeArrowheads="1"/>
          </p:cNvSpPr>
          <p:nvPr>
            <p:ph type="title"/>
          </p:nvPr>
        </p:nvSpPr>
        <p:spPr>
          <a:xfrm>
            <a:off x="533400" y="76200"/>
            <a:ext cx="8229600" cy="381000"/>
          </a:xfrm>
        </p:spPr>
        <p:txBody>
          <a:bodyPr/>
          <a:lstStyle/>
          <a:p>
            <a:pPr algn="ctr"/>
            <a:r>
              <a:rPr lang="en-US" altLang="en-US" sz="2000" b="1" dirty="0"/>
              <a:t>SAMPLE INTRODUCTION</a:t>
            </a:r>
          </a:p>
        </p:txBody>
      </p:sp>
      <p:sp>
        <p:nvSpPr>
          <p:cNvPr id="40963" name="Rectangle 3">
            <a:extLst>
              <a:ext uri="{FF2B5EF4-FFF2-40B4-BE49-F238E27FC236}">
                <a16:creationId xmlns:a16="http://schemas.microsoft.com/office/drawing/2014/main" id="{CC19FBA6-353F-40E9-86C0-22FE3DB4949A}"/>
              </a:ext>
            </a:extLst>
          </p:cNvPr>
          <p:cNvSpPr>
            <a:spLocks noGrp="1" noChangeArrowheads="1"/>
          </p:cNvSpPr>
          <p:nvPr>
            <p:ph type="body" idx="1"/>
          </p:nvPr>
        </p:nvSpPr>
        <p:spPr>
          <a:xfrm>
            <a:off x="-114300" y="461639"/>
            <a:ext cx="9372600" cy="5562600"/>
          </a:xfrm>
        </p:spPr>
        <p:txBody>
          <a:bodyPr/>
          <a:lstStyle/>
          <a:p>
            <a:pPr>
              <a:lnSpc>
                <a:spcPct val="150000"/>
              </a:lnSpc>
              <a:buFont typeface="Wingdings" panose="05000000000000000000" pitchFamily="2" charset="2"/>
              <a:buNone/>
            </a:pPr>
            <a:r>
              <a:rPr lang="en-US" altLang="en-US" sz="2000" dirty="0"/>
              <a:t>	</a:t>
            </a:r>
            <a:r>
              <a:rPr lang="en-US" altLang="en-US" sz="2400" dirty="0"/>
              <a:t>The author </a:t>
            </a:r>
            <a:r>
              <a:rPr lang="en-US" altLang="en-US" sz="2400" dirty="0">
                <a:highlight>
                  <a:srgbClr val="FFFF00"/>
                </a:highlight>
              </a:rPr>
              <a:t>states</a:t>
            </a:r>
            <a:r>
              <a:rPr lang="en-US" altLang="en-US" sz="2400" dirty="0"/>
              <a:t> that the rate of teenage crime in the country of Alta has increased along with the increase in violence shown on television. </a:t>
            </a:r>
            <a:r>
              <a:rPr lang="en-US" altLang="en-US" sz="2400" i="1" dirty="0"/>
              <a:t>In addition</a:t>
            </a:r>
            <a:r>
              <a:rPr lang="en-US" altLang="en-US" sz="2400" dirty="0"/>
              <a:t>, the author </a:t>
            </a:r>
            <a:r>
              <a:rPr lang="en-US" altLang="en-US" sz="2400" dirty="0">
                <a:highlight>
                  <a:srgbClr val="FFFF00"/>
                </a:highlight>
              </a:rPr>
              <a:t>indicates</a:t>
            </a:r>
            <a:r>
              <a:rPr lang="en-US" altLang="en-US" sz="2400" dirty="0"/>
              <a:t> several national surveys that show young children watching violent television programs are more prone to violence than children who do not. The author </a:t>
            </a:r>
            <a:r>
              <a:rPr lang="en-US" altLang="en-US" sz="2400" i="1" dirty="0"/>
              <a:t>also</a:t>
            </a:r>
            <a:r>
              <a:rPr lang="en-US" altLang="en-US" sz="2400" dirty="0"/>
              <a:t> </a:t>
            </a:r>
            <a:r>
              <a:rPr lang="en-US" altLang="en-US" sz="2400" dirty="0">
                <a:highlight>
                  <a:srgbClr val="FFFF00"/>
                </a:highlight>
              </a:rPr>
              <a:t>says</a:t>
            </a:r>
            <a:r>
              <a:rPr lang="en-US" altLang="en-US" sz="2400" dirty="0"/>
              <a:t> that a survey indicated that 90% of parents responding said that prime-time programs should show less violence. These (premises) take the author to the conclusion that to lower the rate of teenage crime in Alta, television watchers should ask for a reduction in violence shown during prime time. </a:t>
            </a:r>
            <a:r>
              <a:rPr lang="en-US" altLang="en-US" sz="2400" b="1" dirty="0"/>
              <a:t>This argument </a:t>
            </a:r>
            <a:r>
              <a:rPr lang="en-US" altLang="en-US" sz="2400" b="1" u="sng" dirty="0"/>
              <a:t>suffers from several critical fallacies</a:t>
            </a:r>
            <a:r>
              <a:rPr lang="en-US" altLang="en-US" sz="2400" b="1" dirty="0"/>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4476EA9-F000-4780-998F-EB980A95F2B0}"/>
              </a:ext>
            </a:extLst>
          </p:cNvPr>
          <p:cNvSpPr>
            <a:spLocks noGrp="1" noChangeArrowheads="1"/>
          </p:cNvSpPr>
          <p:nvPr>
            <p:ph type="title"/>
          </p:nvPr>
        </p:nvSpPr>
        <p:spPr>
          <a:xfrm>
            <a:off x="685800" y="76200"/>
            <a:ext cx="8229600" cy="381000"/>
          </a:xfrm>
        </p:spPr>
        <p:txBody>
          <a:bodyPr/>
          <a:lstStyle/>
          <a:p>
            <a:pPr algn="ctr"/>
            <a:r>
              <a:rPr lang="en-US" altLang="en-US" sz="2800"/>
              <a:t>SAMPLE BODY PARAGRAPH 1</a:t>
            </a:r>
          </a:p>
        </p:txBody>
      </p:sp>
      <p:sp>
        <p:nvSpPr>
          <p:cNvPr id="41987" name="Rectangle 3">
            <a:extLst>
              <a:ext uri="{FF2B5EF4-FFF2-40B4-BE49-F238E27FC236}">
                <a16:creationId xmlns:a16="http://schemas.microsoft.com/office/drawing/2014/main" id="{2F1AC097-3778-4156-A0DA-F463317905F0}"/>
              </a:ext>
            </a:extLst>
          </p:cNvPr>
          <p:cNvSpPr>
            <a:spLocks noGrp="1" noChangeArrowheads="1"/>
          </p:cNvSpPr>
          <p:nvPr>
            <p:ph type="body" idx="1"/>
          </p:nvPr>
        </p:nvSpPr>
        <p:spPr>
          <a:xfrm>
            <a:off x="-152400" y="685800"/>
            <a:ext cx="9296400" cy="6019800"/>
          </a:xfrm>
        </p:spPr>
        <p:txBody>
          <a:bodyPr/>
          <a:lstStyle/>
          <a:p>
            <a:pPr>
              <a:lnSpc>
                <a:spcPct val="150000"/>
              </a:lnSpc>
              <a:buFont typeface="Wingdings" panose="05000000000000000000" pitchFamily="2" charset="2"/>
              <a:buNone/>
            </a:pPr>
            <a:r>
              <a:rPr lang="en-US" altLang="en-US" sz="1800" dirty="0"/>
              <a:t>	</a:t>
            </a:r>
            <a:r>
              <a:rPr lang="en-US" altLang="en-US" sz="2000" b="1" dirty="0"/>
              <a:t>Firstly</a:t>
            </a:r>
            <a:r>
              <a:rPr lang="en-US" altLang="en-US" sz="2000" dirty="0"/>
              <a:t>, the author equates the rate of increase in teenage crime in Alta to the increase in violence shown on television but gives no causal linkage other than the similar time periods.</a:t>
            </a:r>
            <a:r>
              <a:rPr lang="en-US" altLang="en-US" sz="2000" b="1" dirty="0"/>
              <a:t> </a:t>
            </a:r>
            <a:r>
              <a:rPr lang="en-US" altLang="en-US" sz="2000" b="1" u="sng" dirty="0"/>
              <a:t>This may be just a mere correlation</a:t>
            </a:r>
            <a:r>
              <a:rPr lang="en-US" altLang="en-US" sz="2000" b="1" dirty="0"/>
              <a:t>. </a:t>
            </a:r>
            <a:r>
              <a:rPr lang="en-US" altLang="en-US" sz="2000" dirty="0"/>
              <a:t>In addition, the author makes no distinction between types of crimes - whether they are violent or nonviolent crimes by teenagers</a:t>
            </a:r>
            <a:r>
              <a:rPr lang="en-US" altLang="en-US" sz="2000" b="1" dirty="0"/>
              <a:t> - and (s)he oversimplifies the cause of teenage crimes, </a:t>
            </a:r>
            <a:r>
              <a:rPr lang="en-US" altLang="en-US" sz="2000" dirty="0"/>
              <a:t>that is, violent shows only. In fact, there are several possible causes of the increase in teen crimes. </a:t>
            </a:r>
            <a:r>
              <a:rPr lang="en-US" altLang="en-US" sz="2000" i="1" dirty="0"/>
              <a:t>For example</a:t>
            </a:r>
            <a:r>
              <a:rPr lang="en-US" altLang="en-US" sz="2000" dirty="0"/>
              <a:t>, maybe the police are now doing a better job of catching teenage criminals than they were before. One more reason for the increase in teenage crime rate is simply an decrease in the overall population, so that the same teenage criminals seem to account for a higher rate than it was before. </a:t>
            </a:r>
            <a:r>
              <a:rPr lang="en-US" altLang="en-US" sz="2000" i="1" dirty="0"/>
              <a:t>Without ruling out these and other causes, the argument fails to convince by showing no causal linkage between television violence and teenage crime.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60"/>
          <p:cNvSpPr txBox="1">
            <a:spLocks noGrp="1"/>
          </p:cNvSpPr>
          <p:nvPr>
            <p:ph type="title"/>
          </p:nvPr>
        </p:nvSpPr>
        <p:spPr>
          <a:xfrm>
            <a:off x="457200" y="94918"/>
            <a:ext cx="8229600" cy="36933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400" b="1" dirty="0"/>
              <a:t>Assignment – Suggestion  </a:t>
            </a:r>
            <a:endParaRPr sz="3600" dirty="0"/>
          </a:p>
        </p:txBody>
      </p:sp>
      <p:sp>
        <p:nvSpPr>
          <p:cNvPr id="11" name="TextBox 10">
            <a:extLst>
              <a:ext uri="{FF2B5EF4-FFF2-40B4-BE49-F238E27FC236}">
                <a16:creationId xmlns:a16="http://schemas.microsoft.com/office/drawing/2014/main" id="{63E4FB1D-EB9B-E513-D985-4F5B424868EC}"/>
              </a:ext>
            </a:extLst>
          </p:cNvPr>
          <p:cNvSpPr txBox="1"/>
          <p:nvPr/>
        </p:nvSpPr>
        <p:spPr>
          <a:xfrm>
            <a:off x="0" y="612844"/>
            <a:ext cx="8796337" cy="5078313"/>
          </a:xfrm>
          <a:prstGeom prst="rect">
            <a:avLst/>
          </a:prstGeom>
          <a:noFill/>
        </p:spPr>
        <p:txBody>
          <a:bodyPr wrap="square">
            <a:spAutoFit/>
          </a:bodyPr>
          <a:lstStyle/>
          <a:p>
            <a:pPr marL="342900" indent="-342900">
              <a:buFont typeface="+mj-lt"/>
              <a:buAutoNum type="arabicPeriod"/>
            </a:pPr>
            <a:r>
              <a:rPr lang="en-US" dirty="0"/>
              <a:t>The rain was too intense over a short period.</a:t>
            </a:r>
          </a:p>
          <a:p>
            <a:pPr marL="342900" indent="-342900">
              <a:buFont typeface="+mj-lt"/>
              <a:buAutoNum type="arabicPeriod"/>
            </a:pPr>
            <a:r>
              <a:rPr lang="en-US" dirty="0"/>
              <a:t>The old and degraded sewer system was inefficient at draining water.</a:t>
            </a:r>
          </a:p>
          <a:p>
            <a:pPr marL="342900" indent="-342900">
              <a:buFont typeface="+mj-lt"/>
              <a:buAutoNum type="arabicPeriod"/>
            </a:pPr>
            <a:r>
              <a:rPr lang="en-US" dirty="0"/>
              <a:t>Waste carried by rainwater covered and blocked the drainage inlets.</a:t>
            </a:r>
          </a:p>
          <a:p>
            <a:pPr marL="342900" indent="-342900">
              <a:buFont typeface="+mj-lt"/>
              <a:buAutoNum type="arabicPeriod"/>
            </a:pPr>
            <a:r>
              <a:rPr lang="en-US" b="1" dirty="0"/>
              <a:t>So</a:t>
            </a:r>
            <a:r>
              <a:rPr lang="en-US" dirty="0"/>
              <a:t>, the old system's ability to collect water was severely limited.</a:t>
            </a:r>
          </a:p>
          <a:p>
            <a:pPr marL="342900" indent="-342900">
              <a:buFont typeface="+mj-lt"/>
              <a:buAutoNum type="arabicPeriod"/>
            </a:pPr>
            <a:r>
              <a:rPr lang="en-US" dirty="0"/>
              <a:t>Some roads in Thu Duc City are sunken compared to the neighboring roads.</a:t>
            </a:r>
          </a:p>
          <a:p>
            <a:pPr marL="342900" indent="-342900">
              <a:buFont typeface="+mj-lt"/>
              <a:buAutoNum type="arabicPeriod"/>
            </a:pPr>
            <a:r>
              <a:rPr lang="en-US" dirty="0"/>
              <a:t>The Thu Duc market is a low-lying area, with the difference between the Thu Duc intersection and the Thu Duc market of about </a:t>
            </a:r>
            <a:r>
              <a:rPr lang="en-US" dirty="0" err="1"/>
              <a:t>20m</a:t>
            </a:r>
            <a:r>
              <a:rPr lang="en-US" dirty="0"/>
              <a:t>. </a:t>
            </a:r>
          </a:p>
          <a:p>
            <a:pPr marL="342900" indent="-342900">
              <a:buFont typeface="+mj-lt"/>
              <a:buAutoNum type="arabicPeriod"/>
            </a:pPr>
            <a:r>
              <a:rPr lang="en-US" b="1" dirty="0"/>
              <a:t>So</a:t>
            </a:r>
            <a:r>
              <a:rPr lang="en-US" dirty="0"/>
              <a:t>, the flow was very strong and the water rushed back to the Thu Duc market.</a:t>
            </a:r>
          </a:p>
          <a:p>
            <a:pPr marL="342900" indent="-342900">
              <a:buFont typeface="+mj-lt"/>
              <a:buAutoNum type="arabicPeriod"/>
            </a:pPr>
            <a:r>
              <a:rPr lang="en-US" dirty="0"/>
              <a:t>The new drainage </a:t>
            </a:r>
            <a:r>
              <a:rPr lang="en-US" altLang="en-US" dirty="0"/>
              <a:t>system has a capacity of </a:t>
            </a:r>
            <a:r>
              <a:rPr lang="en-US" altLang="en-US" dirty="0" err="1"/>
              <a:t>75.88mm</a:t>
            </a:r>
            <a:r>
              <a:rPr lang="en-US" altLang="en-US" dirty="0"/>
              <a:t> of rain over 3 hours.</a:t>
            </a:r>
          </a:p>
          <a:p>
            <a:pPr marL="342900" indent="-342900">
              <a:buFont typeface="+mj-lt"/>
              <a:buAutoNum type="arabicPeriod"/>
            </a:pPr>
            <a:r>
              <a:rPr lang="en-US" altLang="en-US" dirty="0"/>
              <a:t>The rainwater on </a:t>
            </a:r>
            <a:r>
              <a:rPr lang="vi-VN" dirty="0"/>
              <a:t>Dương Văn Cam </a:t>
            </a:r>
            <a:r>
              <a:rPr lang="en-US" dirty="0"/>
              <a:t>St. </a:t>
            </a:r>
            <a:r>
              <a:rPr lang="vi-VN" dirty="0"/>
              <a:t>(</a:t>
            </a:r>
            <a:r>
              <a:rPr lang="en-US" dirty="0"/>
              <a:t>near the Thu Duc market</a:t>
            </a:r>
            <a:r>
              <a:rPr lang="vi-VN" dirty="0"/>
              <a:t>)</a:t>
            </a:r>
            <a:r>
              <a:rPr lang="en-US" dirty="0"/>
              <a:t> was measured </a:t>
            </a:r>
            <a:r>
              <a:rPr lang="vi-VN" dirty="0"/>
              <a:t>122,6mm</a:t>
            </a:r>
            <a:r>
              <a:rPr lang="en-US" dirty="0"/>
              <a:t> in the short period. </a:t>
            </a:r>
            <a:r>
              <a:rPr lang="vi-VN" dirty="0"/>
              <a:t> </a:t>
            </a:r>
            <a:endParaRPr lang="en-US" dirty="0"/>
          </a:p>
          <a:p>
            <a:pPr marL="342900" indent="-342900">
              <a:buFont typeface="+mj-lt"/>
              <a:buAutoNum type="arabicPeriod"/>
            </a:pPr>
            <a:r>
              <a:rPr lang="en-US" b="1" dirty="0"/>
              <a:t>So</a:t>
            </a:r>
            <a:r>
              <a:rPr lang="en-US" dirty="0"/>
              <a:t>, this intense rain overflowed the capacity of the new drainage system. </a:t>
            </a:r>
          </a:p>
          <a:p>
            <a:pPr marL="342900" indent="-342900">
              <a:buFont typeface="+mj-lt"/>
              <a:buAutoNum type="arabicPeriod"/>
            </a:pPr>
            <a:r>
              <a:rPr lang="en-US" altLang="en-US" dirty="0"/>
              <a:t>Additionally, the flooding time (with the new drainage system in use) was reduced from 30 minutes or overnight to about 15 minutes.  </a:t>
            </a:r>
          </a:p>
          <a:p>
            <a:pPr marL="342900" indent="-342900">
              <a:buFont typeface="+mj-lt"/>
              <a:buAutoNum type="arabicPeriod"/>
            </a:pPr>
            <a:r>
              <a:rPr lang="en-US" b="1" dirty="0"/>
              <a:t>Overall</a:t>
            </a:r>
            <a:r>
              <a:rPr lang="en-US" dirty="0"/>
              <a:t>, the new drainage system is effective, but the intense concentration of heavy rain over a short period combined with several infrastructural and geographical factors led to significant flooding in 16 roads in Thu Duc City, particularly around the Thu Duc market.</a:t>
            </a:r>
          </a:p>
        </p:txBody>
      </p:sp>
      <p:pic>
        <p:nvPicPr>
          <p:cNvPr id="5" name="Picture 4">
            <a:extLst>
              <a:ext uri="{FF2B5EF4-FFF2-40B4-BE49-F238E27FC236}">
                <a16:creationId xmlns:a16="http://schemas.microsoft.com/office/drawing/2014/main" id="{594506C3-1738-DE25-E753-63DC9C3C8EB6}"/>
              </a:ext>
            </a:extLst>
          </p:cNvPr>
          <p:cNvPicPr>
            <a:picLocks noChangeAspect="1"/>
          </p:cNvPicPr>
          <p:nvPr/>
        </p:nvPicPr>
        <p:blipFill>
          <a:blip r:embed="rId3"/>
          <a:stretch>
            <a:fillRect/>
          </a:stretch>
        </p:blipFill>
        <p:spPr>
          <a:xfrm>
            <a:off x="5226981" y="5370067"/>
            <a:ext cx="3917019" cy="1478408"/>
          </a:xfrm>
          <a:prstGeom prst="rect">
            <a:avLst/>
          </a:prstGeom>
        </p:spPr>
      </p:pic>
    </p:spTree>
    <p:extLst>
      <p:ext uri="{BB962C8B-B14F-4D97-AF65-F5344CB8AC3E}">
        <p14:creationId xmlns:p14="http://schemas.microsoft.com/office/powerpoint/2010/main" val="418927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0E2D4FD3-4848-438B-B640-3A90D9B62439}"/>
              </a:ext>
            </a:extLst>
          </p:cNvPr>
          <p:cNvSpPr>
            <a:spLocks noGrp="1" noChangeArrowheads="1"/>
          </p:cNvSpPr>
          <p:nvPr>
            <p:ph type="title"/>
          </p:nvPr>
        </p:nvSpPr>
        <p:spPr>
          <a:xfrm>
            <a:off x="533400" y="152400"/>
            <a:ext cx="8229600" cy="381000"/>
          </a:xfrm>
        </p:spPr>
        <p:txBody>
          <a:bodyPr/>
          <a:lstStyle/>
          <a:p>
            <a:pPr algn="ctr"/>
            <a:r>
              <a:rPr lang="en-US" altLang="en-US" sz="2800"/>
              <a:t>SAMPLE BODY PARAGRAPH 2</a:t>
            </a:r>
          </a:p>
        </p:txBody>
      </p:sp>
      <p:sp>
        <p:nvSpPr>
          <p:cNvPr id="43011" name="Rectangle 3">
            <a:extLst>
              <a:ext uri="{FF2B5EF4-FFF2-40B4-BE49-F238E27FC236}">
                <a16:creationId xmlns:a16="http://schemas.microsoft.com/office/drawing/2014/main" id="{4C5D2121-14E3-4E1E-837D-D2B1A6F9617D}"/>
              </a:ext>
            </a:extLst>
          </p:cNvPr>
          <p:cNvSpPr>
            <a:spLocks noGrp="1" noChangeArrowheads="1"/>
          </p:cNvSpPr>
          <p:nvPr>
            <p:ph type="body" idx="1"/>
          </p:nvPr>
        </p:nvSpPr>
        <p:spPr>
          <a:xfrm>
            <a:off x="-228600" y="685800"/>
            <a:ext cx="9372600" cy="6019800"/>
          </a:xfrm>
        </p:spPr>
        <p:txBody>
          <a:bodyPr/>
          <a:lstStyle/>
          <a:p>
            <a:pPr>
              <a:lnSpc>
                <a:spcPct val="150000"/>
              </a:lnSpc>
              <a:buNone/>
            </a:pPr>
            <a:r>
              <a:rPr lang="en-US" altLang="en-US" sz="2000" b="1" dirty="0"/>
              <a:t>	Secondly</a:t>
            </a:r>
            <a:r>
              <a:rPr lang="en-US" altLang="en-US" sz="2000" dirty="0"/>
              <a:t>, the author mentions some national studies that show that young children that watch violent programs show more violent behavior at home than children who do not watch such programs. This argument </a:t>
            </a:r>
            <a:r>
              <a:rPr lang="en-US" altLang="en-US" sz="2000" b="1" dirty="0"/>
              <a:t>fails on two levels </a:t>
            </a:r>
            <a:r>
              <a:rPr lang="en-US" altLang="en-US" sz="2000" dirty="0"/>
              <a:t>- one by assuming that very young children and teenagers are equally affected by television programs </a:t>
            </a:r>
            <a:r>
              <a:rPr lang="en-US" altLang="en-US" sz="2000" b="1" dirty="0"/>
              <a:t>(weak analogy)</a:t>
            </a:r>
            <a:r>
              <a:rPr lang="en-US" altLang="en-US" sz="2000" dirty="0"/>
              <a:t>;</a:t>
            </a:r>
            <a:r>
              <a:rPr lang="en-US" altLang="en-US" sz="2000" b="1" dirty="0"/>
              <a:t> </a:t>
            </a:r>
            <a:r>
              <a:rPr lang="en-US" altLang="en-US" sz="2000" dirty="0"/>
              <a:t>and two by again assuming that there is some type of cause-effect relationship between children’s bad behavior at home and teenage crime in society </a:t>
            </a:r>
            <a:r>
              <a:rPr lang="en-US" altLang="en-US" sz="2000" b="1" dirty="0"/>
              <a:t>(questionable cause)</a:t>
            </a:r>
            <a:r>
              <a:rPr lang="en-US" altLang="en-US" sz="2000" dirty="0"/>
              <a:t>.</a:t>
            </a:r>
            <a:r>
              <a:rPr lang="en-US" altLang="en-US" sz="2000" b="1" dirty="0"/>
              <a:t> </a:t>
            </a:r>
            <a:r>
              <a:rPr lang="en-US" altLang="en-US" sz="2000" dirty="0"/>
              <a:t>Young children and teenagers are not the same in their awareness </a:t>
            </a:r>
            <a:r>
              <a:rPr lang="vi-VN" altLang="en-US" sz="2000" dirty="0"/>
              <a:t>levels,</a:t>
            </a:r>
            <a:r>
              <a:rPr lang="en-US" altLang="en-US" sz="2000" dirty="0"/>
              <a:t> </a:t>
            </a:r>
            <a:r>
              <a:rPr lang="vi-VN" altLang="en-US" sz="2000" dirty="0"/>
              <a:t>since</a:t>
            </a:r>
            <a:r>
              <a:rPr lang="en-US" altLang="en-US" sz="2000" dirty="0"/>
              <a:t> nurture at home and discipline or order in society may influence children and teenagers in different ways.</a:t>
            </a:r>
            <a:r>
              <a:rPr lang="vi-VN" altLang="en-US" sz="2000" dirty="0"/>
              <a:t> As such,</a:t>
            </a:r>
            <a:r>
              <a:rPr lang="en-US" altLang="en-US" sz="2000" dirty="0"/>
              <a:t> it should not be assumed that more violent behavior within the home leads to crimes in society as these children grow into teenagers. </a:t>
            </a:r>
            <a:endParaRPr lang="en-US" altLang="en-US"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59E19F81-E853-436D-8FC6-7F4A650CE0F7}"/>
              </a:ext>
            </a:extLst>
          </p:cNvPr>
          <p:cNvSpPr>
            <a:spLocks noGrp="1" noChangeArrowheads="1"/>
          </p:cNvSpPr>
          <p:nvPr>
            <p:ph type="title"/>
          </p:nvPr>
        </p:nvSpPr>
        <p:spPr>
          <a:xfrm>
            <a:off x="609600" y="228600"/>
            <a:ext cx="8229600" cy="381000"/>
          </a:xfrm>
        </p:spPr>
        <p:txBody>
          <a:bodyPr/>
          <a:lstStyle/>
          <a:p>
            <a:pPr algn="ctr"/>
            <a:r>
              <a:rPr lang="en-US" altLang="en-US" sz="2800" dirty="0"/>
              <a:t>SAMPLE BODY PARAGRAPH 3</a:t>
            </a:r>
          </a:p>
        </p:txBody>
      </p:sp>
      <p:sp>
        <p:nvSpPr>
          <p:cNvPr id="44035" name="Rectangle 3">
            <a:extLst>
              <a:ext uri="{FF2B5EF4-FFF2-40B4-BE49-F238E27FC236}">
                <a16:creationId xmlns:a16="http://schemas.microsoft.com/office/drawing/2014/main" id="{AC329EE9-5CA7-4A4E-8ECE-60986A697049}"/>
              </a:ext>
            </a:extLst>
          </p:cNvPr>
          <p:cNvSpPr>
            <a:spLocks noGrp="1" noChangeArrowheads="1"/>
          </p:cNvSpPr>
          <p:nvPr>
            <p:ph type="body" idx="1"/>
          </p:nvPr>
        </p:nvSpPr>
        <p:spPr>
          <a:xfrm>
            <a:off x="76200" y="990600"/>
            <a:ext cx="8991600" cy="6096000"/>
          </a:xfrm>
        </p:spPr>
        <p:txBody>
          <a:bodyPr/>
          <a:lstStyle/>
          <a:p>
            <a:pPr>
              <a:lnSpc>
                <a:spcPct val="150000"/>
              </a:lnSpc>
              <a:buFont typeface="Wingdings" panose="05000000000000000000" pitchFamily="2" charset="2"/>
              <a:buNone/>
            </a:pPr>
            <a:r>
              <a:rPr lang="en-US" altLang="en-US" sz="1800" i="1" dirty="0"/>
              <a:t>	</a:t>
            </a:r>
            <a:r>
              <a:rPr lang="en-US" altLang="en-US" sz="2000" b="1" dirty="0"/>
              <a:t>Thirdly, </a:t>
            </a:r>
            <a:r>
              <a:rPr lang="en-US" altLang="en-US" sz="2000" dirty="0"/>
              <a:t>the author offers a survey showing that 90% of the respondents were parents </a:t>
            </a:r>
            <a:r>
              <a:rPr lang="vi-VN" altLang="en-US" sz="2000" dirty="0"/>
              <a:t>claiming that</a:t>
            </a:r>
            <a:r>
              <a:rPr lang="en-US" altLang="en-US" sz="2000" dirty="0"/>
              <a:t> prime time television programs should show less violence. </a:t>
            </a:r>
            <a:r>
              <a:rPr lang="en-US" altLang="en-US" sz="2000" i="1" dirty="0"/>
              <a:t>However</a:t>
            </a:r>
            <a:r>
              <a:rPr lang="en-US" altLang="en-US" sz="2000" dirty="0"/>
              <a:t>, the survey methods are not discussed - it is possible that the sample was improperly chosen to include academic parents that are very much opposed to television violence </a:t>
            </a:r>
            <a:r>
              <a:rPr lang="en-US" altLang="en-US" sz="2000" b="1" dirty="0"/>
              <a:t>(biased sample). </a:t>
            </a:r>
            <a:r>
              <a:rPr lang="en-US" altLang="en-US" sz="2000" dirty="0"/>
              <a:t>Additionally, it is possible that 90% of the parents interviewed belonged to a total number of 50 parents in a neighborhood of 300.000 residents </a:t>
            </a:r>
            <a:r>
              <a:rPr lang="en-US" altLang="en-US" sz="2000" b="1" dirty="0"/>
              <a:t>(small sample). </a:t>
            </a:r>
            <a:r>
              <a:rPr lang="en-US" altLang="en-US" sz="2000" i="1" dirty="0"/>
              <a:t>Therefore, it is hasty if the arguer bases his/her conclusion on that possibly unrepresentative survey result.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F6F16CE0-88BB-4F01-975B-A8E8D2AF2909}"/>
              </a:ext>
            </a:extLst>
          </p:cNvPr>
          <p:cNvSpPr>
            <a:spLocks noGrp="1" noChangeArrowheads="1"/>
          </p:cNvSpPr>
          <p:nvPr>
            <p:ph type="title"/>
          </p:nvPr>
        </p:nvSpPr>
        <p:spPr>
          <a:xfrm>
            <a:off x="457200" y="457200"/>
            <a:ext cx="8229600" cy="381000"/>
          </a:xfrm>
        </p:spPr>
        <p:txBody>
          <a:bodyPr/>
          <a:lstStyle/>
          <a:p>
            <a:pPr algn="ctr"/>
            <a:r>
              <a:rPr lang="en-US" altLang="en-US" sz="2800"/>
              <a:t>SAMPLE CONCLUSION</a:t>
            </a:r>
          </a:p>
        </p:txBody>
      </p:sp>
      <p:sp>
        <p:nvSpPr>
          <p:cNvPr id="45059" name="Rectangle 3">
            <a:extLst>
              <a:ext uri="{FF2B5EF4-FFF2-40B4-BE49-F238E27FC236}">
                <a16:creationId xmlns:a16="http://schemas.microsoft.com/office/drawing/2014/main" id="{43C5F93B-FC09-4B85-BE6D-357252B8BE0F}"/>
              </a:ext>
            </a:extLst>
          </p:cNvPr>
          <p:cNvSpPr>
            <a:spLocks noGrp="1" noChangeArrowheads="1"/>
          </p:cNvSpPr>
          <p:nvPr>
            <p:ph type="body" idx="1"/>
          </p:nvPr>
        </p:nvSpPr>
        <p:spPr>
          <a:xfrm>
            <a:off x="304800" y="1143000"/>
            <a:ext cx="8610600" cy="5562600"/>
          </a:xfrm>
        </p:spPr>
        <p:txBody>
          <a:bodyPr/>
          <a:lstStyle/>
          <a:p>
            <a:pPr>
              <a:lnSpc>
                <a:spcPct val="150000"/>
              </a:lnSpc>
              <a:buFont typeface="Wingdings" panose="05000000000000000000" pitchFamily="2" charset="2"/>
              <a:buNone/>
            </a:pPr>
            <a:r>
              <a:rPr lang="en-US" altLang="en-US" sz="2400" dirty="0"/>
              <a:t>	In conclusion, it cannot be denied that the author has good intention to build a healthier community</a:t>
            </a:r>
            <a:r>
              <a:rPr lang="en-US" altLang="en-US" sz="2400" b="1" dirty="0"/>
              <a:t>, but his/her argument is not built on solid evidence</a:t>
            </a:r>
            <a:r>
              <a:rPr lang="en-US" altLang="en-US" sz="2400" dirty="0"/>
              <a:t>. To strengthen his/her argument, the author needs to show some direct causal linkage between television violence and teen crime rather than making vague and unsupported comparisons to show a link. When more proof is given, parents and authorities will agree on a change for the benefits of their young television viewers.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F69EC876-78AE-4518-A0AB-9AEC22AB3BC2}"/>
              </a:ext>
            </a:extLst>
          </p:cNvPr>
          <p:cNvSpPr>
            <a:spLocks noGrp="1" noChangeArrowheads="1"/>
          </p:cNvSpPr>
          <p:nvPr>
            <p:ph type="title" idx="4294967295"/>
          </p:nvPr>
        </p:nvSpPr>
        <p:spPr>
          <a:xfrm>
            <a:off x="457200" y="277813"/>
            <a:ext cx="8229600" cy="1550987"/>
          </a:xfrm>
        </p:spPr>
        <p:txBody>
          <a:bodyPr anchorCtr="1"/>
          <a:lstStyle/>
          <a:p>
            <a:pPr eaLnBrk="1" hangingPunct="1">
              <a:defRPr/>
            </a:pPr>
            <a:r>
              <a:rPr lang="en-US" sz="3600" b="1" dirty="0">
                <a:effectLst>
                  <a:outerShdw blurRad="38100" dist="38100" dir="2700000" algn="tl">
                    <a:srgbClr val="FFFFFF"/>
                  </a:outerShdw>
                </a:effectLst>
              </a:rPr>
              <a:t>Practice: Analyze the argument </a:t>
            </a:r>
          </a:p>
        </p:txBody>
      </p:sp>
      <p:sp>
        <p:nvSpPr>
          <p:cNvPr id="33795" name="Rectangle 3">
            <a:extLst>
              <a:ext uri="{FF2B5EF4-FFF2-40B4-BE49-F238E27FC236}">
                <a16:creationId xmlns:a16="http://schemas.microsoft.com/office/drawing/2014/main" id="{297F8AEF-4133-4A50-963F-D1850F31D0B0}"/>
              </a:ext>
            </a:extLst>
          </p:cNvPr>
          <p:cNvSpPr>
            <a:spLocks noGrp="1" noChangeArrowheads="1"/>
          </p:cNvSpPr>
          <p:nvPr>
            <p:ph type="body" idx="4294967295"/>
          </p:nvPr>
        </p:nvSpPr>
        <p:spPr>
          <a:xfrm>
            <a:off x="0" y="1828800"/>
            <a:ext cx="9144000" cy="3581400"/>
          </a:xfrm>
        </p:spPr>
        <p:txBody>
          <a:bodyPr/>
          <a:lstStyle/>
          <a:p>
            <a:pPr lvl="1" eaLnBrk="1" hangingPunct="1">
              <a:lnSpc>
                <a:spcPct val="150000"/>
              </a:lnSpc>
              <a:buFont typeface="Wingdings" panose="05000000000000000000" pitchFamily="2" charset="2"/>
              <a:buNone/>
              <a:defRPr/>
            </a:pPr>
            <a:r>
              <a:rPr lang="en-US" dirty="0">
                <a:effectLst>
                  <a:outerShdw blurRad="38100" dist="38100" dir="2700000" algn="tl">
                    <a:srgbClr val="FFFFFF"/>
                  </a:outerShdw>
                </a:effectLst>
              </a:rPr>
              <a:t>	</a:t>
            </a:r>
            <a:r>
              <a:rPr lang="en-US" sz="2400" dirty="0">
                <a:highlight>
                  <a:srgbClr val="FFFF00"/>
                </a:highlight>
              </a:rPr>
              <a:t>All</a:t>
            </a:r>
            <a:r>
              <a:rPr lang="en-US" sz="2400" dirty="0"/>
              <a:t> mothers should stay home with their young kids. It would promote closer family ties, and </a:t>
            </a:r>
            <a:r>
              <a:rPr lang="en-US" sz="2400" dirty="0">
                <a:highlight>
                  <a:srgbClr val="FFFF00"/>
                </a:highlight>
              </a:rPr>
              <a:t>studies</a:t>
            </a:r>
            <a:r>
              <a:rPr lang="en-US" sz="2400" dirty="0"/>
              <a:t> show that children with </a:t>
            </a:r>
            <a:r>
              <a:rPr lang="en-US" sz="2400" dirty="0">
                <a:highlight>
                  <a:srgbClr val="FFFF00"/>
                </a:highlight>
              </a:rPr>
              <a:t>stay-at-home moms</a:t>
            </a:r>
            <a:r>
              <a:rPr lang="en-US" sz="2400" dirty="0"/>
              <a:t> </a:t>
            </a:r>
            <a:r>
              <a:rPr lang="en-US" sz="2400" dirty="0">
                <a:highlight>
                  <a:srgbClr val="FFFF00"/>
                </a:highlight>
              </a:rPr>
              <a:t>do better in school</a:t>
            </a:r>
            <a:r>
              <a:rPr lang="en-US" sz="2400" dirty="0"/>
              <a:t>, </a:t>
            </a:r>
            <a:r>
              <a:rPr lang="en-US" sz="2400" dirty="0">
                <a:highlight>
                  <a:srgbClr val="FFFF00"/>
                </a:highlight>
              </a:rPr>
              <a:t>have higher self-respect</a:t>
            </a:r>
            <a:r>
              <a:rPr lang="en-US" sz="2400" dirty="0"/>
              <a:t>, and are less likely to </a:t>
            </a:r>
            <a:r>
              <a:rPr lang="en-US" sz="2400" dirty="0">
                <a:highlight>
                  <a:srgbClr val="FFFF00"/>
                </a:highlight>
              </a:rPr>
              <a:t>get involved with drugs or commit crimes</a:t>
            </a:r>
            <a:r>
              <a:rPr lang="en-US" sz="2400" dirty="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4369FA0B-9FE2-4D52-9834-7EE91C932AAC}"/>
              </a:ext>
            </a:extLst>
          </p:cNvPr>
          <p:cNvSpPr>
            <a:spLocks noGrp="1" noChangeArrowheads="1"/>
          </p:cNvSpPr>
          <p:nvPr>
            <p:ph type="title" idx="4294967295"/>
          </p:nvPr>
        </p:nvSpPr>
        <p:spPr>
          <a:xfrm>
            <a:off x="457200" y="76200"/>
            <a:ext cx="8229600" cy="788988"/>
          </a:xfrm>
        </p:spPr>
        <p:txBody>
          <a:bodyPr anchorCtr="1"/>
          <a:lstStyle/>
          <a:p>
            <a:pPr eaLnBrk="1" hangingPunct="1">
              <a:defRPr/>
            </a:pPr>
            <a:r>
              <a:rPr lang="en-US" sz="3600" b="1" dirty="0">
                <a:effectLst>
                  <a:outerShdw blurRad="38100" dist="38100" dir="2700000" algn="tl">
                    <a:srgbClr val="FFFFFF"/>
                  </a:outerShdw>
                </a:effectLst>
              </a:rPr>
              <a:t>Analysis</a:t>
            </a:r>
          </a:p>
        </p:txBody>
      </p:sp>
      <p:sp>
        <p:nvSpPr>
          <p:cNvPr id="33795" name="Rectangle 3">
            <a:extLst>
              <a:ext uri="{FF2B5EF4-FFF2-40B4-BE49-F238E27FC236}">
                <a16:creationId xmlns:a16="http://schemas.microsoft.com/office/drawing/2014/main" id="{3B41756A-E304-45B3-8AE3-006D58F34508}"/>
              </a:ext>
            </a:extLst>
          </p:cNvPr>
          <p:cNvSpPr>
            <a:spLocks noGrp="1" noChangeArrowheads="1"/>
          </p:cNvSpPr>
          <p:nvPr>
            <p:ph type="body" idx="4294967295"/>
          </p:nvPr>
        </p:nvSpPr>
        <p:spPr>
          <a:xfrm>
            <a:off x="-131618" y="914400"/>
            <a:ext cx="9296400" cy="4572000"/>
          </a:xfrm>
        </p:spPr>
        <p:txBody>
          <a:bodyPr/>
          <a:lstStyle/>
          <a:p>
            <a:pPr lvl="1" eaLnBrk="1" hangingPunct="1">
              <a:lnSpc>
                <a:spcPct val="150000"/>
              </a:lnSpc>
              <a:buFont typeface="Wingdings" panose="05000000000000000000" pitchFamily="2" charset="2"/>
              <a:buNone/>
              <a:defRPr/>
            </a:pPr>
            <a:r>
              <a:rPr lang="en-US" b="1" dirty="0"/>
              <a:t>Premises:</a:t>
            </a:r>
          </a:p>
          <a:p>
            <a:pPr lvl="1" eaLnBrk="1" hangingPunct="1">
              <a:lnSpc>
                <a:spcPct val="150000"/>
              </a:lnSpc>
              <a:buFont typeface="Wingdings" panose="05000000000000000000" pitchFamily="2" charset="2"/>
              <a:buNone/>
              <a:defRPr/>
            </a:pPr>
            <a:r>
              <a:rPr lang="en-US" dirty="0"/>
              <a:t>1. Stay-home moms promote better ties with kids	</a:t>
            </a:r>
          </a:p>
          <a:p>
            <a:pPr lvl="1" eaLnBrk="1" hangingPunct="1">
              <a:lnSpc>
                <a:spcPct val="150000"/>
              </a:lnSpc>
              <a:buFont typeface="Wingdings" panose="05000000000000000000" pitchFamily="2" charset="2"/>
              <a:buNone/>
              <a:defRPr/>
            </a:pPr>
            <a:r>
              <a:rPr lang="en-US" dirty="0"/>
              <a:t>2. Studies show that children with stay-at-home moms: </a:t>
            </a:r>
          </a:p>
          <a:p>
            <a:pPr lvl="1" eaLnBrk="1" hangingPunct="1">
              <a:lnSpc>
                <a:spcPct val="150000"/>
              </a:lnSpc>
              <a:buFont typeface="Wingdings" panose="05000000000000000000" pitchFamily="2" charset="2"/>
              <a:buNone/>
              <a:defRPr/>
            </a:pPr>
            <a:r>
              <a:rPr lang="en-US" dirty="0"/>
              <a:t>	- do better in school</a:t>
            </a:r>
          </a:p>
          <a:p>
            <a:pPr lvl="1" eaLnBrk="1" hangingPunct="1">
              <a:lnSpc>
                <a:spcPct val="150000"/>
              </a:lnSpc>
              <a:buFont typeface="Wingdings" panose="05000000000000000000" pitchFamily="2" charset="2"/>
              <a:buNone/>
              <a:defRPr/>
            </a:pPr>
            <a:r>
              <a:rPr lang="en-US" dirty="0"/>
              <a:t>	- have higher self-esteem</a:t>
            </a:r>
          </a:p>
          <a:p>
            <a:pPr lvl="1" eaLnBrk="1" hangingPunct="1">
              <a:lnSpc>
                <a:spcPct val="150000"/>
              </a:lnSpc>
              <a:buFont typeface="Wingdings" panose="05000000000000000000" pitchFamily="2" charset="2"/>
              <a:buNone/>
              <a:defRPr/>
            </a:pPr>
            <a:r>
              <a:rPr lang="en-US" dirty="0"/>
              <a:t>	- are less likely to get involved with drugs/ crimes </a:t>
            </a:r>
          </a:p>
          <a:p>
            <a:pPr lvl="1" eaLnBrk="1" hangingPunct="1">
              <a:lnSpc>
                <a:spcPct val="150000"/>
              </a:lnSpc>
              <a:buFont typeface="Wingdings" panose="05000000000000000000" pitchFamily="2" charset="2"/>
              <a:buNone/>
              <a:defRPr/>
            </a:pPr>
            <a:r>
              <a:rPr lang="en-US" b="1" dirty="0"/>
              <a:t>Conclusion:</a:t>
            </a:r>
          </a:p>
          <a:p>
            <a:pPr lvl="1" eaLnBrk="1" hangingPunct="1">
              <a:lnSpc>
                <a:spcPct val="150000"/>
              </a:lnSpc>
              <a:buFont typeface="Wingdings" panose="05000000000000000000" pitchFamily="2" charset="2"/>
              <a:buNone/>
              <a:defRPr/>
            </a:pPr>
            <a:r>
              <a:rPr lang="en-US" u="sng" dirty="0"/>
              <a:t>All mothers should stay home</a:t>
            </a:r>
            <a:r>
              <a:rPr lang="en-US" dirty="0"/>
              <a:t> with their young kids.</a:t>
            </a:r>
          </a:p>
          <a:p>
            <a:pPr lvl="1" eaLnBrk="1" hangingPunct="1">
              <a:buFont typeface="Wingdings" panose="05000000000000000000" pitchFamily="2" charset="2"/>
              <a:buNone/>
              <a:defRPr/>
            </a:pPr>
            <a:endParaRPr lang="en-US" b="1" dirty="0"/>
          </a:p>
          <a:p>
            <a:pPr lvl="1" algn="ctr" eaLnBrk="1" hangingPunct="1">
              <a:buFont typeface="Wingdings" panose="05000000000000000000" pitchFamily="2" charset="2"/>
              <a:buNone/>
              <a:defRPr/>
            </a:pPr>
            <a:endParaRPr lang="en-US" b="1" dirty="0">
              <a:solidFill>
                <a:srgbClr val="FF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5" name="Rectangle 3">
            <a:extLst>
              <a:ext uri="{FF2B5EF4-FFF2-40B4-BE49-F238E27FC236}">
                <a16:creationId xmlns:a16="http://schemas.microsoft.com/office/drawing/2014/main" id="{9109CE46-AD6B-4979-A649-23C14C451BBF}"/>
              </a:ext>
            </a:extLst>
          </p:cNvPr>
          <p:cNvSpPr>
            <a:spLocks noGrp="1" noChangeArrowheads="1"/>
          </p:cNvSpPr>
          <p:nvPr>
            <p:ph type="body" idx="4294967295"/>
          </p:nvPr>
        </p:nvSpPr>
        <p:spPr>
          <a:xfrm>
            <a:off x="0" y="1093788"/>
            <a:ext cx="8915400" cy="5029200"/>
          </a:xfrm>
        </p:spPr>
        <p:txBody>
          <a:bodyPr/>
          <a:lstStyle/>
          <a:p>
            <a:pPr lvl="1" algn="just" eaLnBrk="1" hangingPunct="1">
              <a:buFont typeface="Wingdings" panose="05000000000000000000" pitchFamily="2" charset="2"/>
              <a:buNone/>
              <a:defRPr/>
            </a:pPr>
            <a:r>
              <a:rPr lang="en-US" b="1" u="sng" dirty="0"/>
              <a:t>Fallacies:</a:t>
            </a:r>
          </a:p>
          <a:p>
            <a:pPr lvl="1" algn="just" eaLnBrk="1" hangingPunct="1">
              <a:lnSpc>
                <a:spcPct val="130000"/>
              </a:lnSpc>
              <a:buNone/>
              <a:defRPr/>
            </a:pPr>
            <a:r>
              <a:rPr lang="en-US" sz="2400" dirty="0"/>
              <a:t>1. </a:t>
            </a:r>
            <a:r>
              <a:rPr lang="en-US" sz="2400" u="sng" dirty="0"/>
              <a:t>Questionable cause</a:t>
            </a:r>
            <a:r>
              <a:rPr lang="en-US" sz="2400" dirty="0"/>
              <a:t>: Stay-home moms may put more pressure on kids -&gt; worse relationships</a:t>
            </a:r>
          </a:p>
          <a:p>
            <a:pPr lvl="1" algn="just" eaLnBrk="1" hangingPunct="1">
              <a:lnSpc>
                <a:spcPct val="130000"/>
              </a:lnSpc>
              <a:buNone/>
              <a:defRPr/>
            </a:pPr>
            <a:r>
              <a:rPr lang="en-US" sz="2400" dirty="0"/>
              <a:t>2. </a:t>
            </a:r>
            <a:r>
              <a:rPr lang="en-US" sz="2400" u="sng" dirty="0"/>
              <a:t>Biased sample</a:t>
            </a:r>
            <a:r>
              <a:rPr lang="en-US" sz="2400" dirty="0"/>
              <a:t>: Studies may have had surveys on good moms only. </a:t>
            </a:r>
          </a:p>
          <a:p>
            <a:pPr lvl="1" algn="just" eaLnBrk="1" hangingPunct="1">
              <a:lnSpc>
                <a:spcPct val="130000"/>
              </a:lnSpc>
              <a:buNone/>
              <a:defRPr/>
            </a:pPr>
            <a:r>
              <a:rPr lang="en-US" sz="2400" dirty="0"/>
              <a:t>3. </a:t>
            </a:r>
            <a:r>
              <a:rPr lang="en-US" sz="2400" u="sng" dirty="0"/>
              <a:t>Questionable cause</a:t>
            </a:r>
            <a:r>
              <a:rPr lang="en-US" sz="2400" dirty="0"/>
              <a:t>: Kids may learn good things from school, not from moms</a:t>
            </a:r>
          </a:p>
          <a:p>
            <a:pPr lvl="1" algn="just" eaLnBrk="1" hangingPunct="1">
              <a:lnSpc>
                <a:spcPct val="130000"/>
              </a:lnSpc>
              <a:buNone/>
              <a:defRPr/>
            </a:pPr>
            <a:r>
              <a:rPr lang="en-US" sz="2400" dirty="0"/>
              <a:t>4. </a:t>
            </a:r>
            <a:r>
              <a:rPr lang="en-US" sz="2400" u="sng" dirty="0"/>
              <a:t>Red herring</a:t>
            </a:r>
            <a:r>
              <a:rPr lang="en-US" sz="2400" dirty="0"/>
              <a:t>: young kids and children who can get involved with drugs or crimes are different groups.   </a:t>
            </a:r>
          </a:p>
          <a:p>
            <a:pPr lvl="1" algn="just" eaLnBrk="1" hangingPunct="1">
              <a:lnSpc>
                <a:spcPct val="130000"/>
              </a:lnSpc>
              <a:buFont typeface="Wingdings" panose="05000000000000000000" pitchFamily="2" charset="2"/>
              <a:buNone/>
              <a:defRPr/>
            </a:pPr>
            <a:r>
              <a:rPr lang="en-US" sz="2400" dirty="0"/>
              <a:t>5. </a:t>
            </a:r>
            <a:r>
              <a:rPr lang="en-US" sz="2400" u="sng" dirty="0"/>
              <a:t>Hasty generalization</a:t>
            </a:r>
            <a:r>
              <a:rPr lang="en-US" sz="2400" dirty="0"/>
              <a:t>: Not all moms, including single moms or poor moms, can stay home with their kids. </a:t>
            </a:r>
          </a:p>
        </p:txBody>
      </p:sp>
      <p:sp>
        <p:nvSpPr>
          <p:cNvPr id="33794" name="Rectangle 2">
            <a:extLst>
              <a:ext uri="{FF2B5EF4-FFF2-40B4-BE49-F238E27FC236}">
                <a16:creationId xmlns:a16="http://schemas.microsoft.com/office/drawing/2014/main" id="{733AF472-18CF-4B64-8294-F763BE4E8020}"/>
              </a:ext>
            </a:extLst>
          </p:cNvPr>
          <p:cNvSpPr>
            <a:spLocks noChangeArrowheads="1"/>
          </p:cNvSpPr>
          <p:nvPr/>
        </p:nvSpPr>
        <p:spPr bwMode="auto">
          <a:xfrm>
            <a:off x="457200" y="304800"/>
            <a:ext cx="8229600" cy="788988"/>
          </a:xfrm>
          <a:prstGeom prst="rect">
            <a:avLst/>
          </a:prstGeom>
          <a:noFill/>
          <a:ln w="9525">
            <a:noFill/>
            <a:miter lim="800000"/>
            <a:headEnd/>
            <a:tailEnd/>
          </a:ln>
          <a:effectLst/>
        </p:spPr>
        <p:txBody>
          <a:bodyPr anchor="ctr" anchorCtr="1"/>
          <a:lstStyle/>
          <a:p>
            <a:pPr>
              <a:defRPr/>
            </a:pPr>
            <a:r>
              <a:rPr lang="en-US" sz="3600" b="1" dirty="0">
                <a:effectLst>
                  <a:outerShdw blurRad="38100" dist="38100" dir="2700000" algn="tl">
                    <a:srgbClr val="FFFFFF"/>
                  </a:outerShdw>
                </a:effectLst>
                <a:latin typeface="Arial" charset="0"/>
                <a:cs typeface="Arial" charset="0"/>
              </a:rPr>
              <a:t>Analysis (</a:t>
            </a:r>
            <a:r>
              <a:rPr lang="en-US" sz="3600" b="1" dirty="0" err="1">
                <a:effectLst>
                  <a:outerShdw blurRad="38100" dist="38100" dir="2700000" algn="tl">
                    <a:srgbClr val="FFFFFF"/>
                  </a:outerShdw>
                </a:effectLst>
                <a:latin typeface="Arial" charset="0"/>
                <a:cs typeface="Arial" charset="0"/>
              </a:rPr>
              <a:t>cont</a:t>
            </a:r>
            <a:r>
              <a:rPr lang="en-US" sz="3600" b="1" dirty="0">
                <a:effectLst>
                  <a:outerShdw blurRad="38100" dist="38100" dir="2700000" algn="tl">
                    <a:srgbClr val="FFFFFF"/>
                  </a:outerShdw>
                </a:effectLst>
                <a:latin typeface="Arial" charset="0"/>
                <a:cs typeface="Arial"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7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79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7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F69EC876-78AE-4518-A0AB-9AEC22AB3BC2}"/>
              </a:ext>
            </a:extLst>
          </p:cNvPr>
          <p:cNvSpPr>
            <a:spLocks noGrp="1" noChangeArrowheads="1"/>
          </p:cNvSpPr>
          <p:nvPr>
            <p:ph type="title" idx="4294967295"/>
          </p:nvPr>
        </p:nvSpPr>
        <p:spPr>
          <a:xfrm>
            <a:off x="457200" y="76200"/>
            <a:ext cx="8229600" cy="712787"/>
          </a:xfrm>
        </p:spPr>
        <p:txBody>
          <a:bodyPr anchorCtr="1"/>
          <a:lstStyle/>
          <a:p>
            <a:pPr eaLnBrk="1" hangingPunct="1">
              <a:defRPr/>
            </a:pPr>
            <a:r>
              <a:rPr lang="en-US" sz="3600" b="1" dirty="0">
                <a:effectLst>
                  <a:outerShdw blurRad="38100" dist="38100" dir="2700000" algn="tl">
                    <a:srgbClr val="FFFFFF"/>
                  </a:outerShdw>
                </a:effectLst>
              </a:rPr>
              <a:t>Activity: Analyze the argument </a:t>
            </a:r>
          </a:p>
        </p:txBody>
      </p:sp>
      <p:pic>
        <p:nvPicPr>
          <p:cNvPr id="7" name="Picture 6">
            <a:extLst>
              <a:ext uri="{FF2B5EF4-FFF2-40B4-BE49-F238E27FC236}">
                <a16:creationId xmlns:a16="http://schemas.microsoft.com/office/drawing/2014/main" id="{F0E649A9-CE2C-574E-7D1C-2D9BAD616572}"/>
              </a:ext>
            </a:extLst>
          </p:cNvPr>
          <p:cNvPicPr>
            <a:picLocks noChangeAspect="1"/>
          </p:cNvPicPr>
          <p:nvPr/>
        </p:nvPicPr>
        <p:blipFill>
          <a:blip r:embed="rId3"/>
          <a:stretch>
            <a:fillRect/>
          </a:stretch>
        </p:blipFill>
        <p:spPr>
          <a:xfrm>
            <a:off x="34447" y="788987"/>
            <a:ext cx="7004499" cy="3071901"/>
          </a:xfrm>
          <a:prstGeom prst="rect">
            <a:avLst/>
          </a:prstGeom>
        </p:spPr>
      </p:pic>
      <p:pic>
        <p:nvPicPr>
          <p:cNvPr id="5" name="Picture 4">
            <a:extLst>
              <a:ext uri="{FF2B5EF4-FFF2-40B4-BE49-F238E27FC236}">
                <a16:creationId xmlns:a16="http://schemas.microsoft.com/office/drawing/2014/main" id="{6B14D8D5-9B60-9E26-3087-50D98C4D5096}"/>
              </a:ext>
            </a:extLst>
          </p:cNvPr>
          <p:cNvPicPr>
            <a:picLocks noChangeAspect="1"/>
          </p:cNvPicPr>
          <p:nvPr/>
        </p:nvPicPr>
        <p:blipFill>
          <a:blip r:embed="rId4"/>
          <a:stretch>
            <a:fillRect/>
          </a:stretch>
        </p:blipFill>
        <p:spPr>
          <a:xfrm>
            <a:off x="3419341" y="1117688"/>
            <a:ext cx="5724659" cy="5486400"/>
          </a:xfrm>
          <a:prstGeom prst="rect">
            <a:avLst/>
          </a:prstGeom>
        </p:spPr>
      </p:pic>
    </p:spTree>
    <p:extLst>
      <p:ext uri="{BB962C8B-B14F-4D97-AF65-F5344CB8AC3E}">
        <p14:creationId xmlns:p14="http://schemas.microsoft.com/office/powerpoint/2010/main" val="272437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DD9C7B-BB91-4D9D-A11E-21C103FFA15C}"/>
              </a:ext>
            </a:extLst>
          </p:cNvPr>
          <p:cNvSpPr txBox="1"/>
          <p:nvPr/>
        </p:nvSpPr>
        <p:spPr>
          <a:xfrm>
            <a:off x="571500" y="314368"/>
            <a:ext cx="8077200" cy="400110"/>
          </a:xfrm>
          <a:prstGeom prst="rect">
            <a:avLst/>
          </a:prstGeom>
          <a:noFill/>
        </p:spPr>
        <p:txBody>
          <a:bodyPr wrap="square" rtlCol="0">
            <a:spAutoFit/>
          </a:bodyPr>
          <a:lstStyle/>
          <a:p>
            <a:pPr algn="ctr"/>
            <a:r>
              <a:rPr lang="en-US" sz="2000" b="1" dirty="0"/>
              <a:t>GROUP PARTICIPATION SCORE IMPROVEMENT</a:t>
            </a:r>
          </a:p>
        </p:txBody>
      </p:sp>
      <p:sp>
        <p:nvSpPr>
          <p:cNvPr id="4" name="TextBox 3">
            <a:extLst>
              <a:ext uri="{FF2B5EF4-FFF2-40B4-BE49-F238E27FC236}">
                <a16:creationId xmlns:a16="http://schemas.microsoft.com/office/drawing/2014/main" id="{A10F1004-A8FD-4502-9EDA-E8FF99C690B4}"/>
              </a:ext>
            </a:extLst>
          </p:cNvPr>
          <p:cNvSpPr txBox="1"/>
          <p:nvPr/>
        </p:nvSpPr>
        <p:spPr>
          <a:xfrm>
            <a:off x="76200" y="1181027"/>
            <a:ext cx="9067800" cy="1420325"/>
          </a:xfrm>
          <a:prstGeom prst="rect">
            <a:avLst/>
          </a:prstGeom>
          <a:noFill/>
        </p:spPr>
        <p:txBody>
          <a:bodyPr wrap="square" rtlCol="0">
            <a:spAutoFit/>
          </a:bodyPr>
          <a:lstStyle/>
          <a:p>
            <a:pPr>
              <a:lnSpc>
                <a:spcPct val="150000"/>
              </a:lnSpc>
            </a:pPr>
            <a:r>
              <a:rPr lang="vi-VN" sz="2000" dirty="0"/>
              <a:t>Find any </a:t>
            </a:r>
            <a:r>
              <a:rPr lang="en-US" sz="2000" dirty="0"/>
              <a:t>(</a:t>
            </a:r>
            <a:r>
              <a:rPr lang="vi-VN" sz="2000" dirty="0"/>
              <a:t>controversial</a:t>
            </a:r>
            <a:r>
              <a:rPr lang="en-US" sz="2000" dirty="0"/>
              <a:t>)</a:t>
            </a:r>
            <a:r>
              <a:rPr lang="vi-VN" sz="2000" dirty="0"/>
              <a:t> </a:t>
            </a:r>
            <a:r>
              <a:rPr lang="en-US" sz="2000" b="1" dirty="0"/>
              <a:t>excerpts of newspaper </a:t>
            </a:r>
            <a:r>
              <a:rPr lang="en-US" sz="2000" b="1" dirty="0" err="1"/>
              <a:t>ar</a:t>
            </a:r>
            <a:r>
              <a:rPr lang="vi-VN" sz="2000" b="1" dirty="0"/>
              <a:t>ticle</a:t>
            </a:r>
            <a:r>
              <a:rPr lang="en-US" sz="2000" b="1" dirty="0"/>
              <a:t>s/books, a public speech, etc.</a:t>
            </a:r>
            <a:r>
              <a:rPr lang="en-US" sz="2000" dirty="0"/>
              <a:t>, find the fallacies and refute them. (</a:t>
            </a:r>
            <a:r>
              <a:rPr lang="en-US" sz="2000" b="1" dirty="0"/>
              <a:t>1 bonus point for a reasonable refuting paragraph</a:t>
            </a:r>
            <a:r>
              <a:rPr lang="en-US" sz="2000" dirty="0"/>
              <a:t>).</a:t>
            </a:r>
          </a:p>
        </p:txBody>
      </p:sp>
      <p:sp>
        <p:nvSpPr>
          <p:cNvPr id="7" name="TextBox 6">
            <a:extLst>
              <a:ext uri="{FF2B5EF4-FFF2-40B4-BE49-F238E27FC236}">
                <a16:creationId xmlns:a16="http://schemas.microsoft.com/office/drawing/2014/main" id="{4665E961-D0D8-0CEC-0732-0D9240D70970}"/>
              </a:ext>
            </a:extLst>
          </p:cNvPr>
          <p:cNvSpPr txBox="1"/>
          <p:nvPr/>
        </p:nvSpPr>
        <p:spPr>
          <a:xfrm>
            <a:off x="419100" y="2819400"/>
            <a:ext cx="8229600" cy="2534027"/>
          </a:xfrm>
          <a:prstGeom prst="rect">
            <a:avLst/>
          </a:prstGeom>
          <a:noFill/>
        </p:spPr>
        <p:txBody>
          <a:bodyPr wrap="square">
            <a:spAutoFit/>
          </a:bodyPr>
          <a:lstStyle/>
          <a:p>
            <a:pPr>
              <a:lnSpc>
                <a:spcPct val="150000"/>
              </a:lnSpc>
            </a:pPr>
            <a:r>
              <a:rPr lang="en-US" b="1" dirty="0"/>
              <a:t>Format: </a:t>
            </a:r>
          </a:p>
          <a:p>
            <a:pPr>
              <a:lnSpc>
                <a:spcPct val="150000"/>
              </a:lnSpc>
            </a:pPr>
            <a:r>
              <a:rPr lang="en-US" dirty="0"/>
              <a:t>- Summarize the text</a:t>
            </a:r>
          </a:p>
          <a:p>
            <a:pPr>
              <a:lnSpc>
                <a:spcPct val="150000"/>
              </a:lnSpc>
            </a:pPr>
            <a:r>
              <a:rPr lang="en-US" dirty="0"/>
              <a:t>- State the fallacy</a:t>
            </a:r>
          </a:p>
          <a:p>
            <a:pPr>
              <a:lnSpc>
                <a:spcPct val="150000"/>
              </a:lnSpc>
            </a:pPr>
            <a:r>
              <a:rPr lang="en-US" dirty="0"/>
              <a:t>- Give a reason</a:t>
            </a:r>
          </a:p>
          <a:p>
            <a:pPr>
              <a:lnSpc>
                <a:spcPct val="150000"/>
              </a:lnSpc>
            </a:pPr>
            <a:r>
              <a:rPr lang="en-US" dirty="0"/>
              <a:t>- Give an example  </a:t>
            </a:r>
          </a:p>
          <a:p>
            <a:pPr>
              <a:lnSpc>
                <a:spcPct val="150000"/>
              </a:lnSpc>
            </a:pPr>
            <a:r>
              <a:rPr lang="en-US" dirty="0"/>
              <a:t>- Conclude/Improve</a:t>
            </a:r>
          </a:p>
        </p:txBody>
      </p:sp>
      <p:sp>
        <p:nvSpPr>
          <p:cNvPr id="8" name="TextBox 7">
            <a:extLst>
              <a:ext uri="{FF2B5EF4-FFF2-40B4-BE49-F238E27FC236}">
                <a16:creationId xmlns:a16="http://schemas.microsoft.com/office/drawing/2014/main" id="{AA028512-358D-C252-16C4-9BEC0ACD5867}"/>
              </a:ext>
            </a:extLst>
          </p:cNvPr>
          <p:cNvSpPr txBox="1"/>
          <p:nvPr/>
        </p:nvSpPr>
        <p:spPr>
          <a:xfrm>
            <a:off x="3695700" y="3234898"/>
            <a:ext cx="5448300" cy="2118529"/>
          </a:xfrm>
          <a:prstGeom prst="rect">
            <a:avLst/>
          </a:prstGeom>
          <a:noFill/>
        </p:spPr>
        <p:txBody>
          <a:bodyPr wrap="square" rtlCol="0">
            <a:spAutoFit/>
          </a:bodyPr>
          <a:lstStyle/>
          <a:p>
            <a:pPr>
              <a:lnSpc>
                <a:spcPct val="150000"/>
              </a:lnSpc>
            </a:pPr>
            <a:r>
              <a:rPr lang="vi-VN" i="1" dirty="0"/>
              <a:t>The </a:t>
            </a:r>
            <a:r>
              <a:rPr lang="en-US" i="1" dirty="0"/>
              <a:t>writer/speaker </a:t>
            </a:r>
            <a:r>
              <a:rPr lang="vi-VN" i="1" dirty="0"/>
              <a:t>claim</a:t>
            </a:r>
            <a:r>
              <a:rPr lang="en-US" i="1" dirty="0"/>
              <a:t>s</a:t>
            </a:r>
            <a:r>
              <a:rPr lang="vi-VN" i="1" dirty="0"/>
              <a:t> </a:t>
            </a:r>
            <a:r>
              <a:rPr lang="vi-VN" i="1" dirty="0" err="1"/>
              <a:t>that</a:t>
            </a:r>
            <a:r>
              <a:rPr lang="vi-VN" i="1" dirty="0"/>
              <a:t>…</a:t>
            </a:r>
          </a:p>
          <a:p>
            <a:pPr>
              <a:lnSpc>
                <a:spcPct val="150000"/>
              </a:lnSpc>
            </a:pPr>
            <a:r>
              <a:rPr lang="vi-VN" i="1" dirty="0"/>
              <a:t>H</a:t>
            </a:r>
            <a:r>
              <a:rPr lang="en-US" i="1" dirty="0"/>
              <a:t>ow</a:t>
            </a:r>
            <a:r>
              <a:rPr lang="vi-VN" i="1" dirty="0" err="1"/>
              <a:t>ever</a:t>
            </a:r>
            <a:r>
              <a:rPr lang="en-US" i="1" dirty="0"/>
              <a:t>, this statement commits the fallacy of…</a:t>
            </a:r>
          </a:p>
          <a:p>
            <a:pPr>
              <a:lnSpc>
                <a:spcPct val="150000"/>
              </a:lnSpc>
            </a:pPr>
            <a:r>
              <a:rPr lang="en-US" i="1" dirty="0"/>
              <a:t>This is because….</a:t>
            </a:r>
          </a:p>
          <a:p>
            <a:pPr>
              <a:lnSpc>
                <a:spcPct val="150000"/>
              </a:lnSpc>
            </a:pPr>
            <a:r>
              <a:rPr lang="en-US" i="1" dirty="0"/>
              <a:t>For instance, </a:t>
            </a:r>
          </a:p>
          <a:p>
            <a:pPr>
              <a:lnSpc>
                <a:spcPct val="150000"/>
              </a:lnSpc>
            </a:pPr>
            <a:r>
              <a:rPr lang="en-US" i="1" dirty="0"/>
              <a:t>Therefore, the writer/speaker should…</a:t>
            </a:r>
            <a:r>
              <a:rPr lang="vi-VN" i="1" dirty="0"/>
              <a:t> </a:t>
            </a:r>
            <a:endParaRPr lang="en-US" i="1" dirty="0"/>
          </a:p>
        </p:txBody>
      </p:sp>
    </p:spTree>
    <p:extLst>
      <p:ext uri="{BB962C8B-B14F-4D97-AF65-F5344CB8AC3E}">
        <p14:creationId xmlns:p14="http://schemas.microsoft.com/office/powerpoint/2010/main" val="42792292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C174F4-1DCE-1C8E-A32E-7BD293771CE3}"/>
              </a:ext>
            </a:extLst>
          </p:cNvPr>
          <p:cNvPicPr>
            <a:picLocks noChangeAspect="1"/>
          </p:cNvPicPr>
          <p:nvPr/>
        </p:nvPicPr>
        <p:blipFill>
          <a:blip r:embed="rId2"/>
          <a:stretch>
            <a:fillRect/>
          </a:stretch>
        </p:blipFill>
        <p:spPr>
          <a:xfrm>
            <a:off x="-76200" y="1905000"/>
            <a:ext cx="3501327" cy="2716251"/>
          </a:xfrm>
          <a:prstGeom prst="rect">
            <a:avLst/>
          </a:prstGeom>
        </p:spPr>
      </p:pic>
      <p:sp>
        <p:nvSpPr>
          <p:cNvPr id="7" name="TextBox 6">
            <a:extLst>
              <a:ext uri="{FF2B5EF4-FFF2-40B4-BE49-F238E27FC236}">
                <a16:creationId xmlns:a16="http://schemas.microsoft.com/office/drawing/2014/main" id="{A1B53938-3E56-32B3-D6DD-0E4029A25327}"/>
              </a:ext>
            </a:extLst>
          </p:cNvPr>
          <p:cNvSpPr txBox="1"/>
          <p:nvPr/>
        </p:nvSpPr>
        <p:spPr>
          <a:xfrm>
            <a:off x="4427623" y="5380187"/>
            <a:ext cx="4716377" cy="646331"/>
          </a:xfrm>
          <a:prstGeom prst="rect">
            <a:avLst/>
          </a:prstGeom>
          <a:noFill/>
        </p:spPr>
        <p:txBody>
          <a:bodyPr wrap="square">
            <a:spAutoFit/>
          </a:bodyPr>
          <a:lstStyle/>
          <a:p>
            <a:r>
              <a:rPr lang="en-US" dirty="0"/>
              <a:t>https://</a:t>
            </a:r>
            <a:r>
              <a:rPr lang="en-US" dirty="0" err="1"/>
              <a:t>goodshepherdshorehambeach.org.uk</a:t>
            </a:r>
            <a:r>
              <a:rPr lang="en-US" dirty="0"/>
              <a:t>/just-for-fun/a-famous-debate/</a:t>
            </a:r>
          </a:p>
        </p:txBody>
      </p:sp>
      <p:pic>
        <p:nvPicPr>
          <p:cNvPr id="8" name="Picture 7">
            <a:extLst>
              <a:ext uri="{FF2B5EF4-FFF2-40B4-BE49-F238E27FC236}">
                <a16:creationId xmlns:a16="http://schemas.microsoft.com/office/drawing/2014/main" id="{808E0DAF-A08C-FAD4-46B7-448127C3FEA3}"/>
              </a:ext>
            </a:extLst>
          </p:cNvPr>
          <p:cNvPicPr>
            <a:picLocks noChangeAspect="1"/>
          </p:cNvPicPr>
          <p:nvPr/>
        </p:nvPicPr>
        <p:blipFill>
          <a:blip r:embed="rId3"/>
          <a:stretch>
            <a:fillRect/>
          </a:stretch>
        </p:blipFill>
        <p:spPr>
          <a:xfrm>
            <a:off x="6243665" y="1905000"/>
            <a:ext cx="2905067" cy="2739738"/>
          </a:xfrm>
          <a:prstGeom prst="rect">
            <a:avLst/>
          </a:prstGeom>
        </p:spPr>
      </p:pic>
      <p:sp>
        <p:nvSpPr>
          <p:cNvPr id="2" name="TextBox 1">
            <a:extLst>
              <a:ext uri="{FF2B5EF4-FFF2-40B4-BE49-F238E27FC236}">
                <a16:creationId xmlns:a16="http://schemas.microsoft.com/office/drawing/2014/main" id="{CA263E93-F3DD-6ED1-E5A9-BE4D79BCBF25}"/>
              </a:ext>
            </a:extLst>
          </p:cNvPr>
          <p:cNvSpPr txBox="1"/>
          <p:nvPr/>
        </p:nvSpPr>
        <p:spPr>
          <a:xfrm>
            <a:off x="2362200" y="381000"/>
            <a:ext cx="4191000" cy="523220"/>
          </a:xfrm>
          <a:prstGeom prst="rect">
            <a:avLst/>
          </a:prstGeom>
          <a:noFill/>
        </p:spPr>
        <p:txBody>
          <a:bodyPr wrap="square" rtlCol="0">
            <a:spAutoFit/>
          </a:bodyPr>
          <a:lstStyle/>
          <a:p>
            <a:pPr algn="ctr"/>
            <a:r>
              <a:rPr lang="en-US" sz="2800" b="1" dirty="0"/>
              <a:t>Some suggestions</a:t>
            </a:r>
            <a:endParaRPr lang="en-US" b="1" dirty="0"/>
          </a:p>
        </p:txBody>
      </p:sp>
      <p:pic>
        <p:nvPicPr>
          <p:cNvPr id="3" name="Picture 2">
            <a:extLst>
              <a:ext uri="{FF2B5EF4-FFF2-40B4-BE49-F238E27FC236}">
                <a16:creationId xmlns:a16="http://schemas.microsoft.com/office/drawing/2014/main" id="{D6D9D2D1-3169-1C78-B47D-9BD66BEFBE16}"/>
              </a:ext>
            </a:extLst>
          </p:cNvPr>
          <p:cNvPicPr>
            <a:picLocks noChangeAspect="1"/>
          </p:cNvPicPr>
          <p:nvPr/>
        </p:nvPicPr>
        <p:blipFill>
          <a:blip r:embed="rId4"/>
          <a:stretch>
            <a:fillRect/>
          </a:stretch>
        </p:blipFill>
        <p:spPr>
          <a:xfrm>
            <a:off x="3276600" y="2286000"/>
            <a:ext cx="2980267" cy="1676400"/>
          </a:xfrm>
          <a:prstGeom prst="rect">
            <a:avLst/>
          </a:prstGeom>
        </p:spPr>
      </p:pic>
    </p:spTree>
    <p:extLst>
      <p:ext uri="{BB962C8B-B14F-4D97-AF65-F5344CB8AC3E}">
        <p14:creationId xmlns:p14="http://schemas.microsoft.com/office/powerpoint/2010/main" val="7434327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1C49C8-143D-46D1-ACE8-D23C79E145C7}"/>
              </a:ext>
            </a:extLst>
          </p:cNvPr>
          <p:cNvSpPr txBox="1"/>
          <p:nvPr/>
        </p:nvSpPr>
        <p:spPr>
          <a:xfrm>
            <a:off x="685800" y="1935650"/>
            <a:ext cx="6781800" cy="369332"/>
          </a:xfrm>
          <a:prstGeom prst="rect">
            <a:avLst/>
          </a:prstGeom>
          <a:noFill/>
        </p:spPr>
        <p:txBody>
          <a:bodyPr wrap="square" rtlCol="0">
            <a:spAutoFit/>
          </a:bodyPr>
          <a:lstStyle/>
          <a:p>
            <a:r>
              <a:rPr lang="vi-VN" b="1" dirty="0"/>
              <a:t>Link</a:t>
            </a:r>
            <a:r>
              <a:rPr lang="en-US" b="1" dirty="0"/>
              <a:t> to submit: </a:t>
            </a:r>
          </a:p>
        </p:txBody>
      </p:sp>
      <p:sp>
        <p:nvSpPr>
          <p:cNvPr id="8" name="TextBox 7">
            <a:extLst>
              <a:ext uri="{FF2B5EF4-FFF2-40B4-BE49-F238E27FC236}">
                <a16:creationId xmlns:a16="http://schemas.microsoft.com/office/drawing/2014/main" id="{48BE1935-3F7E-47EA-A999-68DC3903CD27}"/>
              </a:ext>
            </a:extLst>
          </p:cNvPr>
          <p:cNvSpPr txBox="1"/>
          <p:nvPr/>
        </p:nvSpPr>
        <p:spPr>
          <a:xfrm>
            <a:off x="609600" y="660525"/>
            <a:ext cx="7924800" cy="872034"/>
          </a:xfrm>
          <a:prstGeom prst="rect">
            <a:avLst/>
          </a:prstGeom>
          <a:noFill/>
        </p:spPr>
        <p:txBody>
          <a:bodyPr wrap="square" rtlCol="0">
            <a:spAutoFit/>
          </a:bodyPr>
          <a:lstStyle/>
          <a:p>
            <a:pPr>
              <a:lnSpc>
                <a:spcPct val="150000"/>
              </a:lnSpc>
            </a:pPr>
            <a:r>
              <a:rPr lang="en-US" b="1" dirty="0"/>
              <a:t>If your Participation score is over 100, the accumulated points will go to the final project. </a:t>
            </a:r>
          </a:p>
        </p:txBody>
      </p:sp>
      <p:sp>
        <p:nvSpPr>
          <p:cNvPr id="5" name="TextBox 4">
            <a:extLst>
              <a:ext uri="{FF2B5EF4-FFF2-40B4-BE49-F238E27FC236}">
                <a16:creationId xmlns:a16="http://schemas.microsoft.com/office/drawing/2014/main" id="{EC2845DA-162F-494B-F0C8-C1E3C0CFDE02}"/>
              </a:ext>
            </a:extLst>
          </p:cNvPr>
          <p:cNvSpPr txBox="1"/>
          <p:nvPr/>
        </p:nvSpPr>
        <p:spPr>
          <a:xfrm>
            <a:off x="762000" y="3886200"/>
            <a:ext cx="7772400" cy="461665"/>
          </a:xfrm>
          <a:prstGeom prst="rect">
            <a:avLst/>
          </a:prstGeom>
          <a:noFill/>
        </p:spPr>
        <p:txBody>
          <a:bodyPr wrap="square" rtlCol="0">
            <a:spAutoFit/>
          </a:bodyPr>
          <a:lstStyle/>
          <a:p>
            <a:r>
              <a:rPr lang="en-US" sz="2400" b="1" dirty="0"/>
              <a:t>Deadline: Before the exam date </a:t>
            </a:r>
          </a:p>
        </p:txBody>
      </p:sp>
      <p:sp>
        <p:nvSpPr>
          <p:cNvPr id="6" name="TextBox 5">
            <a:extLst>
              <a:ext uri="{FF2B5EF4-FFF2-40B4-BE49-F238E27FC236}">
                <a16:creationId xmlns:a16="http://schemas.microsoft.com/office/drawing/2014/main" id="{FCA7FD73-558B-AAB8-2F2A-0AF2CEE26D5A}"/>
              </a:ext>
            </a:extLst>
          </p:cNvPr>
          <p:cNvSpPr txBox="1"/>
          <p:nvPr/>
        </p:nvSpPr>
        <p:spPr>
          <a:xfrm>
            <a:off x="2133600" y="2564718"/>
            <a:ext cx="4572000" cy="369332"/>
          </a:xfrm>
          <a:prstGeom prst="rect">
            <a:avLst/>
          </a:prstGeom>
          <a:noFill/>
        </p:spPr>
        <p:txBody>
          <a:bodyPr wrap="square">
            <a:spAutoFit/>
          </a:bodyPr>
          <a:lstStyle/>
          <a:p>
            <a:r>
              <a:rPr lang="en-US" dirty="0"/>
              <a:t>https://</a:t>
            </a:r>
            <a:r>
              <a:rPr lang="en-US" dirty="0" err="1"/>
              <a:t>forms.gle</a:t>
            </a:r>
            <a:r>
              <a:rPr lang="en-US" dirty="0"/>
              <a:t>/</a:t>
            </a:r>
            <a:r>
              <a:rPr lang="en-US" dirty="0" err="1"/>
              <a:t>L9nDNQfSvV4QSHRT8</a:t>
            </a:r>
            <a:endParaRPr lang="en-US" dirty="0"/>
          </a:p>
        </p:txBody>
      </p:sp>
    </p:spTree>
    <p:extLst>
      <p:ext uri="{BB962C8B-B14F-4D97-AF65-F5344CB8AC3E}">
        <p14:creationId xmlns:p14="http://schemas.microsoft.com/office/powerpoint/2010/main" val="4012628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BF81709-D43D-4F71-AF61-90450DCB3EB7}"/>
              </a:ext>
            </a:extLst>
          </p:cNvPr>
          <p:cNvSpPr>
            <a:spLocks noGrp="1" noChangeArrowheads="1"/>
          </p:cNvSpPr>
          <p:nvPr>
            <p:ph type="ctrTitle" idx="4294967295"/>
          </p:nvPr>
        </p:nvSpPr>
        <p:spPr>
          <a:xfrm>
            <a:off x="561975" y="762000"/>
            <a:ext cx="7772400" cy="762000"/>
          </a:xfrm>
        </p:spPr>
        <p:txBody>
          <a:bodyPr anchor="b" anchorCtr="1"/>
          <a:lstStyle/>
          <a:p>
            <a:pPr eaLnBrk="1" hangingPunct="1"/>
            <a:r>
              <a:rPr lang="en-US" altLang="en-US" sz="4200" b="1" dirty="0">
                <a:solidFill>
                  <a:schemeClr val="bg2"/>
                </a:solidFill>
              </a:rPr>
              <a:t>CHAPTER 8</a:t>
            </a:r>
          </a:p>
        </p:txBody>
      </p:sp>
      <p:sp>
        <p:nvSpPr>
          <p:cNvPr id="17411" name="Rectangle 3">
            <a:extLst>
              <a:ext uri="{FF2B5EF4-FFF2-40B4-BE49-F238E27FC236}">
                <a16:creationId xmlns:a16="http://schemas.microsoft.com/office/drawing/2014/main" id="{71AF9F4B-43A8-4433-8395-79498BBC2F52}"/>
              </a:ext>
            </a:extLst>
          </p:cNvPr>
          <p:cNvSpPr>
            <a:spLocks noGrp="1" noChangeArrowheads="1"/>
          </p:cNvSpPr>
          <p:nvPr>
            <p:ph type="subTitle" idx="4294967295"/>
          </p:nvPr>
        </p:nvSpPr>
        <p:spPr>
          <a:xfrm>
            <a:off x="542925" y="2057400"/>
            <a:ext cx="7543800" cy="2682875"/>
          </a:xfrm>
        </p:spPr>
        <p:txBody>
          <a:bodyPr/>
          <a:lstStyle/>
          <a:p>
            <a:pPr marL="0" indent="0" algn="ctr" eaLnBrk="1" hangingPunct="1">
              <a:lnSpc>
                <a:spcPct val="150000"/>
              </a:lnSpc>
              <a:buFont typeface="Wingdings" panose="05000000000000000000" pitchFamily="2" charset="2"/>
              <a:buNone/>
            </a:pPr>
            <a:r>
              <a:rPr lang="en-US" altLang="en-US" sz="4300" b="1" dirty="0"/>
              <a:t>Evaluating Arguments </a:t>
            </a:r>
          </a:p>
          <a:p>
            <a:pPr marL="0" indent="0" algn="ctr" eaLnBrk="1" hangingPunct="1">
              <a:lnSpc>
                <a:spcPct val="150000"/>
              </a:lnSpc>
              <a:buFont typeface="Wingdings" panose="05000000000000000000" pitchFamily="2" charset="2"/>
              <a:buNone/>
            </a:pPr>
            <a:r>
              <a:rPr lang="en-US" altLang="en-US" sz="3600" dirty="0"/>
              <a:t>and</a:t>
            </a:r>
            <a:r>
              <a:rPr lang="en-US" altLang="en-US" sz="4300" dirty="0"/>
              <a:t> </a:t>
            </a:r>
          </a:p>
          <a:p>
            <a:pPr marL="0" indent="0" algn="ctr" eaLnBrk="1" hangingPunct="1">
              <a:lnSpc>
                <a:spcPct val="150000"/>
              </a:lnSpc>
              <a:buFont typeface="Wingdings" panose="05000000000000000000" pitchFamily="2" charset="2"/>
              <a:buNone/>
            </a:pPr>
            <a:r>
              <a:rPr lang="en-US" altLang="en-US" sz="4300" b="1" dirty="0"/>
              <a:t>Refuting Arguments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2CFEC3-4D6C-A709-2D39-BE0B312131C6}"/>
              </a:ext>
            </a:extLst>
          </p:cNvPr>
          <p:cNvSpPr>
            <a:spLocks noChangeArrowheads="1"/>
          </p:cNvSpPr>
          <p:nvPr/>
        </p:nvSpPr>
        <p:spPr bwMode="auto">
          <a:xfrm>
            <a:off x="1371600" y="3961910"/>
            <a:ext cx="1455848" cy="1677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67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AA3644A1-1222-ABC1-3C3A-4CB5CA0FA7D2}"/>
              </a:ext>
            </a:extLst>
          </p:cNvPr>
          <p:cNvSpPr txBox="1"/>
          <p:nvPr/>
        </p:nvSpPr>
        <p:spPr>
          <a:xfrm>
            <a:off x="2836973" y="838200"/>
            <a:ext cx="3640027" cy="58477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Attendance check</a:t>
            </a:r>
            <a:endParaRPr kumimoji="0" lang="en-US" altLang="en-US" sz="11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9739015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5D8C60-F460-47E7-9CF6-E94301D62ACA}"/>
              </a:ext>
            </a:extLst>
          </p:cNvPr>
          <p:cNvSpPr txBox="1"/>
          <p:nvPr/>
        </p:nvSpPr>
        <p:spPr>
          <a:xfrm>
            <a:off x="2286000" y="2895600"/>
            <a:ext cx="4572000" cy="830997"/>
          </a:xfrm>
          <a:prstGeom prst="rect">
            <a:avLst/>
          </a:prstGeom>
          <a:noFill/>
        </p:spPr>
        <p:txBody>
          <a:bodyPr wrap="square" rtlCol="0">
            <a:spAutoFit/>
          </a:bodyPr>
          <a:lstStyle/>
          <a:p>
            <a:pPr algn="ctr"/>
            <a:r>
              <a:rPr lang="en-US" sz="4800" b="1" dirty="0"/>
              <a:t>THANK YOU </a:t>
            </a:r>
          </a:p>
        </p:txBody>
      </p:sp>
    </p:spTree>
    <p:extLst>
      <p:ext uri="{BB962C8B-B14F-4D97-AF65-F5344CB8AC3E}">
        <p14:creationId xmlns:p14="http://schemas.microsoft.com/office/powerpoint/2010/main" val="1860040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9B10E3D-E9F2-4B82-BCFF-1EDA5EC8756B}"/>
              </a:ext>
            </a:extLst>
          </p:cNvPr>
          <p:cNvSpPr>
            <a:spLocks noGrp="1" noChangeArrowheads="1"/>
          </p:cNvSpPr>
          <p:nvPr>
            <p:ph type="ctrTitle" idx="4294967295"/>
          </p:nvPr>
        </p:nvSpPr>
        <p:spPr>
          <a:xfrm>
            <a:off x="609600" y="152400"/>
            <a:ext cx="7772400" cy="762000"/>
          </a:xfrm>
        </p:spPr>
        <p:txBody>
          <a:bodyPr anchor="b" anchorCtr="1"/>
          <a:lstStyle/>
          <a:p>
            <a:pPr eaLnBrk="1" hangingPunct="1"/>
            <a:r>
              <a:rPr lang="en-US" altLang="en-US" sz="3200" b="1" dirty="0">
                <a:solidFill>
                  <a:schemeClr val="bg2"/>
                </a:solidFill>
              </a:rPr>
              <a:t>WHERE HAVE WE BEEN SO FAR?</a:t>
            </a:r>
          </a:p>
        </p:txBody>
      </p:sp>
      <p:sp>
        <p:nvSpPr>
          <p:cNvPr id="16387" name="Rectangle 3">
            <a:extLst>
              <a:ext uri="{FF2B5EF4-FFF2-40B4-BE49-F238E27FC236}">
                <a16:creationId xmlns:a16="http://schemas.microsoft.com/office/drawing/2014/main" id="{B5EA4DA9-03DE-42EC-B851-6960959100B9}"/>
              </a:ext>
            </a:extLst>
          </p:cNvPr>
          <p:cNvSpPr>
            <a:spLocks noGrp="1" noChangeArrowheads="1"/>
          </p:cNvSpPr>
          <p:nvPr>
            <p:ph type="subTitle" idx="4294967295"/>
          </p:nvPr>
        </p:nvSpPr>
        <p:spPr>
          <a:xfrm>
            <a:off x="0" y="1143000"/>
            <a:ext cx="7162800" cy="2682875"/>
          </a:xfrm>
        </p:spPr>
        <p:txBody>
          <a:bodyPr/>
          <a:lstStyle/>
          <a:p>
            <a:pPr marL="514350" indent="-514350" eaLnBrk="1" hangingPunct="1">
              <a:lnSpc>
                <a:spcPct val="120000"/>
              </a:lnSpc>
              <a:buFont typeface="Wingdings" panose="05000000000000000000" pitchFamily="2" charset="2"/>
              <a:buAutoNum type="arabicPeriod"/>
            </a:pPr>
            <a:r>
              <a:rPr lang="en-US" altLang="en-US" sz="2800" dirty="0"/>
              <a:t>To know what critical thinking is and why we learn it. </a:t>
            </a:r>
          </a:p>
          <a:p>
            <a:pPr marL="514350" indent="-514350" eaLnBrk="1" hangingPunct="1">
              <a:lnSpc>
                <a:spcPct val="120000"/>
              </a:lnSpc>
              <a:buFont typeface="Wingdings" panose="05000000000000000000" pitchFamily="2" charset="2"/>
              <a:buAutoNum type="arabicPeriod"/>
            </a:pPr>
            <a:r>
              <a:rPr lang="en-US" altLang="en-US" sz="2800" dirty="0"/>
              <a:t>To know basic elements of critical thinking and two patterns of reasoning </a:t>
            </a:r>
          </a:p>
          <a:p>
            <a:pPr marL="514350" indent="-514350" eaLnBrk="1" hangingPunct="1">
              <a:lnSpc>
                <a:spcPct val="120000"/>
              </a:lnSpc>
              <a:buFont typeface="Wingdings" panose="05000000000000000000" pitchFamily="2" charset="2"/>
              <a:buAutoNum type="arabicPeriod"/>
            </a:pPr>
            <a:r>
              <a:rPr lang="en-US" altLang="en-US" sz="2800" dirty="0"/>
              <a:t>To evaluate deductive arguments by using tools</a:t>
            </a:r>
          </a:p>
          <a:p>
            <a:pPr marL="514350" indent="-514350" eaLnBrk="1" hangingPunct="1">
              <a:lnSpc>
                <a:spcPct val="120000"/>
              </a:lnSpc>
              <a:buFont typeface="Wingdings" panose="05000000000000000000" pitchFamily="2" charset="2"/>
              <a:buAutoNum type="arabicPeriod"/>
            </a:pPr>
            <a:r>
              <a:rPr lang="en-US" altLang="en-US" sz="2800" dirty="0"/>
              <a:t>To recognize mistakes in reasoning </a:t>
            </a:r>
          </a:p>
          <a:p>
            <a:pPr marL="514350" indent="-514350" eaLnBrk="1" hangingPunct="1">
              <a:lnSpc>
                <a:spcPct val="120000"/>
              </a:lnSpc>
              <a:buFont typeface="Wingdings" panose="05000000000000000000" pitchFamily="2" charset="2"/>
              <a:buAutoNum type="arabicPeriod"/>
            </a:pPr>
            <a:r>
              <a:rPr lang="en-US" altLang="en-US" sz="2800" dirty="0"/>
              <a:t>To analyze and standardize arguments </a:t>
            </a:r>
          </a:p>
          <a:p>
            <a:pPr marL="0" indent="0" eaLnBrk="1" hangingPunct="1">
              <a:lnSpc>
                <a:spcPct val="120000"/>
              </a:lnSpc>
              <a:buNone/>
            </a:pPr>
            <a:r>
              <a:rPr lang="en-US" altLang="en-US" sz="2800" dirty="0"/>
              <a:t>      </a:t>
            </a:r>
          </a:p>
        </p:txBody>
      </p:sp>
      <p:sp>
        <p:nvSpPr>
          <p:cNvPr id="2" name="TextBox 1">
            <a:extLst>
              <a:ext uri="{FF2B5EF4-FFF2-40B4-BE49-F238E27FC236}">
                <a16:creationId xmlns:a16="http://schemas.microsoft.com/office/drawing/2014/main" id="{FADA7370-FAEE-49EB-B8FD-067806025591}"/>
              </a:ext>
            </a:extLst>
          </p:cNvPr>
          <p:cNvSpPr txBox="1">
            <a:spLocks noChangeArrowheads="1"/>
          </p:cNvSpPr>
          <p:nvPr/>
        </p:nvSpPr>
        <p:spPr bwMode="auto">
          <a:xfrm>
            <a:off x="7505700" y="1273455"/>
            <a:ext cx="1752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dirty="0">
                <a:solidFill>
                  <a:srgbClr val="FF0000"/>
                </a:solidFill>
              </a:rPr>
              <a:t>Chapter 1</a:t>
            </a:r>
          </a:p>
        </p:txBody>
      </p:sp>
      <p:sp>
        <p:nvSpPr>
          <p:cNvPr id="5" name="TextBox 4">
            <a:extLst>
              <a:ext uri="{FF2B5EF4-FFF2-40B4-BE49-F238E27FC236}">
                <a16:creationId xmlns:a16="http://schemas.microsoft.com/office/drawing/2014/main" id="{7DE1E023-2B95-402F-90D9-A5130B082935}"/>
              </a:ext>
            </a:extLst>
          </p:cNvPr>
          <p:cNvSpPr txBox="1">
            <a:spLocks noChangeArrowheads="1"/>
          </p:cNvSpPr>
          <p:nvPr/>
        </p:nvSpPr>
        <p:spPr bwMode="auto">
          <a:xfrm>
            <a:off x="6858000" y="2286000"/>
            <a:ext cx="2286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dirty="0">
                <a:solidFill>
                  <a:srgbClr val="FF0000"/>
                </a:solidFill>
              </a:rPr>
              <a:t>Chapters 2 + 3</a:t>
            </a:r>
          </a:p>
        </p:txBody>
      </p:sp>
      <p:sp>
        <p:nvSpPr>
          <p:cNvPr id="6" name="TextBox 5">
            <a:extLst>
              <a:ext uri="{FF2B5EF4-FFF2-40B4-BE49-F238E27FC236}">
                <a16:creationId xmlns:a16="http://schemas.microsoft.com/office/drawing/2014/main" id="{27E253EA-D987-4841-9655-87601E2E7BC7}"/>
              </a:ext>
            </a:extLst>
          </p:cNvPr>
          <p:cNvSpPr txBox="1">
            <a:spLocks noChangeArrowheads="1"/>
          </p:cNvSpPr>
          <p:nvPr/>
        </p:nvSpPr>
        <p:spPr bwMode="auto">
          <a:xfrm>
            <a:off x="6705600" y="3490994"/>
            <a:ext cx="2514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dirty="0">
                <a:solidFill>
                  <a:srgbClr val="FF0000"/>
                </a:solidFill>
              </a:rPr>
              <a:t>Chapters 9 + 10</a:t>
            </a:r>
          </a:p>
        </p:txBody>
      </p:sp>
      <p:sp>
        <p:nvSpPr>
          <p:cNvPr id="7" name="TextBox 6">
            <a:extLst>
              <a:ext uri="{FF2B5EF4-FFF2-40B4-BE49-F238E27FC236}">
                <a16:creationId xmlns:a16="http://schemas.microsoft.com/office/drawing/2014/main" id="{3450703B-BB51-4C96-8D13-2C41FA9DEF57}"/>
              </a:ext>
            </a:extLst>
          </p:cNvPr>
          <p:cNvSpPr txBox="1">
            <a:spLocks noChangeArrowheads="1"/>
          </p:cNvSpPr>
          <p:nvPr/>
        </p:nvSpPr>
        <p:spPr bwMode="auto">
          <a:xfrm>
            <a:off x="6858000" y="4558922"/>
            <a:ext cx="2514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dirty="0">
                <a:solidFill>
                  <a:srgbClr val="FF0000"/>
                </a:solidFill>
              </a:rPr>
              <a:t>Chapters 5 + 6</a:t>
            </a:r>
          </a:p>
        </p:txBody>
      </p:sp>
      <p:sp>
        <p:nvSpPr>
          <p:cNvPr id="8" name="TextBox 7">
            <a:extLst>
              <a:ext uri="{FF2B5EF4-FFF2-40B4-BE49-F238E27FC236}">
                <a16:creationId xmlns:a16="http://schemas.microsoft.com/office/drawing/2014/main" id="{81FD93C7-F92A-4A46-B753-9A379D37EE8D}"/>
              </a:ext>
            </a:extLst>
          </p:cNvPr>
          <p:cNvSpPr txBox="1">
            <a:spLocks noChangeArrowheads="1"/>
          </p:cNvSpPr>
          <p:nvPr/>
        </p:nvSpPr>
        <p:spPr bwMode="auto">
          <a:xfrm>
            <a:off x="7505700" y="5114073"/>
            <a:ext cx="1600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dirty="0">
                <a:solidFill>
                  <a:srgbClr val="FF0000"/>
                </a:solidFill>
              </a:rPr>
              <a:t>Chapter 7</a:t>
            </a:r>
          </a:p>
        </p:txBody>
      </p:sp>
      <p:sp>
        <p:nvSpPr>
          <p:cNvPr id="9" name="TextBox 8">
            <a:extLst>
              <a:ext uri="{FF2B5EF4-FFF2-40B4-BE49-F238E27FC236}">
                <a16:creationId xmlns:a16="http://schemas.microsoft.com/office/drawing/2014/main" id="{B9324F97-782B-4139-A8DA-A357B756FC7D}"/>
              </a:ext>
            </a:extLst>
          </p:cNvPr>
          <p:cNvSpPr txBox="1">
            <a:spLocks noChangeArrowheads="1"/>
          </p:cNvSpPr>
          <p:nvPr/>
        </p:nvSpPr>
        <p:spPr bwMode="auto">
          <a:xfrm>
            <a:off x="7543800" y="5945981"/>
            <a:ext cx="1600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dirty="0">
                <a:solidFill>
                  <a:srgbClr val="FF0000"/>
                </a:solidFill>
              </a:rPr>
              <a:t>Chapter 8</a:t>
            </a:r>
          </a:p>
        </p:txBody>
      </p:sp>
      <p:sp>
        <p:nvSpPr>
          <p:cNvPr id="3" name="Arrow: Right 2">
            <a:extLst>
              <a:ext uri="{FF2B5EF4-FFF2-40B4-BE49-F238E27FC236}">
                <a16:creationId xmlns:a16="http://schemas.microsoft.com/office/drawing/2014/main" id="{99791141-C41C-426C-9C79-C2D084588467}"/>
              </a:ext>
            </a:extLst>
          </p:cNvPr>
          <p:cNvSpPr/>
          <p:nvPr/>
        </p:nvSpPr>
        <p:spPr>
          <a:xfrm flipV="1">
            <a:off x="76200" y="5915352"/>
            <a:ext cx="457200" cy="4092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C45B9C8-1D42-4B99-A094-CEC234F921C5}"/>
              </a:ext>
            </a:extLst>
          </p:cNvPr>
          <p:cNvSpPr/>
          <p:nvPr/>
        </p:nvSpPr>
        <p:spPr>
          <a:xfrm>
            <a:off x="737387" y="5915353"/>
            <a:ext cx="6425413" cy="523220"/>
          </a:xfrm>
          <a:prstGeom prst="rect">
            <a:avLst/>
          </a:prstGeom>
        </p:spPr>
        <p:txBody>
          <a:bodyPr wrap="none">
            <a:spAutoFit/>
          </a:bodyPr>
          <a:lstStyle/>
          <a:p>
            <a:r>
              <a:rPr lang="en-US" altLang="en-US" sz="2800" dirty="0">
                <a:latin typeface="+mn-lt"/>
                <a:cs typeface="+mn-cs"/>
              </a:rPr>
              <a:t>To evaluate and strengthen arguments </a:t>
            </a:r>
            <a:endParaRPr lang="en-US" sz="2800" dirty="0">
              <a:latin typeface="+mn-lt"/>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P spid="3" grpId="0" animBg="1"/>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AF5CD605-2568-48ED-8475-CD7D07DF753D}"/>
              </a:ext>
            </a:extLst>
          </p:cNvPr>
          <p:cNvSpPr>
            <a:spLocks noGrp="1" noChangeArrowheads="1"/>
          </p:cNvSpPr>
          <p:nvPr>
            <p:ph type="title" idx="4294967295"/>
          </p:nvPr>
        </p:nvSpPr>
        <p:spPr>
          <a:xfrm>
            <a:off x="304800" y="2438400"/>
            <a:ext cx="8229600" cy="1066800"/>
          </a:xfrm>
        </p:spPr>
        <p:txBody>
          <a:bodyPr anchorCtr="1"/>
          <a:lstStyle/>
          <a:p>
            <a:pPr eaLnBrk="1" hangingPunct="1"/>
            <a:r>
              <a:rPr lang="en-US" altLang="en-US" sz="3600" b="1" dirty="0"/>
              <a:t>Part </a:t>
            </a:r>
            <a:r>
              <a:rPr lang="vi-VN" altLang="en-US" sz="3600" b="1" dirty="0"/>
              <a:t>1</a:t>
            </a:r>
            <a:r>
              <a:rPr lang="en-US" altLang="en-US" sz="3600" b="1" dirty="0"/>
              <a:t>: </a:t>
            </a:r>
            <a:r>
              <a:rPr lang="vi-VN" altLang="en-US" sz="3600" b="1" dirty="0"/>
              <a:t>Evaluating</a:t>
            </a:r>
            <a:r>
              <a:rPr lang="en-US" altLang="en-US" sz="3600" b="1" dirty="0"/>
              <a:t> arguments</a:t>
            </a:r>
          </a:p>
        </p:txBody>
      </p:sp>
    </p:spTree>
    <p:extLst>
      <p:ext uri="{BB962C8B-B14F-4D97-AF65-F5344CB8AC3E}">
        <p14:creationId xmlns:p14="http://schemas.microsoft.com/office/powerpoint/2010/main" val="3557463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D00C173-7591-4EEE-A610-127A3787108A}"/>
              </a:ext>
            </a:extLst>
          </p:cNvPr>
          <p:cNvSpPr>
            <a:spLocks noGrp="1" noChangeArrowheads="1"/>
          </p:cNvSpPr>
          <p:nvPr>
            <p:ph type="title" idx="4294967295"/>
          </p:nvPr>
        </p:nvSpPr>
        <p:spPr>
          <a:xfrm>
            <a:off x="457200" y="152400"/>
            <a:ext cx="8229600" cy="914400"/>
          </a:xfrm>
        </p:spPr>
        <p:txBody>
          <a:bodyPr anchorCtr="1"/>
          <a:lstStyle/>
          <a:p>
            <a:pPr eaLnBrk="1" hangingPunct="1">
              <a:defRPr/>
            </a:pPr>
            <a:r>
              <a:rPr lang="en-US" sz="4000" b="1" dirty="0">
                <a:effectLst>
                  <a:outerShdw blurRad="38100" dist="38100" dir="2700000" algn="tl">
                    <a:srgbClr val="FFFFFF"/>
                  </a:outerShdw>
                </a:effectLst>
              </a:rPr>
              <a:t>Part 1: Evaluating Arguments </a:t>
            </a:r>
          </a:p>
        </p:txBody>
      </p:sp>
      <p:sp>
        <p:nvSpPr>
          <p:cNvPr id="6147" name="Rectangle 3">
            <a:extLst>
              <a:ext uri="{FF2B5EF4-FFF2-40B4-BE49-F238E27FC236}">
                <a16:creationId xmlns:a16="http://schemas.microsoft.com/office/drawing/2014/main" id="{0A2942F2-B08E-44D1-8201-EC76AF10073D}"/>
              </a:ext>
            </a:extLst>
          </p:cNvPr>
          <p:cNvSpPr>
            <a:spLocks noGrp="1" noChangeArrowheads="1"/>
          </p:cNvSpPr>
          <p:nvPr>
            <p:ph type="body" idx="4294967295"/>
          </p:nvPr>
        </p:nvSpPr>
        <p:spPr>
          <a:xfrm>
            <a:off x="0" y="1219200"/>
            <a:ext cx="8915400" cy="5181600"/>
          </a:xfrm>
        </p:spPr>
        <p:txBody>
          <a:bodyPr/>
          <a:lstStyle/>
          <a:p>
            <a:pPr eaLnBrk="1" hangingPunct="1">
              <a:lnSpc>
                <a:spcPct val="140000"/>
              </a:lnSpc>
              <a:defRPr/>
            </a:pPr>
            <a:r>
              <a:rPr lang="en-US" sz="2800" dirty="0">
                <a:effectLst>
                  <a:outerShdw blurRad="38100" dist="38100" dir="2700000" algn="tl">
                    <a:srgbClr val="FFFFFF"/>
                  </a:outerShdw>
                </a:effectLst>
              </a:rPr>
              <a:t>Once an argument is summarized/standardized, you need to evaluate it so that you can decide whether or not to accept the conclusion. </a:t>
            </a:r>
          </a:p>
          <a:p>
            <a:pPr eaLnBrk="1" hangingPunct="1">
              <a:lnSpc>
                <a:spcPct val="140000"/>
              </a:lnSpc>
              <a:defRPr/>
            </a:pPr>
            <a:r>
              <a:rPr lang="en-US" sz="2800" dirty="0">
                <a:effectLst>
                  <a:outerShdw blurRad="38100" dist="38100" dir="2700000" algn="tl">
                    <a:srgbClr val="FFFFFF"/>
                  </a:outerShdw>
                </a:effectLst>
              </a:rPr>
              <a:t>Two main questions to evaluate:</a:t>
            </a:r>
          </a:p>
          <a:p>
            <a:pPr marL="914400" lvl="1" indent="-457200" eaLnBrk="1" hangingPunct="1">
              <a:lnSpc>
                <a:spcPct val="140000"/>
              </a:lnSpc>
              <a:buFont typeface="Wingdings" panose="05000000000000000000" pitchFamily="2" charset="2"/>
              <a:buAutoNum type="arabicPeriod"/>
              <a:defRPr/>
            </a:pPr>
            <a:r>
              <a:rPr lang="en-US" dirty="0">
                <a:effectLst>
                  <a:outerShdw blurRad="38100" dist="38100" dir="2700000" algn="tl">
                    <a:srgbClr val="FFFFFF"/>
                  </a:outerShdw>
                </a:effectLst>
              </a:rPr>
              <a:t>Is the argument a </a:t>
            </a:r>
            <a:r>
              <a:rPr lang="en-US" u="sng" dirty="0">
                <a:effectLst>
                  <a:outerShdw blurRad="38100" dist="38100" dir="2700000" algn="tl">
                    <a:srgbClr val="FFFFFF"/>
                  </a:outerShdw>
                </a:effectLst>
              </a:rPr>
              <a:t>good argument</a:t>
            </a:r>
            <a:r>
              <a:rPr lang="en-US" dirty="0">
                <a:effectLst>
                  <a:outerShdw blurRad="38100" dist="38100" dir="2700000" algn="tl">
                    <a:srgbClr val="FFFFFF"/>
                  </a:outerShdw>
                </a:effectLst>
              </a:rPr>
              <a:t>?</a:t>
            </a:r>
          </a:p>
          <a:p>
            <a:pPr marL="914400" lvl="1" indent="-457200" eaLnBrk="1" hangingPunct="1">
              <a:lnSpc>
                <a:spcPct val="140000"/>
              </a:lnSpc>
              <a:buFont typeface="Wingdings" panose="05000000000000000000" pitchFamily="2" charset="2"/>
              <a:buAutoNum type="arabicPeriod"/>
              <a:defRPr/>
            </a:pPr>
            <a:r>
              <a:rPr lang="en-US" dirty="0">
                <a:effectLst>
                  <a:outerShdw blurRad="38100" dist="38100" dir="2700000" algn="tl">
                    <a:srgbClr val="FFFFFF"/>
                  </a:outerShdw>
                </a:effectLst>
              </a:rPr>
              <a:t>Are the </a:t>
            </a:r>
            <a:r>
              <a:rPr lang="en-US" u="sng" dirty="0">
                <a:effectLst>
                  <a:outerShdw blurRad="38100" dist="38100" dir="2700000" algn="tl">
                    <a:srgbClr val="FFFFFF"/>
                  </a:outerShdw>
                </a:effectLst>
              </a:rPr>
              <a:t>premises acceptable</a:t>
            </a:r>
            <a:r>
              <a:rPr lang="en-US" dirty="0">
                <a:effectLst>
                  <a:outerShdw blurRad="38100" dist="38100" dir="2700000" algn="tl">
                    <a:srgbClr val="FFFFFF"/>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60D1446-578C-4850-9FE3-8358F4724B21}"/>
              </a:ext>
            </a:extLst>
          </p:cNvPr>
          <p:cNvSpPr>
            <a:spLocks noGrp="1" noChangeArrowheads="1"/>
          </p:cNvSpPr>
          <p:nvPr>
            <p:ph type="title" idx="4294967295"/>
          </p:nvPr>
        </p:nvSpPr>
        <p:spPr>
          <a:xfrm>
            <a:off x="457200" y="152400"/>
            <a:ext cx="8229600" cy="762000"/>
          </a:xfrm>
        </p:spPr>
        <p:txBody>
          <a:bodyPr anchorCtr="1"/>
          <a:lstStyle/>
          <a:p>
            <a:pPr eaLnBrk="1" hangingPunct="1">
              <a:defRPr/>
            </a:pPr>
            <a:r>
              <a:rPr lang="en-US" sz="2800" b="1" dirty="0">
                <a:effectLst>
                  <a:outerShdw blurRad="38100" dist="38100" dir="2700000" algn="tl">
                    <a:srgbClr val="FFFFFF"/>
                  </a:outerShdw>
                </a:effectLst>
              </a:rPr>
              <a:t>What is NOT a good argument?</a:t>
            </a:r>
            <a:r>
              <a:rPr lang="en-US" sz="4000" b="1" dirty="0">
                <a:effectLst>
                  <a:outerShdw blurRad="38100" dist="38100" dir="2700000" algn="tl">
                    <a:srgbClr val="FFFFFF"/>
                  </a:outerShdw>
                </a:effectLst>
              </a:rPr>
              <a:t> </a:t>
            </a:r>
          </a:p>
        </p:txBody>
      </p:sp>
      <p:sp>
        <p:nvSpPr>
          <p:cNvPr id="7171" name="Rectangle 3">
            <a:extLst>
              <a:ext uri="{FF2B5EF4-FFF2-40B4-BE49-F238E27FC236}">
                <a16:creationId xmlns:a16="http://schemas.microsoft.com/office/drawing/2014/main" id="{8B2C37EE-DA5B-4493-894C-B91A5B297F8F}"/>
              </a:ext>
            </a:extLst>
          </p:cNvPr>
          <p:cNvSpPr>
            <a:spLocks noGrp="1" noChangeArrowheads="1"/>
          </p:cNvSpPr>
          <p:nvPr>
            <p:ph type="body" idx="4294967295"/>
          </p:nvPr>
        </p:nvSpPr>
        <p:spPr>
          <a:xfrm>
            <a:off x="20638" y="1066800"/>
            <a:ext cx="9144000" cy="5867400"/>
          </a:xfrm>
        </p:spPr>
        <p:txBody>
          <a:bodyPr/>
          <a:lstStyle/>
          <a:p>
            <a:pPr marL="0" indent="0" eaLnBrk="1" hangingPunct="1">
              <a:lnSpc>
                <a:spcPct val="125000"/>
              </a:lnSpc>
              <a:buFont typeface="Wingdings" panose="05000000000000000000" pitchFamily="2" charset="2"/>
              <a:buNone/>
              <a:defRPr/>
            </a:pPr>
            <a:r>
              <a:rPr lang="en-US" sz="2800" dirty="0">
                <a:effectLst>
                  <a:outerShdw blurRad="38100" dist="38100" dir="2700000" algn="tl">
                    <a:srgbClr val="FFFFFF"/>
                  </a:outerShdw>
                </a:effectLst>
              </a:rPr>
              <a:t>What a ‘good argument’ </a:t>
            </a:r>
            <a:r>
              <a:rPr lang="en-US" sz="2800" u="sng" dirty="0">
                <a:effectLst>
                  <a:outerShdw blurRad="38100" dist="38100" dir="2700000" algn="tl">
                    <a:srgbClr val="FFFFFF"/>
                  </a:outerShdw>
                </a:effectLst>
              </a:rPr>
              <a:t>does</a:t>
            </a:r>
            <a:r>
              <a:rPr lang="en-US" sz="2800" dirty="0">
                <a:effectLst>
                  <a:outerShdw blurRad="38100" dist="38100" dir="2700000" algn="tl">
                    <a:srgbClr val="FFFFFF"/>
                  </a:outerShdw>
                </a:effectLst>
              </a:rPr>
              <a:t> </a:t>
            </a:r>
            <a:r>
              <a:rPr lang="en-US" sz="2800" b="1" u="sng" dirty="0">
                <a:effectLst>
                  <a:outerShdw blurRad="38100" dist="38100" dir="2700000" algn="tl">
                    <a:srgbClr val="FFFFFF"/>
                  </a:outerShdw>
                </a:effectLst>
              </a:rPr>
              <a:t>NOT</a:t>
            </a:r>
            <a:r>
              <a:rPr lang="en-US" sz="2800" dirty="0">
                <a:effectLst>
                  <a:outerShdw blurRad="38100" dist="38100" dir="2700000" algn="tl">
                    <a:srgbClr val="FFFFFF"/>
                  </a:outerShdw>
                </a:effectLst>
              </a:rPr>
              <a:t> mean:</a:t>
            </a:r>
          </a:p>
          <a:p>
            <a:pPr eaLnBrk="1" hangingPunct="1">
              <a:lnSpc>
                <a:spcPct val="125000"/>
              </a:lnSpc>
              <a:defRPr/>
            </a:pPr>
            <a:r>
              <a:rPr lang="en-US" sz="2800" b="1" dirty="0">
                <a:effectLst>
                  <a:outerShdw blurRad="38100" dist="38100" dir="2700000" algn="tl">
                    <a:srgbClr val="FFFFFF"/>
                  </a:outerShdw>
                </a:effectLst>
                <a:latin typeface="+mj-lt"/>
              </a:rPr>
              <a:t>“</a:t>
            </a:r>
            <a:r>
              <a:rPr lang="en-US" sz="2800" b="1" dirty="0">
                <a:effectLst>
                  <a:outerShdw blurRad="38100" dist="38100" dir="2700000" algn="tl">
                    <a:srgbClr val="FFFFFF"/>
                  </a:outerShdw>
                </a:effectLst>
              </a:rPr>
              <a:t>agree with my views”</a:t>
            </a:r>
          </a:p>
          <a:p>
            <a:pPr lvl="1" eaLnBrk="1" hangingPunct="1">
              <a:lnSpc>
                <a:spcPct val="125000"/>
              </a:lnSpc>
              <a:defRPr/>
            </a:pPr>
            <a:r>
              <a:rPr lang="en-US" sz="2400" dirty="0">
                <a:effectLst>
                  <a:outerShdw blurRad="38100" dist="38100" dir="2700000" algn="tl">
                    <a:srgbClr val="FFFFFF"/>
                  </a:outerShdw>
                </a:effectLst>
              </a:rPr>
              <a:t>The conclusion is </a:t>
            </a:r>
            <a:r>
              <a:rPr lang="en-US" sz="2400" i="1" dirty="0">
                <a:effectLst>
                  <a:outerShdw blurRad="38100" dist="38100" dir="2700000" algn="tl">
                    <a:srgbClr val="FFFFFF"/>
                  </a:outerShdw>
                </a:effectLst>
              </a:rPr>
              <a:t>forceful</a:t>
            </a:r>
            <a:r>
              <a:rPr lang="en-US" sz="2400" dirty="0">
                <a:effectLst>
                  <a:outerShdw blurRad="38100" dist="38100" dir="2700000" algn="tl">
                    <a:srgbClr val="FFFFFF"/>
                  </a:outerShdw>
                </a:effectLst>
              </a:rPr>
              <a:t> or </a:t>
            </a:r>
            <a:r>
              <a:rPr lang="en-US" sz="2400" i="1" dirty="0">
                <a:effectLst>
                  <a:outerShdw blurRad="38100" dist="38100" dir="2700000" algn="tl">
                    <a:srgbClr val="FFFFFF"/>
                  </a:outerShdw>
                </a:effectLst>
              </a:rPr>
              <a:t>imposing</a:t>
            </a:r>
            <a:r>
              <a:rPr lang="en-US" sz="2400" dirty="0">
                <a:effectLst>
                  <a:outerShdw blurRad="38100" dist="38100" dir="2700000" algn="tl">
                    <a:srgbClr val="FFFFFF"/>
                  </a:outerShdw>
                </a:effectLst>
              </a:rPr>
              <a:t>. </a:t>
            </a:r>
          </a:p>
          <a:p>
            <a:pPr eaLnBrk="1" hangingPunct="1">
              <a:lnSpc>
                <a:spcPct val="125000"/>
              </a:lnSpc>
              <a:defRPr/>
            </a:pPr>
            <a:r>
              <a:rPr lang="en-US" sz="2800" b="1" dirty="0">
                <a:effectLst>
                  <a:outerShdw blurRad="38100" dist="38100" dir="2700000" algn="tl">
                    <a:srgbClr val="FFFFFF"/>
                  </a:outerShdw>
                </a:effectLst>
              </a:rPr>
              <a:t>“persuasive argument” </a:t>
            </a:r>
          </a:p>
          <a:p>
            <a:pPr lvl="1" eaLnBrk="1" hangingPunct="1">
              <a:lnSpc>
                <a:spcPct val="125000"/>
              </a:lnSpc>
              <a:defRPr/>
            </a:pPr>
            <a:r>
              <a:rPr lang="en-US" sz="2400" dirty="0">
                <a:effectLst>
                  <a:outerShdw blurRad="38100" dist="38100" dir="2700000" algn="tl">
                    <a:srgbClr val="FFFFFF"/>
                  </a:outerShdw>
                </a:effectLst>
              </a:rPr>
              <a:t>People can be persuasive by giving </a:t>
            </a:r>
            <a:r>
              <a:rPr lang="en-US" sz="2400" i="1" dirty="0">
                <a:effectLst>
                  <a:outerShdw blurRad="38100" dist="38100" dir="2700000" algn="tl">
                    <a:srgbClr val="FFFFFF"/>
                  </a:outerShdw>
                </a:effectLst>
              </a:rPr>
              <a:t>eloquent speech</a:t>
            </a:r>
            <a:r>
              <a:rPr lang="en-US" sz="2400" dirty="0">
                <a:effectLst>
                  <a:outerShdw blurRad="38100" dist="38100" dir="2700000" algn="tl">
                    <a:srgbClr val="FFFFFF"/>
                  </a:outerShdw>
                </a:effectLst>
              </a:rPr>
              <a:t> (which contains both rhetoric and fallacies).  </a:t>
            </a:r>
          </a:p>
          <a:p>
            <a:pPr eaLnBrk="1" hangingPunct="1">
              <a:lnSpc>
                <a:spcPct val="125000"/>
              </a:lnSpc>
              <a:defRPr/>
            </a:pPr>
            <a:r>
              <a:rPr lang="en-US" sz="2800" b="1" dirty="0">
                <a:effectLst>
                  <a:outerShdw blurRad="38100" dist="38100" dir="2700000" algn="tl">
                    <a:srgbClr val="FFFFFF"/>
                  </a:outerShdw>
                </a:effectLst>
              </a:rPr>
              <a:t>“well-written/spoken” </a:t>
            </a:r>
          </a:p>
          <a:p>
            <a:pPr lvl="1" eaLnBrk="1" hangingPunct="1">
              <a:lnSpc>
                <a:spcPct val="125000"/>
              </a:lnSpc>
              <a:defRPr/>
            </a:pPr>
            <a:r>
              <a:rPr lang="en-US" sz="2400" dirty="0">
                <a:effectLst>
                  <a:outerShdw blurRad="38100" dist="38100" dir="2700000" algn="tl">
                    <a:srgbClr val="FFFFFF"/>
                  </a:outerShdw>
                </a:effectLst>
              </a:rPr>
              <a:t>Clarity, eloquence and organization can all occur in the presence of logical mistakes. </a:t>
            </a:r>
          </a:p>
          <a:p>
            <a:pPr marL="0" indent="0" eaLnBrk="1" hangingPunct="1">
              <a:buNone/>
              <a:defRPr/>
            </a:pPr>
            <a:endParaRPr lang="en-US" sz="2200" dirty="0">
              <a:effectLst>
                <a:outerShdw blurRad="38100" dist="38100" dir="2700000" algn="tl">
                  <a:srgbClr val="FFFFFF"/>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7171">
                                            <p:txEl>
                                              <p:pRg st="2" end="2"/>
                                            </p:txEl>
                                          </p:spTgt>
                                        </p:tgtEl>
                                        <p:attrNameLst>
                                          <p:attrName>style.visibility</p:attrName>
                                        </p:attrNameLst>
                                      </p:cBhvr>
                                      <p:to>
                                        <p:strVal val="visible"/>
                                      </p:to>
                                    </p:set>
                                    <p:animEffect transition="in" filter="checkerboard(across)">
                                      <p:cBhvr>
                                        <p:cTn id="7" dur="500"/>
                                        <p:tgtEl>
                                          <p:spTgt spid="717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7171">
                                            <p:txEl>
                                              <p:pRg st="3" end="3"/>
                                            </p:txEl>
                                          </p:spTgt>
                                        </p:tgtEl>
                                        <p:attrNameLst>
                                          <p:attrName>style.visibility</p:attrName>
                                        </p:attrNameLst>
                                      </p:cBhvr>
                                      <p:to>
                                        <p:strVal val="visible"/>
                                      </p:to>
                                    </p:set>
                                    <p:animEffect transition="in" filter="checkerboard(across)">
                                      <p:cBhvr>
                                        <p:cTn id="12" dur="500"/>
                                        <p:tgtEl>
                                          <p:spTgt spid="717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7171">
                                            <p:txEl>
                                              <p:pRg st="4" end="4"/>
                                            </p:txEl>
                                          </p:spTgt>
                                        </p:tgtEl>
                                        <p:attrNameLst>
                                          <p:attrName>style.visibility</p:attrName>
                                        </p:attrNameLst>
                                      </p:cBhvr>
                                      <p:to>
                                        <p:strVal val="visible"/>
                                      </p:to>
                                    </p:set>
                                    <p:animEffect transition="in" filter="checkerboard(across)">
                                      <p:cBhvr>
                                        <p:cTn id="17" dur="500"/>
                                        <p:tgtEl>
                                          <p:spTgt spid="717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7171">
                                            <p:txEl>
                                              <p:pRg st="5" end="5"/>
                                            </p:txEl>
                                          </p:spTgt>
                                        </p:tgtEl>
                                        <p:attrNameLst>
                                          <p:attrName>style.visibility</p:attrName>
                                        </p:attrNameLst>
                                      </p:cBhvr>
                                      <p:to>
                                        <p:strVal val="visible"/>
                                      </p:to>
                                    </p:set>
                                    <p:animEffect transition="in" filter="checkerboard(across)">
                                      <p:cBhvr>
                                        <p:cTn id="22" dur="500"/>
                                        <p:tgtEl>
                                          <p:spTgt spid="7171">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checkerboard(across)">
                                      <p:cBhvr>
                                        <p:cTn id="27" dur="5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9413</TotalTime>
  <Words>4243</Words>
  <Application>Microsoft Office PowerPoint</Application>
  <PresentationFormat>On-screen Show (4:3)</PresentationFormat>
  <Paragraphs>411</Paragraphs>
  <Slides>51</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SimSun</vt:lpstr>
      <vt:lpstr>Arial</vt:lpstr>
      <vt:lpstr>Arial Black</vt:lpstr>
      <vt:lpstr>Calibri</vt:lpstr>
      <vt:lpstr>Times New Roman</vt:lpstr>
      <vt:lpstr>Verdana</vt:lpstr>
      <vt:lpstr>Wingdings</vt:lpstr>
      <vt:lpstr>Wingdings 2</vt:lpstr>
      <vt:lpstr>Pixel</vt:lpstr>
      <vt:lpstr>Assignment </vt:lpstr>
      <vt:lpstr>Assignment </vt:lpstr>
      <vt:lpstr>Assignment </vt:lpstr>
      <vt:lpstr>Assignment – Suggestion  </vt:lpstr>
      <vt:lpstr>CHAPTER 8</vt:lpstr>
      <vt:lpstr>WHERE HAVE WE BEEN SO FAR?</vt:lpstr>
      <vt:lpstr>Part 1: Evaluating arguments</vt:lpstr>
      <vt:lpstr>Part 1: Evaluating Arguments </vt:lpstr>
      <vt:lpstr>What is NOT a good argument? </vt:lpstr>
      <vt:lpstr>When is an argument ‘good’?</vt:lpstr>
      <vt:lpstr>PowerPoint Presentation</vt:lpstr>
      <vt:lpstr>PowerPoint Presentation</vt:lpstr>
      <vt:lpstr>Which standard(s) is/are missing?</vt:lpstr>
      <vt:lpstr>Part 2: Refuting arguments</vt:lpstr>
      <vt:lpstr>PowerPoint Presentation</vt:lpstr>
      <vt:lpstr>PowerPoint Presentation</vt:lpstr>
      <vt:lpstr>1. Reduce to the absurd</vt:lpstr>
      <vt:lpstr>2. Provide a counter-example</vt:lpstr>
      <vt:lpstr>How to refute arguments</vt:lpstr>
      <vt:lpstr>1. Show false or dubious premises</vt:lpstr>
      <vt:lpstr>PowerPoint Presentation</vt:lpstr>
      <vt:lpstr> Show insufficient premises for the conclusion</vt:lpstr>
      <vt:lpstr>PowerPoint Presentation</vt:lpstr>
      <vt:lpstr>PowerPoint Presentation</vt:lpstr>
      <vt:lpstr>PowerPoint Presentation</vt:lpstr>
      <vt:lpstr>Argument refutation  &amp; Argument essay </vt:lpstr>
      <vt:lpstr>What does a critical thinker do?</vt:lpstr>
      <vt:lpstr>5 types of deductive argument and common fallacies</vt:lpstr>
      <vt:lpstr>PowerPoint Presentation</vt:lpstr>
      <vt:lpstr>PowerPoint Presentation</vt:lpstr>
      <vt:lpstr>6 types of inductive argument and common fallacies</vt:lpstr>
      <vt:lpstr>Activity: What fallacies do the arguments commit?</vt:lpstr>
      <vt:lpstr>Task: Analyze the argument</vt:lpstr>
      <vt:lpstr>Task: Analyze the argument (cont)</vt:lpstr>
      <vt:lpstr>Sample refutation </vt:lpstr>
      <vt:lpstr>Sample refutation </vt:lpstr>
      <vt:lpstr>Argument essay template</vt:lpstr>
      <vt:lpstr>SAMPLE INTRODUCTION</vt:lpstr>
      <vt:lpstr>SAMPLE BODY PARAGRAPH 1</vt:lpstr>
      <vt:lpstr>SAMPLE BODY PARAGRAPH 2</vt:lpstr>
      <vt:lpstr>SAMPLE BODY PARAGRAPH 3</vt:lpstr>
      <vt:lpstr>SAMPLE CONCLUSION</vt:lpstr>
      <vt:lpstr>Practice: Analyze the argument </vt:lpstr>
      <vt:lpstr>Analysis</vt:lpstr>
      <vt:lpstr>PowerPoint Presentation</vt:lpstr>
      <vt:lpstr>Activity: Analyze the argument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Do Thi Dieu Ngoc</cp:lastModifiedBy>
  <cp:revision>261</cp:revision>
  <cp:lastPrinted>1601-01-01T00:00:00Z</cp:lastPrinted>
  <dcterms:created xsi:type="dcterms:W3CDTF">1601-01-01T00:00:00Z</dcterms:created>
  <dcterms:modified xsi:type="dcterms:W3CDTF">2024-05-27T03:14:52Z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