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107A66-7D8F-4D9C-84C5-5390CEA26848}">
  <a:tblStyle styleId="{1A107A66-7D8F-4D9C-84C5-5390CEA26848}"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7ff761402_1_62: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4" name="Google Shape;114;g2c7ff761402_1_62: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15" name="Google Shape;115;g2c7ff761402_1_62: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7ff761402_1_71:notes"/>
          <p:cNvSpPr txBox="1"/>
          <p:nvPr>
            <p:ph idx="1" type="body"/>
          </p:nvPr>
        </p:nvSpPr>
        <p:spPr>
          <a:xfrm>
            <a:off x="897000" y="4353393"/>
            <a:ext cx="5082997" cy="4128541"/>
          </a:xfrm>
          <a:prstGeom prst="rect">
            <a:avLst/>
          </a:prstGeom>
        </p:spPr>
        <p:txBody>
          <a:bodyPr anchorCtr="0" anchor="t" bIns="90725" lIns="90725" spcFirstLastPara="1" rIns="90725" wrap="square" tIns="90725">
            <a:noAutofit/>
          </a:bodyPr>
          <a:lstStyle/>
          <a:p>
            <a:pPr indent="0" lvl="0" marL="0" rtl="0" algn="l">
              <a:spcBef>
                <a:spcPts val="0"/>
              </a:spcBef>
              <a:spcAft>
                <a:spcPts val="0"/>
              </a:spcAft>
              <a:buNone/>
            </a:pPr>
            <a:r>
              <a:t/>
            </a:r>
            <a:endParaRPr/>
          </a:p>
        </p:txBody>
      </p:sp>
      <p:sp>
        <p:nvSpPr>
          <p:cNvPr id="123" name="Google Shape;123;g2c7ff761402_1_71: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7ff761402_1_76: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 name="Google Shape;129;g2c7ff761402_1_76: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30" name="Google Shape;130;g2c7ff761402_1_76: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7ff761402_1_84: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g2c7ff761402_1_84: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39" name="Google Shape;139;g2c7ff761402_1_84: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7ff761402_1_97: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g2c7ff761402_1_97: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57" name="Google Shape;157;g2c7ff761402_1_97: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7ff761402_1_109: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g2c7ff761402_1_109: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70" name="Google Shape;170;g2c7ff761402_1_109: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7ff761402_1_121: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g2c7ff761402_1_121: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186" name="Google Shape;186;g2c7ff761402_1_121: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7ff761402_1_133: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g2c7ff761402_1_133: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201" name="Google Shape;201;g2c7ff761402_1_133: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7ff761402_1_146:notes"/>
          <p:cNvSpPr/>
          <p:nvPr>
            <p:ph idx="2" type="sldImg"/>
          </p:nvPr>
        </p:nvSpPr>
        <p:spPr>
          <a:xfrm>
            <a:off x="292144" y="676119"/>
            <a:ext cx="6218353" cy="345242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g2c7ff761402_1_146:notes"/>
          <p:cNvSpPr txBox="1"/>
          <p:nvPr>
            <p:ph idx="1" type="body"/>
          </p:nvPr>
        </p:nvSpPr>
        <p:spPr>
          <a:xfrm>
            <a:off x="897000" y="4353393"/>
            <a:ext cx="5082997" cy="4128541"/>
          </a:xfrm>
          <a:prstGeom prst="rect">
            <a:avLst/>
          </a:prstGeom>
          <a:noFill/>
          <a:ln>
            <a:noFill/>
          </a:ln>
        </p:spPr>
        <p:txBody>
          <a:bodyPr anchorCtr="0" anchor="t" bIns="45350" lIns="90725" spcFirstLastPara="1" rIns="90725" wrap="square" tIns="45350">
            <a:noAutofit/>
          </a:bodyPr>
          <a:lstStyle/>
          <a:p>
            <a:pPr indent="0" lvl="0" marL="0" rtl="0" algn="l">
              <a:spcBef>
                <a:spcPts val="0"/>
              </a:spcBef>
              <a:spcAft>
                <a:spcPts val="0"/>
              </a:spcAft>
              <a:buNone/>
            </a:pPr>
            <a:r>
              <a:t/>
            </a:r>
            <a:endParaRPr sz="1400"/>
          </a:p>
        </p:txBody>
      </p:sp>
      <p:sp>
        <p:nvSpPr>
          <p:cNvPr id="217" name="Google Shape;217;g2c7ff761402_1_146:notes"/>
          <p:cNvSpPr txBox="1"/>
          <p:nvPr>
            <p:ph idx="12" type="sldNum"/>
          </p:nvPr>
        </p:nvSpPr>
        <p:spPr>
          <a:xfrm>
            <a:off x="3886999" y="8708349"/>
            <a:ext cx="2989999" cy="449705"/>
          </a:xfrm>
          <a:prstGeom prst="rect">
            <a:avLst/>
          </a:prstGeom>
          <a:noFill/>
          <a:ln>
            <a:noFill/>
          </a:ln>
        </p:spPr>
        <p:txBody>
          <a:bodyPr anchorCtr="0" anchor="b" bIns="45350" lIns="90725" spcFirstLastPara="1" rIns="90725" wrap="square" tIns="4535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5"/>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5"/>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a:lvl1pPr>
            <a:lvl2pPr lvl="1" algn="ctr">
              <a:spcBef>
                <a:spcPts val="400"/>
              </a:spcBef>
              <a:spcAft>
                <a:spcPts val="0"/>
              </a:spcAft>
              <a:buClr>
                <a:schemeClr val="dk1"/>
              </a:buClr>
              <a:buSzPts val="20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320"/>
              </a:spcBef>
              <a:spcAft>
                <a:spcPts val="0"/>
              </a:spcAft>
              <a:buClr>
                <a:schemeClr val="dk1"/>
              </a:buClr>
              <a:buSzPts val="1600"/>
              <a:buFont typeface="Times New Roman"/>
              <a:buNone/>
              <a:defRPr/>
            </a:lvl4pPr>
            <a:lvl5pPr lvl="4" algn="ctr">
              <a:spcBef>
                <a:spcPts val="320"/>
              </a:spcBef>
              <a:spcAft>
                <a:spcPts val="0"/>
              </a:spcAft>
              <a:buClr>
                <a:schemeClr val="dk1"/>
              </a:buClr>
              <a:buSzPts val="1600"/>
              <a:buFont typeface="Times New Roman"/>
              <a:buNone/>
              <a:defRPr/>
            </a:lvl5pPr>
            <a:lvl6pPr lvl="5" algn="ctr">
              <a:spcBef>
                <a:spcPts val="320"/>
              </a:spcBef>
              <a:spcAft>
                <a:spcPts val="0"/>
              </a:spcAft>
              <a:buClr>
                <a:schemeClr val="dk1"/>
              </a:buClr>
              <a:buSzPts val="1600"/>
              <a:buFont typeface="Times New Roman"/>
              <a:buNone/>
              <a:defRPr/>
            </a:lvl6pPr>
            <a:lvl7pPr lvl="6" algn="ctr">
              <a:spcBef>
                <a:spcPts val="320"/>
              </a:spcBef>
              <a:spcAft>
                <a:spcPts val="0"/>
              </a:spcAft>
              <a:buClr>
                <a:schemeClr val="dk1"/>
              </a:buClr>
              <a:buSzPts val="1600"/>
              <a:buFont typeface="Times New Roman"/>
              <a:buNone/>
              <a:defRPr/>
            </a:lvl7pPr>
            <a:lvl8pPr lvl="7" algn="ctr">
              <a:spcBef>
                <a:spcPts val="320"/>
              </a:spcBef>
              <a:spcAft>
                <a:spcPts val="0"/>
              </a:spcAft>
              <a:buClr>
                <a:schemeClr val="dk1"/>
              </a:buClr>
              <a:buSzPts val="1600"/>
              <a:buFont typeface="Times New Roman"/>
              <a:buNone/>
              <a:defRPr/>
            </a:lvl8pPr>
            <a:lvl9pPr lvl="8" algn="ctr">
              <a:spcBef>
                <a:spcPts val="320"/>
              </a:spcBef>
              <a:spcAft>
                <a:spcPts val="0"/>
              </a:spcAft>
              <a:buClr>
                <a:schemeClr val="dk1"/>
              </a:buClr>
              <a:buSzPts val="1600"/>
              <a:buFont typeface="Times New Roman"/>
              <a:buNone/>
              <a:defRPr/>
            </a:lvl9pPr>
          </a:lstStyle>
          <a:p/>
        </p:txBody>
      </p:sp>
      <p:sp>
        <p:nvSpPr>
          <p:cNvPr id="63" name="Google Shape;63;p16"/>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7"/>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17"/>
          <p:cNvSpPr txBox="1"/>
          <p:nvPr>
            <p:ph idx="2" type="body"/>
          </p:nvPr>
        </p:nvSpPr>
        <p:spPr>
          <a:xfrm>
            <a:off x="4648200" y="1485900"/>
            <a:ext cx="3810000" cy="1485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17"/>
          <p:cNvSpPr txBox="1"/>
          <p:nvPr>
            <p:ph idx="3" type="body"/>
          </p:nvPr>
        </p:nvSpPr>
        <p:spPr>
          <a:xfrm>
            <a:off x="4648200" y="3086100"/>
            <a:ext cx="3810000" cy="1485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7"/>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0" name="Shape 70"/>
        <p:cNvGrpSpPr/>
        <p:nvPr/>
      </p:nvGrpSpPr>
      <p:grpSpPr>
        <a:xfrm>
          <a:off x="0" y="0"/>
          <a:ext cx="0" cy="0"/>
          <a:chOff x="0" y="0"/>
          <a:chExt cx="0" cy="0"/>
        </a:xfrm>
      </p:grpSpPr>
      <p:sp>
        <p:nvSpPr>
          <p:cNvPr id="71" name="Google Shape;71;p18"/>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8"/>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8"/>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18"/>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9"/>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8" name="Google Shape;78;p19"/>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20"/>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0"/>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82" name="Google Shape;82;p20"/>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83" name="Google Shape;83;p20"/>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2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7" name="Google Shape;87;p2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8" name="Google Shape;88;p2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9" name="Google Shape;89;p2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90" name="Google Shape;90;p21"/>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22"/>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22"/>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2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97" name="Google Shape;97;p23"/>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98" name="Google Shape;98;p23"/>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4"/>
          <p:cNvSpPr/>
          <p:nvPr>
            <p:ph idx="2" type="pic"/>
          </p:nvPr>
        </p:nvSpPr>
        <p:spPr>
          <a:xfrm>
            <a:off x="1792288" y="459581"/>
            <a:ext cx="5486400" cy="3086100"/>
          </a:xfrm>
          <a:prstGeom prst="rect">
            <a:avLst/>
          </a:prstGeom>
          <a:noFill/>
          <a:ln>
            <a:noFill/>
          </a:ln>
        </p:spPr>
      </p:sp>
      <p:sp>
        <p:nvSpPr>
          <p:cNvPr id="102" name="Google Shape;102;p2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03" name="Google Shape;103;p24"/>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25"/>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5"/>
          <p:cNvSpPr txBox="1"/>
          <p:nvPr>
            <p:ph idx="1" type="body"/>
          </p:nvPr>
        </p:nvSpPr>
        <p:spPr>
          <a:xfrm rot="5400000">
            <a:off x="3028950" y="-857250"/>
            <a:ext cx="30861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25"/>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6"/>
          <p:cNvSpPr txBox="1"/>
          <p:nvPr>
            <p:ph type="title"/>
          </p:nvPr>
        </p:nvSpPr>
        <p:spPr>
          <a:xfrm rot="5400000">
            <a:off x="5429250" y="1543050"/>
            <a:ext cx="41148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0" name="Google Shape;110;p26"/>
          <p:cNvSpPr txBox="1"/>
          <p:nvPr>
            <p:ph idx="1" type="body"/>
          </p:nvPr>
        </p:nvSpPr>
        <p:spPr>
          <a:xfrm rot="5400000">
            <a:off x="1466850" y="-323850"/>
            <a:ext cx="41148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6"/>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565102" y="255464"/>
            <a:ext cx="7772400" cy="3283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 sz="2800"/>
              <a:t>ASSIGNMENT</a:t>
            </a:r>
            <a:endParaRPr/>
          </a:p>
        </p:txBody>
      </p:sp>
      <p:sp>
        <p:nvSpPr>
          <p:cNvPr id="118" name="Google Shape;118;p27"/>
          <p:cNvSpPr txBox="1"/>
          <p:nvPr/>
        </p:nvSpPr>
        <p:spPr>
          <a:xfrm>
            <a:off x="516945" y="774338"/>
            <a:ext cx="8627055" cy="14127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 sz="2000">
                <a:solidFill>
                  <a:schemeClr val="dk1"/>
                </a:solidFill>
                <a:latin typeface="Times New Roman"/>
                <a:ea typeface="Times New Roman"/>
                <a:cs typeface="Times New Roman"/>
                <a:sym typeface="Times New Roman"/>
              </a:rPr>
              <a:t>Instructions</a:t>
            </a:r>
            <a:r>
              <a:rPr lang="en" sz="2000">
                <a:solidFill>
                  <a:schemeClr val="dk1"/>
                </a:solidFill>
                <a:latin typeface="Times New Roman"/>
                <a:ea typeface="Times New Roman"/>
                <a:cs typeface="Times New Roman"/>
                <a:sym typeface="Times New Roman"/>
              </a:rPr>
              <a:t>: </a:t>
            </a:r>
            <a:endParaRPr/>
          </a:p>
          <a:p>
            <a:pPr indent="-342900" lvl="0" marL="342900" marR="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question “Who’s the thief?” is optional. Your weekly assignment includes 5 tasks that follow.</a:t>
            </a:r>
            <a:endParaRPr/>
          </a:p>
          <a:p>
            <a:pPr indent="-342900" lvl="0" marL="342900" marR="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 Delete all the lesson slides and keep only the Assignment slides to resubmit.</a:t>
            </a:r>
            <a:endParaRPr sz="2400">
              <a:solidFill>
                <a:schemeClr val="dk1"/>
              </a:solidFill>
              <a:latin typeface="Times New Roman"/>
              <a:ea typeface="Times New Roman"/>
              <a:cs typeface="Times New Roman"/>
              <a:sym typeface="Times New Roman"/>
            </a:endParaRPr>
          </a:p>
        </p:txBody>
      </p:sp>
      <p:sp>
        <p:nvSpPr>
          <p:cNvPr id="119" name="Google Shape;119;p27"/>
          <p:cNvSpPr txBox="1"/>
          <p:nvPr/>
        </p:nvSpPr>
        <p:spPr>
          <a:xfrm>
            <a:off x="651163" y="2526044"/>
            <a:ext cx="760027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Times New Roman"/>
                <a:ea typeface="Times New Roman"/>
                <a:cs typeface="Times New Roman"/>
                <a:sym typeface="Times New Roman"/>
              </a:rPr>
              <a:t>Link to submit</a:t>
            </a:r>
            <a:r>
              <a:rPr lang="en" sz="2400">
                <a:solidFill>
                  <a:schemeClr val="dk1"/>
                </a:solidFill>
                <a:latin typeface="Times New Roman"/>
                <a:ea typeface="Times New Roman"/>
                <a:cs typeface="Times New Roman"/>
                <a:sym typeface="Times New Roman"/>
              </a:rPr>
              <a:t>: </a:t>
            </a:r>
            <a:endParaRPr/>
          </a:p>
        </p:txBody>
      </p:sp>
      <p:sp>
        <p:nvSpPr>
          <p:cNvPr id="120" name="Google Shape;120;p27"/>
          <p:cNvSpPr txBox="1"/>
          <p:nvPr/>
        </p:nvSpPr>
        <p:spPr>
          <a:xfrm>
            <a:off x="1536970" y="3253476"/>
            <a:ext cx="6293795"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Times New Roman"/>
                <a:ea typeface="Times New Roman"/>
                <a:cs typeface="Times New Roman"/>
                <a:sym typeface="Times New Roman"/>
              </a:rPr>
              <a:t>https://forms.gle/XktoPWgKXMvjVaCR7</a:t>
            </a:r>
            <a:endParaRPr sz="24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914400" y="228600"/>
            <a:ext cx="7772400" cy="576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Names of your group </a:t>
            </a:r>
            <a:endParaRPr/>
          </a:p>
        </p:txBody>
      </p:sp>
      <p:sp>
        <p:nvSpPr>
          <p:cNvPr id="126" name="Google Shape;126;p28"/>
          <p:cNvSpPr txBox="1"/>
          <p:nvPr>
            <p:ph idx="1" type="body"/>
          </p:nvPr>
        </p:nvSpPr>
        <p:spPr>
          <a:xfrm>
            <a:off x="242550" y="804875"/>
            <a:ext cx="8215800" cy="353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1. Nguyễn Ngọc Mỹ Phương -BEBEIU22114</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2. Phạm Thái Nhật Thanh-BEBEIU22133</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3. Nguyễn Thị Như Quỳnh-BEBEIU22122</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4. Đặng Thị Trúc Thắm - BEBEIU22132</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5. Đặng Trần Minh Châu - BEBEIU22019</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6. Nguyễn Ngọc Phương Thảo - BEBEIU22135</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7. Lê Đức Toản - EEEEIU22065</a:t>
            </a:r>
            <a:endParaRPr sz="2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900">
                <a:latin typeface="Arial"/>
                <a:ea typeface="Arial"/>
                <a:cs typeface="Arial"/>
                <a:sym typeface="Arial"/>
              </a:rPr>
              <a:t>8. Đỗ Minh Duy - ITITSB22029</a:t>
            </a:r>
            <a:endParaRPr sz="29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sz="2900">
              <a:latin typeface="Arial"/>
              <a:ea typeface="Arial"/>
              <a:cs typeface="Arial"/>
              <a:sym typeface="Arial"/>
            </a:endParaRPr>
          </a:p>
          <a:p>
            <a:pPr indent="-73025" lvl="0" marL="225425" rtl="0" algn="l">
              <a:spcBef>
                <a:spcPts val="0"/>
              </a:spcBef>
              <a:spcAft>
                <a:spcPts val="0"/>
              </a:spcAft>
              <a:buClr>
                <a:schemeClr val="dk1"/>
              </a:buClr>
              <a:buSzPts val="2400"/>
              <a:buFont typeface="Times New Roman"/>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sz="1000">
                <a:solidFill>
                  <a:schemeClr val="dk1"/>
                </a:solidFill>
                <a:latin typeface="Times New Roman"/>
                <a:ea typeface="Times New Roman"/>
                <a:cs typeface="Times New Roman"/>
                <a:sym typeface="Times New Roman"/>
              </a:rPr>
              <a:t>‹#›</a:t>
            </a:fld>
            <a:endParaRPr sz="1000">
              <a:solidFill>
                <a:schemeClr val="dk1"/>
              </a:solidFill>
              <a:latin typeface="Times New Roman"/>
              <a:ea typeface="Times New Roman"/>
              <a:cs typeface="Times New Roman"/>
              <a:sym typeface="Times New Roman"/>
            </a:endParaRPr>
          </a:p>
        </p:txBody>
      </p:sp>
      <p:sp>
        <p:nvSpPr>
          <p:cNvPr id="133" name="Google Shape;133;p29"/>
          <p:cNvSpPr txBox="1"/>
          <p:nvPr>
            <p:ph type="title"/>
          </p:nvPr>
        </p:nvSpPr>
        <p:spPr>
          <a:xfrm>
            <a:off x="685799" y="520262"/>
            <a:ext cx="7772400" cy="37861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800"/>
              <a:t>Who’s the thief?</a:t>
            </a:r>
            <a:endParaRPr/>
          </a:p>
        </p:txBody>
      </p:sp>
      <p:sp>
        <p:nvSpPr>
          <p:cNvPr id="134" name="Google Shape;134;p29"/>
          <p:cNvSpPr txBox="1"/>
          <p:nvPr>
            <p:ph idx="1" type="body"/>
          </p:nvPr>
        </p:nvSpPr>
        <p:spPr>
          <a:xfrm>
            <a:off x="384968" y="950119"/>
            <a:ext cx="8374063" cy="4079081"/>
          </a:xfrm>
          <a:prstGeom prst="rect">
            <a:avLst/>
          </a:prstGeom>
          <a:noFill/>
          <a:ln>
            <a:noFill/>
          </a:ln>
        </p:spPr>
        <p:txBody>
          <a:bodyPr anchorCtr="0" anchor="t" bIns="45700" lIns="91425" spcFirstLastPara="1" rIns="91425" wrap="square" tIns="45700">
            <a:noAutofit/>
          </a:bodyPr>
          <a:lstStyle/>
          <a:p>
            <a:pPr indent="-225425" lvl="0" marL="225425" rtl="0" algn="l">
              <a:spcBef>
                <a:spcPts val="0"/>
              </a:spcBef>
              <a:spcAft>
                <a:spcPts val="0"/>
              </a:spcAft>
              <a:buClr>
                <a:schemeClr val="dk1"/>
              </a:buClr>
              <a:buSzPts val="2400"/>
              <a:buFont typeface="Times New Roman"/>
              <a:buNone/>
            </a:pPr>
            <a:r>
              <a:rPr lang="en"/>
              <a:t>	A theft was committed by one of the 9 people (called </a:t>
            </a:r>
            <a:r>
              <a:rPr b="1" lang="en"/>
              <a:t>One</a:t>
            </a:r>
            <a:r>
              <a:rPr lang="en"/>
              <a:t> to </a:t>
            </a:r>
            <a:r>
              <a:rPr b="1" lang="en"/>
              <a:t>Nine</a:t>
            </a:r>
            <a:r>
              <a:rPr lang="en"/>
              <a:t>) but the police don’t know who did it. Here are their answers when questioned:</a:t>
            </a:r>
            <a:endParaRPr/>
          </a:p>
          <a:p>
            <a:pPr indent="-227012" lvl="1" marL="566738" rtl="0" algn="l">
              <a:spcBef>
                <a:spcPts val="400"/>
              </a:spcBef>
              <a:spcAft>
                <a:spcPts val="0"/>
              </a:spcAft>
              <a:buClr>
                <a:schemeClr val="dk1"/>
              </a:buClr>
              <a:buSzPts val="2000"/>
              <a:buFont typeface="Times New Roman"/>
              <a:buChar char="–"/>
            </a:pPr>
            <a:r>
              <a:rPr b="1" lang="en"/>
              <a:t>One</a:t>
            </a:r>
            <a:r>
              <a:rPr lang="en"/>
              <a:t>: Five is the thief. </a:t>
            </a:r>
            <a:endParaRPr/>
          </a:p>
          <a:p>
            <a:pPr indent="-227012" lvl="1" marL="566738" rtl="0" algn="l">
              <a:spcBef>
                <a:spcPts val="400"/>
              </a:spcBef>
              <a:spcAft>
                <a:spcPts val="0"/>
              </a:spcAft>
              <a:buClr>
                <a:schemeClr val="dk1"/>
              </a:buClr>
              <a:buSzPts val="2000"/>
              <a:buFont typeface="Times New Roman"/>
              <a:buChar char="–"/>
            </a:pPr>
            <a:r>
              <a:rPr b="1" lang="en"/>
              <a:t>Two</a:t>
            </a:r>
            <a:r>
              <a:rPr lang="en"/>
              <a:t>: No, it’s not true! </a:t>
            </a:r>
            <a:endParaRPr/>
          </a:p>
          <a:p>
            <a:pPr indent="-227012" lvl="1" marL="566738" rtl="0" algn="l">
              <a:spcBef>
                <a:spcPts val="400"/>
              </a:spcBef>
              <a:spcAft>
                <a:spcPts val="0"/>
              </a:spcAft>
              <a:buClr>
                <a:schemeClr val="dk1"/>
              </a:buClr>
              <a:buSzPts val="2000"/>
              <a:buFont typeface="Times New Roman"/>
              <a:buChar char="–"/>
            </a:pPr>
            <a:r>
              <a:rPr b="1" lang="en"/>
              <a:t>Three</a:t>
            </a:r>
            <a:r>
              <a:rPr lang="en"/>
              <a:t>: I did it.  </a:t>
            </a:r>
            <a:endParaRPr/>
          </a:p>
          <a:p>
            <a:pPr indent="-227012" lvl="1" marL="566738" rtl="0" algn="l">
              <a:spcBef>
                <a:spcPts val="400"/>
              </a:spcBef>
              <a:spcAft>
                <a:spcPts val="0"/>
              </a:spcAft>
              <a:buClr>
                <a:schemeClr val="dk1"/>
              </a:buClr>
              <a:buSzPts val="2000"/>
              <a:buFont typeface="Times New Roman"/>
              <a:buChar char="–"/>
            </a:pPr>
            <a:r>
              <a:rPr b="1" lang="en"/>
              <a:t>Four</a:t>
            </a:r>
            <a:r>
              <a:rPr lang="en"/>
              <a:t>: Either Three or Eight is the thief. </a:t>
            </a:r>
            <a:endParaRPr/>
          </a:p>
          <a:p>
            <a:pPr indent="-227012" lvl="1" marL="566738" rtl="0" algn="l">
              <a:spcBef>
                <a:spcPts val="400"/>
              </a:spcBef>
              <a:spcAft>
                <a:spcPts val="0"/>
              </a:spcAft>
              <a:buClr>
                <a:schemeClr val="dk1"/>
              </a:buClr>
              <a:buSzPts val="2000"/>
              <a:buFont typeface="Times New Roman"/>
              <a:buChar char="–"/>
            </a:pPr>
            <a:r>
              <a:rPr b="1" lang="en"/>
              <a:t>Five:</a:t>
            </a:r>
            <a:r>
              <a:rPr lang="en"/>
              <a:t> Two said the wrong thing!</a:t>
            </a:r>
            <a:endParaRPr/>
          </a:p>
          <a:p>
            <a:pPr indent="-227012" lvl="1" marL="566738" rtl="0" algn="l">
              <a:spcBef>
                <a:spcPts val="400"/>
              </a:spcBef>
              <a:spcAft>
                <a:spcPts val="0"/>
              </a:spcAft>
              <a:buClr>
                <a:schemeClr val="dk1"/>
              </a:buClr>
              <a:buSzPts val="2000"/>
              <a:buFont typeface="Times New Roman"/>
              <a:buChar char="–"/>
            </a:pPr>
            <a:r>
              <a:rPr b="1" lang="en"/>
              <a:t>Six</a:t>
            </a:r>
            <a:r>
              <a:rPr lang="en"/>
              <a:t>: Three is the thief.  </a:t>
            </a:r>
            <a:endParaRPr/>
          </a:p>
          <a:p>
            <a:pPr indent="-227012" lvl="1" marL="566738" rtl="0" algn="l">
              <a:spcBef>
                <a:spcPts val="400"/>
              </a:spcBef>
              <a:spcAft>
                <a:spcPts val="0"/>
              </a:spcAft>
              <a:buClr>
                <a:schemeClr val="dk1"/>
              </a:buClr>
              <a:buSzPts val="2000"/>
              <a:buFont typeface="Times New Roman"/>
              <a:buChar char="–"/>
            </a:pPr>
            <a:r>
              <a:rPr b="1" lang="en"/>
              <a:t>Seven</a:t>
            </a:r>
            <a:r>
              <a:rPr lang="en"/>
              <a:t>: No, Three is not the thief.  </a:t>
            </a:r>
            <a:endParaRPr/>
          </a:p>
          <a:p>
            <a:pPr indent="-227012" lvl="1" marL="566738" rtl="0" algn="l">
              <a:spcBef>
                <a:spcPts val="400"/>
              </a:spcBef>
              <a:spcAft>
                <a:spcPts val="0"/>
              </a:spcAft>
              <a:buClr>
                <a:schemeClr val="dk1"/>
              </a:buClr>
              <a:buSzPts val="2000"/>
              <a:buFont typeface="Times New Roman"/>
              <a:buChar char="–"/>
            </a:pPr>
            <a:r>
              <a:rPr b="1" lang="en"/>
              <a:t>Eight</a:t>
            </a:r>
            <a:r>
              <a:rPr lang="en"/>
              <a:t>: I’m not the thief, and Three is not, either.  </a:t>
            </a:r>
            <a:endParaRPr/>
          </a:p>
          <a:p>
            <a:pPr indent="-227012" lvl="1" marL="566738" rtl="0" algn="l">
              <a:spcBef>
                <a:spcPts val="400"/>
              </a:spcBef>
              <a:spcAft>
                <a:spcPts val="0"/>
              </a:spcAft>
              <a:buClr>
                <a:schemeClr val="dk1"/>
              </a:buClr>
              <a:buSzPts val="2000"/>
              <a:buFont typeface="Times New Roman"/>
              <a:buChar char="–"/>
            </a:pPr>
            <a:r>
              <a:rPr b="1" lang="en"/>
              <a:t>Nine</a:t>
            </a:r>
            <a:r>
              <a:rPr lang="en"/>
              <a:t>: What Eight says is correct, but Five is not the thief, either.</a:t>
            </a:r>
            <a:endParaRPr/>
          </a:p>
          <a:p>
            <a:pPr indent="-227012" lvl="1" marL="566738" rtl="0" algn="l">
              <a:spcBef>
                <a:spcPts val="400"/>
              </a:spcBef>
              <a:spcAft>
                <a:spcPts val="0"/>
              </a:spcAft>
              <a:buClr>
                <a:schemeClr val="dk1"/>
              </a:buClr>
              <a:buSzPts val="2000"/>
              <a:buFont typeface="Times New Roman"/>
              <a:buNone/>
            </a:pPr>
            <a:r>
              <a:t/>
            </a:r>
            <a:endParaRPr/>
          </a:p>
          <a:p>
            <a:pPr indent="-227012" lvl="1" marL="566738" rtl="0" algn="l">
              <a:spcBef>
                <a:spcPts val="400"/>
              </a:spcBef>
              <a:spcAft>
                <a:spcPts val="0"/>
              </a:spcAft>
              <a:buClr>
                <a:schemeClr val="dk1"/>
              </a:buClr>
              <a:buSzPts val="2000"/>
              <a:buFont typeface="Times New Roman"/>
              <a:buNone/>
            </a:pPr>
            <a:r>
              <a:rPr b="1" lang="en"/>
              <a:t>If only 3 out of 9 statements are true, who could be the thief?</a:t>
            </a:r>
            <a:endParaRPr/>
          </a:p>
          <a:p>
            <a:pPr indent="-227012" lvl="1" marL="566738" rtl="0" algn="l">
              <a:spcBef>
                <a:spcPts val="400"/>
              </a:spcBef>
              <a:spcAft>
                <a:spcPts val="0"/>
              </a:spcAft>
              <a:buClr>
                <a:schemeClr val="dk1"/>
              </a:buClr>
              <a:buSzPts val="2000"/>
              <a:buFont typeface="Times New Roman"/>
              <a:buNone/>
            </a:pPr>
            <a:r>
              <a:rPr b="1" lang="en"/>
              <a:t> </a:t>
            </a:r>
            <a:endParaRPr/>
          </a:p>
        </p:txBody>
      </p:sp>
      <p:sp>
        <p:nvSpPr>
          <p:cNvPr id="135" name="Google Shape;135;p29"/>
          <p:cNvSpPr txBox="1"/>
          <p:nvPr/>
        </p:nvSpPr>
        <p:spPr>
          <a:xfrm>
            <a:off x="609600" y="59714"/>
            <a:ext cx="7848599" cy="3462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400">
                <a:solidFill>
                  <a:schemeClr val="dk1"/>
                </a:solidFill>
                <a:latin typeface="Times New Roman"/>
                <a:ea typeface="Times New Roman"/>
                <a:cs typeface="Times New Roman"/>
                <a:sym typeface="Times New Roman"/>
              </a:rPr>
              <a:t>OPTIONAL QUESTION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30"/>
          <p:cNvGraphicFramePr/>
          <p:nvPr/>
        </p:nvGraphicFramePr>
        <p:xfrm>
          <a:off x="464742" y="2447399"/>
          <a:ext cx="3000000" cy="3000000"/>
        </p:xfrm>
        <a:graphic>
          <a:graphicData uri="http://schemas.openxmlformats.org/drawingml/2006/table">
            <a:tbl>
              <a:tblPr bandRow="1" firstRow="1">
                <a:noFill/>
                <a:tableStyleId>{1A107A66-7D8F-4D9C-84C5-5390CEA26848}</a:tableStyleId>
              </a:tblPr>
              <a:tblGrid>
                <a:gridCol w="704450"/>
                <a:gridCol w="575525"/>
                <a:gridCol w="687400"/>
                <a:gridCol w="882625"/>
                <a:gridCol w="1088750"/>
                <a:gridCol w="1186800"/>
                <a:gridCol w="1446925"/>
                <a:gridCol w="1372675"/>
              </a:tblGrid>
              <a:tr h="413700">
                <a:tc>
                  <a:txBody>
                    <a:bodyPr/>
                    <a:lstStyle/>
                    <a:p>
                      <a:pPr indent="0" lvl="0" marL="0" marR="0" rtl="0" algn="l">
                        <a:spcBef>
                          <a:spcPts val="0"/>
                        </a:spcBef>
                        <a:spcAft>
                          <a:spcPts val="0"/>
                        </a:spcAft>
                        <a:buNone/>
                      </a:pPr>
                      <a:r>
                        <a:rPr lang="en">
                          <a:solidFill>
                            <a:schemeClr val="dk1"/>
                          </a:solidFill>
                        </a:rPr>
                        <a:t>E</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P</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C</a:t>
                      </a:r>
                      <a:endParaRPr sz="1400">
                        <a:solidFill>
                          <a:schemeClr val="dk1"/>
                        </a:solidFill>
                      </a:endParaRPr>
                    </a:p>
                  </a:txBody>
                  <a:tcPr marT="34300" marB="34300" marR="91450" marL="91450"/>
                </a:tc>
                <a:tc>
                  <a:txBody>
                    <a:bodyPr/>
                    <a:lstStyle/>
                    <a:p>
                      <a:pPr indent="0" lvl="0" marL="0" rtl="0" algn="l">
                        <a:spcBef>
                          <a:spcPts val="0"/>
                        </a:spcBef>
                        <a:spcAft>
                          <a:spcPts val="0"/>
                        </a:spcAft>
                        <a:buNone/>
                      </a:pPr>
                      <a:r>
                        <a:rPr lang="en">
                          <a:solidFill>
                            <a:schemeClr val="dk1"/>
                          </a:solidFill>
                        </a:rPr>
                        <a:t>~ C</a:t>
                      </a:r>
                      <a:endParaRPr>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
                          <a:solidFill>
                            <a:schemeClr val="dk1"/>
                          </a:solidFill>
                        </a:rPr>
                        <a:t>E v P</a:t>
                      </a:r>
                      <a:endParaRPr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rPr>
                        <a:t>E v P → C *</a:t>
                      </a:r>
                      <a:endParaRPr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 → ~C *</a:t>
                      </a:r>
                      <a:endParaRPr>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 → C</a:t>
                      </a:r>
                      <a:endParaRPr>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1300"/>
                        <a:t>T</a:t>
                      </a:r>
                      <a:endParaRPr sz="1300"/>
                    </a:p>
                  </a:txBody>
                  <a:tcPr marT="34300" marB="34300"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1300"/>
                        <a:t>F</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T</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F</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rtl="0" algn="ctr">
                        <a:spcBef>
                          <a:spcPts val="0"/>
                        </a:spcBef>
                        <a:spcAft>
                          <a:spcPts val="0"/>
                        </a:spcAft>
                        <a:buNone/>
                      </a:pPr>
                      <a:r>
                        <a:rPr lang="en" sz="1300"/>
                        <a:t>F</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F</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rtl="0" algn="ctr">
                        <a:spcBef>
                          <a:spcPts val="0"/>
                        </a:spcBef>
                        <a:spcAft>
                          <a:spcPts val="0"/>
                        </a:spcAft>
                        <a:buNone/>
                      </a:pPr>
                      <a:r>
                        <a:rPr lang="en" sz="1300"/>
                        <a:t>T</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T</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rtl="0" algn="ctr">
                        <a:spcBef>
                          <a:spcPts val="0"/>
                        </a:spcBef>
                        <a:spcAft>
                          <a:spcPts val="0"/>
                        </a:spcAft>
                        <a:buNone/>
                      </a:pPr>
                      <a:r>
                        <a:rPr lang="en" sz="1300"/>
                        <a:t>T</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T</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rtl="0" algn="ctr">
                        <a:spcBef>
                          <a:spcPts val="0"/>
                        </a:spcBef>
                        <a:spcAft>
                          <a:spcPts val="0"/>
                        </a:spcAft>
                        <a:buNone/>
                      </a:pPr>
                      <a:r>
                        <a:rPr lang="en" sz="1300"/>
                        <a:t>F</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F</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T</a:t>
                      </a:r>
                      <a:endParaRPr sz="1300"/>
                    </a:p>
                  </a:txBody>
                  <a:tcPr marT="91425" marB="91425" marR="91425" marL="91425"/>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rtl="0" algn="ctr">
                        <a:spcBef>
                          <a:spcPts val="0"/>
                        </a:spcBef>
                        <a:spcAft>
                          <a:spcPts val="0"/>
                        </a:spcAft>
                        <a:buNone/>
                      </a:pPr>
                      <a:r>
                        <a:rPr lang="en" sz="1300"/>
                        <a:t>T</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F</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228600" rtl="0" algn="ctr">
                        <a:lnSpc>
                          <a:spcPct val="115000"/>
                        </a:lnSpc>
                        <a:spcBef>
                          <a:spcPts val="0"/>
                        </a:spcBef>
                        <a:spcAft>
                          <a:spcPts val="0"/>
                        </a:spcAft>
                        <a:buNone/>
                      </a:pPr>
                      <a:r>
                        <a:rPr lang="en" sz="1300"/>
                        <a:t>F</a:t>
                      </a:r>
                      <a:endParaRPr sz="1300"/>
                    </a:p>
                  </a:txBody>
                  <a:tcPr marT="91425" marB="91425" marR="91425" marL="91425"/>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marR="0" rtl="0" algn="ctr">
                        <a:spcBef>
                          <a:spcPts val="0"/>
                        </a:spcBef>
                        <a:spcAft>
                          <a:spcPts val="0"/>
                        </a:spcAft>
                        <a:buNone/>
                      </a:pPr>
                      <a:r>
                        <a:rPr lang="en" sz="1300"/>
                        <a:t>F</a:t>
                      </a:r>
                      <a:endParaRPr sz="1300"/>
                    </a:p>
                  </a:txBody>
                  <a:tcPr marT="34300" marB="34300" marR="91450" marL="91450"/>
                </a:tc>
                <a:tc>
                  <a:txBody>
                    <a:bodyPr/>
                    <a:lstStyle/>
                    <a:p>
                      <a:pPr indent="0" lvl="0" marL="0" marR="0" rtl="0" algn="ctr">
                        <a:spcBef>
                          <a:spcPts val="0"/>
                        </a:spcBef>
                        <a:spcAft>
                          <a:spcPts val="0"/>
                        </a:spcAft>
                        <a:buNone/>
                      </a:pPr>
                      <a:r>
                        <a:rPr lang="en" sz="1300"/>
                        <a:t>T</a:t>
                      </a:r>
                      <a:endParaRPr sz="1300"/>
                    </a:p>
                  </a:txBody>
                  <a:tcPr marT="34300" marB="34300" marR="91450" marL="91450"/>
                </a:tc>
                <a:tc>
                  <a:txBody>
                    <a:bodyPr/>
                    <a:lstStyle/>
                    <a:p>
                      <a:pPr indent="0" lvl="0" marL="0" rtl="0" algn="ctr">
                        <a:spcBef>
                          <a:spcPts val="0"/>
                        </a:spcBef>
                        <a:spcAft>
                          <a:spcPts val="0"/>
                        </a:spcAft>
                        <a:buNone/>
                      </a:pPr>
                      <a:r>
                        <a:rPr lang="en" sz="1300"/>
                        <a:t>F</a:t>
                      </a:r>
                      <a:endParaRPr sz="1300"/>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300"/>
                        <a:t>T</a:t>
                      </a:r>
                      <a:endParaRPr sz="13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42" name="Google Shape;142;p30"/>
          <p:cNvSpPr txBox="1"/>
          <p:nvPr/>
        </p:nvSpPr>
        <p:spPr>
          <a:xfrm>
            <a:off x="19049" y="839707"/>
            <a:ext cx="1589034"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Let: </a:t>
            </a:r>
            <a:endParaRPr/>
          </a:p>
        </p:txBody>
      </p:sp>
      <p:sp>
        <p:nvSpPr>
          <p:cNvPr id="143" name="Google Shape;143;p30"/>
          <p:cNvSpPr txBox="1"/>
          <p:nvPr/>
        </p:nvSpPr>
        <p:spPr>
          <a:xfrm>
            <a:off x="0" y="2069497"/>
            <a:ext cx="174471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Truth table</a:t>
            </a:r>
            <a:endParaRPr/>
          </a:p>
        </p:txBody>
      </p:sp>
      <p:sp>
        <p:nvSpPr>
          <p:cNvPr id="144" name="Google Shape;144;p30"/>
          <p:cNvSpPr txBox="1"/>
          <p:nvPr/>
        </p:nvSpPr>
        <p:spPr>
          <a:xfrm>
            <a:off x="7580714" y="1683561"/>
            <a:ext cx="175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V</a:t>
            </a:r>
            <a:r>
              <a:rPr b="1" lang="en" sz="2400">
                <a:solidFill>
                  <a:srgbClr val="FF0000"/>
                </a:solidFill>
                <a:latin typeface="Times New Roman"/>
                <a:ea typeface="Times New Roman"/>
                <a:cs typeface="Times New Roman"/>
                <a:sym typeface="Times New Roman"/>
              </a:rPr>
              <a:t>alid</a:t>
            </a:r>
            <a:endParaRPr/>
          </a:p>
        </p:txBody>
      </p:sp>
      <p:sp>
        <p:nvSpPr>
          <p:cNvPr id="145" name="Google Shape;145;p30"/>
          <p:cNvSpPr txBox="1"/>
          <p:nvPr/>
        </p:nvSpPr>
        <p:spPr>
          <a:xfrm>
            <a:off x="1999593" y="2069497"/>
            <a:ext cx="478911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Times New Roman"/>
                <a:ea typeface="Times New Roman"/>
                <a:cs typeface="Times New Roman"/>
                <a:sym typeface="Times New Roman"/>
              </a:rPr>
              <a:t>Add/Delete columns to suit your argument.</a:t>
            </a:r>
            <a:r>
              <a:rPr lang="en" sz="2400">
                <a:solidFill>
                  <a:schemeClr val="dk1"/>
                </a:solidFill>
                <a:latin typeface="Times New Roman"/>
                <a:ea typeface="Times New Roman"/>
                <a:cs typeface="Times New Roman"/>
                <a:sym typeface="Times New Roman"/>
              </a:rPr>
              <a:t> </a:t>
            </a:r>
            <a:endParaRPr/>
          </a:p>
        </p:txBody>
      </p:sp>
      <p:sp>
        <p:nvSpPr>
          <p:cNvPr id="146" name="Google Shape;146;p30"/>
          <p:cNvSpPr txBox="1"/>
          <p:nvPr/>
        </p:nvSpPr>
        <p:spPr>
          <a:xfrm>
            <a:off x="4581523" y="839707"/>
            <a:ext cx="4163083"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Symbolic argument:</a:t>
            </a:r>
            <a:endParaRPr/>
          </a:p>
        </p:txBody>
      </p:sp>
      <p:pic>
        <p:nvPicPr>
          <p:cNvPr id="147" name="Google Shape;147;p30"/>
          <p:cNvPicPr preferRelativeResize="0"/>
          <p:nvPr/>
        </p:nvPicPr>
        <p:blipFill rotWithShape="1">
          <a:blip r:embed="rId3">
            <a:alphaModFix/>
          </a:blip>
          <a:srcRect b="0" l="0" r="0" t="0"/>
          <a:stretch/>
        </p:blipFill>
        <p:spPr>
          <a:xfrm>
            <a:off x="7778033" y="1261006"/>
            <a:ext cx="361219" cy="347502"/>
          </a:xfrm>
          <a:prstGeom prst="rect">
            <a:avLst/>
          </a:prstGeom>
          <a:noFill/>
          <a:ln>
            <a:noFill/>
          </a:ln>
        </p:spPr>
      </p:pic>
      <p:pic>
        <p:nvPicPr>
          <p:cNvPr id="148" name="Google Shape;148;p30"/>
          <p:cNvPicPr preferRelativeResize="0"/>
          <p:nvPr/>
        </p:nvPicPr>
        <p:blipFill rotWithShape="1">
          <a:blip r:embed="rId3">
            <a:alphaModFix/>
          </a:blip>
          <a:srcRect b="0" l="0" r="0" t="0"/>
          <a:stretch/>
        </p:blipFill>
        <p:spPr>
          <a:xfrm>
            <a:off x="7580722" y="4384900"/>
            <a:ext cx="455325" cy="347500"/>
          </a:xfrm>
          <a:prstGeom prst="rect">
            <a:avLst/>
          </a:prstGeom>
          <a:noFill/>
          <a:ln>
            <a:noFill/>
          </a:ln>
        </p:spPr>
      </p:pic>
      <p:sp>
        <p:nvSpPr>
          <p:cNvPr id="149" name="Google Shape;149;p30"/>
          <p:cNvSpPr txBox="1"/>
          <p:nvPr>
            <p:ph idx="1" type="body"/>
          </p:nvPr>
        </p:nvSpPr>
        <p:spPr>
          <a:xfrm>
            <a:off x="19049" y="0"/>
            <a:ext cx="9124951" cy="98117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b="1" lang="en" sz="2000"/>
              <a:t>Task 1</a:t>
            </a:r>
            <a:r>
              <a:rPr lang="en" sz="2000"/>
              <a:t>: You will go to the Confessions page (C) if you take the elevator (E) to the second floor or push your friends (P). If you ride the elevator that way, you don’t go to the Confession page. So if you push your friends, you go to the Confessions page. </a:t>
            </a:r>
            <a:endParaRPr sz="2800"/>
          </a:p>
        </p:txBody>
      </p:sp>
      <p:sp>
        <p:nvSpPr>
          <p:cNvPr id="150" name="Google Shape;150;p30"/>
          <p:cNvSpPr txBox="1"/>
          <p:nvPr/>
        </p:nvSpPr>
        <p:spPr>
          <a:xfrm>
            <a:off x="464750" y="1164838"/>
            <a:ext cx="3837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C: Confessions page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E: Elevator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P: Friends</a:t>
            </a:r>
            <a:endParaRPr sz="1800">
              <a:solidFill>
                <a:schemeClr val="dk1"/>
              </a:solidFill>
              <a:latin typeface="Times New Roman"/>
              <a:ea typeface="Times New Roman"/>
              <a:cs typeface="Times New Roman"/>
              <a:sym typeface="Times New Roman"/>
            </a:endParaRPr>
          </a:p>
        </p:txBody>
      </p:sp>
      <p:sp>
        <p:nvSpPr>
          <p:cNvPr id="151" name="Google Shape;151;p30"/>
          <p:cNvSpPr txBox="1"/>
          <p:nvPr/>
        </p:nvSpPr>
        <p:spPr>
          <a:xfrm>
            <a:off x="4571988" y="1164825"/>
            <a:ext cx="3837900" cy="1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E v P→ C</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E → ~C</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chemeClr val="dk1"/>
                </a:solidFill>
              </a:rPr>
              <a:t>∴</a:t>
            </a:r>
            <a:r>
              <a:rPr lang="en" sz="1800">
                <a:solidFill>
                  <a:schemeClr val="dk1"/>
                </a:solidFill>
                <a:latin typeface="Times New Roman"/>
                <a:ea typeface="Times New Roman"/>
                <a:cs typeface="Times New Roman"/>
                <a:sym typeface="Times New Roman"/>
              </a:rPr>
              <a:t>P → C</a:t>
            </a:r>
            <a:endParaRPr sz="1800">
              <a:solidFill>
                <a:schemeClr val="dk1"/>
              </a:solidFill>
              <a:latin typeface="Times New Roman"/>
              <a:ea typeface="Times New Roman"/>
              <a:cs typeface="Times New Roman"/>
              <a:sym typeface="Times New Roman"/>
            </a:endParaRPr>
          </a:p>
        </p:txBody>
      </p:sp>
      <p:pic>
        <p:nvPicPr>
          <p:cNvPr id="152" name="Google Shape;152;p30"/>
          <p:cNvPicPr preferRelativeResize="0"/>
          <p:nvPr/>
        </p:nvPicPr>
        <p:blipFill rotWithShape="1">
          <a:blip r:embed="rId3">
            <a:alphaModFix/>
          </a:blip>
          <a:srcRect b="0" l="0" r="0" t="0"/>
          <a:stretch/>
        </p:blipFill>
        <p:spPr>
          <a:xfrm>
            <a:off x="6140409" y="4384900"/>
            <a:ext cx="455325" cy="347500"/>
          </a:xfrm>
          <a:prstGeom prst="rect">
            <a:avLst/>
          </a:prstGeom>
          <a:noFill/>
          <a:ln>
            <a:noFill/>
          </a:ln>
        </p:spPr>
      </p:pic>
      <p:pic>
        <p:nvPicPr>
          <p:cNvPr id="153" name="Google Shape;153;p30"/>
          <p:cNvPicPr preferRelativeResize="0"/>
          <p:nvPr/>
        </p:nvPicPr>
        <p:blipFill rotWithShape="1">
          <a:blip r:embed="rId3">
            <a:alphaModFix/>
          </a:blip>
          <a:srcRect b="0" l="0" r="0" t="0"/>
          <a:stretch/>
        </p:blipFill>
        <p:spPr>
          <a:xfrm>
            <a:off x="4700084" y="4384900"/>
            <a:ext cx="455325" cy="34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31"/>
          <p:cNvGraphicFramePr/>
          <p:nvPr/>
        </p:nvGraphicFramePr>
        <p:xfrm>
          <a:off x="464742" y="2447399"/>
          <a:ext cx="3000000" cy="3000000"/>
        </p:xfrm>
        <a:graphic>
          <a:graphicData uri="http://schemas.openxmlformats.org/drawingml/2006/table">
            <a:tbl>
              <a:tblPr bandRow="1" firstRow="1">
                <a:noFill/>
                <a:tableStyleId>{1A107A66-7D8F-4D9C-84C5-5390CEA26848}</a:tableStyleId>
              </a:tblPr>
              <a:tblGrid>
                <a:gridCol w="639050"/>
                <a:gridCol w="680475"/>
                <a:gridCol w="724450"/>
                <a:gridCol w="499550"/>
                <a:gridCol w="486675"/>
                <a:gridCol w="507450"/>
                <a:gridCol w="753550"/>
                <a:gridCol w="730000"/>
                <a:gridCol w="597825"/>
                <a:gridCol w="704925"/>
                <a:gridCol w="1134475"/>
              </a:tblGrid>
              <a:tr h="413700">
                <a:tc>
                  <a:txBody>
                    <a:bodyPr/>
                    <a:lstStyle/>
                    <a:p>
                      <a:pPr indent="0" lvl="0" marL="0" marR="0" rtl="0" algn="ctr">
                        <a:spcBef>
                          <a:spcPts val="0"/>
                        </a:spcBef>
                        <a:spcAft>
                          <a:spcPts val="0"/>
                        </a:spcAft>
                        <a:buNone/>
                      </a:pPr>
                      <a:r>
                        <a:rPr lang="en">
                          <a:solidFill>
                            <a:schemeClr val="dk1"/>
                          </a:solidFill>
                        </a:rPr>
                        <a:t>p</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q</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w</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~p</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~q</a:t>
                      </a:r>
                      <a:endParaRPr sz="1400">
                        <a:solidFill>
                          <a:schemeClr val="dk1"/>
                        </a:solidFill>
                      </a:endParaRPr>
                    </a:p>
                  </a:txBody>
                  <a:tcPr marT="34300" marB="34300" marR="91450" marL="91450"/>
                </a:tc>
                <a:tc>
                  <a:txBody>
                    <a:bodyPr/>
                    <a:lstStyle/>
                    <a:p>
                      <a:pPr indent="0" lvl="0" marL="0" marR="0" rtl="0" algn="ctr">
                        <a:lnSpc>
                          <a:spcPct val="100000"/>
                        </a:lnSpc>
                        <a:spcBef>
                          <a:spcPts val="0"/>
                        </a:spcBef>
                        <a:spcAft>
                          <a:spcPts val="0"/>
                        </a:spcAft>
                        <a:buClr>
                          <a:schemeClr val="dk1"/>
                        </a:buClr>
                        <a:buSzPts val="1400"/>
                        <a:buFont typeface="Times New Roman"/>
                        <a:buNone/>
                      </a:pPr>
                      <a:r>
                        <a:rPr lang="en">
                          <a:solidFill>
                            <a:schemeClr val="dk1"/>
                          </a:solidFill>
                        </a:rPr>
                        <a:t>~w</a:t>
                      </a:r>
                      <a:endParaRPr sz="1400">
                        <a:solidFill>
                          <a:schemeClr val="dk1"/>
                        </a:solidFill>
                      </a:endParaRPr>
                    </a:p>
                  </a:txBody>
                  <a:tcPr marT="34300" marB="34300" marR="91450" marL="91450"/>
                </a:tc>
                <a:tc>
                  <a:txBody>
                    <a:bodyPr/>
                    <a:lstStyle/>
                    <a:p>
                      <a:pPr indent="0" lvl="0" marL="0" rtl="0" algn="ctr">
                        <a:spcBef>
                          <a:spcPts val="0"/>
                        </a:spcBef>
                        <a:spcAft>
                          <a:spcPts val="0"/>
                        </a:spcAft>
                        <a:buClr>
                          <a:schemeClr val="dk1"/>
                        </a:buClr>
                        <a:buFont typeface="Arial"/>
                        <a:buNone/>
                      </a:pPr>
                      <a:r>
                        <a:rPr lang="en" sz="1200">
                          <a:solidFill>
                            <a:schemeClr val="dk1"/>
                          </a:solidFill>
                        </a:rPr>
                        <a:t>p &amp; ~q*</a:t>
                      </a:r>
                      <a:endParaRPr sz="1400">
                        <a:solidFill>
                          <a:srgbClr val="FF0000"/>
                        </a:solidFill>
                      </a:endParaRPr>
                    </a:p>
                  </a:txBody>
                  <a:tcPr marT="34300" marB="34300" marR="91450" marL="91450"/>
                </a:tc>
                <a:tc>
                  <a:txBody>
                    <a:bodyPr/>
                    <a:lstStyle/>
                    <a:p>
                      <a:pPr indent="0" lvl="0" marL="0" rtl="0" algn="ctr">
                        <a:spcBef>
                          <a:spcPts val="0"/>
                        </a:spcBef>
                        <a:spcAft>
                          <a:spcPts val="0"/>
                        </a:spcAft>
                        <a:buClr>
                          <a:schemeClr val="dk1"/>
                        </a:buClr>
                        <a:buFont typeface="Arial"/>
                        <a:buNone/>
                      </a:pPr>
                      <a:r>
                        <a:rPr lang="en" sz="1200">
                          <a:solidFill>
                            <a:schemeClr val="dk1"/>
                          </a:solidFill>
                        </a:rPr>
                        <a:t>~p &amp; q*</a:t>
                      </a:r>
                      <a:endParaRPr sz="1400">
                        <a:solidFill>
                          <a:schemeClr val="dk1"/>
                        </a:solidFill>
                      </a:endParaRPr>
                    </a:p>
                  </a:txBody>
                  <a:tcPr marT="34300" marB="34300" marR="91450" marL="91450"/>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p &amp; q </a:t>
                      </a:r>
                      <a:endParaRPr sz="1400">
                        <a:solidFill>
                          <a:schemeClr val="dk1"/>
                        </a:solidFill>
                      </a:endParaRPr>
                    </a:p>
                  </a:txBody>
                  <a:tcPr marT="34300" marB="34300" marR="91450" marL="91450"/>
                </a:tc>
                <a:tc>
                  <a:txBody>
                    <a:bodyPr/>
                    <a:lstStyle/>
                    <a:p>
                      <a:pPr indent="0" lvl="0" marL="0" rtl="0" algn="ctr">
                        <a:spcBef>
                          <a:spcPts val="0"/>
                        </a:spcBef>
                        <a:spcAft>
                          <a:spcPts val="0"/>
                        </a:spcAft>
                        <a:buSzPts val="1100"/>
                        <a:buNone/>
                      </a:pPr>
                      <a:r>
                        <a:rPr lang="en">
                          <a:solidFill>
                            <a:schemeClr val="dk1"/>
                          </a:solidFill>
                        </a:rPr>
                        <a:t>p→w</a:t>
                      </a:r>
                      <a:endParaRPr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rtl="0" algn="ctr">
                        <a:spcBef>
                          <a:spcPts val="0"/>
                        </a:spcBef>
                        <a:spcAft>
                          <a:spcPts val="0"/>
                        </a:spcAft>
                        <a:buSzPts val="1100"/>
                        <a:buNone/>
                      </a:pPr>
                      <a:r>
                        <a:rPr lang="en" sz="1200">
                          <a:solidFill>
                            <a:schemeClr val="dk1"/>
                          </a:solidFill>
                        </a:rPr>
                        <a:t>p &amp; q → ~wC</a:t>
                      </a:r>
                      <a:endParaRPr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F</a:t>
                      </a:r>
                      <a:endParaRPr b="1" sz="1400">
                        <a:solidFill>
                          <a:schemeClr val="dk1"/>
                        </a:solidFill>
                      </a:endParaRPr>
                    </a:p>
                  </a:txBody>
                  <a:tcPr marT="34300" marB="34300" marR="91450" marL="91450"/>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a:t>T</a:t>
                      </a:r>
                      <a:endParaRPr b="1" sz="1400">
                        <a:solidFill>
                          <a:schemeClr val="dk1"/>
                        </a:solidFil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60" name="Google Shape;160;p31"/>
          <p:cNvSpPr txBox="1"/>
          <p:nvPr/>
        </p:nvSpPr>
        <p:spPr>
          <a:xfrm>
            <a:off x="57050" y="1299025"/>
            <a:ext cx="4584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200">
                <a:solidFill>
                  <a:srgbClr val="FF0000"/>
                </a:solidFill>
                <a:latin typeface="Times New Roman"/>
                <a:ea typeface="Times New Roman"/>
                <a:cs typeface="Times New Roman"/>
                <a:sym typeface="Times New Roman"/>
              </a:rPr>
              <a:t>Let: </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p: some students do quiz 1</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q: some students do quiz 2</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w: pre-mid quiz score will be halved</a:t>
            </a:r>
            <a:endParaRPr b="1" sz="1200">
              <a:solidFill>
                <a:schemeClr val="dk1"/>
              </a:solidFill>
              <a:latin typeface="Times New Roman"/>
              <a:ea typeface="Times New Roman"/>
              <a:cs typeface="Times New Roman"/>
              <a:sym typeface="Times New Roman"/>
            </a:endParaRPr>
          </a:p>
        </p:txBody>
      </p:sp>
      <p:sp>
        <p:nvSpPr>
          <p:cNvPr id="161" name="Google Shape;161;p31"/>
          <p:cNvSpPr txBox="1"/>
          <p:nvPr/>
        </p:nvSpPr>
        <p:spPr>
          <a:xfrm>
            <a:off x="0" y="2069497"/>
            <a:ext cx="174471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Truth table</a:t>
            </a:r>
            <a:endParaRPr/>
          </a:p>
        </p:txBody>
      </p:sp>
      <p:sp>
        <p:nvSpPr>
          <p:cNvPr id="162" name="Google Shape;162;p31"/>
          <p:cNvSpPr txBox="1"/>
          <p:nvPr/>
        </p:nvSpPr>
        <p:spPr>
          <a:xfrm>
            <a:off x="7968600" y="3551425"/>
            <a:ext cx="1175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900">
                <a:solidFill>
                  <a:srgbClr val="FF0000"/>
                </a:solidFill>
                <a:latin typeface="Times New Roman"/>
                <a:ea typeface="Times New Roman"/>
                <a:cs typeface="Times New Roman"/>
                <a:sym typeface="Times New Roman"/>
              </a:rPr>
              <a:t>Conclusion: Invalid</a:t>
            </a:r>
            <a:endParaRPr b="1" sz="900">
              <a:solidFill>
                <a:srgbClr val="FF0000"/>
              </a:solidFill>
              <a:latin typeface="Times New Roman"/>
              <a:ea typeface="Times New Roman"/>
              <a:cs typeface="Times New Roman"/>
              <a:sym typeface="Times New Roman"/>
            </a:endParaRPr>
          </a:p>
        </p:txBody>
      </p:sp>
      <p:sp>
        <p:nvSpPr>
          <p:cNvPr id="163" name="Google Shape;163;p31"/>
          <p:cNvSpPr txBox="1"/>
          <p:nvPr/>
        </p:nvSpPr>
        <p:spPr>
          <a:xfrm>
            <a:off x="1999593" y="2069497"/>
            <a:ext cx="478911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Times New Roman"/>
                <a:ea typeface="Times New Roman"/>
                <a:cs typeface="Times New Roman"/>
                <a:sym typeface="Times New Roman"/>
              </a:rPr>
              <a:t>Add/Delete columns to suit your argument.</a:t>
            </a:r>
            <a:r>
              <a:rPr lang="en" sz="2400">
                <a:solidFill>
                  <a:schemeClr val="dk1"/>
                </a:solidFill>
                <a:latin typeface="Times New Roman"/>
                <a:ea typeface="Times New Roman"/>
                <a:cs typeface="Times New Roman"/>
                <a:sym typeface="Times New Roman"/>
              </a:rPr>
              <a:t> </a:t>
            </a:r>
            <a:endParaRPr/>
          </a:p>
        </p:txBody>
      </p:sp>
      <p:sp>
        <p:nvSpPr>
          <p:cNvPr id="164" name="Google Shape;164;p31"/>
          <p:cNvSpPr txBox="1"/>
          <p:nvPr>
            <p:ph idx="1" type="body"/>
          </p:nvPr>
        </p:nvSpPr>
        <p:spPr>
          <a:xfrm>
            <a:off x="-52550" y="10850"/>
            <a:ext cx="9196500" cy="128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b="1" lang="en" sz="2000"/>
              <a:t>Task 2</a:t>
            </a:r>
            <a:r>
              <a:rPr lang="en" sz="2000"/>
              <a:t>: If a student does only one quiz before the midterm exam, his/her pre-mid quiz score will be halved. Some students do Quiz 1 and others do Quiz 2 before the midterm exam but they don’t do both quizzes. </a:t>
            </a:r>
            <a:r>
              <a:rPr lang="en" sz="2000"/>
              <a:t>So their pre-mid quiz will not be halved if they do both quizzes.     </a:t>
            </a:r>
            <a:endParaRPr sz="2800"/>
          </a:p>
          <a:p>
            <a:pPr indent="0" lvl="0" marL="0" rtl="0" algn="l">
              <a:spcBef>
                <a:spcPts val="0"/>
              </a:spcBef>
              <a:spcAft>
                <a:spcPts val="0"/>
              </a:spcAft>
              <a:buClr>
                <a:schemeClr val="dk1"/>
              </a:buClr>
              <a:buSzPts val="2000"/>
              <a:buFont typeface="Times New Roman"/>
              <a:buNone/>
            </a:pPr>
            <a:r>
              <a:t/>
            </a:r>
            <a:endParaRPr sz="2000"/>
          </a:p>
        </p:txBody>
      </p:sp>
      <p:sp>
        <p:nvSpPr>
          <p:cNvPr id="165" name="Google Shape;165;p31"/>
          <p:cNvSpPr txBox="1"/>
          <p:nvPr/>
        </p:nvSpPr>
        <p:spPr>
          <a:xfrm>
            <a:off x="5213927" y="1022047"/>
            <a:ext cx="3581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200">
                <a:solidFill>
                  <a:srgbClr val="FF0000"/>
                </a:solidFill>
                <a:latin typeface="Times New Roman"/>
                <a:ea typeface="Times New Roman"/>
                <a:cs typeface="Times New Roman"/>
                <a:sym typeface="Times New Roman"/>
              </a:rPr>
              <a:t>Symbolic argument:</a:t>
            </a:r>
            <a:endParaRPr b="1" sz="12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p </a:t>
            </a:r>
            <a:r>
              <a:rPr b="1" lang="en" sz="1200">
                <a:solidFill>
                  <a:schemeClr val="dk1"/>
                </a:solidFill>
                <a:latin typeface="Times New Roman"/>
                <a:ea typeface="Times New Roman"/>
                <a:cs typeface="Times New Roman"/>
                <a:sym typeface="Times New Roman"/>
              </a:rPr>
              <a:t>→ w</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p &amp; ~q</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200">
                <a:solidFill>
                  <a:schemeClr val="dk1"/>
                </a:solidFill>
                <a:latin typeface="Times New Roman"/>
                <a:ea typeface="Times New Roman"/>
                <a:cs typeface="Times New Roman"/>
                <a:sym typeface="Times New Roman"/>
              </a:rPr>
              <a:t>~p &amp; q</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 p &amp; q → ~w</a:t>
            </a:r>
            <a:endParaRPr b="1" sz="1200">
              <a:solidFill>
                <a:schemeClr val="dk1"/>
              </a:solidFill>
              <a:latin typeface="Times New Roman"/>
              <a:ea typeface="Times New Roman"/>
              <a:cs typeface="Times New Roman"/>
              <a:sym typeface="Times New Roman"/>
            </a:endParaRPr>
          </a:p>
        </p:txBody>
      </p:sp>
      <p:pic>
        <p:nvPicPr>
          <p:cNvPr id="166" name="Google Shape;166;p31"/>
          <p:cNvPicPr preferRelativeResize="0"/>
          <p:nvPr/>
        </p:nvPicPr>
        <p:blipFill rotWithShape="1">
          <a:blip r:embed="rId3">
            <a:alphaModFix/>
          </a:blip>
          <a:srcRect b="0" l="0" r="0" t="0"/>
          <a:stretch/>
        </p:blipFill>
        <p:spPr>
          <a:xfrm>
            <a:off x="8080583" y="3045204"/>
            <a:ext cx="361220" cy="352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32"/>
          <p:cNvGraphicFramePr/>
          <p:nvPr/>
        </p:nvGraphicFramePr>
        <p:xfrm>
          <a:off x="204889" y="2431784"/>
          <a:ext cx="3000000" cy="3000000"/>
        </p:xfrm>
        <a:graphic>
          <a:graphicData uri="http://schemas.openxmlformats.org/drawingml/2006/table">
            <a:tbl>
              <a:tblPr bandRow="1" firstRow="1">
                <a:noFill/>
                <a:tableStyleId>{1A107A66-7D8F-4D9C-84C5-5390CEA26848}</a:tableStyleId>
              </a:tblPr>
              <a:tblGrid>
                <a:gridCol w="969850"/>
                <a:gridCol w="850825"/>
                <a:gridCol w="892400"/>
                <a:gridCol w="702000"/>
                <a:gridCol w="896450"/>
                <a:gridCol w="871850"/>
                <a:gridCol w="817125"/>
                <a:gridCol w="1093600"/>
                <a:gridCol w="1441725"/>
              </a:tblGrid>
              <a:tr h="315275">
                <a:tc>
                  <a:txBody>
                    <a:bodyPr/>
                    <a:lstStyle/>
                    <a:p>
                      <a:pPr indent="0" lvl="0" marL="0" marR="0" rtl="0" algn="ctr">
                        <a:spcBef>
                          <a:spcPts val="0"/>
                        </a:spcBef>
                        <a:spcAft>
                          <a:spcPts val="0"/>
                        </a:spcAft>
                        <a:buNone/>
                      </a:pPr>
                      <a:r>
                        <a:rPr lang="en">
                          <a:solidFill>
                            <a:schemeClr val="dk1"/>
                          </a:solidFill>
                        </a:rPr>
                        <a:t>G</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M</a:t>
                      </a:r>
                      <a:endParaRPr b="1"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~G</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solidFill>
                            <a:schemeClr val="dk1"/>
                          </a:solidFill>
                        </a:rPr>
                        <a:t>~T</a:t>
                      </a:r>
                      <a:endParaRPr b="1"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rPr>
                        <a:t>G&amp;T </a:t>
                      </a:r>
                      <a:endParaRPr>
                        <a:solidFill>
                          <a:schemeClr val="dk1"/>
                        </a:solidFill>
                      </a:endParaRPr>
                    </a:p>
                    <a:p>
                      <a:pPr indent="0" lvl="0" marL="0" marR="0" rtl="0" algn="ctr">
                        <a:lnSpc>
                          <a:spcPct val="100000"/>
                        </a:lnSpc>
                        <a:spcBef>
                          <a:spcPts val="0"/>
                        </a:spcBef>
                        <a:spcAft>
                          <a:spcPts val="0"/>
                        </a:spcAft>
                        <a:buClr>
                          <a:schemeClr val="dk1"/>
                        </a:buClr>
                        <a:buSzPts val="1400"/>
                        <a:buFont typeface="Times New Roman"/>
                        <a:buNone/>
                      </a:pPr>
                      <a:r>
                        <a:t/>
                      </a:r>
                      <a:endParaRPr>
                        <a:solidFill>
                          <a:schemeClr val="dk1"/>
                        </a:solidFill>
                      </a:endParaRPr>
                    </a:p>
                  </a:txBody>
                  <a:tcPr marT="34300" marB="34300" marR="91450" marL="91450"/>
                </a:tc>
                <a:tc>
                  <a:txBody>
                    <a:bodyPr/>
                    <a:lstStyle/>
                    <a:p>
                      <a:pPr indent="0" lvl="0" marL="0" rtl="0" algn="l">
                        <a:spcBef>
                          <a:spcPts val="0"/>
                        </a:spcBef>
                        <a:spcAft>
                          <a:spcPts val="0"/>
                        </a:spcAft>
                        <a:buClr>
                          <a:schemeClr val="dk1"/>
                        </a:buClr>
                        <a:buSzPts val="1100"/>
                        <a:buFont typeface="Arial"/>
                        <a:buNone/>
                      </a:pPr>
                      <a:r>
                        <a:rPr lang="en">
                          <a:solidFill>
                            <a:schemeClr val="dk1"/>
                          </a:solidFill>
                        </a:rPr>
                        <a:t>G&amp;T </a:t>
                      </a:r>
                      <a:endParaRPr>
                        <a:solidFill>
                          <a:schemeClr val="dk1"/>
                        </a:solidFill>
                      </a:endParaRPr>
                    </a:p>
                  </a:txBody>
                  <a:tcPr marT="34300" marB="34300" marR="91450" marL="91450"/>
                </a:tc>
                <a:tc>
                  <a:txBody>
                    <a:bodyPr/>
                    <a:lstStyle/>
                    <a:p>
                      <a:pPr indent="0" lvl="0" marL="0" rtl="0" algn="l">
                        <a:spcBef>
                          <a:spcPts val="0"/>
                        </a:spcBef>
                        <a:spcAft>
                          <a:spcPts val="0"/>
                        </a:spcAft>
                        <a:buClr>
                          <a:schemeClr val="dk1"/>
                        </a:buClr>
                        <a:buSzPts val="1100"/>
                        <a:buFont typeface="Arial"/>
                        <a:buNone/>
                      </a:pPr>
                      <a:r>
                        <a:rPr lang="en">
                          <a:solidFill>
                            <a:schemeClr val="dk1"/>
                          </a:solidFill>
                        </a:rPr>
                        <a:t>     M*C</a:t>
                      </a:r>
                      <a:endParaRPr>
                        <a:solidFill>
                          <a:schemeClr val="dk1"/>
                        </a:solidFill>
                      </a:endParaRPr>
                    </a:p>
                    <a:p>
                      <a:pPr indent="0" lvl="0" marL="0" marR="0" rtl="0" algn="ctr">
                        <a:spcBef>
                          <a:spcPts val="0"/>
                        </a:spcBef>
                        <a:spcAft>
                          <a:spcPts val="0"/>
                        </a:spcAft>
                        <a:buNone/>
                      </a:pPr>
                      <a:r>
                        <a:t/>
                      </a:r>
                      <a:endParaRPr>
                        <a:solidFill>
                          <a:schemeClr val="dk1"/>
                        </a:solidFill>
                      </a:endParaRPr>
                    </a:p>
                  </a:txBody>
                  <a:tcPr marT="34300" marB="34300" marR="91450" marL="91450"/>
                </a:tc>
                <a:tc>
                  <a:txBody>
                    <a:bodyPr/>
                    <a:lstStyle/>
                    <a:p>
                      <a:pPr indent="0" lvl="0" marL="0" rtl="0" algn="l">
                        <a:spcBef>
                          <a:spcPts val="0"/>
                        </a:spcBef>
                        <a:spcAft>
                          <a:spcPts val="0"/>
                        </a:spcAft>
                        <a:buClr>
                          <a:schemeClr val="dk1"/>
                        </a:buClr>
                        <a:buSzPts val="1100"/>
                        <a:buFont typeface="Arial"/>
                        <a:buNone/>
                      </a:pPr>
                      <a:r>
                        <a:rPr lang="en">
                          <a:solidFill>
                            <a:schemeClr val="dk1"/>
                          </a:solidFill>
                        </a:rPr>
                        <a:t>~G&amp;T → M* </a:t>
                      </a:r>
                      <a:endParaRPr>
                        <a:solidFill>
                          <a:schemeClr val="dk1"/>
                        </a:solidFill>
                        <a:latin typeface="Arial"/>
                        <a:ea typeface="Arial"/>
                        <a:cs typeface="Arial"/>
                        <a:sym typeface="Arial"/>
                      </a:endParaRPr>
                    </a:p>
                  </a:txBody>
                  <a:tcPr marT="34300" marB="34300" marR="91450" marL="91450"/>
                </a:tc>
              </a:tr>
              <a:tr h="286925">
                <a:tc>
                  <a:txBody>
                    <a:bodyPr/>
                    <a:lstStyle/>
                    <a:p>
                      <a:pPr indent="0" lvl="0" marL="0" marR="0" rtl="0" algn="ctr">
                        <a:spcBef>
                          <a:spcPts val="0"/>
                        </a:spcBef>
                        <a:spcAft>
                          <a:spcPts val="0"/>
                        </a:spcAft>
                        <a:buNone/>
                      </a:pPr>
                      <a:r>
                        <a:rPr lang="en"/>
                        <a:t>T</a:t>
                      </a:r>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rtl="0" algn="l">
                        <a:spcBef>
                          <a:spcPts val="0"/>
                        </a:spcBef>
                        <a:spcAft>
                          <a:spcPts val="0"/>
                        </a:spcAft>
                        <a:buNone/>
                      </a:pPr>
                      <a:r>
                        <a:rPr lang="en"/>
                        <a:t>      F</a:t>
                      </a:r>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l">
                        <a:spcBef>
                          <a:spcPts val="0"/>
                        </a:spcBef>
                        <a:spcAft>
                          <a:spcPts val="0"/>
                        </a:spcAft>
                        <a:buNone/>
                      </a:pPr>
                      <a:r>
                        <a:rPr lang="en"/>
                        <a:t>        T</a:t>
                      </a:r>
                      <a:endParaRPr/>
                    </a:p>
                  </a:txBody>
                  <a:tcPr marT="34300" marB="34300" marR="91450" marL="91450"/>
                </a:tc>
                <a:tc>
                  <a:txBody>
                    <a:bodyPr/>
                    <a:lstStyle/>
                    <a:p>
                      <a:pPr indent="0" lvl="0" marL="0" marR="0" rtl="0" algn="l">
                        <a:spcBef>
                          <a:spcPts val="0"/>
                        </a:spcBef>
                        <a:spcAft>
                          <a:spcPts val="0"/>
                        </a:spcAft>
                        <a:buNone/>
                      </a:pPr>
                      <a:r>
                        <a:rPr lang="en"/>
                        <a:t>      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 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rtl="0" algn="l">
                        <a:spcBef>
                          <a:spcPts val="0"/>
                        </a:spcBef>
                        <a:spcAft>
                          <a:spcPts val="0"/>
                        </a:spcAft>
                        <a:buNone/>
                      </a:pPr>
                      <a:r>
                        <a:rPr lang="en"/>
                        <a:t>      F</a:t>
                      </a:r>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rtl="0" algn="l">
                        <a:spcBef>
                          <a:spcPts val="0"/>
                        </a:spcBef>
                        <a:spcAft>
                          <a:spcPts val="0"/>
                        </a:spcAft>
                        <a:buNone/>
                      </a:pPr>
                      <a:r>
                        <a:rPr lang="en"/>
                        <a:t>      F</a:t>
                      </a:r>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rtl="0" algn="l">
                        <a:spcBef>
                          <a:spcPts val="0"/>
                        </a:spcBef>
                        <a:spcAft>
                          <a:spcPts val="0"/>
                        </a:spcAft>
                        <a:buNone/>
                      </a:pPr>
                      <a:r>
                        <a:rPr lang="en"/>
                        <a:t>      F</a:t>
                      </a:r>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l">
                        <a:spcBef>
                          <a:spcPts val="0"/>
                        </a:spcBef>
                        <a:spcAft>
                          <a:spcPts val="0"/>
                        </a:spcAft>
                        <a:buNone/>
                      </a:pPr>
                      <a:r>
                        <a:rPr lang="en"/>
                        <a:t>      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l">
                        <a:spcBef>
                          <a:spcPts val="0"/>
                        </a:spcBef>
                        <a:spcAft>
                          <a:spcPts val="0"/>
                        </a:spcAft>
                        <a:buNone/>
                      </a:pPr>
                      <a:r>
                        <a:rPr lang="en"/>
                        <a:t>      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r h="286925">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latin typeface="Times New Roman"/>
                        <a:ea typeface="Times New Roman"/>
                        <a:cs typeface="Times New Roman"/>
                        <a:sym typeface="Times New Roman"/>
                      </a:endParaRPr>
                    </a:p>
                  </a:txBody>
                  <a:tcPr marT="34300" marB="34300" marR="91450" marL="91450"/>
                </a:tc>
              </a:tr>
            </a:tbl>
          </a:graphicData>
        </a:graphic>
      </p:graphicFrame>
      <p:sp>
        <p:nvSpPr>
          <p:cNvPr id="173" name="Google Shape;173;p32"/>
          <p:cNvSpPr txBox="1"/>
          <p:nvPr/>
        </p:nvSpPr>
        <p:spPr>
          <a:xfrm>
            <a:off x="94593" y="866520"/>
            <a:ext cx="893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rgbClr val="FF0000"/>
              </a:solidFill>
              <a:latin typeface="Times New Roman"/>
              <a:ea typeface="Times New Roman"/>
              <a:cs typeface="Times New Roman"/>
              <a:sym typeface="Times New Roman"/>
            </a:endParaRPr>
          </a:p>
        </p:txBody>
      </p:sp>
      <p:sp>
        <p:nvSpPr>
          <p:cNvPr id="174" name="Google Shape;174;p32"/>
          <p:cNvSpPr txBox="1"/>
          <p:nvPr/>
        </p:nvSpPr>
        <p:spPr>
          <a:xfrm>
            <a:off x="427725" y="2031574"/>
            <a:ext cx="1617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Truth table</a:t>
            </a:r>
            <a:endParaRPr sz="1000"/>
          </a:p>
        </p:txBody>
      </p:sp>
      <p:sp>
        <p:nvSpPr>
          <p:cNvPr id="175" name="Google Shape;175;p32"/>
          <p:cNvSpPr txBox="1"/>
          <p:nvPr/>
        </p:nvSpPr>
        <p:spPr>
          <a:xfrm>
            <a:off x="1786818" y="2119647"/>
            <a:ext cx="478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p>
        </p:txBody>
      </p:sp>
      <p:sp>
        <p:nvSpPr>
          <p:cNvPr id="176" name="Google Shape;176;p32"/>
          <p:cNvSpPr txBox="1"/>
          <p:nvPr>
            <p:ph idx="1" type="body"/>
          </p:nvPr>
        </p:nvSpPr>
        <p:spPr>
          <a:xfrm>
            <a:off x="94601" y="0"/>
            <a:ext cx="9196500" cy="9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b="1" lang="en" sz="2000"/>
              <a:t>Task 3</a:t>
            </a:r>
            <a:r>
              <a:rPr lang="en" sz="2000"/>
              <a:t>: If we don’t do group assignments carefully but we do textbook exercises well, we’ll be well prepared for the mid-term exam. It’s not the case that we do group assignments carefully but we don’t do all textbook exercises. So, we’ll get ready for the mi</a:t>
            </a:r>
            <a:r>
              <a:rPr lang="en" sz="2000"/>
              <a:t>d-t</a:t>
            </a:r>
            <a:r>
              <a:rPr lang="en" sz="2000"/>
              <a:t>erm exam if we do them both.   </a:t>
            </a:r>
            <a:endParaRPr sz="2800"/>
          </a:p>
        </p:txBody>
      </p:sp>
      <p:sp>
        <p:nvSpPr>
          <p:cNvPr id="177" name="Google Shape;177;p32"/>
          <p:cNvSpPr/>
          <p:nvPr/>
        </p:nvSpPr>
        <p:spPr>
          <a:xfrm>
            <a:off x="6576021" y="2927073"/>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8" name="Google Shape;178;p32"/>
          <p:cNvSpPr txBox="1"/>
          <p:nvPr/>
        </p:nvSpPr>
        <p:spPr>
          <a:xfrm>
            <a:off x="5011227" y="1101272"/>
            <a:ext cx="3581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Symbolic argument     Valid</a:t>
            </a:r>
            <a:endParaRPr b="1"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79" name="Google Shape;179;p32"/>
          <p:cNvSpPr txBox="1"/>
          <p:nvPr/>
        </p:nvSpPr>
        <p:spPr>
          <a:xfrm>
            <a:off x="427725" y="1136175"/>
            <a:ext cx="2991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Times New Roman"/>
                <a:ea typeface="Times New Roman"/>
                <a:cs typeface="Times New Roman"/>
                <a:sym typeface="Times New Roman"/>
              </a:rPr>
              <a:t>Let</a:t>
            </a:r>
            <a:r>
              <a:rPr b="1" lang="en" sz="2000">
                <a:solidFill>
                  <a:srgbClr val="FF0000"/>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G : group assignments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 : Textbook exercises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M : Mid exam </a:t>
            </a:r>
            <a:endParaRPr sz="1800">
              <a:solidFill>
                <a:schemeClr val="dk1"/>
              </a:solidFill>
              <a:latin typeface="Times New Roman"/>
              <a:ea typeface="Times New Roman"/>
              <a:cs typeface="Times New Roman"/>
              <a:sym typeface="Times New Roman"/>
            </a:endParaRPr>
          </a:p>
        </p:txBody>
      </p:sp>
      <p:sp>
        <p:nvSpPr>
          <p:cNvPr id="180" name="Google Shape;180;p32"/>
          <p:cNvSpPr txBox="1"/>
          <p:nvPr/>
        </p:nvSpPr>
        <p:spPr>
          <a:xfrm>
            <a:off x="5087525" y="1292238"/>
            <a:ext cx="23199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~G&amp;T → M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G&amp;T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rPr>
              <a:t>∴(</a:t>
            </a:r>
            <a:r>
              <a:rPr lang="en" sz="1800">
                <a:solidFill>
                  <a:schemeClr val="dk1"/>
                </a:solidFill>
                <a:latin typeface="Times New Roman"/>
                <a:ea typeface="Times New Roman"/>
                <a:cs typeface="Times New Roman"/>
                <a:sym typeface="Times New Roman"/>
              </a:rPr>
              <a:t>G&amp;T ) → M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1" name="Google Shape;181;p32"/>
          <p:cNvSpPr/>
          <p:nvPr/>
        </p:nvSpPr>
        <p:spPr>
          <a:xfrm flipH="1" rot="10800000">
            <a:off x="5601300" y="2927069"/>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2" name="Google Shape;182;p32"/>
          <p:cNvSpPr/>
          <p:nvPr/>
        </p:nvSpPr>
        <p:spPr>
          <a:xfrm>
            <a:off x="7783596" y="2927073"/>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0" y="121503"/>
            <a:ext cx="9029700" cy="40005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120000"/>
              </a:lnSpc>
              <a:spcBef>
                <a:spcPts val="0"/>
              </a:spcBef>
              <a:spcAft>
                <a:spcPts val="0"/>
              </a:spcAft>
              <a:buNone/>
            </a:pPr>
            <a:br>
              <a:rPr lang="en"/>
            </a:br>
            <a:r>
              <a:rPr b="1" lang="en" sz="2200">
                <a:latin typeface="Times New Roman"/>
                <a:ea typeface="Times New Roman"/>
                <a:cs typeface="Times New Roman"/>
                <a:sym typeface="Times New Roman"/>
              </a:rPr>
              <a:t>Task 4: </a:t>
            </a:r>
            <a:r>
              <a:rPr b="0" lang="en" sz="2200">
                <a:solidFill>
                  <a:srgbClr val="FF0000"/>
                </a:solidFill>
                <a:latin typeface="Times New Roman"/>
                <a:ea typeface="Times New Roman"/>
                <a:cs typeface="Times New Roman"/>
                <a:sym typeface="Times New Roman"/>
              </a:rPr>
              <a:t>Create</a:t>
            </a:r>
            <a:r>
              <a:rPr b="0" lang="en" sz="2200">
                <a:latin typeface="Times New Roman"/>
                <a:ea typeface="Times New Roman"/>
                <a:cs typeface="Times New Roman"/>
                <a:sym typeface="Times New Roman"/>
              </a:rPr>
              <a:t> a propositional argument about the topic of </a:t>
            </a:r>
            <a:r>
              <a:rPr lang="en" sz="2200">
                <a:latin typeface="Times New Roman"/>
                <a:ea typeface="Times New Roman"/>
                <a:cs typeface="Times New Roman"/>
                <a:sym typeface="Times New Roman"/>
              </a:rPr>
              <a:t>one good/bad thing in student life </a:t>
            </a:r>
            <a:r>
              <a:rPr b="0" lang="en" sz="2200">
                <a:latin typeface="Times New Roman"/>
                <a:ea typeface="Times New Roman"/>
                <a:cs typeface="Times New Roman"/>
                <a:sym typeface="Times New Roman"/>
              </a:rPr>
              <a:t>with </a:t>
            </a:r>
            <a:r>
              <a:rPr b="0" lang="en" sz="2200" u="sng">
                <a:latin typeface="Times New Roman"/>
                <a:ea typeface="Times New Roman"/>
                <a:cs typeface="Times New Roman"/>
                <a:sym typeface="Times New Roman"/>
              </a:rPr>
              <a:t>three variables, including at least a </a:t>
            </a:r>
            <a:r>
              <a:rPr b="0" lang="en" sz="2200" u="sng">
                <a:solidFill>
                  <a:srgbClr val="FF0000"/>
                </a:solidFill>
                <a:latin typeface="Times New Roman"/>
                <a:ea typeface="Times New Roman"/>
                <a:cs typeface="Times New Roman"/>
                <a:sym typeface="Times New Roman"/>
              </a:rPr>
              <a:t>disjunction, </a:t>
            </a:r>
            <a:r>
              <a:rPr b="0" lang="en" sz="2200" u="sng">
                <a:latin typeface="Times New Roman"/>
                <a:ea typeface="Times New Roman"/>
                <a:cs typeface="Times New Roman"/>
                <a:sym typeface="Times New Roman"/>
              </a:rPr>
              <a:t>a </a:t>
            </a:r>
            <a:r>
              <a:rPr b="0" lang="en" sz="2200" u="sng">
                <a:solidFill>
                  <a:srgbClr val="FF0000"/>
                </a:solidFill>
                <a:latin typeface="Times New Roman"/>
                <a:ea typeface="Times New Roman"/>
                <a:cs typeface="Times New Roman"/>
                <a:sym typeface="Times New Roman"/>
              </a:rPr>
              <a:t>negation of a conjunction </a:t>
            </a:r>
            <a:r>
              <a:rPr b="0" lang="en" sz="2200" u="sng">
                <a:latin typeface="Times New Roman"/>
                <a:ea typeface="Times New Roman"/>
                <a:cs typeface="Times New Roman"/>
                <a:sym typeface="Times New Roman"/>
              </a:rPr>
              <a:t>and a </a:t>
            </a:r>
            <a:r>
              <a:rPr b="0" lang="en" sz="2200" u="sng">
                <a:solidFill>
                  <a:srgbClr val="FF0000"/>
                </a:solidFill>
                <a:latin typeface="Times New Roman"/>
                <a:ea typeface="Times New Roman"/>
                <a:cs typeface="Times New Roman"/>
                <a:sym typeface="Times New Roman"/>
              </a:rPr>
              <a:t>conditional statement</a:t>
            </a:r>
            <a:r>
              <a:rPr b="0" lang="en" sz="2200">
                <a:latin typeface="Times New Roman"/>
                <a:ea typeface="Times New Roman"/>
                <a:cs typeface="Times New Roman"/>
                <a:sym typeface="Times New Roman"/>
              </a:rPr>
              <a:t>, then turn it into the </a:t>
            </a:r>
            <a:r>
              <a:rPr b="0" lang="en" sz="2200" u="sng">
                <a:latin typeface="Times New Roman"/>
                <a:ea typeface="Times New Roman"/>
                <a:cs typeface="Times New Roman"/>
                <a:sym typeface="Times New Roman"/>
              </a:rPr>
              <a:t>symbolic argument</a:t>
            </a:r>
            <a:r>
              <a:rPr b="0" lang="en" sz="2200">
                <a:latin typeface="Times New Roman"/>
                <a:ea typeface="Times New Roman"/>
                <a:cs typeface="Times New Roman"/>
                <a:sym typeface="Times New Roman"/>
              </a:rPr>
              <a:t> and evaluate its validity. </a:t>
            </a:r>
            <a:endParaRPr b="0">
              <a:latin typeface="Times New Roman"/>
              <a:ea typeface="Times New Roman"/>
              <a:cs typeface="Times New Roman"/>
              <a:sym typeface="Times New Roman"/>
            </a:endParaRPr>
          </a:p>
        </p:txBody>
      </p:sp>
      <p:sp>
        <p:nvSpPr>
          <p:cNvPr id="189" name="Google Shape;189;p33"/>
          <p:cNvSpPr txBox="1"/>
          <p:nvPr/>
        </p:nvSpPr>
        <p:spPr>
          <a:xfrm>
            <a:off x="288550" y="2844900"/>
            <a:ext cx="3653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Symbolic argument</a:t>
            </a:r>
            <a:endParaRPr b="1"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b="1" lang="en" sz="2000">
                <a:solidFill>
                  <a:schemeClr val="dk1"/>
                </a:solidFill>
                <a:latin typeface="Times New Roman"/>
                <a:ea typeface="Times New Roman"/>
                <a:cs typeface="Times New Roman"/>
                <a:sym typeface="Times New Roman"/>
              </a:rPr>
              <a:t>~A</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2000">
                <a:solidFill>
                  <a:schemeClr val="dk1"/>
                </a:solidFill>
                <a:latin typeface="Times New Roman"/>
                <a:ea typeface="Times New Roman"/>
                <a:cs typeface="Times New Roman"/>
                <a:sym typeface="Times New Roman"/>
              </a:rPr>
              <a:t>~Fv~C</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~Fv~C-&gt;~A</a:t>
            </a:r>
            <a:endParaRPr b="1" sz="2000">
              <a:solidFill>
                <a:schemeClr val="dk1"/>
              </a:solidFill>
              <a:latin typeface="Times New Roman"/>
              <a:ea typeface="Times New Roman"/>
              <a:cs typeface="Times New Roman"/>
              <a:sym typeface="Times New Roman"/>
            </a:endParaRPr>
          </a:p>
        </p:txBody>
      </p:sp>
      <p:sp>
        <p:nvSpPr>
          <p:cNvPr id="190" name="Google Shape;190;p33"/>
          <p:cNvSpPr txBox="1"/>
          <p:nvPr/>
        </p:nvSpPr>
        <p:spPr>
          <a:xfrm>
            <a:off x="5084278" y="2033765"/>
            <a:ext cx="28575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400">
                <a:solidFill>
                  <a:srgbClr val="FF0000"/>
                </a:solidFill>
                <a:latin typeface="Times New Roman"/>
                <a:ea typeface="Times New Roman"/>
                <a:cs typeface="Times New Roman"/>
                <a:sym typeface="Times New Roman"/>
              </a:rPr>
              <a:t>Truth table</a:t>
            </a:r>
            <a:endParaRPr/>
          </a:p>
        </p:txBody>
      </p:sp>
      <p:sp>
        <p:nvSpPr>
          <p:cNvPr id="191" name="Google Shape;191;p33"/>
          <p:cNvSpPr txBox="1"/>
          <p:nvPr/>
        </p:nvSpPr>
        <p:spPr>
          <a:xfrm>
            <a:off x="93875" y="1248150"/>
            <a:ext cx="4022700" cy="1585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 sz="2000">
                <a:solidFill>
                  <a:srgbClr val="FF0000"/>
                </a:solidFill>
                <a:latin typeface="Times New Roman"/>
                <a:ea typeface="Times New Roman"/>
                <a:cs typeface="Times New Roman"/>
                <a:sym typeface="Times New Roman"/>
              </a:rPr>
              <a:t>Your argument</a:t>
            </a:r>
            <a:endParaRPr b="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 sz="1900">
                <a:solidFill>
                  <a:schemeClr val="dk2"/>
                </a:solidFill>
                <a:latin typeface="Times New Roman"/>
                <a:ea typeface="Times New Roman"/>
                <a:cs typeface="Times New Roman"/>
                <a:sym typeface="Times New Roman"/>
              </a:rPr>
              <a:t>Students will not perform well academically if they are not focused on their studies in class and do not complete their homework</a:t>
            </a:r>
            <a:r>
              <a:rPr b="1" lang="en" sz="2000">
                <a:solidFill>
                  <a:schemeClr val="dk2"/>
                </a:solidFill>
                <a:latin typeface="Times New Roman"/>
                <a:ea typeface="Times New Roman"/>
                <a:cs typeface="Times New Roman"/>
                <a:sym typeface="Times New Roman"/>
              </a:rPr>
              <a:t>.</a:t>
            </a:r>
            <a:endParaRPr b="1" sz="2000">
              <a:solidFill>
                <a:schemeClr val="dk2"/>
              </a:solidFill>
              <a:latin typeface="Times New Roman"/>
              <a:ea typeface="Times New Roman"/>
              <a:cs typeface="Times New Roman"/>
              <a:sym typeface="Times New Roman"/>
            </a:endParaRPr>
          </a:p>
        </p:txBody>
      </p:sp>
      <p:sp>
        <p:nvSpPr>
          <p:cNvPr id="192" name="Google Shape;192;p33"/>
          <p:cNvSpPr txBox="1"/>
          <p:nvPr/>
        </p:nvSpPr>
        <p:spPr>
          <a:xfrm>
            <a:off x="455379" y="4685410"/>
            <a:ext cx="2857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Conclusion: Valid</a:t>
            </a:r>
            <a:endParaRPr/>
          </a:p>
        </p:txBody>
      </p:sp>
      <p:graphicFrame>
        <p:nvGraphicFramePr>
          <p:cNvPr id="193" name="Google Shape;193;p33"/>
          <p:cNvGraphicFramePr/>
          <p:nvPr/>
        </p:nvGraphicFramePr>
        <p:xfrm>
          <a:off x="4221904" y="2392596"/>
          <a:ext cx="3000000" cy="3000000"/>
        </p:xfrm>
        <a:graphic>
          <a:graphicData uri="http://schemas.openxmlformats.org/drawingml/2006/table">
            <a:tbl>
              <a:tblPr bandRow="1" firstRow="1">
                <a:noFill/>
                <a:tableStyleId>{1A107A66-7D8F-4D9C-84C5-5390CEA26848}</a:tableStyleId>
              </a:tblPr>
              <a:tblGrid>
                <a:gridCol w="470525"/>
                <a:gridCol w="501025"/>
                <a:gridCol w="533400"/>
                <a:gridCol w="533400"/>
                <a:gridCol w="609600"/>
                <a:gridCol w="470650"/>
                <a:gridCol w="788250"/>
                <a:gridCol w="798500"/>
              </a:tblGrid>
              <a:tr h="487250">
                <a:tc>
                  <a:txBody>
                    <a:bodyPr/>
                    <a:lstStyle/>
                    <a:p>
                      <a:pPr indent="0" lvl="0" marL="0" marR="0" rtl="0" algn="l">
                        <a:spcBef>
                          <a:spcPts val="0"/>
                        </a:spcBef>
                        <a:spcAft>
                          <a:spcPts val="0"/>
                        </a:spcAft>
                        <a:buNone/>
                      </a:pPr>
                      <a:r>
                        <a:rPr lang="en">
                          <a:solidFill>
                            <a:schemeClr val="dk1"/>
                          </a:solidFill>
                        </a:rPr>
                        <a:t>F</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C</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A</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~F</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~C</a:t>
                      </a:r>
                      <a:endParaRPr sz="1400">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400"/>
                        <a:buFont typeface="Times New Roman"/>
                        <a:buNone/>
                      </a:pPr>
                      <a:r>
                        <a:rPr lang="en">
                          <a:solidFill>
                            <a:schemeClr val="dk1"/>
                          </a:solidFill>
                        </a:rPr>
                        <a:t>~A</a:t>
                      </a:r>
                      <a:endParaRPr sz="1400">
                        <a:solidFill>
                          <a:schemeClr val="dk1"/>
                        </a:solidFill>
                      </a:endParaRPr>
                    </a:p>
                  </a:txBody>
                  <a:tcPr marT="34300" marB="34300" marR="91450" marL="91450"/>
                </a:tc>
                <a:tc>
                  <a:txBody>
                    <a:bodyPr/>
                    <a:lstStyle/>
                    <a:p>
                      <a:pPr indent="0" lvl="0" marL="0" rtl="0" algn="l">
                        <a:spcBef>
                          <a:spcPts val="0"/>
                        </a:spcBef>
                        <a:spcAft>
                          <a:spcPts val="0"/>
                        </a:spcAft>
                        <a:buClr>
                          <a:schemeClr val="dk1"/>
                        </a:buClr>
                        <a:buSzPts val="1400"/>
                        <a:buFont typeface="Times New Roman"/>
                        <a:buNone/>
                      </a:pPr>
                      <a:r>
                        <a:rPr lang="en">
                          <a:solidFill>
                            <a:schemeClr val="dk1"/>
                          </a:solidFill>
                        </a:rPr>
                        <a:t>~</a:t>
                      </a:r>
                      <a:r>
                        <a:rPr lang="en">
                          <a:solidFill>
                            <a:schemeClr val="dk1"/>
                          </a:solidFill>
                        </a:rPr>
                        <a:t>F v~C</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~Fv~S</a:t>
                      </a:r>
                      <a:endParaRPr>
                        <a:solidFill>
                          <a:schemeClr val="dk1"/>
                        </a:solidFill>
                      </a:endParaRPr>
                    </a:p>
                    <a:p>
                      <a:pPr indent="0" lvl="0" marL="0" marR="0" rtl="0" algn="l">
                        <a:spcBef>
                          <a:spcPts val="0"/>
                        </a:spcBef>
                        <a:spcAft>
                          <a:spcPts val="0"/>
                        </a:spcAft>
                        <a:buNone/>
                      </a:pPr>
                      <a:r>
                        <a:rPr lang="en">
                          <a:solidFill>
                            <a:schemeClr val="dk1"/>
                          </a:solidFill>
                        </a:rPr>
                        <a:t>-&gt;~A</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sz="1400">
                        <a:solidFill>
                          <a:schemeClr val="dk1"/>
                        </a:solidFill>
                      </a:endParaRPr>
                    </a:p>
                  </a:txBody>
                  <a:tcPr marT="34300" marB="34300" marR="91450" marL="91450"/>
                </a:tc>
              </a:tr>
            </a:tbl>
          </a:graphicData>
        </a:graphic>
      </p:graphicFrame>
      <p:sp>
        <p:nvSpPr>
          <p:cNvPr id="194" name="Google Shape;194;p33"/>
          <p:cNvSpPr txBox="1"/>
          <p:nvPr/>
        </p:nvSpPr>
        <p:spPr>
          <a:xfrm>
            <a:off x="4221900" y="948075"/>
            <a:ext cx="5980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FF0000"/>
                </a:solidFill>
                <a:latin typeface="Times New Roman"/>
                <a:ea typeface="Times New Roman"/>
                <a:cs typeface="Times New Roman"/>
                <a:sym typeface="Times New Roman"/>
              </a:rPr>
              <a:t>Let</a:t>
            </a:r>
            <a:endParaRPr b="1" sz="18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F: Students are focused in class</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C: Students do complete their homework</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600">
                <a:solidFill>
                  <a:schemeClr val="dk2"/>
                </a:solidFill>
                <a:latin typeface="Times New Roman"/>
                <a:ea typeface="Times New Roman"/>
                <a:cs typeface="Times New Roman"/>
                <a:sym typeface="Times New Roman"/>
              </a:rPr>
              <a:t>A: </a:t>
            </a:r>
            <a:r>
              <a:rPr b="1" lang="en" sz="1800">
                <a:solidFill>
                  <a:schemeClr val="dk1"/>
                </a:solidFill>
                <a:latin typeface="Times New Roman"/>
                <a:ea typeface="Times New Roman"/>
                <a:cs typeface="Times New Roman"/>
                <a:sym typeface="Times New Roman"/>
              </a:rPr>
              <a:t>Students will perform well academically</a:t>
            </a:r>
            <a:endParaRPr b="1" sz="1600">
              <a:solidFill>
                <a:schemeClr val="dk2"/>
              </a:solidFill>
              <a:latin typeface="Times New Roman"/>
              <a:ea typeface="Times New Roman"/>
              <a:cs typeface="Times New Roman"/>
              <a:sym typeface="Times New Roman"/>
            </a:endParaRPr>
          </a:p>
        </p:txBody>
      </p:sp>
      <p:sp>
        <p:nvSpPr>
          <p:cNvPr id="195" name="Google Shape;195;p33"/>
          <p:cNvSpPr/>
          <p:nvPr/>
        </p:nvSpPr>
        <p:spPr>
          <a:xfrm>
            <a:off x="6869848" y="4861554"/>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13662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6" name="Google Shape;196;p33"/>
          <p:cNvSpPr/>
          <p:nvPr/>
        </p:nvSpPr>
        <p:spPr>
          <a:xfrm>
            <a:off x="7489973" y="4861554"/>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13662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7" name="Google Shape;197;p33"/>
          <p:cNvSpPr/>
          <p:nvPr/>
        </p:nvSpPr>
        <p:spPr>
          <a:xfrm>
            <a:off x="8308348" y="4861554"/>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13662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61445" y="98591"/>
            <a:ext cx="8621110" cy="40005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120000"/>
              </a:lnSpc>
              <a:spcBef>
                <a:spcPts val="0"/>
              </a:spcBef>
              <a:spcAft>
                <a:spcPts val="0"/>
              </a:spcAft>
              <a:buNone/>
            </a:pPr>
            <a:br>
              <a:rPr lang="en"/>
            </a:br>
            <a:r>
              <a:rPr b="1" lang="en" sz="2200">
                <a:latin typeface="Times New Roman"/>
                <a:ea typeface="Times New Roman"/>
                <a:cs typeface="Times New Roman"/>
                <a:sym typeface="Times New Roman"/>
              </a:rPr>
              <a:t>Task 5: </a:t>
            </a:r>
            <a:r>
              <a:rPr b="0" lang="en" sz="2200">
                <a:solidFill>
                  <a:srgbClr val="FF0000"/>
                </a:solidFill>
                <a:latin typeface="Times New Roman"/>
                <a:ea typeface="Times New Roman"/>
                <a:cs typeface="Times New Roman"/>
                <a:sym typeface="Times New Roman"/>
              </a:rPr>
              <a:t>Create</a:t>
            </a:r>
            <a:r>
              <a:rPr b="0" lang="en" sz="2200">
                <a:latin typeface="Times New Roman"/>
                <a:ea typeface="Times New Roman"/>
                <a:cs typeface="Times New Roman"/>
                <a:sym typeface="Times New Roman"/>
              </a:rPr>
              <a:t> a propositional argument </a:t>
            </a:r>
            <a:r>
              <a:rPr lang="en" sz="2200">
                <a:latin typeface="Times New Roman"/>
                <a:ea typeface="Times New Roman"/>
                <a:cs typeface="Times New Roman"/>
                <a:sym typeface="Times New Roman"/>
              </a:rPr>
              <a:t>a current trend </a:t>
            </a:r>
            <a:r>
              <a:rPr b="0" lang="en" sz="2200">
                <a:latin typeface="Times New Roman"/>
                <a:ea typeface="Times New Roman"/>
                <a:cs typeface="Times New Roman"/>
                <a:sym typeface="Times New Roman"/>
              </a:rPr>
              <a:t>with </a:t>
            </a:r>
            <a:r>
              <a:rPr b="0" lang="en" sz="2200" u="sng">
                <a:latin typeface="Times New Roman"/>
                <a:ea typeface="Times New Roman"/>
                <a:cs typeface="Times New Roman"/>
                <a:sym typeface="Times New Roman"/>
              </a:rPr>
              <a:t>three variables including at least a </a:t>
            </a:r>
            <a:r>
              <a:rPr b="0" lang="en" sz="2200" u="sng">
                <a:solidFill>
                  <a:srgbClr val="FF0000"/>
                </a:solidFill>
                <a:latin typeface="Times New Roman"/>
                <a:ea typeface="Times New Roman"/>
                <a:cs typeface="Times New Roman"/>
                <a:sym typeface="Times New Roman"/>
              </a:rPr>
              <a:t>conjunction</a:t>
            </a:r>
            <a:r>
              <a:rPr b="0" lang="en" sz="2200" u="sng">
                <a:latin typeface="Times New Roman"/>
                <a:ea typeface="Times New Roman"/>
                <a:cs typeface="Times New Roman"/>
                <a:sym typeface="Times New Roman"/>
              </a:rPr>
              <a:t>, </a:t>
            </a:r>
            <a:r>
              <a:rPr b="0" lang="en" sz="2200" u="sng">
                <a:solidFill>
                  <a:srgbClr val="FF0000"/>
                </a:solidFill>
                <a:latin typeface="Times New Roman"/>
                <a:ea typeface="Times New Roman"/>
                <a:cs typeface="Times New Roman"/>
                <a:sym typeface="Times New Roman"/>
              </a:rPr>
              <a:t>disjunction</a:t>
            </a:r>
            <a:r>
              <a:rPr b="0" lang="en" sz="2200">
                <a:solidFill>
                  <a:schemeClr val="dk1"/>
                </a:solidFill>
                <a:latin typeface="Times New Roman"/>
                <a:ea typeface="Times New Roman"/>
                <a:cs typeface="Times New Roman"/>
                <a:sym typeface="Times New Roman"/>
              </a:rPr>
              <a:t>, a </a:t>
            </a:r>
            <a:r>
              <a:rPr b="0" lang="en" sz="2200" u="sng">
                <a:solidFill>
                  <a:srgbClr val="FF0000"/>
                </a:solidFill>
                <a:latin typeface="Times New Roman"/>
                <a:ea typeface="Times New Roman"/>
                <a:cs typeface="Times New Roman"/>
                <a:sym typeface="Times New Roman"/>
              </a:rPr>
              <a:t>negation</a:t>
            </a:r>
            <a:r>
              <a:rPr b="0" lang="en" sz="2200">
                <a:solidFill>
                  <a:schemeClr val="dk1"/>
                </a:solidFill>
                <a:latin typeface="Times New Roman"/>
                <a:ea typeface="Times New Roman"/>
                <a:cs typeface="Times New Roman"/>
                <a:sym typeface="Times New Roman"/>
              </a:rPr>
              <a:t>, and a </a:t>
            </a:r>
            <a:r>
              <a:rPr b="0" lang="en" sz="2200" u="sng">
                <a:solidFill>
                  <a:srgbClr val="FF0000"/>
                </a:solidFill>
                <a:latin typeface="Times New Roman"/>
                <a:ea typeface="Times New Roman"/>
                <a:cs typeface="Times New Roman"/>
                <a:sym typeface="Times New Roman"/>
              </a:rPr>
              <a:t>conditional statement</a:t>
            </a:r>
            <a:r>
              <a:rPr b="0" lang="en" sz="2200">
                <a:latin typeface="Times New Roman"/>
                <a:ea typeface="Times New Roman"/>
                <a:cs typeface="Times New Roman"/>
                <a:sym typeface="Times New Roman"/>
              </a:rPr>
              <a:t>, then turn it into the </a:t>
            </a:r>
            <a:r>
              <a:rPr b="0" lang="en" sz="2200" u="sng">
                <a:latin typeface="Times New Roman"/>
                <a:ea typeface="Times New Roman"/>
                <a:cs typeface="Times New Roman"/>
                <a:sym typeface="Times New Roman"/>
              </a:rPr>
              <a:t>symbolic argument</a:t>
            </a:r>
            <a:r>
              <a:rPr b="0" lang="en" sz="2200">
                <a:latin typeface="Times New Roman"/>
                <a:ea typeface="Times New Roman"/>
                <a:cs typeface="Times New Roman"/>
                <a:sym typeface="Times New Roman"/>
              </a:rPr>
              <a:t> and evaluate its validity using the </a:t>
            </a:r>
            <a:r>
              <a:rPr b="0" lang="en" sz="2200" u="sng">
                <a:latin typeface="Times New Roman"/>
                <a:ea typeface="Times New Roman"/>
                <a:cs typeface="Times New Roman"/>
                <a:sym typeface="Times New Roman"/>
              </a:rPr>
              <a:t>truth table</a:t>
            </a:r>
            <a:r>
              <a:rPr b="0" lang="en" sz="2200">
                <a:latin typeface="Times New Roman"/>
                <a:ea typeface="Times New Roman"/>
                <a:cs typeface="Times New Roman"/>
                <a:sym typeface="Times New Roman"/>
              </a:rPr>
              <a:t>. </a:t>
            </a:r>
            <a:endParaRPr b="0">
              <a:latin typeface="Times New Roman"/>
              <a:ea typeface="Times New Roman"/>
              <a:cs typeface="Times New Roman"/>
              <a:sym typeface="Times New Roman"/>
            </a:endParaRPr>
          </a:p>
        </p:txBody>
      </p:sp>
      <p:graphicFrame>
        <p:nvGraphicFramePr>
          <p:cNvPr id="204" name="Google Shape;204;p34"/>
          <p:cNvGraphicFramePr/>
          <p:nvPr/>
        </p:nvGraphicFramePr>
        <p:xfrm>
          <a:off x="4600575" y="2345901"/>
          <a:ext cx="3000000" cy="3000000"/>
        </p:xfrm>
        <a:graphic>
          <a:graphicData uri="http://schemas.openxmlformats.org/drawingml/2006/table">
            <a:tbl>
              <a:tblPr bandRow="1" firstRow="1">
                <a:noFill/>
                <a:tableStyleId>{1A107A66-7D8F-4D9C-84C5-5390CEA26848}</a:tableStyleId>
              </a:tblPr>
              <a:tblGrid>
                <a:gridCol w="470525"/>
                <a:gridCol w="501025"/>
                <a:gridCol w="533400"/>
                <a:gridCol w="533400"/>
                <a:gridCol w="609600"/>
                <a:gridCol w="1036325"/>
                <a:gridCol w="859150"/>
              </a:tblGrid>
              <a:tr h="542000">
                <a:tc>
                  <a:txBody>
                    <a:bodyPr/>
                    <a:lstStyle/>
                    <a:p>
                      <a:pPr indent="0" lvl="0" marL="0" marR="0" rtl="0" algn="l">
                        <a:spcBef>
                          <a:spcPts val="0"/>
                        </a:spcBef>
                        <a:spcAft>
                          <a:spcPts val="0"/>
                        </a:spcAft>
                        <a:buNone/>
                      </a:pPr>
                      <a:r>
                        <a:rPr lang="en">
                          <a:solidFill>
                            <a:schemeClr val="dk1"/>
                          </a:solidFill>
                        </a:rPr>
                        <a:t>A</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B</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C</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solidFill>
                            <a:schemeClr val="dk1"/>
                          </a:solidFill>
                        </a:rPr>
                        <a:t>~A </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b="0" lang="en">
                          <a:solidFill>
                            <a:schemeClr val="dk1"/>
                          </a:solidFill>
                        </a:rPr>
                        <a:t>B&amp;C</a:t>
                      </a:r>
                      <a:endParaRPr b="0" sz="1400">
                        <a:solidFill>
                          <a:schemeClr val="dk1"/>
                        </a:solidFill>
                      </a:endParaRPr>
                    </a:p>
                  </a:txBody>
                  <a:tcPr marT="34300" marB="34300" marR="91450" marL="91450"/>
                </a:tc>
                <a:tc>
                  <a:txBody>
                    <a:bodyPr/>
                    <a:lstStyle/>
                    <a:p>
                      <a:pPr indent="0" lvl="0" marL="0" rtl="0" algn="l">
                        <a:spcBef>
                          <a:spcPts val="0"/>
                        </a:spcBef>
                        <a:spcAft>
                          <a:spcPts val="0"/>
                        </a:spcAft>
                        <a:buClr>
                          <a:schemeClr val="dk1"/>
                        </a:buClr>
                        <a:buFont typeface="Arial"/>
                        <a:buNone/>
                      </a:pPr>
                      <a:r>
                        <a:rPr b="0" lang="en">
                          <a:solidFill>
                            <a:schemeClr val="dk1"/>
                          </a:solidFill>
                        </a:rPr>
                        <a:t>~A→ B&amp;C</a:t>
                      </a:r>
                      <a:endParaRPr b="0">
                        <a:solidFill>
                          <a:schemeClr val="dk1"/>
                        </a:solidFill>
                      </a:endParaRPr>
                    </a:p>
                    <a:p>
                      <a:pPr indent="0" lvl="0" marL="0" marR="0" rtl="0" algn="l">
                        <a:lnSpc>
                          <a:spcPct val="100000"/>
                        </a:lnSpc>
                        <a:spcBef>
                          <a:spcPts val="0"/>
                        </a:spcBef>
                        <a:spcAft>
                          <a:spcPts val="0"/>
                        </a:spcAft>
                        <a:buClr>
                          <a:schemeClr val="dk1"/>
                        </a:buClr>
                        <a:buSzPts val="1400"/>
                        <a:buFont typeface="Times New Roman"/>
                        <a:buNone/>
                      </a:pPr>
                      <a:r>
                        <a:t/>
                      </a:r>
                      <a:endParaRPr>
                        <a:solidFill>
                          <a:schemeClr val="dk1"/>
                        </a:solidFill>
                      </a:endParaRPr>
                    </a:p>
                  </a:txBody>
                  <a:tcPr marT="34300" marB="34300" marR="91450" marL="91450"/>
                </a:tc>
                <a:tc>
                  <a:txBody>
                    <a:bodyPr/>
                    <a:lstStyle/>
                    <a:p>
                      <a:pPr indent="0" lvl="0" marL="0" rtl="0" algn="l">
                        <a:spcBef>
                          <a:spcPts val="0"/>
                        </a:spcBef>
                        <a:spcAft>
                          <a:spcPts val="0"/>
                        </a:spcAft>
                        <a:buClr>
                          <a:schemeClr val="dk1"/>
                        </a:buClr>
                        <a:buFont typeface="Arial"/>
                        <a:buNone/>
                      </a:pPr>
                      <a:r>
                        <a:rPr b="0" lang="en">
                          <a:solidFill>
                            <a:schemeClr val="dk1"/>
                          </a:solidFill>
                        </a:rPr>
                        <a:t>B&amp;C*</a:t>
                      </a:r>
                      <a:r>
                        <a:rPr b="0" lang="en">
                          <a:solidFill>
                            <a:srgbClr val="FF0000"/>
                          </a:solidFill>
                        </a:rPr>
                        <a:t>C</a:t>
                      </a:r>
                      <a:endParaRPr b="0">
                        <a:solidFill>
                          <a:srgbClr val="FF0000"/>
                        </a:solidFill>
                      </a:endParaRPr>
                    </a:p>
                  </a:txBody>
                  <a:tcPr marT="34300" marB="34300" marR="91450" marL="91450"/>
                </a:tc>
              </a:tr>
              <a:tr h="1000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r h="1000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r h="252800">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ctr">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b="0"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T</a:t>
                      </a:r>
                      <a:endParaRPr sz="1400">
                        <a:solidFill>
                          <a:schemeClr val="dk1"/>
                        </a:solidFill>
                      </a:endParaRPr>
                    </a:p>
                  </a:txBody>
                  <a:tcPr marT="34300" marB="34300" marR="91450" marL="91450"/>
                </a:tc>
                <a:tc>
                  <a:txBody>
                    <a:bodyPr/>
                    <a:lstStyle/>
                    <a:p>
                      <a:pPr indent="0" lvl="0" marL="0" marR="0" rtl="0" algn="l">
                        <a:spcBef>
                          <a:spcPts val="0"/>
                        </a:spcBef>
                        <a:spcAft>
                          <a:spcPts val="0"/>
                        </a:spcAft>
                        <a:buNone/>
                      </a:pPr>
                      <a:r>
                        <a:rPr lang="en"/>
                        <a:t>F</a:t>
                      </a:r>
                      <a:endParaRPr sz="1400">
                        <a:solidFill>
                          <a:schemeClr val="dk1"/>
                        </a:solidFill>
                      </a:endParaRPr>
                    </a:p>
                  </a:txBody>
                  <a:tcPr marT="34300" marB="34300" marR="91450" marL="91450"/>
                </a:tc>
              </a:tr>
            </a:tbl>
          </a:graphicData>
        </a:graphic>
      </p:graphicFrame>
      <p:sp>
        <p:nvSpPr>
          <p:cNvPr id="205" name="Google Shape;205;p34"/>
          <p:cNvSpPr txBox="1"/>
          <p:nvPr/>
        </p:nvSpPr>
        <p:spPr>
          <a:xfrm>
            <a:off x="158300" y="3335075"/>
            <a:ext cx="4705200" cy="123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Symbolic argument</a:t>
            </a:r>
            <a:endParaRPr b="1"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B&amp;C</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B&amp;C</a:t>
            </a:r>
            <a:endParaRPr sz="1800">
              <a:solidFill>
                <a:schemeClr val="dk1"/>
              </a:solidFill>
              <a:latin typeface="Times New Roman"/>
              <a:ea typeface="Times New Roman"/>
              <a:cs typeface="Times New Roman"/>
              <a:sym typeface="Times New Roman"/>
            </a:endParaRPr>
          </a:p>
        </p:txBody>
      </p:sp>
      <p:sp>
        <p:nvSpPr>
          <p:cNvPr id="206" name="Google Shape;206;p34"/>
          <p:cNvSpPr txBox="1"/>
          <p:nvPr/>
        </p:nvSpPr>
        <p:spPr>
          <a:xfrm>
            <a:off x="5295900" y="1930454"/>
            <a:ext cx="2857500"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Truth table</a:t>
            </a:r>
            <a:endParaRPr/>
          </a:p>
        </p:txBody>
      </p:sp>
      <p:sp>
        <p:nvSpPr>
          <p:cNvPr id="207" name="Google Shape;207;p34"/>
          <p:cNvSpPr txBox="1"/>
          <p:nvPr/>
        </p:nvSpPr>
        <p:spPr>
          <a:xfrm>
            <a:off x="261449" y="1357175"/>
            <a:ext cx="9039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Your argument</a:t>
            </a:r>
            <a:r>
              <a:rPr b="1" lang="en" sz="2000">
                <a:solidFill>
                  <a:schemeClr val="dk1"/>
                </a:solidFill>
                <a:latin typeface="Times New Roman"/>
                <a:ea typeface="Times New Roman"/>
                <a:cs typeface="Times New Roman"/>
                <a:sym typeface="Times New Roman"/>
              </a:rPr>
              <a:t> : </a:t>
            </a:r>
            <a:r>
              <a:rPr lang="en" sz="1800">
                <a:solidFill>
                  <a:schemeClr val="dk1"/>
                </a:solidFill>
                <a:latin typeface="Times New Roman"/>
                <a:ea typeface="Times New Roman"/>
                <a:cs typeface="Times New Roman"/>
                <a:sym typeface="Times New Roman"/>
              </a:rPr>
              <a:t>If people are not depend on chat GPT, their Creative Quotient and Intelligent Quotient will be increase. If they used too much chat GPT, artificial </a:t>
            </a:r>
            <a:r>
              <a:rPr lang="en" sz="1800">
                <a:solidFill>
                  <a:schemeClr val="dk1"/>
                </a:solidFill>
                <a:latin typeface="Times New Roman"/>
                <a:ea typeface="Times New Roman"/>
                <a:cs typeface="Times New Roman"/>
                <a:sym typeface="Times New Roman"/>
              </a:rPr>
              <a:t>intelligent will be the decision of human fate in the future.</a:t>
            </a:r>
            <a:endParaRPr sz="1800">
              <a:solidFill>
                <a:schemeClr val="dk1"/>
              </a:solidFill>
            </a:endParaRPr>
          </a:p>
        </p:txBody>
      </p:sp>
      <p:sp>
        <p:nvSpPr>
          <p:cNvPr id="208" name="Google Shape;208;p34"/>
          <p:cNvSpPr txBox="1"/>
          <p:nvPr/>
        </p:nvSpPr>
        <p:spPr>
          <a:xfrm>
            <a:off x="58806" y="4644886"/>
            <a:ext cx="2857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FF0000"/>
                </a:solidFill>
                <a:latin typeface="Times New Roman"/>
                <a:ea typeface="Times New Roman"/>
                <a:cs typeface="Times New Roman"/>
                <a:sym typeface="Times New Roman"/>
              </a:rPr>
              <a:t>Conclusion:</a:t>
            </a:r>
            <a:r>
              <a:rPr lang="en" sz="2400">
                <a:solidFill>
                  <a:schemeClr val="dk1"/>
                </a:solidFill>
                <a:latin typeface="Times New Roman"/>
                <a:ea typeface="Times New Roman"/>
                <a:cs typeface="Times New Roman"/>
                <a:sym typeface="Times New Roman"/>
              </a:rPr>
              <a:t> Valid</a:t>
            </a:r>
            <a:endParaRPr sz="2400">
              <a:solidFill>
                <a:schemeClr val="dk1"/>
              </a:solidFill>
              <a:latin typeface="Times New Roman"/>
              <a:ea typeface="Times New Roman"/>
              <a:cs typeface="Times New Roman"/>
              <a:sym typeface="Times New Roman"/>
            </a:endParaRPr>
          </a:p>
        </p:txBody>
      </p:sp>
      <p:sp>
        <p:nvSpPr>
          <p:cNvPr id="209" name="Google Shape;209;p34"/>
          <p:cNvSpPr txBox="1"/>
          <p:nvPr/>
        </p:nvSpPr>
        <p:spPr>
          <a:xfrm>
            <a:off x="7677946" y="1240727"/>
            <a:ext cx="4789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10" name="Google Shape;210;p34"/>
          <p:cNvSpPr/>
          <p:nvPr/>
        </p:nvSpPr>
        <p:spPr>
          <a:xfrm>
            <a:off x="6105519" y="3974543"/>
            <a:ext cx="451800" cy="3231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34"/>
          <p:cNvSpPr txBox="1"/>
          <p:nvPr/>
        </p:nvSpPr>
        <p:spPr>
          <a:xfrm>
            <a:off x="158298" y="2103575"/>
            <a:ext cx="4217400" cy="123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a:solidFill>
                  <a:srgbClr val="FF0000"/>
                </a:solidFill>
                <a:latin typeface="Times New Roman"/>
                <a:ea typeface="Times New Roman"/>
                <a:cs typeface="Times New Roman"/>
                <a:sym typeface="Times New Roman"/>
              </a:rPr>
              <a:t>Let: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people not depend on chat GPT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people’s creative quotient increase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people’s intelligent quotient increase </a:t>
            </a:r>
            <a:endParaRPr sz="1800">
              <a:solidFill>
                <a:schemeClr val="dk1"/>
              </a:solidFill>
              <a:latin typeface="Times New Roman"/>
              <a:ea typeface="Times New Roman"/>
              <a:cs typeface="Times New Roman"/>
              <a:sym typeface="Times New Roman"/>
            </a:endParaRPr>
          </a:p>
        </p:txBody>
      </p:sp>
      <p:sp>
        <p:nvSpPr>
          <p:cNvPr id="212" name="Google Shape;212;p34"/>
          <p:cNvSpPr/>
          <p:nvPr/>
        </p:nvSpPr>
        <p:spPr>
          <a:xfrm>
            <a:off x="7157150" y="3982203"/>
            <a:ext cx="451800" cy="3078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34"/>
          <p:cNvSpPr/>
          <p:nvPr/>
        </p:nvSpPr>
        <p:spPr>
          <a:xfrm>
            <a:off x="8208775" y="4015703"/>
            <a:ext cx="451800" cy="307800"/>
          </a:xfrm>
          <a:prstGeom prst="ellipse">
            <a:avLst/>
          </a:prstGeom>
          <a:noFill/>
          <a:ln cap="flat" cmpd="sng" w="317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685800" y="1962807"/>
            <a:ext cx="77724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5400">
                <a:solidFill>
                  <a:schemeClr val="accent2"/>
                </a:solidFill>
              </a:rPr>
              <a:t>Thank you ☺  </a:t>
            </a:r>
            <a:endParaRPr/>
          </a:p>
        </p:txBody>
      </p:sp>
      <p:sp>
        <p:nvSpPr>
          <p:cNvPr id="220" name="Google Shape;220;p35"/>
          <p:cNvSpPr txBox="1"/>
          <p:nvPr>
            <p:ph idx="12" type="sldNum"/>
          </p:nvPr>
        </p:nvSpPr>
        <p:spPr>
          <a:xfrm>
            <a:off x="7239000" y="4914900"/>
            <a:ext cx="1905000" cy="228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