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https://dantri.com.vn/dien-dan/khi-ong-giam-doc-so-chem-gio-20160126214551159.htm</a:t>
            </a:r>
            <a:endParaRPr/>
          </a:p>
        </p:txBody>
      </p:sp>
      <p:sp>
        <p:nvSpPr>
          <p:cNvPr id="119" name="Google Shape;119;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11ccb1be0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11ccb1be0_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c11ccb1be0_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1574813" y="1279955"/>
            <a:ext cx="7952700" cy="723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100">
                <a:solidFill>
                  <a:schemeClr val="dk1"/>
                </a:solidFill>
                <a:latin typeface="Calibri"/>
                <a:ea typeface="Calibri"/>
                <a:cs typeface="Calibri"/>
                <a:sym typeface="Calibri"/>
              </a:rPr>
              <a:t>GROUP 7</a:t>
            </a:r>
            <a:endParaRPr sz="2300"/>
          </a:p>
        </p:txBody>
      </p:sp>
      <p:sp>
        <p:nvSpPr>
          <p:cNvPr id="89" name="Google Shape;89;p13"/>
          <p:cNvSpPr txBox="1"/>
          <p:nvPr/>
        </p:nvSpPr>
        <p:spPr>
          <a:xfrm>
            <a:off x="2125975" y="2125950"/>
            <a:ext cx="99693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dk1"/>
                </a:solidFill>
              </a:rPr>
              <a:t>1. Nguyễn Ngọc Mỹ Phương -BEBEIU22114</a:t>
            </a:r>
            <a:endParaRPr sz="2900">
              <a:solidFill>
                <a:schemeClr val="dk1"/>
              </a:solidFill>
            </a:endParaRPr>
          </a:p>
          <a:p>
            <a:pPr indent="0" lvl="0" marL="0" rtl="0" algn="l">
              <a:spcBef>
                <a:spcPts val="0"/>
              </a:spcBef>
              <a:spcAft>
                <a:spcPts val="0"/>
              </a:spcAft>
              <a:buNone/>
            </a:pPr>
            <a:r>
              <a:rPr lang="en-US" sz="2900">
                <a:solidFill>
                  <a:schemeClr val="dk1"/>
                </a:solidFill>
              </a:rPr>
              <a:t>2. Phạm Thái Nhật Thanh-BEBEIU22133</a:t>
            </a:r>
            <a:endParaRPr sz="2900">
              <a:solidFill>
                <a:schemeClr val="dk1"/>
              </a:solidFill>
            </a:endParaRPr>
          </a:p>
          <a:p>
            <a:pPr indent="0" lvl="0" marL="0" rtl="0" algn="l">
              <a:spcBef>
                <a:spcPts val="0"/>
              </a:spcBef>
              <a:spcAft>
                <a:spcPts val="0"/>
              </a:spcAft>
              <a:buNone/>
            </a:pPr>
            <a:r>
              <a:rPr lang="en-US" sz="2900">
                <a:solidFill>
                  <a:schemeClr val="dk1"/>
                </a:solidFill>
              </a:rPr>
              <a:t>3. Nguyễn Thị Như Quỳnh-BEBEIU22122</a:t>
            </a:r>
            <a:endParaRPr sz="2900">
              <a:solidFill>
                <a:schemeClr val="dk1"/>
              </a:solidFill>
            </a:endParaRPr>
          </a:p>
          <a:p>
            <a:pPr indent="0" lvl="0" marL="0" rtl="0" algn="l">
              <a:spcBef>
                <a:spcPts val="0"/>
              </a:spcBef>
              <a:spcAft>
                <a:spcPts val="0"/>
              </a:spcAft>
              <a:buNone/>
            </a:pPr>
            <a:r>
              <a:rPr lang="en-US" sz="2900">
                <a:solidFill>
                  <a:schemeClr val="dk1"/>
                </a:solidFill>
              </a:rPr>
              <a:t>4. Đặng Thị Trúc Thắm - BEBEIU22132</a:t>
            </a:r>
            <a:endParaRPr sz="2900">
              <a:solidFill>
                <a:schemeClr val="dk1"/>
              </a:solidFill>
            </a:endParaRPr>
          </a:p>
          <a:p>
            <a:pPr indent="0" lvl="0" marL="0" rtl="0" algn="l">
              <a:spcBef>
                <a:spcPts val="0"/>
              </a:spcBef>
              <a:spcAft>
                <a:spcPts val="0"/>
              </a:spcAft>
              <a:buNone/>
            </a:pPr>
            <a:r>
              <a:rPr lang="en-US" sz="2900">
                <a:solidFill>
                  <a:schemeClr val="dk1"/>
                </a:solidFill>
              </a:rPr>
              <a:t>5. Đặng Trần Minh Châu - BEBEIU22019</a:t>
            </a:r>
            <a:endParaRPr sz="2900">
              <a:solidFill>
                <a:schemeClr val="dk1"/>
              </a:solidFill>
            </a:endParaRPr>
          </a:p>
          <a:p>
            <a:pPr indent="0" lvl="0" marL="0" rtl="0" algn="l">
              <a:spcBef>
                <a:spcPts val="0"/>
              </a:spcBef>
              <a:spcAft>
                <a:spcPts val="0"/>
              </a:spcAft>
              <a:buNone/>
            </a:pPr>
            <a:r>
              <a:rPr lang="en-US" sz="2900">
                <a:solidFill>
                  <a:schemeClr val="dk1"/>
                </a:solidFill>
              </a:rPr>
              <a:t>6. Nguyễn Ngọc Phương Thảo - BEBEIU22135</a:t>
            </a:r>
            <a:endParaRPr sz="2900">
              <a:solidFill>
                <a:schemeClr val="dk1"/>
              </a:solidFill>
            </a:endParaRPr>
          </a:p>
          <a:p>
            <a:pPr indent="0" lvl="0" marL="0" rtl="0" algn="l">
              <a:spcBef>
                <a:spcPts val="0"/>
              </a:spcBef>
              <a:spcAft>
                <a:spcPts val="0"/>
              </a:spcAft>
              <a:buNone/>
            </a:pPr>
            <a:r>
              <a:rPr lang="en-US" sz="2900">
                <a:solidFill>
                  <a:schemeClr val="dk1"/>
                </a:solidFill>
              </a:rPr>
              <a:t>7. Lê Đức Toản - EEEEIU22065</a:t>
            </a:r>
            <a:endParaRPr sz="2900">
              <a:solidFill>
                <a:schemeClr val="dk1"/>
              </a:solidFill>
            </a:endParaRPr>
          </a:p>
          <a:p>
            <a:pPr indent="0" lvl="0" marL="0" rtl="0" algn="l">
              <a:spcBef>
                <a:spcPts val="0"/>
              </a:spcBef>
              <a:spcAft>
                <a:spcPts val="0"/>
              </a:spcAft>
              <a:buNone/>
            </a:pPr>
            <a:r>
              <a:rPr lang="en-US" sz="2900">
                <a:solidFill>
                  <a:schemeClr val="dk1"/>
                </a:solidFill>
              </a:rPr>
              <a:t>8. Đỗ Minh Duy - ITITSB22029</a:t>
            </a:r>
            <a:endParaRPr sz="2900"/>
          </a:p>
        </p:txBody>
      </p:sp>
      <p:sp>
        <p:nvSpPr>
          <p:cNvPr id="90" name="Google Shape;90;p13"/>
          <p:cNvSpPr txBox="1"/>
          <p:nvPr/>
        </p:nvSpPr>
        <p:spPr>
          <a:xfrm>
            <a:off x="1360925" y="468625"/>
            <a:ext cx="8380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400">
                <a:solidFill>
                  <a:schemeClr val="dk1"/>
                </a:solidFill>
              </a:rPr>
              <a:t>Assignment for Chapter 2</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5041282" y="91419"/>
            <a:ext cx="6758400" cy="502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b="1" lang="en-US" sz="2400"/>
              <a:t>Task 1: Identify each text. If there is an argument, find the premise, conclusion and assumption </a:t>
            </a:r>
            <a:endParaRPr/>
          </a:p>
        </p:txBody>
      </p:sp>
      <p:pic>
        <p:nvPicPr>
          <p:cNvPr id="96" name="Google Shape;96;p14"/>
          <p:cNvPicPr preferRelativeResize="0"/>
          <p:nvPr/>
        </p:nvPicPr>
        <p:blipFill rotWithShape="1">
          <a:blip r:embed="rId3">
            <a:alphaModFix/>
          </a:blip>
          <a:srcRect b="0" l="0" r="0" t="0"/>
          <a:stretch/>
        </p:blipFill>
        <p:spPr>
          <a:xfrm>
            <a:off x="465122" y="758414"/>
            <a:ext cx="4400050" cy="5341171"/>
          </a:xfrm>
          <a:prstGeom prst="rect">
            <a:avLst/>
          </a:prstGeom>
          <a:noFill/>
          <a:ln>
            <a:noFill/>
          </a:ln>
        </p:spPr>
      </p:pic>
      <p:sp>
        <p:nvSpPr>
          <p:cNvPr id="97" name="Google Shape;97;p14"/>
          <p:cNvSpPr txBox="1"/>
          <p:nvPr/>
        </p:nvSpPr>
        <p:spPr>
          <a:xfrm>
            <a:off x="5181375" y="593625"/>
            <a:ext cx="6618300" cy="6834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3000">
                <a:solidFill>
                  <a:schemeClr val="dk1"/>
                </a:solidFill>
                <a:latin typeface="Calibri"/>
                <a:ea typeface="Calibri"/>
                <a:cs typeface="Calibri"/>
                <a:sym typeface="Calibri"/>
              </a:rPr>
              <a:t>Yes, </a:t>
            </a:r>
            <a:r>
              <a:rPr lang="en-US" sz="3000">
                <a:solidFill>
                  <a:schemeClr val="dk1"/>
                </a:solidFill>
                <a:latin typeface="Calibri"/>
                <a:ea typeface="Calibri"/>
                <a:cs typeface="Calibri"/>
                <a:sym typeface="Calibri"/>
              </a:rPr>
              <a:t>there is an argument, </a:t>
            </a:r>
            <a:endParaRPr sz="3000">
              <a:solidFill>
                <a:schemeClr val="dk1"/>
              </a:solidFill>
              <a:latin typeface="Calibri"/>
              <a:ea typeface="Calibri"/>
              <a:cs typeface="Calibri"/>
              <a:sym typeface="Calibri"/>
            </a:endParaRPr>
          </a:p>
          <a:p>
            <a:pPr indent="-419100" lvl="0" marL="457200" rtl="0" algn="l">
              <a:lnSpc>
                <a:spcPct val="90000"/>
              </a:lnSpc>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Premise 1: </a:t>
            </a:r>
            <a:r>
              <a:rPr lang="en-US" sz="3000">
                <a:solidFill>
                  <a:schemeClr val="dk1"/>
                </a:solidFill>
                <a:latin typeface="Calibri"/>
                <a:ea typeface="Calibri"/>
                <a:cs typeface="Calibri"/>
                <a:sym typeface="Calibri"/>
              </a:rPr>
              <a:t>the man in the chat box does not know any woman who is alive and does not appreciate a fit guy in a pair of grey sweatpants.</a:t>
            </a:r>
            <a:endParaRPr sz="3000">
              <a:solidFill>
                <a:schemeClr val="dk1"/>
              </a:solidFill>
              <a:latin typeface="Calibri"/>
              <a:ea typeface="Calibri"/>
              <a:cs typeface="Calibri"/>
              <a:sym typeface="Calibri"/>
            </a:endParaRPr>
          </a:p>
          <a:p>
            <a:pPr indent="-419100" lvl="0" marL="457200" rtl="0" algn="l">
              <a:lnSpc>
                <a:spcPct val="90000"/>
              </a:lnSpc>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Premise 2:</a:t>
            </a:r>
            <a:r>
              <a:rPr lang="en-US" sz="3000">
                <a:solidFill>
                  <a:schemeClr val="dk1"/>
                </a:solidFill>
                <a:latin typeface="Calibri"/>
                <a:ea typeface="Calibri"/>
                <a:cs typeface="Calibri"/>
                <a:sym typeface="Calibri"/>
              </a:rPr>
              <a:t> There is a woman said to him that she is a woman who is alive and does not attract men in any context.</a:t>
            </a:r>
            <a:endParaRPr sz="3000">
              <a:solidFill>
                <a:schemeClr val="dk1"/>
              </a:solidFill>
              <a:latin typeface="Calibri"/>
              <a:ea typeface="Calibri"/>
              <a:cs typeface="Calibri"/>
              <a:sym typeface="Calibri"/>
            </a:endParaRPr>
          </a:p>
          <a:p>
            <a:pPr indent="-419100" lvl="0" marL="457200" rtl="0" algn="l">
              <a:lnSpc>
                <a:spcPct val="90000"/>
              </a:lnSpc>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Conclusion: </a:t>
            </a:r>
            <a:r>
              <a:rPr lang="en-US" sz="3000">
                <a:solidFill>
                  <a:schemeClr val="dk1"/>
                </a:solidFill>
                <a:latin typeface="Calibri"/>
                <a:ea typeface="Calibri"/>
                <a:cs typeface="Calibri"/>
                <a:sym typeface="Calibri"/>
              </a:rPr>
              <a:t>He does not know the woman above so his point stands.</a:t>
            </a:r>
            <a:endParaRPr sz="3000">
              <a:solidFill>
                <a:schemeClr val="dk1"/>
              </a:solidFill>
              <a:latin typeface="Calibri"/>
              <a:ea typeface="Calibri"/>
              <a:cs typeface="Calibri"/>
              <a:sym typeface="Calibri"/>
            </a:endParaRPr>
          </a:p>
          <a:p>
            <a:pPr indent="-419100" lvl="0" marL="457200" rtl="0" algn="l">
              <a:lnSpc>
                <a:spcPct val="90000"/>
              </a:lnSpc>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Assumption: </a:t>
            </a:r>
            <a:r>
              <a:rPr lang="en-US" sz="3000">
                <a:solidFill>
                  <a:schemeClr val="dk1"/>
                </a:solidFill>
                <a:latin typeface="Calibri"/>
                <a:ea typeface="Calibri"/>
                <a:cs typeface="Calibri"/>
                <a:sym typeface="Calibri"/>
              </a:rPr>
              <a:t>Because he does not know the woman who replies to his opinion, he believes that his opinion is true.</a:t>
            </a:r>
            <a:endParaRPr sz="30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b="1" sz="3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589935" y="261956"/>
            <a:ext cx="111117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Task 2</a:t>
            </a:r>
            <a:r>
              <a:rPr lang="en-US" sz="2800">
                <a:solidFill>
                  <a:schemeClr val="dk1"/>
                </a:solidFill>
                <a:latin typeface="Calibri"/>
                <a:ea typeface="Calibri"/>
                <a:cs typeface="Calibri"/>
                <a:sym typeface="Calibri"/>
              </a:rPr>
              <a:t>: Is the speaker’s text an argument? If not, rewrite it in the form of an argument.</a:t>
            </a:r>
            <a:endParaRPr/>
          </a:p>
        </p:txBody>
      </p:sp>
      <p:pic>
        <p:nvPicPr>
          <p:cNvPr id="104" name="Google Shape;104;p15"/>
          <p:cNvPicPr preferRelativeResize="0"/>
          <p:nvPr/>
        </p:nvPicPr>
        <p:blipFill rotWithShape="1">
          <a:blip r:embed="rId3">
            <a:alphaModFix/>
          </a:blip>
          <a:srcRect b="0" l="0" r="0" t="0"/>
          <a:stretch/>
        </p:blipFill>
        <p:spPr>
          <a:xfrm>
            <a:off x="710004" y="1603785"/>
            <a:ext cx="5168153" cy="5168153"/>
          </a:xfrm>
          <a:prstGeom prst="rect">
            <a:avLst/>
          </a:prstGeom>
          <a:noFill/>
          <a:ln>
            <a:noFill/>
          </a:ln>
        </p:spPr>
      </p:pic>
      <p:sp>
        <p:nvSpPr>
          <p:cNvPr id="105" name="Google Shape;105;p15"/>
          <p:cNvSpPr txBox="1"/>
          <p:nvPr/>
        </p:nvSpPr>
        <p:spPr>
          <a:xfrm>
            <a:off x="6356025" y="1377025"/>
            <a:ext cx="4701000" cy="51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06" name="Google Shape;106;p15"/>
          <p:cNvSpPr txBox="1"/>
          <p:nvPr/>
        </p:nvSpPr>
        <p:spPr>
          <a:xfrm>
            <a:off x="6356025" y="1377025"/>
            <a:ext cx="5352000" cy="50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No, it is not an argument because it is a conditional sentence.</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300">
                <a:solidFill>
                  <a:schemeClr val="dk1"/>
                </a:solidFill>
                <a:latin typeface="Times New Roman"/>
                <a:ea typeface="Times New Roman"/>
                <a:cs typeface="Times New Roman"/>
                <a:sym typeface="Times New Roman"/>
              </a:rPr>
              <a:t>Rewrite : </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b="1" lang="en-US" sz="2300">
                <a:solidFill>
                  <a:schemeClr val="dk1"/>
                </a:solidFill>
                <a:latin typeface="Times New Roman"/>
                <a:ea typeface="Times New Roman"/>
                <a:cs typeface="Times New Roman"/>
                <a:sym typeface="Times New Roman"/>
              </a:rPr>
              <a:t>Premise</a:t>
            </a:r>
            <a:r>
              <a:rPr lang="en-US" sz="2300">
                <a:solidFill>
                  <a:schemeClr val="dk1"/>
                </a:solidFill>
                <a:latin typeface="Times New Roman"/>
                <a:ea typeface="Times New Roman"/>
                <a:cs typeface="Times New Roman"/>
                <a:sym typeface="Times New Roman"/>
              </a:rPr>
              <a:t>: If the kid born to </a:t>
            </a:r>
            <a:r>
              <a:rPr lang="en-US" sz="2300">
                <a:solidFill>
                  <a:schemeClr val="dk1"/>
                </a:solidFill>
                <a:latin typeface="Times New Roman"/>
                <a:ea typeface="Times New Roman"/>
                <a:cs typeface="Times New Roman"/>
                <a:sym typeface="Times New Roman"/>
              </a:rPr>
              <a:t>inherit your poverty and hard work =&gt; If you do not have enough financial conditions.</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b="1" lang="en-US" sz="2300">
                <a:solidFill>
                  <a:schemeClr val="dk1"/>
                </a:solidFill>
                <a:latin typeface="Times New Roman"/>
                <a:ea typeface="Times New Roman"/>
                <a:cs typeface="Times New Roman"/>
                <a:sym typeface="Times New Roman"/>
              </a:rPr>
              <a:t>Conclusion</a:t>
            </a:r>
            <a:r>
              <a:rPr lang="en-US" sz="2300">
                <a:solidFill>
                  <a:schemeClr val="dk1"/>
                </a:solidFill>
                <a:latin typeface="Times New Roman"/>
                <a:ea typeface="Times New Roman"/>
                <a:cs typeface="Times New Roman"/>
                <a:sym typeface="Times New Roman"/>
              </a:rPr>
              <a:t>: Then not birthing the kid is also the kind of goodness =&gt; Then you should prepare carefully so as not to cause the child to suffer deprivation when borned.</a:t>
            </a:r>
            <a:endParaRPr sz="2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300">
                <a:solidFill>
                  <a:schemeClr val="dk1"/>
                </a:solidFill>
                <a:latin typeface="Times New Roman"/>
                <a:ea typeface="Times New Roman"/>
                <a:cs typeface="Times New Roman"/>
                <a:sym typeface="Times New Roman"/>
              </a:rPr>
              <a:t>=&gt; If you do not have enough financial conditions,then you should prepare carefully so as not to cause the child to suffer deprivation when borned.</a:t>
            </a:r>
            <a:endParaRPr sz="2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6"/>
          <p:cNvPicPr preferRelativeResize="0"/>
          <p:nvPr/>
        </p:nvPicPr>
        <p:blipFill rotWithShape="1">
          <a:blip r:embed="rId3">
            <a:alphaModFix/>
          </a:blip>
          <a:srcRect b="0" l="0" r="0" t="0"/>
          <a:stretch/>
        </p:blipFill>
        <p:spPr>
          <a:xfrm>
            <a:off x="231390" y="1509486"/>
            <a:ext cx="4861113" cy="4711840"/>
          </a:xfrm>
          <a:prstGeom prst="rect">
            <a:avLst/>
          </a:prstGeom>
          <a:noFill/>
          <a:ln>
            <a:noFill/>
          </a:ln>
        </p:spPr>
      </p:pic>
      <p:sp>
        <p:nvSpPr>
          <p:cNvPr id="112" name="Google Shape;112;p16"/>
          <p:cNvSpPr txBox="1"/>
          <p:nvPr>
            <p:ph type="title"/>
          </p:nvPr>
        </p:nvSpPr>
        <p:spPr>
          <a:xfrm>
            <a:off x="388258" y="205184"/>
            <a:ext cx="11078100" cy="863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lang="en-US" sz="2400">
                <a:latin typeface="Arial"/>
                <a:ea typeface="Arial"/>
                <a:cs typeface="Arial"/>
                <a:sym typeface="Arial"/>
              </a:rPr>
              <a:t>Task 3: </a:t>
            </a:r>
            <a:r>
              <a:rPr lang="en-US" sz="2400">
                <a:latin typeface="Arial"/>
                <a:ea typeface="Arial"/>
                <a:cs typeface="Arial"/>
                <a:sym typeface="Arial"/>
              </a:rPr>
              <a:t>Indicate the premises and the conclusion. Then identify the assumption to </a:t>
            </a:r>
            <a:r>
              <a:rPr lang="en-US" sz="2400" u="sng">
                <a:latin typeface="Arial"/>
                <a:ea typeface="Arial"/>
                <a:cs typeface="Arial"/>
                <a:sym typeface="Arial"/>
              </a:rPr>
              <a:t>agree</a:t>
            </a:r>
            <a:r>
              <a:rPr lang="en-US" sz="2400">
                <a:latin typeface="Arial"/>
                <a:ea typeface="Arial"/>
                <a:cs typeface="Arial"/>
                <a:sym typeface="Arial"/>
              </a:rPr>
              <a:t> or </a:t>
            </a:r>
            <a:r>
              <a:rPr lang="en-US" sz="2400" u="sng">
                <a:latin typeface="Arial"/>
                <a:ea typeface="Arial"/>
                <a:cs typeface="Arial"/>
                <a:sym typeface="Arial"/>
              </a:rPr>
              <a:t>disagree</a:t>
            </a:r>
            <a:r>
              <a:rPr lang="en-US" sz="2400">
                <a:latin typeface="Arial"/>
                <a:ea typeface="Arial"/>
                <a:cs typeface="Arial"/>
                <a:sym typeface="Arial"/>
              </a:rPr>
              <a:t> with the conclusion.</a:t>
            </a:r>
            <a:endParaRPr/>
          </a:p>
        </p:txBody>
      </p:sp>
      <p:pic>
        <p:nvPicPr>
          <p:cNvPr descr="Yellow cheese with holes Stock Vector by ©sergioz 2915017" id="113" name="Google Shape;113;p16"/>
          <p:cNvPicPr preferRelativeResize="0"/>
          <p:nvPr/>
        </p:nvPicPr>
        <p:blipFill rotWithShape="1">
          <a:blip r:embed="rId4">
            <a:alphaModFix/>
          </a:blip>
          <a:srcRect b="0" l="6620" r="0" t="0"/>
          <a:stretch/>
        </p:blipFill>
        <p:spPr>
          <a:xfrm>
            <a:off x="6084563" y="681093"/>
            <a:ext cx="1579532" cy="1506765"/>
          </a:xfrm>
          <a:prstGeom prst="rect">
            <a:avLst/>
          </a:prstGeom>
          <a:noFill/>
          <a:ln>
            <a:noFill/>
          </a:ln>
        </p:spPr>
      </p:pic>
      <p:sp>
        <p:nvSpPr>
          <p:cNvPr id="114" name="Google Shape;114;p16"/>
          <p:cNvSpPr txBox="1"/>
          <p:nvPr/>
        </p:nvSpPr>
        <p:spPr>
          <a:xfrm flipH="1">
            <a:off x="0" y="3342425"/>
            <a:ext cx="72414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15" name="Google Shape;115;p16"/>
          <p:cNvSpPr txBox="1"/>
          <p:nvPr/>
        </p:nvSpPr>
        <p:spPr>
          <a:xfrm>
            <a:off x="5168650" y="2187850"/>
            <a:ext cx="6712500" cy="38790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Premises: </a:t>
            </a:r>
            <a:r>
              <a:rPr lang="en-US" sz="2000">
                <a:solidFill>
                  <a:schemeClr val="dk1"/>
                </a:solidFill>
                <a:latin typeface="Times New Roman"/>
                <a:ea typeface="Times New Roman"/>
                <a:cs typeface="Times New Roman"/>
                <a:sym typeface="Times New Roman"/>
              </a:rPr>
              <a:t>cheese has holes, more cheese means more holes, more holes means less cheese.</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The conclusion:</a:t>
            </a:r>
            <a:r>
              <a:rPr lang="en-US" sz="2000">
                <a:solidFill>
                  <a:schemeClr val="dk1"/>
                </a:solidFill>
                <a:latin typeface="Times New Roman"/>
                <a:ea typeface="Times New Roman"/>
                <a:cs typeface="Times New Roman"/>
                <a:sym typeface="Times New Roman"/>
              </a:rPr>
              <a:t> more cheese = less cheese.</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Disagree:</a:t>
            </a:r>
            <a:r>
              <a:rPr lang="en-US" sz="2000">
                <a:solidFill>
                  <a:schemeClr val="dk1"/>
                </a:solidFill>
                <a:latin typeface="Times New Roman"/>
                <a:ea typeface="Times New Roman"/>
                <a:cs typeface="Times New Roman"/>
                <a:sym typeface="Times New Roman"/>
              </a:rPr>
              <a:t> The problem is that the second statement, "More cheese means more holes," is ambiguous. It depends on how we define "more cheese." If we mean a larger block of cheese with the same proportion of holes, then yes, there will be more holes. But if we mean a larger block of cheese with the same amount of cheese (i.e., the hole proportion shrinks as the cheese gets bigger), then no, there won't be more holes. The amount of cheese can increase while the proportion of holes stays the same or even decreases.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421880" y="220734"/>
            <a:ext cx="437289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b="1" lang="en-US" sz="2400"/>
              <a:t>Task 4: Rephrase the Director’s argument’s argument and identify his assumption.</a:t>
            </a:r>
            <a:endParaRPr/>
          </a:p>
        </p:txBody>
      </p:sp>
      <p:pic>
        <p:nvPicPr>
          <p:cNvPr id="122" name="Google Shape;122;p17"/>
          <p:cNvPicPr preferRelativeResize="0"/>
          <p:nvPr/>
        </p:nvPicPr>
        <p:blipFill rotWithShape="1">
          <a:blip r:embed="rId3">
            <a:alphaModFix/>
          </a:blip>
          <a:srcRect b="0" l="0" r="0" t="0"/>
          <a:stretch/>
        </p:blipFill>
        <p:spPr>
          <a:xfrm>
            <a:off x="0" y="220734"/>
            <a:ext cx="7003856" cy="6147453"/>
          </a:xfrm>
          <a:prstGeom prst="rect">
            <a:avLst/>
          </a:prstGeom>
          <a:noFill/>
          <a:ln>
            <a:noFill/>
          </a:ln>
        </p:spPr>
      </p:pic>
      <p:sp>
        <p:nvSpPr>
          <p:cNvPr id="123" name="Google Shape;123;p17"/>
          <p:cNvSpPr txBox="1"/>
          <p:nvPr/>
        </p:nvSpPr>
        <p:spPr>
          <a:xfrm>
            <a:off x="7509075" y="1546300"/>
            <a:ext cx="4198500" cy="446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Rephrase</a:t>
            </a:r>
            <a:r>
              <a:rPr lang="en-US" sz="1700">
                <a:solidFill>
                  <a:schemeClr val="dk1"/>
                </a:solidFill>
                <a:latin typeface="Times New Roman"/>
                <a:ea typeface="Times New Roman"/>
                <a:cs typeface="Times New Roman"/>
                <a:sym typeface="Times New Roman"/>
              </a:rPr>
              <a:t>: According to the director, since each ticket sells for 1100 VND commission and 3,000 tickets are sold every day, the profit made by those with disabilities from lottery sales might reach up to 100 million VND.</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The fact</a:t>
            </a:r>
            <a:r>
              <a:rPr lang="en-US" sz="1700">
                <a:solidFill>
                  <a:schemeClr val="dk1"/>
                </a:solidFill>
                <a:latin typeface="Times New Roman"/>
                <a:ea typeface="Times New Roman"/>
                <a:cs typeface="Times New Roman"/>
                <a:sym typeface="Times New Roman"/>
              </a:rPr>
              <a:t>: </a:t>
            </a:r>
            <a:r>
              <a:rPr lang="en-US" sz="1700">
                <a:solidFill>
                  <a:srgbClr val="252525"/>
                </a:solidFill>
                <a:highlight>
                  <a:srgbClr val="FFFFFF"/>
                </a:highlight>
                <a:latin typeface="Times New Roman"/>
                <a:ea typeface="Times New Roman"/>
                <a:cs typeface="Times New Roman"/>
                <a:sym typeface="Times New Roman"/>
              </a:rPr>
              <a:t>One lottery ticket might yield a commission of 1100 VND.</a:t>
            </a:r>
            <a:endParaRPr sz="1700">
              <a:solidFill>
                <a:srgbClr val="252525"/>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rgbClr val="252525"/>
                </a:solidFill>
                <a:highlight>
                  <a:srgbClr val="FFFFFF"/>
                </a:highlight>
                <a:latin typeface="Times New Roman"/>
                <a:ea typeface="Times New Roman"/>
                <a:cs typeface="Times New Roman"/>
                <a:sym typeface="Times New Roman"/>
              </a:rPr>
              <a:t>Opinion</a:t>
            </a:r>
            <a:r>
              <a:rPr lang="en-US" sz="1700">
                <a:solidFill>
                  <a:srgbClr val="252525"/>
                </a:solidFill>
                <a:highlight>
                  <a:srgbClr val="FFFFFF"/>
                </a:highlight>
                <a:latin typeface="Times New Roman"/>
                <a:ea typeface="Times New Roman"/>
                <a:cs typeface="Times New Roman"/>
                <a:sym typeface="Times New Roman"/>
              </a:rPr>
              <a:t>: It is possible for disabled people to sell 3,000 lottery tickets in one day.</a:t>
            </a:r>
            <a:endParaRPr sz="1700">
              <a:solidFill>
                <a:srgbClr val="252525"/>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rgbClr val="252525"/>
                </a:solidFill>
                <a:highlight>
                  <a:srgbClr val="FFFFFF"/>
                </a:highlight>
                <a:latin typeface="Times New Roman"/>
                <a:ea typeface="Times New Roman"/>
                <a:cs typeface="Times New Roman"/>
                <a:sym typeface="Times New Roman"/>
              </a:rPr>
              <a:t>Conclusion</a:t>
            </a:r>
            <a:r>
              <a:rPr lang="en-US" sz="1700">
                <a:solidFill>
                  <a:srgbClr val="252525"/>
                </a:solidFill>
                <a:highlight>
                  <a:srgbClr val="FFFFFF"/>
                </a:highlight>
                <a:latin typeface="Times New Roman"/>
                <a:ea typeface="Times New Roman"/>
                <a:cs typeface="Times New Roman"/>
                <a:sym typeface="Times New Roman"/>
              </a:rPr>
              <a:t>: People with disabilities using wheelchairs can earn 100 million each month.</a:t>
            </a:r>
            <a:endParaRPr sz="1700">
              <a:solidFill>
                <a:srgbClr val="252525"/>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rgbClr val="252525"/>
                </a:solidFill>
                <a:highlight>
                  <a:srgbClr val="FFFFFF"/>
                </a:highlight>
                <a:latin typeface="Times New Roman"/>
                <a:ea typeface="Times New Roman"/>
                <a:cs typeface="Times New Roman"/>
                <a:sym typeface="Times New Roman"/>
              </a:rPr>
              <a:t>=&gt; Assumption</a:t>
            </a:r>
            <a:r>
              <a:rPr lang="en-US" sz="1700">
                <a:solidFill>
                  <a:srgbClr val="252525"/>
                </a:solidFill>
                <a:highlight>
                  <a:srgbClr val="FFFFFF"/>
                </a:highlight>
                <a:latin typeface="Times New Roman"/>
                <a:ea typeface="Times New Roman"/>
                <a:cs typeface="Times New Roman"/>
                <a:sym typeface="Times New Roman"/>
              </a:rPr>
              <a:t>: The condition is that people are disabled, sell lottery tickets each day of the month and sell 3000 tickets in one day.</a:t>
            </a:r>
            <a:endParaRPr sz="33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10" y="6"/>
            <a:ext cx="111117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Task 5</a:t>
            </a:r>
            <a:r>
              <a:rPr lang="en-US" sz="2800">
                <a:solidFill>
                  <a:schemeClr val="dk1"/>
                </a:solidFill>
                <a:latin typeface="Calibri"/>
                <a:ea typeface="Calibri"/>
                <a:cs typeface="Calibri"/>
                <a:sym typeface="Calibri"/>
              </a:rPr>
              <a:t>: Make an argument out of the meme</a:t>
            </a:r>
            <a:r>
              <a:rPr b="1" lang="en-US" sz="2800">
                <a:solidFill>
                  <a:schemeClr val="dk1"/>
                </a:solidFill>
                <a:latin typeface="Calibri"/>
                <a:ea typeface="Calibri"/>
                <a:cs typeface="Calibri"/>
                <a:sym typeface="Calibri"/>
              </a:rPr>
              <a:t>.  </a:t>
            </a:r>
            <a:endParaRPr/>
          </a:p>
        </p:txBody>
      </p:sp>
      <p:pic>
        <p:nvPicPr>
          <p:cNvPr id="130" name="Google Shape;130;p18"/>
          <p:cNvPicPr preferRelativeResize="0"/>
          <p:nvPr/>
        </p:nvPicPr>
        <p:blipFill rotWithShape="1">
          <a:blip r:embed="rId3">
            <a:alphaModFix/>
          </a:blip>
          <a:srcRect b="0" l="0" r="0" t="0"/>
          <a:stretch/>
        </p:blipFill>
        <p:spPr>
          <a:xfrm>
            <a:off x="1071787" y="946673"/>
            <a:ext cx="4525495" cy="5513294"/>
          </a:xfrm>
          <a:prstGeom prst="rect">
            <a:avLst/>
          </a:prstGeom>
          <a:noFill/>
          <a:ln>
            <a:noFill/>
          </a:ln>
        </p:spPr>
      </p:pic>
      <p:sp>
        <p:nvSpPr>
          <p:cNvPr id="131" name="Google Shape;131;p18"/>
          <p:cNvSpPr txBox="1"/>
          <p:nvPr/>
        </p:nvSpPr>
        <p:spPr>
          <a:xfrm>
            <a:off x="5946325" y="453075"/>
            <a:ext cx="5616900" cy="634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Argument:   </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As the owner, you have a personal connection to your house. You see it as a home, a place filled with memories and emotions. Your perspective is often influenced by the comfort, aesthetics, and functionality it provides for you and your family.</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As the Buyers, potential buyers approach your house with a critical eye. They evaluate its condition, location, and amenities to determine its value and suitability for their needs. They may consider factors such as the layout, size, maintenance requirements, and potential for future renovations. So, the house can be priced exactly as buyers want.</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As the Bank loan, when evaluating your house for a loan, banks consider its market value, as it serves as collateral. Appraisers assess the property to determine its worth, taking into account factors such as location, condition, comparable sales in the area, and potential market trends. Banks focus on the property's potential for resale and its ability to secure the loan.</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As insurance evaluators, they assess your house from a risk perspective. They consider potential hazards, such as natural disasters, accidents, or theft, and estimate the likelihood and cost of potential claims. Factors such as the house's location, construction materials, security measures, and previous claims history may be taken into account.</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As the local municipality evaluates your house to determine property taxes and rates. They typically assess its value based on factors such as location, size, condition, and amenities. This valuation helps determine the amount you need to pay in taxes and rates to support local services and infrastructure.</a:t>
            </a:r>
            <a:endParaRPr sz="1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540210" y="127106"/>
            <a:ext cx="111117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Task 6</a:t>
            </a:r>
            <a:r>
              <a:rPr lang="en-US" sz="2400">
                <a:solidFill>
                  <a:schemeClr val="dk1"/>
                </a:solidFill>
                <a:latin typeface="Arial"/>
                <a:ea typeface="Arial"/>
                <a:cs typeface="Arial"/>
                <a:sym typeface="Arial"/>
              </a:rPr>
              <a:t>: Provide your meme and make an argument</a:t>
            </a:r>
            <a:r>
              <a:rPr b="1" lang="en-US" sz="2400">
                <a:solidFill>
                  <a:schemeClr val="dk1"/>
                </a:solidFill>
                <a:latin typeface="Arial"/>
                <a:ea typeface="Arial"/>
                <a:cs typeface="Arial"/>
                <a:sym typeface="Arial"/>
              </a:rPr>
              <a:t>. Identify the premise(s), conclusion, and asumption(s). </a:t>
            </a:r>
            <a:endParaRPr b="1"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rPr>
              <a:t>a)</a:t>
            </a:r>
            <a:endParaRPr b="1" sz="2400">
              <a:solidFill>
                <a:schemeClr val="dk1"/>
              </a:solidFill>
            </a:endParaRPr>
          </a:p>
        </p:txBody>
      </p:sp>
      <p:pic>
        <p:nvPicPr>
          <p:cNvPr id="138" name="Google Shape;138;p19"/>
          <p:cNvPicPr preferRelativeResize="0"/>
          <p:nvPr/>
        </p:nvPicPr>
        <p:blipFill rotWithShape="1">
          <a:blip r:embed="rId3">
            <a:alphaModFix/>
          </a:blip>
          <a:srcRect b="2865" l="0" r="1922" t="0"/>
          <a:stretch/>
        </p:blipFill>
        <p:spPr>
          <a:xfrm>
            <a:off x="3222100" y="958088"/>
            <a:ext cx="5747900" cy="3110525"/>
          </a:xfrm>
          <a:prstGeom prst="rect">
            <a:avLst/>
          </a:prstGeom>
          <a:noFill/>
          <a:ln>
            <a:noFill/>
          </a:ln>
        </p:spPr>
      </p:pic>
      <p:sp>
        <p:nvSpPr>
          <p:cNvPr id="139" name="Google Shape;139;p19"/>
          <p:cNvSpPr txBox="1"/>
          <p:nvPr/>
        </p:nvSpPr>
        <p:spPr>
          <a:xfrm>
            <a:off x="231975" y="4140750"/>
            <a:ext cx="11197200" cy="2279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sz="2200">
                <a:solidFill>
                  <a:schemeClr val="dk1"/>
                </a:solidFill>
                <a:latin typeface="Times New Roman"/>
                <a:ea typeface="Times New Roman"/>
                <a:cs typeface="Times New Roman"/>
                <a:sym typeface="Times New Roman"/>
              </a:rPr>
              <a:t>Premise: </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“This is the third time you’ve called out this week.” Boss said.</a:t>
            </a:r>
            <a:endParaRPr i="1"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200">
                <a:solidFill>
                  <a:schemeClr val="dk1"/>
                </a:solidFill>
                <a:latin typeface="Times New Roman"/>
                <a:ea typeface="Times New Roman"/>
                <a:cs typeface="Times New Roman"/>
                <a:sym typeface="Times New Roman"/>
              </a:rPr>
              <a:t>Conclusion:</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“It’s Wednesday?” employee said.</a:t>
            </a:r>
            <a:endParaRPr i="1"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200">
                <a:solidFill>
                  <a:schemeClr val="dk1"/>
                </a:solidFill>
                <a:latin typeface="Times New Roman"/>
                <a:ea typeface="Times New Roman"/>
                <a:cs typeface="Times New Roman"/>
                <a:sym typeface="Times New Roman"/>
              </a:rPr>
              <a:t>Assumption:</a:t>
            </a:r>
            <a:r>
              <a:rPr lang="en-US" sz="2200">
                <a:solidFill>
                  <a:schemeClr val="dk1"/>
                </a:solidFill>
                <a:latin typeface="Times New Roman"/>
                <a:ea typeface="Times New Roman"/>
                <a:cs typeface="Times New Roman"/>
                <a:sym typeface="Times New Roman"/>
              </a:rPr>
              <a:t>  The boss assumes that calling out three times in a week is a significant issue, possibly leading to some consequences. However, the employee are making a joke about the boss’s reaction and saying that Wednesday is a middle of week or an </a:t>
            </a:r>
            <a:r>
              <a:rPr lang="en-US" sz="2200">
                <a:solidFill>
                  <a:srgbClr val="0D0D0D"/>
                </a:solidFill>
                <a:latin typeface="Times New Roman"/>
                <a:ea typeface="Times New Roman"/>
                <a:cs typeface="Times New Roman"/>
                <a:sym typeface="Times New Roman"/>
              </a:rPr>
              <a:t>arbitrary </a:t>
            </a:r>
            <a:r>
              <a:rPr lang="en-US" sz="2200">
                <a:solidFill>
                  <a:schemeClr val="dk1"/>
                </a:solidFill>
                <a:latin typeface="Times New Roman"/>
                <a:ea typeface="Times New Roman"/>
                <a:cs typeface="Times New Roman"/>
                <a:sym typeface="Times New Roman"/>
              </a:rPr>
              <a:t>day to address frequent absences.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40" name="Google Shape;140;p19"/>
          <p:cNvSpPr txBox="1"/>
          <p:nvPr/>
        </p:nvSpPr>
        <p:spPr>
          <a:xfrm>
            <a:off x="3071550" y="6492000"/>
            <a:ext cx="60489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Source: https://powertofly.com/up/funny-boss-memes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838200" y="3413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Font typeface="Arial"/>
              <a:buNone/>
            </a:pPr>
            <a:r>
              <a:rPr b="1" lang="en-US" sz="2400">
                <a:latin typeface="Arial"/>
                <a:ea typeface="Arial"/>
                <a:cs typeface="Arial"/>
                <a:sym typeface="Arial"/>
              </a:rPr>
              <a:t>Task 6</a:t>
            </a:r>
            <a:r>
              <a:rPr lang="en-US" sz="2400">
                <a:latin typeface="Arial"/>
                <a:ea typeface="Arial"/>
                <a:cs typeface="Arial"/>
                <a:sym typeface="Arial"/>
              </a:rPr>
              <a:t>: Provide your meme and make an argument</a:t>
            </a:r>
            <a:r>
              <a:rPr b="1" lang="en-US" sz="2400">
                <a:latin typeface="Arial"/>
                <a:ea typeface="Arial"/>
                <a:cs typeface="Arial"/>
                <a:sym typeface="Arial"/>
              </a:rPr>
              <a:t>. Identify the premise(s), conclusion, and assumption(s). </a:t>
            </a:r>
            <a:endParaRPr b="1" sz="2400">
              <a:latin typeface="Arial"/>
              <a:ea typeface="Arial"/>
              <a:cs typeface="Arial"/>
              <a:sym typeface="Arial"/>
            </a:endParaRPr>
          </a:p>
          <a:p>
            <a:pPr indent="0" lvl="0" marL="0" rtl="0" algn="l">
              <a:lnSpc>
                <a:spcPct val="100000"/>
              </a:lnSpc>
              <a:spcBef>
                <a:spcPts val="0"/>
              </a:spcBef>
              <a:spcAft>
                <a:spcPts val="0"/>
              </a:spcAft>
              <a:buClr>
                <a:schemeClr val="dk1"/>
              </a:buClr>
              <a:buFont typeface="Arial"/>
              <a:buNone/>
            </a:pPr>
            <a:r>
              <a:rPr b="1" lang="en-US" sz="2400">
                <a:latin typeface="Arial"/>
                <a:ea typeface="Arial"/>
                <a:cs typeface="Arial"/>
                <a:sym typeface="Arial"/>
              </a:rPr>
              <a:t>b)</a:t>
            </a:r>
            <a:endParaRPr b="1" sz="2400">
              <a:latin typeface="Arial"/>
              <a:ea typeface="Arial"/>
              <a:cs typeface="Arial"/>
              <a:sym typeface="Arial"/>
            </a:endParaRPr>
          </a:p>
        </p:txBody>
      </p:sp>
      <p:sp>
        <p:nvSpPr>
          <p:cNvPr id="147" name="Google Shape;147;p20"/>
          <p:cNvSpPr txBox="1"/>
          <p:nvPr>
            <p:ph idx="1" type="body"/>
          </p:nvPr>
        </p:nvSpPr>
        <p:spPr>
          <a:xfrm>
            <a:off x="838200" y="4393550"/>
            <a:ext cx="10515600" cy="13257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2200">
                <a:latin typeface="Times New Roman"/>
                <a:ea typeface="Times New Roman"/>
                <a:cs typeface="Times New Roman"/>
                <a:sym typeface="Times New Roman"/>
              </a:rPr>
              <a:t>Premise 1:</a:t>
            </a:r>
            <a:r>
              <a:rPr lang="en-US" sz="2200">
                <a:latin typeface="Times New Roman"/>
                <a:ea typeface="Times New Roman"/>
                <a:cs typeface="Times New Roman"/>
                <a:sym typeface="Times New Roman"/>
              </a:rPr>
              <a:t> “never” is a contraction of “ not ever” Neville said.</a:t>
            </a:r>
            <a:endParaRPr sz="22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Premise 2:</a:t>
            </a:r>
            <a:r>
              <a:rPr lang="en-US" sz="2200">
                <a:latin typeface="Times New Roman"/>
                <a:ea typeface="Times New Roman"/>
                <a:cs typeface="Times New Roman"/>
                <a:sym typeface="Times New Roman"/>
              </a:rPr>
              <a:t> “blush” is a contraction of “blood rush” Harry said.</a:t>
            </a:r>
            <a:endParaRPr sz="22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Conclusion:</a:t>
            </a:r>
            <a:r>
              <a:rPr lang="en-US" sz="2200">
                <a:latin typeface="Times New Roman"/>
                <a:ea typeface="Times New Roman"/>
                <a:cs typeface="Times New Roman"/>
                <a:sym typeface="Times New Roman"/>
              </a:rPr>
              <a:t> “studying” is a contraction of “ student dying” Ron said.</a:t>
            </a:r>
            <a:endParaRPr sz="22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Assumption:</a:t>
            </a:r>
            <a:r>
              <a:rPr lang="en-US" sz="2200">
                <a:latin typeface="Times New Roman"/>
                <a:ea typeface="Times New Roman"/>
                <a:cs typeface="Times New Roman"/>
                <a:sym typeface="Times New Roman"/>
              </a:rPr>
              <a:t> Abbreviations in English follow the same rule.</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Source:</a:t>
            </a:r>
            <a:r>
              <a:rPr lang="en-US" sz="1900">
                <a:latin typeface="Times New Roman"/>
                <a:ea typeface="Times New Roman"/>
                <a:cs typeface="Times New Roman"/>
                <a:sym typeface="Times New Roman"/>
              </a:rPr>
              <a:t>https://medium.com/@chameleonmemes46/25-hilarious-memes-that-prove-english-is-the-funniest-language-587d86d8f18b</a:t>
            </a:r>
            <a:endParaRPr sz="1900">
              <a:latin typeface="Times New Roman"/>
              <a:ea typeface="Times New Roman"/>
              <a:cs typeface="Times New Roman"/>
              <a:sym typeface="Times New Roman"/>
            </a:endParaRPr>
          </a:p>
        </p:txBody>
      </p:sp>
      <p:pic>
        <p:nvPicPr>
          <p:cNvPr id="148" name="Google Shape;148;p20"/>
          <p:cNvPicPr preferRelativeResize="0"/>
          <p:nvPr/>
        </p:nvPicPr>
        <p:blipFill>
          <a:blip r:embed="rId3">
            <a:alphaModFix/>
          </a:blip>
          <a:stretch>
            <a:fillRect/>
          </a:stretch>
        </p:blipFill>
        <p:spPr>
          <a:xfrm>
            <a:off x="4587175" y="1667020"/>
            <a:ext cx="3017650" cy="2589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1"/>
          <p:cNvPicPr preferRelativeResize="0"/>
          <p:nvPr/>
        </p:nvPicPr>
        <p:blipFill rotWithShape="1">
          <a:blip r:embed="rId3">
            <a:alphaModFix/>
          </a:blip>
          <a:srcRect b="0" l="0" r="0" t="0"/>
          <a:stretch/>
        </p:blipFill>
        <p:spPr>
          <a:xfrm>
            <a:off x="4016603" y="1379652"/>
            <a:ext cx="4158800" cy="409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