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Roboto-regular.fntdata"/><Relationship Id="rId14" Type="http://schemas.openxmlformats.org/officeDocument/2006/relationships/slide" Target="slides/slide8.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18"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c61d7b979a_1_7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c61d7b979a_1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61d7b979a_1_8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2c61d7b979a_1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c61d7b979a_1_8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2c61d7b979a_1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c61d7b979a_1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g2c61d7b979a_1_9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No easy quiz wishers are </a:t>
            </a:r>
            <a:endParaRPr/>
          </a:p>
        </p:txBody>
      </p:sp>
      <p:sp>
        <p:nvSpPr>
          <p:cNvPr id="154" name="Google Shape;154;g2c61d7b979a_1_9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c61d7b979a_1_10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2c61d7b979a_1_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c61d7b979a_1_11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2c61d7b979a_1_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c61d7b979a_1_12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2c61d7b979a_1_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c61d7b979a_1_13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2c61d7b979a_1_1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6" name="Shape 56"/>
        <p:cNvGrpSpPr/>
        <p:nvPr/>
      </p:nvGrpSpPr>
      <p:grpSpPr>
        <a:xfrm>
          <a:off x="0" y="0"/>
          <a:ext cx="0" cy="0"/>
          <a:chOff x="0" y="0"/>
          <a:chExt cx="0" cy="0"/>
        </a:xfrm>
      </p:grpSpPr>
      <p:sp>
        <p:nvSpPr>
          <p:cNvPr id="57" name="Google Shape;57;p14"/>
          <p:cNvSpPr txBox="1"/>
          <p:nvPr>
            <p:ph type="title"/>
          </p:nvPr>
        </p:nvSpPr>
        <p:spPr>
          <a:xfrm>
            <a:off x="628650" y="273845"/>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4"/>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6" name="Shape 66"/>
        <p:cNvGrpSpPr/>
        <p:nvPr/>
      </p:nvGrpSpPr>
      <p:grpSpPr>
        <a:xfrm>
          <a:off x="0" y="0"/>
          <a:ext cx="0" cy="0"/>
          <a:chOff x="0" y="0"/>
          <a:chExt cx="0" cy="0"/>
        </a:xfrm>
      </p:grpSpPr>
      <p:sp>
        <p:nvSpPr>
          <p:cNvPr id="67" name="Google Shape;67;p16"/>
          <p:cNvSpPr txBox="1"/>
          <p:nvPr>
            <p:ph type="ctrTitle"/>
          </p:nvPr>
        </p:nvSpPr>
        <p:spPr>
          <a:xfrm>
            <a:off x="685800" y="841772"/>
            <a:ext cx="77724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6"/>
          <p:cNvSpPr txBox="1"/>
          <p:nvPr>
            <p:ph idx="1" type="subTitle"/>
          </p:nvPr>
        </p:nvSpPr>
        <p:spPr>
          <a:xfrm>
            <a:off x="1143000" y="2701528"/>
            <a:ext cx="6858000" cy="1241821"/>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69" name="Google Shape;69;p1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623888" y="1282304"/>
            <a:ext cx="7886700" cy="213955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7"/>
          <p:cNvSpPr txBox="1"/>
          <p:nvPr>
            <p:ph idx="1" type="body"/>
          </p:nvPr>
        </p:nvSpPr>
        <p:spPr>
          <a:xfrm>
            <a:off x="623888" y="3442098"/>
            <a:ext cx="7886700" cy="11251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75" name="Google Shape;75;p1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628650" y="273845"/>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8"/>
          <p:cNvSpPr txBox="1"/>
          <p:nvPr>
            <p:ph idx="1" type="body"/>
          </p:nvPr>
        </p:nvSpPr>
        <p:spPr>
          <a:xfrm>
            <a:off x="6286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8"/>
          <p:cNvSpPr txBox="1"/>
          <p:nvPr>
            <p:ph idx="2" type="body"/>
          </p:nvPr>
        </p:nvSpPr>
        <p:spPr>
          <a:xfrm>
            <a:off x="46291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629841" y="273845"/>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9"/>
          <p:cNvSpPr txBox="1"/>
          <p:nvPr>
            <p:ph idx="1" type="body"/>
          </p:nvPr>
        </p:nvSpPr>
        <p:spPr>
          <a:xfrm>
            <a:off x="629842" y="1260872"/>
            <a:ext cx="3868340"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8" name="Google Shape;88;p19"/>
          <p:cNvSpPr txBox="1"/>
          <p:nvPr>
            <p:ph idx="2" type="body"/>
          </p:nvPr>
        </p:nvSpPr>
        <p:spPr>
          <a:xfrm>
            <a:off x="629842" y="1878806"/>
            <a:ext cx="3868340"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19"/>
          <p:cNvSpPr txBox="1"/>
          <p:nvPr>
            <p:ph idx="3" type="body"/>
          </p:nvPr>
        </p:nvSpPr>
        <p:spPr>
          <a:xfrm>
            <a:off x="4629150" y="1260872"/>
            <a:ext cx="3887391"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0" name="Google Shape;90;p19"/>
          <p:cNvSpPr txBox="1"/>
          <p:nvPr>
            <p:ph idx="4" type="body"/>
          </p:nvPr>
        </p:nvSpPr>
        <p:spPr>
          <a:xfrm>
            <a:off x="4629150" y="1878806"/>
            <a:ext cx="3887391"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1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628650" y="273845"/>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21"/>
          <p:cNvSpPr txBox="1"/>
          <p:nvPr>
            <p:ph idx="1" type="body"/>
          </p:nvPr>
        </p:nvSpPr>
        <p:spPr>
          <a:xfrm>
            <a:off x="3887391" y="740570"/>
            <a:ext cx="4629150" cy="3655219"/>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22"/>
          <p:cNvSpPr/>
          <p:nvPr>
            <p:ph idx="2" type="pic"/>
          </p:nvPr>
        </p:nvSpPr>
        <p:spPr>
          <a:xfrm>
            <a:off x="3887391" y="740570"/>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5"/>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5"/>
            <a:ext cx="7886700"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1508760" y="312001"/>
            <a:ext cx="5829300" cy="40176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Font typeface="Calibri"/>
              <a:buNone/>
            </a:pPr>
            <a:r>
              <a:rPr b="1" lang="en" sz="3200">
                <a:latin typeface="Calibri"/>
                <a:ea typeface="Calibri"/>
                <a:cs typeface="Calibri"/>
                <a:sym typeface="Calibri"/>
              </a:rPr>
              <a:t>ASSIGNMENT</a:t>
            </a:r>
            <a:endParaRPr/>
          </a:p>
        </p:txBody>
      </p:sp>
      <p:sp>
        <p:nvSpPr>
          <p:cNvPr id="130" name="Google Shape;130;p25"/>
          <p:cNvSpPr/>
          <p:nvPr/>
        </p:nvSpPr>
        <p:spPr>
          <a:xfrm>
            <a:off x="262680" y="983847"/>
            <a:ext cx="8139985" cy="48474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Noto Sans Symbols"/>
              <a:buNone/>
            </a:pPr>
            <a:r>
              <a:rPr b="1" lang="en" sz="1800">
                <a:solidFill>
                  <a:schemeClr val="dk1"/>
                </a:solidFill>
                <a:latin typeface="Arial"/>
                <a:ea typeface="Arial"/>
                <a:cs typeface="Arial"/>
                <a:sym typeface="Arial"/>
              </a:rPr>
              <a:t>Task 1</a:t>
            </a:r>
            <a:r>
              <a:rPr lang="en" sz="1800">
                <a:solidFill>
                  <a:schemeClr val="dk1"/>
                </a:solidFill>
                <a:latin typeface="Arial"/>
                <a:ea typeface="Arial"/>
                <a:cs typeface="Arial"/>
                <a:sym typeface="Arial"/>
              </a:rPr>
              <a:t>: Use Venn diagram to test the validity of the THREE given arguments. </a:t>
            </a:r>
            <a:endParaRPr/>
          </a:p>
          <a:p>
            <a:pPr indent="0" lvl="0" marL="0" marR="0" rtl="0" algn="l">
              <a:spcBef>
                <a:spcPts val="0"/>
              </a:spcBef>
              <a:spcAft>
                <a:spcPts val="0"/>
              </a:spcAft>
              <a:buClr>
                <a:schemeClr val="dk1"/>
              </a:buClr>
              <a:buSzPts val="1800"/>
              <a:buFont typeface="Noto Sans Symbols"/>
              <a:buNone/>
            </a:pPr>
            <a:r>
              <a:t/>
            </a:r>
            <a:endParaRPr b="1" sz="1800">
              <a:solidFill>
                <a:schemeClr val="dk1"/>
              </a:solidFill>
              <a:latin typeface="Calibri"/>
              <a:ea typeface="Calibri"/>
              <a:cs typeface="Calibri"/>
              <a:sym typeface="Calibri"/>
            </a:endParaRPr>
          </a:p>
        </p:txBody>
      </p:sp>
      <p:sp>
        <p:nvSpPr>
          <p:cNvPr id="131" name="Google Shape;131;p25"/>
          <p:cNvSpPr/>
          <p:nvPr/>
        </p:nvSpPr>
        <p:spPr>
          <a:xfrm>
            <a:off x="262680" y="1468595"/>
            <a:ext cx="8385562" cy="1107996"/>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dk1"/>
              </a:buClr>
              <a:buSzPts val="1800"/>
              <a:buFont typeface="Noto Sans Symbols"/>
              <a:buNone/>
            </a:pPr>
            <a:r>
              <a:rPr b="1" lang="en" sz="1800">
                <a:solidFill>
                  <a:schemeClr val="dk1"/>
                </a:solidFill>
                <a:latin typeface="Arial"/>
                <a:ea typeface="Arial"/>
                <a:cs typeface="Arial"/>
                <a:sym typeface="Arial"/>
              </a:rPr>
              <a:t>Task 2</a:t>
            </a:r>
            <a:r>
              <a:rPr lang="en" sz="1800">
                <a:solidFill>
                  <a:schemeClr val="dk1"/>
                </a:solidFill>
                <a:latin typeface="Arial"/>
                <a:ea typeface="Arial"/>
                <a:cs typeface="Arial"/>
                <a:sym typeface="Arial"/>
              </a:rPr>
              <a:t>: Write TWO arguments about the given topics, then use Venn diagram to test the validity of your written arguments. </a:t>
            </a:r>
            <a:endParaRPr/>
          </a:p>
          <a:p>
            <a:pPr indent="0" lvl="0" marL="0" marR="0" rtl="0" algn="l">
              <a:spcBef>
                <a:spcPts val="0"/>
              </a:spcBef>
              <a:spcAft>
                <a:spcPts val="0"/>
              </a:spcAft>
              <a:buClr>
                <a:schemeClr val="dk1"/>
              </a:buClr>
              <a:buSzPts val="1800"/>
              <a:buFont typeface="Noto Sans Symbols"/>
              <a:buNone/>
            </a:pPr>
            <a:r>
              <a:t/>
            </a:r>
            <a:endParaRPr b="1" sz="1800">
              <a:solidFill>
                <a:schemeClr val="dk1"/>
              </a:solidFill>
              <a:latin typeface="Calibri"/>
              <a:ea typeface="Calibri"/>
              <a:cs typeface="Calibri"/>
              <a:sym typeface="Calibri"/>
            </a:endParaRPr>
          </a:p>
        </p:txBody>
      </p:sp>
      <p:sp>
        <p:nvSpPr>
          <p:cNvPr id="132" name="Google Shape;132;p25"/>
          <p:cNvSpPr/>
          <p:nvPr/>
        </p:nvSpPr>
        <p:spPr>
          <a:xfrm>
            <a:off x="262680" y="2645921"/>
            <a:ext cx="8618640" cy="420308"/>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dk1"/>
              </a:buClr>
              <a:buSzPts val="1800"/>
              <a:buFont typeface="Noto Sans Symbols"/>
              <a:buNone/>
            </a:pPr>
            <a:r>
              <a:rPr b="1" lang="en" sz="1800">
                <a:solidFill>
                  <a:schemeClr val="dk1"/>
                </a:solidFill>
                <a:latin typeface="Arial"/>
                <a:ea typeface="Arial"/>
                <a:cs typeface="Arial"/>
                <a:sym typeface="Arial"/>
              </a:rPr>
              <a:t>Link to submit</a:t>
            </a:r>
            <a:r>
              <a:rPr lang="en" sz="1800">
                <a:solidFill>
                  <a:schemeClr val="dk1"/>
                </a:solidFill>
                <a:latin typeface="Arial"/>
                <a:ea typeface="Arial"/>
                <a:cs typeface="Arial"/>
                <a:sym typeface="Arial"/>
              </a:rPr>
              <a:t>:</a:t>
            </a:r>
            <a:endParaRPr/>
          </a:p>
        </p:txBody>
      </p:sp>
      <p:sp>
        <p:nvSpPr>
          <p:cNvPr id="133" name="Google Shape;133;p25"/>
          <p:cNvSpPr txBox="1"/>
          <p:nvPr/>
        </p:nvSpPr>
        <p:spPr>
          <a:xfrm>
            <a:off x="2046672" y="3288657"/>
            <a:ext cx="457200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https://forms.gle/hWeMGy3mSXGijeTz8</a:t>
            </a:r>
            <a:endParaRPr b="1" sz="1800">
              <a:solidFill>
                <a:schemeClr val="dk1"/>
              </a:solidFill>
              <a:latin typeface="Calibri"/>
              <a:ea typeface="Calibri"/>
              <a:cs typeface="Calibri"/>
              <a:sym typeface="Calibri"/>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1310640" y="228601"/>
            <a:ext cx="6357620" cy="60198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Arial"/>
              <a:buNone/>
            </a:pPr>
            <a:r>
              <a:rPr b="1" lang="en" sz="3200">
                <a:latin typeface="Arial"/>
                <a:ea typeface="Arial"/>
                <a:cs typeface="Arial"/>
                <a:sym typeface="Arial"/>
              </a:rPr>
              <a:t>Names of your group </a:t>
            </a:r>
            <a:endParaRPr b="1" sz="3200">
              <a:latin typeface="Arial"/>
              <a:ea typeface="Arial"/>
              <a:cs typeface="Arial"/>
              <a:sym typeface="Arial"/>
            </a:endParaRPr>
          </a:p>
        </p:txBody>
      </p:sp>
      <p:sp>
        <p:nvSpPr>
          <p:cNvPr id="139" name="Google Shape;139;p26"/>
          <p:cNvSpPr txBox="1"/>
          <p:nvPr/>
        </p:nvSpPr>
        <p:spPr>
          <a:xfrm>
            <a:off x="0" y="870125"/>
            <a:ext cx="8982300" cy="481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900">
                <a:solidFill>
                  <a:schemeClr val="dk1"/>
                </a:solidFill>
              </a:rPr>
              <a:t>1. Nguyễn Ngọc Mỹ Phương -BEBEIU22114</a:t>
            </a:r>
            <a:endParaRPr sz="2900">
              <a:solidFill>
                <a:schemeClr val="dk1"/>
              </a:solidFill>
            </a:endParaRPr>
          </a:p>
          <a:p>
            <a:pPr indent="0" lvl="0" marL="0" rtl="0" algn="l">
              <a:lnSpc>
                <a:spcPct val="115000"/>
              </a:lnSpc>
              <a:spcBef>
                <a:spcPts val="0"/>
              </a:spcBef>
              <a:spcAft>
                <a:spcPts val="0"/>
              </a:spcAft>
              <a:buNone/>
            </a:pPr>
            <a:r>
              <a:rPr lang="en" sz="2900">
                <a:solidFill>
                  <a:schemeClr val="dk1"/>
                </a:solidFill>
              </a:rPr>
              <a:t>2. Phạm Thái Nhật Thanh-BEBEIU22133</a:t>
            </a:r>
            <a:endParaRPr sz="2900">
              <a:solidFill>
                <a:schemeClr val="dk1"/>
              </a:solidFill>
            </a:endParaRPr>
          </a:p>
          <a:p>
            <a:pPr indent="0" lvl="0" marL="0" rtl="0" algn="l">
              <a:lnSpc>
                <a:spcPct val="115000"/>
              </a:lnSpc>
              <a:spcBef>
                <a:spcPts val="0"/>
              </a:spcBef>
              <a:spcAft>
                <a:spcPts val="0"/>
              </a:spcAft>
              <a:buNone/>
            </a:pPr>
            <a:r>
              <a:rPr lang="en" sz="2900">
                <a:solidFill>
                  <a:schemeClr val="dk1"/>
                </a:solidFill>
              </a:rPr>
              <a:t>3. Nguyễn Thị Như Quỳnh-BEBEIU22122</a:t>
            </a:r>
            <a:endParaRPr sz="2900">
              <a:solidFill>
                <a:schemeClr val="dk1"/>
              </a:solidFill>
            </a:endParaRPr>
          </a:p>
          <a:p>
            <a:pPr indent="0" lvl="0" marL="0" rtl="0" algn="l">
              <a:lnSpc>
                <a:spcPct val="115000"/>
              </a:lnSpc>
              <a:spcBef>
                <a:spcPts val="0"/>
              </a:spcBef>
              <a:spcAft>
                <a:spcPts val="0"/>
              </a:spcAft>
              <a:buNone/>
            </a:pPr>
            <a:r>
              <a:rPr lang="en" sz="2900">
                <a:solidFill>
                  <a:schemeClr val="dk1"/>
                </a:solidFill>
              </a:rPr>
              <a:t>4. Đặng Thị Trúc Thắm - BEBEIU22132</a:t>
            </a:r>
            <a:endParaRPr sz="2900">
              <a:solidFill>
                <a:schemeClr val="dk1"/>
              </a:solidFill>
            </a:endParaRPr>
          </a:p>
          <a:p>
            <a:pPr indent="0" lvl="0" marL="0" rtl="0" algn="l">
              <a:lnSpc>
                <a:spcPct val="115000"/>
              </a:lnSpc>
              <a:spcBef>
                <a:spcPts val="0"/>
              </a:spcBef>
              <a:spcAft>
                <a:spcPts val="0"/>
              </a:spcAft>
              <a:buNone/>
            </a:pPr>
            <a:r>
              <a:rPr lang="en" sz="2900">
                <a:solidFill>
                  <a:schemeClr val="dk1"/>
                </a:solidFill>
              </a:rPr>
              <a:t>5. Đặng Trần Minh Châu - BEBEIU22019</a:t>
            </a:r>
            <a:endParaRPr sz="2900">
              <a:solidFill>
                <a:schemeClr val="dk1"/>
              </a:solidFill>
            </a:endParaRPr>
          </a:p>
          <a:p>
            <a:pPr indent="0" lvl="0" marL="0" rtl="0" algn="l">
              <a:lnSpc>
                <a:spcPct val="115000"/>
              </a:lnSpc>
              <a:spcBef>
                <a:spcPts val="0"/>
              </a:spcBef>
              <a:spcAft>
                <a:spcPts val="0"/>
              </a:spcAft>
              <a:buNone/>
            </a:pPr>
            <a:r>
              <a:rPr lang="en" sz="2900">
                <a:solidFill>
                  <a:schemeClr val="dk1"/>
                </a:solidFill>
              </a:rPr>
              <a:t>6. Nguyễn Ngọc Phương Thảo - BEBEIU22135</a:t>
            </a:r>
            <a:endParaRPr sz="2900">
              <a:solidFill>
                <a:schemeClr val="dk1"/>
              </a:solidFill>
            </a:endParaRPr>
          </a:p>
          <a:p>
            <a:pPr indent="0" lvl="0" marL="0" rtl="0" algn="l">
              <a:lnSpc>
                <a:spcPct val="115000"/>
              </a:lnSpc>
              <a:spcBef>
                <a:spcPts val="0"/>
              </a:spcBef>
              <a:spcAft>
                <a:spcPts val="0"/>
              </a:spcAft>
              <a:buNone/>
            </a:pPr>
            <a:r>
              <a:rPr lang="en" sz="2900">
                <a:solidFill>
                  <a:schemeClr val="dk1"/>
                </a:solidFill>
              </a:rPr>
              <a:t>7. Lê Đức Toản - EEEEIU22065</a:t>
            </a:r>
            <a:endParaRPr sz="2900">
              <a:solidFill>
                <a:schemeClr val="dk1"/>
              </a:solidFill>
            </a:endParaRPr>
          </a:p>
          <a:p>
            <a:pPr indent="0" lvl="0" marL="0" rtl="0" algn="l">
              <a:lnSpc>
                <a:spcPct val="115000"/>
              </a:lnSpc>
              <a:spcBef>
                <a:spcPts val="0"/>
              </a:spcBef>
              <a:spcAft>
                <a:spcPts val="0"/>
              </a:spcAft>
              <a:buNone/>
            </a:pPr>
            <a:r>
              <a:rPr lang="en" sz="2900">
                <a:solidFill>
                  <a:schemeClr val="dk1"/>
                </a:solidFill>
              </a:rPr>
              <a:t>8. Đỗ Minh Duy - ITITSB22029</a:t>
            </a:r>
            <a:endParaRPr sz="2900">
              <a:solidFill>
                <a:schemeClr val="dk1"/>
              </a:solidFill>
            </a:endParaRPr>
          </a:p>
          <a:p>
            <a:pPr indent="0" lvl="0" marL="0" rtl="0" algn="l">
              <a:spcBef>
                <a:spcPts val="640"/>
              </a:spcBef>
              <a:spcAft>
                <a:spcPts val="0"/>
              </a:spcAft>
              <a:buNone/>
            </a:pPr>
            <a:r>
              <a:t/>
            </a:r>
            <a:endParaRPr sz="29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1560494" y="179070"/>
            <a:ext cx="5829300" cy="3429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2800"/>
              <a:buFont typeface="Arial"/>
              <a:buNone/>
            </a:pPr>
            <a:r>
              <a:rPr b="1" lang="en" sz="2800">
                <a:latin typeface="Arial"/>
                <a:ea typeface="Arial"/>
                <a:cs typeface="Arial"/>
                <a:sym typeface="Arial"/>
              </a:rPr>
              <a:t>Question 1</a:t>
            </a:r>
            <a:endParaRPr/>
          </a:p>
        </p:txBody>
      </p:sp>
      <p:sp>
        <p:nvSpPr>
          <p:cNvPr id="145" name="Google Shape;145;p27"/>
          <p:cNvSpPr txBox="1"/>
          <p:nvPr>
            <p:ph idx="1" type="body"/>
          </p:nvPr>
        </p:nvSpPr>
        <p:spPr>
          <a:xfrm>
            <a:off x="310140" y="703897"/>
            <a:ext cx="8833859" cy="820103"/>
          </a:xfrm>
          <a:prstGeom prst="rect">
            <a:avLst/>
          </a:prstGeom>
          <a:noFill/>
          <a:ln>
            <a:noFill/>
          </a:ln>
        </p:spPr>
        <p:txBody>
          <a:bodyPr anchorCtr="0" anchor="t" bIns="45700" lIns="91425" spcFirstLastPara="1" rIns="91425" wrap="square" tIns="45700">
            <a:normAutofit fontScale="92500"/>
          </a:bodyPr>
          <a:lstStyle/>
          <a:p>
            <a:pPr indent="0" lvl="0" marL="0" rtl="0" algn="l">
              <a:lnSpc>
                <a:spcPct val="90000"/>
              </a:lnSpc>
              <a:spcBef>
                <a:spcPts val="0"/>
              </a:spcBef>
              <a:spcAft>
                <a:spcPts val="0"/>
              </a:spcAft>
              <a:buClr>
                <a:schemeClr val="dk1"/>
              </a:buClr>
              <a:buSzPct val="100000"/>
              <a:buNone/>
            </a:pPr>
            <a:r>
              <a:rPr lang="en" sz="1800">
                <a:latin typeface="Arial"/>
                <a:ea typeface="Arial"/>
                <a:cs typeface="Arial"/>
                <a:sym typeface="Arial"/>
              </a:rPr>
              <a:t>If every student studies on the main campus, he/she is not taking the online lesson now.   </a:t>
            </a:r>
            <a:endParaRPr/>
          </a:p>
          <a:p>
            <a:pPr indent="0" lvl="0" marL="0" rtl="0" algn="l">
              <a:lnSpc>
                <a:spcPct val="90000"/>
              </a:lnSpc>
              <a:spcBef>
                <a:spcPts val="1000"/>
              </a:spcBef>
              <a:spcAft>
                <a:spcPts val="0"/>
              </a:spcAft>
              <a:buClr>
                <a:schemeClr val="dk1"/>
              </a:buClr>
              <a:buSzPct val="100000"/>
              <a:buNone/>
            </a:pPr>
            <a:r>
              <a:rPr lang="en" sz="1800">
                <a:latin typeface="Arial"/>
                <a:ea typeface="Arial"/>
                <a:cs typeface="Arial"/>
                <a:sym typeface="Arial"/>
              </a:rPr>
              <a:t>A number of students are taking the online lesson now.</a:t>
            </a:r>
            <a:endParaRPr/>
          </a:p>
          <a:p>
            <a:pPr indent="0" lvl="0" marL="0" rtl="0" algn="l">
              <a:lnSpc>
                <a:spcPct val="90000"/>
              </a:lnSpc>
              <a:spcBef>
                <a:spcPts val="1000"/>
              </a:spcBef>
              <a:spcAft>
                <a:spcPts val="0"/>
              </a:spcAft>
              <a:buClr>
                <a:schemeClr val="dk1"/>
              </a:buClr>
              <a:buSzPct val="100000"/>
              <a:buNone/>
            </a:pPr>
            <a:r>
              <a:rPr lang="en" sz="1800">
                <a:latin typeface="Arial"/>
                <a:ea typeface="Arial"/>
                <a:cs typeface="Arial"/>
                <a:sym typeface="Arial"/>
              </a:rPr>
              <a:t>So, not all students study on the main campus.  </a:t>
            </a:r>
            <a:endParaRPr/>
          </a:p>
        </p:txBody>
      </p:sp>
      <p:sp>
        <p:nvSpPr>
          <p:cNvPr id="146" name="Google Shape;146;p27"/>
          <p:cNvSpPr txBox="1"/>
          <p:nvPr/>
        </p:nvSpPr>
        <p:spPr>
          <a:xfrm>
            <a:off x="332700" y="1705925"/>
            <a:ext cx="4572000" cy="230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Standardized argument:</a:t>
            </a:r>
            <a:br>
              <a:rPr b="1" lang="en" sz="1800">
                <a:solidFill>
                  <a:schemeClr val="dk1"/>
                </a:solidFill>
                <a:latin typeface="Calibri"/>
                <a:ea typeface="Calibri"/>
                <a:cs typeface="Calibri"/>
                <a:sym typeface="Calibri"/>
              </a:rPr>
            </a:br>
            <a:r>
              <a:rPr lang="en" sz="1200">
                <a:solidFill>
                  <a:srgbClr val="111827"/>
                </a:solidFill>
              </a:rPr>
              <a:t>Premise 1: If every student studies on the main campus, he/she is not taking the online lesson now. </a:t>
            </a:r>
            <a:endParaRPr sz="1200">
              <a:solidFill>
                <a:srgbClr val="111827"/>
              </a:solidFill>
            </a:endParaRPr>
          </a:p>
          <a:p>
            <a:pPr indent="0" lvl="0" marL="0" marR="0" rtl="0" algn="l">
              <a:spcBef>
                <a:spcPts val="0"/>
              </a:spcBef>
              <a:spcAft>
                <a:spcPts val="0"/>
              </a:spcAft>
              <a:buNone/>
            </a:pPr>
            <a:r>
              <a:rPr lang="en" sz="1200">
                <a:solidFill>
                  <a:srgbClr val="111827"/>
                </a:solidFill>
              </a:rPr>
              <a:t>Premise 2: A number of students are taking the online lesson now.</a:t>
            </a:r>
            <a:endParaRPr sz="1200">
              <a:solidFill>
                <a:srgbClr val="111827"/>
              </a:solidFill>
            </a:endParaRPr>
          </a:p>
          <a:p>
            <a:pPr indent="0" lvl="0" marL="0" marR="0" rtl="0" algn="l">
              <a:spcBef>
                <a:spcPts val="0"/>
              </a:spcBef>
              <a:spcAft>
                <a:spcPts val="0"/>
              </a:spcAft>
              <a:buNone/>
            </a:pPr>
            <a:r>
              <a:rPr lang="en" sz="1200">
                <a:solidFill>
                  <a:srgbClr val="111827"/>
                </a:solidFill>
              </a:rPr>
              <a:t>Set A represents students studying on the main campus.</a:t>
            </a:r>
            <a:endParaRPr sz="1200">
              <a:solidFill>
                <a:srgbClr val="111827"/>
              </a:solidFill>
            </a:endParaRPr>
          </a:p>
          <a:p>
            <a:pPr indent="0" lvl="0" marL="0" marR="0" rtl="0" algn="l">
              <a:spcBef>
                <a:spcPts val="0"/>
              </a:spcBef>
              <a:spcAft>
                <a:spcPts val="0"/>
              </a:spcAft>
              <a:buNone/>
            </a:pPr>
            <a:r>
              <a:rPr lang="en" sz="1200">
                <a:solidFill>
                  <a:srgbClr val="111827"/>
                </a:solidFill>
              </a:rPr>
              <a:t>Set B represents students taking online lessons.</a:t>
            </a:r>
            <a:endParaRPr sz="1200">
              <a:solidFill>
                <a:srgbClr val="111827"/>
              </a:solidFill>
            </a:endParaRPr>
          </a:p>
          <a:p>
            <a:pPr indent="0" lvl="0" marL="0" marR="0" rtl="0" algn="l">
              <a:spcBef>
                <a:spcPts val="0"/>
              </a:spcBef>
              <a:spcAft>
                <a:spcPts val="0"/>
              </a:spcAft>
              <a:buNone/>
            </a:pPr>
            <a:r>
              <a:rPr lang="en" sz="1200">
                <a:solidFill>
                  <a:srgbClr val="111827"/>
                </a:solidFill>
              </a:rPr>
              <a:t>The universal set U represents all students.</a:t>
            </a:r>
            <a:endParaRPr sz="1200">
              <a:solidFill>
                <a:srgbClr val="111827"/>
              </a:solidFill>
            </a:endParaRPr>
          </a:p>
          <a:p>
            <a:pPr indent="0" lvl="0" marL="0" marR="0" rtl="0" algn="l">
              <a:spcBef>
                <a:spcPts val="0"/>
              </a:spcBef>
              <a:spcAft>
                <a:spcPts val="0"/>
              </a:spcAft>
              <a:buNone/>
            </a:pPr>
            <a:r>
              <a:t/>
            </a:r>
            <a:endParaRPr sz="1200">
              <a:solidFill>
                <a:srgbClr val="111827"/>
              </a:solidFill>
            </a:endParaRPr>
          </a:p>
          <a:p>
            <a:pPr indent="0" lvl="0" marL="0" rtl="0" algn="l">
              <a:spcBef>
                <a:spcPts val="0"/>
              </a:spcBef>
              <a:spcAft>
                <a:spcPts val="0"/>
              </a:spcAft>
              <a:buClr>
                <a:schemeClr val="dk1"/>
              </a:buClr>
              <a:buFont typeface="Arial"/>
              <a:buNone/>
            </a:pPr>
            <a:r>
              <a:t/>
            </a:r>
            <a:endParaRPr sz="1200">
              <a:solidFill>
                <a:srgbClr val="111827"/>
              </a:solidFill>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147" name="Google Shape;147;p27"/>
          <p:cNvSpPr txBox="1"/>
          <p:nvPr/>
        </p:nvSpPr>
        <p:spPr>
          <a:xfrm>
            <a:off x="332712" y="3322748"/>
            <a:ext cx="2873400" cy="1662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Symbolic argument:</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 sz="1200">
                <a:solidFill>
                  <a:schemeClr val="dk1"/>
                </a:solidFill>
                <a:latin typeface="Calibri"/>
                <a:ea typeface="Calibri"/>
                <a:cs typeface="Calibri"/>
                <a:sym typeface="Calibri"/>
              </a:rPr>
              <a:t>All A is U</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 sz="1200">
                <a:solidFill>
                  <a:schemeClr val="dk1"/>
                </a:solidFill>
                <a:latin typeface="Calibri"/>
                <a:ea typeface="Calibri"/>
                <a:cs typeface="Calibri"/>
                <a:sym typeface="Calibri"/>
              </a:rPr>
              <a:t>All B is U</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 sz="1200">
                <a:solidFill>
                  <a:schemeClr val="dk1"/>
                </a:solidFill>
                <a:latin typeface="Calibri"/>
                <a:ea typeface="Calibri"/>
                <a:cs typeface="Calibri"/>
                <a:sym typeface="Calibri"/>
              </a:rPr>
              <a:t>B is not A</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148" name="Google Shape;148;p27"/>
          <p:cNvSpPr txBox="1"/>
          <p:nvPr/>
        </p:nvSpPr>
        <p:spPr>
          <a:xfrm>
            <a:off x="5519420" y="1705932"/>
            <a:ext cx="23433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Venn diagram</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149" name="Google Shape;149;p27"/>
          <p:cNvSpPr txBox="1"/>
          <p:nvPr/>
        </p:nvSpPr>
        <p:spPr>
          <a:xfrm>
            <a:off x="400595" y="4615754"/>
            <a:ext cx="2171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Conclusion:  </a:t>
            </a:r>
            <a:r>
              <a:rPr lang="en" sz="1800">
                <a:solidFill>
                  <a:schemeClr val="dk1"/>
                </a:solidFill>
                <a:latin typeface="Calibri"/>
                <a:ea typeface="Calibri"/>
                <a:cs typeface="Calibri"/>
                <a:sym typeface="Calibri"/>
              </a:rPr>
              <a:t>Valid </a:t>
            </a:r>
            <a:endParaRPr/>
          </a:p>
        </p:txBody>
      </p:sp>
      <p:pic>
        <p:nvPicPr>
          <p:cNvPr id="150" name="Google Shape;150;p27"/>
          <p:cNvPicPr preferRelativeResize="0"/>
          <p:nvPr/>
        </p:nvPicPr>
        <p:blipFill>
          <a:blip r:embed="rId3">
            <a:alphaModFix/>
          </a:blip>
          <a:stretch>
            <a:fillRect/>
          </a:stretch>
        </p:blipFill>
        <p:spPr>
          <a:xfrm>
            <a:off x="5099700" y="2116400"/>
            <a:ext cx="2763025" cy="2065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1560494" y="179070"/>
            <a:ext cx="5829300" cy="3429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2800"/>
              <a:buFont typeface="Arial"/>
              <a:buNone/>
            </a:pPr>
            <a:r>
              <a:rPr b="1" lang="en" sz="2800">
                <a:latin typeface="Arial"/>
                <a:ea typeface="Arial"/>
                <a:cs typeface="Arial"/>
                <a:sym typeface="Arial"/>
              </a:rPr>
              <a:t>Question 2</a:t>
            </a:r>
            <a:endParaRPr/>
          </a:p>
        </p:txBody>
      </p:sp>
      <p:sp>
        <p:nvSpPr>
          <p:cNvPr id="157" name="Google Shape;157;p28"/>
          <p:cNvSpPr txBox="1"/>
          <p:nvPr>
            <p:ph idx="1" type="body"/>
          </p:nvPr>
        </p:nvSpPr>
        <p:spPr>
          <a:xfrm>
            <a:off x="310142" y="703897"/>
            <a:ext cx="8299286" cy="82010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 sz="1800"/>
              <a:t>A few students who want easy quizzes do not want to think deeply.</a:t>
            </a:r>
            <a:endParaRPr/>
          </a:p>
          <a:p>
            <a:pPr indent="0" lvl="0" marL="0" rtl="0" algn="l">
              <a:lnSpc>
                <a:spcPct val="90000"/>
              </a:lnSpc>
              <a:spcBef>
                <a:spcPts val="1000"/>
              </a:spcBef>
              <a:spcAft>
                <a:spcPts val="0"/>
              </a:spcAft>
              <a:buClr>
                <a:schemeClr val="dk1"/>
              </a:buClr>
              <a:buSzPts val="1800"/>
              <a:buNone/>
            </a:pPr>
            <a:r>
              <a:rPr lang="en" sz="1800"/>
              <a:t>Not a student who wants easy quizzes can score high.</a:t>
            </a:r>
            <a:endParaRPr/>
          </a:p>
          <a:p>
            <a:pPr indent="0" lvl="0" marL="0" rtl="0" algn="l">
              <a:lnSpc>
                <a:spcPct val="90000"/>
              </a:lnSpc>
              <a:spcBef>
                <a:spcPts val="1000"/>
              </a:spcBef>
              <a:spcAft>
                <a:spcPts val="0"/>
              </a:spcAft>
              <a:buClr>
                <a:schemeClr val="dk1"/>
              </a:buClr>
              <a:buSzPts val="1800"/>
              <a:buNone/>
            </a:pPr>
            <a:r>
              <a:rPr lang="en" sz="1800"/>
              <a:t>So, each student who wants to think deeply can get high scores. </a:t>
            </a:r>
            <a:endParaRPr/>
          </a:p>
        </p:txBody>
      </p:sp>
      <p:sp>
        <p:nvSpPr>
          <p:cNvPr id="158" name="Google Shape;158;p28"/>
          <p:cNvSpPr txBox="1"/>
          <p:nvPr/>
        </p:nvSpPr>
        <p:spPr>
          <a:xfrm>
            <a:off x="332712" y="1942916"/>
            <a:ext cx="2873496" cy="2749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Standardized argument:</a:t>
            </a:r>
            <a:endParaRPr/>
          </a:p>
        </p:txBody>
      </p:sp>
      <p:sp>
        <p:nvSpPr>
          <p:cNvPr id="159" name="Google Shape;159;p28"/>
          <p:cNvSpPr txBox="1"/>
          <p:nvPr/>
        </p:nvSpPr>
        <p:spPr>
          <a:xfrm>
            <a:off x="332712" y="3720955"/>
            <a:ext cx="2873496" cy="2749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Symbolic argument:</a:t>
            </a:r>
            <a:endParaRPr/>
          </a:p>
        </p:txBody>
      </p:sp>
      <p:sp>
        <p:nvSpPr>
          <p:cNvPr id="160" name="Google Shape;160;p28"/>
          <p:cNvSpPr txBox="1"/>
          <p:nvPr/>
        </p:nvSpPr>
        <p:spPr>
          <a:xfrm>
            <a:off x="5605070" y="2387112"/>
            <a:ext cx="2343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Venn diagram</a:t>
            </a:r>
            <a:endParaRPr/>
          </a:p>
        </p:txBody>
      </p:sp>
      <p:sp>
        <p:nvSpPr>
          <p:cNvPr id="161" name="Google Shape;161;p28"/>
          <p:cNvSpPr txBox="1"/>
          <p:nvPr/>
        </p:nvSpPr>
        <p:spPr>
          <a:xfrm>
            <a:off x="5690870" y="4716023"/>
            <a:ext cx="217170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Conclusion:  </a:t>
            </a:r>
            <a:endParaRPr/>
          </a:p>
        </p:txBody>
      </p:sp>
      <p:sp>
        <p:nvSpPr>
          <p:cNvPr id="162" name="Google Shape;162;p28"/>
          <p:cNvSpPr txBox="1"/>
          <p:nvPr/>
        </p:nvSpPr>
        <p:spPr>
          <a:xfrm>
            <a:off x="332700" y="2427500"/>
            <a:ext cx="4771500" cy="892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1950"/>
              <a:buFont typeface="Noto Sans Symbols"/>
              <a:buNone/>
            </a:pPr>
            <a:r>
              <a:rPr lang="en" sz="1300">
                <a:solidFill>
                  <a:schemeClr val="dk1"/>
                </a:solidFill>
              </a:rPr>
              <a:t>Some students who want easy quizzes are not deep thinker.</a:t>
            </a:r>
            <a:endParaRPr sz="1300">
              <a:solidFill>
                <a:schemeClr val="dk1"/>
              </a:solidFill>
            </a:endParaRPr>
          </a:p>
          <a:p>
            <a:pPr indent="0" lvl="0" marL="0" marR="0" rtl="0" algn="l">
              <a:lnSpc>
                <a:spcPct val="150000"/>
              </a:lnSpc>
              <a:spcBef>
                <a:spcPts val="0"/>
              </a:spcBef>
              <a:spcAft>
                <a:spcPts val="0"/>
              </a:spcAft>
              <a:buClr>
                <a:schemeClr val="dk1"/>
              </a:buClr>
              <a:buSzPts val="1950"/>
              <a:buFont typeface="Noto Sans Symbols"/>
              <a:buNone/>
            </a:pPr>
            <a:r>
              <a:rPr lang="en" sz="1300">
                <a:solidFill>
                  <a:schemeClr val="dk1"/>
                </a:solidFill>
              </a:rPr>
              <a:t>No a student who wants easy quizzes are get high score.</a:t>
            </a:r>
            <a:endParaRPr sz="1300">
              <a:solidFill>
                <a:schemeClr val="dk1"/>
              </a:solidFill>
            </a:endParaRPr>
          </a:p>
          <a:p>
            <a:pPr indent="0" lvl="0" marL="0" marR="0" rtl="0" algn="l">
              <a:lnSpc>
                <a:spcPct val="150000"/>
              </a:lnSpc>
              <a:spcBef>
                <a:spcPts val="0"/>
              </a:spcBef>
              <a:spcAft>
                <a:spcPts val="0"/>
              </a:spcAft>
              <a:buClr>
                <a:schemeClr val="dk1"/>
              </a:buClr>
              <a:buSzPts val="1950"/>
              <a:buFont typeface="Noto Sans Symbols"/>
              <a:buNone/>
            </a:pPr>
            <a:r>
              <a:rPr lang="en" sz="1300">
                <a:solidFill>
                  <a:schemeClr val="dk1"/>
                </a:solidFill>
              </a:rPr>
              <a:t>So each student are deep thinker of getting high score</a:t>
            </a:r>
            <a:endParaRPr sz="1300">
              <a:solidFill>
                <a:schemeClr val="dk1"/>
              </a:solidFill>
            </a:endParaRPr>
          </a:p>
        </p:txBody>
      </p:sp>
      <p:sp>
        <p:nvSpPr>
          <p:cNvPr id="163" name="Google Shape;163;p28"/>
          <p:cNvSpPr txBox="1"/>
          <p:nvPr/>
        </p:nvSpPr>
        <p:spPr>
          <a:xfrm>
            <a:off x="398325" y="4193350"/>
            <a:ext cx="20619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1950"/>
              <a:buFont typeface="Noto Sans Symbols"/>
              <a:buNone/>
            </a:pPr>
            <a:r>
              <a:rPr lang="en" sz="1200">
                <a:solidFill>
                  <a:schemeClr val="dk1"/>
                </a:solidFill>
              </a:rPr>
              <a:t>Some S are not T</a:t>
            </a:r>
            <a:endParaRPr sz="1200">
              <a:solidFill>
                <a:schemeClr val="dk1"/>
              </a:solidFill>
            </a:endParaRPr>
          </a:p>
          <a:p>
            <a:pPr indent="0" lvl="0" marL="0" marR="0" rtl="0" algn="l">
              <a:lnSpc>
                <a:spcPct val="150000"/>
              </a:lnSpc>
              <a:spcBef>
                <a:spcPts val="0"/>
              </a:spcBef>
              <a:spcAft>
                <a:spcPts val="0"/>
              </a:spcAft>
              <a:buClr>
                <a:schemeClr val="dk1"/>
              </a:buClr>
              <a:buSzPts val="1950"/>
              <a:buFont typeface="Noto Sans Symbols"/>
              <a:buNone/>
            </a:pPr>
            <a:r>
              <a:rPr lang="en" sz="1200">
                <a:solidFill>
                  <a:schemeClr val="dk1"/>
                </a:solidFill>
              </a:rPr>
              <a:t>No S  are H</a:t>
            </a:r>
            <a:endParaRPr sz="1200">
              <a:solidFill>
                <a:schemeClr val="dk1"/>
              </a:solidFill>
            </a:endParaRPr>
          </a:p>
          <a:p>
            <a:pPr indent="0" lvl="0" marL="0" marR="0" rtl="0" algn="l">
              <a:lnSpc>
                <a:spcPct val="150000"/>
              </a:lnSpc>
              <a:spcBef>
                <a:spcPts val="0"/>
              </a:spcBef>
              <a:spcAft>
                <a:spcPts val="0"/>
              </a:spcAft>
              <a:buClr>
                <a:schemeClr val="dk1"/>
              </a:buClr>
              <a:buSzPts val="1950"/>
              <a:buFont typeface="Noto Sans Symbols"/>
              <a:buNone/>
            </a:pPr>
            <a:r>
              <a:rPr lang="en" sz="1200">
                <a:solidFill>
                  <a:schemeClr val="dk1"/>
                </a:solidFill>
              </a:rPr>
              <a:t>So some T are H.</a:t>
            </a:r>
            <a:endParaRPr sz="1200">
              <a:solidFill>
                <a:schemeClr val="dk1"/>
              </a:solidFill>
            </a:endParaRPr>
          </a:p>
        </p:txBody>
      </p:sp>
      <p:pic>
        <p:nvPicPr>
          <p:cNvPr id="164" name="Google Shape;164;p28"/>
          <p:cNvPicPr preferRelativeResize="0"/>
          <p:nvPr/>
        </p:nvPicPr>
        <p:blipFill>
          <a:blip r:embed="rId3">
            <a:alphaModFix/>
          </a:blip>
          <a:stretch>
            <a:fillRect/>
          </a:stretch>
        </p:blipFill>
        <p:spPr>
          <a:xfrm>
            <a:off x="5690875" y="2822112"/>
            <a:ext cx="1913943" cy="1654810"/>
          </a:xfrm>
          <a:prstGeom prst="rect">
            <a:avLst/>
          </a:prstGeom>
          <a:noFill/>
          <a:ln>
            <a:noFill/>
          </a:ln>
        </p:spPr>
      </p:pic>
      <p:pic>
        <p:nvPicPr>
          <p:cNvPr id="165" name="Google Shape;165;p28"/>
          <p:cNvPicPr preferRelativeResize="0"/>
          <p:nvPr/>
        </p:nvPicPr>
        <p:blipFill>
          <a:blip r:embed="rId4">
            <a:alphaModFix/>
          </a:blip>
          <a:stretch>
            <a:fillRect/>
          </a:stretch>
        </p:blipFill>
        <p:spPr>
          <a:xfrm>
            <a:off x="6771400" y="4716013"/>
            <a:ext cx="1176969" cy="427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1523172" y="171096"/>
            <a:ext cx="5829300" cy="3429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2800"/>
              <a:buFont typeface="Arial"/>
              <a:buNone/>
            </a:pPr>
            <a:r>
              <a:rPr b="1" lang="en" sz="2800">
                <a:latin typeface="Arial"/>
                <a:ea typeface="Arial"/>
                <a:cs typeface="Arial"/>
                <a:sym typeface="Arial"/>
              </a:rPr>
              <a:t>Question 3</a:t>
            </a:r>
            <a:endParaRPr/>
          </a:p>
        </p:txBody>
      </p:sp>
      <p:sp>
        <p:nvSpPr>
          <p:cNvPr id="171" name="Google Shape;171;p29"/>
          <p:cNvSpPr txBox="1"/>
          <p:nvPr/>
        </p:nvSpPr>
        <p:spPr>
          <a:xfrm>
            <a:off x="332712" y="1942916"/>
            <a:ext cx="2873496" cy="2749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Standardized argument:</a:t>
            </a:r>
            <a:endParaRPr/>
          </a:p>
        </p:txBody>
      </p:sp>
      <p:sp>
        <p:nvSpPr>
          <p:cNvPr id="172" name="Google Shape;172;p29"/>
          <p:cNvSpPr txBox="1"/>
          <p:nvPr/>
        </p:nvSpPr>
        <p:spPr>
          <a:xfrm>
            <a:off x="332712" y="3720955"/>
            <a:ext cx="2873496" cy="2749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Symbolic argument:</a:t>
            </a:r>
            <a:endParaRPr/>
          </a:p>
        </p:txBody>
      </p:sp>
      <p:sp>
        <p:nvSpPr>
          <p:cNvPr id="173" name="Google Shape;173;p29"/>
          <p:cNvSpPr txBox="1"/>
          <p:nvPr/>
        </p:nvSpPr>
        <p:spPr>
          <a:xfrm>
            <a:off x="5519420" y="2981512"/>
            <a:ext cx="234315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Venn diagram</a:t>
            </a:r>
            <a:endParaRPr/>
          </a:p>
        </p:txBody>
      </p:sp>
      <p:sp>
        <p:nvSpPr>
          <p:cNvPr id="174" name="Google Shape;174;p29"/>
          <p:cNvSpPr txBox="1"/>
          <p:nvPr/>
        </p:nvSpPr>
        <p:spPr>
          <a:xfrm>
            <a:off x="5605145" y="4687431"/>
            <a:ext cx="217170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Conclusion:  </a:t>
            </a:r>
            <a:endParaRPr/>
          </a:p>
        </p:txBody>
      </p:sp>
      <p:sp>
        <p:nvSpPr>
          <p:cNvPr id="175" name="Google Shape;175;p29"/>
          <p:cNvSpPr txBox="1"/>
          <p:nvPr/>
        </p:nvSpPr>
        <p:spPr>
          <a:xfrm>
            <a:off x="134698" y="547491"/>
            <a:ext cx="9009301" cy="104028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1950"/>
              <a:buFont typeface="Noto Sans Symbols"/>
              <a:buNone/>
            </a:pPr>
            <a:r>
              <a:rPr lang="en" sz="1950">
                <a:solidFill>
                  <a:schemeClr val="dk1"/>
                </a:solidFill>
                <a:latin typeface="Arial"/>
                <a:ea typeface="Arial"/>
                <a:cs typeface="Arial"/>
                <a:sym typeface="Arial"/>
              </a:rPr>
              <a:t>Most clubs you attend can build your soft skills. If you build your soft skills now, you will definitely become efficient professionals later. So many club attendants can be more effective at work later.  </a:t>
            </a:r>
            <a:endParaRPr/>
          </a:p>
        </p:txBody>
      </p:sp>
      <p:sp>
        <p:nvSpPr>
          <p:cNvPr id="176" name="Google Shape;176;p29"/>
          <p:cNvSpPr txBox="1"/>
          <p:nvPr/>
        </p:nvSpPr>
        <p:spPr>
          <a:xfrm>
            <a:off x="332700" y="2336463"/>
            <a:ext cx="4351200" cy="11082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1950"/>
              <a:buFont typeface="Noto Sans Symbols"/>
              <a:buNone/>
            </a:pPr>
            <a:r>
              <a:rPr lang="en" sz="1200">
                <a:solidFill>
                  <a:schemeClr val="dk1"/>
                </a:solidFill>
              </a:rPr>
              <a:t>Some clubs you attend </a:t>
            </a:r>
            <a:r>
              <a:rPr lang="en" sz="1200">
                <a:solidFill>
                  <a:schemeClr val="dk1"/>
                </a:solidFill>
              </a:rPr>
              <a:t>(C)</a:t>
            </a:r>
            <a:r>
              <a:rPr lang="en" sz="1200">
                <a:solidFill>
                  <a:schemeClr val="dk1"/>
                </a:solidFill>
              </a:rPr>
              <a:t> can build your soft skills. (S)</a:t>
            </a:r>
            <a:endParaRPr sz="1200">
              <a:solidFill>
                <a:schemeClr val="dk1"/>
              </a:solidFill>
            </a:endParaRPr>
          </a:p>
          <a:p>
            <a:pPr indent="0" lvl="0" marL="0" marR="0" rtl="0" algn="l">
              <a:lnSpc>
                <a:spcPct val="150000"/>
              </a:lnSpc>
              <a:spcBef>
                <a:spcPts val="0"/>
              </a:spcBef>
              <a:spcAft>
                <a:spcPts val="0"/>
              </a:spcAft>
              <a:buClr>
                <a:schemeClr val="dk1"/>
              </a:buClr>
              <a:buSzPts val="1950"/>
              <a:buFont typeface="Noto Sans Symbols"/>
              <a:buNone/>
            </a:pPr>
            <a:r>
              <a:rPr lang="en" sz="1200">
                <a:solidFill>
                  <a:schemeClr val="dk1"/>
                </a:solidFill>
              </a:rPr>
              <a:t>All soft skills builder are definitely become efficient professional later.</a:t>
            </a:r>
            <a:endParaRPr sz="1200">
              <a:solidFill>
                <a:schemeClr val="dk1"/>
              </a:solidFill>
            </a:endParaRPr>
          </a:p>
          <a:p>
            <a:pPr indent="0" lvl="0" marL="0" marR="0" rtl="0" algn="l">
              <a:lnSpc>
                <a:spcPct val="150000"/>
              </a:lnSpc>
              <a:spcBef>
                <a:spcPts val="0"/>
              </a:spcBef>
              <a:spcAft>
                <a:spcPts val="0"/>
              </a:spcAft>
              <a:buClr>
                <a:schemeClr val="dk1"/>
              </a:buClr>
              <a:buSzPts val="1950"/>
              <a:buFont typeface="Noto Sans Symbols"/>
              <a:buNone/>
            </a:pPr>
            <a:r>
              <a:rPr lang="en" sz="1200">
                <a:solidFill>
                  <a:schemeClr val="dk1"/>
                </a:solidFill>
              </a:rPr>
              <a:t>So some clubs can be more effective soft skills builder.</a:t>
            </a:r>
            <a:endParaRPr sz="1200">
              <a:solidFill>
                <a:schemeClr val="dk1"/>
              </a:solidFill>
            </a:endParaRPr>
          </a:p>
        </p:txBody>
      </p:sp>
      <p:sp>
        <p:nvSpPr>
          <p:cNvPr id="177" name="Google Shape;177;p29"/>
          <p:cNvSpPr txBox="1"/>
          <p:nvPr/>
        </p:nvSpPr>
        <p:spPr>
          <a:xfrm>
            <a:off x="398325" y="4193350"/>
            <a:ext cx="20619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1950"/>
              <a:buFont typeface="Noto Sans Symbols"/>
              <a:buNone/>
            </a:pPr>
            <a:r>
              <a:rPr lang="en" sz="1200">
                <a:solidFill>
                  <a:schemeClr val="dk1"/>
                </a:solidFill>
              </a:rPr>
              <a:t>Some C are S</a:t>
            </a:r>
            <a:endParaRPr sz="1200">
              <a:solidFill>
                <a:schemeClr val="dk1"/>
              </a:solidFill>
            </a:endParaRPr>
          </a:p>
          <a:p>
            <a:pPr indent="0" lvl="0" marL="0" marR="0" rtl="0" algn="l">
              <a:lnSpc>
                <a:spcPct val="150000"/>
              </a:lnSpc>
              <a:spcBef>
                <a:spcPts val="0"/>
              </a:spcBef>
              <a:spcAft>
                <a:spcPts val="0"/>
              </a:spcAft>
              <a:buClr>
                <a:schemeClr val="dk1"/>
              </a:buClr>
              <a:buSzPts val="1950"/>
              <a:buFont typeface="Noto Sans Symbols"/>
              <a:buNone/>
            </a:pPr>
            <a:r>
              <a:rPr lang="en" sz="1200">
                <a:solidFill>
                  <a:schemeClr val="dk1"/>
                </a:solidFill>
              </a:rPr>
              <a:t>All B are S</a:t>
            </a:r>
            <a:endParaRPr sz="1200">
              <a:solidFill>
                <a:schemeClr val="dk1"/>
              </a:solidFill>
            </a:endParaRPr>
          </a:p>
          <a:p>
            <a:pPr indent="0" lvl="0" marL="0" marR="0" rtl="0" algn="l">
              <a:lnSpc>
                <a:spcPct val="150000"/>
              </a:lnSpc>
              <a:spcBef>
                <a:spcPts val="0"/>
              </a:spcBef>
              <a:spcAft>
                <a:spcPts val="0"/>
              </a:spcAft>
              <a:buClr>
                <a:schemeClr val="dk1"/>
              </a:buClr>
              <a:buSzPts val="1950"/>
              <a:buFont typeface="Noto Sans Symbols"/>
              <a:buNone/>
            </a:pPr>
            <a:r>
              <a:rPr lang="en" sz="1200">
                <a:solidFill>
                  <a:schemeClr val="dk1"/>
                </a:solidFill>
              </a:rPr>
              <a:t>So some C are B</a:t>
            </a:r>
            <a:r>
              <a:rPr lang="en" sz="1200">
                <a:solidFill>
                  <a:schemeClr val="dk1"/>
                </a:solidFill>
              </a:rPr>
              <a:t>.</a:t>
            </a:r>
            <a:endParaRPr sz="1200">
              <a:solidFill>
                <a:schemeClr val="dk1"/>
              </a:solidFill>
            </a:endParaRPr>
          </a:p>
        </p:txBody>
      </p:sp>
      <p:pic>
        <p:nvPicPr>
          <p:cNvPr id="178" name="Google Shape;178;p29"/>
          <p:cNvPicPr preferRelativeResize="0"/>
          <p:nvPr/>
        </p:nvPicPr>
        <p:blipFill>
          <a:blip r:embed="rId3">
            <a:alphaModFix/>
          </a:blip>
          <a:stretch>
            <a:fillRect/>
          </a:stretch>
        </p:blipFill>
        <p:spPr>
          <a:xfrm>
            <a:off x="5850536" y="3358000"/>
            <a:ext cx="1680919" cy="1445950"/>
          </a:xfrm>
          <a:prstGeom prst="rect">
            <a:avLst/>
          </a:prstGeom>
          <a:noFill/>
          <a:ln>
            <a:noFill/>
          </a:ln>
        </p:spPr>
      </p:pic>
      <p:pic>
        <p:nvPicPr>
          <p:cNvPr id="179" name="Google Shape;179;p29"/>
          <p:cNvPicPr preferRelativeResize="0"/>
          <p:nvPr/>
        </p:nvPicPr>
        <p:blipFill>
          <a:blip r:embed="rId4">
            <a:alphaModFix/>
          </a:blip>
          <a:stretch>
            <a:fillRect/>
          </a:stretch>
        </p:blipFill>
        <p:spPr>
          <a:xfrm>
            <a:off x="6839400" y="4687425"/>
            <a:ext cx="850739" cy="342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1560493" y="79791"/>
            <a:ext cx="5829300" cy="3429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2800"/>
              <a:buFont typeface="Arial"/>
              <a:buNone/>
            </a:pPr>
            <a:r>
              <a:rPr b="1" lang="en" sz="2800">
                <a:latin typeface="Arial"/>
                <a:ea typeface="Arial"/>
                <a:cs typeface="Arial"/>
                <a:sym typeface="Arial"/>
              </a:rPr>
              <a:t>Question 4</a:t>
            </a:r>
            <a:endParaRPr/>
          </a:p>
        </p:txBody>
      </p:sp>
      <p:sp>
        <p:nvSpPr>
          <p:cNvPr id="185" name="Google Shape;185;p30"/>
          <p:cNvSpPr txBox="1"/>
          <p:nvPr/>
        </p:nvSpPr>
        <p:spPr>
          <a:xfrm>
            <a:off x="225425" y="1229675"/>
            <a:ext cx="4157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Stylistic argument: </a:t>
            </a:r>
            <a:r>
              <a:rPr lang="en" sz="1600">
                <a:solidFill>
                  <a:schemeClr val="dk1"/>
                </a:solidFill>
              </a:rPr>
              <a:t>deductive argument </a:t>
            </a:r>
            <a:endParaRPr sz="600"/>
          </a:p>
        </p:txBody>
      </p:sp>
      <p:sp>
        <p:nvSpPr>
          <p:cNvPr id="186" name="Google Shape;186;p30"/>
          <p:cNvSpPr txBox="1"/>
          <p:nvPr/>
        </p:nvSpPr>
        <p:spPr>
          <a:xfrm>
            <a:off x="5519420" y="3841412"/>
            <a:ext cx="2343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Venn diagram</a:t>
            </a:r>
            <a:endParaRPr/>
          </a:p>
        </p:txBody>
      </p:sp>
      <p:sp>
        <p:nvSpPr>
          <p:cNvPr id="187" name="Google Shape;187;p30"/>
          <p:cNvSpPr txBox="1"/>
          <p:nvPr/>
        </p:nvSpPr>
        <p:spPr>
          <a:xfrm>
            <a:off x="5690870" y="4716023"/>
            <a:ext cx="2171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Conclusion: </a:t>
            </a:r>
            <a:r>
              <a:rPr b="1" lang="en" sz="1800">
                <a:solidFill>
                  <a:schemeClr val="dk1"/>
                </a:solidFill>
                <a:latin typeface="Calibri"/>
                <a:ea typeface="Calibri"/>
                <a:cs typeface="Calibri"/>
                <a:sym typeface="Calibri"/>
              </a:rPr>
              <a:t>Valid</a:t>
            </a:r>
            <a:r>
              <a:rPr b="1" lang="en" sz="1800">
                <a:solidFill>
                  <a:schemeClr val="dk1"/>
                </a:solidFill>
                <a:latin typeface="Calibri"/>
                <a:ea typeface="Calibri"/>
                <a:cs typeface="Calibri"/>
                <a:sym typeface="Calibri"/>
              </a:rPr>
              <a:t>  </a:t>
            </a:r>
            <a:endParaRPr/>
          </a:p>
        </p:txBody>
      </p:sp>
      <p:sp>
        <p:nvSpPr>
          <p:cNvPr id="188" name="Google Shape;188;p30"/>
          <p:cNvSpPr txBox="1"/>
          <p:nvPr/>
        </p:nvSpPr>
        <p:spPr>
          <a:xfrm>
            <a:off x="0" y="474437"/>
            <a:ext cx="9144000" cy="410640"/>
          </a:xfrm>
          <a:prstGeom prst="rect">
            <a:avLst/>
          </a:prstGeom>
          <a:noFill/>
          <a:ln>
            <a:noFill/>
          </a:ln>
        </p:spPr>
        <p:txBody>
          <a:bodyPr anchorCtr="0" anchor="ctr" bIns="45700" lIns="91425" spcFirstLastPara="1" rIns="91425" wrap="square" tIns="45700">
            <a:normAutofit fontScale="25000" lnSpcReduction="20000"/>
          </a:bodyPr>
          <a:lstStyle/>
          <a:p>
            <a:pPr indent="0" lvl="0" marL="0" marR="0" rtl="0" algn="l">
              <a:lnSpc>
                <a:spcPct val="120000"/>
              </a:lnSpc>
              <a:spcBef>
                <a:spcPts val="0"/>
              </a:spcBef>
              <a:spcAft>
                <a:spcPts val="0"/>
              </a:spcAft>
              <a:buClr>
                <a:schemeClr val="dk1"/>
              </a:buClr>
              <a:buSzPct val="100000"/>
              <a:buFont typeface="Calibri"/>
              <a:buNone/>
            </a:pPr>
            <a:br>
              <a:rPr lang="en" sz="4400">
                <a:solidFill>
                  <a:schemeClr val="dk1"/>
                </a:solidFill>
                <a:latin typeface="Calibri"/>
                <a:ea typeface="Calibri"/>
                <a:cs typeface="Calibri"/>
                <a:sym typeface="Calibri"/>
              </a:rPr>
            </a:br>
            <a:r>
              <a:rPr b="1" lang="en" sz="6400">
                <a:solidFill>
                  <a:srgbClr val="FF0000"/>
                </a:solidFill>
                <a:latin typeface="Calibri"/>
                <a:ea typeface="Calibri"/>
                <a:cs typeface="Calibri"/>
                <a:sym typeface="Calibri"/>
              </a:rPr>
              <a:t>Create a categorical syllogism: </a:t>
            </a:r>
            <a:r>
              <a:rPr lang="en" sz="6400">
                <a:solidFill>
                  <a:schemeClr val="dk1"/>
                </a:solidFill>
                <a:latin typeface="Calibri"/>
                <a:ea typeface="Calibri"/>
                <a:cs typeface="Calibri"/>
                <a:sym typeface="Calibri"/>
              </a:rPr>
              <a:t>1) with both premises in the s</a:t>
            </a:r>
            <a:r>
              <a:rPr b="1" lang="en" sz="6400">
                <a:solidFill>
                  <a:schemeClr val="dk1"/>
                </a:solidFill>
                <a:latin typeface="Calibri"/>
                <a:ea typeface="Calibri"/>
                <a:cs typeface="Calibri"/>
                <a:sym typeface="Calibri"/>
              </a:rPr>
              <a:t>tylistic forms and the conclusion in the standard form</a:t>
            </a:r>
            <a:r>
              <a:rPr lang="en" sz="6400">
                <a:solidFill>
                  <a:schemeClr val="dk1"/>
                </a:solidFill>
                <a:latin typeface="Calibri"/>
                <a:ea typeface="Calibri"/>
                <a:cs typeface="Calibri"/>
                <a:sym typeface="Calibri"/>
              </a:rPr>
              <a:t>, and 2) about the </a:t>
            </a:r>
            <a:r>
              <a:rPr b="1" lang="en" sz="6400">
                <a:solidFill>
                  <a:schemeClr val="dk1"/>
                </a:solidFill>
                <a:latin typeface="Calibri"/>
                <a:ea typeface="Calibri"/>
                <a:cs typeface="Calibri"/>
                <a:sym typeface="Calibri"/>
              </a:rPr>
              <a:t>topic of </a:t>
            </a:r>
            <a:r>
              <a:rPr b="1" lang="en" sz="6400">
                <a:solidFill>
                  <a:srgbClr val="FF0000"/>
                </a:solidFill>
                <a:latin typeface="Calibri"/>
                <a:ea typeface="Calibri"/>
                <a:cs typeface="Calibri"/>
                <a:sym typeface="Calibri"/>
              </a:rPr>
              <a:t>Quiz 1 questions/your result</a:t>
            </a:r>
            <a:r>
              <a:rPr lang="en" sz="6400">
                <a:solidFill>
                  <a:schemeClr val="dk1"/>
                </a:solidFill>
                <a:latin typeface="Calibri"/>
                <a:ea typeface="Calibri"/>
                <a:cs typeface="Calibri"/>
                <a:sym typeface="Calibri"/>
              </a:rPr>
              <a:t>. Then check its validity using Venn diagram.   </a:t>
            </a:r>
            <a:endParaRPr sz="4400">
              <a:solidFill>
                <a:schemeClr val="dk1"/>
              </a:solidFill>
              <a:latin typeface="Calibri"/>
              <a:ea typeface="Calibri"/>
              <a:cs typeface="Calibri"/>
              <a:sym typeface="Calibri"/>
            </a:endParaRPr>
          </a:p>
        </p:txBody>
      </p:sp>
      <p:sp>
        <p:nvSpPr>
          <p:cNvPr id="189" name="Google Shape;189;p30"/>
          <p:cNvSpPr txBox="1"/>
          <p:nvPr/>
        </p:nvSpPr>
        <p:spPr>
          <a:xfrm>
            <a:off x="291570" y="3691135"/>
            <a:ext cx="28734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Symbolic argument: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 sz="1800">
                <a:solidFill>
                  <a:schemeClr val="dk1"/>
                </a:solidFill>
                <a:latin typeface="Calibri"/>
                <a:ea typeface="Calibri"/>
                <a:cs typeface="Calibri"/>
                <a:sym typeface="Calibri"/>
              </a:rPr>
              <a:t>-All M are P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 sz="1800">
                <a:solidFill>
                  <a:schemeClr val="dk1"/>
                </a:solidFill>
                <a:latin typeface="Calibri"/>
                <a:ea typeface="Calibri"/>
                <a:cs typeface="Calibri"/>
                <a:sym typeface="Calibri"/>
              </a:rPr>
              <a:t>-All S are M</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 sz="1800">
                <a:solidFill>
                  <a:schemeClr val="dk1"/>
                </a:solidFill>
                <a:latin typeface="Calibri"/>
                <a:ea typeface="Calibri"/>
                <a:cs typeface="Calibri"/>
                <a:sym typeface="Calibri"/>
              </a:rPr>
              <a:t>- So, all S are P</a:t>
            </a:r>
            <a:endParaRPr sz="1800">
              <a:solidFill>
                <a:schemeClr val="dk1"/>
              </a:solidFill>
              <a:latin typeface="Calibri"/>
              <a:ea typeface="Calibri"/>
              <a:cs typeface="Calibri"/>
              <a:sym typeface="Calibri"/>
            </a:endParaRPr>
          </a:p>
        </p:txBody>
      </p:sp>
      <p:sp>
        <p:nvSpPr>
          <p:cNvPr id="190" name="Google Shape;190;p30"/>
          <p:cNvSpPr txBox="1"/>
          <p:nvPr/>
        </p:nvSpPr>
        <p:spPr>
          <a:xfrm>
            <a:off x="225425" y="1757113"/>
            <a:ext cx="4157700" cy="218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Standardized argument:</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 sz="2000">
                <a:solidFill>
                  <a:schemeClr val="dk1"/>
                </a:solidFill>
                <a:latin typeface="Calibri"/>
                <a:ea typeface="Calibri"/>
                <a:cs typeface="Calibri"/>
                <a:sym typeface="Calibri"/>
              </a:rPr>
              <a:t>P</a:t>
            </a:r>
            <a:r>
              <a:rPr lang="en" sz="1600">
                <a:solidFill>
                  <a:schemeClr val="dk1"/>
                </a:solidFill>
              </a:rPr>
              <a:t>remise 1: All correctly answer on Quiz 1(M) will receive a perfect score (P). Premise 2: All your answers(S) are correct answer on Quiz 1(M). </a:t>
            </a:r>
            <a:endParaRPr sz="1600">
              <a:solidFill>
                <a:schemeClr val="dk1"/>
              </a:solidFill>
            </a:endParaRPr>
          </a:p>
          <a:p>
            <a:pPr indent="0" lvl="0" marL="0" marR="0" rtl="0" algn="l">
              <a:spcBef>
                <a:spcPts val="0"/>
              </a:spcBef>
              <a:spcAft>
                <a:spcPts val="0"/>
              </a:spcAft>
              <a:buNone/>
            </a:pPr>
            <a:r>
              <a:rPr lang="en" sz="1600">
                <a:solidFill>
                  <a:schemeClr val="dk1"/>
                </a:solidFill>
              </a:rPr>
              <a:t>Conclusion: So, all your answers(S) are received a perfect score(P). </a:t>
            </a:r>
            <a:endParaRPr sz="2000">
              <a:solidFill>
                <a:schemeClr val="dk1"/>
              </a:solidFill>
              <a:latin typeface="Calibri"/>
              <a:ea typeface="Calibri"/>
              <a:cs typeface="Calibri"/>
              <a:sym typeface="Calibri"/>
            </a:endParaRPr>
          </a:p>
          <a:p>
            <a:pPr indent="0" lvl="0" marL="0" marR="0" rtl="0" algn="l">
              <a:spcBef>
                <a:spcPts val="0"/>
              </a:spcBef>
              <a:spcAft>
                <a:spcPts val="0"/>
              </a:spcAft>
              <a:buClr>
                <a:srgbClr val="000000"/>
              </a:buClr>
              <a:buFont typeface="Arial"/>
              <a:buNone/>
            </a:pPr>
            <a:r>
              <a:t/>
            </a:r>
            <a:endParaRPr b="1" sz="1800">
              <a:solidFill>
                <a:schemeClr val="dk1"/>
              </a:solidFill>
              <a:latin typeface="Calibri"/>
              <a:ea typeface="Calibri"/>
              <a:cs typeface="Calibri"/>
              <a:sym typeface="Calibri"/>
            </a:endParaRPr>
          </a:p>
        </p:txBody>
      </p:sp>
      <p:pic>
        <p:nvPicPr>
          <p:cNvPr id="191" name="Google Shape;191;p30"/>
          <p:cNvPicPr preferRelativeResize="0"/>
          <p:nvPr/>
        </p:nvPicPr>
        <p:blipFill>
          <a:blip r:embed="rId3">
            <a:alphaModFix/>
          </a:blip>
          <a:stretch>
            <a:fillRect/>
          </a:stretch>
        </p:blipFill>
        <p:spPr>
          <a:xfrm>
            <a:off x="4383125" y="1333199"/>
            <a:ext cx="3386675" cy="230991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1560493" y="3591"/>
            <a:ext cx="5829300" cy="3429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2800"/>
              <a:buFont typeface="Arial"/>
              <a:buNone/>
            </a:pPr>
            <a:r>
              <a:rPr b="1" lang="en" sz="2600">
                <a:latin typeface="Arial"/>
                <a:ea typeface="Arial"/>
                <a:cs typeface="Arial"/>
                <a:sym typeface="Arial"/>
              </a:rPr>
              <a:t>Question 5</a:t>
            </a:r>
            <a:endParaRPr sz="4200"/>
          </a:p>
        </p:txBody>
      </p:sp>
      <p:sp>
        <p:nvSpPr>
          <p:cNvPr id="197" name="Google Shape;197;p31"/>
          <p:cNvSpPr txBox="1"/>
          <p:nvPr/>
        </p:nvSpPr>
        <p:spPr>
          <a:xfrm>
            <a:off x="159280" y="1310325"/>
            <a:ext cx="5531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Stylistic argument:</a:t>
            </a:r>
            <a:r>
              <a:rPr lang="en" sz="1800">
                <a:solidFill>
                  <a:schemeClr val="dk1"/>
                </a:solidFill>
                <a:latin typeface="Calibri"/>
                <a:ea typeface="Calibri"/>
                <a:cs typeface="Calibri"/>
                <a:sym typeface="Calibri"/>
              </a:rPr>
              <a:t> </a:t>
            </a:r>
            <a:r>
              <a:rPr lang="en" sz="1800">
                <a:solidFill>
                  <a:schemeClr val="dk1"/>
                </a:solidFill>
                <a:latin typeface="Times New Roman"/>
                <a:ea typeface="Times New Roman"/>
                <a:cs typeface="Times New Roman"/>
                <a:sym typeface="Times New Roman"/>
              </a:rPr>
              <a:t>inductive argument </a:t>
            </a:r>
            <a:endParaRPr sz="1800">
              <a:solidFill>
                <a:schemeClr val="dk1"/>
              </a:solidFill>
              <a:latin typeface="Times New Roman"/>
              <a:ea typeface="Times New Roman"/>
              <a:cs typeface="Times New Roman"/>
              <a:sym typeface="Times New Roman"/>
            </a:endParaRPr>
          </a:p>
        </p:txBody>
      </p:sp>
      <p:sp>
        <p:nvSpPr>
          <p:cNvPr id="198" name="Google Shape;198;p31"/>
          <p:cNvSpPr txBox="1"/>
          <p:nvPr/>
        </p:nvSpPr>
        <p:spPr>
          <a:xfrm>
            <a:off x="6567020" y="1879287"/>
            <a:ext cx="23433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Venn diagram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31"/>
          <p:cNvSpPr txBox="1"/>
          <p:nvPr/>
        </p:nvSpPr>
        <p:spPr>
          <a:xfrm>
            <a:off x="5690870" y="4716023"/>
            <a:ext cx="2171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Conclusion: Invalid  </a:t>
            </a:r>
            <a:endParaRPr/>
          </a:p>
        </p:txBody>
      </p:sp>
      <p:sp>
        <p:nvSpPr>
          <p:cNvPr id="200" name="Google Shape;200;p31"/>
          <p:cNvSpPr txBox="1"/>
          <p:nvPr/>
        </p:nvSpPr>
        <p:spPr>
          <a:xfrm>
            <a:off x="159270" y="535487"/>
            <a:ext cx="8751050" cy="410640"/>
          </a:xfrm>
          <a:prstGeom prst="rect">
            <a:avLst/>
          </a:prstGeom>
          <a:noFill/>
          <a:ln>
            <a:noFill/>
          </a:ln>
        </p:spPr>
        <p:txBody>
          <a:bodyPr anchorCtr="0" anchor="ctr" bIns="45700" lIns="91425" spcFirstLastPara="1" rIns="91425" wrap="square" tIns="45700">
            <a:normAutofit fontScale="25000" lnSpcReduction="20000"/>
          </a:bodyPr>
          <a:lstStyle/>
          <a:p>
            <a:pPr indent="0" lvl="0" marL="0" marR="0" rtl="0" algn="l">
              <a:lnSpc>
                <a:spcPct val="120000"/>
              </a:lnSpc>
              <a:spcBef>
                <a:spcPts val="0"/>
              </a:spcBef>
              <a:spcAft>
                <a:spcPts val="0"/>
              </a:spcAft>
              <a:buClr>
                <a:schemeClr val="dk1"/>
              </a:buClr>
              <a:buSzPct val="100000"/>
              <a:buFont typeface="Calibri"/>
              <a:buNone/>
            </a:pPr>
            <a:br>
              <a:rPr lang="en" sz="4400">
                <a:solidFill>
                  <a:schemeClr val="dk1"/>
                </a:solidFill>
                <a:latin typeface="Calibri"/>
                <a:ea typeface="Calibri"/>
                <a:cs typeface="Calibri"/>
                <a:sym typeface="Calibri"/>
              </a:rPr>
            </a:br>
            <a:r>
              <a:rPr b="1" lang="en" sz="6600">
                <a:solidFill>
                  <a:srgbClr val="FF0000"/>
                </a:solidFill>
                <a:latin typeface="Calibri"/>
                <a:ea typeface="Calibri"/>
                <a:cs typeface="Calibri"/>
                <a:sym typeface="Calibri"/>
              </a:rPr>
              <a:t>Create a categorical syllogism </a:t>
            </a:r>
            <a:r>
              <a:rPr lang="en" sz="6600">
                <a:solidFill>
                  <a:schemeClr val="dk1"/>
                </a:solidFill>
                <a:latin typeface="Calibri"/>
                <a:ea typeface="Calibri"/>
                <a:cs typeface="Calibri"/>
                <a:sym typeface="Calibri"/>
              </a:rPr>
              <a:t>1) with the premises containing </a:t>
            </a:r>
            <a:r>
              <a:rPr b="1" lang="en" sz="6600">
                <a:solidFill>
                  <a:schemeClr val="dk1"/>
                </a:solidFill>
                <a:latin typeface="Calibri"/>
                <a:ea typeface="Calibri"/>
                <a:cs typeface="Calibri"/>
                <a:sym typeface="Calibri"/>
              </a:rPr>
              <a:t>All </a:t>
            </a:r>
            <a:r>
              <a:rPr lang="en" sz="6600">
                <a:solidFill>
                  <a:schemeClr val="dk1"/>
                </a:solidFill>
                <a:latin typeface="Calibri"/>
                <a:ea typeface="Calibri"/>
                <a:cs typeface="Calibri"/>
                <a:sym typeface="Calibri"/>
              </a:rPr>
              <a:t>&amp; </a:t>
            </a:r>
            <a:r>
              <a:rPr b="1" lang="en" sz="6600">
                <a:solidFill>
                  <a:schemeClr val="dk1"/>
                </a:solidFill>
                <a:latin typeface="Calibri"/>
                <a:ea typeface="Calibri"/>
                <a:cs typeface="Calibri"/>
                <a:sym typeface="Calibri"/>
              </a:rPr>
              <a:t>Some </a:t>
            </a:r>
            <a:r>
              <a:rPr lang="en" sz="6600">
                <a:solidFill>
                  <a:schemeClr val="dk1"/>
                </a:solidFill>
                <a:latin typeface="Calibri"/>
                <a:ea typeface="Calibri"/>
                <a:cs typeface="Calibri"/>
                <a:sym typeface="Calibri"/>
              </a:rPr>
              <a:t>and the conclusion containing </a:t>
            </a:r>
            <a:r>
              <a:rPr b="1" lang="en" sz="6600">
                <a:solidFill>
                  <a:schemeClr val="dk1"/>
                </a:solidFill>
                <a:latin typeface="Calibri"/>
                <a:ea typeface="Calibri"/>
                <a:cs typeface="Calibri"/>
                <a:sym typeface="Calibri"/>
              </a:rPr>
              <a:t>No</a:t>
            </a:r>
            <a:r>
              <a:rPr lang="en" sz="6600">
                <a:solidFill>
                  <a:schemeClr val="dk1"/>
                </a:solidFill>
                <a:latin typeface="Calibri"/>
                <a:ea typeface="Calibri"/>
                <a:cs typeface="Calibri"/>
                <a:sym typeface="Calibri"/>
              </a:rPr>
              <a:t>, 2) all three statements must be the </a:t>
            </a:r>
            <a:r>
              <a:rPr b="1" lang="en" sz="6600">
                <a:solidFill>
                  <a:schemeClr val="dk1"/>
                </a:solidFill>
                <a:latin typeface="Calibri"/>
                <a:ea typeface="Calibri"/>
                <a:cs typeface="Calibri"/>
                <a:sym typeface="Calibri"/>
              </a:rPr>
              <a:t>stylistic variants</a:t>
            </a:r>
            <a:r>
              <a:rPr lang="en" sz="6600">
                <a:solidFill>
                  <a:schemeClr val="dk1"/>
                </a:solidFill>
                <a:latin typeface="Calibri"/>
                <a:ea typeface="Calibri"/>
                <a:cs typeface="Calibri"/>
                <a:sym typeface="Calibri"/>
              </a:rPr>
              <a:t>, and 3) about the </a:t>
            </a:r>
            <a:r>
              <a:rPr b="1" lang="en" sz="6600">
                <a:solidFill>
                  <a:schemeClr val="dk1"/>
                </a:solidFill>
                <a:latin typeface="Calibri"/>
                <a:ea typeface="Calibri"/>
                <a:cs typeface="Calibri"/>
                <a:sym typeface="Calibri"/>
              </a:rPr>
              <a:t>topic of </a:t>
            </a:r>
            <a:r>
              <a:rPr b="1" lang="en" sz="6800">
                <a:solidFill>
                  <a:srgbClr val="FF0000"/>
                </a:solidFill>
                <a:latin typeface="Calibri"/>
                <a:ea typeface="Calibri"/>
                <a:cs typeface="Calibri"/>
                <a:sym typeface="Calibri"/>
              </a:rPr>
              <a:t>gains/losses of a semester with more than 20 credits</a:t>
            </a:r>
            <a:r>
              <a:rPr lang="en" sz="6600">
                <a:solidFill>
                  <a:schemeClr val="dk1"/>
                </a:solidFill>
                <a:latin typeface="Calibri"/>
                <a:ea typeface="Calibri"/>
                <a:cs typeface="Calibri"/>
                <a:sym typeface="Calibri"/>
              </a:rPr>
              <a:t>. Then standardize it and check its validity using Venn diagram.</a:t>
            </a:r>
            <a:endParaRPr sz="4400">
              <a:solidFill>
                <a:schemeClr val="dk1"/>
              </a:solidFill>
              <a:latin typeface="Calibri"/>
              <a:ea typeface="Calibri"/>
              <a:cs typeface="Calibri"/>
              <a:sym typeface="Calibri"/>
            </a:endParaRPr>
          </a:p>
        </p:txBody>
      </p:sp>
      <p:sp>
        <p:nvSpPr>
          <p:cNvPr id="201" name="Google Shape;201;p31"/>
          <p:cNvSpPr txBox="1"/>
          <p:nvPr/>
        </p:nvSpPr>
        <p:spPr>
          <a:xfrm>
            <a:off x="159278" y="3430057"/>
            <a:ext cx="2873400" cy="2669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chemeClr val="dk1"/>
                </a:solidFill>
                <a:latin typeface="Calibri"/>
                <a:ea typeface="Calibri"/>
                <a:cs typeface="Calibri"/>
                <a:sym typeface="Calibri"/>
              </a:rPr>
              <a:t>Symbolic argument:</a:t>
            </a:r>
            <a:endParaRPr b="1" sz="18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lang="en" sz="1300">
                <a:solidFill>
                  <a:schemeClr val="dk1"/>
                </a:solidFill>
                <a:latin typeface="Roboto"/>
                <a:ea typeface="Roboto"/>
                <a:cs typeface="Roboto"/>
                <a:sym typeface="Roboto"/>
              </a:rPr>
              <a:t>All A are B</a:t>
            </a:r>
            <a:endParaRPr sz="13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lang="en" sz="1300">
                <a:solidFill>
                  <a:schemeClr val="dk1"/>
                </a:solidFill>
                <a:latin typeface="Roboto"/>
                <a:ea typeface="Roboto"/>
                <a:cs typeface="Roboto"/>
                <a:sym typeface="Roboto"/>
              </a:rPr>
              <a:t>Some A are C</a:t>
            </a:r>
            <a:endParaRPr sz="13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lang="en" sz="1300">
                <a:solidFill>
                  <a:schemeClr val="dk1"/>
                </a:solidFill>
                <a:latin typeface="Roboto"/>
                <a:ea typeface="Roboto"/>
                <a:cs typeface="Roboto"/>
                <a:sym typeface="Roboto"/>
              </a:rPr>
              <a:t>So, No B are C </a:t>
            </a:r>
            <a:endParaRPr sz="13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t/>
            </a:r>
            <a:endParaRPr sz="1350">
              <a:solidFill>
                <a:schemeClr val="dk1"/>
              </a:solidFill>
              <a:highlight>
                <a:srgbClr val="F7F7F7"/>
              </a:highlight>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t/>
            </a:r>
            <a:endParaRPr sz="1350">
              <a:solidFill>
                <a:schemeClr val="dk1"/>
              </a:solidFill>
              <a:highlight>
                <a:srgbClr val="F7F7F7"/>
              </a:highlight>
              <a:latin typeface="Roboto"/>
              <a:ea typeface="Roboto"/>
              <a:cs typeface="Roboto"/>
              <a:sym typeface="Roboto"/>
            </a:endParaRPr>
          </a:p>
          <a:p>
            <a:pPr indent="0" lvl="0" marL="0" rtl="0" algn="l">
              <a:lnSpc>
                <a:spcPct val="115000"/>
              </a:lnSpc>
              <a:spcBef>
                <a:spcPts val="1200"/>
              </a:spcBef>
              <a:spcAft>
                <a:spcPts val="0"/>
              </a:spcAft>
              <a:buNone/>
            </a:pPr>
            <a:r>
              <a:t/>
            </a:r>
            <a:endParaRPr sz="1350">
              <a:solidFill>
                <a:schemeClr val="dk1"/>
              </a:solidFill>
              <a:highlight>
                <a:srgbClr val="F7F7F7"/>
              </a:highlight>
              <a:latin typeface="Roboto"/>
              <a:ea typeface="Roboto"/>
              <a:cs typeface="Roboto"/>
              <a:sym typeface="Roboto"/>
            </a:endParaRPr>
          </a:p>
        </p:txBody>
      </p:sp>
      <p:sp>
        <p:nvSpPr>
          <p:cNvPr id="202" name="Google Shape;202;p31"/>
          <p:cNvSpPr txBox="1"/>
          <p:nvPr/>
        </p:nvSpPr>
        <p:spPr>
          <a:xfrm>
            <a:off x="159275" y="1452825"/>
            <a:ext cx="4989300" cy="21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b="1" lang="en" sz="1800">
                <a:solidFill>
                  <a:schemeClr val="dk1"/>
                </a:solidFill>
                <a:latin typeface="Calibri"/>
                <a:ea typeface="Calibri"/>
                <a:cs typeface="Calibri"/>
                <a:sym typeface="Calibri"/>
              </a:rPr>
              <a:t>Standardized argument:</a:t>
            </a:r>
            <a:r>
              <a:rPr lang="en" sz="1350">
                <a:solidFill>
                  <a:schemeClr val="dk1"/>
                </a:solidFill>
                <a:highlight>
                  <a:srgbClr val="F7F7F7"/>
                </a:highlight>
                <a:latin typeface="Roboto"/>
                <a:ea typeface="Roboto"/>
                <a:cs typeface="Roboto"/>
                <a:sym typeface="Roboto"/>
              </a:rPr>
              <a:t> </a:t>
            </a:r>
            <a:endParaRPr sz="1350">
              <a:solidFill>
                <a:schemeClr val="dk1"/>
              </a:solidFill>
              <a:highlight>
                <a:srgbClr val="F7F7F7"/>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All semesters (A) with more than 20 credits result in significant academic gains.(B)</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Some semesters(A) with more than 20 credits result in financial losses(C).</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So, no significant academic gains (B) are in financial loses(C). </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2800">
              <a:solidFill>
                <a:schemeClr val="dk1"/>
              </a:solidFill>
              <a:latin typeface="Calibri"/>
              <a:ea typeface="Calibri"/>
              <a:cs typeface="Calibri"/>
              <a:sym typeface="Calibri"/>
            </a:endParaRPr>
          </a:p>
        </p:txBody>
      </p:sp>
      <p:pic>
        <p:nvPicPr>
          <p:cNvPr id="203" name="Google Shape;203;p31"/>
          <p:cNvPicPr preferRelativeResize="0"/>
          <p:nvPr/>
        </p:nvPicPr>
        <p:blipFill>
          <a:blip r:embed="rId3">
            <a:alphaModFix/>
          </a:blip>
          <a:stretch>
            <a:fillRect/>
          </a:stretch>
        </p:blipFill>
        <p:spPr>
          <a:xfrm>
            <a:off x="6338250" y="2395287"/>
            <a:ext cx="1885435" cy="188543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523546" y="1874045"/>
            <a:ext cx="7886700" cy="99417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Calibri"/>
              <a:buNone/>
            </a:pPr>
            <a:r>
              <a:rPr b="1" lang="en" sz="3200"/>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