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15" r:id="rId2"/>
    <p:sldId id="316" r:id="rId3"/>
    <p:sldId id="317" r:id="rId4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Tahoma" panose="020B0604030504040204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i9q5LDIWWztzhvtmhXaJ0QPk6+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5726" autoAdjust="0"/>
  </p:normalViewPr>
  <p:slideViewPr>
    <p:cSldViewPr snapToGrid="0">
      <p:cViewPr varScale="1">
        <p:scale>
          <a:sx n="82" d="100"/>
          <a:sy n="82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89" Type="http://schemas.openxmlformats.org/officeDocument/2006/relationships/presProps" Target="presProps.xml"/><Relationship Id="rId7" Type="http://schemas.openxmlformats.org/officeDocument/2006/relationships/font" Target="fonts/font2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90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7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7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7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6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" name="Google Shape;14;p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</p:sldLayoutIdLst>
  <p:transition spd="med">
    <p:zoom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BrGhEDPUMoKs2Pe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"/>
          <p:cNvSpPr txBox="1">
            <a:spLocks noGrp="1"/>
          </p:cNvSpPr>
          <p:nvPr>
            <p:ph type="title"/>
          </p:nvPr>
        </p:nvSpPr>
        <p:spPr>
          <a:xfrm>
            <a:off x="504825" y="161825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/>
              <a:t>Assignment </a:t>
            </a:r>
            <a:endParaRPr/>
          </a:p>
        </p:txBody>
      </p:sp>
      <p:sp>
        <p:nvSpPr>
          <p:cNvPr id="608" name="Google Shape;608;p60"/>
          <p:cNvSpPr txBox="1"/>
          <p:nvPr/>
        </p:nvSpPr>
        <p:spPr>
          <a:xfrm>
            <a:off x="561975" y="835372"/>
            <a:ext cx="7924800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 the FIVE tasks in the next slides.</a:t>
            </a:r>
            <a:endParaRPr/>
          </a:p>
        </p:txBody>
      </p:sp>
      <p:sp>
        <p:nvSpPr>
          <p:cNvPr id="609" name="Google Shape;609;p60"/>
          <p:cNvSpPr txBox="1"/>
          <p:nvPr/>
        </p:nvSpPr>
        <p:spPr>
          <a:xfrm>
            <a:off x="561975" y="5294698"/>
            <a:ext cx="830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Note: Delete lesson slides; only keep the assignment slides. </a:t>
            </a:r>
            <a:endParaRPr dirty="0"/>
          </a:p>
        </p:txBody>
      </p:sp>
      <p:sp>
        <p:nvSpPr>
          <p:cNvPr id="610" name="Google Shape;610;p60"/>
          <p:cNvSpPr txBox="1"/>
          <p:nvPr/>
        </p:nvSpPr>
        <p:spPr>
          <a:xfrm>
            <a:off x="561975" y="1818063"/>
            <a:ext cx="480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Link to submit: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3AEDD-8E34-C321-BB59-4A970448B865}"/>
              </a:ext>
            </a:extLst>
          </p:cNvPr>
          <p:cNvSpPr txBox="1"/>
          <p:nvPr/>
        </p:nvSpPr>
        <p:spPr>
          <a:xfrm>
            <a:off x="2286000" y="304696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4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</a:t>
            </a:r>
            <a:r>
              <a:rPr lang="en-US" sz="1400" b="1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forms.gle</a:t>
            </a:r>
            <a:r>
              <a:rPr lang="en-US" sz="1400" b="1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/</a:t>
            </a:r>
            <a:r>
              <a:rPr lang="en-US" sz="1400" b="1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mBrGhEDPUMoKs2Pe9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1"/>
          <p:cNvSpPr txBox="1"/>
          <p:nvPr/>
        </p:nvSpPr>
        <p:spPr>
          <a:xfrm>
            <a:off x="457200" y="132230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1: </a:t>
            </a:r>
            <a:r>
              <a:rPr lang="vi-V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the statements and d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iagram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argument </a:t>
            </a:r>
            <a:endParaRPr sz="1100" dirty="0"/>
          </a:p>
        </p:txBody>
      </p:sp>
      <p:sp>
        <p:nvSpPr>
          <p:cNvPr id="618" name="Google Shape;618;p61"/>
          <p:cNvSpPr txBox="1">
            <a:spLocks noGrp="1"/>
          </p:cNvSpPr>
          <p:nvPr>
            <p:ph type="body" idx="1"/>
          </p:nvPr>
        </p:nvSpPr>
        <p:spPr>
          <a:xfrm>
            <a:off x="292045" y="387016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vi-VN" sz="2000" dirty="0"/>
              <a:t>(1) </a:t>
            </a:r>
            <a:r>
              <a:rPr lang="en-US" sz="2000" dirty="0"/>
              <a:t>It is high time drivers turned to hybrid cars which run on gas and electricity as an effective energy solution. </a:t>
            </a:r>
            <a:r>
              <a:rPr lang="vi-VN" sz="2000" dirty="0"/>
              <a:t>(2) </a:t>
            </a:r>
            <a:r>
              <a:rPr lang="en-US" sz="2000" dirty="0"/>
              <a:t>These cars automatically turn off their engine when they are not moving.</a:t>
            </a:r>
            <a:r>
              <a:rPr lang="vi-VN" sz="2000" dirty="0"/>
              <a:t> (3)</a:t>
            </a:r>
            <a:r>
              <a:rPr lang="en-US" sz="2000" dirty="0"/>
              <a:t> They do not waste energy when they are stuck in traffic or stop long at traffic lights. </a:t>
            </a:r>
            <a:r>
              <a:rPr lang="vi-VN" sz="2000" dirty="0"/>
              <a:t>(4) </a:t>
            </a:r>
            <a:r>
              <a:rPr lang="en-US" sz="2000" dirty="0"/>
              <a:t>The electricity source in hybrid cars is a battery.</a:t>
            </a:r>
            <a:r>
              <a:rPr lang="en-US" sz="2000" b="1" dirty="0"/>
              <a:t> </a:t>
            </a:r>
            <a:r>
              <a:rPr lang="en-US" sz="2000" dirty="0"/>
              <a:t>It recharges itself when drivers use the brake. That way, drivers save their time plugging their cars in for a re-supply.</a:t>
            </a:r>
            <a:r>
              <a:rPr lang="vi-VN" sz="2000" dirty="0"/>
              <a:t> (5)</a:t>
            </a:r>
            <a:r>
              <a:rPr lang="en-US" sz="2000" b="1" dirty="0"/>
              <a:t> </a:t>
            </a:r>
            <a:r>
              <a:rPr lang="en-US" sz="2000" dirty="0"/>
              <a:t>Hybrid cars also have smaller engines. This means they consume less gas. </a:t>
            </a:r>
            <a:r>
              <a:rPr lang="vi-VN" sz="2000" dirty="0"/>
              <a:t>(6) </a:t>
            </a:r>
            <a:r>
              <a:rPr lang="en-US" sz="2000" dirty="0"/>
              <a:t>Regular cars consume more gas than  they do.</a:t>
            </a:r>
            <a:r>
              <a:rPr lang="vi-VN" sz="2000" dirty="0"/>
              <a:t>(7)</a:t>
            </a:r>
            <a:r>
              <a:rPr lang="en-US" sz="2000" dirty="0"/>
              <a:t> Hybrid cars are a great choice for those who care about fashion. </a:t>
            </a:r>
          </a:p>
          <a:p>
            <a:pPr marL="812800" lvl="0" indent="-812800">
              <a:lnSpc>
                <a:spcPct val="120000"/>
              </a:lnSpc>
              <a:spcBef>
                <a:spcPts val="480"/>
              </a:spcBef>
              <a:buSzPts val="2400"/>
              <a:buNone/>
            </a:pPr>
            <a:endParaRPr lang="en-US" sz="2400" dirty="0"/>
          </a:p>
        </p:txBody>
      </p:sp>
      <p:cxnSp>
        <p:nvCxnSpPr>
          <p:cNvPr id="2" name="Google Shape;432;p38">
            <a:extLst>
              <a:ext uri="{FF2B5EF4-FFF2-40B4-BE49-F238E27FC236}">
                <a16:creationId xmlns:a16="http://schemas.microsoft.com/office/drawing/2014/main" id="{0C65F81B-E7D4-E226-1E1E-F7EB837DC142}"/>
              </a:ext>
            </a:extLst>
          </p:cNvPr>
          <p:cNvCxnSpPr/>
          <p:nvPr/>
        </p:nvCxnSpPr>
        <p:spPr>
          <a:xfrm>
            <a:off x="3084692" y="5112090"/>
            <a:ext cx="225725" cy="3171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433;p38">
            <a:extLst>
              <a:ext uri="{FF2B5EF4-FFF2-40B4-BE49-F238E27FC236}">
                <a16:creationId xmlns:a16="http://schemas.microsoft.com/office/drawing/2014/main" id="{D7FF3B1B-E79E-4372-409A-87C7C8811FE1}"/>
              </a:ext>
            </a:extLst>
          </p:cNvPr>
          <p:cNvSpPr txBox="1"/>
          <p:nvPr/>
        </p:nvSpPr>
        <p:spPr>
          <a:xfrm>
            <a:off x="2933892" y="5403100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1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434;p38">
            <a:extLst>
              <a:ext uri="{FF2B5EF4-FFF2-40B4-BE49-F238E27FC236}">
                <a16:creationId xmlns:a16="http://schemas.microsoft.com/office/drawing/2014/main" id="{7EF7F6DA-2686-C264-A19F-5EDC69601C17}"/>
              </a:ext>
            </a:extLst>
          </p:cNvPr>
          <p:cNvSpPr txBox="1"/>
          <p:nvPr/>
        </p:nvSpPr>
        <p:spPr>
          <a:xfrm>
            <a:off x="4597345" y="5403100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dirty="0"/>
          </a:p>
        </p:txBody>
      </p:sp>
      <p:sp>
        <p:nvSpPr>
          <p:cNvPr id="5" name="Google Shape;435;p38">
            <a:extLst>
              <a:ext uri="{FF2B5EF4-FFF2-40B4-BE49-F238E27FC236}">
                <a16:creationId xmlns:a16="http://schemas.microsoft.com/office/drawing/2014/main" id="{26C7C9AA-73DD-6DD1-C0F7-183F0EFBB23C}"/>
              </a:ext>
            </a:extLst>
          </p:cNvPr>
          <p:cNvSpPr txBox="1"/>
          <p:nvPr/>
        </p:nvSpPr>
        <p:spPr>
          <a:xfrm>
            <a:off x="2438592" y="4614828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dirty="0"/>
          </a:p>
        </p:txBody>
      </p:sp>
      <p:sp>
        <p:nvSpPr>
          <p:cNvPr id="6" name="Google Shape;437;p38">
            <a:extLst>
              <a:ext uri="{FF2B5EF4-FFF2-40B4-BE49-F238E27FC236}">
                <a16:creationId xmlns:a16="http://schemas.microsoft.com/office/drawing/2014/main" id="{AB1A2836-49D7-F7E1-8E2F-8129D3B98A02}"/>
              </a:ext>
            </a:extLst>
          </p:cNvPr>
          <p:cNvSpPr txBox="1"/>
          <p:nvPr/>
        </p:nvSpPr>
        <p:spPr>
          <a:xfrm>
            <a:off x="3324956" y="4587372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dirty="0"/>
          </a:p>
        </p:txBody>
      </p:sp>
      <p:sp>
        <p:nvSpPr>
          <p:cNvPr id="7" name="Google Shape;438;p38">
            <a:extLst>
              <a:ext uri="{FF2B5EF4-FFF2-40B4-BE49-F238E27FC236}">
                <a16:creationId xmlns:a16="http://schemas.microsoft.com/office/drawing/2014/main" id="{15C49E73-8D22-E455-FB49-ED066275D4B8}"/>
              </a:ext>
            </a:extLst>
          </p:cNvPr>
          <p:cNvSpPr txBox="1"/>
          <p:nvPr/>
        </p:nvSpPr>
        <p:spPr>
          <a:xfrm>
            <a:off x="3820256" y="6361846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 sz="11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439;p38">
            <a:extLst>
              <a:ext uri="{FF2B5EF4-FFF2-40B4-BE49-F238E27FC236}">
                <a16:creationId xmlns:a16="http://schemas.microsoft.com/office/drawing/2014/main" id="{4A4753FD-143E-C333-8E52-967CEC8B9956}"/>
              </a:ext>
            </a:extLst>
          </p:cNvPr>
          <p:cNvSpPr txBox="1"/>
          <p:nvPr/>
        </p:nvSpPr>
        <p:spPr>
          <a:xfrm>
            <a:off x="3820256" y="5498755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 sz="24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" name="Google Shape;440;p38">
            <a:extLst>
              <a:ext uri="{FF2B5EF4-FFF2-40B4-BE49-F238E27FC236}">
                <a16:creationId xmlns:a16="http://schemas.microsoft.com/office/drawing/2014/main" id="{1BFDFDD3-5529-C47D-1B9C-CE4931218AEE}"/>
              </a:ext>
            </a:extLst>
          </p:cNvPr>
          <p:cNvCxnSpPr/>
          <p:nvPr/>
        </p:nvCxnSpPr>
        <p:spPr>
          <a:xfrm flipH="1">
            <a:off x="3606745" y="5118516"/>
            <a:ext cx="217963" cy="3171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440;p38">
            <a:extLst>
              <a:ext uri="{FF2B5EF4-FFF2-40B4-BE49-F238E27FC236}">
                <a16:creationId xmlns:a16="http://schemas.microsoft.com/office/drawing/2014/main" id="{30B166A6-9A52-D57A-9178-937D4BAEC452}"/>
              </a:ext>
            </a:extLst>
          </p:cNvPr>
          <p:cNvCxnSpPr>
            <a:cxnSpLocks/>
          </p:cNvCxnSpPr>
          <p:nvPr/>
        </p:nvCxnSpPr>
        <p:spPr>
          <a:xfrm>
            <a:off x="5092645" y="5044961"/>
            <a:ext cx="0" cy="35813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437;p38">
            <a:extLst>
              <a:ext uri="{FF2B5EF4-FFF2-40B4-BE49-F238E27FC236}">
                <a16:creationId xmlns:a16="http://schemas.microsoft.com/office/drawing/2014/main" id="{45A11A58-16B0-C475-8D4B-2418FF1F789F}"/>
              </a:ext>
            </a:extLst>
          </p:cNvPr>
          <p:cNvSpPr txBox="1"/>
          <p:nvPr/>
        </p:nvSpPr>
        <p:spPr>
          <a:xfrm>
            <a:off x="4583497" y="4553191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67FB2-087D-0865-93EB-544378C56915}"/>
              </a:ext>
            </a:extLst>
          </p:cNvPr>
          <p:cNvCxnSpPr/>
          <p:nvPr/>
        </p:nvCxnSpPr>
        <p:spPr>
          <a:xfrm>
            <a:off x="2933892" y="6003448"/>
            <a:ext cx="250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oogle Shape;440;p38">
            <a:extLst>
              <a:ext uri="{FF2B5EF4-FFF2-40B4-BE49-F238E27FC236}">
                <a16:creationId xmlns:a16="http://schemas.microsoft.com/office/drawing/2014/main" id="{50DF83C2-A700-2B02-2760-CC8D0DED8CA6}"/>
              </a:ext>
            </a:extLst>
          </p:cNvPr>
          <p:cNvCxnSpPr>
            <a:cxnSpLocks/>
          </p:cNvCxnSpPr>
          <p:nvPr/>
        </p:nvCxnSpPr>
        <p:spPr>
          <a:xfrm>
            <a:off x="4315556" y="6095857"/>
            <a:ext cx="0" cy="35813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2"/>
          <p:cNvSpPr txBox="1">
            <a:spLocks noGrp="1"/>
          </p:cNvSpPr>
          <p:nvPr>
            <p:ph type="body" idx="1"/>
          </p:nvPr>
        </p:nvSpPr>
        <p:spPr>
          <a:xfrm>
            <a:off x="190500" y="1272396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30000"/>
              </a:lnSpc>
              <a:spcBef>
                <a:spcPts val="0"/>
              </a:spcBef>
              <a:buSzPts val="2000"/>
              <a:buNone/>
            </a:pPr>
            <a:r>
              <a:rPr lang="vi-VN" sz="2000" dirty="0"/>
              <a:t>(1) </a:t>
            </a:r>
            <a:r>
              <a:rPr lang="en-US" sz="2000" dirty="0"/>
              <a:t>Computer games can influence children critically. </a:t>
            </a:r>
            <a:r>
              <a:rPr lang="vi-VN" sz="2000" dirty="0"/>
              <a:t>(2) </a:t>
            </a:r>
            <a:r>
              <a:rPr lang="en-US" sz="2000" dirty="0"/>
              <a:t>These games separate young players from society, so</a:t>
            </a:r>
            <a:r>
              <a:rPr lang="vi-VN" sz="2000" dirty="0"/>
              <a:t> </a:t>
            </a:r>
            <a:r>
              <a:rPr lang="en-US" sz="2000" dirty="0"/>
              <a:t>children cannot learn the important lessons that require social interaction. In addition,</a:t>
            </a:r>
            <a:r>
              <a:rPr lang="vi-VN" sz="2000" dirty="0"/>
              <a:t> (3)</a:t>
            </a:r>
            <a:r>
              <a:rPr lang="en-US" sz="2000" dirty="0"/>
              <a:t> these games only focus on patterns. That is why</a:t>
            </a:r>
            <a:r>
              <a:rPr lang="vi-VN" sz="2000" dirty="0"/>
              <a:t> </a:t>
            </a:r>
            <a:r>
              <a:rPr lang="en-US" sz="2000" dirty="0"/>
              <a:t>children do not develop their mental skills well if they are addicted to computer games.</a:t>
            </a:r>
            <a:r>
              <a:rPr lang="vi-VN" sz="2000" dirty="0"/>
              <a:t> (4) </a:t>
            </a:r>
            <a:r>
              <a:rPr lang="en-US" sz="2000" dirty="0"/>
              <a:t>Unlike</a:t>
            </a:r>
            <a:r>
              <a:rPr lang="vi-VN" sz="2000" dirty="0"/>
              <a:t> </a:t>
            </a:r>
            <a:r>
              <a:rPr lang="en-US" sz="2000" dirty="0"/>
              <a:t>traditional games which teach children how to work in a team or how to solve problems, </a:t>
            </a:r>
            <a:r>
              <a:rPr lang="vi-VN" sz="2000" dirty="0"/>
              <a:t>(5) </a:t>
            </a:r>
            <a:r>
              <a:rPr lang="en-US" sz="2000" dirty="0"/>
              <a:t>computer games give children no preparation for their future work or life.</a:t>
            </a:r>
            <a:r>
              <a:rPr lang="vi-VN" sz="2000" dirty="0"/>
              <a:t> (6)</a:t>
            </a:r>
            <a:r>
              <a:rPr lang="en-US" sz="2000" dirty="0"/>
              <a:t> If you are parents, remove or block games on the computers that your children use.  </a:t>
            </a:r>
            <a:endParaRPr dirty="0"/>
          </a:p>
          <a:p>
            <a:pPr marL="812800" lvl="0" indent="-8128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/>
          </a:p>
        </p:txBody>
      </p:sp>
      <p:sp>
        <p:nvSpPr>
          <p:cNvPr id="2" name="Google Shape;617;p61">
            <a:extLst>
              <a:ext uri="{FF2B5EF4-FFF2-40B4-BE49-F238E27FC236}">
                <a16:creationId xmlns:a16="http://schemas.microsoft.com/office/drawing/2014/main" id="{22059C93-66E9-A113-F066-5D44A6404A17}"/>
              </a:ext>
            </a:extLst>
          </p:cNvPr>
          <p:cNvSpPr txBox="1"/>
          <p:nvPr/>
        </p:nvSpPr>
        <p:spPr>
          <a:xfrm>
            <a:off x="457200" y="381000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</a:t>
            </a:r>
            <a:r>
              <a:rPr lang="vi-V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vi-VN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the statements and d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iagram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argument </a:t>
            </a:r>
            <a:endParaRPr sz="1100" dirty="0"/>
          </a:p>
        </p:txBody>
      </p:sp>
      <p:cxnSp>
        <p:nvCxnSpPr>
          <p:cNvPr id="3" name="Google Shape;432;p38">
            <a:extLst>
              <a:ext uri="{FF2B5EF4-FFF2-40B4-BE49-F238E27FC236}">
                <a16:creationId xmlns:a16="http://schemas.microsoft.com/office/drawing/2014/main" id="{78C0BED4-C29C-1D3B-C44D-5975E7612559}"/>
              </a:ext>
            </a:extLst>
          </p:cNvPr>
          <p:cNvCxnSpPr/>
          <p:nvPr/>
        </p:nvCxnSpPr>
        <p:spPr>
          <a:xfrm>
            <a:off x="3084692" y="5112090"/>
            <a:ext cx="225725" cy="3171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433;p38">
            <a:extLst>
              <a:ext uri="{FF2B5EF4-FFF2-40B4-BE49-F238E27FC236}">
                <a16:creationId xmlns:a16="http://schemas.microsoft.com/office/drawing/2014/main" id="{DEBAA0EB-EC1A-9CC4-DC19-2563996C33D0}"/>
              </a:ext>
            </a:extLst>
          </p:cNvPr>
          <p:cNvSpPr txBox="1"/>
          <p:nvPr/>
        </p:nvSpPr>
        <p:spPr>
          <a:xfrm>
            <a:off x="2933892" y="5403100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11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434;p38">
            <a:extLst>
              <a:ext uri="{FF2B5EF4-FFF2-40B4-BE49-F238E27FC236}">
                <a16:creationId xmlns:a16="http://schemas.microsoft.com/office/drawing/2014/main" id="{C692A2C4-E2DE-2ECF-618F-AAD80A1E9FAD}"/>
              </a:ext>
            </a:extLst>
          </p:cNvPr>
          <p:cNvSpPr txBox="1"/>
          <p:nvPr/>
        </p:nvSpPr>
        <p:spPr>
          <a:xfrm>
            <a:off x="4597345" y="5403100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dirty="0"/>
          </a:p>
        </p:txBody>
      </p:sp>
      <p:sp>
        <p:nvSpPr>
          <p:cNvPr id="6" name="Google Shape;435;p38">
            <a:extLst>
              <a:ext uri="{FF2B5EF4-FFF2-40B4-BE49-F238E27FC236}">
                <a16:creationId xmlns:a16="http://schemas.microsoft.com/office/drawing/2014/main" id="{2A398554-3578-0AC7-12C9-90F954D5E4BF}"/>
              </a:ext>
            </a:extLst>
          </p:cNvPr>
          <p:cNvSpPr txBox="1"/>
          <p:nvPr/>
        </p:nvSpPr>
        <p:spPr>
          <a:xfrm>
            <a:off x="2438592" y="4614828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dirty="0"/>
          </a:p>
        </p:txBody>
      </p:sp>
      <p:sp>
        <p:nvSpPr>
          <p:cNvPr id="7" name="Google Shape;437;p38">
            <a:extLst>
              <a:ext uri="{FF2B5EF4-FFF2-40B4-BE49-F238E27FC236}">
                <a16:creationId xmlns:a16="http://schemas.microsoft.com/office/drawing/2014/main" id="{04BC2ECC-D024-F76D-FEA2-2295B9DD049B}"/>
              </a:ext>
            </a:extLst>
          </p:cNvPr>
          <p:cNvSpPr txBox="1"/>
          <p:nvPr/>
        </p:nvSpPr>
        <p:spPr>
          <a:xfrm>
            <a:off x="3324956" y="4587372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 dirty="0"/>
          </a:p>
        </p:txBody>
      </p:sp>
      <p:sp>
        <p:nvSpPr>
          <p:cNvPr id="8" name="Google Shape;438;p38">
            <a:extLst>
              <a:ext uri="{FF2B5EF4-FFF2-40B4-BE49-F238E27FC236}">
                <a16:creationId xmlns:a16="http://schemas.microsoft.com/office/drawing/2014/main" id="{D7E05198-BF8A-E3B1-B100-FDD63560BA21}"/>
              </a:ext>
            </a:extLst>
          </p:cNvPr>
          <p:cNvSpPr txBox="1"/>
          <p:nvPr/>
        </p:nvSpPr>
        <p:spPr>
          <a:xfrm>
            <a:off x="3820256" y="6361846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 sz="1100" b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439;p38">
            <a:extLst>
              <a:ext uri="{FF2B5EF4-FFF2-40B4-BE49-F238E27FC236}">
                <a16:creationId xmlns:a16="http://schemas.microsoft.com/office/drawing/2014/main" id="{DC36DD71-B31F-F1FF-AA87-E395E8CCEDA2}"/>
              </a:ext>
            </a:extLst>
          </p:cNvPr>
          <p:cNvSpPr txBox="1"/>
          <p:nvPr/>
        </p:nvSpPr>
        <p:spPr>
          <a:xfrm>
            <a:off x="3820256" y="5498755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</a:t>
            </a:r>
            <a:endParaRPr sz="24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" name="Google Shape;440;p38">
            <a:extLst>
              <a:ext uri="{FF2B5EF4-FFF2-40B4-BE49-F238E27FC236}">
                <a16:creationId xmlns:a16="http://schemas.microsoft.com/office/drawing/2014/main" id="{8EE0F9A4-C8C1-3E13-2E13-2A551FAFEBF4}"/>
              </a:ext>
            </a:extLst>
          </p:cNvPr>
          <p:cNvCxnSpPr/>
          <p:nvPr/>
        </p:nvCxnSpPr>
        <p:spPr>
          <a:xfrm flipH="1">
            <a:off x="3606745" y="5118516"/>
            <a:ext cx="217963" cy="3171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440;p38">
            <a:extLst>
              <a:ext uri="{FF2B5EF4-FFF2-40B4-BE49-F238E27FC236}">
                <a16:creationId xmlns:a16="http://schemas.microsoft.com/office/drawing/2014/main" id="{EB3E6295-61B6-92AF-F248-EC8FA3EA71A3}"/>
              </a:ext>
            </a:extLst>
          </p:cNvPr>
          <p:cNvCxnSpPr>
            <a:cxnSpLocks/>
          </p:cNvCxnSpPr>
          <p:nvPr/>
        </p:nvCxnSpPr>
        <p:spPr>
          <a:xfrm>
            <a:off x="5092645" y="5044961"/>
            <a:ext cx="0" cy="35813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437;p38">
            <a:extLst>
              <a:ext uri="{FF2B5EF4-FFF2-40B4-BE49-F238E27FC236}">
                <a16:creationId xmlns:a16="http://schemas.microsoft.com/office/drawing/2014/main" id="{008589F2-88B2-C8A7-588A-93BA8F787422}"/>
              </a:ext>
            </a:extLst>
          </p:cNvPr>
          <p:cNvSpPr txBox="1"/>
          <p:nvPr/>
        </p:nvSpPr>
        <p:spPr>
          <a:xfrm>
            <a:off x="4583497" y="4553191"/>
            <a:ext cx="990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vi-VN" sz="2400" b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05C501-C8F1-9D73-BB56-766FF5F5E515}"/>
              </a:ext>
            </a:extLst>
          </p:cNvPr>
          <p:cNvCxnSpPr/>
          <p:nvPr/>
        </p:nvCxnSpPr>
        <p:spPr>
          <a:xfrm>
            <a:off x="2933892" y="6003448"/>
            <a:ext cx="2505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440;p38">
            <a:extLst>
              <a:ext uri="{FF2B5EF4-FFF2-40B4-BE49-F238E27FC236}">
                <a16:creationId xmlns:a16="http://schemas.microsoft.com/office/drawing/2014/main" id="{54485688-48A0-E811-785F-DD9F81AFD096}"/>
              </a:ext>
            </a:extLst>
          </p:cNvPr>
          <p:cNvCxnSpPr>
            <a:cxnSpLocks/>
          </p:cNvCxnSpPr>
          <p:nvPr/>
        </p:nvCxnSpPr>
        <p:spPr>
          <a:xfrm>
            <a:off x="4315556" y="6095857"/>
            <a:ext cx="0" cy="35813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\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335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Tahoma</vt:lpstr>
      <vt:lpstr>Office Theme</vt:lpstr>
      <vt:lpstr>Assignment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Fallacy of insufficient evidence</dc:title>
  <dc:creator>kbigg02s</dc:creator>
  <cp:lastModifiedBy>PHUNG HUY QUANG</cp:lastModifiedBy>
  <cp:revision>20</cp:revision>
  <dcterms:created xsi:type="dcterms:W3CDTF">2007-11-05T21:34:52Z</dcterms:created>
  <dcterms:modified xsi:type="dcterms:W3CDTF">2023-07-02T04:18:07Z</dcterms:modified>
</cp:coreProperties>
</file>