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6"/>
  </p:notesMasterIdLst>
  <p:sldIdLst>
    <p:sldId id="304" r:id="rId2"/>
    <p:sldId id="397" r:id="rId3"/>
    <p:sldId id="346" r:id="rId4"/>
    <p:sldId id="305" r:id="rId5"/>
    <p:sldId id="339" r:id="rId6"/>
    <p:sldId id="345" r:id="rId7"/>
    <p:sldId id="340" r:id="rId8"/>
    <p:sldId id="341" r:id="rId9"/>
    <p:sldId id="342" r:id="rId10"/>
    <p:sldId id="343" r:id="rId11"/>
    <p:sldId id="344" r:id="rId12"/>
    <p:sldId id="307" r:id="rId13"/>
    <p:sldId id="308" r:id="rId14"/>
    <p:sldId id="369" r:id="rId15"/>
    <p:sldId id="370" r:id="rId16"/>
    <p:sldId id="371" r:id="rId17"/>
    <p:sldId id="373" r:id="rId18"/>
    <p:sldId id="417" r:id="rId19"/>
    <p:sldId id="453" r:id="rId20"/>
    <p:sldId id="430" r:id="rId21"/>
    <p:sldId id="431" r:id="rId22"/>
    <p:sldId id="348" r:id="rId23"/>
    <p:sldId id="349" r:id="rId24"/>
    <p:sldId id="350" r:id="rId25"/>
    <p:sldId id="351" r:id="rId26"/>
    <p:sldId id="352" r:id="rId27"/>
    <p:sldId id="353" r:id="rId28"/>
    <p:sldId id="418" r:id="rId29"/>
    <p:sldId id="347" r:id="rId30"/>
    <p:sldId id="317" r:id="rId31"/>
    <p:sldId id="449" r:id="rId32"/>
    <p:sldId id="451" r:id="rId33"/>
    <p:sldId id="396" r:id="rId34"/>
    <p:sldId id="432" r:id="rId35"/>
    <p:sldId id="435" r:id="rId36"/>
    <p:sldId id="436" r:id="rId37"/>
    <p:sldId id="437" r:id="rId38"/>
    <p:sldId id="419" r:id="rId39"/>
    <p:sldId id="438" r:id="rId40"/>
    <p:sldId id="420" r:id="rId41"/>
    <p:sldId id="439" r:id="rId42"/>
    <p:sldId id="421" r:id="rId43"/>
    <p:sldId id="332" r:id="rId44"/>
    <p:sldId id="362" r:id="rId45"/>
    <p:sldId id="422" r:id="rId46"/>
    <p:sldId id="423" r:id="rId47"/>
    <p:sldId id="454" r:id="rId48"/>
    <p:sldId id="424" r:id="rId49"/>
    <p:sldId id="398" r:id="rId50"/>
    <p:sldId id="441" r:id="rId51"/>
    <p:sldId id="442" r:id="rId52"/>
    <p:sldId id="444" r:id="rId53"/>
    <p:sldId id="445" r:id="rId54"/>
    <p:sldId id="446" r:id="rId55"/>
    <p:sldId id="447" r:id="rId56"/>
    <p:sldId id="448" r:id="rId57"/>
    <p:sldId id="429" r:id="rId58"/>
    <p:sldId id="381" r:id="rId59"/>
    <p:sldId id="411" r:id="rId60"/>
    <p:sldId id="399" r:id="rId61"/>
    <p:sldId id="425" r:id="rId62"/>
    <p:sldId id="426" r:id="rId63"/>
    <p:sldId id="428" r:id="rId64"/>
    <p:sldId id="42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970BC-6D73-4C76-93A9-91F253D8A839}" v="20" dt="2023-05-13T06:56:3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HUY QUANG" userId="aa0dc45d-0ceb-4361-bcf2-4ee790151ef5" providerId="ADAL" clId="{EBA970BC-6D73-4C76-93A9-91F253D8A839}"/>
    <pc:docChg chg="undo custSel modSld">
      <pc:chgData name="PHUNG HUY QUANG" userId="aa0dc45d-0ceb-4361-bcf2-4ee790151ef5" providerId="ADAL" clId="{EBA970BC-6D73-4C76-93A9-91F253D8A839}" dt="2023-05-13T06:56:43.366" v="368" actId="1076"/>
      <pc:docMkLst>
        <pc:docMk/>
      </pc:docMkLst>
      <pc:sldChg chg="addSp delSp modSp mod">
        <pc:chgData name="PHUNG HUY QUANG" userId="aa0dc45d-0ceb-4361-bcf2-4ee790151ef5" providerId="ADAL" clId="{EBA970BC-6D73-4C76-93A9-91F253D8A839}" dt="2023-05-13T06:56:43.366" v="368" actId="1076"/>
        <pc:sldMkLst>
          <pc:docMk/>
          <pc:sldMk cId="3266053552" sldId="426"/>
        </pc:sldMkLst>
        <pc:spChg chg="add 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3" creationId="{252E2339-E642-9E76-04B1-CC2AD643E4FD}"/>
          </ac:spMkLst>
        </pc:spChg>
        <pc:spChg chg="del">
          <ac:chgData name="PHUNG HUY QUANG" userId="aa0dc45d-0ceb-4361-bcf2-4ee790151ef5" providerId="ADAL" clId="{EBA970BC-6D73-4C76-93A9-91F253D8A839}" dt="2023-05-13T06:01:07.667" v="13" actId="478"/>
          <ac:spMkLst>
            <pc:docMk/>
            <pc:sldMk cId="3266053552" sldId="426"/>
            <ac:spMk id="6" creationId="{F6A89A4B-20E6-446B-BCB3-B18E45E36934}"/>
          </ac:spMkLst>
        </pc:spChg>
        <pc:spChg chg="del">
          <ac:chgData name="PHUNG HUY QUANG" userId="aa0dc45d-0ceb-4361-bcf2-4ee790151ef5" providerId="ADAL" clId="{EBA970BC-6D73-4C76-93A9-91F253D8A839}" dt="2023-05-13T06:55:57.061" v="354" actId="478"/>
          <ac:spMkLst>
            <pc:docMk/>
            <pc:sldMk cId="3266053552" sldId="426"/>
            <ac:spMk id="7" creationId="{4EF24F41-B911-440D-B6A6-A5D1BAF6208E}"/>
          </ac:spMkLst>
        </pc:spChg>
        <pc:spChg chg="add 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8" creationId="{729B3CE6-0DF9-2E59-48AF-DE4A2376FBA4}"/>
          </ac:spMkLst>
        </pc:spChg>
        <pc:spChg chg="add 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9" creationId="{BE5AB848-501E-4995-3B34-1537EEE563D3}"/>
          </ac:spMkLst>
        </pc:spChg>
        <pc:spChg chg="mod">
          <ac:chgData name="PHUNG HUY QUANG" userId="aa0dc45d-0ceb-4361-bcf2-4ee790151ef5" providerId="ADAL" clId="{EBA970BC-6D73-4C76-93A9-91F253D8A839}" dt="2023-05-13T06:40:04.121" v="348" actId="15"/>
          <ac:spMkLst>
            <pc:docMk/>
            <pc:sldMk cId="3266053552" sldId="426"/>
            <ac:spMk id="10" creationId="{38A7D4A4-2EC7-8022-767B-F59A1BA23EE6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1" creationId="{48D2DC24-A819-685D-B2DA-DDB01932D43F}"/>
          </ac:spMkLst>
        </pc:spChg>
        <pc:spChg chg="mod">
          <ac:chgData name="PHUNG HUY QUANG" userId="aa0dc45d-0ceb-4361-bcf2-4ee790151ef5" providerId="ADAL" clId="{EBA970BC-6D73-4C76-93A9-91F253D8A839}" dt="2023-05-13T06:55:55.887" v="353" actId="1076"/>
          <ac:spMkLst>
            <pc:docMk/>
            <pc:sldMk cId="3266053552" sldId="426"/>
            <ac:spMk id="12" creationId="{D9273D01-6C7E-0C69-0BE2-2A7FE4AA91FA}"/>
          </ac:spMkLst>
        </pc:spChg>
        <pc:spChg chg="add mod">
          <ac:chgData name="PHUNG HUY QUANG" userId="aa0dc45d-0ceb-4361-bcf2-4ee790151ef5" providerId="ADAL" clId="{EBA970BC-6D73-4C76-93A9-91F253D8A839}" dt="2023-05-13T06:56:31.011" v="365" actId="20577"/>
          <ac:spMkLst>
            <pc:docMk/>
            <pc:sldMk cId="3266053552" sldId="426"/>
            <ac:spMk id="13" creationId="{39005EBB-6457-7DF4-A1FF-136B9F242938}"/>
          </ac:spMkLst>
        </pc:spChg>
        <pc:spChg chg="mod">
          <ac:chgData name="PHUNG HUY QUANG" userId="aa0dc45d-0ceb-4361-bcf2-4ee790151ef5" providerId="ADAL" clId="{EBA970BC-6D73-4C76-93A9-91F253D8A839}" dt="2023-05-13T06:02:16.508" v="27" actId="14100"/>
          <ac:spMkLst>
            <pc:docMk/>
            <pc:sldMk cId="3266053552" sldId="426"/>
            <ac:spMk id="14" creationId="{6025D608-31D5-3FD5-E48A-DF58D003D742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5" creationId="{DB53FBE4-8D0C-3FF8-0A47-71856166D98D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6" creationId="{B580AC34-5CC4-7F34-D3D2-3D75C1E8381F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7" creationId="{C41FB836-C8F3-E007-F85D-7168190323E4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8" creationId="{A848DD73-9B4F-5E0B-822C-A5A0244C424F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19" creationId="{01279B6A-3E6B-DD80-C3F0-A9A427721ED8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20" creationId="{EA97499C-9191-9EC0-76ED-2E9DEFA4A68C}"/>
          </ac:spMkLst>
        </pc:spChg>
        <pc:spChg chg="mod">
          <ac:chgData name="PHUNG HUY QUANG" userId="aa0dc45d-0ceb-4361-bcf2-4ee790151ef5" providerId="ADAL" clId="{EBA970BC-6D73-4C76-93A9-91F253D8A839}" dt="2023-05-13T06:20:29.183" v="303" actId="1076"/>
          <ac:spMkLst>
            <pc:docMk/>
            <pc:sldMk cId="3266053552" sldId="426"/>
            <ac:spMk id="21" creationId="{A9B79C8B-5E75-BE9C-089F-75EE642F7FE8}"/>
          </ac:spMkLst>
        </pc:spChg>
        <pc:spChg chg="del">
          <ac:chgData name="PHUNG HUY QUANG" userId="aa0dc45d-0ceb-4361-bcf2-4ee790151ef5" providerId="ADAL" clId="{EBA970BC-6D73-4C76-93A9-91F253D8A839}" dt="2023-05-13T06:00:46.499" v="3" actId="478"/>
          <ac:spMkLst>
            <pc:docMk/>
            <pc:sldMk cId="3266053552" sldId="426"/>
            <ac:spMk id="32" creationId="{58043B41-2E82-5851-294F-891020B2DFA7}"/>
          </ac:spMkLst>
        </pc:spChg>
        <pc:spChg chg="add mod">
          <ac:chgData name="PHUNG HUY QUANG" userId="aa0dc45d-0ceb-4361-bcf2-4ee790151ef5" providerId="ADAL" clId="{EBA970BC-6D73-4C76-93A9-91F253D8A839}" dt="2023-05-13T06:55:13.991" v="352" actId="688"/>
          <ac:spMkLst>
            <pc:docMk/>
            <pc:sldMk cId="3266053552" sldId="426"/>
            <ac:spMk id="36" creationId="{6117182D-F755-83AA-8EE6-08FD8DF5D205}"/>
          </ac:spMkLst>
        </pc:spChg>
        <pc:spChg chg="add mod">
          <ac:chgData name="PHUNG HUY QUANG" userId="aa0dc45d-0ceb-4361-bcf2-4ee790151ef5" providerId="ADAL" clId="{EBA970BC-6D73-4C76-93A9-91F253D8A839}" dt="2023-05-13T06:56:43.366" v="368" actId="1076"/>
          <ac:spMkLst>
            <pc:docMk/>
            <pc:sldMk cId="3266053552" sldId="426"/>
            <ac:spMk id="37" creationId="{586EE480-BC9B-DBB7-F066-D45234BBD612}"/>
          </ac:spMkLst>
        </pc:spChg>
        <pc:grpChg chg="del">
          <ac:chgData name="PHUNG HUY QUANG" userId="aa0dc45d-0ceb-4361-bcf2-4ee790151ef5" providerId="ADAL" clId="{EBA970BC-6D73-4C76-93A9-91F253D8A839}" dt="2023-05-13T06:00:49.397" v="6" actId="478"/>
          <ac:grpSpMkLst>
            <pc:docMk/>
            <pc:sldMk cId="3266053552" sldId="426"/>
            <ac:grpSpMk id="22" creationId="{45A77736-B2D3-AFF7-EC83-94EB6AFFDD14}"/>
          </ac:grpSpMkLst>
        </pc:grpChg>
        <pc:grpChg chg="del">
          <ac:chgData name="PHUNG HUY QUANG" userId="aa0dc45d-0ceb-4361-bcf2-4ee790151ef5" providerId="ADAL" clId="{EBA970BC-6D73-4C76-93A9-91F253D8A839}" dt="2023-05-13T06:00:49.976" v="7" actId="478"/>
          <ac:grpSpMkLst>
            <pc:docMk/>
            <pc:sldMk cId="3266053552" sldId="426"/>
            <ac:grpSpMk id="26" creationId="{11918B51-2BF1-F894-EE49-E2B5F69298E0}"/>
          </ac:grpSpMkLst>
        </pc:grpChg>
        <pc:grpChg chg="del">
          <ac:chgData name="PHUNG HUY QUANG" userId="aa0dc45d-0ceb-4361-bcf2-4ee790151ef5" providerId="ADAL" clId="{EBA970BC-6D73-4C76-93A9-91F253D8A839}" dt="2023-05-13T06:00:47.365" v="4" actId="478"/>
          <ac:grpSpMkLst>
            <pc:docMk/>
            <pc:sldMk cId="3266053552" sldId="426"/>
            <ac:grpSpMk id="33" creationId="{2F81F608-30A0-16AC-03FA-0C2B9031EFA2}"/>
          </ac:grpSpMkLst>
        </pc:grpChg>
        <pc:inkChg chg="del">
          <ac:chgData name="PHUNG HUY QUANG" userId="aa0dc45d-0ceb-4361-bcf2-4ee790151ef5" providerId="ADAL" clId="{EBA970BC-6D73-4C76-93A9-91F253D8A839}" dt="2023-05-13T06:00:50.467" v="8" actId="478"/>
          <ac:inkMkLst>
            <pc:docMk/>
            <pc:sldMk cId="3266053552" sldId="426"/>
            <ac:inkMk id="25" creationId="{24CCEF23-D139-D3B5-CC5B-FA762C67040F}"/>
          </ac:inkMkLst>
        </pc:inkChg>
        <pc:inkChg chg="del">
          <ac:chgData name="PHUNG HUY QUANG" userId="aa0dc45d-0ceb-4361-bcf2-4ee790151ef5" providerId="ADAL" clId="{EBA970BC-6D73-4C76-93A9-91F253D8A839}" dt="2023-05-13T06:00:48.330" v="5" actId="478"/>
          <ac:inkMkLst>
            <pc:docMk/>
            <pc:sldMk cId="3266053552" sldId="426"/>
            <ac:inkMk id="30" creationId="{C47A9A98-04E7-2243-DBFA-70778184DB1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5:42:29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24575,'0'-4'0,"3"-1"0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5:43:15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B162-C8CE-4C58-A610-B2A087D977E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DA36-CFF9-4CAD-A56A-95261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Chapter, we’ll learn about a tool to test validity of our arguments, more specifically, our categorical arguments.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useful tool for us to make quality deductive arguments, not saying something silly that other people may laugh at.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category is a class/group of entities/items. In categorical logic, we have three standard categories: All (items), No (items), and Some (items).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 that ‘Some’ is a wide range, from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other words, ‘Some’ is between ‘No’ and ‘All’.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42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DF0EB0F-3CB9-4ECC-BCBD-F678E6BE0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DD36CE-BC64-405E-9174-5F3C668B61E8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E0BD544-EC3A-4F9E-A3A4-3040A9FC6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CC21BDF-F612-46FC-BCBA-4FD8AACD0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You put an X in the common area of S and P, for both ‘Some S are P’ or ‘Some P are S’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Remember: when you put an X in an area, that means to take that area.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DC8384E-1FE8-4C31-8E47-235B2E5EB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7A568D-187F-49B5-ACEC-8DA1C9D59CC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1416B8A-BF04-496B-AA32-9732A066D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63E8C1F-D88F-4304-8744-BE656DA45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When X is in the outside area of S, you take ‘Some S are not P’.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life, we do not always speak in 4 standard propositions. Therefore, we have to convert all stylistic variants (paraphrased propositions) into the standard forms. </a:t>
            </a:r>
          </a:p>
          <a:p>
            <a:r>
              <a:rPr lang="en-US" b="1" dirty="0"/>
              <a:t>Tip to remember</a:t>
            </a:r>
            <a:r>
              <a:rPr lang="en-US" dirty="0"/>
              <a:t>: All the propositions with </a:t>
            </a:r>
            <a:r>
              <a:rPr lang="en-US" b="1" dirty="0"/>
              <a:t>words of extremes </a:t>
            </a:r>
            <a:r>
              <a:rPr lang="en-US" dirty="0"/>
              <a:t>(any, always, only, whatever, whoever…) in the </a:t>
            </a:r>
            <a:r>
              <a:rPr lang="en-US" b="1" dirty="0"/>
              <a:t>positive forms </a:t>
            </a:r>
            <a:r>
              <a:rPr lang="en-US" dirty="0"/>
              <a:t>are converted into ‘All S are P’.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Attention:  ‘</a:t>
            </a:r>
            <a:r>
              <a:rPr lang="en-US" altLang="en-US" sz="1200" dirty="0"/>
              <a:t>If something is not a </a:t>
            </a:r>
            <a:r>
              <a:rPr lang="en-US" altLang="en-US" sz="1200" i="1" dirty="0"/>
              <a:t>P</a:t>
            </a:r>
            <a:r>
              <a:rPr lang="en-US" altLang="en-US" sz="1200" dirty="0"/>
              <a:t>, then it is not an </a:t>
            </a:r>
            <a:r>
              <a:rPr lang="en-US" altLang="en-US" sz="1200" i="1" dirty="0"/>
              <a:t>S</a:t>
            </a:r>
            <a:r>
              <a:rPr lang="en-US" altLang="en-US" sz="1200" dirty="0"/>
              <a:t>.’: double negative also means positive.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7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 to remember</a:t>
            </a:r>
            <a:r>
              <a:rPr lang="en-US" dirty="0"/>
              <a:t>: These variants contain </a:t>
            </a:r>
            <a:r>
              <a:rPr lang="en-US" b="1" dirty="0"/>
              <a:t>words of extremes </a:t>
            </a:r>
            <a:r>
              <a:rPr lang="en-US" dirty="0"/>
              <a:t>in </a:t>
            </a:r>
            <a:r>
              <a:rPr lang="en-US" b="1" dirty="0"/>
              <a:t>negative forms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6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 to remember</a:t>
            </a:r>
            <a:r>
              <a:rPr lang="en-US" dirty="0"/>
              <a:t>: These variants contain quantifiers ranging from ‘</a:t>
            </a:r>
            <a:r>
              <a:rPr lang="en-US" b="1" dirty="0"/>
              <a:t>’more than one</a:t>
            </a:r>
            <a:r>
              <a:rPr lang="en-US" dirty="0"/>
              <a:t>’ to ‘</a:t>
            </a:r>
            <a:r>
              <a:rPr lang="en-US" b="1" dirty="0"/>
              <a:t>nearly all</a:t>
            </a:r>
            <a:r>
              <a:rPr lang="en-US" dirty="0"/>
              <a:t>’, and they are in the </a:t>
            </a:r>
            <a:r>
              <a:rPr lang="en-US" b="1" dirty="0"/>
              <a:t>positive forms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95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Tip to remember</a:t>
            </a:r>
            <a:r>
              <a:rPr lang="en-US" dirty="0"/>
              <a:t>: These variants contain quantifiers ranging from ‘</a:t>
            </a:r>
            <a:r>
              <a:rPr lang="en-US" b="1" dirty="0"/>
              <a:t>more than one</a:t>
            </a:r>
            <a:r>
              <a:rPr lang="en-US" dirty="0"/>
              <a:t>’ to ‘</a:t>
            </a:r>
            <a:r>
              <a:rPr lang="en-US" b="1" dirty="0"/>
              <a:t>nearly all</a:t>
            </a:r>
            <a:r>
              <a:rPr lang="en-US" dirty="0"/>
              <a:t>’, and they are in the </a:t>
            </a:r>
            <a:r>
              <a:rPr lang="en-US" b="1" dirty="0"/>
              <a:t>negative forms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48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Attention: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‘</a:t>
            </a:r>
            <a:r>
              <a:rPr lang="en-US" altLang="en-US" sz="1200" dirty="0">
                <a:solidFill>
                  <a:srgbClr val="F42683"/>
                </a:solidFill>
              </a:rPr>
              <a:t>All </a:t>
            </a:r>
            <a:r>
              <a:rPr lang="vi-VN" altLang="en-US" sz="12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2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solidFill>
                  <a:srgbClr val="F42683"/>
                </a:solidFill>
              </a:rPr>
              <a:t>of Critical Thinking in English are IU students.’ is  different from ‘All IU students are </a:t>
            </a:r>
            <a:r>
              <a:rPr lang="vi-VN" altLang="en-US" sz="12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2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solidFill>
                  <a:srgbClr val="F42683"/>
                </a:solidFill>
              </a:rPr>
              <a:t>of Critical Thinking in English.’ because the area that you shade (delete) is different. </a:t>
            </a:r>
            <a:r>
              <a:rPr lang="en-US" altLang="en-US" sz="1200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After you translate a stylistic variant, you will have a standard categorical proposition  with four elements: quantifier, subject, copula, predicate.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Example: </a:t>
            </a:r>
            <a:r>
              <a:rPr lang="en-US" altLang="en-US" sz="1200" dirty="0">
                <a:solidFill>
                  <a:srgbClr val="F42683"/>
                </a:solidFill>
              </a:rPr>
              <a:t>All people who use the restroom are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Quantifier: all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Subject: learners, crowd followers, people, users (plural)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Copula: are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Predicate: students, fools, employees, citizens, residents (plural)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78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Attention: </a:t>
            </a:r>
          </a:p>
          <a:p>
            <a:r>
              <a:rPr lang="en-US" dirty="0"/>
              <a:t>2. When there are no quantifiers, we need to check the meaning of the subject and object to decide on the standard quantifier, as in example 2.</a:t>
            </a:r>
          </a:p>
          <a:p>
            <a:r>
              <a:rPr lang="en-US" dirty="0"/>
              <a:t>3. When we say ‘Polar bears in Canada’, we don’t generalize </a:t>
            </a:r>
            <a:r>
              <a:rPr lang="en-US" b="1" u="sng" dirty="0"/>
              <a:t>all</a:t>
            </a:r>
            <a:r>
              <a:rPr lang="en-US" dirty="0"/>
              <a:t> of polar bears. Likewise, if we say ‘Vietnamese people are friendly’, it means ‘some Vietnamese’ (from more than one to nearly all), but we don’t generalize ‘all’.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205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 err="1"/>
              <a:t>All</a:t>
            </a:r>
            <a:r>
              <a:rPr lang="vi-VN" dirty="0"/>
              <a:t> </a:t>
            </a:r>
            <a:r>
              <a:rPr lang="en-US" dirty="0"/>
              <a:t>women are people who have a crush on Volodymyr Zelenskyy. </a:t>
            </a:r>
          </a:p>
          <a:p>
            <a:pPr marL="228600" indent="-228600">
              <a:buAutoNum type="arabicPeriod"/>
            </a:pPr>
            <a:r>
              <a:rPr lang="en-US" dirty="0"/>
              <a:t>No men are people who can stop </a:t>
            </a:r>
            <a:r>
              <a:rPr lang="vi-VN" dirty="0" err="1"/>
              <a:t>women’s</a:t>
            </a:r>
            <a:r>
              <a:rPr lang="vi-VN" dirty="0"/>
              <a:t> </a:t>
            </a:r>
            <a:r>
              <a:rPr lang="en-US" dirty="0"/>
              <a:t>crush on </a:t>
            </a:r>
            <a:r>
              <a:rPr lang="vi-VN" dirty="0"/>
              <a:t>VZ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988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All S and P are turned into plural categories.</a:t>
            </a:r>
          </a:p>
          <a:p>
            <a:pPr marL="228600" indent="-228600">
              <a:buAutoNum type="arabicPeriod"/>
            </a:pPr>
            <a:r>
              <a:rPr lang="en-US" dirty="0"/>
              <a:t>All verbs are turned into ‘are’.</a:t>
            </a:r>
          </a:p>
          <a:p>
            <a:pPr marL="228600" indent="-228600">
              <a:buAutoNum type="arabicPeriod"/>
            </a:pPr>
            <a:r>
              <a:rPr lang="en-US" dirty="0"/>
              <a:t>Add suitable quantifiers depending on the context. </a:t>
            </a:r>
          </a:p>
          <a:p>
            <a:pPr marL="0" indent="0">
              <a:buNone/>
            </a:pPr>
            <a:r>
              <a:rPr lang="en-US" dirty="0"/>
              <a:t>4 + 5: If there is a stylistic variant, you must turn it into one of the four standard 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8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proposition, we have standard elements: </a:t>
            </a:r>
          </a:p>
          <a:p>
            <a:pPr marL="228600" indent="-228600">
              <a:buAutoNum type="arabicPeriod"/>
            </a:pPr>
            <a:r>
              <a:rPr lang="en-US" b="1" dirty="0"/>
              <a:t>quantifier</a:t>
            </a:r>
            <a:r>
              <a:rPr lang="en-US" dirty="0"/>
              <a:t> ‘some’</a:t>
            </a:r>
          </a:p>
          <a:p>
            <a:pPr marL="228600" indent="-228600">
              <a:buAutoNum type="arabicPeriod"/>
            </a:pPr>
            <a:r>
              <a:rPr lang="en-US" dirty="0"/>
              <a:t>plural </a:t>
            </a:r>
            <a:r>
              <a:rPr lang="en-US" b="1" dirty="0"/>
              <a:t>subject</a:t>
            </a:r>
            <a:r>
              <a:rPr lang="en-US" dirty="0"/>
              <a:t> ‘roses’</a:t>
            </a:r>
          </a:p>
          <a:p>
            <a:pPr marL="228600" indent="-228600">
              <a:buAutoNum type="arabicPeriod"/>
            </a:pPr>
            <a:r>
              <a:rPr lang="en-US" b="1" dirty="0"/>
              <a:t>copula</a:t>
            </a:r>
            <a:r>
              <a:rPr lang="en-US" dirty="0"/>
              <a:t> ‘are’</a:t>
            </a:r>
          </a:p>
          <a:p>
            <a:pPr marL="0" indent="0">
              <a:buNone/>
            </a:pPr>
            <a:r>
              <a:rPr lang="en-US" dirty="0"/>
              <a:t>There is no predicate, so we have to add ‘flowers’ to have a plural predicate ‘white flowers’.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406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verb ‘walk’ is not a standard copula, so we rephrase it into ‘are’, and we also rephrase ‘people’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8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sounds silly in this case, but we need to turn a singular subject or predicate into a plural one.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71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All S and P are turned into plural categories.</a:t>
            </a:r>
          </a:p>
          <a:p>
            <a:pPr marL="228600" indent="-228600">
              <a:buAutoNum type="arabicPeriod"/>
            </a:pPr>
            <a:r>
              <a:rPr lang="en-US" dirty="0"/>
              <a:t>All verbs are turned into ‘are’.</a:t>
            </a:r>
          </a:p>
          <a:p>
            <a:pPr marL="228600" indent="-228600">
              <a:buAutoNum type="arabicPeriod"/>
            </a:pPr>
            <a:r>
              <a:rPr lang="en-US" dirty="0"/>
              <a:t>Add suitable quantifiers depending on the context. </a:t>
            </a:r>
          </a:p>
          <a:p>
            <a:pPr marL="0" indent="0">
              <a:buNone/>
            </a:pPr>
            <a:r>
              <a:rPr lang="en-US" dirty="0"/>
              <a:t>4 + 5: If there is a stylistic variant, you must turn it into one of the four standard 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46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Review: </a:t>
            </a:r>
          </a:p>
          <a:p>
            <a:endParaRPr lang="en-US" dirty="0"/>
          </a:p>
          <a:p>
            <a:r>
              <a:rPr lang="en-US" dirty="0"/>
              <a:t>Remember: when we talk about </a:t>
            </a:r>
            <a:r>
              <a:rPr lang="en-US" b="1" dirty="0"/>
              <a:t>validity</a:t>
            </a:r>
            <a:r>
              <a:rPr lang="en-US" dirty="0"/>
              <a:t>, it is all about </a:t>
            </a:r>
            <a:r>
              <a:rPr lang="en-US" b="1" dirty="0"/>
              <a:t>deductive</a:t>
            </a:r>
            <a:r>
              <a:rPr lang="en-US" dirty="0"/>
              <a:t> arguments. (For </a:t>
            </a:r>
            <a:r>
              <a:rPr lang="en-US" b="1" dirty="0"/>
              <a:t>inductive</a:t>
            </a:r>
            <a:r>
              <a:rPr lang="en-US" dirty="0"/>
              <a:t> arguments, it’s not validity but </a:t>
            </a:r>
            <a:r>
              <a:rPr lang="en-US" b="1" dirty="0"/>
              <a:t>strength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example above is a syllogism (a three-line argument: a major premise, a minor premise, and a conclusion)</a:t>
            </a:r>
          </a:p>
          <a:p>
            <a:endParaRPr lang="en-US" dirty="0"/>
          </a:p>
          <a:p>
            <a:r>
              <a:rPr lang="en-US" dirty="0"/>
              <a:t>In this example, all three propositions are already in their standard forms with Q + S + C + 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733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Venn diagram for testing validity has three interlocking circles, representing three categories. TO BE CONSISTENT, ALWAYS DRAW TWO CIRCLES AT THE BASE AND ONE CIRCLE ON TOP.</a:t>
            </a:r>
          </a:p>
          <a:p>
            <a:endParaRPr lang="en-US" dirty="0"/>
          </a:p>
          <a:p>
            <a:r>
              <a:rPr lang="en-US" dirty="0"/>
              <a:t>Important: Always put the two categories in the conclusion at the base. </a:t>
            </a:r>
            <a:endParaRPr lang="vi-VN" dirty="0"/>
          </a:p>
          <a:p>
            <a:endParaRPr lang="vi-VN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84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6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Venn diagram for testing validity has three interlocking circles, representing three categories. TO BE CONSISTENT, ALWAYS DRAW TWO CIRCLES AT THE BASE AND ONE CIRCLE ON TOP.</a:t>
            </a:r>
          </a:p>
          <a:p>
            <a:endParaRPr lang="en-US" dirty="0"/>
          </a:p>
          <a:p>
            <a:r>
              <a:rPr lang="en-US" dirty="0"/>
              <a:t>Important: Always put the two categories in the conclusion at the base. </a:t>
            </a:r>
            <a:endParaRPr lang="vi-VN" dirty="0"/>
          </a:p>
          <a:p>
            <a:endParaRPr lang="vi-VN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44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slide onwards, you need one more step: label the three categories and have a simple formula before you perform the three steps. These labels should have the letters from the words (i.e. </a:t>
            </a:r>
            <a:r>
              <a:rPr lang="en-US" dirty="0" err="1"/>
              <a:t>iP</a:t>
            </a:r>
            <a:r>
              <a:rPr lang="en-US" dirty="0"/>
              <a:t> for iPhone, or V for </a:t>
            </a:r>
            <a:r>
              <a:rPr lang="en-US" dirty="0" err="1"/>
              <a:t>Vsmart</a:t>
            </a:r>
            <a:r>
              <a:rPr lang="en-US" dirty="0"/>
              <a:t>) so that you can recognize them easily. If you label A, B, C, it takes more time to work out what they mean. </a:t>
            </a:r>
          </a:p>
          <a:p>
            <a:endParaRPr lang="en-US" dirty="0"/>
          </a:p>
          <a:p>
            <a:r>
              <a:rPr lang="en-US" dirty="0"/>
              <a:t>Now follow three steps: </a:t>
            </a:r>
          </a:p>
          <a:p>
            <a:pPr marL="228600" indent="-228600">
              <a:buAutoNum type="arabicPeriod"/>
            </a:pPr>
            <a:r>
              <a:rPr lang="en-US" dirty="0"/>
              <a:t>Shade/delete the common area of </a:t>
            </a:r>
            <a:r>
              <a:rPr lang="en-US" dirty="0" err="1"/>
              <a:t>iP</a:t>
            </a:r>
            <a:r>
              <a:rPr lang="en-US" dirty="0"/>
              <a:t> and V.</a:t>
            </a:r>
          </a:p>
          <a:p>
            <a:pPr marL="228600" indent="-228600">
              <a:buAutoNum type="arabicPeriod"/>
            </a:pPr>
            <a:r>
              <a:rPr lang="en-US" dirty="0"/>
              <a:t>Shade/delete the outside area of G (which are not V). This action means we take the inside, not the outside. </a:t>
            </a:r>
          </a:p>
          <a:p>
            <a:pPr marL="228600" indent="-228600">
              <a:buAutoNum type="arabicPeriod"/>
            </a:pPr>
            <a:r>
              <a:rPr lang="en-US" dirty="0"/>
              <a:t>Look: Some G are </a:t>
            </a:r>
            <a:r>
              <a:rPr lang="en-US" dirty="0" err="1"/>
              <a:t>iP</a:t>
            </a:r>
            <a:r>
              <a:rPr lang="en-US" dirty="0"/>
              <a:t>: if we do this action, we’ll put an X in the common area of G + </a:t>
            </a:r>
            <a:r>
              <a:rPr lang="en-US" dirty="0" err="1"/>
              <a:t>iP</a:t>
            </a:r>
            <a:r>
              <a:rPr lang="en-US" dirty="0"/>
              <a:t>. But now we don’t see any X in this area. This means the action is not yet done by the two actions before, or the conclusion does not follow from the two premises. Therefore, this conclusion is </a:t>
            </a:r>
            <a:r>
              <a:rPr lang="en-US" b="1" dirty="0"/>
              <a:t>INVALID.   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endParaRPr lang="en-US" b="1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07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meaning, a proposition is a sentence which expresses a complete idea. </a:t>
            </a:r>
          </a:p>
          <a:p>
            <a:endParaRPr lang="en-US" dirty="0"/>
          </a:p>
          <a:p>
            <a:r>
              <a:rPr lang="en-US" dirty="0"/>
              <a:t>Regarding structure, a standard categorical proposition consists of four parts as in the above example: </a:t>
            </a:r>
          </a:p>
          <a:p>
            <a:endParaRPr lang="en-US" dirty="0"/>
          </a:p>
          <a:p>
            <a:r>
              <a:rPr lang="en-US" dirty="0"/>
              <a:t>1.   </a:t>
            </a:r>
            <a:r>
              <a:rPr lang="en-US" b="1" dirty="0"/>
              <a:t>Quantifier</a:t>
            </a:r>
            <a:r>
              <a:rPr lang="en-US" dirty="0"/>
              <a:t>: shows the number of items (All, No, Some) 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Subject</a:t>
            </a:r>
            <a:r>
              <a:rPr lang="en-US" dirty="0"/>
              <a:t>: the agent of the verb (the standard subject is always a plural noun) 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Predicate</a:t>
            </a:r>
            <a:r>
              <a:rPr lang="en-US" dirty="0"/>
              <a:t>: the object of the verb (the standard predicate is always a plural noun)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Copula</a:t>
            </a:r>
            <a:r>
              <a:rPr lang="en-US" dirty="0"/>
              <a:t>: the main verb (the standard verb is always ‘are’)</a:t>
            </a:r>
          </a:p>
          <a:p>
            <a:pPr marL="228600" indent="-22860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1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Step 3:</a:t>
            </a:r>
            <a:r>
              <a:rPr lang="en-US" b="0" dirty="0"/>
              <a:t> </a:t>
            </a:r>
            <a:r>
              <a:rPr lang="vi-V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Format</a:t>
            </a:r>
            <a:r>
              <a:rPr lang="vi-VN" sz="1200" dirty="0">
                <a:solidFill>
                  <a:srgbClr val="222222"/>
                </a:solidFill>
                <a:latin typeface="Arial" panose="020B0604020202020204" pitchFamily="34" charset="0"/>
              </a:rPr>
              <a:t> s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hape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lang="vi-V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dirty="0"/>
          </a:p>
          <a:p>
            <a:endParaRPr lang="en-US" b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56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17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146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conclusion: Hawaii is the singular proper noun and the verb “is” are not standard. 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 </a:t>
            </a:r>
            <a:r>
              <a:rPr lang="en-US" i="0" dirty="0"/>
              <a:t>or</a:t>
            </a:r>
            <a:r>
              <a:rPr lang="en-US" i="1" dirty="0"/>
              <a:t> No</a:t>
            </a:r>
            <a:r>
              <a:rPr lang="en-US" dirty="0"/>
              <a:t> premises before the </a:t>
            </a:r>
            <a:r>
              <a:rPr lang="en-US" i="1" dirty="0"/>
              <a:t>Some</a:t>
            </a:r>
            <a:r>
              <a:rPr lang="en-US" dirty="0"/>
              <a:t> premise. In this example, there is no </a:t>
            </a:r>
            <a:r>
              <a:rPr lang="en-US" i="1" dirty="0"/>
              <a:t>Some</a:t>
            </a:r>
            <a:r>
              <a:rPr lang="en-US" dirty="0"/>
              <a:t> premise, so you just follow the order.  </a:t>
            </a:r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58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conclusion: Hawaii is the singular proper noun and the verb “is” are not standard. 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 </a:t>
            </a:r>
            <a:r>
              <a:rPr lang="en-US" i="0" dirty="0"/>
              <a:t>or</a:t>
            </a:r>
            <a:r>
              <a:rPr lang="en-US" i="1" dirty="0"/>
              <a:t> No</a:t>
            </a:r>
            <a:r>
              <a:rPr lang="en-US" dirty="0"/>
              <a:t> premises before the </a:t>
            </a:r>
            <a:r>
              <a:rPr lang="en-US" i="1" dirty="0"/>
              <a:t>Some</a:t>
            </a:r>
            <a:r>
              <a:rPr lang="en-US" dirty="0"/>
              <a:t> premise. In this example, there is no </a:t>
            </a:r>
            <a:r>
              <a:rPr lang="en-US" i="1" dirty="0"/>
              <a:t>Some</a:t>
            </a:r>
            <a:r>
              <a:rPr lang="en-US" dirty="0"/>
              <a:t> premise,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73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 of the </a:t>
            </a:r>
            <a:r>
              <a:rPr lang="en-US" i="1" dirty="0"/>
              <a:t>Some</a:t>
            </a:r>
            <a:r>
              <a:rPr lang="en-US" dirty="0"/>
              <a:t> proposition.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679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 of the </a:t>
            </a:r>
            <a:r>
              <a:rPr lang="en-US" i="1" dirty="0"/>
              <a:t>Some</a:t>
            </a:r>
            <a:r>
              <a:rPr lang="en-US" dirty="0"/>
              <a:t> proposition.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23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23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03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 summary for your step.  Remember step 2: Do the premise with </a:t>
            </a:r>
            <a:r>
              <a:rPr lang="en-US" b="1" dirty="0"/>
              <a:t>No</a:t>
            </a:r>
            <a:r>
              <a:rPr lang="en-US" dirty="0"/>
              <a:t> or </a:t>
            </a:r>
            <a:r>
              <a:rPr lang="en-US" b="1" dirty="0"/>
              <a:t>All</a:t>
            </a:r>
            <a:r>
              <a:rPr lang="en-US" dirty="0"/>
              <a:t> first, and </a:t>
            </a:r>
            <a:r>
              <a:rPr lang="en-US" b="1" dirty="0"/>
              <a:t>Some</a:t>
            </a:r>
            <a:r>
              <a:rPr lang="en-US" dirty="0"/>
              <a:t>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3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logic, there are four basic propositions. In these propositions, the two categories are symbolized as </a:t>
            </a:r>
            <a:r>
              <a:rPr lang="en-US" b="1" dirty="0"/>
              <a:t>S</a:t>
            </a:r>
            <a:r>
              <a:rPr lang="en-US" dirty="0"/>
              <a:t> (Subject) and </a:t>
            </a:r>
            <a:r>
              <a:rPr lang="en-US" b="1" dirty="0"/>
              <a:t>P</a:t>
            </a:r>
            <a:r>
              <a:rPr lang="en-US" dirty="0"/>
              <a:t> (Predicate). You need to remember these four propositions, and there is not a standard proposition ‘All S are not P’ or ‘No S are not P’.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7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704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8483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69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61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do all the exercises by yourself before you check the key in the next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13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510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We expect an X on the line (the arrow) which means X can be in both outside areas of M, but there isn’t any X there. So, the conclusion is </a:t>
            </a:r>
            <a:r>
              <a:rPr lang="en-US" b="1" dirty="0"/>
              <a:t>Invalid</a:t>
            </a:r>
            <a:r>
              <a:rPr lang="en-US" dirty="0"/>
              <a:t>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88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Conclusion: There is at least one X in the outside are of M, so it’s </a:t>
            </a:r>
            <a:r>
              <a:rPr lang="en-US" b="1" dirty="0"/>
              <a:t>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56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932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There is at least one X in the outside are of T, so it’s </a:t>
            </a:r>
            <a:r>
              <a:rPr lang="en-US" b="1" dirty="0"/>
              <a:t>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35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FE3D2CB-9148-4E36-8812-6E9CB2691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30F1E-2E19-43F0-931F-F65ADC26FB5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1BFAE25-48C2-4BA9-91A9-21791A5C1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1779808-D0A5-4925-95E9-C44CB5DC9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simple diagram of two overlapping circles shows the relation between two categories.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/>
              <a:t>S</a:t>
            </a:r>
            <a:r>
              <a:rPr lang="en-US" altLang="en-US" dirty="0"/>
              <a:t>: IU students and </a:t>
            </a:r>
            <a:r>
              <a:rPr lang="en-US" altLang="en-US" b="1" dirty="0"/>
              <a:t>P</a:t>
            </a:r>
            <a:r>
              <a:rPr lang="en-US" altLang="en-US" dirty="0"/>
              <a:t>: Critical Thinking learners (S and P: plural categories)  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707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‘All J are F’ means all the outside area of J must be shaded, but the arrow shows one small unshaded area, so it’s invalid.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46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53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easy quiz wishers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72101D6-AA63-4907-8286-2996522B9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56D0BA-01B8-41FE-8FDF-86510587A39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824EB5D-83F0-4692-99B9-9E7318FE7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45938EB-4210-4CE8-ACB8-71D6306D4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Venn is the name of British mathematician John Venn who invented this method.</a:t>
            </a:r>
          </a:p>
          <a:p>
            <a:pPr eaLnBrk="1" hangingPunct="1"/>
            <a:r>
              <a:rPr lang="en-US" altLang="en-US" dirty="0"/>
              <a:t> </a:t>
            </a: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Venn diagram shows all possible logical relations between categories. In this Chapter, we’ll use a Venn diagram of three interlocking circles to test validity of categorical arguments.</a:t>
            </a:r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E3A428C-C8E5-4014-B278-B4F3E84CA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8B3195-1FF4-4639-B9C9-E279E3B68D2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E8629D6-8225-4E77-AEE4-D5126E98C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1B02E65-01FE-4FD2-9914-40C57D144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You need to master the rules to do your evaluation later: </a:t>
            </a:r>
          </a:p>
          <a:p>
            <a:pPr eaLnBrk="1" hangingPunct="1"/>
            <a:endParaRPr lang="en-US" altLang="en-US" dirty="0"/>
          </a:p>
          <a:p>
            <a:pPr marL="228600" indent="-228600" eaLnBrk="1" hangingPunct="1">
              <a:buAutoNum type="arabicPeriod"/>
            </a:pPr>
            <a:r>
              <a:rPr lang="en-US" altLang="en-US" dirty="0"/>
              <a:t>When you shade an area (symbolizing a class of items), as in 1, this means you DELETE that area and it disappears.</a:t>
            </a:r>
          </a:p>
          <a:p>
            <a:pPr marL="228600" indent="-228600" eaLnBrk="1" hangingPunct="1">
              <a:buAutoNum type="arabicPeriod"/>
            </a:pPr>
            <a:endParaRPr lang="en-US" altLang="en-US" dirty="0"/>
          </a:p>
          <a:p>
            <a:pPr marL="228600" indent="-228600" eaLnBrk="1" hangingPunct="1">
              <a:buAutoNum type="arabicPeriod"/>
            </a:pPr>
            <a:r>
              <a:rPr lang="en-US" altLang="en-US" dirty="0"/>
              <a:t>When you put an X in an  area, it means there is at least ONE item in that area, or X means “some”.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8073DD7-5CED-4D91-B7CB-701354664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8A74FD-111D-4C8E-BAAE-FF45F52357CC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24BC23F-51F9-4908-8042-C846635F4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255E87-4C45-401A-9CB6-DBEDFA184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In this case,  when you have the proposition ‘All S are P’, you shade the S area outside P in pink, which means any items in the pink area disappear because they are only S and they are not P.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So, ‘All S are P’ is the oval area between the two circles, because all items in this area are both S and P.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4439774-2873-49CB-82F3-D06E5D099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3D9395-4BA4-450D-AD2F-2A2CD1C138B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E0C93A0-C2D7-4AFC-988A-C774A68E8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5FF3BFD-A904-4EF9-8A7F-9647EE2C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Similarly, you delete the common  area in the center for ‘No S are P’, and take all items in S outside the common area.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Likewise, for ‘No P are S’, you delete the same common area inside, but you take all the items in  P outside the common area.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MeLczdWj9EtfXNH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731378-75E3-415F-B9C9-18B56E40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1112126"/>
            <a:ext cx="6343650" cy="8572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Categorical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0059-083A-4D1E-842A-1F2935A8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2997863"/>
            <a:ext cx="3952239" cy="3686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9C0D7CD-3949-4BAB-893A-F3C1D33FF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Some S are 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1FDD68-5AA8-4BF2-8AC1-60D68ADF9FBA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7B005-A669-4630-A0E2-099E9000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31" y="2477483"/>
            <a:ext cx="4323664" cy="34001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FAB430-79B9-4B77-8059-51DBE0B1B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Some S are not 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DE687C-F4E5-4B3C-9D5F-6C9FF25D209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758C4-F645-47C6-A99D-10C40C7C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51" y="2540204"/>
            <a:ext cx="3771900" cy="3095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6831595-DE80-4FC6-96AD-9FE5646B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618" y="334002"/>
            <a:ext cx="826315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Review: Venn diagram for 4 categorical claims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0C7DE47-B409-4803-AA08-21084BAA1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49" y="1065915"/>
            <a:ext cx="8766495" cy="339852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outside of P is empty.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inside P is empty.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inside P has at least one member.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not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outside of P has at least one member.</a:t>
            </a:r>
          </a:p>
          <a:p>
            <a:pPr marL="495300" indent="-495300">
              <a:lnSpc>
                <a:spcPct val="130000"/>
              </a:lnSpc>
            </a:pPr>
            <a:endParaRPr lang="en-US" altLang="en-US" sz="1800" dirty="0"/>
          </a:p>
          <a:p>
            <a:pPr marL="495300" indent="-495300">
              <a:lnSpc>
                <a:spcPct val="80000"/>
              </a:lnSpc>
            </a:pPr>
            <a:endParaRPr lang="en-US" alt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CF1F0-EBE1-40D8-BD60-5B608312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9" y="3683927"/>
            <a:ext cx="1734868" cy="141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B203A-33F7-445E-A2AB-3B5B3084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64" y="3778807"/>
            <a:ext cx="1525268" cy="1222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89F26-305F-43D2-B763-4C156CD7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179" y="3724654"/>
            <a:ext cx="1692268" cy="13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73867-4CCA-4E02-8C0E-E19F27C56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25" y="3683927"/>
            <a:ext cx="1720794" cy="141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B31E-BAD5-4EF5-9919-B11A271D8CB4}"/>
              </a:ext>
            </a:extLst>
          </p:cNvPr>
          <p:cNvSpPr txBox="1"/>
          <p:nvPr/>
        </p:nvSpPr>
        <p:spPr>
          <a:xfrm>
            <a:off x="595618" y="5276462"/>
            <a:ext cx="139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272C-B977-453B-B9F5-68459C17B823}"/>
              </a:ext>
            </a:extLst>
          </p:cNvPr>
          <p:cNvSpPr txBox="1"/>
          <p:nvPr/>
        </p:nvSpPr>
        <p:spPr>
          <a:xfrm>
            <a:off x="2683711" y="5276462"/>
            <a:ext cx="139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are 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17BA3-CD42-4894-87FE-FF956D3F1715}"/>
              </a:ext>
            </a:extLst>
          </p:cNvPr>
          <p:cNvSpPr txBox="1"/>
          <p:nvPr/>
        </p:nvSpPr>
        <p:spPr>
          <a:xfrm>
            <a:off x="4572000" y="5276462"/>
            <a:ext cx="165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C6CB2-8FE8-4477-ADB7-044A9A601226}"/>
              </a:ext>
            </a:extLst>
          </p:cNvPr>
          <p:cNvSpPr txBox="1"/>
          <p:nvPr/>
        </p:nvSpPr>
        <p:spPr>
          <a:xfrm>
            <a:off x="6742125" y="5276462"/>
            <a:ext cx="2200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not P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84406-5A8F-48D2-B56D-1877BF4A34BD}"/>
              </a:ext>
            </a:extLst>
          </p:cNvPr>
          <p:cNvCxnSpPr>
            <a:cxnSpLocks/>
          </p:cNvCxnSpPr>
          <p:nvPr/>
        </p:nvCxnSpPr>
        <p:spPr>
          <a:xfrm>
            <a:off x="2312894" y="6400800"/>
            <a:ext cx="43460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FFF17-9C83-4302-AC8B-0C92E1947829}"/>
              </a:ext>
            </a:extLst>
          </p:cNvPr>
          <p:cNvSpPr txBox="1"/>
          <p:nvPr/>
        </p:nvSpPr>
        <p:spPr>
          <a:xfrm>
            <a:off x="1988191" y="6497619"/>
            <a:ext cx="6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6CF55-5E94-4F4B-A1DC-24D9D1DAF0E9}"/>
              </a:ext>
            </a:extLst>
          </p:cNvPr>
          <p:cNvSpPr txBox="1"/>
          <p:nvPr/>
        </p:nvSpPr>
        <p:spPr>
          <a:xfrm>
            <a:off x="6460289" y="6497619"/>
            <a:ext cx="6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A49292-0389-47DE-AC65-92D495C7F244}"/>
              </a:ext>
            </a:extLst>
          </p:cNvPr>
          <p:cNvCxnSpPr>
            <a:cxnSpLocks/>
          </p:cNvCxnSpPr>
          <p:nvPr/>
        </p:nvCxnSpPr>
        <p:spPr>
          <a:xfrm>
            <a:off x="2325193" y="6260951"/>
            <a:ext cx="0" cy="236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CC7330-A56F-43E7-9E58-AA73D1739E86}"/>
              </a:ext>
            </a:extLst>
          </p:cNvPr>
          <p:cNvCxnSpPr>
            <a:cxnSpLocks/>
          </p:cNvCxnSpPr>
          <p:nvPr/>
        </p:nvCxnSpPr>
        <p:spPr>
          <a:xfrm>
            <a:off x="6658984" y="6260951"/>
            <a:ext cx="0" cy="236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E3D218D-D6E9-482F-9B2E-2B045A5306CF}"/>
              </a:ext>
            </a:extLst>
          </p:cNvPr>
          <p:cNvSpPr/>
          <p:nvPr/>
        </p:nvSpPr>
        <p:spPr>
          <a:xfrm rot="5400000">
            <a:off x="4420186" y="4030710"/>
            <a:ext cx="141222" cy="414273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60A4F-EE6F-44AC-BC98-03AFDD27E4EE}"/>
              </a:ext>
            </a:extLst>
          </p:cNvPr>
          <p:cNvSpPr txBox="1"/>
          <p:nvPr/>
        </p:nvSpPr>
        <p:spPr>
          <a:xfrm>
            <a:off x="4296790" y="6031468"/>
            <a:ext cx="1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BB37E55-0973-4204-8983-42B190A3E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25C479D-BDD6-4BE3-A058-023F4DEA5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2690" y="1091406"/>
            <a:ext cx="1916430" cy="59467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All S are P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CE5395D-7753-4BAA-9227-805AF8CE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" y="1930400"/>
            <a:ext cx="869696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	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Whoever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Whatever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 is a P. 	If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S, then it is a P.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 				If something is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P, then it is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 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 				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	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are P. 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 is a P is it an 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 is an S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 P.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>
            <a:extLst>
              <a:ext uri="{FF2B5EF4-FFF2-40B4-BE49-F238E27FC236}">
                <a16:creationId xmlns:a16="http://schemas.microsoft.com/office/drawing/2014/main" id="{601BE227-7A25-4210-B775-595BF3DAE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10" y="1471910"/>
            <a:ext cx="634365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one who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S is a P.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single S is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anything is an S then it is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-P.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 dirty="0">
              <a:solidFill>
                <a:srgbClr val="F42683"/>
              </a:solidFill>
              <a:latin typeface="Times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B7FC44-1FFA-4398-9A64-BFC1B14E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010" y="750005"/>
            <a:ext cx="1916430" cy="52355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No S are P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84F397-E377-460A-AE78-BAD54B74E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>
            <a:extLst>
              <a:ext uri="{FF2B5EF4-FFF2-40B4-BE49-F238E27FC236}">
                <a16:creationId xmlns:a16="http://schemas.microsoft.com/office/drawing/2014/main" id="{9B302DFD-4DDE-4E80-AAFC-7333E46B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" y="1827531"/>
            <a:ext cx="5657850" cy="436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few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 that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Several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Nearly all S are P.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E7FC14-DCBB-4B97-9F70-9D9D11FE0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170" y="990283"/>
            <a:ext cx="2160270" cy="503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Some S are P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A35867-3EDD-4321-84AC-465977FB2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>
            <a:extLst>
              <a:ext uri="{FF2B5EF4-FFF2-40B4-BE49-F238E27FC236}">
                <a16:creationId xmlns:a16="http://schemas.microsoft.com/office/drawing/2014/main" id="{DD1DA0C4-C4F9-48CE-A3FA-D1602274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" y="1560633"/>
            <a:ext cx="6408420" cy="480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everyone who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always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S that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few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Several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Nearly all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endParaRPr lang="en-US" altLang="en-US" sz="2800" b="1" dirty="0">
              <a:solidFill>
                <a:srgbClr val="F42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CA16C-9EA7-4153-A67C-766CD273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60" y="926738"/>
            <a:ext cx="2804160" cy="49569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Some S are not P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4FFD8E-8C73-4003-9991-95DCDC0CC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F00B690-74CF-4D56-B9D4-BD1217DF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9520" y="1447800"/>
            <a:ext cx="7345680" cy="4927918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1. Only 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IU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</a:t>
            </a:r>
            <a:r>
              <a:rPr lang="vi-VN" altLang="en-US" sz="18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8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42683"/>
                </a:solidFill>
              </a:rPr>
              <a:t>of Critical Thinking in English are IU students. </a:t>
            </a:r>
            <a:endParaRPr lang="en-US" altLang="en-US" sz="1800" dirty="0"/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2. Only fools follow the crowd.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crowd followers are fools.</a:t>
            </a:r>
            <a:r>
              <a:rPr lang="en-US" altLang="en-US" sz="1800" dirty="0"/>
              <a:t> 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3. Employees’ restroom only.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restroom users are employees.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4. None except senior citizens are eligible for the vaccination.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people who are eligible for the vaccination are senior citizens.</a:t>
            </a:r>
            <a:r>
              <a:rPr lang="en-US" altLang="en-US" sz="1800" dirty="0"/>
              <a:t>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5. Building residents alone may use the elevator.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users of the elevator are building residents. 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0B7E0A1C-969E-4B73-A027-A73F2873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" y="207137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BA8CD316-6CDE-438D-B4FD-14B8C56A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8" y="3031808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2B238859-B7C7-4F0D-801C-D822B3A7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" y="3950973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3" name="AutoShape 7">
            <a:extLst>
              <a:ext uri="{FF2B5EF4-FFF2-40B4-BE49-F238E27FC236}">
                <a16:creationId xmlns:a16="http://schemas.microsoft.com/office/drawing/2014/main" id="{59859257-A101-4788-8E41-DFEE0D39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496332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4" name="AutoShape 8">
            <a:extLst>
              <a:ext uri="{FF2B5EF4-FFF2-40B4-BE49-F238E27FC236}">
                <a16:creationId xmlns:a16="http://schemas.microsoft.com/office/drawing/2014/main" id="{69A56D37-4877-4491-A1D2-7B6EC15E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" y="5971221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0D7289-1855-41DA-8714-14952B30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695" y="253682"/>
            <a:ext cx="8182610" cy="8572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Practice: Translate the following “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sentences” into standard categorical form.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F5E1542-0472-4233-AAC2-036156E6F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610" y="188075"/>
            <a:ext cx="8615680" cy="82411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Practice:  Translate the following sentences into standard categorical form.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E9A612-8E22-495A-AED9-7BDC38F04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286" y="1428750"/>
            <a:ext cx="8615680" cy="5063490"/>
          </a:xfrm>
        </p:spPr>
        <p:txBody>
          <a:bodyPr>
            <a:normAutofit/>
          </a:bodyPr>
          <a:lstStyle/>
          <a:p>
            <a:pPr marL="400050" indent="-400050">
              <a:buNone/>
            </a:pPr>
            <a:r>
              <a:rPr lang="en-US" altLang="en-US" sz="2400" dirty="0"/>
              <a:t>1. There are birds that cannot sing.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2. Deductive arguments are not inductive arguments.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3. Polar bears live in Canada.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4. If you learn online, you use at least one online meeting platform.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5. Not all online meeting platforms are user-friendly. 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B7154B9C-B5A5-48E6-850E-810AC146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" y="1967865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28E016FB-0CB3-4F43-965B-CE494FE7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" y="2944734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3D906E4E-B089-4BB2-9A16-97210C21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3" y="3835559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DF7D8351-BF6D-487B-99E1-11F11D58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78536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9C3F5DA2-5283-4EFA-9F12-ACDCE1F9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" y="561721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90E75-9844-48C1-A7EA-A051C62134EE}"/>
              </a:ext>
            </a:extLst>
          </p:cNvPr>
          <p:cNvSpPr txBox="1"/>
          <p:nvPr/>
        </p:nvSpPr>
        <p:spPr>
          <a:xfrm>
            <a:off x="1259840" y="18974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Some birds are animals that cannot sing.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A655-111D-420A-8407-EC7FC5951AAC}"/>
              </a:ext>
            </a:extLst>
          </p:cNvPr>
          <p:cNvSpPr txBox="1"/>
          <p:nvPr/>
        </p:nvSpPr>
        <p:spPr>
          <a:xfrm>
            <a:off x="1228725" y="2804002"/>
            <a:ext cx="75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No deductive arguments are inductive arguments.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3F50D-E270-4ED3-BB53-52704FF21E26}"/>
              </a:ext>
            </a:extLst>
          </p:cNvPr>
          <p:cNvSpPr txBox="1"/>
          <p:nvPr/>
        </p:nvSpPr>
        <p:spPr>
          <a:xfrm>
            <a:off x="1228724" y="3740993"/>
            <a:ext cx="642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Some polar bears are animals which live in Canada.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6F928-9C6B-4F7E-BE66-61FB0EC78CEB}"/>
              </a:ext>
            </a:extLst>
          </p:cNvPr>
          <p:cNvSpPr txBox="1"/>
          <p:nvPr/>
        </p:nvSpPr>
        <p:spPr>
          <a:xfrm>
            <a:off x="1228723" y="4629269"/>
            <a:ext cx="75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All online learners are users of at least one online meeting platform.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95232-FB5B-4AAC-9286-5A2068BDD829}"/>
              </a:ext>
            </a:extLst>
          </p:cNvPr>
          <p:cNvSpPr txBox="1"/>
          <p:nvPr/>
        </p:nvSpPr>
        <p:spPr>
          <a:xfrm>
            <a:off x="1228722" y="5655737"/>
            <a:ext cx="697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Some </a:t>
            </a:r>
            <a:r>
              <a:rPr lang="en-US" altLang="en-US" dirty="0">
                <a:solidFill>
                  <a:srgbClr val="FF0000"/>
                </a:solidFill>
              </a:rPr>
              <a:t>online meeting platforms are not user-friendly devices</a:t>
            </a:r>
            <a:r>
              <a:rPr lang="en-US" altLang="en-US" sz="18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187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33CA583-11FB-4E49-BBC1-7CDCB1DCA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the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T-shirt 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01D71-72A8-0FC3-C1D6-60894031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79" y="1065110"/>
            <a:ext cx="5080241" cy="5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495C39-9D2B-4E2A-8935-3D24EF4B0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511810"/>
            <a:ext cx="634365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9B37EE-2A20-4335-845E-B2E411AC0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870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17BB7C9-E801-426A-BDCB-6304F61A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897380"/>
            <a:ext cx="808863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1: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Categorical propositions/claims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2: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Translating into standard propositions/claims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3: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Testing validity with Venn diagram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+mn-lt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015E-996C-4972-B320-6BE752FE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570"/>
            <a:ext cx="4341612" cy="373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F49D8-62E5-4519-9CF5-0BD3F053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1340570"/>
            <a:ext cx="4638675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0E553-4683-4DDE-AD04-A271F09FFB79}"/>
              </a:ext>
            </a:extLst>
          </p:cNvPr>
          <p:cNvSpPr txBox="1"/>
          <p:nvPr/>
        </p:nvSpPr>
        <p:spPr>
          <a:xfrm>
            <a:off x="5363852" y="4921970"/>
            <a:ext cx="29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Ukraine President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F0BE9-1B6C-C0A8-A991-41E7699D5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the Emma’s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63143-593D-4586-B4BC-680C25CA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2" y="903644"/>
            <a:ext cx="3952997" cy="5685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92B8-09D4-4EE9-B0AE-2AF1CF1AF617}"/>
              </a:ext>
            </a:extLst>
          </p:cNvPr>
          <p:cNvSpPr txBox="1"/>
          <p:nvPr/>
        </p:nvSpPr>
        <p:spPr>
          <a:xfrm>
            <a:off x="2201258" y="6559631"/>
            <a:ext cx="246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(Fox News - April 1, 2022)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9B3A-5901-4A17-94F6-C3F1064C0541}"/>
              </a:ext>
            </a:extLst>
          </p:cNvPr>
          <p:cNvSpPr txBox="1"/>
          <p:nvPr/>
        </p:nvSpPr>
        <p:spPr>
          <a:xfrm>
            <a:off x="5207861" y="2890669"/>
            <a:ext cx="367197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Background</a:t>
            </a:r>
            <a:r>
              <a:rPr lang="en-US" dirty="0"/>
              <a:t>: The U.S. is divided on the policy of teaching sexuality to third graders.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0098EA-025F-FF21-C65C-482F3695B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Judge Jeanine’s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3833FB-9A2E-4A2D-8CB4-BF1FFABE1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CCC479BA-71F0-461F-8060-76DB4785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" y="1363980"/>
            <a:ext cx="6827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standard categorical proposition has: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24A2B-3CB2-4656-91DA-22FD97F35057}"/>
              </a:ext>
            </a:extLst>
          </p:cNvPr>
          <p:cNvSpPr txBox="1"/>
          <p:nvPr/>
        </p:nvSpPr>
        <p:spPr>
          <a:xfrm>
            <a:off x="857885" y="225429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Quantifier: </a:t>
            </a:r>
            <a:r>
              <a:rPr lang="en-US" sz="2400" b="1" dirty="0">
                <a:solidFill>
                  <a:srgbClr val="FF0000"/>
                </a:solidFill>
              </a:rPr>
              <a:t>All, No, 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E11C7-9A9C-4701-86B9-8FB952A182C3}"/>
              </a:ext>
            </a:extLst>
          </p:cNvPr>
          <p:cNvSpPr txBox="1"/>
          <p:nvPr/>
        </p:nvSpPr>
        <p:spPr>
          <a:xfrm>
            <a:off x="857885" y="314460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 and P: </a:t>
            </a:r>
            <a:r>
              <a:rPr lang="en-US" sz="2400" b="1" dirty="0">
                <a:solidFill>
                  <a:srgbClr val="FF0000"/>
                </a:solidFill>
              </a:rPr>
              <a:t>plural nouns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7C85E-63AA-42A5-94E7-C8FE86ACADE3}"/>
              </a:ext>
            </a:extLst>
          </p:cNvPr>
          <p:cNvSpPr txBox="1"/>
          <p:nvPr/>
        </p:nvSpPr>
        <p:spPr>
          <a:xfrm>
            <a:off x="857885" y="404007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Copula: </a:t>
            </a:r>
            <a:r>
              <a:rPr lang="en-US" sz="2400" b="1" dirty="0">
                <a:solidFill>
                  <a:srgbClr val="FF0000"/>
                </a:solidFill>
              </a:rPr>
              <a:t>are, are not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D97FC655-21C0-4019-A6FE-D45E16FEA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360" y="1381760"/>
            <a:ext cx="8280400" cy="422656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1</a:t>
            </a: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Rephrase all nonstandard subject and predicate terms so that they refer to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 categories/classes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roses are white.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flowers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None/>
            </a:pP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S     C            P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C7ACE09B-08C1-4901-A096-F9D76F6E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" y="4692650"/>
            <a:ext cx="285750" cy="228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F48156-C611-4921-8EE4-8D409B173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9A9D3DD1-22EA-45D0-826D-82453C7F9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1671320"/>
            <a:ext cx="7533640" cy="3086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2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Rephrase all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nonstandard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students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school.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who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walk to school.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S      C          P</a:t>
            </a:r>
          </a:p>
        </p:txBody>
      </p:sp>
      <p:sp>
        <p:nvSpPr>
          <p:cNvPr id="34819" name="AutoShape 4">
            <a:extLst>
              <a:ext uri="{FF2B5EF4-FFF2-40B4-BE49-F238E27FC236}">
                <a16:creationId xmlns:a16="http://schemas.microsoft.com/office/drawing/2014/main" id="{2E32DC70-9230-4056-8B2D-CF75DAFB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" y="3882390"/>
            <a:ext cx="285750" cy="228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172524-6CE4-4AC8-9765-263A03696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D0F391AB-5E78-4E25-B59A-10A0E2FCC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574" y="1605292"/>
            <a:ext cx="8386426" cy="30861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3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Fill in any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unexpressed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people are friendly.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people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friendly citizens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        S                C              P</a:t>
            </a:r>
          </a:p>
        </p:txBody>
      </p:sp>
      <p:sp>
        <p:nvSpPr>
          <p:cNvPr id="35843" name="AutoShape 4">
            <a:extLst>
              <a:ext uri="{FF2B5EF4-FFF2-40B4-BE49-F238E27FC236}">
                <a16:creationId xmlns:a16="http://schemas.microsoft.com/office/drawing/2014/main" id="{0DE65C12-19DF-4B1B-B0E3-E7C533CF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24" y="3783506"/>
            <a:ext cx="285750" cy="285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B37369-52C1-447B-9BC8-3220F2DC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7C352077-900F-4D6A-A2F4-7A0A5E2B0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0064" y="1336040"/>
            <a:ext cx="8508366" cy="45262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4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singular statements as </a:t>
            </a:r>
            <a:r>
              <a:rPr lang="en-US" altLang="en-US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statements.</a:t>
            </a: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7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is the capital of France. 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 identical with Paris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 that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capital of France. </a:t>
            </a:r>
          </a:p>
        </p:txBody>
      </p:sp>
      <p:sp>
        <p:nvSpPr>
          <p:cNvPr id="36867" name="AutoShape 4">
            <a:extLst>
              <a:ext uri="{FF2B5EF4-FFF2-40B4-BE49-F238E27FC236}">
                <a16:creationId xmlns:a16="http://schemas.microsoft.com/office/drawing/2014/main" id="{0B220485-4CE9-4A67-9EFB-EB717964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" y="402717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11FA6-0810-4671-A5FD-C7337C547DEE}"/>
              </a:ext>
            </a:extLst>
          </p:cNvPr>
          <p:cNvSpPr txBox="1"/>
          <p:nvPr/>
        </p:nvSpPr>
        <p:spPr>
          <a:xfrm>
            <a:off x="520064" y="4331454"/>
            <a:ext cx="659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              S                        C            P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1CC7FE-B566-482D-BB98-95C1BB6BC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F674979D-35F1-4359-9EEC-A1C07FE35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6871" y="1236107"/>
            <a:ext cx="8653303" cy="4521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5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stylistic variants into the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categorical form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Every S is a P.		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Any S is a P.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 are always P. 		   	</a:t>
            </a:r>
          </a:p>
        </p:txBody>
      </p:sp>
      <p:sp>
        <p:nvSpPr>
          <p:cNvPr id="37891" name="AutoShape 4">
            <a:extLst>
              <a:ext uri="{FF2B5EF4-FFF2-40B4-BE49-F238E27FC236}">
                <a16:creationId xmlns:a16="http://schemas.microsoft.com/office/drawing/2014/main" id="{56FEC887-D605-404B-8EAC-E2D6A0CC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330" y="3911600"/>
            <a:ext cx="228600" cy="17145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2" name="AutoShape 5">
            <a:extLst>
              <a:ext uri="{FF2B5EF4-FFF2-40B4-BE49-F238E27FC236}">
                <a16:creationId xmlns:a16="http://schemas.microsoft.com/office/drawing/2014/main" id="{A79D02B9-07A8-46EB-A899-CBEFD01AA158}"/>
              </a:ext>
            </a:extLst>
          </p:cNvPr>
          <p:cNvSpPr>
            <a:spLocks/>
          </p:cNvSpPr>
          <p:nvPr/>
        </p:nvSpPr>
        <p:spPr bwMode="auto">
          <a:xfrm>
            <a:off x="3657599" y="3148330"/>
            <a:ext cx="171451" cy="169799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4E492-5C8C-4D80-82B7-01ABA941402F}"/>
              </a:ext>
            </a:extLst>
          </p:cNvPr>
          <p:cNvSpPr/>
          <p:nvPr/>
        </p:nvSpPr>
        <p:spPr>
          <a:xfrm>
            <a:off x="4572000" y="3704937"/>
            <a:ext cx="279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sz="3200" kern="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6EBC50-77F1-45D9-9C92-C293D05E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3833FB-9A2E-4A2D-8CB4-BF1FFABE1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165" y="281305"/>
            <a:ext cx="72656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Review: Translating into standard categorical form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BE0E3E1-C71E-41F1-98A8-2FDF31336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219" y="1971775"/>
            <a:ext cx="8912646" cy="42265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1</a:t>
            </a:r>
            <a:r>
              <a:rPr lang="en-US" altLang="en-US" sz="2400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Rephrase all nonstandard subject and predicate terms so that they refer to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 categories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2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Rephrase all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nonstandard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3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Fill in any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unexpressed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quantifiers.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4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singular statements into </a:t>
            </a:r>
            <a:r>
              <a:rPr lang="en-US" altLang="en-US" sz="2400" i="1" u="sng" dirty="0">
                <a:solidFill>
                  <a:srgbClr val="F42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all, no</a:t>
            </a:r>
            <a:r>
              <a:rPr lang="en-US" altLang="en-US" sz="2400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400" i="1" u="sng" dirty="0">
                <a:solidFill>
                  <a:srgbClr val="F42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statements.</a:t>
            </a:r>
            <a:r>
              <a:rPr lang="en-US" altLang="en-US" sz="240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5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stylistic variants into the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categorical form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60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en-US" dirty="0">
              <a:solidFill>
                <a:srgbClr val="F34927"/>
              </a:solidFill>
            </a:endParaRP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CCC479BA-71F0-461F-8060-76DB4785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9" y="1297879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Follow five tips: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104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F0F7007-369A-4A0C-A41E-5D51B96AF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446941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C53D33F-2D6B-42B8-927B-570F7A856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544320"/>
            <a:ext cx="8117840" cy="4104640"/>
          </a:xfrm>
        </p:spPr>
        <p:txBody>
          <a:bodyPr>
            <a:normAutofit fontScale="85000" lnSpcReduction="20000"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A categorical syllogism is deductive argument with </a:t>
            </a:r>
            <a:r>
              <a:rPr lang="en-US" altLang="en-US" u="sng" dirty="0">
                <a:latin typeface="Arial" panose="020B0604020202020204" pitchFamily="34" charset="0"/>
              </a:rPr>
              <a:t>two premises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u="sng" dirty="0">
                <a:latin typeface="Arial" panose="020B0604020202020204" pitchFamily="34" charset="0"/>
              </a:rPr>
              <a:t>a conclusion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495300" indent="-495300">
              <a:lnSpc>
                <a:spcPct val="150000"/>
              </a:lnSpc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Example: 	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		</a:t>
            </a:r>
            <a:r>
              <a:rPr lang="en-US" altLang="en-US" u="sng" dirty="0">
                <a:latin typeface="Arial" panose="020B0604020202020204" pitchFamily="34" charset="0"/>
              </a:rPr>
              <a:t>All logic learners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		So, all Venn drawers are critical thinkers.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594D40-2375-40D3-93BD-3CBC11E1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404" y="258701"/>
            <a:ext cx="69989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Part 1: Categorical propositions/claims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D008C4-532D-4F9B-B5CF-FAC05BF1C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2578" y="915986"/>
            <a:ext cx="8536622" cy="3998913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Categorical propositions/claims make declarations about entities belonging to, or not belonging to, categories or classes. Each standard categorical proposition has 4 basic parts: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1.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/>
              <a:t>Quantifier</a:t>
            </a:r>
            <a:r>
              <a:rPr lang="en-US" altLang="en-US" b="1" dirty="0">
                <a:solidFill>
                  <a:srgbClr val="313131"/>
                </a:solidFill>
              </a:rPr>
              <a:t>: </a:t>
            </a:r>
            <a:r>
              <a:rPr lang="en-US" altLang="en-US" b="1" i="1" dirty="0">
                <a:solidFill>
                  <a:srgbClr val="313131"/>
                </a:solidFill>
              </a:rPr>
              <a:t>All</a:t>
            </a:r>
            <a:r>
              <a:rPr lang="en-US" altLang="en-US" b="1" dirty="0">
                <a:solidFill>
                  <a:srgbClr val="313131"/>
                </a:solidFill>
              </a:rPr>
              <a:t>, </a:t>
            </a:r>
            <a:r>
              <a:rPr lang="en-US" altLang="en-US" b="1" i="1" dirty="0">
                <a:solidFill>
                  <a:srgbClr val="313131"/>
                </a:solidFill>
              </a:rPr>
              <a:t>No</a:t>
            </a:r>
            <a:r>
              <a:rPr lang="en-US" altLang="en-US" b="1" dirty="0">
                <a:solidFill>
                  <a:srgbClr val="313131"/>
                </a:solidFill>
              </a:rPr>
              <a:t>, or </a:t>
            </a:r>
            <a:r>
              <a:rPr lang="en-US" altLang="en-US" b="1" i="1" dirty="0">
                <a:solidFill>
                  <a:srgbClr val="313131"/>
                </a:solidFill>
              </a:rPr>
              <a:t>Some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2.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>
                <a:solidFill>
                  <a:srgbClr val="F42683"/>
                </a:solidFill>
              </a:rPr>
              <a:t>Subject</a:t>
            </a:r>
            <a:r>
              <a:rPr lang="en-US" altLang="en-US" dirty="0"/>
              <a:t>: (</a:t>
            </a:r>
            <a:r>
              <a:rPr lang="en-US" altLang="en-US" b="1" dirty="0"/>
              <a:t>S</a:t>
            </a:r>
            <a:r>
              <a:rPr lang="en-US" altLang="en-US" dirty="0"/>
              <a:t>) (plural noun)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3.</a:t>
            </a:r>
            <a:r>
              <a:rPr lang="en-US" altLang="en-US" b="1" dirty="0">
                <a:solidFill>
                  <a:srgbClr val="F34927"/>
                </a:solidFill>
              </a:rPr>
              <a:t> Predicate</a:t>
            </a:r>
            <a:r>
              <a:rPr lang="en-US" altLang="en-US" dirty="0"/>
              <a:t>: (</a:t>
            </a:r>
            <a:r>
              <a:rPr lang="en-US" altLang="en-US" b="1" dirty="0"/>
              <a:t>P</a:t>
            </a:r>
            <a:r>
              <a:rPr lang="en-US" altLang="en-US" dirty="0"/>
              <a:t>) (plural noun)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4.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>
                <a:solidFill>
                  <a:srgbClr val="00B0F0"/>
                </a:solidFill>
              </a:rPr>
              <a:t>Copula</a:t>
            </a:r>
            <a:r>
              <a:rPr lang="en-US" altLang="en-US" dirty="0"/>
              <a:t>: linking verb (always ‘are’)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u="sng" dirty="0"/>
              <a:t>Ex:</a:t>
            </a:r>
            <a:r>
              <a:rPr lang="en-US" altLang="en-US" dirty="0"/>
              <a:t>     </a:t>
            </a:r>
            <a:r>
              <a:rPr lang="en-US" altLang="en-US" dirty="0">
                <a:solidFill>
                  <a:schemeClr val="tx2"/>
                </a:solidFill>
              </a:rPr>
              <a:t>All</a:t>
            </a:r>
            <a:r>
              <a:rPr lang="en-US" altLang="en-US" dirty="0">
                <a:solidFill>
                  <a:srgbClr val="F34927"/>
                </a:solidFill>
              </a:rPr>
              <a:t> </a:t>
            </a:r>
            <a:r>
              <a:rPr lang="en-US" altLang="en-US" dirty="0">
                <a:solidFill>
                  <a:srgbClr val="F42683"/>
                </a:solidFill>
              </a:rPr>
              <a:t>IU students</a:t>
            </a:r>
            <a:r>
              <a:rPr lang="en-US" altLang="en-US" dirty="0">
                <a:solidFill>
                  <a:srgbClr val="F34927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are</a:t>
            </a:r>
            <a:r>
              <a:rPr lang="en-US" altLang="en-US" dirty="0">
                <a:solidFill>
                  <a:srgbClr val="0DF333"/>
                </a:solidFill>
              </a:rPr>
              <a:t> </a:t>
            </a:r>
            <a:r>
              <a:rPr lang="en-US" altLang="en-US" dirty="0">
                <a:solidFill>
                  <a:srgbClr val="F34927"/>
                </a:solidFill>
              </a:rPr>
              <a:t>Critical Thinking learners. </a:t>
            </a:r>
          </a:p>
        </p:txBody>
      </p:sp>
      <p:sp>
        <p:nvSpPr>
          <p:cNvPr id="7172" name="AutoShape 5">
            <a:extLst>
              <a:ext uri="{FF2B5EF4-FFF2-40B4-BE49-F238E27FC236}">
                <a16:creationId xmlns:a16="http://schemas.microsoft.com/office/drawing/2014/main" id="{E29573D0-70D2-4858-B5FF-8E5A2408A0B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487805" y="4714874"/>
            <a:ext cx="114300" cy="285750"/>
          </a:xfrm>
          <a:prstGeom prst="righ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C43917C-F76B-4C63-AD2F-140E011E72A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298700" y="4357687"/>
            <a:ext cx="114300" cy="10287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05FCB7E3-18E0-4794-A5A4-05DAC2B9AA0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166745" y="4686299"/>
            <a:ext cx="57150" cy="34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45E55FEA-3A58-42A3-A15B-F5E4290127F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86605" y="3792854"/>
            <a:ext cx="171450" cy="2171700"/>
          </a:xfrm>
          <a:prstGeom prst="rightBrace">
            <a:avLst>
              <a:gd name="adj1" fmla="val 1041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D09BC3BD-1DA5-4632-921B-188A762B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4964429"/>
            <a:ext cx="4343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1</a:t>
            </a:r>
            <a:r>
              <a:rPr lang="en-US" sz="2000" b="1" dirty="0"/>
              <a:t>           </a:t>
            </a:r>
            <a:r>
              <a:rPr lang="en-US" sz="2000" b="1" dirty="0">
                <a:solidFill>
                  <a:srgbClr val="F42683"/>
                </a:solidFill>
              </a:rPr>
              <a:t>2 </a:t>
            </a:r>
            <a:r>
              <a:rPr lang="en-US" sz="2000" b="1" dirty="0"/>
              <a:t>            </a:t>
            </a:r>
            <a:r>
              <a:rPr lang="en-US" sz="2000" b="1" dirty="0">
                <a:solidFill>
                  <a:srgbClr val="00B0F0"/>
                </a:solidFill>
              </a:rPr>
              <a:t>4</a:t>
            </a:r>
            <a:r>
              <a:rPr lang="en-US" sz="2000" b="1" dirty="0"/>
              <a:t>                       </a:t>
            </a:r>
            <a:r>
              <a:rPr lang="en-US" sz="2000" b="1" dirty="0">
                <a:solidFill>
                  <a:srgbClr val="F34927"/>
                </a:solidFill>
              </a:rPr>
              <a:t>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04D7254-BF4D-41FF-BF5D-A12E919C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" y="2960265"/>
            <a:ext cx="1876989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 are L.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u="sng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 are T.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all D are 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73549A3-7417-45F8-857F-0ACDF597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1371601"/>
            <a:ext cx="3548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50" b="1">
              <a:solidFill>
                <a:schemeClr val="accent2"/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BD01008-8177-4BFA-B74E-EA0E5025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554" y="2497926"/>
            <a:ext cx="4527550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lower circles represent the two categories in the conclusion. </a:t>
            </a:r>
          </a:p>
        </p:txBody>
      </p:sp>
      <p:sp>
        <p:nvSpPr>
          <p:cNvPr id="40968" name="Rectangle 1">
            <a:extLst>
              <a:ext uri="{FF2B5EF4-FFF2-40B4-BE49-F238E27FC236}">
                <a16:creationId xmlns:a16="http://schemas.microsoft.com/office/drawing/2014/main" id="{45A1EB9A-F7CB-4226-A30D-130F6674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4" y="738936"/>
            <a:ext cx="1535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F48C9B-38F8-4564-BDBA-D47A6E883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52729"/>
              </p:ext>
            </p:extLst>
          </p:nvPr>
        </p:nvGraphicFramePr>
        <p:xfrm>
          <a:off x="5707553" y="1002473"/>
          <a:ext cx="1282304" cy="12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352600" imgH="2257560" progId="Paint.Picture">
                  <p:embed/>
                </p:oleObj>
              </mc:Choice>
              <mc:Fallback>
                <p:oleObj name="Bitmap Image" r:id="rId3" imgW="2352600" imgH="22575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F48C9B-38F8-4564-BDBA-D47A6E883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7553" y="1002473"/>
                        <a:ext cx="1282304" cy="123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7AAA31-6DD9-432F-A2C3-CFFB8E0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134" y="1082553"/>
            <a:ext cx="1282304" cy="114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B07EA-0CB4-49F8-B5A0-24E13465ADD1}"/>
              </a:ext>
            </a:extLst>
          </p:cNvPr>
          <p:cNvSpPr txBox="1"/>
          <p:nvPr/>
        </p:nvSpPr>
        <p:spPr>
          <a:xfrm>
            <a:off x="6206161" y="726645"/>
            <a:ext cx="567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C1B-6A0A-4B7D-AA7E-831938C065DF}"/>
              </a:ext>
            </a:extLst>
          </p:cNvPr>
          <p:cNvSpPr txBox="1"/>
          <p:nvPr/>
        </p:nvSpPr>
        <p:spPr>
          <a:xfrm>
            <a:off x="7719946" y="738936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No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68422-90BA-48A0-BD0E-DC886581D895}"/>
              </a:ext>
            </a:extLst>
          </p:cNvPr>
          <p:cNvCxnSpPr/>
          <p:nvPr/>
        </p:nvCxnSpPr>
        <p:spPr bwMode="auto">
          <a:xfrm flipV="1">
            <a:off x="6372548" y="2182501"/>
            <a:ext cx="233083" cy="357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3AD19F-766C-4530-929A-6684CBD5F4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80614" y="2192559"/>
            <a:ext cx="268091" cy="347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95351E7E-63C4-4C64-8A1C-64FA2A0626B2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" y="106844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9A340-06EB-1760-E424-2FF0A1A2AF3C}"/>
              </a:ext>
            </a:extLst>
          </p:cNvPr>
          <p:cNvSpPr txBox="1"/>
          <p:nvPr/>
        </p:nvSpPr>
        <p:spPr>
          <a:xfrm>
            <a:off x="90921" y="1300531"/>
            <a:ext cx="539876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u="sng" dirty="0">
                <a:latin typeface="Arial" panose="020B0604020202020204" pitchFamily="34" charset="0"/>
              </a:rPr>
              <a:t>All logic learners (L)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So, all Venn drawers (D) are critical thinkers (T). 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5FA50E93-A735-BA11-5FF6-9EB6DEC6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652" y="3205454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A1011387-616D-B671-4F6B-3E871836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134" y="624304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075B1E7-5E62-AAE0-BB80-5684DAC6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68" y="6211955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577AD9C-6F14-2208-69B6-A888AAA6E086}"/>
              </a:ext>
            </a:extLst>
          </p:cNvPr>
          <p:cNvSpPr/>
          <p:nvPr/>
        </p:nvSpPr>
        <p:spPr>
          <a:xfrm>
            <a:off x="4021356" y="4563932"/>
            <a:ext cx="878056" cy="795131"/>
          </a:xfrm>
          <a:custGeom>
            <a:avLst/>
            <a:gdLst>
              <a:gd name="connsiteX0" fmla="*/ 327014 w 878056"/>
              <a:gd name="connsiteY0" fmla="*/ 0 h 795131"/>
              <a:gd name="connsiteX1" fmla="*/ 818814 w 878056"/>
              <a:gd name="connsiteY1" fmla="*/ 140728 h 795131"/>
              <a:gd name="connsiteX2" fmla="*/ 878056 w 878056"/>
              <a:gd name="connsiteY2" fmla="*/ 186518 h 795131"/>
              <a:gd name="connsiteX3" fmla="*/ 807117 w 878056"/>
              <a:gd name="connsiteY3" fmla="*/ 241348 h 795131"/>
              <a:gd name="connsiteX4" fmla="*/ 554025 w 878056"/>
              <a:gd name="connsiteY4" fmla="*/ 739762 h 795131"/>
              <a:gd name="connsiteX5" fmla="*/ 551041 w 878056"/>
              <a:gd name="connsiteY5" fmla="*/ 795131 h 795131"/>
              <a:gd name="connsiteX6" fmla="*/ 535671 w 878056"/>
              <a:gd name="connsiteY6" fmla="*/ 789861 h 795131"/>
              <a:gd name="connsiteX7" fmla="*/ 2984 w 878056"/>
              <a:gd name="connsiteY7" fmla="*/ 114854 h 795131"/>
              <a:gd name="connsiteX8" fmla="*/ 0 w 878056"/>
              <a:gd name="connsiteY8" fmla="*/ 59485 h 795131"/>
              <a:gd name="connsiteX9" fmla="*/ 65444 w 878056"/>
              <a:gd name="connsiteY9" fmla="*/ 37046 h 795131"/>
              <a:gd name="connsiteX10" fmla="*/ 327014 w 878056"/>
              <a:gd name="connsiteY10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8056" h="795131">
                <a:moveTo>
                  <a:pt x="327014" y="0"/>
                </a:moveTo>
                <a:cubicBezTo>
                  <a:pt x="509188" y="0"/>
                  <a:pt x="678427" y="51880"/>
                  <a:pt x="818814" y="140728"/>
                </a:cubicBezTo>
                <a:lnTo>
                  <a:pt x="878056" y="186518"/>
                </a:lnTo>
                <a:lnTo>
                  <a:pt x="807117" y="241348"/>
                </a:lnTo>
                <a:cubicBezTo>
                  <a:pt x="667836" y="371825"/>
                  <a:pt x="575047" y="545856"/>
                  <a:pt x="554025" y="739762"/>
                </a:cubicBezTo>
                <a:lnTo>
                  <a:pt x="551041" y="795131"/>
                </a:lnTo>
                <a:lnTo>
                  <a:pt x="535671" y="789861"/>
                </a:lnTo>
                <a:cubicBezTo>
                  <a:pt x="246274" y="675194"/>
                  <a:pt x="36017" y="419564"/>
                  <a:pt x="2984" y="114854"/>
                </a:cubicBezTo>
                <a:lnTo>
                  <a:pt x="0" y="59485"/>
                </a:lnTo>
                <a:lnTo>
                  <a:pt x="65444" y="37046"/>
                </a:lnTo>
                <a:cubicBezTo>
                  <a:pt x="148074" y="12970"/>
                  <a:pt x="235927" y="0"/>
                  <a:pt x="327014" y="0"/>
                </a:cubicBezTo>
                <a:close/>
              </a:path>
            </a:pathLst>
          </a:custGeom>
          <a:solidFill>
            <a:schemeClr val="accent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14F15-0F4F-4B5B-85F1-B1739360ED01}"/>
              </a:ext>
            </a:extLst>
          </p:cNvPr>
          <p:cNvSpPr/>
          <p:nvPr/>
        </p:nvSpPr>
        <p:spPr>
          <a:xfrm>
            <a:off x="4899413" y="4563932"/>
            <a:ext cx="878057" cy="795131"/>
          </a:xfrm>
          <a:custGeom>
            <a:avLst/>
            <a:gdLst>
              <a:gd name="connsiteX0" fmla="*/ 551041 w 878057"/>
              <a:gd name="connsiteY0" fmla="*/ 0 h 795131"/>
              <a:gd name="connsiteX1" fmla="*/ 812611 w 878057"/>
              <a:gd name="connsiteY1" fmla="*/ 37046 h 795131"/>
              <a:gd name="connsiteX2" fmla="*/ 878057 w 878057"/>
              <a:gd name="connsiteY2" fmla="*/ 59485 h 795131"/>
              <a:gd name="connsiteX3" fmla="*/ 875072 w 878057"/>
              <a:gd name="connsiteY3" fmla="*/ 114854 h 795131"/>
              <a:gd name="connsiteX4" fmla="*/ 342385 w 878057"/>
              <a:gd name="connsiteY4" fmla="*/ 789861 h 795131"/>
              <a:gd name="connsiteX5" fmla="*/ 327015 w 878057"/>
              <a:gd name="connsiteY5" fmla="*/ 795131 h 795131"/>
              <a:gd name="connsiteX6" fmla="*/ 324030 w 878057"/>
              <a:gd name="connsiteY6" fmla="*/ 739762 h 795131"/>
              <a:gd name="connsiteX7" fmla="*/ 70938 w 878057"/>
              <a:gd name="connsiteY7" fmla="*/ 241348 h 795131"/>
              <a:gd name="connsiteX8" fmla="*/ 0 w 878057"/>
              <a:gd name="connsiteY8" fmla="*/ 186518 h 795131"/>
              <a:gd name="connsiteX9" fmla="*/ 59241 w 878057"/>
              <a:gd name="connsiteY9" fmla="*/ 140728 h 795131"/>
              <a:gd name="connsiteX10" fmla="*/ 551041 w 878057"/>
              <a:gd name="connsiteY10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8057" h="795131">
                <a:moveTo>
                  <a:pt x="551041" y="0"/>
                </a:moveTo>
                <a:cubicBezTo>
                  <a:pt x="642128" y="0"/>
                  <a:pt x="729981" y="12970"/>
                  <a:pt x="812611" y="37046"/>
                </a:cubicBezTo>
                <a:lnTo>
                  <a:pt x="878057" y="59485"/>
                </a:lnTo>
                <a:lnTo>
                  <a:pt x="875072" y="114854"/>
                </a:lnTo>
                <a:cubicBezTo>
                  <a:pt x="842039" y="419564"/>
                  <a:pt x="631783" y="675194"/>
                  <a:pt x="342385" y="789861"/>
                </a:cubicBezTo>
                <a:lnTo>
                  <a:pt x="327015" y="795131"/>
                </a:lnTo>
                <a:lnTo>
                  <a:pt x="324030" y="739762"/>
                </a:lnTo>
                <a:cubicBezTo>
                  <a:pt x="303009" y="545856"/>
                  <a:pt x="210220" y="371825"/>
                  <a:pt x="70938" y="241348"/>
                </a:cubicBezTo>
                <a:lnTo>
                  <a:pt x="0" y="186518"/>
                </a:lnTo>
                <a:lnTo>
                  <a:pt x="59241" y="140728"/>
                </a:lnTo>
                <a:cubicBezTo>
                  <a:pt x="199628" y="51880"/>
                  <a:pt x="368867" y="0"/>
                  <a:pt x="551041" y="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1351E01-9BC2-2F33-252B-BBEB25E72317}"/>
              </a:ext>
            </a:extLst>
          </p:cNvPr>
          <p:cNvSpPr/>
          <p:nvPr/>
        </p:nvSpPr>
        <p:spPr>
          <a:xfrm>
            <a:off x="4570841" y="5359062"/>
            <a:ext cx="657143" cy="666376"/>
          </a:xfrm>
          <a:custGeom>
            <a:avLst/>
            <a:gdLst>
              <a:gd name="connsiteX0" fmla="*/ 1557 w 657143"/>
              <a:gd name="connsiteY0" fmla="*/ 0 h 666376"/>
              <a:gd name="connsiteX1" fmla="*/ 67002 w 657143"/>
              <a:gd name="connsiteY1" fmla="*/ 22439 h 666376"/>
              <a:gd name="connsiteX2" fmla="*/ 328572 w 657143"/>
              <a:gd name="connsiteY2" fmla="*/ 59485 h 666376"/>
              <a:gd name="connsiteX3" fmla="*/ 590142 w 657143"/>
              <a:gd name="connsiteY3" fmla="*/ 22439 h 666376"/>
              <a:gd name="connsiteX4" fmla="*/ 655587 w 657143"/>
              <a:gd name="connsiteY4" fmla="*/ 0 h 666376"/>
              <a:gd name="connsiteX5" fmla="*/ 657143 w 657143"/>
              <a:gd name="connsiteY5" fmla="*/ 28881 h 666376"/>
              <a:gd name="connsiteX6" fmla="*/ 399510 w 657143"/>
              <a:gd name="connsiteY6" fmla="*/ 611545 h 666376"/>
              <a:gd name="connsiteX7" fmla="*/ 328572 w 657143"/>
              <a:gd name="connsiteY7" fmla="*/ 666376 h 666376"/>
              <a:gd name="connsiteX8" fmla="*/ 257633 w 657143"/>
              <a:gd name="connsiteY8" fmla="*/ 611545 h 666376"/>
              <a:gd name="connsiteX9" fmla="*/ 0 w 657143"/>
              <a:gd name="connsiteY9" fmla="*/ 28881 h 666376"/>
              <a:gd name="connsiteX10" fmla="*/ 1557 w 657143"/>
              <a:gd name="connsiteY10" fmla="*/ 0 h 66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143" h="666376">
                <a:moveTo>
                  <a:pt x="1557" y="0"/>
                </a:moveTo>
                <a:lnTo>
                  <a:pt x="67002" y="22439"/>
                </a:lnTo>
                <a:cubicBezTo>
                  <a:pt x="149632" y="46515"/>
                  <a:pt x="237485" y="59485"/>
                  <a:pt x="328572" y="59485"/>
                </a:cubicBezTo>
                <a:cubicBezTo>
                  <a:pt x="419659" y="59485"/>
                  <a:pt x="507512" y="46515"/>
                  <a:pt x="590142" y="22439"/>
                </a:cubicBezTo>
                <a:lnTo>
                  <a:pt x="655587" y="0"/>
                </a:lnTo>
                <a:lnTo>
                  <a:pt x="657143" y="28881"/>
                </a:lnTo>
                <a:cubicBezTo>
                  <a:pt x="657143" y="256426"/>
                  <a:pt x="558689" y="462429"/>
                  <a:pt x="399510" y="611545"/>
                </a:cubicBezTo>
                <a:lnTo>
                  <a:pt x="328572" y="666376"/>
                </a:lnTo>
                <a:lnTo>
                  <a:pt x="257633" y="611545"/>
                </a:lnTo>
                <a:cubicBezTo>
                  <a:pt x="98454" y="462429"/>
                  <a:pt x="0" y="256426"/>
                  <a:pt x="0" y="28881"/>
                </a:cubicBezTo>
                <a:lnTo>
                  <a:pt x="1557" y="0"/>
                </a:lnTo>
                <a:close/>
              </a:path>
            </a:pathLst>
          </a:cu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53CE5A-F463-1489-D840-5730F97A25A9}"/>
              </a:ext>
            </a:extLst>
          </p:cNvPr>
          <p:cNvSpPr/>
          <p:nvPr/>
        </p:nvSpPr>
        <p:spPr>
          <a:xfrm>
            <a:off x="4024643" y="3760692"/>
            <a:ext cx="1759226" cy="979926"/>
          </a:xfrm>
          <a:custGeom>
            <a:avLst/>
            <a:gdLst>
              <a:gd name="connsiteX0" fmla="*/ 879613 w 1759226"/>
              <a:gd name="connsiteY0" fmla="*/ 0 h 979926"/>
              <a:gd name="connsiteX1" fmla="*/ 1759226 w 1759226"/>
              <a:gd name="connsiteY1" fmla="*/ 824012 h 979926"/>
              <a:gd name="connsiteX2" fmla="*/ 1757670 w 1759226"/>
              <a:gd name="connsiteY2" fmla="*/ 852893 h 979926"/>
              <a:gd name="connsiteX3" fmla="*/ 1692224 w 1759226"/>
              <a:gd name="connsiteY3" fmla="*/ 830454 h 979926"/>
              <a:gd name="connsiteX4" fmla="*/ 1430654 w 1759226"/>
              <a:gd name="connsiteY4" fmla="*/ 793408 h 979926"/>
              <a:gd name="connsiteX5" fmla="*/ 938854 w 1759226"/>
              <a:gd name="connsiteY5" fmla="*/ 934136 h 979926"/>
              <a:gd name="connsiteX6" fmla="*/ 879613 w 1759226"/>
              <a:gd name="connsiteY6" fmla="*/ 979926 h 979926"/>
              <a:gd name="connsiteX7" fmla="*/ 820371 w 1759226"/>
              <a:gd name="connsiteY7" fmla="*/ 934136 h 979926"/>
              <a:gd name="connsiteX8" fmla="*/ 328571 w 1759226"/>
              <a:gd name="connsiteY8" fmla="*/ 793408 h 979926"/>
              <a:gd name="connsiteX9" fmla="*/ 67001 w 1759226"/>
              <a:gd name="connsiteY9" fmla="*/ 830454 h 979926"/>
              <a:gd name="connsiteX10" fmla="*/ 1557 w 1759226"/>
              <a:gd name="connsiteY10" fmla="*/ 852893 h 979926"/>
              <a:gd name="connsiteX11" fmla="*/ 0 w 1759226"/>
              <a:gd name="connsiteY11" fmla="*/ 824012 h 979926"/>
              <a:gd name="connsiteX12" fmla="*/ 879613 w 1759226"/>
              <a:gd name="connsiteY12" fmla="*/ 0 h 97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9226" h="979926">
                <a:moveTo>
                  <a:pt x="879613" y="0"/>
                </a:moveTo>
                <a:cubicBezTo>
                  <a:pt x="1365410" y="0"/>
                  <a:pt x="1759226" y="368923"/>
                  <a:pt x="1759226" y="824012"/>
                </a:cubicBezTo>
                <a:lnTo>
                  <a:pt x="1757670" y="852893"/>
                </a:lnTo>
                <a:lnTo>
                  <a:pt x="1692224" y="830454"/>
                </a:lnTo>
                <a:cubicBezTo>
                  <a:pt x="1609594" y="806378"/>
                  <a:pt x="1521741" y="793408"/>
                  <a:pt x="1430654" y="793408"/>
                </a:cubicBezTo>
                <a:cubicBezTo>
                  <a:pt x="1248480" y="793408"/>
                  <a:pt x="1079241" y="845288"/>
                  <a:pt x="938854" y="934136"/>
                </a:cubicBezTo>
                <a:lnTo>
                  <a:pt x="879613" y="979926"/>
                </a:lnTo>
                <a:lnTo>
                  <a:pt x="820371" y="934136"/>
                </a:lnTo>
                <a:cubicBezTo>
                  <a:pt x="679984" y="845288"/>
                  <a:pt x="510745" y="793408"/>
                  <a:pt x="328571" y="793408"/>
                </a:cubicBezTo>
                <a:cubicBezTo>
                  <a:pt x="237484" y="793408"/>
                  <a:pt x="149631" y="806378"/>
                  <a:pt x="67001" y="830454"/>
                </a:cubicBezTo>
                <a:lnTo>
                  <a:pt x="1557" y="852893"/>
                </a:lnTo>
                <a:lnTo>
                  <a:pt x="0" y="824012"/>
                </a:lnTo>
                <a:cubicBezTo>
                  <a:pt x="0" y="368923"/>
                  <a:pt x="393816" y="0"/>
                  <a:pt x="879613" y="0"/>
                </a:cubicBezTo>
                <a:close/>
              </a:path>
            </a:pathLst>
          </a:custGeom>
          <a:solidFill>
            <a:schemeClr val="accent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FD00F0-F84F-A45E-1C70-26E714E97E1C}"/>
              </a:ext>
            </a:extLst>
          </p:cNvPr>
          <p:cNvSpPr/>
          <p:nvPr/>
        </p:nvSpPr>
        <p:spPr>
          <a:xfrm>
            <a:off x="3468758" y="4633248"/>
            <a:ext cx="1430655" cy="1588539"/>
          </a:xfrm>
          <a:custGeom>
            <a:avLst/>
            <a:gdLst>
              <a:gd name="connsiteX0" fmla="*/ 552599 w 1430655"/>
              <a:gd name="connsiteY0" fmla="*/ 0 h 1588539"/>
              <a:gd name="connsiteX1" fmla="*/ 555583 w 1430655"/>
              <a:gd name="connsiteY1" fmla="*/ 55369 h 1588539"/>
              <a:gd name="connsiteX2" fmla="*/ 1088270 w 1430655"/>
              <a:gd name="connsiteY2" fmla="*/ 730376 h 1588539"/>
              <a:gd name="connsiteX3" fmla="*/ 1103640 w 1430655"/>
              <a:gd name="connsiteY3" fmla="*/ 735646 h 1588539"/>
              <a:gd name="connsiteX4" fmla="*/ 1102083 w 1430655"/>
              <a:gd name="connsiteY4" fmla="*/ 764527 h 1588539"/>
              <a:gd name="connsiteX5" fmla="*/ 1359716 w 1430655"/>
              <a:gd name="connsiteY5" fmla="*/ 1347191 h 1588539"/>
              <a:gd name="connsiteX6" fmla="*/ 1430655 w 1430655"/>
              <a:gd name="connsiteY6" fmla="*/ 1402022 h 1588539"/>
              <a:gd name="connsiteX7" fmla="*/ 1371413 w 1430655"/>
              <a:gd name="connsiteY7" fmla="*/ 1447811 h 1588539"/>
              <a:gd name="connsiteX8" fmla="*/ 879613 w 1430655"/>
              <a:gd name="connsiteY8" fmla="*/ 1588539 h 1588539"/>
              <a:gd name="connsiteX9" fmla="*/ 0 w 1430655"/>
              <a:gd name="connsiteY9" fmla="*/ 764527 h 1588539"/>
              <a:gd name="connsiteX10" fmla="*/ 537228 w 1430655"/>
              <a:gd name="connsiteY10" fmla="*/ 5270 h 1588539"/>
              <a:gd name="connsiteX11" fmla="*/ 552599 w 1430655"/>
              <a:gd name="connsiteY11" fmla="*/ 0 h 158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0655" h="1588539">
                <a:moveTo>
                  <a:pt x="552599" y="0"/>
                </a:moveTo>
                <a:lnTo>
                  <a:pt x="555583" y="55369"/>
                </a:lnTo>
                <a:cubicBezTo>
                  <a:pt x="588616" y="360079"/>
                  <a:pt x="798873" y="615709"/>
                  <a:pt x="1088270" y="730376"/>
                </a:cubicBezTo>
                <a:lnTo>
                  <a:pt x="1103640" y="735646"/>
                </a:lnTo>
                <a:lnTo>
                  <a:pt x="1102083" y="764527"/>
                </a:lnTo>
                <a:cubicBezTo>
                  <a:pt x="1102083" y="992072"/>
                  <a:pt x="1200537" y="1198075"/>
                  <a:pt x="1359716" y="1347191"/>
                </a:cubicBezTo>
                <a:lnTo>
                  <a:pt x="1430655" y="1402022"/>
                </a:lnTo>
                <a:lnTo>
                  <a:pt x="1371413" y="1447811"/>
                </a:lnTo>
                <a:cubicBezTo>
                  <a:pt x="1231026" y="1536659"/>
                  <a:pt x="1061787" y="1588539"/>
                  <a:pt x="879613" y="1588539"/>
                </a:cubicBezTo>
                <a:cubicBezTo>
                  <a:pt x="393816" y="1588539"/>
                  <a:pt x="0" y="1219616"/>
                  <a:pt x="0" y="764527"/>
                </a:cubicBezTo>
                <a:cubicBezTo>
                  <a:pt x="0" y="423210"/>
                  <a:pt x="221521" y="130362"/>
                  <a:pt x="537228" y="5270"/>
                </a:cubicBezTo>
                <a:lnTo>
                  <a:pt x="552599" y="0"/>
                </a:lnTo>
                <a:close/>
              </a:path>
            </a:pathLst>
          </a:cu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EF344F-6539-CC78-3E8A-75B2EF956078}"/>
              </a:ext>
            </a:extLst>
          </p:cNvPr>
          <p:cNvSpPr/>
          <p:nvPr/>
        </p:nvSpPr>
        <p:spPr>
          <a:xfrm>
            <a:off x="4899412" y="4623417"/>
            <a:ext cx="1430654" cy="1588539"/>
          </a:xfrm>
          <a:custGeom>
            <a:avLst/>
            <a:gdLst>
              <a:gd name="connsiteX0" fmla="*/ 878057 w 1430654"/>
              <a:gd name="connsiteY0" fmla="*/ 0 h 1588539"/>
              <a:gd name="connsiteX1" fmla="*/ 893426 w 1430654"/>
              <a:gd name="connsiteY1" fmla="*/ 5270 h 1588539"/>
              <a:gd name="connsiteX2" fmla="*/ 1430654 w 1430654"/>
              <a:gd name="connsiteY2" fmla="*/ 764527 h 1588539"/>
              <a:gd name="connsiteX3" fmla="*/ 551041 w 1430654"/>
              <a:gd name="connsiteY3" fmla="*/ 1588539 h 1588539"/>
              <a:gd name="connsiteX4" fmla="*/ 59241 w 1430654"/>
              <a:gd name="connsiteY4" fmla="*/ 1447811 h 1588539"/>
              <a:gd name="connsiteX5" fmla="*/ 0 w 1430654"/>
              <a:gd name="connsiteY5" fmla="*/ 1402022 h 1588539"/>
              <a:gd name="connsiteX6" fmla="*/ 70938 w 1430654"/>
              <a:gd name="connsiteY6" fmla="*/ 1347191 h 1588539"/>
              <a:gd name="connsiteX7" fmla="*/ 328571 w 1430654"/>
              <a:gd name="connsiteY7" fmla="*/ 764527 h 1588539"/>
              <a:gd name="connsiteX8" fmla="*/ 327015 w 1430654"/>
              <a:gd name="connsiteY8" fmla="*/ 735646 h 1588539"/>
              <a:gd name="connsiteX9" fmla="*/ 342385 w 1430654"/>
              <a:gd name="connsiteY9" fmla="*/ 730376 h 1588539"/>
              <a:gd name="connsiteX10" fmla="*/ 875072 w 1430654"/>
              <a:gd name="connsiteY10" fmla="*/ 55369 h 1588539"/>
              <a:gd name="connsiteX11" fmla="*/ 878057 w 1430654"/>
              <a:gd name="connsiteY11" fmla="*/ 0 h 158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0654" h="1588539">
                <a:moveTo>
                  <a:pt x="878057" y="0"/>
                </a:moveTo>
                <a:lnTo>
                  <a:pt x="893426" y="5270"/>
                </a:lnTo>
                <a:cubicBezTo>
                  <a:pt x="1209133" y="130362"/>
                  <a:pt x="1430654" y="423210"/>
                  <a:pt x="1430654" y="764527"/>
                </a:cubicBezTo>
                <a:cubicBezTo>
                  <a:pt x="1430654" y="1219616"/>
                  <a:pt x="1036838" y="1588539"/>
                  <a:pt x="551041" y="1588539"/>
                </a:cubicBezTo>
                <a:cubicBezTo>
                  <a:pt x="368867" y="1588539"/>
                  <a:pt x="199628" y="1536659"/>
                  <a:pt x="59241" y="1447811"/>
                </a:cubicBezTo>
                <a:lnTo>
                  <a:pt x="0" y="1402022"/>
                </a:lnTo>
                <a:lnTo>
                  <a:pt x="70938" y="1347191"/>
                </a:lnTo>
                <a:cubicBezTo>
                  <a:pt x="230117" y="1198075"/>
                  <a:pt x="328571" y="992072"/>
                  <a:pt x="328571" y="764527"/>
                </a:cubicBezTo>
                <a:lnTo>
                  <a:pt x="327015" y="735646"/>
                </a:lnTo>
                <a:lnTo>
                  <a:pt x="342385" y="730376"/>
                </a:lnTo>
                <a:cubicBezTo>
                  <a:pt x="631783" y="615709"/>
                  <a:pt x="842039" y="360079"/>
                  <a:pt x="875072" y="55369"/>
                </a:cubicBezTo>
                <a:lnTo>
                  <a:pt x="878057" y="0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4C494F-C999-695B-3577-5C63AC38CE9F}"/>
              </a:ext>
            </a:extLst>
          </p:cNvPr>
          <p:cNvSpPr/>
          <p:nvPr/>
        </p:nvSpPr>
        <p:spPr>
          <a:xfrm>
            <a:off x="4572397" y="4750449"/>
            <a:ext cx="654030" cy="668098"/>
          </a:xfrm>
          <a:custGeom>
            <a:avLst/>
            <a:gdLst>
              <a:gd name="connsiteX0" fmla="*/ 327015 w 654030"/>
              <a:gd name="connsiteY0" fmla="*/ 0 h 668098"/>
              <a:gd name="connsiteX1" fmla="*/ 397953 w 654030"/>
              <a:gd name="connsiteY1" fmla="*/ 54830 h 668098"/>
              <a:gd name="connsiteX2" fmla="*/ 651045 w 654030"/>
              <a:gd name="connsiteY2" fmla="*/ 553244 h 668098"/>
              <a:gd name="connsiteX3" fmla="*/ 654030 w 654030"/>
              <a:gd name="connsiteY3" fmla="*/ 608613 h 668098"/>
              <a:gd name="connsiteX4" fmla="*/ 588585 w 654030"/>
              <a:gd name="connsiteY4" fmla="*/ 631052 h 668098"/>
              <a:gd name="connsiteX5" fmla="*/ 327015 w 654030"/>
              <a:gd name="connsiteY5" fmla="*/ 668098 h 668098"/>
              <a:gd name="connsiteX6" fmla="*/ 65445 w 654030"/>
              <a:gd name="connsiteY6" fmla="*/ 631052 h 668098"/>
              <a:gd name="connsiteX7" fmla="*/ 0 w 654030"/>
              <a:gd name="connsiteY7" fmla="*/ 608613 h 668098"/>
              <a:gd name="connsiteX8" fmla="*/ 2984 w 654030"/>
              <a:gd name="connsiteY8" fmla="*/ 553244 h 668098"/>
              <a:gd name="connsiteX9" fmla="*/ 256076 w 654030"/>
              <a:gd name="connsiteY9" fmla="*/ 54830 h 668098"/>
              <a:gd name="connsiteX10" fmla="*/ 327015 w 654030"/>
              <a:gd name="connsiteY10" fmla="*/ 0 h 6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0" h="668098">
                <a:moveTo>
                  <a:pt x="327015" y="0"/>
                </a:moveTo>
                <a:lnTo>
                  <a:pt x="397953" y="54830"/>
                </a:lnTo>
                <a:cubicBezTo>
                  <a:pt x="537235" y="185307"/>
                  <a:pt x="630024" y="359338"/>
                  <a:pt x="651045" y="553244"/>
                </a:cubicBezTo>
                <a:lnTo>
                  <a:pt x="654030" y="608613"/>
                </a:lnTo>
                <a:lnTo>
                  <a:pt x="588585" y="631052"/>
                </a:lnTo>
                <a:cubicBezTo>
                  <a:pt x="505955" y="655128"/>
                  <a:pt x="418102" y="668098"/>
                  <a:pt x="327015" y="668098"/>
                </a:cubicBezTo>
                <a:cubicBezTo>
                  <a:pt x="235928" y="668098"/>
                  <a:pt x="148075" y="655128"/>
                  <a:pt x="65445" y="631052"/>
                </a:cubicBezTo>
                <a:lnTo>
                  <a:pt x="0" y="608613"/>
                </a:lnTo>
                <a:lnTo>
                  <a:pt x="2984" y="553244"/>
                </a:lnTo>
                <a:cubicBezTo>
                  <a:pt x="24006" y="359338"/>
                  <a:pt x="116795" y="185307"/>
                  <a:pt x="256076" y="54830"/>
                </a:cubicBezTo>
                <a:lnTo>
                  <a:pt x="327015" y="0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52C15F-32DA-2DD7-AC02-A77713B78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7" y="3428997"/>
            <a:ext cx="5" cy="6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74A71F-A409-5592-85BA-9256F5D73EB3}"/>
              </a:ext>
            </a:extLst>
          </p:cNvPr>
          <p:cNvSpPr/>
          <p:nvPr/>
        </p:nvSpPr>
        <p:spPr>
          <a:xfrm>
            <a:off x="3758134" y="4961497"/>
            <a:ext cx="484136" cy="397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B9814-E5B5-4B35-FAA0-B35D9E9343FF}"/>
              </a:ext>
            </a:extLst>
          </p:cNvPr>
          <p:cNvSpPr txBox="1"/>
          <p:nvPr/>
        </p:nvSpPr>
        <p:spPr>
          <a:xfrm>
            <a:off x="6605631" y="5624052"/>
            <a:ext cx="111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FFE88F-AC63-46F6-B582-F5A754375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071" y="365126"/>
            <a:ext cx="7385858" cy="5356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latin typeface="+mn-lt"/>
              </a:rPr>
              <a:t>HOW TO DRAW VENN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AE4D7-CF74-4E63-A0BF-AF4C6A81D342}"/>
              </a:ext>
            </a:extLst>
          </p:cNvPr>
          <p:cNvSpPr txBox="1"/>
          <p:nvPr/>
        </p:nvSpPr>
        <p:spPr>
          <a:xfrm>
            <a:off x="345137" y="985044"/>
            <a:ext cx="801919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Instructions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draw the Venn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r>
              <a:rPr lang="vi-VN" sz="24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the oval shape to draw the 3 circles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the bucket to shade the areas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A to add and format text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Select, then Ctrl + C to copy the image and paste on slides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6C026-59E2-4A67-985B-EBE9F0A52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5" y="4889424"/>
            <a:ext cx="7658100" cy="15525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1416A8-92DA-418A-9659-85629B707D27}"/>
              </a:ext>
            </a:extLst>
          </p:cNvPr>
          <p:cNvCxnSpPr>
            <a:cxnSpLocks/>
          </p:cNvCxnSpPr>
          <p:nvPr/>
        </p:nvCxnSpPr>
        <p:spPr>
          <a:xfrm>
            <a:off x="2245489" y="2615878"/>
            <a:ext cx="1777871" cy="264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81C97-95EC-4F0E-ACB5-66D084D1028A}"/>
              </a:ext>
            </a:extLst>
          </p:cNvPr>
          <p:cNvCxnSpPr>
            <a:cxnSpLocks/>
          </p:cNvCxnSpPr>
          <p:nvPr/>
        </p:nvCxnSpPr>
        <p:spPr>
          <a:xfrm>
            <a:off x="2400373" y="3035808"/>
            <a:ext cx="187379" cy="23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10A0A-6CA8-4572-A5DA-49E158548433}"/>
              </a:ext>
            </a:extLst>
          </p:cNvPr>
          <p:cNvCxnSpPr>
            <a:cxnSpLocks/>
          </p:cNvCxnSpPr>
          <p:nvPr/>
        </p:nvCxnSpPr>
        <p:spPr>
          <a:xfrm>
            <a:off x="1597306" y="3657600"/>
            <a:ext cx="1301342" cy="1728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0D3938-0A8A-44A2-8522-ECE43049E09D}"/>
              </a:ext>
            </a:extLst>
          </p:cNvPr>
          <p:cNvCxnSpPr/>
          <p:nvPr/>
        </p:nvCxnSpPr>
        <p:spPr>
          <a:xfrm>
            <a:off x="1508760" y="4270248"/>
            <a:ext cx="0" cy="10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04D7254-BF4D-41FF-BF5D-A12E919C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" y="2960265"/>
            <a:ext cx="1876989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 are L.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u="sng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 are T.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all D are 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73549A3-7417-45F8-857F-0ACDF597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1371601"/>
            <a:ext cx="3548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50" b="1">
              <a:solidFill>
                <a:schemeClr val="accent2"/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BD01008-8177-4BFA-B74E-EA0E5025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554" y="2497926"/>
            <a:ext cx="4527550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lower circles represent the two categories in the conclusion. </a:t>
            </a:r>
          </a:p>
        </p:txBody>
      </p:sp>
      <p:sp>
        <p:nvSpPr>
          <p:cNvPr id="40968" name="Rectangle 1">
            <a:extLst>
              <a:ext uri="{FF2B5EF4-FFF2-40B4-BE49-F238E27FC236}">
                <a16:creationId xmlns:a16="http://schemas.microsoft.com/office/drawing/2014/main" id="{45A1EB9A-F7CB-4226-A30D-130F6674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4" y="738936"/>
            <a:ext cx="1535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F48C9B-38F8-4564-BDBA-D47A6E883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553" y="1002473"/>
          <a:ext cx="1282304" cy="12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352600" imgH="2257560" progId="Paint.Picture">
                  <p:embed/>
                </p:oleObj>
              </mc:Choice>
              <mc:Fallback>
                <p:oleObj name="Bitmap Image" r:id="rId3" imgW="2352600" imgH="22575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F48C9B-38F8-4564-BDBA-D47A6E883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7553" y="1002473"/>
                        <a:ext cx="1282304" cy="123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7AAA31-6DD9-432F-A2C3-CFFB8E0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134" y="1082553"/>
            <a:ext cx="1282304" cy="114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B07EA-0CB4-49F8-B5A0-24E13465ADD1}"/>
              </a:ext>
            </a:extLst>
          </p:cNvPr>
          <p:cNvSpPr txBox="1"/>
          <p:nvPr/>
        </p:nvSpPr>
        <p:spPr>
          <a:xfrm>
            <a:off x="6206161" y="726645"/>
            <a:ext cx="567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C1B-6A0A-4B7D-AA7E-831938C065DF}"/>
              </a:ext>
            </a:extLst>
          </p:cNvPr>
          <p:cNvSpPr txBox="1"/>
          <p:nvPr/>
        </p:nvSpPr>
        <p:spPr>
          <a:xfrm>
            <a:off x="7719946" y="738936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No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68422-90BA-48A0-BD0E-DC886581D895}"/>
              </a:ext>
            </a:extLst>
          </p:cNvPr>
          <p:cNvCxnSpPr/>
          <p:nvPr/>
        </p:nvCxnSpPr>
        <p:spPr bwMode="auto">
          <a:xfrm flipV="1">
            <a:off x="6372548" y="2182501"/>
            <a:ext cx="233083" cy="357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3AD19F-766C-4530-929A-6684CBD5F4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80614" y="2192559"/>
            <a:ext cx="268091" cy="347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95351E7E-63C4-4C64-8A1C-64FA2A0626B2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" y="106844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9A340-06EB-1760-E424-2FF0A1A2AF3C}"/>
              </a:ext>
            </a:extLst>
          </p:cNvPr>
          <p:cNvSpPr txBox="1"/>
          <p:nvPr/>
        </p:nvSpPr>
        <p:spPr>
          <a:xfrm>
            <a:off x="90921" y="1300531"/>
            <a:ext cx="539876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u="sng" dirty="0">
                <a:latin typeface="Arial" panose="020B0604020202020204" pitchFamily="34" charset="0"/>
              </a:rPr>
              <a:t>All logic learners (L)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So, all Venn drawers (D) are critical thinkers (T).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3416C-102B-F798-B583-122A57D16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067" y="3646999"/>
            <a:ext cx="3016968" cy="27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105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7A-1C35-40A3-9102-DA9ABBE58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610" y="1699819"/>
            <a:ext cx="7386320" cy="1322786"/>
          </a:xfrm>
        </p:spPr>
        <p:txBody>
          <a:bodyPr>
            <a:noAutofit/>
          </a:bodyPr>
          <a:lstStyle/>
          <a:p>
            <a:pPr marL="0" indent="0" fontAlgn="t">
              <a:lnSpc>
                <a:spcPct val="17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iPhones are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All Samsung Galaxies are </a:t>
            </a:r>
            <a:r>
              <a:rPr lang="en-US" alt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some Samsung Galaxies are  iPhones.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0" name="TextBox 1">
            <a:extLst>
              <a:ext uri="{FF2B5EF4-FFF2-40B4-BE49-F238E27FC236}">
                <a16:creationId xmlns:a16="http://schemas.microsoft.com/office/drawing/2014/main" id="{59B6E18B-37B1-41D3-891F-5A5613E4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086300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2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F7FFC5-90F5-44FB-9D70-3EE35FE47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89" y="300926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8680C-32BB-4C55-99AE-7C2D1FD8D28F}"/>
              </a:ext>
            </a:extLst>
          </p:cNvPr>
          <p:cNvSpPr txBox="1"/>
          <p:nvPr/>
        </p:nvSpPr>
        <p:spPr>
          <a:xfrm>
            <a:off x="386080" y="38584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627E73E-C6AA-435B-AC4B-893F21A6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455158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G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G are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alt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F0C465CE-6A82-19B9-E8F8-B29627127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99" y="3407629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157B522-A9D0-3D3F-58EB-3DF1C8CB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594" y="6188226"/>
            <a:ext cx="383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2ADA9F2B-CD96-A395-A3C4-A4741DAC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134" y="6207891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7E100-E0D2-3A02-9B7E-DA7A5A797C5C}"/>
              </a:ext>
            </a:extLst>
          </p:cNvPr>
          <p:cNvSpPr/>
          <p:nvPr/>
        </p:nvSpPr>
        <p:spPr>
          <a:xfrm>
            <a:off x="6495714" y="4554098"/>
            <a:ext cx="884938" cy="804964"/>
          </a:xfrm>
          <a:custGeom>
            <a:avLst/>
            <a:gdLst>
              <a:gd name="connsiteX0" fmla="*/ 557402 w 884938"/>
              <a:gd name="connsiteY0" fmla="*/ 0 h 804964"/>
              <a:gd name="connsiteX1" fmla="*/ 818972 w 884938"/>
              <a:gd name="connsiteY1" fmla="*/ 37046 h 804964"/>
              <a:gd name="connsiteX2" fmla="*/ 884938 w 884938"/>
              <a:gd name="connsiteY2" fmla="*/ 59664 h 804964"/>
              <a:gd name="connsiteX3" fmla="*/ 881433 w 884938"/>
              <a:gd name="connsiteY3" fmla="*/ 124687 h 804964"/>
              <a:gd name="connsiteX4" fmla="*/ 348746 w 884938"/>
              <a:gd name="connsiteY4" fmla="*/ 799694 h 804964"/>
              <a:gd name="connsiteX5" fmla="*/ 333377 w 884938"/>
              <a:gd name="connsiteY5" fmla="*/ 804964 h 804964"/>
              <a:gd name="connsiteX6" fmla="*/ 330392 w 884938"/>
              <a:gd name="connsiteY6" fmla="*/ 749595 h 804964"/>
              <a:gd name="connsiteX7" fmla="*/ 77300 w 884938"/>
              <a:gd name="connsiteY7" fmla="*/ 251181 h 804964"/>
              <a:gd name="connsiteX8" fmla="*/ 0 w 884938"/>
              <a:gd name="connsiteY8" fmla="*/ 191434 h 804964"/>
              <a:gd name="connsiteX9" fmla="*/ 65602 w 884938"/>
              <a:gd name="connsiteY9" fmla="*/ 140728 h 804964"/>
              <a:gd name="connsiteX10" fmla="*/ 557402 w 884938"/>
              <a:gd name="connsiteY10" fmla="*/ 0 h 8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938" h="804964">
                <a:moveTo>
                  <a:pt x="557402" y="0"/>
                </a:moveTo>
                <a:cubicBezTo>
                  <a:pt x="648489" y="0"/>
                  <a:pt x="736342" y="12970"/>
                  <a:pt x="818972" y="37046"/>
                </a:cubicBezTo>
                <a:lnTo>
                  <a:pt x="884938" y="59664"/>
                </a:lnTo>
                <a:lnTo>
                  <a:pt x="881433" y="124687"/>
                </a:lnTo>
                <a:cubicBezTo>
                  <a:pt x="848400" y="429397"/>
                  <a:pt x="638144" y="685027"/>
                  <a:pt x="348746" y="799694"/>
                </a:cubicBezTo>
                <a:lnTo>
                  <a:pt x="333377" y="804964"/>
                </a:lnTo>
                <a:lnTo>
                  <a:pt x="330392" y="749595"/>
                </a:lnTo>
                <a:cubicBezTo>
                  <a:pt x="309371" y="555689"/>
                  <a:pt x="216582" y="381658"/>
                  <a:pt x="77300" y="251181"/>
                </a:cubicBezTo>
                <a:lnTo>
                  <a:pt x="0" y="191434"/>
                </a:lnTo>
                <a:lnTo>
                  <a:pt x="65602" y="140728"/>
                </a:lnTo>
                <a:cubicBezTo>
                  <a:pt x="205989" y="51880"/>
                  <a:pt x="375228" y="0"/>
                  <a:pt x="557402" y="0"/>
                </a:cubicBezTo>
                <a:close/>
              </a:path>
            </a:pathLst>
          </a:cu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FB8622-3F32-5E95-B72C-9A49C91AEC83}"/>
              </a:ext>
            </a:extLst>
          </p:cNvPr>
          <p:cNvSpPr/>
          <p:nvPr/>
        </p:nvSpPr>
        <p:spPr>
          <a:xfrm>
            <a:off x="5624020" y="4563932"/>
            <a:ext cx="871695" cy="794953"/>
          </a:xfrm>
          <a:custGeom>
            <a:avLst/>
            <a:gdLst>
              <a:gd name="connsiteX0" fmla="*/ 327015 w 871695"/>
              <a:gd name="connsiteY0" fmla="*/ 0 h 794953"/>
              <a:gd name="connsiteX1" fmla="*/ 818815 w 871695"/>
              <a:gd name="connsiteY1" fmla="*/ 140728 h 794953"/>
              <a:gd name="connsiteX2" fmla="*/ 871695 w 871695"/>
              <a:gd name="connsiteY2" fmla="*/ 181601 h 794953"/>
              <a:gd name="connsiteX3" fmla="*/ 807117 w 871695"/>
              <a:gd name="connsiteY3" fmla="*/ 231515 h 794953"/>
              <a:gd name="connsiteX4" fmla="*/ 554025 w 871695"/>
              <a:gd name="connsiteY4" fmla="*/ 729929 h 794953"/>
              <a:gd name="connsiteX5" fmla="*/ 550521 w 871695"/>
              <a:gd name="connsiteY5" fmla="*/ 794953 h 794953"/>
              <a:gd name="connsiteX6" fmla="*/ 535671 w 871695"/>
              <a:gd name="connsiteY6" fmla="*/ 789861 h 794953"/>
              <a:gd name="connsiteX7" fmla="*/ 2984 w 871695"/>
              <a:gd name="connsiteY7" fmla="*/ 114854 h 794953"/>
              <a:gd name="connsiteX8" fmla="*/ 0 w 871695"/>
              <a:gd name="connsiteY8" fmla="*/ 59485 h 794953"/>
              <a:gd name="connsiteX9" fmla="*/ 65445 w 871695"/>
              <a:gd name="connsiteY9" fmla="*/ 37046 h 794953"/>
              <a:gd name="connsiteX10" fmla="*/ 327015 w 871695"/>
              <a:gd name="connsiteY10" fmla="*/ 0 h 79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695" h="794953">
                <a:moveTo>
                  <a:pt x="327015" y="0"/>
                </a:moveTo>
                <a:cubicBezTo>
                  <a:pt x="509189" y="0"/>
                  <a:pt x="678428" y="51880"/>
                  <a:pt x="818815" y="140728"/>
                </a:cubicBezTo>
                <a:lnTo>
                  <a:pt x="871695" y="181601"/>
                </a:lnTo>
                <a:lnTo>
                  <a:pt x="807117" y="231515"/>
                </a:lnTo>
                <a:cubicBezTo>
                  <a:pt x="667836" y="361992"/>
                  <a:pt x="575047" y="536023"/>
                  <a:pt x="554025" y="729929"/>
                </a:cubicBezTo>
                <a:lnTo>
                  <a:pt x="550521" y="794953"/>
                </a:lnTo>
                <a:lnTo>
                  <a:pt x="535671" y="789861"/>
                </a:lnTo>
                <a:cubicBezTo>
                  <a:pt x="246274" y="675194"/>
                  <a:pt x="36018" y="419564"/>
                  <a:pt x="2984" y="114854"/>
                </a:cubicBezTo>
                <a:lnTo>
                  <a:pt x="0" y="59485"/>
                </a:lnTo>
                <a:lnTo>
                  <a:pt x="65445" y="37046"/>
                </a:lnTo>
                <a:cubicBezTo>
                  <a:pt x="148075" y="12970"/>
                  <a:pt x="235928" y="0"/>
                  <a:pt x="327015" y="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078941-40D1-B26C-3D6E-8F1913FF4E4E}"/>
              </a:ext>
            </a:extLst>
          </p:cNvPr>
          <p:cNvSpPr/>
          <p:nvPr/>
        </p:nvSpPr>
        <p:spPr>
          <a:xfrm>
            <a:off x="6146970" y="5368719"/>
            <a:ext cx="657144" cy="661638"/>
          </a:xfrm>
          <a:custGeom>
            <a:avLst/>
            <a:gdLst>
              <a:gd name="connsiteX0" fmla="*/ 1037 w 657144"/>
              <a:gd name="connsiteY0" fmla="*/ 0 h 661638"/>
              <a:gd name="connsiteX1" fmla="*/ 67002 w 657144"/>
              <a:gd name="connsiteY1" fmla="*/ 22617 h 661638"/>
              <a:gd name="connsiteX2" fmla="*/ 328572 w 657144"/>
              <a:gd name="connsiteY2" fmla="*/ 59663 h 661638"/>
              <a:gd name="connsiteX3" fmla="*/ 590142 w 657144"/>
              <a:gd name="connsiteY3" fmla="*/ 22617 h 661638"/>
              <a:gd name="connsiteX4" fmla="*/ 655588 w 657144"/>
              <a:gd name="connsiteY4" fmla="*/ 178 h 661638"/>
              <a:gd name="connsiteX5" fmla="*/ 657144 w 657144"/>
              <a:gd name="connsiteY5" fmla="*/ 29059 h 661638"/>
              <a:gd name="connsiteX6" fmla="*/ 399511 w 657144"/>
              <a:gd name="connsiteY6" fmla="*/ 611723 h 661638"/>
              <a:gd name="connsiteX7" fmla="*/ 334933 w 657144"/>
              <a:gd name="connsiteY7" fmla="*/ 661638 h 661638"/>
              <a:gd name="connsiteX8" fmla="*/ 257633 w 657144"/>
              <a:gd name="connsiteY8" fmla="*/ 601890 h 661638"/>
              <a:gd name="connsiteX9" fmla="*/ 0 w 657144"/>
              <a:gd name="connsiteY9" fmla="*/ 19226 h 661638"/>
              <a:gd name="connsiteX10" fmla="*/ 1037 w 657144"/>
              <a:gd name="connsiteY10" fmla="*/ 0 h 66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144" h="661638">
                <a:moveTo>
                  <a:pt x="1037" y="0"/>
                </a:moveTo>
                <a:lnTo>
                  <a:pt x="67002" y="22617"/>
                </a:lnTo>
                <a:cubicBezTo>
                  <a:pt x="149632" y="46693"/>
                  <a:pt x="237485" y="59663"/>
                  <a:pt x="328572" y="59663"/>
                </a:cubicBezTo>
                <a:cubicBezTo>
                  <a:pt x="419659" y="59663"/>
                  <a:pt x="507512" y="46693"/>
                  <a:pt x="590142" y="22617"/>
                </a:cubicBezTo>
                <a:lnTo>
                  <a:pt x="655588" y="178"/>
                </a:lnTo>
                <a:lnTo>
                  <a:pt x="657144" y="29059"/>
                </a:lnTo>
                <a:cubicBezTo>
                  <a:pt x="657144" y="256604"/>
                  <a:pt x="558690" y="462607"/>
                  <a:pt x="399511" y="611723"/>
                </a:cubicBezTo>
                <a:lnTo>
                  <a:pt x="334933" y="661638"/>
                </a:lnTo>
                <a:lnTo>
                  <a:pt x="257633" y="601890"/>
                </a:lnTo>
                <a:cubicBezTo>
                  <a:pt x="98454" y="452774"/>
                  <a:pt x="0" y="246771"/>
                  <a:pt x="0" y="19226"/>
                </a:cubicBezTo>
                <a:lnTo>
                  <a:pt x="1037" y="0"/>
                </a:lnTo>
                <a:close/>
              </a:path>
            </a:pathLst>
          </a:custGeom>
          <a:solidFill>
            <a:schemeClr val="accent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56920-1641-9CC8-0D8C-FF1F8AB4809A}"/>
              </a:ext>
            </a:extLst>
          </p:cNvPr>
          <p:cNvSpPr/>
          <p:nvPr/>
        </p:nvSpPr>
        <p:spPr>
          <a:xfrm>
            <a:off x="5611298" y="3746300"/>
            <a:ext cx="1759226" cy="975009"/>
          </a:xfrm>
          <a:custGeom>
            <a:avLst/>
            <a:gdLst>
              <a:gd name="connsiteX0" fmla="*/ 879613 w 1759226"/>
              <a:gd name="connsiteY0" fmla="*/ 0 h 975009"/>
              <a:gd name="connsiteX1" fmla="*/ 1759226 w 1759226"/>
              <a:gd name="connsiteY1" fmla="*/ 824012 h 975009"/>
              <a:gd name="connsiteX2" fmla="*/ 1758190 w 1759226"/>
              <a:gd name="connsiteY2" fmla="*/ 843239 h 975009"/>
              <a:gd name="connsiteX3" fmla="*/ 1692224 w 1759226"/>
              <a:gd name="connsiteY3" fmla="*/ 820621 h 975009"/>
              <a:gd name="connsiteX4" fmla="*/ 1430654 w 1759226"/>
              <a:gd name="connsiteY4" fmla="*/ 783575 h 975009"/>
              <a:gd name="connsiteX5" fmla="*/ 938854 w 1759226"/>
              <a:gd name="connsiteY5" fmla="*/ 924303 h 975009"/>
              <a:gd name="connsiteX6" fmla="*/ 873252 w 1759226"/>
              <a:gd name="connsiteY6" fmla="*/ 975009 h 975009"/>
              <a:gd name="connsiteX7" fmla="*/ 820372 w 1759226"/>
              <a:gd name="connsiteY7" fmla="*/ 934136 h 975009"/>
              <a:gd name="connsiteX8" fmla="*/ 328572 w 1759226"/>
              <a:gd name="connsiteY8" fmla="*/ 793408 h 975009"/>
              <a:gd name="connsiteX9" fmla="*/ 67002 w 1759226"/>
              <a:gd name="connsiteY9" fmla="*/ 830454 h 975009"/>
              <a:gd name="connsiteX10" fmla="*/ 1557 w 1759226"/>
              <a:gd name="connsiteY10" fmla="*/ 852893 h 975009"/>
              <a:gd name="connsiteX11" fmla="*/ 0 w 1759226"/>
              <a:gd name="connsiteY11" fmla="*/ 824012 h 975009"/>
              <a:gd name="connsiteX12" fmla="*/ 879613 w 1759226"/>
              <a:gd name="connsiteY12" fmla="*/ 0 h 9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9226" h="975009">
                <a:moveTo>
                  <a:pt x="879613" y="0"/>
                </a:moveTo>
                <a:cubicBezTo>
                  <a:pt x="1365410" y="0"/>
                  <a:pt x="1759226" y="368923"/>
                  <a:pt x="1759226" y="824012"/>
                </a:cubicBezTo>
                <a:lnTo>
                  <a:pt x="1758190" y="843239"/>
                </a:lnTo>
                <a:lnTo>
                  <a:pt x="1692224" y="820621"/>
                </a:lnTo>
                <a:cubicBezTo>
                  <a:pt x="1609594" y="796545"/>
                  <a:pt x="1521741" y="783575"/>
                  <a:pt x="1430654" y="783575"/>
                </a:cubicBezTo>
                <a:cubicBezTo>
                  <a:pt x="1248480" y="783575"/>
                  <a:pt x="1079241" y="835455"/>
                  <a:pt x="938854" y="924303"/>
                </a:cubicBezTo>
                <a:lnTo>
                  <a:pt x="873252" y="975009"/>
                </a:lnTo>
                <a:lnTo>
                  <a:pt x="820372" y="934136"/>
                </a:lnTo>
                <a:cubicBezTo>
                  <a:pt x="679985" y="845288"/>
                  <a:pt x="510746" y="793408"/>
                  <a:pt x="328572" y="793408"/>
                </a:cubicBezTo>
                <a:cubicBezTo>
                  <a:pt x="237485" y="793408"/>
                  <a:pt x="149632" y="806378"/>
                  <a:pt x="67002" y="830454"/>
                </a:cubicBezTo>
                <a:lnTo>
                  <a:pt x="1557" y="852893"/>
                </a:lnTo>
                <a:lnTo>
                  <a:pt x="0" y="824012"/>
                </a:lnTo>
                <a:cubicBezTo>
                  <a:pt x="0" y="368923"/>
                  <a:pt x="393816" y="0"/>
                  <a:pt x="879613" y="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AA4769-C976-1337-43DB-F112A767083E}"/>
              </a:ext>
            </a:extLst>
          </p:cNvPr>
          <p:cNvSpPr/>
          <p:nvPr/>
        </p:nvSpPr>
        <p:spPr>
          <a:xfrm>
            <a:off x="6490911" y="4594625"/>
            <a:ext cx="1424293" cy="1588360"/>
          </a:xfrm>
          <a:custGeom>
            <a:avLst/>
            <a:gdLst>
              <a:gd name="connsiteX0" fmla="*/ 872216 w 1424293"/>
              <a:gd name="connsiteY0" fmla="*/ 0 h 1588360"/>
              <a:gd name="connsiteX1" fmla="*/ 887065 w 1424293"/>
              <a:gd name="connsiteY1" fmla="*/ 5091 h 1588360"/>
              <a:gd name="connsiteX2" fmla="*/ 1424293 w 1424293"/>
              <a:gd name="connsiteY2" fmla="*/ 764348 h 1588360"/>
              <a:gd name="connsiteX3" fmla="*/ 544680 w 1424293"/>
              <a:gd name="connsiteY3" fmla="*/ 1588360 h 1588360"/>
              <a:gd name="connsiteX4" fmla="*/ 52880 w 1424293"/>
              <a:gd name="connsiteY4" fmla="*/ 1447632 h 1588360"/>
              <a:gd name="connsiteX5" fmla="*/ 0 w 1424293"/>
              <a:gd name="connsiteY5" fmla="*/ 1406760 h 1588360"/>
              <a:gd name="connsiteX6" fmla="*/ 64578 w 1424293"/>
              <a:gd name="connsiteY6" fmla="*/ 1356845 h 1588360"/>
              <a:gd name="connsiteX7" fmla="*/ 322211 w 1424293"/>
              <a:gd name="connsiteY7" fmla="*/ 774181 h 1588360"/>
              <a:gd name="connsiteX8" fmla="*/ 320655 w 1424293"/>
              <a:gd name="connsiteY8" fmla="*/ 745300 h 1588360"/>
              <a:gd name="connsiteX9" fmla="*/ 336024 w 1424293"/>
              <a:gd name="connsiteY9" fmla="*/ 740030 h 1588360"/>
              <a:gd name="connsiteX10" fmla="*/ 868711 w 1424293"/>
              <a:gd name="connsiteY10" fmla="*/ 65023 h 1588360"/>
              <a:gd name="connsiteX11" fmla="*/ 872216 w 1424293"/>
              <a:gd name="connsiteY11" fmla="*/ 0 h 158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4293" h="1588360">
                <a:moveTo>
                  <a:pt x="872216" y="0"/>
                </a:moveTo>
                <a:lnTo>
                  <a:pt x="887065" y="5091"/>
                </a:lnTo>
                <a:cubicBezTo>
                  <a:pt x="1202772" y="130183"/>
                  <a:pt x="1424293" y="423031"/>
                  <a:pt x="1424293" y="764348"/>
                </a:cubicBezTo>
                <a:cubicBezTo>
                  <a:pt x="1424293" y="1219437"/>
                  <a:pt x="1030477" y="1588360"/>
                  <a:pt x="544680" y="1588360"/>
                </a:cubicBezTo>
                <a:cubicBezTo>
                  <a:pt x="362506" y="1588360"/>
                  <a:pt x="193267" y="1536480"/>
                  <a:pt x="52880" y="1447632"/>
                </a:cubicBezTo>
                <a:lnTo>
                  <a:pt x="0" y="1406760"/>
                </a:lnTo>
                <a:lnTo>
                  <a:pt x="64578" y="1356845"/>
                </a:lnTo>
                <a:cubicBezTo>
                  <a:pt x="223757" y="1207729"/>
                  <a:pt x="322211" y="1001726"/>
                  <a:pt x="322211" y="774181"/>
                </a:cubicBezTo>
                <a:lnTo>
                  <a:pt x="320655" y="745300"/>
                </a:lnTo>
                <a:lnTo>
                  <a:pt x="336024" y="740030"/>
                </a:lnTo>
                <a:cubicBezTo>
                  <a:pt x="625422" y="625363"/>
                  <a:pt x="835678" y="369733"/>
                  <a:pt x="868711" y="65023"/>
                </a:cubicBezTo>
                <a:lnTo>
                  <a:pt x="872216" y="0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1FEE4E-45F6-2633-6A18-1906D2166C87}"/>
              </a:ext>
            </a:extLst>
          </p:cNvPr>
          <p:cNvSpPr/>
          <p:nvPr/>
        </p:nvSpPr>
        <p:spPr>
          <a:xfrm>
            <a:off x="5071422" y="4623417"/>
            <a:ext cx="1437015" cy="1588539"/>
          </a:xfrm>
          <a:custGeom>
            <a:avLst/>
            <a:gdLst>
              <a:gd name="connsiteX0" fmla="*/ 552598 w 1437015"/>
              <a:gd name="connsiteY0" fmla="*/ 0 h 1588539"/>
              <a:gd name="connsiteX1" fmla="*/ 555582 w 1437015"/>
              <a:gd name="connsiteY1" fmla="*/ 55369 h 1588539"/>
              <a:gd name="connsiteX2" fmla="*/ 1088269 w 1437015"/>
              <a:gd name="connsiteY2" fmla="*/ 730376 h 1588539"/>
              <a:gd name="connsiteX3" fmla="*/ 1103119 w 1437015"/>
              <a:gd name="connsiteY3" fmla="*/ 735468 h 1588539"/>
              <a:gd name="connsiteX4" fmla="*/ 1102082 w 1437015"/>
              <a:gd name="connsiteY4" fmla="*/ 754694 h 1588539"/>
              <a:gd name="connsiteX5" fmla="*/ 1359715 w 1437015"/>
              <a:gd name="connsiteY5" fmla="*/ 1337358 h 1588539"/>
              <a:gd name="connsiteX6" fmla="*/ 1437015 w 1437015"/>
              <a:gd name="connsiteY6" fmla="*/ 1397106 h 1588539"/>
              <a:gd name="connsiteX7" fmla="*/ 1371413 w 1437015"/>
              <a:gd name="connsiteY7" fmla="*/ 1447811 h 1588539"/>
              <a:gd name="connsiteX8" fmla="*/ 879613 w 1437015"/>
              <a:gd name="connsiteY8" fmla="*/ 1588539 h 1588539"/>
              <a:gd name="connsiteX9" fmla="*/ 0 w 1437015"/>
              <a:gd name="connsiteY9" fmla="*/ 764527 h 1588539"/>
              <a:gd name="connsiteX10" fmla="*/ 537228 w 1437015"/>
              <a:gd name="connsiteY10" fmla="*/ 5270 h 1588539"/>
              <a:gd name="connsiteX11" fmla="*/ 552598 w 1437015"/>
              <a:gd name="connsiteY11" fmla="*/ 0 h 158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7015" h="1588539">
                <a:moveTo>
                  <a:pt x="552598" y="0"/>
                </a:moveTo>
                <a:lnTo>
                  <a:pt x="555582" y="55369"/>
                </a:lnTo>
                <a:cubicBezTo>
                  <a:pt x="588616" y="360079"/>
                  <a:pt x="798872" y="615709"/>
                  <a:pt x="1088269" y="730376"/>
                </a:cubicBezTo>
                <a:lnTo>
                  <a:pt x="1103119" y="735468"/>
                </a:lnTo>
                <a:lnTo>
                  <a:pt x="1102082" y="754694"/>
                </a:lnTo>
                <a:cubicBezTo>
                  <a:pt x="1102082" y="982239"/>
                  <a:pt x="1200536" y="1188242"/>
                  <a:pt x="1359715" y="1337358"/>
                </a:cubicBezTo>
                <a:lnTo>
                  <a:pt x="1437015" y="1397106"/>
                </a:lnTo>
                <a:lnTo>
                  <a:pt x="1371413" y="1447811"/>
                </a:lnTo>
                <a:cubicBezTo>
                  <a:pt x="1231026" y="1536659"/>
                  <a:pt x="1061787" y="1588539"/>
                  <a:pt x="879613" y="1588539"/>
                </a:cubicBezTo>
                <a:cubicBezTo>
                  <a:pt x="393816" y="1588539"/>
                  <a:pt x="0" y="1219616"/>
                  <a:pt x="0" y="764527"/>
                </a:cubicBezTo>
                <a:cubicBezTo>
                  <a:pt x="0" y="423210"/>
                  <a:pt x="221521" y="130362"/>
                  <a:pt x="537228" y="5270"/>
                </a:cubicBezTo>
                <a:lnTo>
                  <a:pt x="552598" y="0"/>
                </a:lnTo>
                <a:close/>
              </a:path>
            </a:pathLst>
          </a:custGeom>
          <a:solidFill>
            <a:schemeClr val="accent5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A8BAC59-4C7F-0D96-470C-11F2E618B5F5}"/>
              </a:ext>
            </a:extLst>
          </p:cNvPr>
          <p:cNvSpPr/>
          <p:nvPr/>
        </p:nvSpPr>
        <p:spPr>
          <a:xfrm>
            <a:off x="6174541" y="4745533"/>
            <a:ext cx="654551" cy="673015"/>
          </a:xfrm>
          <a:custGeom>
            <a:avLst/>
            <a:gdLst>
              <a:gd name="connsiteX0" fmla="*/ 321174 w 654551"/>
              <a:gd name="connsiteY0" fmla="*/ 0 h 673015"/>
              <a:gd name="connsiteX1" fmla="*/ 398474 w 654551"/>
              <a:gd name="connsiteY1" fmla="*/ 59747 h 673015"/>
              <a:gd name="connsiteX2" fmla="*/ 651566 w 654551"/>
              <a:gd name="connsiteY2" fmla="*/ 558161 h 673015"/>
              <a:gd name="connsiteX3" fmla="*/ 654551 w 654551"/>
              <a:gd name="connsiteY3" fmla="*/ 613530 h 673015"/>
              <a:gd name="connsiteX4" fmla="*/ 589105 w 654551"/>
              <a:gd name="connsiteY4" fmla="*/ 635969 h 673015"/>
              <a:gd name="connsiteX5" fmla="*/ 327535 w 654551"/>
              <a:gd name="connsiteY5" fmla="*/ 673015 h 673015"/>
              <a:gd name="connsiteX6" fmla="*/ 65965 w 654551"/>
              <a:gd name="connsiteY6" fmla="*/ 635969 h 673015"/>
              <a:gd name="connsiteX7" fmla="*/ 0 w 654551"/>
              <a:gd name="connsiteY7" fmla="*/ 613352 h 673015"/>
              <a:gd name="connsiteX8" fmla="*/ 3504 w 654551"/>
              <a:gd name="connsiteY8" fmla="*/ 548328 h 673015"/>
              <a:gd name="connsiteX9" fmla="*/ 256596 w 654551"/>
              <a:gd name="connsiteY9" fmla="*/ 49914 h 673015"/>
              <a:gd name="connsiteX10" fmla="*/ 321174 w 654551"/>
              <a:gd name="connsiteY10" fmla="*/ 0 h 67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551" h="673015">
                <a:moveTo>
                  <a:pt x="321174" y="0"/>
                </a:moveTo>
                <a:lnTo>
                  <a:pt x="398474" y="59747"/>
                </a:lnTo>
                <a:cubicBezTo>
                  <a:pt x="537756" y="190224"/>
                  <a:pt x="630545" y="364255"/>
                  <a:pt x="651566" y="558161"/>
                </a:cubicBezTo>
                <a:lnTo>
                  <a:pt x="654551" y="613530"/>
                </a:lnTo>
                <a:lnTo>
                  <a:pt x="589105" y="635969"/>
                </a:lnTo>
                <a:cubicBezTo>
                  <a:pt x="506475" y="660045"/>
                  <a:pt x="418622" y="673015"/>
                  <a:pt x="327535" y="673015"/>
                </a:cubicBezTo>
                <a:cubicBezTo>
                  <a:pt x="236448" y="673015"/>
                  <a:pt x="148595" y="660045"/>
                  <a:pt x="65965" y="635969"/>
                </a:cubicBezTo>
                <a:lnTo>
                  <a:pt x="0" y="613352"/>
                </a:lnTo>
                <a:lnTo>
                  <a:pt x="3504" y="548328"/>
                </a:lnTo>
                <a:cubicBezTo>
                  <a:pt x="24526" y="354422"/>
                  <a:pt x="117315" y="180391"/>
                  <a:pt x="256596" y="49914"/>
                </a:cubicBezTo>
                <a:lnTo>
                  <a:pt x="321174" y="0"/>
                </a:lnTo>
                <a:close/>
              </a:path>
            </a:pathLst>
          </a:cu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0268BBB-72C1-7E45-B8A1-53B827B0DA50}"/>
              </a:ext>
            </a:extLst>
          </p:cNvPr>
          <p:cNvSpPr/>
          <p:nvPr/>
        </p:nvSpPr>
        <p:spPr>
          <a:xfrm>
            <a:off x="6415517" y="5131837"/>
            <a:ext cx="191876" cy="267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73F96-A794-34C2-845F-F926148A8A79}"/>
              </a:ext>
            </a:extLst>
          </p:cNvPr>
          <p:cNvSpPr txBox="1"/>
          <p:nvPr/>
        </p:nvSpPr>
        <p:spPr>
          <a:xfrm>
            <a:off x="4114800" y="6207891"/>
            <a:ext cx="11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7A-1C35-40A3-9102-DA9ABBE58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6080" y="1658659"/>
            <a:ext cx="7386320" cy="1322786"/>
          </a:xfrm>
        </p:spPr>
        <p:txBody>
          <a:bodyPr>
            <a:noAutofit/>
          </a:bodyPr>
          <a:lstStyle/>
          <a:p>
            <a:pPr marL="0" indent="0" fontAlgn="t">
              <a:lnSpc>
                <a:spcPct val="17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iPhones are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All Samsung Galaxies are </a:t>
            </a:r>
            <a:r>
              <a:rPr lang="en-US" alt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some Samsung Galaxies are  iPhones.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0" name="TextBox 1">
            <a:extLst>
              <a:ext uri="{FF2B5EF4-FFF2-40B4-BE49-F238E27FC236}">
                <a16:creationId xmlns:a16="http://schemas.microsoft.com/office/drawing/2014/main" id="{59B6E18B-37B1-41D3-891F-5A5613E4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086300"/>
            <a:ext cx="5948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2: Answer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F7FFC5-90F5-44FB-9D70-3EE35FE47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89" y="300926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8680C-32BB-4C55-99AE-7C2D1FD8D28F}"/>
              </a:ext>
            </a:extLst>
          </p:cNvPr>
          <p:cNvSpPr txBox="1"/>
          <p:nvPr/>
        </p:nvSpPr>
        <p:spPr>
          <a:xfrm>
            <a:off x="386080" y="38584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627E73E-C6AA-435B-AC4B-893F21A6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4857298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G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G are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alt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7773EC-5329-0D78-4162-5C04B2C4DD0F}"/>
              </a:ext>
            </a:extLst>
          </p:cNvPr>
          <p:cNvSpPr/>
          <p:nvPr/>
        </p:nvSpPr>
        <p:spPr>
          <a:xfrm>
            <a:off x="5423866" y="4537968"/>
            <a:ext cx="774144" cy="693385"/>
          </a:xfrm>
          <a:custGeom>
            <a:avLst/>
            <a:gdLst>
              <a:gd name="connsiteX0" fmla="*/ 306448 w 774144"/>
              <a:gd name="connsiteY0" fmla="*/ 0 h 693385"/>
              <a:gd name="connsiteX1" fmla="*/ 757228 w 774144"/>
              <a:gd name="connsiteY1" fmla="*/ 133690 h 693385"/>
              <a:gd name="connsiteX2" fmla="*/ 774144 w 774144"/>
              <a:gd name="connsiteY2" fmla="*/ 147241 h 693385"/>
              <a:gd name="connsiteX3" fmla="*/ 671738 w 774144"/>
              <a:gd name="connsiteY3" fmla="*/ 229277 h 693385"/>
              <a:gd name="connsiteX4" fmla="*/ 451974 w 774144"/>
              <a:gd name="connsiteY4" fmla="*/ 625038 h 693385"/>
              <a:gd name="connsiteX5" fmla="*/ 441231 w 774144"/>
              <a:gd name="connsiteY5" fmla="*/ 693385 h 693385"/>
              <a:gd name="connsiteX6" fmla="*/ 349173 w 774144"/>
              <a:gd name="connsiteY6" fmla="*/ 642457 h 693385"/>
              <a:gd name="connsiteX7" fmla="*/ 10087 w 774144"/>
              <a:gd name="connsiteY7" fmla="*/ 126660 h 693385"/>
              <a:gd name="connsiteX8" fmla="*/ 0 w 774144"/>
              <a:gd name="connsiteY8" fmla="*/ 59292 h 693385"/>
              <a:gd name="connsiteX9" fmla="*/ 143961 w 774144"/>
              <a:gd name="connsiteY9" fmla="*/ 15904 h 693385"/>
              <a:gd name="connsiteX10" fmla="*/ 306448 w 774144"/>
              <a:gd name="connsiteY10" fmla="*/ 0 h 69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144" h="693385">
                <a:moveTo>
                  <a:pt x="306448" y="0"/>
                </a:moveTo>
                <a:cubicBezTo>
                  <a:pt x="473427" y="0"/>
                  <a:pt x="628550" y="49285"/>
                  <a:pt x="757228" y="133690"/>
                </a:cubicBezTo>
                <a:lnTo>
                  <a:pt x="774144" y="147241"/>
                </a:lnTo>
                <a:lnTo>
                  <a:pt x="671738" y="229277"/>
                </a:lnTo>
                <a:cubicBezTo>
                  <a:pt x="562312" y="335521"/>
                  <a:pt x="484194" y="472163"/>
                  <a:pt x="451974" y="625038"/>
                </a:cubicBezTo>
                <a:lnTo>
                  <a:pt x="441231" y="693385"/>
                </a:lnTo>
                <a:lnTo>
                  <a:pt x="349173" y="642457"/>
                </a:lnTo>
                <a:cubicBezTo>
                  <a:pt x="177603" y="524318"/>
                  <a:pt x="53047" y="340636"/>
                  <a:pt x="10087" y="126660"/>
                </a:cubicBezTo>
                <a:lnTo>
                  <a:pt x="0" y="59292"/>
                </a:lnTo>
                <a:lnTo>
                  <a:pt x="143961" y="15904"/>
                </a:lnTo>
                <a:cubicBezTo>
                  <a:pt x="196446" y="5476"/>
                  <a:pt x="250789" y="0"/>
                  <a:pt x="306448" y="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9A887C0-B470-D6FC-72A4-7C975F7753DF}"/>
              </a:ext>
            </a:extLst>
          </p:cNvPr>
          <p:cNvSpPr/>
          <p:nvPr/>
        </p:nvSpPr>
        <p:spPr>
          <a:xfrm>
            <a:off x="6198010" y="4537968"/>
            <a:ext cx="822218" cy="719849"/>
          </a:xfrm>
          <a:custGeom>
            <a:avLst/>
            <a:gdLst>
              <a:gd name="connsiteX0" fmla="*/ 467696 w 822218"/>
              <a:gd name="connsiteY0" fmla="*/ 0 h 719849"/>
              <a:gd name="connsiteX1" fmla="*/ 781523 w 822218"/>
              <a:gd name="connsiteY1" fmla="*/ 61516 h 719849"/>
              <a:gd name="connsiteX2" fmla="*/ 822218 w 822218"/>
              <a:gd name="connsiteY2" fmla="*/ 82962 h 719849"/>
              <a:gd name="connsiteX3" fmla="*/ 815675 w 822218"/>
              <a:gd name="connsiteY3" fmla="*/ 126660 h 719849"/>
              <a:gd name="connsiteX4" fmla="*/ 339636 w 822218"/>
              <a:gd name="connsiteY4" fmla="*/ 718222 h 719849"/>
              <a:gd name="connsiteX5" fmla="*/ 335276 w 822218"/>
              <a:gd name="connsiteY5" fmla="*/ 719849 h 719849"/>
              <a:gd name="connsiteX6" fmla="*/ 334387 w 822218"/>
              <a:gd name="connsiteY6" fmla="*/ 702762 h 719849"/>
              <a:gd name="connsiteX7" fmla="*/ 102406 w 822218"/>
              <a:gd name="connsiteY7" fmla="*/ 229277 h 719849"/>
              <a:gd name="connsiteX8" fmla="*/ 0 w 822218"/>
              <a:gd name="connsiteY8" fmla="*/ 147241 h 719849"/>
              <a:gd name="connsiteX9" fmla="*/ 16916 w 822218"/>
              <a:gd name="connsiteY9" fmla="*/ 133690 h 719849"/>
              <a:gd name="connsiteX10" fmla="*/ 467696 w 822218"/>
              <a:gd name="connsiteY10" fmla="*/ 0 h 7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2218" h="719849">
                <a:moveTo>
                  <a:pt x="467696" y="0"/>
                </a:moveTo>
                <a:cubicBezTo>
                  <a:pt x="579015" y="0"/>
                  <a:pt x="685065" y="21905"/>
                  <a:pt x="781523" y="61516"/>
                </a:cubicBezTo>
                <a:lnTo>
                  <a:pt x="822218" y="82962"/>
                </a:lnTo>
                <a:lnTo>
                  <a:pt x="815675" y="126660"/>
                </a:lnTo>
                <a:cubicBezTo>
                  <a:pt x="761976" y="394130"/>
                  <a:pt x="580781" y="614265"/>
                  <a:pt x="339636" y="718222"/>
                </a:cubicBezTo>
                <a:lnTo>
                  <a:pt x="335276" y="719849"/>
                </a:lnTo>
                <a:lnTo>
                  <a:pt x="334387" y="702762"/>
                </a:lnTo>
                <a:cubicBezTo>
                  <a:pt x="315120" y="518555"/>
                  <a:pt x="230070" y="353228"/>
                  <a:pt x="102406" y="229277"/>
                </a:cubicBezTo>
                <a:lnTo>
                  <a:pt x="0" y="147241"/>
                </a:lnTo>
                <a:lnTo>
                  <a:pt x="16916" y="133690"/>
                </a:lnTo>
                <a:cubicBezTo>
                  <a:pt x="145594" y="49285"/>
                  <a:pt x="300717" y="0"/>
                  <a:pt x="467696" y="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87EF70-BCB4-5180-F9BD-86E386968D1A}"/>
              </a:ext>
            </a:extLst>
          </p:cNvPr>
          <p:cNvSpPr/>
          <p:nvPr/>
        </p:nvSpPr>
        <p:spPr>
          <a:xfrm>
            <a:off x="5859460" y="5231352"/>
            <a:ext cx="677100" cy="724972"/>
          </a:xfrm>
          <a:custGeom>
            <a:avLst/>
            <a:gdLst>
              <a:gd name="connsiteX0" fmla="*/ 5637 w 677100"/>
              <a:gd name="connsiteY0" fmla="*/ 0 h 724972"/>
              <a:gd name="connsiteX1" fmla="*/ 50532 w 677100"/>
              <a:gd name="connsiteY1" fmla="*/ 24837 h 724972"/>
              <a:gd name="connsiteX2" fmla="*/ 364359 w 677100"/>
              <a:gd name="connsiteY2" fmla="*/ 89414 h 724972"/>
              <a:gd name="connsiteX3" fmla="*/ 604112 w 677100"/>
              <a:gd name="connsiteY3" fmla="*/ 52470 h 724972"/>
              <a:gd name="connsiteX4" fmla="*/ 673826 w 677100"/>
              <a:gd name="connsiteY4" fmla="*/ 26464 h 724972"/>
              <a:gd name="connsiteX5" fmla="*/ 677100 w 677100"/>
              <a:gd name="connsiteY5" fmla="*/ 89414 h 724972"/>
              <a:gd name="connsiteX6" fmla="*/ 440956 w 677100"/>
              <a:gd name="connsiteY6" fmla="*/ 642937 h 724972"/>
              <a:gd name="connsiteX7" fmla="*/ 338550 w 677100"/>
              <a:gd name="connsiteY7" fmla="*/ 724972 h 724972"/>
              <a:gd name="connsiteX8" fmla="*/ 236144 w 677100"/>
              <a:gd name="connsiteY8" fmla="*/ 642937 h 724972"/>
              <a:gd name="connsiteX9" fmla="*/ 0 w 677100"/>
              <a:gd name="connsiteY9" fmla="*/ 89414 h 724972"/>
              <a:gd name="connsiteX10" fmla="*/ 4163 w 677100"/>
              <a:gd name="connsiteY10" fmla="*/ 9377 h 724972"/>
              <a:gd name="connsiteX11" fmla="*/ 5637 w 677100"/>
              <a:gd name="connsiteY11" fmla="*/ 0 h 7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7100" h="724972">
                <a:moveTo>
                  <a:pt x="5637" y="0"/>
                </a:moveTo>
                <a:lnTo>
                  <a:pt x="50532" y="24837"/>
                </a:lnTo>
                <a:cubicBezTo>
                  <a:pt x="146990" y="66420"/>
                  <a:pt x="253040" y="89414"/>
                  <a:pt x="364359" y="89414"/>
                </a:cubicBezTo>
                <a:cubicBezTo>
                  <a:pt x="447849" y="89414"/>
                  <a:pt x="528374" y="76480"/>
                  <a:pt x="604112" y="52470"/>
                </a:cubicBezTo>
                <a:lnTo>
                  <a:pt x="673826" y="26464"/>
                </a:lnTo>
                <a:lnTo>
                  <a:pt x="677100" y="89414"/>
                </a:lnTo>
                <a:cubicBezTo>
                  <a:pt x="677100" y="305578"/>
                  <a:pt x="586858" y="501278"/>
                  <a:pt x="440956" y="642937"/>
                </a:cubicBezTo>
                <a:lnTo>
                  <a:pt x="338550" y="724972"/>
                </a:lnTo>
                <a:lnTo>
                  <a:pt x="236144" y="642937"/>
                </a:lnTo>
                <a:cubicBezTo>
                  <a:pt x="90242" y="501278"/>
                  <a:pt x="0" y="305578"/>
                  <a:pt x="0" y="89414"/>
                </a:cubicBezTo>
                <a:cubicBezTo>
                  <a:pt x="0" y="62394"/>
                  <a:pt x="1410" y="35693"/>
                  <a:pt x="4163" y="9377"/>
                </a:cubicBezTo>
                <a:lnTo>
                  <a:pt x="5637" y="0"/>
                </a:lnTo>
                <a:close/>
              </a:path>
            </a:pathLst>
          </a:custGeom>
          <a:pattFill prst="dkVert">
            <a:fgClr>
              <a:schemeClr val="accent6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DA854D-FF66-CDC6-DB12-C12D0BDB0C83}"/>
              </a:ext>
            </a:extLst>
          </p:cNvPr>
          <p:cNvSpPr/>
          <p:nvPr/>
        </p:nvSpPr>
        <p:spPr>
          <a:xfrm>
            <a:off x="5417572" y="3677266"/>
            <a:ext cx="1612492" cy="1007942"/>
          </a:xfrm>
          <a:custGeom>
            <a:avLst/>
            <a:gdLst>
              <a:gd name="connsiteX0" fmla="*/ 806246 w 1612492"/>
              <a:gd name="connsiteY0" fmla="*/ 0 h 1007942"/>
              <a:gd name="connsiteX1" fmla="*/ 1612492 w 1612492"/>
              <a:gd name="connsiteY1" fmla="*/ 821750 h 1007942"/>
              <a:gd name="connsiteX2" fmla="*/ 1608329 w 1612492"/>
              <a:gd name="connsiteY2" fmla="*/ 905769 h 1007942"/>
              <a:gd name="connsiteX3" fmla="*/ 1602655 w 1612492"/>
              <a:gd name="connsiteY3" fmla="*/ 943663 h 1007942"/>
              <a:gd name="connsiteX4" fmla="*/ 1561960 w 1612492"/>
              <a:gd name="connsiteY4" fmla="*/ 922217 h 1007942"/>
              <a:gd name="connsiteX5" fmla="*/ 1248133 w 1612492"/>
              <a:gd name="connsiteY5" fmla="*/ 860701 h 1007942"/>
              <a:gd name="connsiteX6" fmla="*/ 797353 w 1612492"/>
              <a:gd name="connsiteY6" fmla="*/ 994391 h 1007942"/>
              <a:gd name="connsiteX7" fmla="*/ 780437 w 1612492"/>
              <a:gd name="connsiteY7" fmla="*/ 1007942 h 1007942"/>
              <a:gd name="connsiteX8" fmla="*/ 763521 w 1612492"/>
              <a:gd name="connsiteY8" fmla="*/ 994391 h 1007942"/>
              <a:gd name="connsiteX9" fmla="*/ 312741 w 1612492"/>
              <a:gd name="connsiteY9" fmla="*/ 860701 h 1007942"/>
              <a:gd name="connsiteX10" fmla="*/ 150254 w 1612492"/>
              <a:gd name="connsiteY10" fmla="*/ 876605 h 1007942"/>
              <a:gd name="connsiteX11" fmla="*/ 6293 w 1612492"/>
              <a:gd name="connsiteY11" fmla="*/ 919993 h 1007942"/>
              <a:gd name="connsiteX12" fmla="*/ 4163 w 1612492"/>
              <a:gd name="connsiteY12" fmla="*/ 905769 h 1007942"/>
              <a:gd name="connsiteX13" fmla="*/ 0 w 1612492"/>
              <a:gd name="connsiteY13" fmla="*/ 821750 h 1007942"/>
              <a:gd name="connsiteX14" fmla="*/ 806246 w 1612492"/>
              <a:gd name="connsiteY14" fmla="*/ 0 h 100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2492" h="1007942">
                <a:moveTo>
                  <a:pt x="806246" y="0"/>
                </a:moveTo>
                <a:cubicBezTo>
                  <a:pt x="1251523" y="0"/>
                  <a:pt x="1612492" y="367910"/>
                  <a:pt x="1612492" y="821750"/>
                </a:cubicBezTo>
                <a:cubicBezTo>
                  <a:pt x="1612492" y="850115"/>
                  <a:pt x="1611082" y="878145"/>
                  <a:pt x="1608329" y="905769"/>
                </a:cubicBezTo>
                <a:lnTo>
                  <a:pt x="1602655" y="943663"/>
                </a:lnTo>
                <a:lnTo>
                  <a:pt x="1561960" y="922217"/>
                </a:lnTo>
                <a:cubicBezTo>
                  <a:pt x="1465502" y="882606"/>
                  <a:pt x="1359452" y="860701"/>
                  <a:pt x="1248133" y="860701"/>
                </a:cubicBezTo>
                <a:cubicBezTo>
                  <a:pt x="1081154" y="860701"/>
                  <a:pt x="926031" y="909986"/>
                  <a:pt x="797353" y="994391"/>
                </a:cubicBezTo>
                <a:lnTo>
                  <a:pt x="780437" y="1007942"/>
                </a:lnTo>
                <a:lnTo>
                  <a:pt x="763521" y="994391"/>
                </a:lnTo>
                <a:cubicBezTo>
                  <a:pt x="634843" y="909986"/>
                  <a:pt x="479720" y="860701"/>
                  <a:pt x="312741" y="860701"/>
                </a:cubicBezTo>
                <a:cubicBezTo>
                  <a:pt x="257082" y="860701"/>
                  <a:pt x="202739" y="866177"/>
                  <a:pt x="150254" y="876605"/>
                </a:cubicBezTo>
                <a:lnTo>
                  <a:pt x="6293" y="919993"/>
                </a:lnTo>
                <a:lnTo>
                  <a:pt x="4163" y="905769"/>
                </a:lnTo>
                <a:cubicBezTo>
                  <a:pt x="1410" y="878145"/>
                  <a:pt x="0" y="850115"/>
                  <a:pt x="0" y="821750"/>
                </a:cubicBezTo>
                <a:cubicBezTo>
                  <a:pt x="0" y="367910"/>
                  <a:pt x="360969" y="0"/>
                  <a:pt x="806246" y="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1BF763-FFF2-5594-F17E-4C77C2278CE3}"/>
              </a:ext>
            </a:extLst>
          </p:cNvPr>
          <p:cNvSpPr/>
          <p:nvPr/>
        </p:nvSpPr>
        <p:spPr>
          <a:xfrm>
            <a:off x="4924068" y="4597259"/>
            <a:ext cx="1273942" cy="1506306"/>
          </a:xfrm>
          <a:custGeom>
            <a:avLst/>
            <a:gdLst>
              <a:gd name="connsiteX0" fmla="*/ 499798 w 1273942"/>
              <a:gd name="connsiteY0" fmla="*/ 0 h 1506306"/>
              <a:gd name="connsiteX1" fmla="*/ 509885 w 1273942"/>
              <a:gd name="connsiteY1" fmla="*/ 67368 h 1506306"/>
              <a:gd name="connsiteX2" fmla="*/ 848971 w 1273942"/>
              <a:gd name="connsiteY2" fmla="*/ 583165 h 1506306"/>
              <a:gd name="connsiteX3" fmla="*/ 941029 w 1273942"/>
              <a:gd name="connsiteY3" fmla="*/ 634093 h 1506306"/>
              <a:gd name="connsiteX4" fmla="*/ 939555 w 1273942"/>
              <a:gd name="connsiteY4" fmla="*/ 643470 h 1506306"/>
              <a:gd name="connsiteX5" fmla="*/ 935392 w 1273942"/>
              <a:gd name="connsiteY5" fmla="*/ 723507 h 1506306"/>
              <a:gd name="connsiteX6" fmla="*/ 1171536 w 1273942"/>
              <a:gd name="connsiteY6" fmla="*/ 1277030 h 1506306"/>
              <a:gd name="connsiteX7" fmla="*/ 1273942 w 1273942"/>
              <a:gd name="connsiteY7" fmla="*/ 1359065 h 1506306"/>
              <a:gd name="connsiteX8" fmla="*/ 1257026 w 1273942"/>
              <a:gd name="connsiteY8" fmla="*/ 1372616 h 1506306"/>
              <a:gd name="connsiteX9" fmla="*/ 806246 w 1273942"/>
              <a:gd name="connsiteY9" fmla="*/ 1506306 h 1506306"/>
              <a:gd name="connsiteX10" fmla="*/ 0 w 1273942"/>
              <a:gd name="connsiteY10" fmla="*/ 723507 h 1506306"/>
              <a:gd name="connsiteX11" fmla="*/ 492419 w 1273942"/>
              <a:gd name="connsiteY11" fmla="*/ 2224 h 1506306"/>
              <a:gd name="connsiteX12" fmla="*/ 499798 w 1273942"/>
              <a:gd name="connsiteY12" fmla="*/ 0 h 150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3942" h="1506306">
                <a:moveTo>
                  <a:pt x="499798" y="0"/>
                </a:moveTo>
                <a:lnTo>
                  <a:pt x="509885" y="67368"/>
                </a:lnTo>
                <a:cubicBezTo>
                  <a:pt x="552845" y="281344"/>
                  <a:pt x="677401" y="465026"/>
                  <a:pt x="848971" y="583165"/>
                </a:cubicBezTo>
                <a:lnTo>
                  <a:pt x="941029" y="634093"/>
                </a:lnTo>
                <a:lnTo>
                  <a:pt x="939555" y="643470"/>
                </a:lnTo>
                <a:cubicBezTo>
                  <a:pt x="936802" y="669786"/>
                  <a:pt x="935392" y="696487"/>
                  <a:pt x="935392" y="723507"/>
                </a:cubicBezTo>
                <a:cubicBezTo>
                  <a:pt x="935392" y="939671"/>
                  <a:pt x="1025634" y="1135371"/>
                  <a:pt x="1171536" y="1277030"/>
                </a:cubicBezTo>
                <a:lnTo>
                  <a:pt x="1273942" y="1359065"/>
                </a:lnTo>
                <a:lnTo>
                  <a:pt x="1257026" y="1372616"/>
                </a:lnTo>
                <a:cubicBezTo>
                  <a:pt x="1128348" y="1457021"/>
                  <a:pt x="973225" y="1506306"/>
                  <a:pt x="806246" y="1506306"/>
                </a:cubicBezTo>
                <a:cubicBezTo>
                  <a:pt x="360969" y="1506306"/>
                  <a:pt x="0" y="1155835"/>
                  <a:pt x="0" y="723507"/>
                </a:cubicBezTo>
                <a:cubicBezTo>
                  <a:pt x="0" y="399261"/>
                  <a:pt x="203045" y="121060"/>
                  <a:pt x="492419" y="2224"/>
                </a:cubicBezTo>
                <a:lnTo>
                  <a:pt x="499798" y="0"/>
                </a:lnTo>
                <a:close/>
              </a:path>
            </a:pathLst>
          </a:custGeom>
          <a:pattFill prst="dkVert">
            <a:fgClr>
              <a:schemeClr val="accent6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CB8E3B7-FCCC-B56F-998E-1C3D47A968B1}"/>
              </a:ext>
            </a:extLst>
          </p:cNvPr>
          <p:cNvSpPr/>
          <p:nvPr/>
        </p:nvSpPr>
        <p:spPr>
          <a:xfrm>
            <a:off x="6198010" y="4620929"/>
            <a:ext cx="1273942" cy="1482636"/>
          </a:xfrm>
          <a:custGeom>
            <a:avLst/>
            <a:gdLst>
              <a:gd name="connsiteX0" fmla="*/ 822218 w 1273942"/>
              <a:gd name="connsiteY0" fmla="*/ 0 h 1482636"/>
              <a:gd name="connsiteX1" fmla="*/ 918476 w 1273942"/>
              <a:gd name="connsiteY1" fmla="*/ 50728 h 1482636"/>
              <a:gd name="connsiteX2" fmla="*/ 1273942 w 1273942"/>
              <a:gd name="connsiteY2" fmla="*/ 699837 h 1482636"/>
              <a:gd name="connsiteX3" fmla="*/ 467696 w 1273942"/>
              <a:gd name="connsiteY3" fmla="*/ 1482636 h 1482636"/>
              <a:gd name="connsiteX4" fmla="*/ 16916 w 1273942"/>
              <a:gd name="connsiteY4" fmla="*/ 1348946 h 1482636"/>
              <a:gd name="connsiteX5" fmla="*/ 0 w 1273942"/>
              <a:gd name="connsiteY5" fmla="*/ 1335395 h 1482636"/>
              <a:gd name="connsiteX6" fmla="*/ 102406 w 1273942"/>
              <a:gd name="connsiteY6" fmla="*/ 1253360 h 1482636"/>
              <a:gd name="connsiteX7" fmla="*/ 338550 w 1273942"/>
              <a:gd name="connsiteY7" fmla="*/ 699837 h 1482636"/>
              <a:gd name="connsiteX8" fmla="*/ 335276 w 1273942"/>
              <a:gd name="connsiteY8" fmla="*/ 636887 h 1482636"/>
              <a:gd name="connsiteX9" fmla="*/ 339636 w 1273942"/>
              <a:gd name="connsiteY9" fmla="*/ 635260 h 1482636"/>
              <a:gd name="connsiteX10" fmla="*/ 815675 w 1273942"/>
              <a:gd name="connsiteY10" fmla="*/ 43698 h 1482636"/>
              <a:gd name="connsiteX11" fmla="*/ 822218 w 1273942"/>
              <a:gd name="connsiteY11" fmla="*/ 0 h 148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3942" h="1482636">
                <a:moveTo>
                  <a:pt x="822218" y="0"/>
                </a:moveTo>
                <a:lnTo>
                  <a:pt x="918476" y="50728"/>
                </a:lnTo>
                <a:cubicBezTo>
                  <a:pt x="1132939" y="191403"/>
                  <a:pt x="1273942" y="429632"/>
                  <a:pt x="1273942" y="699837"/>
                </a:cubicBezTo>
                <a:cubicBezTo>
                  <a:pt x="1273942" y="1132165"/>
                  <a:pt x="912973" y="1482636"/>
                  <a:pt x="467696" y="1482636"/>
                </a:cubicBezTo>
                <a:cubicBezTo>
                  <a:pt x="300717" y="1482636"/>
                  <a:pt x="145594" y="1433351"/>
                  <a:pt x="16916" y="1348946"/>
                </a:cubicBezTo>
                <a:lnTo>
                  <a:pt x="0" y="1335395"/>
                </a:lnTo>
                <a:lnTo>
                  <a:pt x="102406" y="1253360"/>
                </a:lnTo>
                <a:cubicBezTo>
                  <a:pt x="248308" y="1111701"/>
                  <a:pt x="338550" y="916001"/>
                  <a:pt x="338550" y="699837"/>
                </a:cubicBezTo>
                <a:lnTo>
                  <a:pt x="335276" y="636887"/>
                </a:lnTo>
                <a:lnTo>
                  <a:pt x="339636" y="635260"/>
                </a:lnTo>
                <a:cubicBezTo>
                  <a:pt x="580781" y="531303"/>
                  <a:pt x="761976" y="311168"/>
                  <a:pt x="815675" y="43698"/>
                </a:cubicBezTo>
                <a:lnTo>
                  <a:pt x="822218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6AB0FDC-CCD3-708E-246E-A85E0E6AAA66}"/>
              </a:ext>
            </a:extLst>
          </p:cNvPr>
          <p:cNvSpPr/>
          <p:nvPr/>
        </p:nvSpPr>
        <p:spPr>
          <a:xfrm>
            <a:off x="5865097" y="4685208"/>
            <a:ext cx="668189" cy="635558"/>
          </a:xfrm>
          <a:custGeom>
            <a:avLst/>
            <a:gdLst>
              <a:gd name="connsiteX0" fmla="*/ 332913 w 668189"/>
              <a:gd name="connsiteY0" fmla="*/ 0 h 635558"/>
              <a:gd name="connsiteX1" fmla="*/ 435319 w 668189"/>
              <a:gd name="connsiteY1" fmla="*/ 82036 h 635558"/>
              <a:gd name="connsiteX2" fmla="*/ 667300 w 668189"/>
              <a:gd name="connsiteY2" fmla="*/ 555521 h 635558"/>
              <a:gd name="connsiteX3" fmla="*/ 668189 w 668189"/>
              <a:gd name="connsiteY3" fmla="*/ 572608 h 635558"/>
              <a:gd name="connsiteX4" fmla="*/ 598475 w 668189"/>
              <a:gd name="connsiteY4" fmla="*/ 598614 h 635558"/>
              <a:gd name="connsiteX5" fmla="*/ 358722 w 668189"/>
              <a:gd name="connsiteY5" fmla="*/ 635558 h 635558"/>
              <a:gd name="connsiteX6" fmla="*/ 44895 w 668189"/>
              <a:gd name="connsiteY6" fmla="*/ 570981 h 635558"/>
              <a:gd name="connsiteX7" fmla="*/ 0 w 668189"/>
              <a:gd name="connsiteY7" fmla="*/ 546144 h 635558"/>
              <a:gd name="connsiteX8" fmla="*/ 10743 w 668189"/>
              <a:gd name="connsiteY8" fmla="*/ 477797 h 635558"/>
              <a:gd name="connsiteX9" fmla="*/ 230507 w 668189"/>
              <a:gd name="connsiteY9" fmla="*/ 82036 h 635558"/>
              <a:gd name="connsiteX10" fmla="*/ 332913 w 668189"/>
              <a:gd name="connsiteY10" fmla="*/ 0 h 63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8189" h="635558">
                <a:moveTo>
                  <a:pt x="332913" y="0"/>
                </a:moveTo>
                <a:lnTo>
                  <a:pt x="435319" y="82036"/>
                </a:lnTo>
                <a:cubicBezTo>
                  <a:pt x="562983" y="205987"/>
                  <a:pt x="648033" y="371314"/>
                  <a:pt x="667300" y="555521"/>
                </a:cubicBezTo>
                <a:lnTo>
                  <a:pt x="668189" y="572608"/>
                </a:lnTo>
                <a:lnTo>
                  <a:pt x="598475" y="598614"/>
                </a:lnTo>
                <a:cubicBezTo>
                  <a:pt x="522737" y="622624"/>
                  <a:pt x="442212" y="635558"/>
                  <a:pt x="358722" y="635558"/>
                </a:cubicBezTo>
                <a:cubicBezTo>
                  <a:pt x="247403" y="635558"/>
                  <a:pt x="141353" y="612564"/>
                  <a:pt x="44895" y="570981"/>
                </a:cubicBezTo>
                <a:lnTo>
                  <a:pt x="0" y="546144"/>
                </a:lnTo>
                <a:lnTo>
                  <a:pt x="10743" y="477797"/>
                </a:lnTo>
                <a:cubicBezTo>
                  <a:pt x="42963" y="324922"/>
                  <a:pt x="121081" y="188280"/>
                  <a:pt x="230507" y="82036"/>
                </a:cubicBezTo>
                <a:lnTo>
                  <a:pt x="332913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0B6A4-0043-379A-6308-532C2F3F8C92}"/>
              </a:ext>
            </a:extLst>
          </p:cNvPr>
          <p:cNvSpPr txBox="1"/>
          <p:nvPr/>
        </p:nvSpPr>
        <p:spPr>
          <a:xfrm>
            <a:off x="5970430" y="3057594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EE976-2BDE-6BBF-7EBD-91412409487D}"/>
              </a:ext>
            </a:extLst>
          </p:cNvPr>
          <p:cNvSpPr txBox="1"/>
          <p:nvPr/>
        </p:nvSpPr>
        <p:spPr>
          <a:xfrm>
            <a:off x="5352684" y="6301021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70DE3-066B-AE77-75C3-BA54A77BFEEE}"/>
              </a:ext>
            </a:extLst>
          </p:cNvPr>
          <p:cNvSpPr txBox="1"/>
          <p:nvPr/>
        </p:nvSpPr>
        <p:spPr>
          <a:xfrm>
            <a:off x="6540539" y="6301022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iP</a:t>
            </a:r>
            <a:endParaRPr lang="en-US" sz="24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BEED5B-8999-255E-E03B-E3EC0F690F56}"/>
              </a:ext>
            </a:extLst>
          </p:cNvPr>
          <p:cNvSpPr/>
          <p:nvPr/>
        </p:nvSpPr>
        <p:spPr>
          <a:xfrm rot="10800000">
            <a:off x="6164958" y="5351228"/>
            <a:ext cx="169738" cy="82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31462-4CCD-303C-E9CA-643085D487B3}"/>
              </a:ext>
            </a:extLst>
          </p:cNvPr>
          <p:cNvSpPr txBox="1"/>
          <p:nvPr/>
        </p:nvSpPr>
        <p:spPr>
          <a:xfrm>
            <a:off x="7808235" y="6148520"/>
            <a:ext cx="13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2110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4" y="1418651"/>
            <a:ext cx="5302059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If you are an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, you tease the Koi fish.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attend IU programs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don’t tease the Koi fish. 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" y="5422107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IU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 are not IU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5" y="3429000"/>
            <a:ext cx="498113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(IU) are Koi teasers (T).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Koi teasers.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3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8AD4-6C6B-43B2-9466-773C41B5BC71}"/>
              </a:ext>
            </a:extLst>
          </p:cNvPr>
          <p:cNvSpPr txBox="1"/>
          <p:nvPr/>
        </p:nvSpPr>
        <p:spPr>
          <a:xfrm>
            <a:off x="676592" y="308992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E998C-2D2C-4D12-862B-95B0FB26B32D}"/>
              </a:ext>
            </a:extLst>
          </p:cNvPr>
          <p:cNvSpPr txBox="1"/>
          <p:nvPr/>
        </p:nvSpPr>
        <p:spPr>
          <a:xfrm>
            <a:off x="676592" y="497180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EAFA63-3949-A1AC-A80E-8AE79C530D34}"/>
              </a:ext>
            </a:extLst>
          </p:cNvPr>
          <p:cNvSpPr txBox="1"/>
          <p:nvPr/>
        </p:nvSpPr>
        <p:spPr>
          <a:xfrm>
            <a:off x="5268401" y="6014531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593C-0DAC-BA33-ECC8-9F5AC9B20F93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30BF77-C3D4-F806-718F-6307264CFD26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C3A9-4D87-9E12-48E4-261C79F2401E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6EAA6E-D08D-5495-8918-1C25F16F9404}"/>
              </a:ext>
            </a:extLst>
          </p:cNvPr>
          <p:cNvSpPr/>
          <p:nvPr/>
        </p:nvSpPr>
        <p:spPr>
          <a:xfrm>
            <a:off x="6603350" y="3429000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solidFill>
            <a:schemeClr val="accent2"/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5AE43A-5304-549C-B336-A399F64B907D}"/>
              </a:ext>
            </a:extLst>
          </p:cNvPr>
          <p:cNvSpPr/>
          <p:nvPr/>
        </p:nvSpPr>
        <p:spPr>
          <a:xfrm>
            <a:off x="7317995" y="3429000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ACD939-5DFB-3B8F-19F0-D301604A6422}"/>
              </a:ext>
            </a:extLst>
          </p:cNvPr>
          <p:cNvSpPr/>
          <p:nvPr/>
        </p:nvSpPr>
        <p:spPr>
          <a:xfrm>
            <a:off x="7001691" y="4083325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5D404A-1846-38CD-3875-26A3ECA8CE90}"/>
              </a:ext>
            </a:extLst>
          </p:cNvPr>
          <p:cNvSpPr/>
          <p:nvPr/>
        </p:nvSpPr>
        <p:spPr>
          <a:xfrm>
            <a:off x="6586461" y="2745027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solidFill>
            <a:schemeClr val="accent2"/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756FCF-2396-B227-4743-9BC074CB1012}"/>
              </a:ext>
            </a:extLst>
          </p:cNvPr>
          <p:cNvSpPr/>
          <p:nvPr/>
        </p:nvSpPr>
        <p:spPr>
          <a:xfrm>
            <a:off x="7317995" y="3502325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5A6707B-8185-6394-893E-564212A10208}"/>
              </a:ext>
            </a:extLst>
          </p:cNvPr>
          <p:cNvSpPr/>
          <p:nvPr/>
        </p:nvSpPr>
        <p:spPr>
          <a:xfrm>
            <a:off x="6200504" y="3502327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58DB1F-AA17-0CA6-4787-9F02138BB3D7}"/>
              </a:ext>
            </a:extLst>
          </p:cNvPr>
          <p:cNvSpPr/>
          <p:nvPr/>
        </p:nvSpPr>
        <p:spPr>
          <a:xfrm>
            <a:off x="7003945" y="3548048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47878-F490-DA1C-E3CB-EAE475D36B6F}"/>
              </a:ext>
            </a:extLst>
          </p:cNvPr>
          <p:cNvCxnSpPr/>
          <p:nvPr/>
        </p:nvCxnSpPr>
        <p:spPr>
          <a:xfrm flipH="1">
            <a:off x="6872532" y="4320073"/>
            <a:ext cx="34003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E22D9-D1A6-8514-5F52-0AE0375BE9C4}"/>
              </a:ext>
            </a:extLst>
          </p:cNvPr>
          <p:cNvCxnSpPr/>
          <p:nvPr/>
        </p:nvCxnSpPr>
        <p:spPr>
          <a:xfrm>
            <a:off x="6872532" y="4394414"/>
            <a:ext cx="340031" cy="4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FAA1E-5292-2CA1-9687-F82D30DE81EE}"/>
              </a:ext>
            </a:extLst>
          </p:cNvPr>
          <p:cNvSpPr txBox="1"/>
          <p:nvPr/>
        </p:nvSpPr>
        <p:spPr>
          <a:xfrm>
            <a:off x="6759249" y="64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599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3 -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8AD4-6C6B-43B2-9466-773C41B5BC71}"/>
              </a:ext>
            </a:extLst>
          </p:cNvPr>
          <p:cNvSpPr txBox="1"/>
          <p:nvPr/>
        </p:nvSpPr>
        <p:spPr>
          <a:xfrm>
            <a:off x="676592" y="308992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E998C-2D2C-4D12-862B-95B0FB26B32D}"/>
              </a:ext>
            </a:extLst>
          </p:cNvPr>
          <p:cNvSpPr txBox="1"/>
          <p:nvPr/>
        </p:nvSpPr>
        <p:spPr>
          <a:xfrm>
            <a:off x="676592" y="497180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55F2F-951C-C7F6-9C7F-964F75697DC1}"/>
              </a:ext>
            </a:extLst>
          </p:cNvPr>
          <p:cNvSpPr txBox="1"/>
          <p:nvPr/>
        </p:nvSpPr>
        <p:spPr>
          <a:xfrm>
            <a:off x="6869947" y="1816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85190F-4DC9-3505-269B-BA64FC3433B6}"/>
              </a:ext>
            </a:extLst>
          </p:cNvPr>
          <p:cNvSpPr txBox="1"/>
          <p:nvPr/>
        </p:nvSpPr>
        <p:spPr>
          <a:xfrm>
            <a:off x="6197918" y="5466306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E552AA-DD19-3D21-CB1E-AA14014C1AB1}"/>
              </a:ext>
            </a:extLst>
          </p:cNvPr>
          <p:cNvSpPr txBox="1"/>
          <p:nvPr/>
        </p:nvSpPr>
        <p:spPr>
          <a:xfrm>
            <a:off x="7704487" y="5466306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A681E7-8A1A-2352-3900-E5463C29000D}"/>
              </a:ext>
            </a:extLst>
          </p:cNvPr>
          <p:cNvSpPr/>
          <p:nvPr/>
        </p:nvSpPr>
        <p:spPr>
          <a:xfrm>
            <a:off x="6303081" y="3388602"/>
            <a:ext cx="985967" cy="829700"/>
          </a:xfrm>
          <a:custGeom>
            <a:avLst/>
            <a:gdLst>
              <a:gd name="connsiteX0" fmla="*/ 414467 w 985967"/>
              <a:gd name="connsiteY0" fmla="*/ 0 h 829700"/>
              <a:gd name="connsiteX1" fmla="*/ 968321 w 985967"/>
              <a:gd name="connsiteY1" fmla="*/ 156165 h 829700"/>
              <a:gd name="connsiteX2" fmla="*/ 985967 w 985967"/>
              <a:gd name="connsiteY2" fmla="*/ 169605 h 829700"/>
              <a:gd name="connsiteX3" fmla="*/ 857007 w 985967"/>
              <a:gd name="connsiteY3" fmla="*/ 267822 h 829700"/>
              <a:gd name="connsiteX4" fmla="*/ 571981 w 985967"/>
              <a:gd name="connsiteY4" fmla="*/ 820908 h 829700"/>
              <a:gd name="connsiteX5" fmla="*/ 571500 w 985967"/>
              <a:gd name="connsiteY5" fmla="*/ 829700 h 829700"/>
              <a:gd name="connsiteX6" fmla="*/ 513788 w 985967"/>
              <a:gd name="connsiteY6" fmla="*/ 804037 h 829700"/>
              <a:gd name="connsiteX7" fmla="*/ 481 w 985967"/>
              <a:gd name="connsiteY7" fmla="*/ 93492 h 829700"/>
              <a:gd name="connsiteX8" fmla="*/ 0 w 985967"/>
              <a:gd name="connsiteY8" fmla="*/ 84700 h 829700"/>
              <a:gd name="connsiteX9" fmla="*/ 28881 w 985967"/>
              <a:gd name="connsiteY9" fmla="*/ 71858 h 829700"/>
              <a:gd name="connsiteX10" fmla="*/ 414467 w 985967"/>
              <a:gd name="connsiteY10" fmla="*/ 0 h 8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967" h="829700">
                <a:moveTo>
                  <a:pt x="414467" y="0"/>
                </a:moveTo>
                <a:cubicBezTo>
                  <a:pt x="619627" y="0"/>
                  <a:pt x="810220" y="57571"/>
                  <a:pt x="968321" y="156165"/>
                </a:cubicBezTo>
                <a:lnTo>
                  <a:pt x="985967" y="169605"/>
                </a:lnTo>
                <a:lnTo>
                  <a:pt x="857007" y="267822"/>
                </a:lnTo>
                <a:cubicBezTo>
                  <a:pt x="700152" y="412611"/>
                  <a:pt x="595655" y="605732"/>
                  <a:pt x="571981" y="820908"/>
                </a:cubicBezTo>
                <a:lnTo>
                  <a:pt x="571500" y="829700"/>
                </a:lnTo>
                <a:lnTo>
                  <a:pt x="513788" y="804037"/>
                </a:lnTo>
                <a:cubicBezTo>
                  <a:pt x="233066" y="663270"/>
                  <a:pt x="34301" y="400887"/>
                  <a:pt x="481" y="93492"/>
                </a:cubicBezTo>
                <a:lnTo>
                  <a:pt x="0" y="84700"/>
                </a:lnTo>
                <a:lnTo>
                  <a:pt x="28881" y="71858"/>
                </a:lnTo>
                <a:cubicBezTo>
                  <a:pt x="147395" y="25587"/>
                  <a:pt x="277694" y="0"/>
                  <a:pt x="414467" y="0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D979893-9A46-F63B-F240-F78A17FD37D2}"/>
              </a:ext>
            </a:extLst>
          </p:cNvPr>
          <p:cNvSpPr/>
          <p:nvPr/>
        </p:nvSpPr>
        <p:spPr>
          <a:xfrm>
            <a:off x="7289048" y="3388602"/>
            <a:ext cx="985967" cy="829700"/>
          </a:xfrm>
          <a:custGeom>
            <a:avLst/>
            <a:gdLst>
              <a:gd name="connsiteX0" fmla="*/ 571500 w 985967"/>
              <a:gd name="connsiteY0" fmla="*/ 0 h 829700"/>
              <a:gd name="connsiteX1" fmla="*/ 957086 w 985967"/>
              <a:gd name="connsiteY1" fmla="*/ 71858 h 829700"/>
              <a:gd name="connsiteX2" fmla="*/ 985967 w 985967"/>
              <a:gd name="connsiteY2" fmla="*/ 84700 h 829700"/>
              <a:gd name="connsiteX3" fmla="*/ 985486 w 985967"/>
              <a:gd name="connsiteY3" fmla="*/ 93492 h 829700"/>
              <a:gd name="connsiteX4" fmla="*/ 472179 w 985967"/>
              <a:gd name="connsiteY4" fmla="*/ 804037 h 829700"/>
              <a:gd name="connsiteX5" fmla="*/ 414467 w 985967"/>
              <a:gd name="connsiteY5" fmla="*/ 829700 h 829700"/>
              <a:gd name="connsiteX6" fmla="*/ 413986 w 985967"/>
              <a:gd name="connsiteY6" fmla="*/ 820908 h 829700"/>
              <a:gd name="connsiteX7" fmla="*/ 128960 w 985967"/>
              <a:gd name="connsiteY7" fmla="*/ 267822 h 829700"/>
              <a:gd name="connsiteX8" fmla="*/ 0 w 985967"/>
              <a:gd name="connsiteY8" fmla="*/ 169605 h 829700"/>
              <a:gd name="connsiteX9" fmla="*/ 17646 w 985967"/>
              <a:gd name="connsiteY9" fmla="*/ 156165 h 829700"/>
              <a:gd name="connsiteX10" fmla="*/ 571500 w 985967"/>
              <a:gd name="connsiteY10" fmla="*/ 0 h 8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967" h="829700">
                <a:moveTo>
                  <a:pt x="571500" y="0"/>
                </a:moveTo>
                <a:cubicBezTo>
                  <a:pt x="708273" y="0"/>
                  <a:pt x="838573" y="25587"/>
                  <a:pt x="957086" y="71858"/>
                </a:cubicBezTo>
                <a:lnTo>
                  <a:pt x="985967" y="84700"/>
                </a:lnTo>
                <a:lnTo>
                  <a:pt x="985486" y="93492"/>
                </a:lnTo>
                <a:cubicBezTo>
                  <a:pt x="951667" y="400887"/>
                  <a:pt x="752902" y="663270"/>
                  <a:pt x="472179" y="804037"/>
                </a:cubicBezTo>
                <a:lnTo>
                  <a:pt x="414467" y="829700"/>
                </a:lnTo>
                <a:lnTo>
                  <a:pt x="413986" y="820908"/>
                </a:lnTo>
                <a:cubicBezTo>
                  <a:pt x="390313" y="605732"/>
                  <a:pt x="285816" y="412611"/>
                  <a:pt x="128960" y="267822"/>
                </a:cubicBezTo>
                <a:lnTo>
                  <a:pt x="0" y="169605"/>
                </a:lnTo>
                <a:lnTo>
                  <a:pt x="17646" y="156165"/>
                </a:lnTo>
                <a:cubicBezTo>
                  <a:pt x="175747" y="57571"/>
                  <a:pt x="366340" y="0"/>
                  <a:pt x="57150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790476-C2DB-78E4-58CC-7810C6993B91}"/>
              </a:ext>
            </a:extLst>
          </p:cNvPr>
          <p:cNvSpPr/>
          <p:nvPr/>
        </p:nvSpPr>
        <p:spPr>
          <a:xfrm>
            <a:off x="6869947" y="4218302"/>
            <a:ext cx="838200" cy="829496"/>
          </a:xfrm>
          <a:custGeom>
            <a:avLst/>
            <a:gdLst>
              <a:gd name="connsiteX0" fmla="*/ 4633 w 838200"/>
              <a:gd name="connsiteY0" fmla="*/ 0 h 829496"/>
              <a:gd name="connsiteX1" fmla="*/ 33514 w 838200"/>
              <a:gd name="connsiteY1" fmla="*/ 12842 h 829496"/>
              <a:gd name="connsiteX2" fmla="*/ 419100 w 838200"/>
              <a:gd name="connsiteY2" fmla="*/ 84700 h 829496"/>
              <a:gd name="connsiteX3" fmla="*/ 804686 w 838200"/>
              <a:gd name="connsiteY3" fmla="*/ 12842 h 829496"/>
              <a:gd name="connsiteX4" fmla="*/ 833567 w 838200"/>
              <a:gd name="connsiteY4" fmla="*/ 0 h 829496"/>
              <a:gd name="connsiteX5" fmla="*/ 838200 w 838200"/>
              <a:gd name="connsiteY5" fmla="*/ 84700 h 829496"/>
              <a:gd name="connsiteX6" fmla="*/ 548060 w 838200"/>
              <a:gd name="connsiteY6" fmla="*/ 731278 h 829496"/>
              <a:gd name="connsiteX7" fmla="*/ 419100 w 838200"/>
              <a:gd name="connsiteY7" fmla="*/ 829496 h 829496"/>
              <a:gd name="connsiteX8" fmla="*/ 290140 w 838200"/>
              <a:gd name="connsiteY8" fmla="*/ 731278 h 829496"/>
              <a:gd name="connsiteX9" fmla="*/ 0 w 838200"/>
              <a:gd name="connsiteY9" fmla="*/ 84700 h 829496"/>
              <a:gd name="connsiteX10" fmla="*/ 4633 w 838200"/>
              <a:gd name="connsiteY10" fmla="*/ 0 h 8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8200" h="829496">
                <a:moveTo>
                  <a:pt x="4633" y="0"/>
                </a:moveTo>
                <a:lnTo>
                  <a:pt x="33514" y="12842"/>
                </a:lnTo>
                <a:cubicBezTo>
                  <a:pt x="152028" y="59113"/>
                  <a:pt x="282327" y="84700"/>
                  <a:pt x="419100" y="84700"/>
                </a:cubicBezTo>
                <a:cubicBezTo>
                  <a:pt x="555873" y="84700"/>
                  <a:pt x="686173" y="59113"/>
                  <a:pt x="804686" y="12842"/>
                </a:cubicBezTo>
                <a:lnTo>
                  <a:pt x="833567" y="0"/>
                </a:lnTo>
                <a:lnTo>
                  <a:pt x="838200" y="84700"/>
                </a:lnTo>
                <a:cubicBezTo>
                  <a:pt x="838200" y="337205"/>
                  <a:pt x="727323" y="565805"/>
                  <a:pt x="548060" y="731278"/>
                </a:cubicBezTo>
                <a:lnTo>
                  <a:pt x="419100" y="829496"/>
                </a:lnTo>
                <a:lnTo>
                  <a:pt x="290140" y="731278"/>
                </a:lnTo>
                <a:cubicBezTo>
                  <a:pt x="110877" y="565805"/>
                  <a:pt x="0" y="337205"/>
                  <a:pt x="0" y="84700"/>
                </a:cubicBezTo>
                <a:lnTo>
                  <a:pt x="4633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20E8349-0176-6D89-4CE6-C8719BE1600D}"/>
              </a:ext>
            </a:extLst>
          </p:cNvPr>
          <p:cNvSpPr/>
          <p:nvPr/>
        </p:nvSpPr>
        <p:spPr>
          <a:xfrm>
            <a:off x="6298448" y="2474203"/>
            <a:ext cx="1981200" cy="1084005"/>
          </a:xfrm>
          <a:custGeom>
            <a:avLst/>
            <a:gdLst>
              <a:gd name="connsiteX0" fmla="*/ 990600 w 1981200"/>
              <a:gd name="connsiteY0" fmla="*/ 0 h 1084005"/>
              <a:gd name="connsiteX1" fmla="*/ 1981200 w 1981200"/>
              <a:gd name="connsiteY1" fmla="*/ 914400 h 1084005"/>
              <a:gd name="connsiteX2" fmla="*/ 1976567 w 1981200"/>
              <a:gd name="connsiteY2" fmla="*/ 999100 h 1084005"/>
              <a:gd name="connsiteX3" fmla="*/ 1947686 w 1981200"/>
              <a:gd name="connsiteY3" fmla="*/ 986258 h 1084005"/>
              <a:gd name="connsiteX4" fmla="*/ 1562100 w 1981200"/>
              <a:gd name="connsiteY4" fmla="*/ 914400 h 1084005"/>
              <a:gd name="connsiteX5" fmla="*/ 1008246 w 1981200"/>
              <a:gd name="connsiteY5" fmla="*/ 1070565 h 1084005"/>
              <a:gd name="connsiteX6" fmla="*/ 990600 w 1981200"/>
              <a:gd name="connsiteY6" fmla="*/ 1084005 h 1084005"/>
              <a:gd name="connsiteX7" fmla="*/ 972954 w 1981200"/>
              <a:gd name="connsiteY7" fmla="*/ 1070565 h 1084005"/>
              <a:gd name="connsiteX8" fmla="*/ 419100 w 1981200"/>
              <a:gd name="connsiteY8" fmla="*/ 914400 h 1084005"/>
              <a:gd name="connsiteX9" fmla="*/ 33514 w 1981200"/>
              <a:gd name="connsiteY9" fmla="*/ 986258 h 1084005"/>
              <a:gd name="connsiteX10" fmla="*/ 4633 w 1981200"/>
              <a:gd name="connsiteY10" fmla="*/ 999100 h 1084005"/>
              <a:gd name="connsiteX11" fmla="*/ 0 w 1981200"/>
              <a:gd name="connsiteY11" fmla="*/ 914400 h 1084005"/>
              <a:gd name="connsiteX12" fmla="*/ 990600 w 1981200"/>
              <a:gd name="connsiteY12" fmla="*/ 0 h 10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200" h="1084005">
                <a:moveTo>
                  <a:pt x="990600" y="0"/>
                </a:moveTo>
                <a:cubicBezTo>
                  <a:pt x="1537693" y="0"/>
                  <a:pt x="1981200" y="409391"/>
                  <a:pt x="1981200" y="914400"/>
                </a:cubicBezTo>
                <a:lnTo>
                  <a:pt x="1976567" y="999100"/>
                </a:lnTo>
                <a:lnTo>
                  <a:pt x="1947686" y="986258"/>
                </a:lnTo>
                <a:cubicBezTo>
                  <a:pt x="1829173" y="939987"/>
                  <a:pt x="1698873" y="914400"/>
                  <a:pt x="1562100" y="914400"/>
                </a:cubicBezTo>
                <a:cubicBezTo>
                  <a:pt x="1356940" y="914400"/>
                  <a:pt x="1166347" y="971971"/>
                  <a:pt x="1008246" y="1070565"/>
                </a:cubicBezTo>
                <a:lnTo>
                  <a:pt x="990600" y="1084005"/>
                </a:lnTo>
                <a:lnTo>
                  <a:pt x="972954" y="1070565"/>
                </a:lnTo>
                <a:cubicBezTo>
                  <a:pt x="814853" y="971971"/>
                  <a:pt x="624260" y="914400"/>
                  <a:pt x="419100" y="914400"/>
                </a:cubicBezTo>
                <a:cubicBezTo>
                  <a:pt x="282327" y="914400"/>
                  <a:pt x="152028" y="939987"/>
                  <a:pt x="33514" y="986258"/>
                </a:cubicBezTo>
                <a:lnTo>
                  <a:pt x="4633" y="999100"/>
                </a:lnTo>
                <a:lnTo>
                  <a:pt x="0" y="914400"/>
                </a:lnTo>
                <a:cubicBezTo>
                  <a:pt x="0" y="409391"/>
                  <a:pt x="443507" y="0"/>
                  <a:pt x="990600" y="0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5146F82-CE69-3E1F-2CDD-2C946907CDAA}"/>
              </a:ext>
            </a:extLst>
          </p:cNvPr>
          <p:cNvSpPr/>
          <p:nvPr/>
        </p:nvSpPr>
        <p:spPr>
          <a:xfrm>
            <a:off x="5726947" y="3473302"/>
            <a:ext cx="1562100" cy="1744100"/>
          </a:xfrm>
          <a:custGeom>
            <a:avLst/>
            <a:gdLst>
              <a:gd name="connsiteX0" fmla="*/ 576133 w 1562100"/>
              <a:gd name="connsiteY0" fmla="*/ 0 h 1744100"/>
              <a:gd name="connsiteX1" fmla="*/ 576614 w 1562100"/>
              <a:gd name="connsiteY1" fmla="*/ 8792 h 1744100"/>
              <a:gd name="connsiteX2" fmla="*/ 1089921 w 1562100"/>
              <a:gd name="connsiteY2" fmla="*/ 719337 h 1744100"/>
              <a:gd name="connsiteX3" fmla="*/ 1147633 w 1562100"/>
              <a:gd name="connsiteY3" fmla="*/ 745000 h 1744100"/>
              <a:gd name="connsiteX4" fmla="*/ 1143000 w 1562100"/>
              <a:gd name="connsiteY4" fmla="*/ 829700 h 1744100"/>
              <a:gd name="connsiteX5" fmla="*/ 1433140 w 1562100"/>
              <a:gd name="connsiteY5" fmla="*/ 1476278 h 1744100"/>
              <a:gd name="connsiteX6" fmla="*/ 1562100 w 1562100"/>
              <a:gd name="connsiteY6" fmla="*/ 1574496 h 1744100"/>
              <a:gd name="connsiteX7" fmla="*/ 1544454 w 1562100"/>
              <a:gd name="connsiteY7" fmla="*/ 1587935 h 1744100"/>
              <a:gd name="connsiteX8" fmla="*/ 990600 w 1562100"/>
              <a:gd name="connsiteY8" fmla="*/ 1744100 h 1744100"/>
              <a:gd name="connsiteX9" fmla="*/ 0 w 1562100"/>
              <a:gd name="connsiteY9" fmla="*/ 829700 h 1744100"/>
              <a:gd name="connsiteX10" fmla="*/ 518421 w 1562100"/>
              <a:gd name="connsiteY10" fmla="*/ 25663 h 1744100"/>
              <a:gd name="connsiteX11" fmla="*/ 576133 w 1562100"/>
              <a:gd name="connsiteY11" fmla="*/ 0 h 174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1744100">
                <a:moveTo>
                  <a:pt x="576133" y="0"/>
                </a:moveTo>
                <a:lnTo>
                  <a:pt x="576614" y="8792"/>
                </a:lnTo>
                <a:cubicBezTo>
                  <a:pt x="610434" y="316187"/>
                  <a:pt x="809199" y="578570"/>
                  <a:pt x="1089921" y="719337"/>
                </a:cubicBezTo>
                <a:lnTo>
                  <a:pt x="1147633" y="745000"/>
                </a:lnTo>
                <a:lnTo>
                  <a:pt x="1143000" y="829700"/>
                </a:lnTo>
                <a:cubicBezTo>
                  <a:pt x="1143000" y="1082205"/>
                  <a:pt x="1253877" y="1310805"/>
                  <a:pt x="1433140" y="1476278"/>
                </a:cubicBezTo>
                <a:lnTo>
                  <a:pt x="1562100" y="1574496"/>
                </a:lnTo>
                <a:lnTo>
                  <a:pt x="1544454" y="1587935"/>
                </a:lnTo>
                <a:cubicBezTo>
                  <a:pt x="1386353" y="1686530"/>
                  <a:pt x="1195760" y="1744100"/>
                  <a:pt x="990600" y="1744100"/>
                </a:cubicBezTo>
                <a:cubicBezTo>
                  <a:pt x="443507" y="1744100"/>
                  <a:pt x="0" y="1334709"/>
                  <a:pt x="0" y="829700"/>
                </a:cubicBezTo>
                <a:cubicBezTo>
                  <a:pt x="0" y="482506"/>
                  <a:pt x="209626" y="180507"/>
                  <a:pt x="518421" y="25663"/>
                </a:cubicBezTo>
                <a:lnTo>
                  <a:pt x="576133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7BBC2B-DFEF-EC8E-14A4-7E01F001B7EB}"/>
              </a:ext>
            </a:extLst>
          </p:cNvPr>
          <p:cNvSpPr/>
          <p:nvPr/>
        </p:nvSpPr>
        <p:spPr>
          <a:xfrm>
            <a:off x="7289047" y="3473302"/>
            <a:ext cx="1562100" cy="1744100"/>
          </a:xfrm>
          <a:custGeom>
            <a:avLst/>
            <a:gdLst>
              <a:gd name="connsiteX0" fmla="*/ 985967 w 1562100"/>
              <a:gd name="connsiteY0" fmla="*/ 0 h 1744100"/>
              <a:gd name="connsiteX1" fmla="*/ 1043679 w 1562100"/>
              <a:gd name="connsiteY1" fmla="*/ 25663 h 1744100"/>
              <a:gd name="connsiteX2" fmla="*/ 1562100 w 1562100"/>
              <a:gd name="connsiteY2" fmla="*/ 829700 h 1744100"/>
              <a:gd name="connsiteX3" fmla="*/ 571500 w 1562100"/>
              <a:gd name="connsiteY3" fmla="*/ 1744100 h 1744100"/>
              <a:gd name="connsiteX4" fmla="*/ 17646 w 1562100"/>
              <a:gd name="connsiteY4" fmla="*/ 1587935 h 1744100"/>
              <a:gd name="connsiteX5" fmla="*/ 0 w 1562100"/>
              <a:gd name="connsiteY5" fmla="*/ 1574496 h 1744100"/>
              <a:gd name="connsiteX6" fmla="*/ 128960 w 1562100"/>
              <a:gd name="connsiteY6" fmla="*/ 1476278 h 1744100"/>
              <a:gd name="connsiteX7" fmla="*/ 419100 w 1562100"/>
              <a:gd name="connsiteY7" fmla="*/ 829700 h 1744100"/>
              <a:gd name="connsiteX8" fmla="*/ 414467 w 1562100"/>
              <a:gd name="connsiteY8" fmla="*/ 745000 h 1744100"/>
              <a:gd name="connsiteX9" fmla="*/ 472179 w 1562100"/>
              <a:gd name="connsiteY9" fmla="*/ 719337 h 1744100"/>
              <a:gd name="connsiteX10" fmla="*/ 985486 w 1562100"/>
              <a:gd name="connsiteY10" fmla="*/ 8792 h 1744100"/>
              <a:gd name="connsiteX11" fmla="*/ 985967 w 1562100"/>
              <a:gd name="connsiteY11" fmla="*/ 0 h 174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1744100">
                <a:moveTo>
                  <a:pt x="985967" y="0"/>
                </a:moveTo>
                <a:lnTo>
                  <a:pt x="1043679" y="25663"/>
                </a:lnTo>
                <a:cubicBezTo>
                  <a:pt x="1352474" y="180507"/>
                  <a:pt x="1562100" y="482506"/>
                  <a:pt x="1562100" y="829700"/>
                </a:cubicBezTo>
                <a:cubicBezTo>
                  <a:pt x="1562100" y="1334709"/>
                  <a:pt x="1118593" y="1744100"/>
                  <a:pt x="571500" y="1744100"/>
                </a:cubicBezTo>
                <a:cubicBezTo>
                  <a:pt x="366340" y="1744100"/>
                  <a:pt x="175747" y="1686530"/>
                  <a:pt x="17646" y="1587935"/>
                </a:cubicBezTo>
                <a:lnTo>
                  <a:pt x="0" y="1574496"/>
                </a:lnTo>
                <a:lnTo>
                  <a:pt x="128960" y="1476278"/>
                </a:lnTo>
                <a:cubicBezTo>
                  <a:pt x="308223" y="1310805"/>
                  <a:pt x="419100" y="1082205"/>
                  <a:pt x="419100" y="829700"/>
                </a:cubicBezTo>
                <a:lnTo>
                  <a:pt x="414467" y="745000"/>
                </a:lnTo>
                <a:lnTo>
                  <a:pt x="472179" y="719337"/>
                </a:lnTo>
                <a:cubicBezTo>
                  <a:pt x="752902" y="578570"/>
                  <a:pt x="951667" y="316187"/>
                  <a:pt x="985486" y="8792"/>
                </a:cubicBezTo>
                <a:lnTo>
                  <a:pt x="985967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5A38F7-6CD7-55E6-C85A-6C7A5162E453}"/>
              </a:ext>
            </a:extLst>
          </p:cNvPr>
          <p:cNvSpPr/>
          <p:nvPr/>
        </p:nvSpPr>
        <p:spPr>
          <a:xfrm>
            <a:off x="6874580" y="3558208"/>
            <a:ext cx="828934" cy="744795"/>
          </a:xfrm>
          <a:custGeom>
            <a:avLst/>
            <a:gdLst>
              <a:gd name="connsiteX0" fmla="*/ 414467 w 828934"/>
              <a:gd name="connsiteY0" fmla="*/ 0 h 744795"/>
              <a:gd name="connsiteX1" fmla="*/ 543427 w 828934"/>
              <a:gd name="connsiteY1" fmla="*/ 98217 h 744795"/>
              <a:gd name="connsiteX2" fmla="*/ 828453 w 828934"/>
              <a:gd name="connsiteY2" fmla="*/ 651303 h 744795"/>
              <a:gd name="connsiteX3" fmla="*/ 828934 w 828934"/>
              <a:gd name="connsiteY3" fmla="*/ 660095 h 744795"/>
              <a:gd name="connsiteX4" fmla="*/ 800053 w 828934"/>
              <a:gd name="connsiteY4" fmla="*/ 672937 h 744795"/>
              <a:gd name="connsiteX5" fmla="*/ 414467 w 828934"/>
              <a:gd name="connsiteY5" fmla="*/ 744795 h 744795"/>
              <a:gd name="connsiteX6" fmla="*/ 28881 w 828934"/>
              <a:gd name="connsiteY6" fmla="*/ 672937 h 744795"/>
              <a:gd name="connsiteX7" fmla="*/ 0 w 828934"/>
              <a:gd name="connsiteY7" fmla="*/ 660095 h 744795"/>
              <a:gd name="connsiteX8" fmla="*/ 481 w 828934"/>
              <a:gd name="connsiteY8" fmla="*/ 651303 h 744795"/>
              <a:gd name="connsiteX9" fmla="*/ 285507 w 828934"/>
              <a:gd name="connsiteY9" fmla="*/ 98217 h 744795"/>
              <a:gd name="connsiteX10" fmla="*/ 414467 w 828934"/>
              <a:gd name="connsiteY10" fmla="*/ 0 h 74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8934" h="744795">
                <a:moveTo>
                  <a:pt x="414467" y="0"/>
                </a:moveTo>
                <a:lnTo>
                  <a:pt x="543427" y="98217"/>
                </a:lnTo>
                <a:cubicBezTo>
                  <a:pt x="700283" y="243006"/>
                  <a:pt x="804780" y="436127"/>
                  <a:pt x="828453" y="651303"/>
                </a:cubicBezTo>
                <a:lnTo>
                  <a:pt x="828934" y="660095"/>
                </a:lnTo>
                <a:lnTo>
                  <a:pt x="800053" y="672937"/>
                </a:lnTo>
                <a:cubicBezTo>
                  <a:pt x="681540" y="719208"/>
                  <a:pt x="551240" y="744795"/>
                  <a:pt x="414467" y="744795"/>
                </a:cubicBezTo>
                <a:cubicBezTo>
                  <a:pt x="277694" y="744795"/>
                  <a:pt x="147395" y="719208"/>
                  <a:pt x="28881" y="672937"/>
                </a:cubicBezTo>
                <a:lnTo>
                  <a:pt x="0" y="660095"/>
                </a:lnTo>
                <a:lnTo>
                  <a:pt x="481" y="651303"/>
                </a:lnTo>
                <a:cubicBezTo>
                  <a:pt x="24155" y="436127"/>
                  <a:pt x="128652" y="243006"/>
                  <a:pt x="285507" y="98217"/>
                </a:cubicBezTo>
                <a:lnTo>
                  <a:pt x="414467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02D7F4-2BCB-D45E-46F7-BA3A1311B8E4}"/>
              </a:ext>
            </a:extLst>
          </p:cNvPr>
          <p:cNvCxnSpPr>
            <a:cxnSpLocks/>
          </p:cNvCxnSpPr>
          <p:nvPr/>
        </p:nvCxnSpPr>
        <p:spPr>
          <a:xfrm flipH="1">
            <a:off x="6796064" y="4472607"/>
            <a:ext cx="240414" cy="3434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B9B8E-F86F-D6F9-F9F0-33ECEAFCE33B}"/>
              </a:ext>
            </a:extLst>
          </p:cNvPr>
          <p:cNvCxnSpPr>
            <a:cxnSpLocks/>
          </p:cNvCxnSpPr>
          <p:nvPr/>
        </p:nvCxnSpPr>
        <p:spPr>
          <a:xfrm flipH="1" flipV="1">
            <a:off x="6736369" y="4547220"/>
            <a:ext cx="438268" cy="1813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712189-C02A-7A3D-F1E6-EFF588074925}"/>
              </a:ext>
            </a:extLst>
          </p:cNvPr>
          <p:cNvCxnSpPr/>
          <p:nvPr/>
        </p:nvCxnSpPr>
        <p:spPr>
          <a:xfrm flipH="1">
            <a:off x="6413676" y="4649203"/>
            <a:ext cx="42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699906-97ED-197A-76AA-C3E24642234A}"/>
              </a:ext>
            </a:extLst>
          </p:cNvPr>
          <p:cNvCxnSpPr>
            <a:cxnSpLocks/>
          </p:cNvCxnSpPr>
          <p:nvPr/>
        </p:nvCxnSpPr>
        <p:spPr>
          <a:xfrm>
            <a:off x="7032090" y="4633050"/>
            <a:ext cx="43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">
            <a:extLst>
              <a:ext uri="{FF2B5EF4-FFF2-40B4-BE49-F238E27FC236}">
                <a16:creationId xmlns:a16="http://schemas.microsoft.com/office/drawing/2014/main" id="{17CE1194-7CE4-EED2-A6B0-CA39C3F8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81" y="6037015"/>
            <a:ext cx="573031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6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argument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The “</a:t>
            </a:r>
            <a:r>
              <a:rPr lang="en-US" alt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” shows that there </a:t>
            </a:r>
            <a:r>
              <a:rPr lang="en-US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be some S that are not L, but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not necessarily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531CB56-D8C5-F100-63B1-1AA6C13CB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4" y="1418651"/>
            <a:ext cx="5302059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If you are an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, you tease the Koi fish.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attend IU programs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don’t tease the Koi fish. 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C5C9C61F-AB50-5990-73B3-96BA60BA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549200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IU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 are not IU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3B12F53-28A9-698D-0567-4F5821F3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5" y="3429000"/>
            <a:ext cx="498113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(IU) are Koi teasers (T).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Koi teasers.  </a:t>
            </a:r>
          </a:p>
        </p:txBody>
      </p:sp>
    </p:spTree>
    <p:extLst>
      <p:ext uri="{BB962C8B-B14F-4D97-AF65-F5344CB8AC3E}">
        <p14:creationId xmlns:p14="http://schemas.microsoft.com/office/powerpoint/2010/main" val="239300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3" y="1375372"/>
            <a:ext cx="5779333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are part of the mainland. Hawaii is an island. Therefore, Hawaii is not on the mainland.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524816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H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H are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923708"/>
            <a:ext cx="5486401" cy="183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(I) are mainland areas (M).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places identical with Hawaii (H) are islands.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places identical with Hawaii are mainland areas.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0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4 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DC8A3-5882-4990-9EE7-00124F23B5BD}"/>
              </a:ext>
            </a:extLst>
          </p:cNvPr>
          <p:cNvSpPr txBox="1"/>
          <p:nvPr/>
        </p:nvSpPr>
        <p:spPr>
          <a:xfrm>
            <a:off x="222740" y="250147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61EED-DE89-48FC-83A1-2A4790E7397D}"/>
              </a:ext>
            </a:extLst>
          </p:cNvPr>
          <p:cNvSpPr txBox="1"/>
          <p:nvPr/>
        </p:nvSpPr>
        <p:spPr>
          <a:xfrm>
            <a:off x="222740" y="490013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7366F-EF8B-7DE6-7F2E-D4714C7D9C31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470B4-6489-BB9B-2D0B-39BBEC802D2A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84C88-AF01-6835-C90F-9D2D1AF2AAD1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3EA534-DD43-6E55-809A-C67A3DD12EEF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CE509C-FF32-F46D-3D4C-0558DA165ABE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42EE87-75E7-2B9F-7176-EC74DB38B92D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89D08-1081-7FEE-8785-BCD131D2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179" y="4371499"/>
            <a:ext cx="2649220" cy="22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3" y="1375372"/>
            <a:ext cx="5779333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are part of the mainland. Hawaii is an island. Therefore, Hawaii is not on the mainland.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524816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H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H are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" y="2923708"/>
            <a:ext cx="5466108" cy="183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(I) are mainland areas (M).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places identical with Hawaii (H) are islands.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places identical with Hawaii are mainland areas.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0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4 -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5E868-1549-4A37-8546-740EE33E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60" y="1743075"/>
            <a:ext cx="2781300" cy="337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7F9DF-92F1-442B-9187-FB077077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47" y="1666875"/>
            <a:ext cx="2676525" cy="3524250"/>
          </a:xfrm>
          <a:prstGeom prst="rect">
            <a:avLst/>
          </a:prstGeom>
        </p:spPr>
      </p:pic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94" y="5267325"/>
            <a:ext cx="61469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whole area where all H are M is already shaded by the two previous actions. This means the conclusion follows from the two premises.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7254240" y="3743157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DC8A3-5882-4990-9EE7-00124F23B5BD}"/>
              </a:ext>
            </a:extLst>
          </p:cNvPr>
          <p:cNvSpPr txBox="1"/>
          <p:nvPr/>
        </p:nvSpPr>
        <p:spPr>
          <a:xfrm>
            <a:off x="222740" y="250147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61EED-DE89-48FC-83A1-2A4790E7397D}"/>
              </a:ext>
            </a:extLst>
          </p:cNvPr>
          <p:cNvSpPr txBox="1"/>
          <p:nvPr/>
        </p:nvSpPr>
        <p:spPr>
          <a:xfrm>
            <a:off x="222740" y="490013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</p:spTree>
    <p:extLst>
      <p:ext uri="{BB962C8B-B14F-4D97-AF65-F5344CB8AC3E}">
        <p14:creationId xmlns:p14="http://schemas.microsoft.com/office/powerpoint/2010/main" val="280908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9" y="1119932"/>
            <a:ext cx="6856252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love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Most people who love logic make sound arguments.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there are students who don’t make sound arguments.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12" y="5163140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L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0726"/>
            <a:ext cx="60655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logic lovers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logic lovers are sound argument makers (M).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sound arguments makers.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626237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5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A71B7-B28F-4BB8-90C9-B2AAC077AA04}"/>
              </a:ext>
            </a:extLst>
          </p:cNvPr>
          <p:cNvSpPr txBox="1"/>
          <p:nvPr/>
        </p:nvSpPr>
        <p:spPr>
          <a:xfrm>
            <a:off x="0" y="273808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65F25-B782-42F2-9C3F-F78200C0313A}"/>
              </a:ext>
            </a:extLst>
          </p:cNvPr>
          <p:cNvSpPr txBox="1"/>
          <p:nvPr/>
        </p:nvSpPr>
        <p:spPr>
          <a:xfrm>
            <a:off x="245531" y="479811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9D4AC-46DB-C680-CE12-5C457D326BA0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A5652-A210-7F6C-B16A-D24EE51FC5E9}"/>
              </a:ext>
            </a:extLst>
          </p:cNvPr>
          <p:cNvSpPr txBox="1"/>
          <p:nvPr/>
        </p:nvSpPr>
        <p:spPr>
          <a:xfrm>
            <a:off x="7858708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0122A9-DE5F-3EF3-19FB-DFE0127B62FC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EEFEA6-5991-B4C8-C703-F21BF1A3996C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5E28E8-B481-5484-CB2E-D968DEADA220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593CAC-63E6-09F3-2C4B-67227FB7BE68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616C2-D510-EC43-C4DD-DD4EF0558373}"/>
              </a:ext>
            </a:extLst>
          </p:cNvPr>
          <p:cNvSpPr txBox="1"/>
          <p:nvPr/>
        </p:nvSpPr>
        <p:spPr>
          <a:xfrm>
            <a:off x="7001691" y="2162391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41C5F-554A-F4A3-25E7-22355423C61D}"/>
              </a:ext>
            </a:extLst>
          </p:cNvPr>
          <p:cNvCxnSpPr/>
          <p:nvPr/>
        </p:nvCxnSpPr>
        <p:spPr>
          <a:xfrm>
            <a:off x="6811249" y="4344328"/>
            <a:ext cx="380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33572A-F5D1-5B98-08B7-2FD865249F10}"/>
              </a:ext>
            </a:extLst>
          </p:cNvPr>
          <p:cNvCxnSpPr>
            <a:cxnSpLocks/>
          </p:cNvCxnSpPr>
          <p:nvPr/>
        </p:nvCxnSpPr>
        <p:spPr>
          <a:xfrm flipV="1">
            <a:off x="6866736" y="4206025"/>
            <a:ext cx="342842" cy="30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C21FF-81AB-FD1F-C412-7380291A7BA5}"/>
              </a:ext>
            </a:extLst>
          </p:cNvPr>
          <p:cNvCxnSpPr/>
          <p:nvPr/>
        </p:nvCxnSpPr>
        <p:spPr>
          <a:xfrm>
            <a:off x="7262741" y="3768422"/>
            <a:ext cx="380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BE8AF8-474A-C054-8B22-C8B0FE256C1F}"/>
              </a:ext>
            </a:extLst>
          </p:cNvPr>
          <p:cNvCxnSpPr>
            <a:cxnSpLocks/>
          </p:cNvCxnSpPr>
          <p:nvPr/>
        </p:nvCxnSpPr>
        <p:spPr>
          <a:xfrm flipV="1">
            <a:off x="7318228" y="3630119"/>
            <a:ext cx="342842" cy="30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6A537C2-5F74-348B-13C5-7355BF3BBE97}"/>
              </a:ext>
            </a:extLst>
          </p:cNvPr>
          <p:cNvSpPr/>
          <p:nvPr/>
        </p:nvSpPr>
        <p:spPr>
          <a:xfrm>
            <a:off x="5887616" y="3630119"/>
            <a:ext cx="740256" cy="30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6FD53AB-6937-46CE-8C2B-2710D6F13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370" y="1048801"/>
            <a:ext cx="3648711" cy="30659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All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No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Some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Some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not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6E2F4-A85E-4D99-BFEB-4EBF01CEF85A}"/>
              </a:ext>
            </a:extLst>
          </p:cNvPr>
          <p:cNvGrpSpPr/>
          <p:nvPr/>
        </p:nvGrpSpPr>
        <p:grpSpPr>
          <a:xfrm>
            <a:off x="2371725" y="4353340"/>
            <a:ext cx="1584960" cy="1442720"/>
            <a:chOff x="2611120" y="4549268"/>
            <a:chExt cx="1584960" cy="1442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0035B55-D75F-4B21-8C2F-DC8FB9541936}"/>
                </a:ext>
              </a:extLst>
            </p:cNvPr>
            <p:cNvSpPr/>
            <p:nvPr/>
          </p:nvSpPr>
          <p:spPr>
            <a:xfrm>
              <a:off x="2611120" y="4549268"/>
              <a:ext cx="1584960" cy="144272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818895-33F0-47BA-84EE-D77823241618}"/>
                </a:ext>
              </a:extLst>
            </p:cNvPr>
            <p:cNvSpPr txBox="1"/>
            <p:nvPr/>
          </p:nvSpPr>
          <p:spPr>
            <a:xfrm>
              <a:off x="3046730" y="4896803"/>
              <a:ext cx="74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75291-89ED-4F88-BF1C-2BE527047C94}"/>
              </a:ext>
            </a:extLst>
          </p:cNvPr>
          <p:cNvGrpSpPr/>
          <p:nvPr/>
        </p:nvGrpSpPr>
        <p:grpSpPr>
          <a:xfrm>
            <a:off x="4765041" y="4353340"/>
            <a:ext cx="1584960" cy="1442720"/>
            <a:chOff x="4947921" y="4467829"/>
            <a:chExt cx="1584960" cy="14427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BAA3AF-AAD3-48B9-92DB-81BE01F0EC27}"/>
                </a:ext>
              </a:extLst>
            </p:cNvPr>
            <p:cNvSpPr/>
            <p:nvPr/>
          </p:nvSpPr>
          <p:spPr>
            <a:xfrm>
              <a:off x="4947921" y="4467829"/>
              <a:ext cx="1584960" cy="144272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B7FA91-0DAE-4642-B76D-DF7DF69899E5}"/>
                </a:ext>
              </a:extLst>
            </p:cNvPr>
            <p:cNvSpPr txBox="1"/>
            <p:nvPr/>
          </p:nvSpPr>
          <p:spPr>
            <a:xfrm>
              <a:off x="5364480" y="4896802"/>
              <a:ext cx="74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</a:rPr>
                <a:t>P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F2395912-12B2-4487-9DBF-ED86CF02B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515" y="339981"/>
            <a:ext cx="69989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Part 1: Categorical propositions/claims</a:t>
            </a: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808" y="1080702"/>
            <a:ext cx="6856252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love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Most people who love logic make sound arguments.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there are students who don’t make sound arguments.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21" y="5313912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L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3039594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logic lovers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logic lovers are sound argument makers (M).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sound arguments makers.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" y="626618"/>
            <a:ext cx="4203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5 -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63429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318" y="5050198"/>
            <a:ext cx="5509486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the conclusion, we expect an X on the line in the area of S outside M. However, X is not in the expected place.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CB00-798F-4B57-B61E-5C894A11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30" y="1449837"/>
            <a:ext cx="2468070" cy="306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CEB45-A9D2-449F-8541-1D311D32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1195086"/>
            <a:ext cx="2676525" cy="356235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7255020" y="3134554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A71B7-B28F-4BB8-90C9-B2AAC077AA04}"/>
              </a:ext>
            </a:extLst>
          </p:cNvPr>
          <p:cNvSpPr txBox="1"/>
          <p:nvPr/>
        </p:nvSpPr>
        <p:spPr>
          <a:xfrm>
            <a:off x="193922" y="265348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65F25-B782-42F2-9C3F-F78200C0313A}"/>
              </a:ext>
            </a:extLst>
          </p:cNvPr>
          <p:cNvSpPr txBox="1"/>
          <p:nvPr/>
        </p:nvSpPr>
        <p:spPr>
          <a:xfrm>
            <a:off x="245531" y="479811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</p:spTree>
    <p:extLst>
      <p:ext uri="{BB962C8B-B14F-4D97-AF65-F5344CB8AC3E}">
        <p14:creationId xmlns:p14="http://schemas.microsoft.com/office/powerpoint/2010/main" val="923604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1123610"/>
            <a:ext cx="66967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are not learning Categorical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if they learn Categorical Logic can they do the test well.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at least one student cannot do the test well.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5092771"/>
            <a:ext cx="2734706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T are L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3" y="2768764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CL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good test takers (T) are CL learners.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good test takers.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626237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6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83B0D-D5A7-4A68-B6B8-35721D208A36}"/>
              </a:ext>
            </a:extLst>
          </p:cNvPr>
          <p:cNvSpPr txBox="1"/>
          <p:nvPr/>
        </p:nvSpPr>
        <p:spPr>
          <a:xfrm>
            <a:off x="445302" y="237543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6DCFB-40B2-46BA-87BF-A4E4FF727432}"/>
              </a:ext>
            </a:extLst>
          </p:cNvPr>
          <p:cNvSpPr txBox="1"/>
          <p:nvPr/>
        </p:nvSpPr>
        <p:spPr>
          <a:xfrm>
            <a:off x="193922" y="467330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5FF2-38BF-241B-0F8F-8917ACDC29AD}"/>
              </a:ext>
            </a:extLst>
          </p:cNvPr>
          <p:cNvSpPr txBox="1"/>
          <p:nvPr/>
        </p:nvSpPr>
        <p:spPr>
          <a:xfrm>
            <a:off x="7634297" y="521021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8777BC-8172-DD7C-8F9B-E70FDDDB6F9B}"/>
              </a:ext>
            </a:extLst>
          </p:cNvPr>
          <p:cNvSpPr/>
          <p:nvPr/>
        </p:nvSpPr>
        <p:spPr>
          <a:xfrm>
            <a:off x="6427367" y="3430558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963C3F-C4D5-3E3F-976C-FEF88AE5AF26}"/>
              </a:ext>
            </a:extLst>
          </p:cNvPr>
          <p:cNvSpPr/>
          <p:nvPr/>
        </p:nvSpPr>
        <p:spPr>
          <a:xfrm>
            <a:off x="7142012" y="3430558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7BFD7D-2AE0-4EC3-CAD7-FE89B937D560}"/>
              </a:ext>
            </a:extLst>
          </p:cNvPr>
          <p:cNvSpPr/>
          <p:nvPr/>
        </p:nvSpPr>
        <p:spPr>
          <a:xfrm>
            <a:off x="6825708" y="4084883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5F73B0-EC85-39DB-0F37-A62EABFF7F70}"/>
              </a:ext>
            </a:extLst>
          </p:cNvPr>
          <p:cNvSpPr/>
          <p:nvPr/>
        </p:nvSpPr>
        <p:spPr>
          <a:xfrm>
            <a:off x="6425112" y="2762660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E2596A-F9B9-F8D6-218F-E801A974E180}"/>
              </a:ext>
            </a:extLst>
          </p:cNvPr>
          <p:cNvSpPr/>
          <p:nvPr/>
        </p:nvSpPr>
        <p:spPr>
          <a:xfrm>
            <a:off x="7139756" y="3522144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D163E8-182E-3958-BCDF-530CA0A0E7C9}"/>
              </a:ext>
            </a:extLst>
          </p:cNvPr>
          <p:cNvSpPr/>
          <p:nvPr/>
        </p:nvSpPr>
        <p:spPr>
          <a:xfrm>
            <a:off x="6024521" y="3503885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4B342C-27B5-7167-750E-E868B30226F9}"/>
              </a:ext>
            </a:extLst>
          </p:cNvPr>
          <p:cNvSpPr/>
          <p:nvPr/>
        </p:nvSpPr>
        <p:spPr>
          <a:xfrm>
            <a:off x="6827962" y="3549606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00167-FE25-CCBB-DD2E-276DC4F5A7D8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0AA09-702B-93C0-CB05-2CA822589C2E}"/>
              </a:ext>
            </a:extLst>
          </p:cNvPr>
          <p:cNvSpPr txBox="1"/>
          <p:nvPr/>
        </p:nvSpPr>
        <p:spPr>
          <a:xfrm>
            <a:off x="6329662" y="521021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C1C81-3125-DD93-08FF-5753DD131AEF}"/>
              </a:ext>
            </a:extLst>
          </p:cNvPr>
          <p:cNvSpPr txBox="1"/>
          <p:nvPr/>
        </p:nvSpPr>
        <p:spPr>
          <a:xfrm>
            <a:off x="7298282" y="234195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432731-C832-38BF-BE04-EF2345F69E50}"/>
              </a:ext>
            </a:extLst>
          </p:cNvPr>
          <p:cNvCxnSpPr/>
          <p:nvPr/>
        </p:nvCxnSpPr>
        <p:spPr>
          <a:xfrm flipH="1">
            <a:off x="6301451" y="4130607"/>
            <a:ext cx="281815" cy="26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0D2C14-9FA7-3B5C-87E9-C67FA2FC6A67}"/>
              </a:ext>
            </a:extLst>
          </p:cNvPr>
          <p:cNvCxnSpPr/>
          <p:nvPr/>
        </p:nvCxnSpPr>
        <p:spPr>
          <a:xfrm>
            <a:off x="6286852" y="4173544"/>
            <a:ext cx="305963" cy="25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1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1087902"/>
            <a:ext cx="66967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are not learning Categorical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if they learn Categorical Logic can they do the test well.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at least one student cannot do the test well.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503479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T are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3003889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CL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good test takers (T) are CL learners.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good test takers.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2" y="626237"/>
            <a:ext cx="2965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6 -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63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318" y="5050198"/>
            <a:ext cx="5509486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is at least one X in the area of S outside T.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1395B-AAD1-48B1-BFCC-E418010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97" y="1896626"/>
            <a:ext cx="2188191" cy="2868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AE70F-AC3E-45E6-A9C2-AEEE3038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16" y="1685223"/>
            <a:ext cx="2725227" cy="3222397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6950847" y="3875238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83B0D-D5A7-4A68-B6B8-35721D208A36}"/>
              </a:ext>
            </a:extLst>
          </p:cNvPr>
          <p:cNvSpPr txBox="1"/>
          <p:nvPr/>
        </p:nvSpPr>
        <p:spPr>
          <a:xfrm>
            <a:off x="193922" y="2658762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6DCFB-40B2-46BA-87BF-A4E4FF727432}"/>
              </a:ext>
            </a:extLst>
          </p:cNvPr>
          <p:cNvSpPr txBox="1"/>
          <p:nvPr/>
        </p:nvSpPr>
        <p:spPr>
          <a:xfrm>
            <a:off x="193922" y="467330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</p:spTree>
    <p:extLst>
      <p:ext uri="{BB962C8B-B14F-4D97-AF65-F5344CB8AC3E}">
        <p14:creationId xmlns:p14="http://schemas.microsoft.com/office/powerpoint/2010/main" val="265060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2D132081-813E-48A2-9053-830B4881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" y="1473200"/>
            <a:ext cx="59555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these things in mind: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6C15F483-E7AD-4F3A-B949-4BCD25B7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4" y="2131465"/>
            <a:ext cx="8330521" cy="25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Put the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first.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 consistent in how you draw your diagram: always shade the premise with </a:t>
            </a: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before putting the X for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Test validity only by checking (not doing anything else) for the necessity of the conclusion.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996E86-0ABB-4FBF-A8BA-82465C70F789}"/>
              </a:ext>
            </a:extLst>
          </p:cNvPr>
          <p:cNvSpPr txBox="1">
            <a:spLocks noChangeArrowheads="1"/>
          </p:cNvSpPr>
          <p:nvPr/>
        </p:nvSpPr>
        <p:spPr>
          <a:xfrm>
            <a:off x="102381" y="39512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B3F1D3F-1644-40DA-B1A9-F927845C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82880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sz="4050" b="1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0AE4F9C-D683-4F2F-9E05-0F2ED24E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84" y="3350221"/>
            <a:ext cx="80586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Translate the following syllogisms into standard categorical arguments.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Then use Venn diagram to test their validity.</a:t>
            </a: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505511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S are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No L are 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S are H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2988531"/>
            <a:ext cx="60655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students (S) are quick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No quick learners (L) are Chapter 9 haters (H).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no students are Chapter 9 haters.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61CB72-598C-4C62-8B79-4ECBAD1FEDB0}"/>
              </a:ext>
            </a:extLst>
          </p:cNvPr>
          <p:cNvSpPr txBox="1">
            <a:spLocks noChangeArrowheads="1"/>
          </p:cNvSpPr>
          <p:nvPr/>
        </p:nvSpPr>
        <p:spPr>
          <a:xfrm>
            <a:off x="332712" y="1003324"/>
            <a:ext cx="7553988" cy="1256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my students learn quickly.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If they are quick learners, they don’t hate Chapter 9.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none of my students hate Chapter 9.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DCE5-15C2-4E9C-A54B-4A733D088DC8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73850-7351-4F5E-BBD8-5C9EFA3A7BB9}"/>
              </a:ext>
            </a:extLst>
          </p:cNvPr>
          <p:cNvSpPr txBox="1"/>
          <p:nvPr/>
        </p:nvSpPr>
        <p:spPr>
          <a:xfrm>
            <a:off x="332712" y="4688481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6C400-8F36-13B1-03AD-CF40F26E044E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1C40-722B-BB40-A2FA-1806EADA7D5D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5F1A13-535B-8C62-6DF6-23185A3E40B3}"/>
              </a:ext>
            </a:extLst>
          </p:cNvPr>
          <p:cNvSpPr/>
          <p:nvPr/>
        </p:nvSpPr>
        <p:spPr>
          <a:xfrm>
            <a:off x="6603350" y="3429000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49ACA1-5973-4453-953A-86414412DF44}"/>
              </a:ext>
            </a:extLst>
          </p:cNvPr>
          <p:cNvSpPr/>
          <p:nvPr/>
        </p:nvSpPr>
        <p:spPr>
          <a:xfrm>
            <a:off x="7317995" y="3429000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E58B97-CC65-F766-98BC-45300A41BFB9}"/>
              </a:ext>
            </a:extLst>
          </p:cNvPr>
          <p:cNvSpPr/>
          <p:nvPr/>
        </p:nvSpPr>
        <p:spPr>
          <a:xfrm>
            <a:off x="7001691" y="4083325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7257AE-6A32-BBE3-6B7D-E1D6673A4638}"/>
              </a:ext>
            </a:extLst>
          </p:cNvPr>
          <p:cNvSpPr/>
          <p:nvPr/>
        </p:nvSpPr>
        <p:spPr>
          <a:xfrm>
            <a:off x="6601095" y="2761102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F4A292-780B-B7AF-AE74-1095FD09EC8B}"/>
              </a:ext>
            </a:extLst>
          </p:cNvPr>
          <p:cNvSpPr/>
          <p:nvPr/>
        </p:nvSpPr>
        <p:spPr>
          <a:xfrm>
            <a:off x="7317995" y="3502325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78F11E-CAB5-8F9F-702C-527D8024A62A}"/>
              </a:ext>
            </a:extLst>
          </p:cNvPr>
          <p:cNvSpPr/>
          <p:nvPr/>
        </p:nvSpPr>
        <p:spPr>
          <a:xfrm>
            <a:off x="6200504" y="3502327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5BE397D-CF05-39D0-ECE1-34393B5D7D57}"/>
              </a:ext>
            </a:extLst>
          </p:cNvPr>
          <p:cNvSpPr/>
          <p:nvPr/>
        </p:nvSpPr>
        <p:spPr>
          <a:xfrm>
            <a:off x="7003945" y="3548048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5CAA02-A550-4E41-3BA1-1486FD05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69" y="2279837"/>
            <a:ext cx="3399228" cy="35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66" y="535270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G are 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C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247541-0342-47D4-A5DA-B476EAAE1BFF}"/>
              </a:ext>
            </a:extLst>
          </p:cNvPr>
          <p:cNvSpPr txBox="1">
            <a:spLocks noChangeArrowheads="1"/>
          </p:cNvSpPr>
          <p:nvPr/>
        </p:nvSpPr>
        <p:spPr>
          <a:xfrm>
            <a:off x="261592" y="810878"/>
            <a:ext cx="8405668" cy="108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students who never give any opinion.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giving their opinion contribute to lessons.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many students do not contribute to lessons.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E51D24-5D0E-466F-8731-015F037B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3022171"/>
            <a:ext cx="6172200" cy="1085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opinion givers (G).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Some opinion givers (G) are lesson contributors (C).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lesson contributors.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72BD1-FDA6-7934-B06A-EA0CFAE5982A}"/>
              </a:ext>
            </a:extLst>
          </p:cNvPr>
          <p:cNvSpPr txBox="1"/>
          <p:nvPr/>
        </p:nvSpPr>
        <p:spPr>
          <a:xfrm>
            <a:off x="7886700" y="4911479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E55F0-4702-999E-3C4D-15E2B632C5D8}"/>
              </a:ext>
            </a:extLst>
          </p:cNvPr>
          <p:cNvSpPr txBox="1"/>
          <p:nvPr/>
        </p:nvSpPr>
        <p:spPr>
          <a:xfrm>
            <a:off x="6200503" y="4911479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8CA0D-676A-F1DD-E9B7-31F5A57866F3}"/>
              </a:ext>
            </a:extLst>
          </p:cNvPr>
          <p:cNvSpPr txBox="1"/>
          <p:nvPr/>
        </p:nvSpPr>
        <p:spPr>
          <a:xfrm>
            <a:off x="6129273" y="5873224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8E06F0-391E-6FA5-ACBF-8142C8303739}"/>
              </a:ext>
            </a:extLst>
          </p:cNvPr>
          <p:cNvSpPr/>
          <p:nvPr/>
        </p:nvSpPr>
        <p:spPr>
          <a:xfrm>
            <a:off x="6200503" y="2967444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694F23-8E14-81A6-CAF1-0A4C5E05A2C6}"/>
              </a:ext>
            </a:extLst>
          </p:cNvPr>
          <p:cNvSpPr/>
          <p:nvPr/>
        </p:nvSpPr>
        <p:spPr>
          <a:xfrm>
            <a:off x="7001691" y="2967444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3D0148-3804-6131-AB06-DC409210394A}"/>
              </a:ext>
            </a:extLst>
          </p:cNvPr>
          <p:cNvSpPr/>
          <p:nvPr/>
        </p:nvSpPr>
        <p:spPr>
          <a:xfrm>
            <a:off x="6601095" y="2299546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90A85E-42A9-35D8-D3FC-860FA468D661}"/>
              </a:ext>
            </a:extLst>
          </p:cNvPr>
          <p:cNvCxnSpPr>
            <a:cxnSpLocks/>
          </p:cNvCxnSpPr>
          <p:nvPr/>
        </p:nvCxnSpPr>
        <p:spPr>
          <a:xfrm>
            <a:off x="6844350" y="3711746"/>
            <a:ext cx="353879" cy="2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A21A81-F13F-FFC7-1BAB-26D4565E722F}"/>
              </a:ext>
            </a:extLst>
          </p:cNvPr>
          <p:cNvSpPr txBox="1"/>
          <p:nvPr/>
        </p:nvSpPr>
        <p:spPr>
          <a:xfrm>
            <a:off x="7214671" y="18592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9D8F72-F4C6-D84E-EE89-50C45D1400BE}"/>
              </a:ext>
            </a:extLst>
          </p:cNvPr>
          <p:cNvCxnSpPr>
            <a:cxnSpLocks/>
          </p:cNvCxnSpPr>
          <p:nvPr/>
        </p:nvCxnSpPr>
        <p:spPr>
          <a:xfrm flipH="1">
            <a:off x="6872532" y="3674175"/>
            <a:ext cx="242687" cy="36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265F4C-FD90-3379-4614-C69429AE1052}"/>
              </a:ext>
            </a:extLst>
          </p:cNvPr>
          <p:cNvCxnSpPr>
            <a:cxnSpLocks/>
          </p:cNvCxnSpPr>
          <p:nvPr/>
        </p:nvCxnSpPr>
        <p:spPr>
          <a:xfrm>
            <a:off x="7306100" y="3330110"/>
            <a:ext cx="457356" cy="2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51C3C8-5EA8-908D-883F-C119DCBBA80B}"/>
              </a:ext>
            </a:extLst>
          </p:cNvPr>
          <p:cNvCxnSpPr>
            <a:cxnSpLocks/>
          </p:cNvCxnSpPr>
          <p:nvPr/>
        </p:nvCxnSpPr>
        <p:spPr>
          <a:xfrm>
            <a:off x="7447295" y="3115507"/>
            <a:ext cx="115810" cy="42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D9DB46A-2029-7168-312A-F7FD70241205}"/>
              </a:ext>
            </a:extLst>
          </p:cNvPr>
          <p:cNvSpPr/>
          <p:nvPr/>
        </p:nvSpPr>
        <p:spPr>
          <a:xfrm rot="20409840">
            <a:off x="6479056" y="3341780"/>
            <a:ext cx="334100" cy="314367"/>
          </a:xfrm>
          <a:prstGeom prst="rightArrow">
            <a:avLst>
              <a:gd name="adj1" fmla="val 50000"/>
              <a:gd name="adj2" fmla="val 3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7" grpId="0" build="p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247541-0342-47D4-A5DA-B476EAAE1BFF}"/>
              </a:ext>
            </a:extLst>
          </p:cNvPr>
          <p:cNvSpPr txBox="1">
            <a:spLocks noChangeArrowheads="1"/>
          </p:cNvSpPr>
          <p:nvPr/>
        </p:nvSpPr>
        <p:spPr>
          <a:xfrm>
            <a:off x="261592" y="810878"/>
            <a:ext cx="8405668" cy="108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a student gives his or her opinion.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All giving their opinion contribute to lessons.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many students do not contribute to lessons.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72BD1-FDA6-7934-B06A-EA0CFAE5982A}"/>
              </a:ext>
            </a:extLst>
          </p:cNvPr>
          <p:cNvSpPr txBox="1"/>
          <p:nvPr/>
        </p:nvSpPr>
        <p:spPr>
          <a:xfrm>
            <a:off x="7886700" y="4911479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E55F0-4702-999E-3C4D-15E2B632C5D8}"/>
              </a:ext>
            </a:extLst>
          </p:cNvPr>
          <p:cNvSpPr txBox="1"/>
          <p:nvPr/>
        </p:nvSpPr>
        <p:spPr>
          <a:xfrm>
            <a:off x="6200503" y="4911479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8CA0D-676A-F1DD-E9B7-31F5A57866F3}"/>
              </a:ext>
            </a:extLst>
          </p:cNvPr>
          <p:cNvSpPr txBox="1"/>
          <p:nvPr/>
        </p:nvSpPr>
        <p:spPr>
          <a:xfrm>
            <a:off x="6129273" y="5873224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DD5CE-1648-F7CF-5625-FF9C25E6683B}"/>
              </a:ext>
            </a:extLst>
          </p:cNvPr>
          <p:cNvSpPr/>
          <p:nvPr/>
        </p:nvSpPr>
        <p:spPr>
          <a:xfrm>
            <a:off x="6603350" y="2967444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C83587-70E9-AB07-0110-987069175F96}"/>
              </a:ext>
            </a:extLst>
          </p:cNvPr>
          <p:cNvSpPr/>
          <p:nvPr/>
        </p:nvSpPr>
        <p:spPr>
          <a:xfrm>
            <a:off x="7317995" y="2967444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30C43B-04AE-879D-6D9C-8FBE4DC644E4}"/>
              </a:ext>
            </a:extLst>
          </p:cNvPr>
          <p:cNvSpPr/>
          <p:nvPr/>
        </p:nvSpPr>
        <p:spPr>
          <a:xfrm>
            <a:off x="7001691" y="3621769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D27556-B655-520D-8864-008D33D0D247}"/>
              </a:ext>
            </a:extLst>
          </p:cNvPr>
          <p:cNvSpPr/>
          <p:nvPr/>
        </p:nvSpPr>
        <p:spPr>
          <a:xfrm>
            <a:off x="6601095" y="2299546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solidFill>
            <a:schemeClr val="accent6"/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2C91CA-1348-4D07-B415-69B2767E9EB7}"/>
              </a:ext>
            </a:extLst>
          </p:cNvPr>
          <p:cNvSpPr/>
          <p:nvPr/>
        </p:nvSpPr>
        <p:spPr>
          <a:xfrm>
            <a:off x="7317995" y="3040769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8518D4-926B-31FD-753E-21BE0E09717D}"/>
              </a:ext>
            </a:extLst>
          </p:cNvPr>
          <p:cNvSpPr/>
          <p:nvPr/>
        </p:nvSpPr>
        <p:spPr>
          <a:xfrm>
            <a:off x="6188219" y="3040771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8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ECD41D2-BAB8-9A8C-FD61-13F9EE2DC157}"/>
              </a:ext>
            </a:extLst>
          </p:cNvPr>
          <p:cNvSpPr/>
          <p:nvPr/>
        </p:nvSpPr>
        <p:spPr>
          <a:xfrm>
            <a:off x="7003945" y="3086492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1A81-F13F-FFC7-1BAB-26D4565E722F}"/>
              </a:ext>
            </a:extLst>
          </p:cNvPr>
          <p:cNvSpPr txBox="1"/>
          <p:nvPr/>
        </p:nvSpPr>
        <p:spPr>
          <a:xfrm>
            <a:off x="7214671" y="18592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3707E-46C2-D2DA-9808-070E745C8984}"/>
              </a:ext>
            </a:extLst>
          </p:cNvPr>
          <p:cNvSpPr txBox="1"/>
          <p:nvPr/>
        </p:nvSpPr>
        <p:spPr>
          <a:xfrm>
            <a:off x="332712" y="3097763"/>
            <a:ext cx="460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students(S) are opinion givers(O)</a:t>
            </a:r>
          </a:p>
          <a:p>
            <a:r>
              <a:rPr lang="en-US" dirty="0"/>
              <a:t>All opinion givers are contributors ©  to lessons</a:t>
            </a:r>
          </a:p>
          <a:p>
            <a:r>
              <a:rPr lang="en-US" dirty="0"/>
              <a:t>So, some students are not contributors to lessons 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D566D-C561-963F-4BD3-427EBBE3924D}"/>
              </a:ext>
            </a:extLst>
          </p:cNvPr>
          <p:cNvSpPr txBox="1"/>
          <p:nvPr/>
        </p:nvSpPr>
        <p:spPr>
          <a:xfrm>
            <a:off x="332712" y="5589037"/>
            <a:ext cx="353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 are O</a:t>
            </a:r>
          </a:p>
          <a:p>
            <a:r>
              <a:rPr lang="en-US" dirty="0"/>
              <a:t>All O are C</a:t>
            </a:r>
          </a:p>
          <a:p>
            <a:r>
              <a:rPr lang="en-US" dirty="0"/>
              <a:t>So, some S are not 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68F3DD-C373-776A-1C5B-2A5B819845AA}"/>
              </a:ext>
            </a:extLst>
          </p:cNvPr>
          <p:cNvSpPr/>
          <p:nvPr/>
        </p:nvSpPr>
        <p:spPr>
          <a:xfrm rot="20133649">
            <a:off x="6253301" y="3686012"/>
            <a:ext cx="459914" cy="32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2" y="5373035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No A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3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E51D24-5D0E-466F-8731-015F037B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32" y="3044908"/>
            <a:ext cx="6172200" cy="109262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CT students (S) are frequent absentees (A).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No frequent absentees (A) are test takers (T).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some CT students are not test takers. 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D08622F-7AB4-48FA-B71F-3B829428573B}"/>
              </a:ext>
            </a:extLst>
          </p:cNvPr>
          <p:cNvSpPr txBox="1">
            <a:spLocks noChangeArrowheads="1"/>
          </p:cNvSpPr>
          <p:nvPr/>
        </p:nvSpPr>
        <p:spPr>
          <a:xfrm>
            <a:off x="332712" y="958594"/>
            <a:ext cx="68580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students who register for Critical Thinking are frequently absent. 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All students who are frequently absent cannot take the tests. 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some students who register for Critical Thinking cannot take the test.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507FC-F926-E50E-6B3B-A8C8CD74B9C4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60A0F-25DA-89BF-79FE-055A55808466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392F8F-9550-DCBF-8E40-58A41BD0207C}"/>
              </a:ext>
            </a:extLst>
          </p:cNvPr>
          <p:cNvSpPr/>
          <p:nvPr/>
        </p:nvSpPr>
        <p:spPr>
          <a:xfrm>
            <a:off x="6603350" y="3429000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C8BBCE-FC6B-DC52-5D70-72160D190C76}"/>
              </a:ext>
            </a:extLst>
          </p:cNvPr>
          <p:cNvSpPr/>
          <p:nvPr/>
        </p:nvSpPr>
        <p:spPr>
          <a:xfrm>
            <a:off x="7317995" y="3429000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solidFill>
            <a:schemeClr val="accent2"/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0700FA-2FD8-8F35-BF29-C4D117888444}"/>
              </a:ext>
            </a:extLst>
          </p:cNvPr>
          <p:cNvSpPr/>
          <p:nvPr/>
        </p:nvSpPr>
        <p:spPr>
          <a:xfrm>
            <a:off x="7001691" y="4083325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015D96-FD32-956F-FC22-C55A62B0A945}"/>
              </a:ext>
            </a:extLst>
          </p:cNvPr>
          <p:cNvSpPr/>
          <p:nvPr/>
        </p:nvSpPr>
        <p:spPr>
          <a:xfrm>
            <a:off x="6603350" y="2741987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E990C5-63AA-8B4B-4473-80FEE4E814DB}"/>
              </a:ext>
            </a:extLst>
          </p:cNvPr>
          <p:cNvSpPr/>
          <p:nvPr/>
        </p:nvSpPr>
        <p:spPr>
          <a:xfrm>
            <a:off x="7317995" y="3502325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4730AA-A38A-4516-C066-C209AFF22761}"/>
              </a:ext>
            </a:extLst>
          </p:cNvPr>
          <p:cNvSpPr/>
          <p:nvPr/>
        </p:nvSpPr>
        <p:spPr>
          <a:xfrm>
            <a:off x="6200504" y="3502327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E583D57-C681-FEE4-A0DA-3FC45D15DC95}"/>
              </a:ext>
            </a:extLst>
          </p:cNvPr>
          <p:cNvSpPr/>
          <p:nvPr/>
        </p:nvSpPr>
        <p:spPr>
          <a:xfrm>
            <a:off x="7003945" y="3548048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solidFill>
            <a:schemeClr val="accent2"/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50F0E-5751-B442-3255-19D8AD6C8DAA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5B1CF-913B-FB20-D1BC-E6A29EC5A0ED}"/>
              </a:ext>
            </a:extLst>
          </p:cNvPr>
          <p:cNvSpPr txBox="1"/>
          <p:nvPr/>
        </p:nvSpPr>
        <p:spPr>
          <a:xfrm>
            <a:off x="7076910" y="2180903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7A6F81-0E6F-C6C9-D62E-113544C32172}"/>
              </a:ext>
            </a:extLst>
          </p:cNvPr>
          <p:cNvCxnSpPr/>
          <p:nvPr/>
        </p:nvCxnSpPr>
        <p:spPr>
          <a:xfrm flipH="1">
            <a:off x="6872532" y="3591222"/>
            <a:ext cx="88140" cy="26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62F13-C70C-E1BA-3E0D-37A352B67AD2}"/>
              </a:ext>
            </a:extLst>
          </p:cNvPr>
          <p:cNvCxnSpPr/>
          <p:nvPr/>
        </p:nvCxnSpPr>
        <p:spPr>
          <a:xfrm>
            <a:off x="6758452" y="3675565"/>
            <a:ext cx="318458" cy="3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2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A9600ED-B4CF-411F-8809-C75230851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624840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SELF PRACTICE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026C5B-34A0-408A-907F-79102C93C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480" y="1229360"/>
            <a:ext cx="8605520" cy="53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e-mail messages that are not spell-checked. There are interofﬁce memos that are e-mail messages. Therefore, there are interofﬁce memos that are not spell-checked.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anything is a truck, then it is not a car. There are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Mazdas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are trucks. It follows that there are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Mazdas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are not cars.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Every person who drinks and drives is an irresponsible person. Not every person who talks on a car phone is an irresponsible person. Hence, not every person who talks on a car phone is a person who drinks and drives.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Joey is in kindergarten. Only children in kindergarten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ﬁngerpaint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school. So, Joey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ﬁngerpaints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school.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85CD558-57AA-437B-B7F1-E21852550717}"/>
              </a:ext>
            </a:extLst>
          </p:cNvPr>
          <p:cNvSpPr/>
          <p:nvPr/>
        </p:nvSpPr>
        <p:spPr>
          <a:xfrm>
            <a:off x="3903363" y="2440195"/>
            <a:ext cx="2259106" cy="21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C07C407-90DD-44FC-B275-FF6F3D1D3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180" y="515326"/>
            <a:ext cx="7533640" cy="2857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Venn diagram for a categorial proposition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6BCD3-995A-4B2D-9923-E493BAED1FD0}"/>
              </a:ext>
            </a:extLst>
          </p:cNvPr>
          <p:cNvSpPr txBox="1"/>
          <p:nvPr/>
        </p:nvSpPr>
        <p:spPr>
          <a:xfrm>
            <a:off x="789504" y="4839778"/>
            <a:ext cx="796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</a:rPr>
              <a:t>All </a:t>
            </a:r>
            <a:r>
              <a:rPr lang="en-US" altLang="en-US" sz="2800" b="1" dirty="0">
                <a:solidFill>
                  <a:srgbClr val="00B050"/>
                </a:solidFill>
              </a:rPr>
              <a:t>IU students (S) are Critical Thinking learners (P).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33645-EF69-49B2-941A-87BAF08DEF0D}"/>
              </a:ext>
            </a:extLst>
          </p:cNvPr>
          <p:cNvSpPr txBox="1"/>
          <p:nvPr/>
        </p:nvSpPr>
        <p:spPr>
          <a:xfrm>
            <a:off x="3282631" y="1431724"/>
            <a:ext cx="72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42683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79B2A-86E2-4EB4-BB52-41695041C34B}"/>
              </a:ext>
            </a:extLst>
          </p:cNvPr>
          <p:cNvSpPr txBox="1"/>
          <p:nvPr/>
        </p:nvSpPr>
        <p:spPr>
          <a:xfrm>
            <a:off x="5046342" y="1431724"/>
            <a:ext cx="72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BBF311-D1AB-4513-B726-99F59BE71E3F}"/>
              </a:ext>
            </a:extLst>
          </p:cNvPr>
          <p:cNvSpPr/>
          <p:nvPr/>
        </p:nvSpPr>
        <p:spPr>
          <a:xfrm>
            <a:off x="2513758" y="2363993"/>
            <a:ext cx="2259106" cy="2130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A2BD-A2FE-4F76-A3CD-E2506A1726B0}"/>
              </a:ext>
            </a:extLst>
          </p:cNvPr>
          <p:cNvSpPr txBox="1"/>
          <p:nvPr/>
        </p:nvSpPr>
        <p:spPr>
          <a:xfrm>
            <a:off x="4003991" y="2945022"/>
            <a:ext cx="75092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</a:rPr>
              <a:t>All S are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91C45-769B-48B0-A973-DB07EF7DBDD6}"/>
              </a:ext>
            </a:extLst>
          </p:cNvPr>
          <p:cNvSpPr txBox="1"/>
          <p:nvPr/>
        </p:nvSpPr>
        <p:spPr>
          <a:xfrm>
            <a:off x="2529234" y="3183539"/>
            <a:ext cx="137412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No S are 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49B-8B2F-4CAD-AEEE-15BCD0DBCE2E}"/>
              </a:ext>
            </a:extLst>
          </p:cNvPr>
          <p:cNvSpPr txBox="1"/>
          <p:nvPr/>
        </p:nvSpPr>
        <p:spPr>
          <a:xfrm>
            <a:off x="4788340" y="3140897"/>
            <a:ext cx="14429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solidFill>
                  <a:srgbClr val="7030A0"/>
                </a:solidFill>
              </a:rPr>
              <a:t>No P are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2A5B9-EEA8-4CAF-89A0-9CE8593F7C04}"/>
              </a:ext>
            </a:extLst>
          </p:cNvPr>
          <p:cNvSpPr txBox="1"/>
          <p:nvPr/>
        </p:nvSpPr>
        <p:spPr>
          <a:xfrm>
            <a:off x="805180" y="5519405"/>
            <a:ext cx="7783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No </a:t>
            </a:r>
            <a:r>
              <a:rPr lang="en-US" altLang="en-US" sz="2800" b="1" dirty="0">
                <a:solidFill>
                  <a:schemeClr val="accent2"/>
                </a:solidFill>
              </a:rPr>
              <a:t>IU students (S) are Critical Thinking learners (P).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0FD30-E912-42A4-B8FB-6262EFBAB0FA}"/>
              </a:ext>
            </a:extLst>
          </p:cNvPr>
          <p:cNvSpPr txBox="1"/>
          <p:nvPr/>
        </p:nvSpPr>
        <p:spPr>
          <a:xfrm>
            <a:off x="789504" y="6217005"/>
            <a:ext cx="7783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7030A0"/>
                </a:solidFill>
              </a:rPr>
              <a:t>No </a:t>
            </a:r>
            <a:r>
              <a:rPr lang="en-US" altLang="en-US" sz="2800" b="1" dirty="0">
                <a:solidFill>
                  <a:srgbClr val="7030A0"/>
                </a:solidFill>
              </a:rPr>
              <a:t>Critical Thinking learners (P) </a:t>
            </a:r>
            <a:r>
              <a:rPr lang="en-US" altLang="en-US" sz="2800" dirty="0">
                <a:solidFill>
                  <a:srgbClr val="7030A0"/>
                </a:solidFill>
              </a:rPr>
              <a:t>are </a:t>
            </a:r>
            <a:r>
              <a:rPr lang="en-US" altLang="en-US" sz="2800" b="1" dirty="0">
                <a:solidFill>
                  <a:srgbClr val="7030A0"/>
                </a:solidFill>
              </a:rPr>
              <a:t>IU students (S)</a:t>
            </a:r>
            <a:r>
              <a:rPr lang="en-US" altLang="en-US" sz="2800" dirty="0">
                <a:solidFill>
                  <a:srgbClr val="7030A0"/>
                </a:solidFill>
              </a:rPr>
              <a:t>.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4EB3C-8A7D-4D36-A49F-2F2F4B5A5DE4}"/>
              </a:ext>
            </a:extLst>
          </p:cNvPr>
          <p:cNvSpPr txBox="1"/>
          <p:nvPr/>
        </p:nvSpPr>
        <p:spPr>
          <a:xfrm>
            <a:off x="0" y="1359025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42683"/>
                </a:solidFill>
              </a:rPr>
              <a:t>S: IU 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A9B72-40BF-4EC4-846B-8AD83D40EA4B}"/>
              </a:ext>
            </a:extLst>
          </p:cNvPr>
          <p:cNvSpPr txBox="1"/>
          <p:nvPr/>
        </p:nvSpPr>
        <p:spPr>
          <a:xfrm>
            <a:off x="6480313" y="1495002"/>
            <a:ext cx="286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P: CT learners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C554673-2CFE-4266-944F-768C086E5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530" y="113430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91B7EE-A954-42A2-8DBE-171AB051B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069" y="858531"/>
            <a:ext cx="4993701" cy="33749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There are e-mail messages that are not spell-checked. There are interofﬁce memos that are e-mail messages. Therefore, there are interofﬁce memos that are not spell-checked.</a:t>
            </a:r>
            <a:r>
              <a:rPr lang="en-US" sz="1500" dirty="0"/>
              <a:t> 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736BE-C468-0F61-7CB6-26DE890E8657}"/>
              </a:ext>
            </a:extLst>
          </p:cNvPr>
          <p:cNvSpPr txBox="1"/>
          <p:nvPr/>
        </p:nvSpPr>
        <p:spPr>
          <a:xfrm>
            <a:off x="362069" y="4362884"/>
            <a:ext cx="550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E-mail messages are not spell-checked texts</a:t>
            </a:r>
          </a:p>
          <a:p>
            <a:r>
              <a:rPr lang="en-US" dirty="0"/>
              <a:t>Some interoffice memos are e-mail messages</a:t>
            </a:r>
          </a:p>
          <a:p>
            <a:r>
              <a:rPr lang="en-US" dirty="0"/>
              <a:t>So, some interoffice memos are not spell-checked texts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C64F-A68F-E19A-89D7-08A3FB48F935}"/>
              </a:ext>
            </a:extLst>
          </p:cNvPr>
          <p:cNvSpPr txBox="1"/>
          <p:nvPr/>
        </p:nvSpPr>
        <p:spPr>
          <a:xfrm>
            <a:off x="390292" y="5547082"/>
            <a:ext cx="550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 are not T</a:t>
            </a:r>
          </a:p>
          <a:p>
            <a:r>
              <a:rPr lang="en-US" dirty="0"/>
              <a:t>Some M are E</a:t>
            </a:r>
          </a:p>
          <a:p>
            <a:r>
              <a:rPr lang="en-US" dirty="0"/>
              <a:t>So, some M are not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655E0-23B4-6702-7302-E2D269DA5D93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9D2DE-ACA8-7529-F86F-697A69F525F4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940AD-1E94-2627-9EDC-BBE84074A77C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C3A658-B9ED-588F-D1EA-3D97E002289E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A98574-978C-7C58-D618-984547F6C4E0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422F2B-DD60-AE1B-9B83-100D8F1153B2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D1FE6-43F0-04B8-EA69-0ED092147C0F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868638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C554673-2CFE-4266-944F-768C086E5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1450" y="550665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Answer 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91B7EE-A954-42A2-8DBE-171AB051B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8640" y="1016000"/>
            <a:ext cx="8117840" cy="40215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There are e-mail messages that are not spell-checked. There are interofﬁce memos that are e-mail messages. Therefore, there are interofﬁce memos that are not spell-checked.</a:t>
            </a:r>
            <a:r>
              <a:rPr lang="en-US" sz="15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5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pic>
        <p:nvPicPr>
          <p:cNvPr id="51205" name="Picture 4" descr="104_12">
            <a:extLst>
              <a:ext uri="{FF2B5EF4-FFF2-40B4-BE49-F238E27FC236}">
                <a16:creationId xmlns:a16="http://schemas.microsoft.com/office/drawing/2014/main" id="{9610CAFA-9703-40E7-9BF3-30B535B1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16" y="3350048"/>
            <a:ext cx="3739539" cy="279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E8AF1BED-96E6-4D67-854F-2756183A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64" y="3771127"/>
            <a:ext cx="2281394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Some E are not 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>
                <a:latin typeface="Arial" panose="020B0604020202020204" pitchFamily="34" charset="0"/>
                <a:cs typeface="Arial" panose="020B0604020202020204" pitchFamily="34" charset="0"/>
              </a:rPr>
              <a:t>Some M are 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Some M are not S</a:t>
            </a:r>
          </a:p>
        </p:txBody>
      </p:sp>
      <p:sp>
        <p:nvSpPr>
          <p:cNvPr id="59398" name="Arrow: Up 1">
            <a:extLst>
              <a:ext uri="{FF2B5EF4-FFF2-40B4-BE49-F238E27FC236}">
                <a16:creationId xmlns:a16="http://schemas.microsoft.com/office/drawing/2014/main" id="{6C0D0A3D-7D0B-4688-8061-E1C3F9F2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396" y="4645818"/>
            <a:ext cx="171450" cy="783431"/>
          </a:xfrm>
          <a:prstGeom prst="upArrow">
            <a:avLst>
              <a:gd name="adj1" fmla="val 50000"/>
              <a:gd name="adj2" fmla="val 500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3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28E52544-6846-4689-A72B-7A7C190D6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560" y="900430"/>
            <a:ext cx="8656320" cy="3805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 If anything is a truck, then it is not a car. There are </a:t>
            </a:r>
            <a:r>
              <a:rPr lang="en-US" altLang="en-US" dirty="0" err="1"/>
              <a:t>Mazdas</a:t>
            </a:r>
            <a:r>
              <a:rPr lang="en-US" altLang="en-US" dirty="0"/>
              <a:t> that are trucks. It follows that there are </a:t>
            </a:r>
            <a:r>
              <a:rPr lang="en-US" altLang="en-US" dirty="0" err="1"/>
              <a:t>Mazdas</a:t>
            </a:r>
            <a:r>
              <a:rPr lang="en-US" altLang="en-US" dirty="0"/>
              <a:t> that are not cars.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0900" name="Picture 6" descr="104_14">
            <a:extLst>
              <a:ext uri="{FF2B5EF4-FFF2-40B4-BE49-F238E27FC236}">
                <a16:creationId xmlns:a16="http://schemas.microsoft.com/office/drawing/2014/main" id="{A00C463A-2D30-40B4-A550-FBFEE993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1" y="2982861"/>
            <a:ext cx="2880850" cy="258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EB57D047-FB6C-48CE-ADA4-D6682A09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572" y="3713089"/>
            <a:ext cx="2124621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No T are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Some M are 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Some M are not 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EB848C-DDB0-4F40-9FB1-0E0CA021F1B5}"/>
              </a:ext>
            </a:extLst>
          </p:cNvPr>
          <p:cNvSpPr txBox="1">
            <a:spLocks noChangeArrowheads="1"/>
          </p:cNvSpPr>
          <p:nvPr/>
        </p:nvSpPr>
        <p:spPr>
          <a:xfrm>
            <a:off x="1410970" y="354210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A31B8698-F515-4E5F-BDEA-0450769F1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02" y="789502"/>
            <a:ext cx="4982028" cy="3805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Every person who drinks and drives is an irresponsible person. Not every person who talks on a car phone is an irresponsible person. Hence, not every person who talks on a car phone is a person who drinks and drives.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70A4A8-1D08-4153-9867-43440E1C8E92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0" y="227289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4C2DA7-7540-D268-40D8-90C78673940D}"/>
              </a:ext>
            </a:extLst>
          </p:cNvPr>
          <p:cNvCxnSpPr/>
          <p:nvPr/>
        </p:nvCxnSpPr>
        <p:spPr>
          <a:xfrm>
            <a:off x="5865096" y="17619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57B64B-6FAD-7B94-6368-DCFFBE68CDAE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C414F-E1AF-F76F-4B5D-0AFB3B27B148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1EF7-933D-E162-CEF3-9C708E03DDF7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4BC01-EF8E-C980-6616-E1E763B65795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9C0015-6EE1-51FC-53E9-891C1DC87785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7A4287-B7A7-0411-D2D8-53472D1D16CE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1FD69-8160-B2F2-9D21-D0EDE4A82D6D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247393681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A31B8698-F515-4E5F-BDEA-0450769F1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" y="978099"/>
            <a:ext cx="8646160" cy="26250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/>
              <a:t>Every person who drinks and drives is an irresponsible person. Not every person who talks on a car phone is an irresponsible person. Hence, not every person who talks on a car phone is a person who drinks and drives.</a:t>
            </a:r>
            <a:r>
              <a:rPr lang="en-US" altLang="en-US" sz="15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1924" name="Picture 7" descr="106_18">
            <a:extLst>
              <a:ext uri="{FF2B5EF4-FFF2-40B4-BE49-F238E27FC236}">
                <a16:creationId xmlns:a16="http://schemas.microsoft.com/office/drawing/2014/main" id="{BE700207-9234-4549-9AA7-504796A2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6321"/>
            <a:ext cx="2628900" cy="240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F2512503-81C7-46EE-947E-1DAA1E34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73" y="4187054"/>
            <a:ext cx="2046714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D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Some T are not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Some T are not 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70A4A8-1D08-4153-9867-43440E1C8E92}"/>
              </a:ext>
            </a:extLst>
          </p:cNvPr>
          <p:cNvSpPr txBox="1">
            <a:spLocks noChangeArrowheads="1"/>
          </p:cNvSpPr>
          <p:nvPr/>
        </p:nvSpPr>
        <p:spPr>
          <a:xfrm>
            <a:off x="1510030" y="417206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23E36B5D-DD53-4EF4-8D7F-8552497D7D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7147" y="1454774"/>
            <a:ext cx="3996510" cy="3117226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en-US" dirty="0"/>
              <a:t>Joey is in kindergarten. Only children in kindergarten ﬁngerpaint in school. So, Joey ﬁngerpaints in school.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F2DC51-55DF-4422-B461-5490FF41A727}"/>
              </a:ext>
            </a:extLst>
          </p:cNvPr>
          <p:cNvSpPr txBox="1">
            <a:spLocks noChangeArrowheads="1"/>
          </p:cNvSpPr>
          <p:nvPr/>
        </p:nvSpPr>
        <p:spPr>
          <a:xfrm>
            <a:off x="1309007" y="312561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A30F9-51E5-BE5C-B65A-60F9FBC662AE}"/>
              </a:ext>
            </a:extLst>
          </p:cNvPr>
          <p:cNvSpPr txBox="1"/>
          <p:nvPr/>
        </p:nvSpPr>
        <p:spPr>
          <a:xfrm>
            <a:off x="6800730" y="114407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F710-2B53-BCD4-6699-92091F2F549F}"/>
              </a:ext>
            </a:extLst>
          </p:cNvPr>
          <p:cNvSpPr txBox="1"/>
          <p:nvPr/>
        </p:nvSpPr>
        <p:spPr>
          <a:xfrm>
            <a:off x="5865096" y="5012580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A7757-275D-2203-8BA3-60F9FA6B8114}"/>
              </a:ext>
            </a:extLst>
          </p:cNvPr>
          <p:cNvSpPr txBox="1"/>
          <p:nvPr/>
        </p:nvSpPr>
        <p:spPr>
          <a:xfrm>
            <a:off x="7538401" y="5037602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D926CE-6D1F-3B73-DAC2-2AB91338417A}"/>
              </a:ext>
            </a:extLst>
          </p:cNvPr>
          <p:cNvSpPr/>
          <p:nvPr/>
        </p:nvSpPr>
        <p:spPr>
          <a:xfrm>
            <a:off x="5657730" y="27530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1BC2DF-CAD1-3F96-8AA2-37DEF217EF56}"/>
              </a:ext>
            </a:extLst>
          </p:cNvPr>
          <p:cNvSpPr/>
          <p:nvPr/>
        </p:nvSpPr>
        <p:spPr>
          <a:xfrm>
            <a:off x="6800730" y="27530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60C7A-1799-2C8F-7485-7D1219D59119}"/>
              </a:ext>
            </a:extLst>
          </p:cNvPr>
          <p:cNvSpPr txBox="1"/>
          <p:nvPr/>
        </p:nvSpPr>
        <p:spPr>
          <a:xfrm>
            <a:off x="6096832" y="5701148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valid/invalid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AA1562-8D14-ECEE-2E8F-49C8E6FEB5DC}"/>
              </a:ext>
            </a:extLst>
          </p:cNvPr>
          <p:cNvSpPr/>
          <p:nvPr/>
        </p:nvSpPr>
        <p:spPr>
          <a:xfrm>
            <a:off x="6229230" y="18386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30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23E36B5D-DD53-4EF4-8D7F-8552497D7D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2720" y="1008459"/>
            <a:ext cx="8798560" cy="151090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/>
              <a:t>Joey is in kindergarten. Only children in kindergarten ﬁngerpaint in school. So, Joey ﬁngerpaints in school.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2948" name="Picture 8" descr="108_20">
            <a:extLst>
              <a:ext uri="{FF2B5EF4-FFF2-40B4-BE49-F238E27FC236}">
                <a16:creationId xmlns:a16="http://schemas.microsoft.com/office/drawing/2014/main" id="{A34EF779-B616-44E2-B138-8B6BEE4C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121820"/>
            <a:ext cx="2857500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D448B0EC-CC20-4EE3-91D1-319E6812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732" y="3332963"/>
            <a:ext cx="1369927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J are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All F are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J are F</a:t>
            </a:r>
          </a:p>
        </p:txBody>
      </p:sp>
      <p:sp>
        <p:nvSpPr>
          <p:cNvPr id="62470" name="Arrow: Up 1">
            <a:extLst>
              <a:ext uri="{FF2B5EF4-FFF2-40B4-BE49-F238E27FC236}">
                <a16:creationId xmlns:a16="http://schemas.microsoft.com/office/drawing/2014/main" id="{88908212-6072-41AC-B319-37929CE6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114800"/>
            <a:ext cx="171450" cy="698897"/>
          </a:xfrm>
          <a:prstGeom prst="upArrow">
            <a:avLst>
              <a:gd name="adj1" fmla="val 50000"/>
              <a:gd name="adj2" fmla="val 500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F2DC51-55DF-4422-B461-5490FF41A727}"/>
              </a:ext>
            </a:extLst>
          </p:cNvPr>
          <p:cNvSpPr txBox="1">
            <a:spLocks noChangeArrowheads="1"/>
          </p:cNvSpPr>
          <p:nvPr/>
        </p:nvSpPr>
        <p:spPr>
          <a:xfrm>
            <a:off x="1487092" y="519737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00A1A-88BD-4EBE-88CA-8168CAB4AF13}"/>
              </a:ext>
            </a:extLst>
          </p:cNvPr>
          <p:cNvSpPr txBox="1"/>
          <p:nvPr/>
        </p:nvSpPr>
        <p:spPr>
          <a:xfrm>
            <a:off x="970280" y="65325"/>
            <a:ext cx="72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Review: Categorical Logic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2BB91-8E21-473F-8900-BF8BF845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1" y="995680"/>
            <a:ext cx="3426108" cy="3196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C18FD-057C-41C0-821E-483A7020DF65}"/>
              </a:ext>
            </a:extLst>
          </p:cNvPr>
          <p:cNvSpPr txBox="1"/>
          <p:nvPr/>
        </p:nvSpPr>
        <p:spPr>
          <a:xfrm>
            <a:off x="507999" y="706426"/>
            <a:ext cx="353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 categorical propositions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9A68-C693-445D-B274-D64E1876E818}"/>
              </a:ext>
            </a:extLst>
          </p:cNvPr>
          <p:cNvSpPr txBox="1"/>
          <p:nvPr/>
        </p:nvSpPr>
        <p:spPr>
          <a:xfrm>
            <a:off x="670559" y="4201885"/>
            <a:ext cx="180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Stylistic variants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D738-8F4A-4210-AE64-996D56A61C02}"/>
              </a:ext>
            </a:extLst>
          </p:cNvPr>
          <p:cNvSpPr txBox="1"/>
          <p:nvPr/>
        </p:nvSpPr>
        <p:spPr>
          <a:xfrm>
            <a:off x="20317" y="4729809"/>
            <a:ext cx="130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S are 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2AA52-ED61-4532-BAEC-E85C54329F81}"/>
              </a:ext>
            </a:extLst>
          </p:cNvPr>
          <p:cNvSpPr txBox="1"/>
          <p:nvPr/>
        </p:nvSpPr>
        <p:spPr>
          <a:xfrm>
            <a:off x="20318" y="5230582"/>
            <a:ext cx="130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 are 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83E2C-190C-4202-B1E6-C20DECFAC812}"/>
              </a:ext>
            </a:extLst>
          </p:cNvPr>
          <p:cNvSpPr txBox="1"/>
          <p:nvPr/>
        </p:nvSpPr>
        <p:spPr>
          <a:xfrm>
            <a:off x="1" y="5782242"/>
            <a:ext cx="214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S are 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98700-AF0E-4C5B-BAB5-9A08DFBDB3DD}"/>
              </a:ext>
            </a:extLst>
          </p:cNvPr>
          <p:cNvSpPr txBox="1"/>
          <p:nvPr/>
        </p:nvSpPr>
        <p:spPr>
          <a:xfrm>
            <a:off x="0" y="6341985"/>
            <a:ext cx="214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S are not 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892D3-AB98-4D41-8363-90987A58657A}"/>
              </a:ext>
            </a:extLst>
          </p:cNvPr>
          <p:cNvSpPr txBox="1"/>
          <p:nvPr/>
        </p:nvSpPr>
        <p:spPr>
          <a:xfrm>
            <a:off x="1863265" y="5216862"/>
            <a:ext cx="361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words of extremes, negative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8A5BA-4506-44D4-A0F6-32F7BB4D1D37}"/>
              </a:ext>
            </a:extLst>
          </p:cNvPr>
          <p:cNvSpPr txBox="1"/>
          <p:nvPr/>
        </p:nvSpPr>
        <p:spPr>
          <a:xfrm>
            <a:off x="1863265" y="57834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more than one →</a:t>
            </a:r>
            <a:r>
              <a:rPr lang="vi-VN" i="1" dirty="0"/>
              <a:t> </a:t>
            </a:r>
            <a:r>
              <a:rPr lang="en-US" i="1" dirty="0"/>
              <a:t>nearly all</a:t>
            </a:r>
            <a:r>
              <a:rPr lang="en-US" dirty="0"/>
              <a:t>, positive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4F777-DA96-430B-8599-44257E9CD4F4}"/>
              </a:ext>
            </a:extLst>
          </p:cNvPr>
          <p:cNvSpPr txBox="1"/>
          <p:nvPr/>
        </p:nvSpPr>
        <p:spPr>
          <a:xfrm>
            <a:off x="1863265" y="4729809"/>
            <a:ext cx="353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words of extremes, positive forms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CFF30-2EC4-4737-A279-3828FFA87F6D}"/>
              </a:ext>
            </a:extLst>
          </p:cNvPr>
          <p:cNvSpPr txBox="1"/>
          <p:nvPr/>
        </p:nvSpPr>
        <p:spPr>
          <a:xfrm>
            <a:off x="1816388" y="6342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more than one →</a:t>
            </a:r>
            <a:r>
              <a:rPr lang="en-US" dirty="0"/>
              <a:t> </a:t>
            </a:r>
            <a:r>
              <a:rPr lang="en-US" i="1" dirty="0"/>
              <a:t>nearly all</a:t>
            </a:r>
            <a:r>
              <a:rPr lang="en-US" dirty="0"/>
              <a:t>, negative forms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E097A-5588-4C79-923E-62FD4F330085}"/>
              </a:ext>
            </a:extLst>
          </p:cNvPr>
          <p:cNvSpPr txBox="1"/>
          <p:nvPr/>
        </p:nvSpPr>
        <p:spPr>
          <a:xfrm>
            <a:off x="4907279" y="706426"/>
            <a:ext cx="353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Rules for validity check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D48225-1BBE-4AF8-A240-C5DF33F10D8D}"/>
              </a:ext>
            </a:extLst>
          </p:cNvPr>
          <p:cNvSpPr txBox="1"/>
          <p:nvPr/>
        </p:nvSpPr>
        <p:spPr>
          <a:xfrm>
            <a:off x="4829985" y="1428456"/>
            <a:ext cx="43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Venn </a:t>
            </a:r>
            <a:r>
              <a:rPr lang="vi-VN" dirty="0"/>
              <a:t>d</a:t>
            </a:r>
            <a:r>
              <a:rPr lang="en-US" b="1" dirty="0" err="1"/>
              <a:t>iagram</a:t>
            </a:r>
            <a:r>
              <a:rPr lang="en-US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168E-6909-44C0-87E1-85A270A910D9}"/>
              </a:ext>
            </a:extLst>
          </p:cNvPr>
          <p:cNvSpPr txBox="1"/>
          <p:nvPr/>
        </p:nvSpPr>
        <p:spPr>
          <a:xfrm>
            <a:off x="4829985" y="2270480"/>
            <a:ext cx="395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Draw 2 circles at bottom, one on 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CD80B-A88E-45DF-9F8C-DD79F01EDA9C}"/>
              </a:ext>
            </a:extLst>
          </p:cNvPr>
          <p:cNvSpPr txBox="1"/>
          <p:nvPr/>
        </p:nvSpPr>
        <p:spPr>
          <a:xfrm>
            <a:off x="4829984" y="2708071"/>
            <a:ext cx="409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Label 2 classes in conclusion at bottom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86943-C32A-4823-888D-182806C43611}"/>
              </a:ext>
            </a:extLst>
          </p:cNvPr>
          <p:cNvSpPr txBox="1"/>
          <p:nvPr/>
        </p:nvSpPr>
        <p:spPr>
          <a:xfrm>
            <a:off x="4829984" y="3172425"/>
            <a:ext cx="43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Perform </a:t>
            </a:r>
            <a:r>
              <a:rPr lang="vi-VN" u="sng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vi-VN" dirty="0"/>
              <a:t> </a:t>
            </a:r>
            <a:r>
              <a:rPr lang="en-US" dirty="0"/>
              <a:t>two actions for 2 premises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2E379-8F09-41FA-A902-25D7D2B6D5D4}"/>
              </a:ext>
            </a:extLst>
          </p:cNvPr>
          <p:cNvSpPr txBox="1"/>
          <p:nvPr/>
        </p:nvSpPr>
        <p:spPr>
          <a:xfrm>
            <a:off x="4829985" y="3689631"/>
            <a:ext cx="342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Check validity: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C1047D-C6F1-4D93-AA49-E31D367C4E15}"/>
              </a:ext>
            </a:extLst>
          </p:cNvPr>
          <p:cNvSpPr txBox="1"/>
          <p:nvPr/>
        </p:nvSpPr>
        <p:spPr>
          <a:xfrm>
            <a:off x="5162177" y="4171201"/>
            <a:ext cx="385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sz="1600" dirty="0"/>
              <a:t>Action for conclusion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vi-VN" sz="1600" dirty="0"/>
              <a:t> </a:t>
            </a:r>
            <a:r>
              <a:rPr lang="en-US" sz="1600" dirty="0"/>
              <a:t>done: </a:t>
            </a:r>
            <a:r>
              <a:rPr lang="en-US" sz="1600" b="1" dirty="0"/>
              <a:t>Valid </a:t>
            </a:r>
            <a:r>
              <a:rPr lang="en-US" sz="1600" dirty="0"/>
              <a:t>  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C7DC2-9974-408A-A84C-05A936069B91}"/>
              </a:ext>
            </a:extLst>
          </p:cNvPr>
          <p:cNvSpPr txBox="1"/>
          <p:nvPr/>
        </p:nvSpPr>
        <p:spPr>
          <a:xfrm>
            <a:off x="5162176" y="4658254"/>
            <a:ext cx="3859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sz="1600" dirty="0"/>
              <a:t>Action for conclusion not yet done: </a:t>
            </a:r>
            <a:r>
              <a:rPr lang="en-US" sz="1600" b="1" dirty="0"/>
              <a:t>Invalid</a:t>
            </a:r>
            <a:r>
              <a:rPr lang="en-US" sz="1600" dirty="0"/>
              <a:t>    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4816D9-D435-4362-B4E4-4034F10B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86" y="1049478"/>
            <a:ext cx="1204607" cy="12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5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FFE88F-AC63-46F6-B582-F5A754375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760" y="416001"/>
            <a:ext cx="5829300" cy="5356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ASSIGNMENT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248AB188-43AF-4025-8736-FF3BB229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1311796"/>
            <a:ext cx="8139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Use Venn d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test the validity of the THREE 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arguments.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DE7FC4D-9FF7-2FF1-9627-DA5D25BD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1958127"/>
            <a:ext cx="83855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Write TWO arguments about the given topics, then use Venn d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test the validity of your written arguments.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j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889F2D9-792E-A012-90E6-6F3B6DDA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3527895"/>
            <a:ext cx="861864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Link to submit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7E5EA-661C-5665-58B1-B37B59631F23}"/>
              </a:ext>
            </a:extLst>
          </p:cNvPr>
          <p:cNvSpPr txBox="1"/>
          <p:nvPr/>
        </p:nvSpPr>
        <p:spPr>
          <a:xfrm>
            <a:off x="2169461" y="4491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</a:t>
            </a:r>
            <a:r>
              <a:rPr lang="en-US" sz="18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forms.gle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/</a:t>
            </a:r>
            <a:r>
              <a:rPr lang="en-US" sz="18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rMeLczdWj9EtfXNH9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3024-1231-457C-92EC-A240F8A5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304801"/>
            <a:ext cx="6357620" cy="802640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77D8169-EC43-4E46-8B08-974F2E37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75" y="112418"/>
            <a:ext cx="9032449" cy="80918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Venn Diagram for categorical propositions and arguments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4743A75-C9CE-499C-8925-57211142C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75" y="991789"/>
            <a:ext cx="9144000" cy="42570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Venn diagram, invented by John Venn, is a very useful method of diagramming the informational content of categorical logic.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 Venn diagram for a </a:t>
            </a:r>
            <a:r>
              <a:rPr lang="en-US" altLang="en-US" sz="2400" b="1" dirty="0"/>
              <a:t>categorical proposition</a:t>
            </a:r>
            <a:r>
              <a:rPr lang="en-US" altLang="en-US" sz="2400" dirty="0"/>
              <a:t> consists of 2 overlapping circles. (Figure A)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 Venn diagram for a </a:t>
            </a:r>
            <a:r>
              <a:rPr lang="en-US" altLang="en-US" sz="2400" b="1" dirty="0"/>
              <a:t>categorical argument</a:t>
            </a:r>
            <a:r>
              <a:rPr lang="en-US" altLang="en-US" sz="2400" dirty="0"/>
              <a:t> consists of 3 interlocking circles. (Figure B)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D203A-9843-48C5-B636-F37138D4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51" y="4850941"/>
            <a:ext cx="1691590" cy="14040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08ED3D-7409-4F28-9B94-DD8AAB455B32}"/>
              </a:ext>
            </a:extLst>
          </p:cNvPr>
          <p:cNvSpPr/>
          <p:nvPr/>
        </p:nvSpPr>
        <p:spPr>
          <a:xfrm>
            <a:off x="5215278" y="6384869"/>
            <a:ext cx="7646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350" b="1" dirty="0"/>
              <a:t>Figure B</a:t>
            </a:r>
            <a:endParaRPr lang="en-US" alt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91A77-B44A-40E1-AF59-C08967BC906D}"/>
              </a:ext>
            </a:extLst>
          </p:cNvPr>
          <p:cNvSpPr/>
          <p:nvPr/>
        </p:nvSpPr>
        <p:spPr>
          <a:xfrm>
            <a:off x="2884133" y="6403760"/>
            <a:ext cx="7710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350" b="1" dirty="0"/>
              <a:t>Figure A</a:t>
            </a:r>
            <a:endParaRPr lang="en-US" alt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E8AE6-E1E6-42E4-94E5-7A95D345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60" y="5084976"/>
            <a:ext cx="1691590" cy="11107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BB16-6A13-4317-97CB-A5A40C9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0" y="938530"/>
            <a:ext cx="8833859" cy="109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 student skips a weekly lecture, he/she has to read the textbook by himself/herself.   </a:t>
            </a:r>
          </a:p>
          <a:p>
            <a:pPr marL="0" indent="0">
              <a:buNone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 self-reading the textbook skip important contents.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attend weekly lectures.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263930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</p:spTree>
    <p:extLst>
      <p:ext uri="{BB962C8B-B14F-4D97-AF65-F5344CB8AC3E}">
        <p14:creationId xmlns:p14="http://schemas.microsoft.com/office/powerpoint/2010/main" val="2096824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292994E-A066-94AB-E43E-F6FDF8389A70}"/>
              </a:ext>
            </a:extLst>
          </p:cNvPr>
          <p:cNvSpPr txBox="1">
            <a:spLocks/>
          </p:cNvSpPr>
          <p:nvPr/>
        </p:nvSpPr>
        <p:spPr>
          <a:xfrm>
            <a:off x="1560494" y="238760"/>
            <a:ext cx="582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2B56B42-497E-6670-D566-19505AB84E97}"/>
              </a:ext>
            </a:extLst>
          </p:cNvPr>
          <p:cNvSpPr txBox="1">
            <a:spLocks/>
          </p:cNvSpPr>
          <p:nvPr/>
        </p:nvSpPr>
        <p:spPr>
          <a:xfrm>
            <a:off x="310142" y="687320"/>
            <a:ext cx="8299286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Nearly all students who want easy quizzes don’t want to think deeply.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In some cases, those who want easy quizzes may score high.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So, several students who don’t want to think deeply can get high scores. </a:t>
            </a:r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DC20AC-F802-CDB8-64A2-45898718E638}"/>
              </a:ext>
            </a:extLst>
          </p:cNvPr>
          <p:cNvSpPr txBox="1"/>
          <p:nvPr/>
        </p:nvSpPr>
        <p:spPr>
          <a:xfrm>
            <a:off x="293364" y="168868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85B24C-D11E-A2C5-7FC6-DBAFFEBE0056}"/>
              </a:ext>
            </a:extLst>
          </p:cNvPr>
          <p:cNvSpPr txBox="1"/>
          <p:nvPr/>
        </p:nvSpPr>
        <p:spPr>
          <a:xfrm>
            <a:off x="293364" y="31063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D72C-8B77-04D7-D8DC-7353007A2629}"/>
              </a:ext>
            </a:extLst>
          </p:cNvPr>
          <p:cNvSpPr txBox="1"/>
          <p:nvPr/>
        </p:nvSpPr>
        <p:spPr>
          <a:xfrm>
            <a:off x="5605145" y="310639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6137F6-8CEE-357F-3118-C8CFC8EB75E7}"/>
              </a:ext>
            </a:extLst>
          </p:cNvPr>
          <p:cNvSpPr txBox="1"/>
          <p:nvPr/>
        </p:nvSpPr>
        <p:spPr>
          <a:xfrm>
            <a:off x="5770104" y="598167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EEEDE45-F8B7-395D-4C58-CD6E1FDAED25}"/>
              </a:ext>
            </a:extLst>
          </p:cNvPr>
          <p:cNvSpPr txBox="1">
            <a:spLocks/>
          </p:cNvSpPr>
          <p:nvPr/>
        </p:nvSpPr>
        <p:spPr>
          <a:xfrm>
            <a:off x="278743" y="2058562"/>
            <a:ext cx="8697305" cy="1093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students who want easy quizzes</a:t>
            </a:r>
            <a:r>
              <a:rPr lang="en-US" sz="1800" dirty="0"/>
              <a:t> (SEQ) are </a:t>
            </a:r>
            <a:r>
              <a:rPr lang="en-US" sz="1800" dirty="0">
                <a:highlight>
                  <a:srgbClr val="FFFF00"/>
                </a:highlight>
              </a:rPr>
              <a:t>people who don’t want to think deeply. </a:t>
            </a:r>
            <a:r>
              <a:rPr lang="en-US" sz="1800" dirty="0"/>
              <a:t>(NTD)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students who want easy quizzes</a:t>
            </a:r>
            <a:r>
              <a:rPr lang="en-US" sz="1800" dirty="0"/>
              <a:t> (SEQ) are </a:t>
            </a:r>
            <a:r>
              <a:rPr lang="en-US" sz="1800" dirty="0">
                <a:highlight>
                  <a:srgbClr val="FFFF00"/>
                </a:highlight>
              </a:rPr>
              <a:t>people who may  score high</a:t>
            </a:r>
            <a:r>
              <a:rPr lang="en-US" sz="1800" dirty="0"/>
              <a:t>. (SH)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some </a:t>
            </a:r>
            <a:r>
              <a:rPr lang="en-US" sz="1800" dirty="0">
                <a:highlight>
                  <a:srgbClr val="FFFF00"/>
                </a:highlight>
              </a:rPr>
              <a:t>students who don’t think deeply</a:t>
            </a:r>
            <a:r>
              <a:rPr lang="en-US" sz="1800" dirty="0"/>
              <a:t> (NTD) are </a:t>
            </a:r>
            <a:r>
              <a:rPr lang="en-US" sz="1800" dirty="0">
                <a:highlight>
                  <a:srgbClr val="FFFF00"/>
                </a:highlight>
              </a:rPr>
              <a:t>people who get high scores</a:t>
            </a:r>
            <a:r>
              <a:rPr lang="en-US" sz="1800" dirty="0"/>
              <a:t>. (SH)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41978C0-68A9-7170-EF3A-FD5CCDBDB5EB}"/>
              </a:ext>
            </a:extLst>
          </p:cNvPr>
          <p:cNvSpPr txBox="1">
            <a:spLocks/>
          </p:cNvSpPr>
          <p:nvPr/>
        </p:nvSpPr>
        <p:spPr>
          <a:xfrm>
            <a:off x="283125" y="3468947"/>
            <a:ext cx="2343150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SEQ </a:t>
            </a:r>
            <a:r>
              <a:rPr lang="en-US" sz="1800" dirty="0"/>
              <a:t>are </a:t>
            </a:r>
            <a:r>
              <a:rPr lang="en-US" sz="1800" dirty="0">
                <a:highlight>
                  <a:srgbClr val="FFFF00"/>
                </a:highlight>
              </a:rPr>
              <a:t>NTD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SEQ</a:t>
            </a:r>
            <a:r>
              <a:rPr lang="en-US" sz="1800" dirty="0"/>
              <a:t> are </a:t>
            </a:r>
            <a:r>
              <a:rPr lang="en-US" sz="1800" dirty="0">
                <a:highlight>
                  <a:srgbClr val="FFFF00"/>
                </a:highlight>
              </a:rPr>
              <a:t>SH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NTD </a:t>
            </a:r>
            <a:r>
              <a:rPr lang="en-US" sz="1800" dirty="0"/>
              <a:t>are </a:t>
            </a:r>
            <a:r>
              <a:rPr lang="en-US" sz="1800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01B092B-B090-9D41-F1AB-D470D2EC3B1A}"/>
              </a:ext>
            </a:extLst>
          </p:cNvPr>
          <p:cNvSpPr/>
          <p:nvPr/>
        </p:nvSpPr>
        <p:spPr>
          <a:xfrm>
            <a:off x="5556675" y="4649870"/>
            <a:ext cx="961053" cy="1090702"/>
          </a:xfrm>
          <a:custGeom>
            <a:avLst/>
            <a:gdLst>
              <a:gd name="connsiteX0" fmla="*/ 264368 w 961053"/>
              <a:gd name="connsiteY0" fmla="*/ 0 h 1090702"/>
              <a:gd name="connsiteX1" fmla="*/ 943935 w 961053"/>
              <a:gd name="connsiteY1" fmla="*/ 281486 h 1090702"/>
              <a:gd name="connsiteX2" fmla="*/ 961053 w 961053"/>
              <a:gd name="connsiteY2" fmla="*/ 302233 h 1090702"/>
              <a:gd name="connsiteX3" fmla="*/ 860818 w 961053"/>
              <a:gd name="connsiteY3" fmla="*/ 423719 h 1090702"/>
              <a:gd name="connsiteX4" fmla="*/ 696685 w 961053"/>
              <a:gd name="connsiteY4" fmla="*/ 961053 h 1090702"/>
              <a:gd name="connsiteX5" fmla="*/ 701647 w 961053"/>
              <a:gd name="connsiteY5" fmla="*/ 1059315 h 1090702"/>
              <a:gd name="connsiteX6" fmla="*/ 706437 w 961053"/>
              <a:gd name="connsiteY6" fmla="*/ 1090702 h 1090702"/>
              <a:gd name="connsiteX7" fmla="*/ 675265 w 961053"/>
              <a:gd name="connsiteY7" fmla="*/ 1082687 h 1090702"/>
              <a:gd name="connsiteX8" fmla="*/ 0 w 961053"/>
              <a:gd name="connsiteY8" fmla="*/ 164841 h 1090702"/>
              <a:gd name="connsiteX9" fmla="*/ 4962 w 961053"/>
              <a:gd name="connsiteY9" fmla="*/ 66579 h 1090702"/>
              <a:gd name="connsiteX10" fmla="*/ 9752 w 961053"/>
              <a:gd name="connsiteY10" fmla="*/ 35192 h 1090702"/>
              <a:gd name="connsiteX11" fmla="*/ 70682 w 961053"/>
              <a:gd name="connsiteY11" fmla="*/ 19525 h 1090702"/>
              <a:gd name="connsiteX12" fmla="*/ 264368 w 961053"/>
              <a:gd name="connsiteY12" fmla="*/ 0 h 109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053" h="1090702">
                <a:moveTo>
                  <a:pt x="264368" y="0"/>
                </a:moveTo>
                <a:cubicBezTo>
                  <a:pt x="529755" y="0"/>
                  <a:pt x="770019" y="107570"/>
                  <a:pt x="943935" y="281486"/>
                </a:cubicBezTo>
                <a:lnTo>
                  <a:pt x="961053" y="302233"/>
                </a:lnTo>
                <a:lnTo>
                  <a:pt x="860818" y="423719"/>
                </a:lnTo>
                <a:cubicBezTo>
                  <a:pt x="757193" y="577104"/>
                  <a:pt x="696685" y="762012"/>
                  <a:pt x="696685" y="961053"/>
                </a:cubicBezTo>
                <a:cubicBezTo>
                  <a:pt x="696685" y="994227"/>
                  <a:pt x="698366" y="1027007"/>
                  <a:pt x="701647" y="1059315"/>
                </a:cubicBezTo>
                <a:lnTo>
                  <a:pt x="706437" y="1090702"/>
                </a:lnTo>
                <a:lnTo>
                  <a:pt x="675265" y="1082687"/>
                </a:lnTo>
                <a:cubicBezTo>
                  <a:pt x="284051" y="961007"/>
                  <a:pt x="0" y="596096"/>
                  <a:pt x="0" y="164841"/>
                </a:cubicBezTo>
                <a:cubicBezTo>
                  <a:pt x="0" y="131668"/>
                  <a:pt x="1681" y="98887"/>
                  <a:pt x="4962" y="66579"/>
                </a:cubicBezTo>
                <a:lnTo>
                  <a:pt x="9752" y="35192"/>
                </a:lnTo>
                <a:lnTo>
                  <a:pt x="70682" y="19525"/>
                </a:lnTo>
                <a:cubicBezTo>
                  <a:pt x="133244" y="6723"/>
                  <a:pt x="198021" y="0"/>
                  <a:pt x="264368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480E564-E501-0603-6440-5FA6D40254DB}"/>
              </a:ext>
            </a:extLst>
          </p:cNvPr>
          <p:cNvSpPr/>
          <p:nvPr/>
        </p:nvSpPr>
        <p:spPr>
          <a:xfrm>
            <a:off x="6517728" y="4649870"/>
            <a:ext cx="961053" cy="1090702"/>
          </a:xfrm>
          <a:custGeom>
            <a:avLst/>
            <a:gdLst>
              <a:gd name="connsiteX0" fmla="*/ 696685 w 961053"/>
              <a:gd name="connsiteY0" fmla="*/ 0 h 1090702"/>
              <a:gd name="connsiteX1" fmla="*/ 890371 w 961053"/>
              <a:gd name="connsiteY1" fmla="*/ 19525 h 1090702"/>
              <a:gd name="connsiteX2" fmla="*/ 951301 w 961053"/>
              <a:gd name="connsiteY2" fmla="*/ 35192 h 1090702"/>
              <a:gd name="connsiteX3" fmla="*/ 956091 w 961053"/>
              <a:gd name="connsiteY3" fmla="*/ 66579 h 1090702"/>
              <a:gd name="connsiteX4" fmla="*/ 961053 w 961053"/>
              <a:gd name="connsiteY4" fmla="*/ 164841 h 1090702"/>
              <a:gd name="connsiteX5" fmla="*/ 285788 w 961053"/>
              <a:gd name="connsiteY5" fmla="*/ 1082687 h 1090702"/>
              <a:gd name="connsiteX6" fmla="*/ 254616 w 961053"/>
              <a:gd name="connsiteY6" fmla="*/ 1090702 h 1090702"/>
              <a:gd name="connsiteX7" fmla="*/ 259406 w 961053"/>
              <a:gd name="connsiteY7" fmla="*/ 1059315 h 1090702"/>
              <a:gd name="connsiteX8" fmla="*/ 264368 w 961053"/>
              <a:gd name="connsiteY8" fmla="*/ 961053 h 1090702"/>
              <a:gd name="connsiteX9" fmla="*/ 100235 w 961053"/>
              <a:gd name="connsiteY9" fmla="*/ 423719 h 1090702"/>
              <a:gd name="connsiteX10" fmla="*/ 0 w 961053"/>
              <a:gd name="connsiteY10" fmla="*/ 302233 h 1090702"/>
              <a:gd name="connsiteX11" fmla="*/ 17118 w 961053"/>
              <a:gd name="connsiteY11" fmla="*/ 281486 h 1090702"/>
              <a:gd name="connsiteX12" fmla="*/ 696685 w 961053"/>
              <a:gd name="connsiteY12" fmla="*/ 0 h 109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053" h="1090702">
                <a:moveTo>
                  <a:pt x="696685" y="0"/>
                </a:moveTo>
                <a:cubicBezTo>
                  <a:pt x="763032" y="0"/>
                  <a:pt x="827809" y="6723"/>
                  <a:pt x="890371" y="19525"/>
                </a:cubicBezTo>
                <a:lnTo>
                  <a:pt x="951301" y="35192"/>
                </a:lnTo>
                <a:lnTo>
                  <a:pt x="956091" y="66579"/>
                </a:lnTo>
                <a:cubicBezTo>
                  <a:pt x="959372" y="98887"/>
                  <a:pt x="961053" y="131668"/>
                  <a:pt x="961053" y="164841"/>
                </a:cubicBezTo>
                <a:cubicBezTo>
                  <a:pt x="961053" y="596096"/>
                  <a:pt x="677002" y="961007"/>
                  <a:pt x="285788" y="1082687"/>
                </a:cubicBezTo>
                <a:lnTo>
                  <a:pt x="254616" y="1090702"/>
                </a:lnTo>
                <a:lnTo>
                  <a:pt x="259406" y="1059315"/>
                </a:lnTo>
                <a:cubicBezTo>
                  <a:pt x="262687" y="1027007"/>
                  <a:pt x="264368" y="994227"/>
                  <a:pt x="264368" y="961053"/>
                </a:cubicBezTo>
                <a:cubicBezTo>
                  <a:pt x="264368" y="762012"/>
                  <a:pt x="203860" y="577104"/>
                  <a:pt x="100235" y="423719"/>
                </a:cubicBezTo>
                <a:lnTo>
                  <a:pt x="0" y="302233"/>
                </a:lnTo>
                <a:lnTo>
                  <a:pt x="17118" y="281486"/>
                </a:lnTo>
                <a:cubicBezTo>
                  <a:pt x="191034" y="107570"/>
                  <a:pt x="431298" y="0"/>
                  <a:pt x="69668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0F8CC7E-C7D7-8FC2-801B-D2350233CF3D}"/>
              </a:ext>
            </a:extLst>
          </p:cNvPr>
          <p:cNvSpPr/>
          <p:nvPr/>
        </p:nvSpPr>
        <p:spPr>
          <a:xfrm>
            <a:off x="6263111" y="5740573"/>
            <a:ext cx="509232" cy="529171"/>
          </a:xfrm>
          <a:custGeom>
            <a:avLst/>
            <a:gdLst>
              <a:gd name="connsiteX0" fmla="*/ 0 w 509232"/>
              <a:gd name="connsiteY0" fmla="*/ 0 h 529171"/>
              <a:gd name="connsiteX1" fmla="*/ 60930 w 509232"/>
              <a:gd name="connsiteY1" fmla="*/ 15667 h 529171"/>
              <a:gd name="connsiteX2" fmla="*/ 254616 w 509232"/>
              <a:gd name="connsiteY2" fmla="*/ 35192 h 529171"/>
              <a:gd name="connsiteX3" fmla="*/ 448302 w 509232"/>
              <a:gd name="connsiteY3" fmla="*/ 15667 h 529171"/>
              <a:gd name="connsiteX4" fmla="*/ 509232 w 509232"/>
              <a:gd name="connsiteY4" fmla="*/ 0 h 529171"/>
              <a:gd name="connsiteX5" fmla="*/ 499459 w 509232"/>
              <a:gd name="connsiteY5" fmla="*/ 64037 h 529171"/>
              <a:gd name="connsiteX6" fmla="*/ 354851 w 509232"/>
              <a:gd name="connsiteY6" fmla="*/ 407685 h 529171"/>
              <a:gd name="connsiteX7" fmla="*/ 254616 w 509232"/>
              <a:gd name="connsiteY7" fmla="*/ 529171 h 529171"/>
              <a:gd name="connsiteX8" fmla="*/ 154381 w 509232"/>
              <a:gd name="connsiteY8" fmla="*/ 407685 h 529171"/>
              <a:gd name="connsiteX9" fmla="*/ 9773 w 509232"/>
              <a:gd name="connsiteY9" fmla="*/ 64037 h 529171"/>
              <a:gd name="connsiteX10" fmla="*/ 0 w 509232"/>
              <a:gd name="connsiteY10" fmla="*/ 0 h 52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32" h="529171">
                <a:moveTo>
                  <a:pt x="0" y="0"/>
                </a:moveTo>
                <a:lnTo>
                  <a:pt x="60930" y="15667"/>
                </a:lnTo>
                <a:cubicBezTo>
                  <a:pt x="123493" y="28469"/>
                  <a:pt x="188269" y="35192"/>
                  <a:pt x="254616" y="35192"/>
                </a:cubicBezTo>
                <a:cubicBezTo>
                  <a:pt x="320963" y="35192"/>
                  <a:pt x="385740" y="28469"/>
                  <a:pt x="448302" y="15667"/>
                </a:cubicBezTo>
                <a:lnTo>
                  <a:pt x="509232" y="0"/>
                </a:lnTo>
                <a:lnTo>
                  <a:pt x="499459" y="64037"/>
                </a:lnTo>
                <a:cubicBezTo>
                  <a:pt x="473855" y="189161"/>
                  <a:pt x="423935" y="305428"/>
                  <a:pt x="354851" y="407685"/>
                </a:cubicBezTo>
                <a:lnTo>
                  <a:pt x="254616" y="529171"/>
                </a:lnTo>
                <a:lnTo>
                  <a:pt x="154381" y="407685"/>
                </a:lnTo>
                <a:cubicBezTo>
                  <a:pt x="85298" y="305428"/>
                  <a:pt x="35377" y="189161"/>
                  <a:pt x="9773" y="64037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6A8E1F7-0339-57AB-5A4E-FE9BCC1C4F5E}"/>
              </a:ext>
            </a:extLst>
          </p:cNvPr>
          <p:cNvSpPr/>
          <p:nvPr/>
        </p:nvSpPr>
        <p:spPr>
          <a:xfrm>
            <a:off x="5566426" y="3853659"/>
            <a:ext cx="1902602" cy="1098445"/>
          </a:xfrm>
          <a:custGeom>
            <a:avLst/>
            <a:gdLst>
              <a:gd name="connsiteX0" fmla="*/ 951301 w 1902602"/>
              <a:gd name="connsiteY0" fmla="*/ 0 h 1098445"/>
              <a:gd name="connsiteX1" fmla="*/ 1892829 w 1902602"/>
              <a:gd name="connsiteY1" fmla="*/ 767367 h 1098445"/>
              <a:gd name="connsiteX2" fmla="*/ 1902602 w 1902602"/>
              <a:gd name="connsiteY2" fmla="*/ 831404 h 1098445"/>
              <a:gd name="connsiteX3" fmla="*/ 1841672 w 1902602"/>
              <a:gd name="connsiteY3" fmla="*/ 815737 h 1098445"/>
              <a:gd name="connsiteX4" fmla="*/ 1647986 w 1902602"/>
              <a:gd name="connsiteY4" fmla="*/ 796212 h 1098445"/>
              <a:gd name="connsiteX5" fmla="*/ 968419 w 1902602"/>
              <a:gd name="connsiteY5" fmla="*/ 1077698 h 1098445"/>
              <a:gd name="connsiteX6" fmla="*/ 951301 w 1902602"/>
              <a:gd name="connsiteY6" fmla="*/ 1098445 h 1098445"/>
              <a:gd name="connsiteX7" fmla="*/ 934183 w 1902602"/>
              <a:gd name="connsiteY7" fmla="*/ 1077698 h 1098445"/>
              <a:gd name="connsiteX8" fmla="*/ 254616 w 1902602"/>
              <a:gd name="connsiteY8" fmla="*/ 796212 h 1098445"/>
              <a:gd name="connsiteX9" fmla="*/ 60930 w 1902602"/>
              <a:gd name="connsiteY9" fmla="*/ 815737 h 1098445"/>
              <a:gd name="connsiteX10" fmla="*/ 0 w 1902602"/>
              <a:gd name="connsiteY10" fmla="*/ 831404 h 1098445"/>
              <a:gd name="connsiteX11" fmla="*/ 9773 w 1902602"/>
              <a:gd name="connsiteY11" fmla="*/ 767367 h 1098445"/>
              <a:gd name="connsiteX12" fmla="*/ 951301 w 1902602"/>
              <a:gd name="connsiteY12" fmla="*/ 0 h 10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602" h="1098445">
                <a:moveTo>
                  <a:pt x="951301" y="0"/>
                </a:moveTo>
                <a:cubicBezTo>
                  <a:pt x="1415729" y="0"/>
                  <a:pt x="1803214" y="329432"/>
                  <a:pt x="1892829" y="767367"/>
                </a:cubicBezTo>
                <a:lnTo>
                  <a:pt x="1902602" y="831404"/>
                </a:lnTo>
                <a:lnTo>
                  <a:pt x="1841672" y="815737"/>
                </a:lnTo>
                <a:cubicBezTo>
                  <a:pt x="1779110" y="802935"/>
                  <a:pt x="1714333" y="796212"/>
                  <a:pt x="1647986" y="796212"/>
                </a:cubicBezTo>
                <a:cubicBezTo>
                  <a:pt x="1382599" y="796212"/>
                  <a:pt x="1142335" y="903782"/>
                  <a:pt x="968419" y="1077698"/>
                </a:cubicBezTo>
                <a:lnTo>
                  <a:pt x="951301" y="1098445"/>
                </a:lnTo>
                <a:lnTo>
                  <a:pt x="934183" y="1077698"/>
                </a:lnTo>
                <a:cubicBezTo>
                  <a:pt x="760267" y="903782"/>
                  <a:pt x="520003" y="796212"/>
                  <a:pt x="254616" y="796212"/>
                </a:cubicBezTo>
                <a:cubicBezTo>
                  <a:pt x="188269" y="796212"/>
                  <a:pt x="123492" y="802935"/>
                  <a:pt x="60930" y="815737"/>
                </a:cubicBezTo>
                <a:lnTo>
                  <a:pt x="0" y="831404"/>
                </a:lnTo>
                <a:lnTo>
                  <a:pt x="9773" y="767367"/>
                </a:lnTo>
                <a:cubicBezTo>
                  <a:pt x="99388" y="329432"/>
                  <a:pt x="486873" y="0"/>
                  <a:pt x="951301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B7C8182-DC3F-FCD7-C706-00B6D4590D27}"/>
              </a:ext>
            </a:extLst>
          </p:cNvPr>
          <p:cNvSpPr/>
          <p:nvPr/>
        </p:nvSpPr>
        <p:spPr>
          <a:xfrm>
            <a:off x="4859989" y="4685062"/>
            <a:ext cx="1657738" cy="1886914"/>
          </a:xfrm>
          <a:custGeom>
            <a:avLst/>
            <a:gdLst>
              <a:gd name="connsiteX0" fmla="*/ 706437 w 1657738"/>
              <a:gd name="connsiteY0" fmla="*/ 0 h 1886914"/>
              <a:gd name="connsiteX1" fmla="*/ 701647 w 1657738"/>
              <a:gd name="connsiteY1" fmla="*/ 31387 h 1886914"/>
              <a:gd name="connsiteX2" fmla="*/ 696685 w 1657738"/>
              <a:gd name="connsiteY2" fmla="*/ 129649 h 1886914"/>
              <a:gd name="connsiteX3" fmla="*/ 1371950 w 1657738"/>
              <a:gd name="connsiteY3" fmla="*/ 1047495 h 1886914"/>
              <a:gd name="connsiteX4" fmla="*/ 1403122 w 1657738"/>
              <a:gd name="connsiteY4" fmla="*/ 1055510 h 1886914"/>
              <a:gd name="connsiteX5" fmla="*/ 1412895 w 1657738"/>
              <a:gd name="connsiteY5" fmla="*/ 1119547 h 1886914"/>
              <a:gd name="connsiteX6" fmla="*/ 1557503 w 1657738"/>
              <a:gd name="connsiteY6" fmla="*/ 1463195 h 1886914"/>
              <a:gd name="connsiteX7" fmla="*/ 1657738 w 1657738"/>
              <a:gd name="connsiteY7" fmla="*/ 1584681 h 1886914"/>
              <a:gd name="connsiteX8" fmla="*/ 1640620 w 1657738"/>
              <a:gd name="connsiteY8" fmla="*/ 1605428 h 1886914"/>
              <a:gd name="connsiteX9" fmla="*/ 961053 w 1657738"/>
              <a:gd name="connsiteY9" fmla="*/ 1886914 h 1886914"/>
              <a:gd name="connsiteX10" fmla="*/ 0 w 1657738"/>
              <a:gd name="connsiteY10" fmla="*/ 925861 h 1886914"/>
              <a:gd name="connsiteX11" fmla="*/ 675265 w 1657738"/>
              <a:gd name="connsiteY11" fmla="*/ 8015 h 1886914"/>
              <a:gd name="connsiteX12" fmla="*/ 706437 w 1657738"/>
              <a:gd name="connsiteY12" fmla="*/ 0 h 188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7738" h="1886914">
                <a:moveTo>
                  <a:pt x="706437" y="0"/>
                </a:moveTo>
                <a:lnTo>
                  <a:pt x="701647" y="31387"/>
                </a:lnTo>
                <a:cubicBezTo>
                  <a:pt x="698366" y="63695"/>
                  <a:pt x="696685" y="96476"/>
                  <a:pt x="696685" y="129649"/>
                </a:cubicBezTo>
                <a:cubicBezTo>
                  <a:pt x="696685" y="560904"/>
                  <a:pt x="980736" y="925815"/>
                  <a:pt x="1371950" y="1047495"/>
                </a:cubicBezTo>
                <a:lnTo>
                  <a:pt x="1403122" y="1055510"/>
                </a:lnTo>
                <a:lnTo>
                  <a:pt x="1412895" y="1119547"/>
                </a:lnTo>
                <a:cubicBezTo>
                  <a:pt x="1438499" y="1244671"/>
                  <a:pt x="1488420" y="1360938"/>
                  <a:pt x="1557503" y="1463195"/>
                </a:cubicBezTo>
                <a:lnTo>
                  <a:pt x="1657738" y="1584681"/>
                </a:lnTo>
                <a:lnTo>
                  <a:pt x="1640620" y="1605428"/>
                </a:lnTo>
                <a:cubicBezTo>
                  <a:pt x="1466704" y="1779345"/>
                  <a:pt x="1226440" y="1886914"/>
                  <a:pt x="961053" y="1886914"/>
                </a:cubicBezTo>
                <a:cubicBezTo>
                  <a:pt x="430278" y="1886914"/>
                  <a:pt x="0" y="1456636"/>
                  <a:pt x="0" y="925861"/>
                </a:cubicBezTo>
                <a:cubicBezTo>
                  <a:pt x="0" y="494606"/>
                  <a:pt x="284051" y="129695"/>
                  <a:pt x="675265" y="8015"/>
                </a:cubicBezTo>
                <a:lnTo>
                  <a:pt x="706437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30D392B-5201-8200-3AB2-2D27C21ECFD1}"/>
              </a:ext>
            </a:extLst>
          </p:cNvPr>
          <p:cNvSpPr/>
          <p:nvPr/>
        </p:nvSpPr>
        <p:spPr>
          <a:xfrm>
            <a:off x="6517727" y="4685062"/>
            <a:ext cx="1657738" cy="1886914"/>
          </a:xfrm>
          <a:custGeom>
            <a:avLst/>
            <a:gdLst>
              <a:gd name="connsiteX0" fmla="*/ 951301 w 1657738"/>
              <a:gd name="connsiteY0" fmla="*/ 0 h 1886914"/>
              <a:gd name="connsiteX1" fmla="*/ 982473 w 1657738"/>
              <a:gd name="connsiteY1" fmla="*/ 8015 h 1886914"/>
              <a:gd name="connsiteX2" fmla="*/ 1657738 w 1657738"/>
              <a:gd name="connsiteY2" fmla="*/ 925861 h 1886914"/>
              <a:gd name="connsiteX3" fmla="*/ 696685 w 1657738"/>
              <a:gd name="connsiteY3" fmla="*/ 1886914 h 1886914"/>
              <a:gd name="connsiteX4" fmla="*/ 17118 w 1657738"/>
              <a:gd name="connsiteY4" fmla="*/ 1605428 h 1886914"/>
              <a:gd name="connsiteX5" fmla="*/ 0 w 1657738"/>
              <a:gd name="connsiteY5" fmla="*/ 1584681 h 1886914"/>
              <a:gd name="connsiteX6" fmla="*/ 100235 w 1657738"/>
              <a:gd name="connsiteY6" fmla="*/ 1463195 h 1886914"/>
              <a:gd name="connsiteX7" fmla="*/ 244843 w 1657738"/>
              <a:gd name="connsiteY7" fmla="*/ 1119547 h 1886914"/>
              <a:gd name="connsiteX8" fmla="*/ 254616 w 1657738"/>
              <a:gd name="connsiteY8" fmla="*/ 1055510 h 1886914"/>
              <a:gd name="connsiteX9" fmla="*/ 285788 w 1657738"/>
              <a:gd name="connsiteY9" fmla="*/ 1047495 h 1886914"/>
              <a:gd name="connsiteX10" fmla="*/ 961053 w 1657738"/>
              <a:gd name="connsiteY10" fmla="*/ 129649 h 1886914"/>
              <a:gd name="connsiteX11" fmla="*/ 956091 w 1657738"/>
              <a:gd name="connsiteY11" fmla="*/ 31387 h 1886914"/>
              <a:gd name="connsiteX12" fmla="*/ 951301 w 1657738"/>
              <a:gd name="connsiteY12" fmla="*/ 0 h 188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7738" h="1886914">
                <a:moveTo>
                  <a:pt x="951301" y="0"/>
                </a:moveTo>
                <a:lnTo>
                  <a:pt x="982473" y="8015"/>
                </a:lnTo>
                <a:cubicBezTo>
                  <a:pt x="1373688" y="129695"/>
                  <a:pt x="1657738" y="494606"/>
                  <a:pt x="1657738" y="925861"/>
                </a:cubicBezTo>
                <a:cubicBezTo>
                  <a:pt x="1657738" y="1456636"/>
                  <a:pt x="1227460" y="1886914"/>
                  <a:pt x="696685" y="1886914"/>
                </a:cubicBezTo>
                <a:cubicBezTo>
                  <a:pt x="431298" y="1886914"/>
                  <a:pt x="191034" y="1779345"/>
                  <a:pt x="17118" y="1605428"/>
                </a:cubicBezTo>
                <a:lnTo>
                  <a:pt x="0" y="1584681"/>
                </a:lnTo>
                <a:lnTo>
                  <a:pt x="100235" y="1463195"/>
                </a:lnTo>
                <a:cubicBezTo>
                  <a:pt x="169319" y="1360938"/>
                  <a:pt x="219239" y="1244671"/>
                  <a:pt x="244843" y="1119547"/>
                </a:cubicBezTo>
                <a:lnTo>
                  <a:pt x="254616" y="1055510"/>
                </a:lnTo>
                <a:lnTo>
                  <a:pt x="285788" y="1047495"/>
                </a:lnTo>
                <a:cubicBezTo>
                  <a:pt x="677002" y="925815"/>
                  <a:pt x="961053" y="560904"/>
                  <a:pt x="961053" y="129649"/>
                </a:cubicBezTo>
                <a:cubicBezTo>
                  <a:pt x="961053" y="96476"/>
                  <a:pt x="959372" y="63695"/>
                  <a:pt x="956091" y="31387"/>
                </a:cubicBezTo>
                <a:lnTo>
                  <a:pt x="95130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5D4DC7-796F-0546-5079-68772ADFDDDF}"/>
              </a:ext>
            </a:extLst>
          </p:cNvPr>
          <p:cNvSpPr/>
          <p:nvPr/>
        </p:nvSpPr>
        <p:spPr>
          <a:xfrm>
            <a:off x="6253359" y="4952104"/>
            <a:ext cx="528736" cy="823661"/>
          </a:xfrm>
          <a:custGeom>
            <a:avLst/>
            <a:gdLst>
              <a:gd name="connsiteX0" fmla="*/ 264368 w 528736"/>
              <a:gd name="connsiteY0" fmla="*/ 0 h 823661"/>
              <a:gd name="connsiteX1" fmla="*/ 364603 w 528736"/>
              <a:gd name="connsiteY1" fmla="*/ 121486 h 823661"/>
              <a:gd name="connsiteX2" fmla="*/ 528736 w 528736"/>
              <a:gd name="connsiteY2" fmla="*/ 658820 h 823661"/>
              <a:gd name="connsiteX3" fmla="*/ 523774 w 528736"/>
              <a:gd name="connsiteY3" fmla="*/ 757082 h 823661"/>
              <a:gd name="connsiteX4" fmla="*/ 518984 w 528736"/>
              <a:gd name="connsiteY4" fmla="*/ 788469 h 823661"/>
              <a:gd name="connsiteX5" fmla="*/ 458054 w 528736"/>
              <a:gd name="connsiteY5" fmla="*/ 804136 h 823661"/>
              <a:gd name="connsiteX6" fmla="*/ 264368 w 528736"/>
              <a:gd name="connsiteY6" fmla="*/ 823661 h 823661"/>
              <a:gd name="connsiteX7" fmla="*/ 70682 w 528736"/>
              <a:gd name="connsiteY7" fmla="*/ 804136 h 823661"/>
              <a:gd name="connsiteX8" fmla="*/ 9752 w 528736"/>
              <a:gd name="connsiteY8" fmla="*/ 788469 h 823661"/>
              <a:gd name="connsiteX9" fmla="*/ 4962 w 528736"/>
              <a:gd name="connsiteY9" fmla="*/ 757082 h 823661"/>
              <a:gd name="connsiteX10" fmla="*/ 0 w 528736"/>
              <a:gd name="connsiteY10" fmla="*/ 658820 h 823661"/>
              <a:gd name="connsiteX11" fmla="*/ 164133 w 528736"/>
              <a:gd name="connsiteY11" fmla="*/ 121486 h 823661"/>
              <a:gd name="connsiteX12" fmla="*/ 264368 w 528736"/>
              <a:gd name="connsiteY12" fmla="*/ 0 h 82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736" h="823661">
                <a:moveTo>
                  <a:pt x="264368" y="0"/>
                </a:moveTo>
                <a:lnTo>
                  <a:pt x="364603" y="121486"/>
                </a:lnTo>
                <a:cubicBezTo>
                  <a:pt x="468228" y="274871"/>
                  <a:pt x="528736" y="459779"/>
                  <a:pt x="528736" y="658820"/>
                </a:cubicBezTo>
                <a:cubicBezTo>
                  <a:pt x="528736" y="691994"/>
                  <a:pt x="527055" y="724774"/>
                  <a:pt x="523774" y="757082"/>
                </a:cubicBezTo>
                <a:lnTo>
                  <a:pt x="518984" y="788469"/>
                </a:lnTo>
                <a:lnTo>
                  <a:pt x="458054" y="804136"/>
                </a:lnTo>
                <a:cubicBezTo>
                  <a:pt x="395492" y="816938"/>
                  <a:pt x="330715" y="823661"/>
                  <a:pt x="264368" y="823661"/>
                </a:cubicBezTo>
                <a:cubicBezTo>
                  <a:pt x="198021" y="823661"/>
                  <a:pt x="133245" y="816938"/>
                  <a:pt x="70682" y="804136"/>
                </a:cubicBezTo>
                <a:lnTo>
                  <a:pt x="9752" y="788469"/>
                </a:lnTo>
                <a:lnTo>
                  <a:pt x="4962" y="757082"/>
                </a:lnTo>
                <a:cubicBezTo>
                  <a:pt x="1681" y="724774"/>
                  <a:pt x="0" y="691994"/>
                  <a:pt x="0" y="658820"/>
                </a:cubicBezTo>
                <a:cubicBezTo>
                  <a:pt x="0" y="459779"/>
                  <a:pt x="60508" y="274871"/>
                  <a:pt x="164133" y="121486"/>
                </a:cubicBezTo>
                <a:lnTo>
                  <a:pt x="26436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90391F-F7EC-E009-F14C-F91EC58B0076}"/>
                  </a:ext>
                </a:extLst>
              </p14:cNvPr>
              <p14:cNvContentPartPr/>
              <p14:nvPr/>
            </p14:nvContentPartPr>
            <p14:xfrm>
              <a:off x="350400" y="6199560"/>
              <a:ext cx="1800" cy="3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90391F-F7EC-E009-F14C-F91EC58B0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50" y="6190560"/>
                <a:ext cx="2385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486736ED-D00C-C2B0-B64E-020BD7F94163}"/>
              </a:ext>
            </a:extLst>
          </p:cNvPr>
          <p:cNvSpPr/>
          <p:nvPr/>
        </p:nvSpPr>
        <p:spPr>
          <a:xfrm rot="237318">
            <a:off x="5944789" y="5145564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168D1952-6106-2788-540C-264B4FF644AA}"/>
              </a:ext>
            </a:extLst>
          </p:cNvPr>
          <p:cNvSpPr/>
          <p:nvPr/>
        </p:nvSpPr>
        <p:spPr>
          <a:xfrm rot="237318">
            <a:off x="6413277" y="5183069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48FCE8-3A09-650A-589B-2E6E3D4689A8}"/>
              </a:ext>
            </a:extLst>
          </p:cNvPr>
          <p:cNvSpPr txBox="1"/>
          <p:nvPr/>
        </p:nvSpPr>
        <p:spPr>
          <a:xfrm>
            <a:off x="270501" y="46381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6EDEDB5-8A3F-F0BD-6EEF-657DA4E2654E}"/>
              </a:ext>
            </a:extLst>
          </p:cNvPr>
          <p:cNvSpPr txBox="1">
            <a:spLocks/>
          </p:cNvSpPr>
          <p:nvPr/>
        </p:nvSpPr>
        <p:spPr>
          <a:xfrm>
            <a:off x="226653" y="4952104"/>
            <a:ext cx="4053104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There is two “X” in the area of S inside T 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1F189F-CC52-0D7F-392B-67AC81A48FB2}"/>
              </a:ext>
            </a:extLst>
          </p:cNvPr>
          <p:cNvSpPr txBox="1"/>
          <p:nvPr/>
        </p:nvSpPr>
        <p:spPr>
          <a:xfrm>
            <a:off x="5345905" y="65306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CBB9F-208C-FB29-0D57-6BF8014C6330}"/>
              </a:ext>
            </a:extLst>
          </p:cNvPr>
          <p:cNvSpPr txBox="1"/>
          <p:nvPr/>
        </p:nvSpPr>
        <p:spPr>
          <a:xfrm>
            <a:off x="7052284" y="65569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05EDF0-0F3B-4CDF-09E7-9FBAB0659BB1}"/>
              </a:ext>
            </a:extLst>
          </p:cNvPr>
          <p:cNvSpPr txBox="1"/>
          <p:nvPr/>
        </p:nvSpPr>
        <p:spPr>
          <a:xfrm>
            <a:off x="6223415" y="3465981"/>
            <a:ext cx="55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3005402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8A7D4A4-2EC7-8022-767B-F59A1BA23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" y="930270"/>
            <a:ext cx="8673066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Whatever club activities you do, you need to gain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behavior points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 Most students need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behavior points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not a student avoid clubs.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2DC24-A819-685D-B2DA-DDB01932D43F}"/>
              </a:ext>
            </a:extLst>
          </p:cNvPr>
          <p:cNvSpPr txBox="1"/>
          <p:nvPr/>
        </p:nvSpPr>
        <p:spPr>
          <a:xfrm>
            <a:off x="6619857" y="244782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73D01-6C7E-0C69-0BE2-2A7FE4AA91FA}"/>
              </a:ext>
            </a:extLst>
          </p:cNvPr>
          <p:cNvSpPr txBox="1"/>
          <p:nvPr/>
        </p:nvSpPr>
        <p:spPr>
          <a:xfrm>
            <a:off x="5626515" y="516424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6025D608-31D5-3FD5-E48A-DF58D003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" y="5198281"/>
            <a:ext cx="2545924" cy="168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CA are P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S are CA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53FBE4-8D0C-3FF8-0A47-71856166D98D}"/>
              </a:ext>
            </a:extLst>
          </p:cNvPr>
          <p:cNvSpPr/>
          <p:nvPr/>
        </p:nvSpPr>
        <p:spPr>
          <a:xfrm>
            <a:off x="7384503" y="3550972"/>
            <a:ext cx="636516" cy="733022"/>
          </a:xfrm>
          <a:custGeom>
            <a:avLst/>
            <a:gdLst>
              <a:gd name="connsiteX0" fmla="*/ 437761 w 636516"/>
              <a:gd name="connsiteY0" fmla="*/ 0 h 733022"/>
              <a:gd name="connsiteX1" fmla="*/ 551402 w 636516"/>
              <a:gd name="connsiteY1" fmla="*/ 11456 h 733022"/>
              <a:gd name="connsiteX2" fmla="*/ 615722 w 636516"/>
              <a:gd name="connsiteY2" fmla="*/ 31423 h 733022"/>
              <a:gd name="connsiteX3" fmla="*/ 625060 w 636516"/>
              <a:gd name="connsiteY3" fmla="*/ 61505 h 733022"/>
              <a:gd name="connsiteX4" fmla="*/ 636516 w 636516"/>
              <a:gd name="connsiteY4" fmla="*/ 175146 h 733022"/>
              <a:gd name="connsiteX5" fmla="*/ 186277 w 636516"/>
              <a:gd name="connsiteY5" fmla="*/ 727570 h 733022"/>
              <a:gd name="connsiteX6" fmla="*/ 132194 w 636516"/>
              <a:gd name="connsiteY6" fmla="*/ 733022 h 733022"/>
              <a:gd name="connsiteX7" fmla="*/ 139920 w 636516"/>
              <a:gd name="connsiteY7" fmla="*/ 708132 h 733022"/>
              <a:gd name="connsiteX8" fmla="*/ 151376 w 636516"/>
              <a:gd name="connsiteY8" fmla="*/ 594491 h 733022"/>
              <a:gd name="connsiteX9" fmla="*/ 55074 w 636516"/>
              <a:gd name="connsiteY9" fmla="*/ 279220 h 733022"/>
              <a:gd name="connsiteX10" fmla="*/ 0 w 636516"/>
              <a:gd name="connsiteY10" fmla="*/ 212471 h 733022"/>
              <a:gd name="connsiteX11" fmla="*/ 39038 w 636516"/>
              <a:gd name="connsiteY11" fmla="*/ 165157 h 733022"/>
              <a:gd name="connsiteX12" fmla="*/ 437761 w 636516"/>
              <a:gd name="connsiteY12" fmla="*/ 0 h 73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516" h="733022">
                <a:moveTo>
                  <a:pt x="437761" y="0"/>
                </a:moveTo>
                <a:cubicBezTo>
                  <a:pt x="476689" y="0"/>
                  <a:pt x="514695" y="3945"/>
                  <a:pt x="551402" y="11456"/>
                </a:cubicBezTo>
                <a:lnTo>
                  <a:pt x="615722" y="31423"/>
                </a:lnTo>
                <a:lnTo>
                  <a:pt x="625060" y="61505"/>
                </a:lnTo>
                <a:cubicBezTo>
                  <a:pt x="632572" y="98212"/>
                  <a:pt x="636516" y="136218"/>
                  <a:pt x="636516" y="175146"/>
                </a:cubicBezTo>
                <a:cubicBezTo>
                  <a:pt x="636516" y="447640"/>
                  <a:pt x="443228" y="674990"/>
                  <a:pt x="186277" y="727570"/>
                </a:cubicBezTo>
                <a:lnTo>
                  <a:pt x="132194" y="733022"/>
                </a:lnTo>
                <a:lnTo>
                  <a:pt x="139920" y="708132"/>
                </a:lnTo>
                <a:cubicBezTo>
                  <a:pt x="147432" y="671425"/>
                  <a:pt x="151376" y="633419"/>
                  <a:pt x="151376" y="594491"/>
                </a:cubicBezTo>
                <a:cubicBezTo>
                  <a:pt x="151376" y="477708"/>
                  <a:pt x="115874" y="369217"/>
                  <a:pt x="55074" y="279220"/>
                </a:cubicBezTo>
                <a:lnTo>
                  <a:pt x="0" y="212471"/>
                </a:lnTo>
                <a:lnTo>
                  <a:pt x="39038" y="165157"/>
                </a:lnTo>
                <a:cubicBezTo>
                  <a:pt x="141080" y="63115"/>
                  <a:pt x="282050" y="0"/>
                  <a:pt x="437761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80AC34-5CC4-7F34-D3D2-3D75C1E8381F}"/>
              </a:ext>
            </a:extLst>
          </p:cNvPr>
          <p:cNvSpPr/>
          <p:nvPr/>
        </p:nvSpPr>
        <p:spPr>
          <a:xfrm>
            <a:off x="6893259" y="3581584"/>
            <a:ext cx="491244" cy="676993"/>
          </a:xfrm>
          <a:custGeom>
            <a:avLst/>
            <a:gdLst>
              <a:gd name="connsiteX0" fmla="*/ 78740 w 491244"/>
              <a:gd name="connsiteY0" fmla="*/ 0 h 676993"/>
              <a:gd name="connsiteX1" fmla="*/ 477463 w 491244"/>
              <a:gd name="connsiteY1" fmla="*/ 165157 h 676993"/>
              <a:gd name="connsiteX2" fmla="*/ 491244 w 491244"/>
              <a:gd name="connsiteY2" fmla="*/ 181860 h 676993"/>
              <a:gd name="connsiteX3" fmla="*/ 461427 w 491244"/>
              <a:gd name="connsiteY3" fmla="*/ 217998 h 676993"/>
              <a:gd name="connsiteX4" fmla="*/ 365125 w 491244"/>
              <a:gd name="connsiteY4" fmla="*/ 533269 h 676993"/>
              <a:gd name="connsiteX5" fmla="*/ 376581 w 491244"/>
              <a:gd name="connsiteY5" fmla="*/ 646910 h 676993"/>
              <a:gd name="connsiteX6" fmla="*/ 385920 w 491244"/>
              <a:gd name="connsiteY6" fmla="*/ 676993 h 676993"/>
              <a:gd name="connsiteX7" fmla="*/ 344393 w 491244"/>
              <a:gd name="connsiteY7" fmla="*/ 664102 h 676993"/>
              <a:gd name="connsiteX8" fmla="*/ 0 w 491244"/>
              <a:gd name="connsiteY8" fmla="*/ 144535 h 676993"/>
              <a:gd name="connsiteX9" fmla="*/ 11456 w 491244"/>
              <a:gd name="connsiteY9" fmla="*/ 30894 h 676993"/>
              <a:gd name="connsiteX10" fmla="*/ 19183 w 491244"/>
              <a:gd name="connsiteY10" fmla="*/ 6004 h 676993"/>
              <a:gd name="connsiteX11" fmla="*/ 78740 w 491244"/>
              <a:gd name="connsiteY11" fmla="*/ 0 h 67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244" h="676993">
                <a:moveTo>
                  <a:pt x="78740" y="0"/>
                </a:moveTo>
                <a:cubicBezTo>
                  <a:pt x="234451" y="0"/>
                  <a:pt x="375421" y="63115"/>
                  <a:pt x="477463" y="165157"/>
                </a:cubicBezTo>
                <a:lnTo>
                  <a:pt x="491244" y="181860"/>
                </a:lnTo>
                <a:lnTo>
                  <a:pt x="461427" y="217998"/>
                </a:lnTo>
                <a:cubicBezTo>
                  <a:pt x="400627" y="307995"/>
                  <a:pt x="365125" y="416486"/>
                  <a:pt x="365125" y="533269"/>
                </a:cubicBezTo>
                <a:cubicBezTo>
                  <a:pt x="365125" y="572197"/>
                  <a:pt x="369070" y="610203"/>
                  <a:pt x="376581" y="646910"/>
                </a:cubicBezTo>
                <a:lnTo>
                  <a:pt x="385920" y="676993"/>
                </a:lnTo>
                <a:lnTo>
                  <a:pt x="344393" y="664102"/>
                </a:lnTo>
                <a:cubicBezTo>
                  <a:pt x="142008" y="578501"/>
                  <a:pt x="0" y="378102"/>
                  <a:pt x="0" y="144535"/>
                </a:cubicBezTo>
                <a:cubicBezTo>
                  <a:pt x="0" y="105607"/>
                  <a:pt x="3945" y="67601"/>
                  <a:pt x="11456" y="30894"/>
                </a:cubicBezTo>
                <a:lnTo>
                  <a:pt x="19183" y="6004"/>
                </a:lnTo>
                <a:lnTo>
                  <a:pt x="7874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1FB836-C8F3-E007-F85D-7168190323E4}"/>
              </a:ext>
            </a:extLst>
          </p:cNvPr>
          <p:cNvSpPr/>
          <p:nvPr/>
        </p:nvSpPr>
        <p:spPr>
          <a:xfrm>
            <a:off x="7279179" y="4258577"/>
            <a:ext cx="237518" cy="238297"/>
          </a:xfrm>
          <a:custGeom>
            <a:avLst/>
            <a:gdLst>
              <a:gd name="connsiteX0" fmla="*/ 0 w 237518"/>
              <a:gd name="connsiteY0" fmla="*/ 0 h 238297"/>
              <a:gd name="connsiteX1" fmla="*/ 64319 w 237518"/>
              <a:gd name="connsiteY1" fmla="*/ 19966 h 238297"/>
              <a:gd name="connsiteX2" fmla="*/ 177960 w 237518"/>
              <a:gd name="connsiteY2" fmla="*/ 31422 h 238297"/>
              <a:gd name="connsiteX3" fmla="*/ 237518 w 237518"/>
              <a:gd name="connsiteY3" fmla="*/ 25418 h 238297"/>
              <a:gd name="connsiteX4" fmla="*/ 212387 w 237518"/>
              <a:gd name="connsiteY4" fmla="*/ 106374 h 238297"/>
              <a:gd name="connsiteX5" fmla="*/ 160398 w 237518"/>
              <a:gd name="connsiteY5" fmla="*/ 202158 h 238297"/>
              <a:gd name="connsiteX6" fmla="*/ 130581 w 237518"/>
              <a:gd name="connsiteY6" fmla="*/ 238297 h 238297"/>
              <a:gd name="connsiteX7" fmla="*/ 75507 w 237518"/>
              <a:gd name="connsiteY7" fmla="*/ 171547 h 238297"/>
              <a:gd name="connsiteX8" fmla="*/ 23518 w 237518"/>
              <a:gd name="connsiteY8" fmla="*/ 75763 h 238297"/>
              <a:gd name="connsiteX9" fmla="*/ 0 w 237518"/>
              <a:gd name="connsiteY9" fmla="*/ 0 h 23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518" h="238297">
                <a:moveTo>
                  <a:pt x="0" y="0"/>
                </a:moveTo>
                <a:lnTo>
                  <a:pt x="64319" y="19966"/>
                </a:lnTo>
                <a:cubicBezTo>
                  <a:pt x="101026" y="27478"/>
                  <a:pt x="139032" y="31422"/>
                  <a:pt x="177960" y="31422"/>
                </a:cubicBezTo>
                <a:lnTo>
                  <a:pt x="237518" y="25418"/>
                </a:lnTo>
                <a:lnTo>
                  <a:pt x="212387" y="106374"/>
                </a:lnTo>
                <a:cubicBezTo>
                  <a:pt x="198121" y="140105"/>
                  <a:pt x="180665" y="172159"/>
                  <a:pt x="160398" y="202158"/>
                </a:cubicBezTo>
                <a:lnTo>
                  <a:pt x="130581" y="238297"/>
                </a:lnTo>
                <a:lnTo>
                  <a:pt x="75507" y="171547"/>
                </a:lnTo>
                <a:cubicBezTo>
                  <a:pt x="55241" y="141548"/>
                  <a:pt x="37785" y="109494"/>
                  <a:pt x="23518" y="7576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48DD73-9B4F-5E0B-822C-A5A0244C424F}"/>
              </a:ext>
            </a:extLst>
          </p:cNvPr>
          <p:cNvSpPr/>
          <p:nvPr/>
        </p:nvSpPr>
        <p:spPr>
          <a:xfrm>
            <a:off x="6912443" y="3162239"/>
            <a:ext cx="1087783" cy="601205"/>
          </a:xfrm>
          <a:custGeom>
            <a:avLst/>
            <a:gdLst>
              <a:gd name="connsiteX0" fmla="*/ 544697 w 1087783"/>
              <a:gd name="connsiteY0" fmla="*/ 0 h 601205"/>
              <a:gd name="connsiteX1" fmla="*/ 1064264 w 1087783"/>
              <a:gd name="connsiteY1" fmla="*/ 344393 h 601205"/>
              <a:gd name="connsiteX2" fmla="*/ 1087783 w 1087783"/>
              <a:gd name="connsiteY2" fmla="*/ 420157 h 601205"/>
              <a:gd name="connsiteX3" fmla="*/ 1023463 w 1087783"/>
              <a:gd name="connsiteY3" fmla="*/ 400190 h 601205"/>
              <a:gd name="connsiteX4" fmla="*/ 909822 w 1087783"/>
              <a:gd name="connsiteY4" fmla="*/ 388734 h 601205"/>
              <a:gd name="connsiteX5" fmla="*/ 511099 w 1087783"/>
              <a:gd name="connsiteY5" fmla="*/ 553891 h 601205"/>
              <a:gd name="connsiteX6" fmla="*/ 472061 w 1087783"/>
              <a:gd name="connsiteY6" fmla="*/ 601205 h 601205"/>
              <a:gd name="connsiteX7" fmla="*/ 458280 w 1087783"/>
              <a:gd name="connsiteY7" fmla="*/ 584502 h 601205"/>
              <a:gd name="connsiteX8" fmla="*/ 59557 w 1087783"/>
              <a:gd name="connsiteY8" fmla="*/ 419345 h 601205"/>
              <a:gd name="connsiteX9" fmla="*/ 0 w 1087783"/>
              <a:gd name="connsiteY9" fmla="*/ 425349 h 601205"/>
              <a:gd name="connsiteX10" fmla="*/ 25130 w 1087783"/>
              <a:gd name="connsiteY10" fmla="*/ 344393 h 601205"/>
              <a:gd name="connsiteX11" fmla="*/ 544697 w 1087783"/>
              <a:gd name="connsiteY11" fmla="*/ 0 h 6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7783" h="601205">
                <a:moveTo>
                  <a:pt x="544697" y="0"/>
                </a:moveTo>
                <a:cubicBezTo>
                  <a:pt x="778264" y="0"/>
                  <a:pt x="978663" y="142008"/>
                  <a:pt x="1064264" y="344393"/>
                </a:cubicBezTo>
                <a:lnTo>
                  <a:pt x="1087783" y="420157"/>
                </a:lnTo>
                <a:lnTo>
                  <a:pt x="1023463" y="400190"/>
                </a:lnTo>
                <a:cubicBezTo>
                  <a:pt x="986756" y="392679"/>
                  <a:pt x="948750" y="388734"/>
                  <a:pt x="909822" y="388734"/>
                </a:cubicBezTo>
                <a:cubicBezTo>
                  <a:pt x="754111" y="388734"/>
                  <a:pt x="613141" y="451849"/>
                  <a:pt x="511099" y="553891"/>
                </a:cubicBezTo>
                <a:lnTo>
                  <a:pt x="472061" y="601205"/>
                </a:lnTo>
                <a:lnTo>
                  <a:pt x="458280" y="584502"/>
                </a:lnTo>
                <a:cubicBezTo>
                  <a:pt x="356238" y="482460"/>
                  <a:pt x="215268" y="419345"/>
                  <a:pt x="59557" y="419345"/>
                </a:cubicBezTo>
                <a:lnTo>
                  <a:pt x="0" y="425349"/>
                </a:lnTo>
                <a:lnTo>
                  <a:pt x="25130" y="344393"/>
                </a:lnTo>
                <a:cubicBezTo>
                  <a:pt x="110731" y="142008"/>
                  <a:pt x="311131" y="0"/>
                  <a:pt x="544697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279B6A-3E6B-DD80-C3F0-A9A427721ED8}"/>
              </a:ext>
            </a:extLst>
          </p:cNvPr>
          <p:cNvSpPr/>
          <p:nvPr/>
        </p:nvSpPr>
        <p:spPr>
          <a:xfrm>
            <a:off x="7409760" y="3582396"/>
            <a:ext cx="976384" cy="1096337"/>
          </a:xfrm>
          <a:custGeom>
            <a:avLst/>
            <a:gdLst>
              <a:gd name="connsiteX0" fmla="*/ 590465 w 976384"/>
              <a:gd name="connsiteY0" fmla="*/ 0 h 1096337"/>
              <a:gd name="connsiteX1" fmla="*/ 631991 w 976384"/>
              <a:gd name="connsiteY1" fmla="*/ 12890 h 1096337"/>
              <a:gd name="connsiteX2" fmla="*/ 976384 w 976384"/>
              <a:gd name="connsiteY2" fmla="*/ 532457 h 1096337"/>
              <a:gd name="connsiteX3" fmla="*/ 412504 w 976384"/>
              <a:gd name="connsiteY3" fmla="*/ 1096337 h 1096337"/>
              <a:gd name="connsiteX4" fmla="*/ 13781 w 976384"/>
              <a:gd name="connsiteY4" fmla="*/ 931180 h 1096337"/>
              <a:gd name="connsiteX5" fmla="*/ 0 w 976384"/>
              <a:gd name="connsiteY5" fmla="*/ 914478 h 1096337"/>
              <a:gd name="connsiteX6" fmla="*/ 29817 w 976384"/>
              <a:gd name="connsiteY6" fmla="*/ 878339 h 1096337"/>
              <a:gd name="connsiteX7" fmla="*/ 81806 w 976384"/>
              <a:gd name="connsiteY7" fmla="*/ 782555 h 1096337"/>
              <a:gd name="connsiteX8" fmla="*/ 106937 w 976384"/>
              <a:gd name="connsiteY8" fmla="*/ 701599 h 1096337"/>
              <a:gd name="connsiteX9" fmla="*/ 161020 w 976384"/>
              <a:gd name="connsiteY9" fmla="*/ 696147 h 1096337"/>
              <a:gd name="connsiteX10" fmla="*/ 611259 w 976384"/>
              <a:gd name="connsiteY10" fmla="*/ 143723 h 1096337"/>
              <a:gd name="connsiteX11" fmla="*/ 599803 w 976384"/>
              <a:gd name="connsiteY11" fmla="*/ 30082 h 1096337"/>
              <a:gd name="connsiteX12" fmla="*/ 590465 w 976384"/>
              <a:gd name="connsiteY12" fmla="*/ 0 h 10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6384" h="1096337">
                <a:moveTo>
                  <a:pt x="590465" y="0"/>
                </a:moveTo>
                <a:lnTo>
                  <a:pt x="631991" y="12890"/>
                </a:lnTo>
                <a:cubicBezTo>
                  <a:pt x="834377" y="98491"/>
                  <a:pt x="976384" y="298891"/>
                  <a:pt x="976384" y="532457"/>
                </a:cubicBezTo>
                <a:cubicBezTo>
                  <a:pt x="976384" y="843879"/>
                  <a:pt x="723926" y="1096337"/>
                  <a:pt x="412504" y="1096337"/>
                </a:cubicBezTo>
                <a:cubicBezTo>
                  <a:pt x="256793" y="1096337"/>
                  <a:pt x="115823" y="1033223"/>
                  <a:pt x="13781" y="931180"/>
                </a:cubicBezTo>
                <a:lnTo>
                  <a:pt x="0" y="914478"/>
                </a:lnTo>
                <a:lnTo>
                  <a:pt x="29817" y="878339"/>
                </a:lnTo>
                <a:cubicBezTo>
                  <a:pt x="50084" y="848340"/>
                  <a:pt x="67540" y="816286"/>
                  <a:pt x="81806" y="782555"/>
                </a:cubicBezTo>
                <a:lnTo>
                  <a:pt x="106937" y="701599"/>
                </a:lnTo>
                <a:lnTo>
                  <a:pt x="161020" y="696147"/>
                </a:lnTo>
                <a:cubicBezTo>
                  <a:pt x="417971" y="643567"/>
                  <a:pt x="611259" y="416217"/>
                  <a:pt x="611259" y="143723"/>
                </a:cubicBezTo>
                <a:cubicBezTo>
                  <a:pt x="611259" y="104795"/>
                  <a:pt x="607315" y="66789"/>
                  <a:pt x="599803" y="30082"/>
                </a:cubicBezTo>
                <a:lnTo>
                  <a:pt x="59046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97499C-9191-9EC0-76ED-2E9DEFA4A68C}"/>
              </a:ext>
            </a:extLst>
          </p:cNvPr>
          <p:cNvSpPr/>
          <p:nvPr/>
        </p:nvSpPr>
        <p:spPr>
          <a:xfrm>
            <a:off x="6408120" y="3587587"/>
            <a:ext cx="1001641" cy="1121756"/>
          </a:xfrm>
          <a:custGeom>
            <a:avLst/>
            <a:gdLst>
              <a:gd name="connsiteX0" fmla="*/ 504323 w 1001641"/>
              <a:gd name="connsiteY0" fmla="*/ 0 h 1121756"/>
              <a:gd name="connsiteX1" fmla="*/ 496596 w 1001641"/>
              <a:gd name="connsiteY1" fmla="*/ 24890 h 1121756"/>
              <a:gd name="connsiteX2" fmla="*/ 485140 w 1001641"/>
              <a:gd name="connsiteY2" fmla="*/ 138531 h 1121756"/>
              <a:gd name="connsiteX3" fmla="*/ 829533 w 1001641"/>
              <a:gd name="connsiteY3" fmla="*/ 658098 h 1121756"/>
              <a:gd name="connsiteX4" fmla="*/ 871060 w 1001641"/>
              <a:gd name="connsiteY4" fmla="*/ 670989 h 1121756"/>
              <a:gd name="connsiteX5" fmla="*/ 894578 w 1001641"/>
              <a:gd name="connsiteY5" fmla="*/ 746752 h 1121756"/>
              <a:gd name="connsiteX6" fmla="*/ 946567 w 1001641"/>
              <a:gd name="connsiteY6" fmla="*/ 842536 h 1121756"/>
              <a:gd name="connsiteX7" fmla="*/ 1001641 w 1001641"/>
              <a:gd name="connsiteY7" fmla="*/ 909286 h 1121756"/>
              <a:gd name="connsiteX8" fmla="*/ 962603 w 1001641"/>
              <a:gd name="connsiteY8" fmla="*/ 956599 h 1121756"/>
              <a:gd name="connsiteX9" fmla="*/ 563880 w 1001641"/>
              <a:gd name="connsiteY9" fmla="*/ 1121756 h 1121756"/>
              <a:gd name="connsiteX10" fmla="*/ 0 w 1001641"/>
              <a:gd name="connsiteY10" fmla="*/ 557876 h 1121756"/>
              <a:gd name="connsiteX11" fmla="*/ 450239 w 1001641"/>
              <a:gd name="connsiteY11" fmla="*/ 5452 h 1121756"/>
              <a:gd name="connsiteX12" fmla="*/ 504323 w 1001641"/>
              <a:gd name="connsiteY12" fmla="*/ 0 h 112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1641" h="1121756">
                <a:moveTo>
                  <a:pt x="504323" y="0"/>
                </a:moveTo>
                <a:lnTo>
                  <a:pt x="496596" y="24890"/>
                </a:lnTo>
                <a:cubicBezTo>
                  <a:pt x="489085" y="61597"/>
                  <a:pt x="485140" y="99603"/>
                  <a:pt x="485140" y="138531"/>
                </a:cubicBezTo>
                <a:cubicBezTo>
                  <a:pt x="485140" y="372098"/>
                  <a:pt x="627148" y="572497"/>
                  <a:pt x="829533" y="658098"/>
                </a:cubicBezTo>
                <a:lnTo>
                  <a:pt x="871060" y="670989"/>
                </a:lnTo>
                <a:lnTo>
                  <a:pt x="894578" y="746752"/>
                </a:lnTo>
                <a:cubicBezTo>
                  <a:pt x="908845" y="780483"/>
                  <a:pt x="926301" y="812537"/>
                  <a:pt x="946567" y="842536"/>
                </a:cubicBezTo>
                <a:lnTo>
                  <a:pt x="1001641" y="909286"/>
                </a:lnTo>
                <a:lnTo>
                  <a:pt x="962603" y="956599"/>
                </a:lnTo>
                <a:cubicBezTo>
                  <a:pt x="860561" y="1058642"/>
                  <a:pt x="719591" y="1121756"/>
                  <a:pt x="563880" y="1121756"/>
                </a:cubicBezTo>
                <a:cubicBezTo>
                  <a:pt x="252458" y="1121756"/>
                  <a:pt x="0" y="869298"/>
                  <a:pt x="0" y="557876"/>
                </a:cubicBezTo>
                <a:cubicBezTo>
                  <a:pt x="0" y="285382"/>
                  <a:pt x="193288" y="58032"/>
                  <a:pt x="450239" y="5452"/>
                </a:cubicBezTo>
                <a:lnTo>
                  <a:pt x="504323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B79C8B-5E75-BE9C-089F-75EE642F7FE8}"/>
              </a:ext>
            </a:extLst>
          </p:cNvPr>
          <p:cNvSpPr/>
          <p:nvPr/>
        </p:nvSpPr>
        <p:spPr>
          <a:xfrm>
            <a:off x="7258385" y="3763444"/>
            <a:ext cx="277495" cy="526555"/>
          </a:xfrm>
          <a:custGeom>
            <a:avLst/>
            <a:gdLst>
              <a:gd name="connsiteX0" fmla="*/ 126119 w 277495"/>
              <a:gd name="connsiteY0" fmla="*/ 0 h 526555"/>
              <a:gd name="connsiteX1" fmla="*/ 181193 w 277495"/>
              <a:gd name="connsiteY1" fmla="*/ 66749 h 526555"/>
              <a:gd name="connsiteX2" fmla="*/ 277495 w 277495"/>
              <a:gd name="connsiteY2" fmla="*/ 382020 h 526555"/>
              <a:gd name="connsiteX3" fmla="*/ 266039 w 277495"/>
              <a:gd name="connsiteY3" fmla="*/ 495661 h 526555"/>
              <a:gd name="connsiteX4" fmla="*/ 258313 w 277495"/>
              <a:gd name="connsiteY4" fmla="*/ 520551 h 526555"/>
              <a:gd name="connsiteX5" fmla="*/ 198755 w 277495"/>
              <a:gd name="connsiteY5" fmla="*/ 526555 h 526555"/>
              <a:gd name="connsiteX6" fmla="*/ 85114 w 277495"/>
              <a:gd name="connsiteY6" fmla="*/ 515099 h 526555"/>
              <a:gd name="connsiteX7" fmla="*/ 20795 w 277495"/>
              <a:gd name="connsiteY7" fmla="*/ 495133 h 526555"/>
              <a:gd name="connsiteX8" fmla="*/ 11456 w 277495"/>
              <a:gd name="connsiteY8" fmla="*/ 465050 h 526555"/>
              <a:gd name="connsiteX9" fmla="*/ 0 w 277495"/>
              <a:gd name="connsiteY9" fmla="*/ 351409 h 526555"/>
              <a:gd name="connsiteX10" fmla="*/ 96302 w 277495"/>
              <a:gd name="connsiteY10" fmla="*/ 36138 h 526555"/>
              <a:gd name="connsiteX11" fmla="*/ 126119 w 277495"/>
              <a:gd name="connsiteY11" fmla="*/ 0 h 52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7495" h="526555">
                <a:moveTo>
                  <a:pt x="126119" y="0"/>
                </a:moveTo>
                <a:lnTo>
                  <a:pt x="181193" y="66749"/>
                </a:lnTo>
                <a:cubicBezTo>
                  <a:pt x="241993" y="156746"/>
                  <a:pt x="277495" y="265237"/>
                  <a:pt x="277495" y="382020"/>
                </a:cubicBezTo>
                <a:cubicBezTo>
                  <a:pt x="277495" y="420948"/>
                  <a:pt x="273551" y="458954"/>
                  <a:pt x="266039" y="495661"/>
                </a:cubicBezTo>
                <a:lnTo>
                  <a:pt x="258313" y="520551"/>
                </a:lnTo>
                <a:lnTo>
                  <a:pt x="198755" y="526555"/>
                </a:lnTo>
                <a:cubicBezTo>
                  <a:pt x="159827" y="526555"/>
                  <a:pt x="121821" y="522611"/>
                  <a:pt x="85114" y="515099"/>
                </a:cubicBezTo>
                <a:lnTo>
                  <a:pt x="20795" y="495133"/>
                </a:lnTo>
                <a:lnTo>
                  <a:pt x="11456" y="465050"/>
                </a:lnTo>
                <a:cubicBezTo>
                  <a:pt x="3945" y="428343"/>
                  <a:pt x="0" y="390337"/>
                  <a:pt x="0" y="351409"/>
                </a:cubicBezTo>
                <a:cubicBezTo>
                  <a:pt x="0" y="234626"/>
                  <a:pt x="35502" y="126135"/>
                  <a:pt x="96302" y="36138"/>
                </a:cubicBezTo>
                <a:lnTo>
                  <a:pt x="126119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1FFC0D-0F2F-3F45-ACEB-7695FE1C7F39}"/>
                  </a:ext>
                </a:extLst>
              </p14:cNvPr>
              <p14:cNvContentPartPr/>
              <p14:nvPr/>
            </p14:nvContentPartPr>
            <p14:xfrm>
              <a:off x="6408120" y="1615440"/>
              <a:ext cx="18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1FFC0D-0F2F-3F45-ACEB-7695FE1C7F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96870" y="1606440"/>
                <a:ext cx="2385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2E2339-E642-9E76-04B1-CC2AD643E4FD}"/>
              </a:ext>
            </a:extLst>
          </p:cNvPr>
          <p:cNvSpPr txBox="1"/>
          <p:nvPr/>
        </p:nvSpPr>
        <p:spPr>
          <a:xfrm>
            <a:off x="6491559" y="46779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B3CE6-0DF9-2E59-48AF-DE4A2376FBA4}"/>
              </a:ext>
            </a:extLst>
          </p:cNvPr>
          <p:cNvSpPr txBox="1"/>
          <p:nvPr/>
        </p:nvSpPr>
        <p:spPr>
          <a:xfrm>
            <a:off x="7854994" y="4709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AB848-501E-4995-3B34-1537EEE563D3}"/>
              </a:ext>
            </a:extLst>
          </p:cNvPr>
          <p:cNvSpPr txBox="1"/>
          <p:nvPr/>
        </p:nvSpPr>
        <p:spPr>
          <a:xfrm>
            <a:off x="7300655" y="28179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39005EBB-6457-7DF4-A1FF-136B9F2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" y="2964429"/>
            <a:ext cx="6377611" cy="177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students who does club activities (CA)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people who need to gain</a:t>
            </a:r>
            <a:r>
              <a:rPr lang="vi-VN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vi-VN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(P)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(S)are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people who need behavior points.(P)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students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people who do club activities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(CA)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6117182D-F755-83AA-8EE6-08FD8DF5D205}"/>
              </a:ext>
            </a:extLst>
          </p:cNvPr>
          <p:cNvSpPr/>
          <p:nvPr/>
        </p:nvSpPr>
        <p:spPr>
          <a:xfrm rot="1966917">
            <a:off x="6945673" y="3811348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86EE480-BC9B-DBB7-F066-D45234BBD612}"/>
              </a:ext>
            </a:extLst>
          </p:cNvPr>
          <p:cNvSpPr txBox="1">
            <a:spLocks/>
          </p:cNvSpPr>
          <p:nvPr/>
        </p:nvSpPr>
        <p:spPr>
          <a:xfrm>
            <a:off x="5137394" y="5512516"/>
            <a:ext cx="4053104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6053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3" y="106388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159270" y="174711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Stylistic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83007F-9615-45A9-8A70-C4DD73E5615B}"/>
              </a:ext>
            </a:extLst>
          </p:cNvPr>
          <p:cNvSpPr txBox="1">
            <a:spLocks/>
          </p:cNvSpPr>
          <p:nvPr/>
        </p:nvSpPr>
        <p:spPr>
          <a:xfrm>
            <a:off x="159270" y="713982"/>
            <a:ext cx="8984730" cy="5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en-US" dirty="0"/>
            </a:br>
            <a:r>
              <a:rPr lang="en-US" sz="6400" b="1" dirty="0">
                <a:solidFill>
                  <a:srgbClr val="FF0000"/>
                </a:solidFill>
                <a:latin typeface="+mn-lt"/>
              </a:rPr>
              <a:t>Create a categorical syllogism: </a:t>
            </a:r>
            <a:r>
              <a:rPr lang="en-US" sz="6400" dirty="0">
                <a:latin typeface="+mn-lt"/>
              </a:rPr>
              <a:t>1) with both premises in the </a:t>
            </a:r>
            <a:r>
              <a:rPr lang="en-US" sz="6400" b="1" dirty="0">
                <a:latin typeface="+mn-lt"/>
              </a:rPr>
              <a:t>standard forms and the conclusion in the stylistic form</a:t>
            </a:r>
            <a:r>
              <a:rPr lang="en-US" sz="6400" dirty="0">
                <a:latin typeface="+mn-lt"/>
              </a:rPr>
              <a:t>, and 2) about the </a:t>
            </a:r>
            <a:r>
              <a:rPr lang="en-US" sz="6400" b="1" dirty="0">
                <a:latin typeface="+mn-lt"/>
              </a:rPr>
              <a:t>topic of </a:t>
            </a:r>
            <a:r>
              <a:rPr lang="en-US" sz="6400" b="1" dirty="0">
                <a:solidFill>
                  <a:srgbClr val="FF0000"/>
                </a:solidFill>
                <a:latin typeface="+mn-lt"/>
              </a:rPr>
              <a:t>how you think about weekly assignments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6400" dirty="0">
                <a:latin typeface="+mn-lt"/>
              </a:rPr>
              <a:t>Then check its validity using Venn diagram.   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88960-CFC3-43B0-8929-5CCD115A3F53}"/>
              </a:ext>
            </a:extLst>
          </p:cNvPr>
          <p:cNvSpPr txBox="1"/>
          <p:nvPr/>
        </p:nvSpPr>
        <p:spPr>
          <a:xfrm>
            <a:off x="159270" y="508024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B7613-F67A-4A78-A4C4-54106F0A7961}"/>
              </a:ext>
            </a:extLst>
          </p:cNvPr>
          <p:cNvSpPr txBox="1"/>
          <p:nvPr/>
        </p:nvSpPr>
        <p:spPr>
          <a:xfrm>
            <a:off x="159270" y="334677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</p:spTree>
    <p:extLst>
      <p:ext uri="{BB962C8B-B14F-4D97-AF65-F5344CB8AC3E}">
        <p14:creationId xmlns:p14="http://schemas.microsoft.com/office/powerpoint/2010/main" val="40086751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3" y="106388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159270" y="174711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Stylistic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83007F-9615-45A9-8A70-C4DD73E5615B}"/>
              </a:ext>
            </a:extLst>
          </p:cNvPr>
          <p:cNvSpPr txBox="1">
            <a:spLocks/>
          </p:cNvSpPr>
          <p:nvPr/>
        </p:nvSpPr>
        <p:spPr>
          <a:xfrm>
            <a:off x="159270" y="713982"/>
            <a:ext cx="8751050" cy="5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en-US" dirty="0"/>
            </a:br>
            <a:r>
              <a:rPr lang="en-US" sz="6600" b="1" dirty="0">
                <a:solidFill>
                  <a:srgbClr val="FF0000"/>
                </a:solidFill>
                <a:latin typeface="+mn-lt"/>
              </a:rPr>
              <a:t>Create a categorical syllogism </a:t>
            </a:r>
            <a:r>
              <a:rPr lang="en-US" sz="6600" dirty="0">
                <a:latin typeface="+mn-lt"/>
              </a:rPr>
              <a:t>1) with the premises containing </a:t>
            </a:r>
            <a:r>
              <a:rPr lang="vi-VN" sz="6600" b="1" dirty="0">
                <a:latin typeface="+mn-lt"/>
              </a:rPr>
              <a:t>No</a:t>
            </a:r>
            <a:r>
              <a:rPr lang="en-US" sz="6600" b="1" dirty="0">
                <a:latin typeface="+mn-lt"/>
              </a:rPr>
              <a:t> </a:t>
            </a:r>
            <a:r>
              <a:rPr lang="en-US" sz="6600" dirty="0">
                <a:latin typeface="+mn-lt"/>
              </a:rPr>
              <a:t>&amp; </a:t>
            </a:r>
            <a:r>
              <a:rPr lang="en-US" sz="6600" b="1" dirty="0">
                <a:latin typeface="+mn-lt"/>
              </a:rPr>
              <a:t>Some </a:t>
            </a:r>
            <a:r>
              <a:rPr lang="en-US" sz="6600" dirty="0">
                <a:latin typeface="+mn-lt"/>
              </a:rPr>
              <a:t>and the conclusion containing </a:t>
            </a:r>
            <a:r>
              <a:rPr lang="en-US" sz="6600" b="1" dirty="0">
                <a:latin typeface="+mn-lt"/>
              </a:rPr>
              <a:t>All</a:t>
            </a:r>
            <a:r>
              <a:rPr lang="vi-VN" sz="6600" dirty="0">
                <a:latin typeface="+mn-lt"/>
              </a:rPr>
              <a:t>,</a:t>
            </a:r>
            <a:r>
              <a:rPr lang="en-US" sz="6600" dirty="0">
                <a:latin typeface="+mn-lt"/>
              </a:rPr>
              <a:t> 2) all three statements must be the </a:t>
            </a:r>
            <a:r>
              <a:rPr lang="en-US" sz="6600" b="1" dirty="0">
                <a:latin typeface="+mn-lt"/>
              </a:rPr>
              <a:t>stylistic variants</a:t>
            </a:r>
            <a:r>
              <a:rPr lang="en-US" sz="6600" dirty="0">
                <a:latin typeface="+mn-lt"/>
              </a:rPr>
              <a:t>, and 3) about the </a:t>
            </a:r>
            <a:r>
              <a:rPr lang="en-US" sz="6600" b="1" dirty="0">
                <a:latin typeface="+mn-lt"/>
              </a:rPr>
              <a:t>topic of </a:t>
            </a:r>
            <a:r>
              <a:rPr lang="en-US" sz="6800" b="1" dirty="0">
                <a:solidFill>
                  <a:srgbClr val="FF0000"/>
                </a:solidFill>
                <a:latin typeface="+mn-lt"/>
              </a:rPr>
              <a:t>gains/losses of going on with Semester 2 in the summer time</a:t>
            </a:r>
            <a:r>
              <a:rPr lang="en-US" sz="6600" dirty="0">
                <a:latin typeface="+mn-lt"/>
              </a:rPr>
              <a:t>. Then standardize it and check its validity using Venn diagram.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88960-CFC3-43B0-8929-5CCD115A3F53}"/>
              </a:ext>
            </a:extLst>
          </p:cNvPr>
          <p:cNvSpPr txBox="1"/>
          <p:nvPr/>
        </p:nvSpPr>
        <p:spPr>
          <a:xfrm>
            <a:off x="159270" y="508024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B7613-F67A-4A78-A4C4-54106F0A7961}"/>
              </a:ext>
            </a:extLst>
          </p:cNvPr>
          <p:cNvSpPr txBox="1"/>
          <p:nvPr/>
        </p:nvSpPr>
        <p:spPr>
          <a:xfrm>
            <a:off x="159270" y="334677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</p:spTree>
    <p:extLst>
      <p:ext uri="{BB962C8B-B14F-4D97-AF65-F5344CB8AC3E}">
        <p14:creationId xmlns:p14="http://schemas.microsoft.com/office/powerpoint/2010/main" val="20185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36D87B1-2B85-4461-988E-731183813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151417"/>
            <a:ext cx="7404100" cy="85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B33230-2890-4236-A9DB-8C70B6D44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3560" y="1151542"/>
            <a:ext cx="8394700" cy="216315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1. Shade an area to show that it is empty.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2. Place an X in an area to show that it is occupied by some item (at least one item).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D5F71375-1C5E-4BCB-9801-31BF6AC1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74" y="3743325"/>
            <a:ext cx="108585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999CE173-4007-4FFD-BAE2-4BBFEF85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471" y="3949106"/>
            <a:ext cx="217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X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83EA117-51A5-4324-9126-B4F3A699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30" y="5045178"/>
            <a:ext cx="217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Delete it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198B2018-D250-4D0D-8981-B6791C540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470" y="5045178"/>
            <a:ext cx="3016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One item at least</a:t>
            </a: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ABB14031-D767-427A-8FF8-9F941597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971" y="3629947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0C43262-9BDB-7639-4B4F-37B4A038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829" y="3701231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599336-D16A-789E-5188-A88659CE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263" y="3701231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2FC7E7D-2A23-E072-426E-196509CD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79" y="3949106"/>
            <a:ext cx="217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X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5FBAA67-8E3C-65ED-1EDC-5FBF9EEE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96" y="5045178"/>
            <a:ext cx="30164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X can be in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two categories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6ED16F-9540-4390-A138-38D956536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All S are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2335F-0B1A-4EC1-BE9E-21AAD5DF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22" y="2477483"/>
            <a:ext cx="4429505" cy="359819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71A2FFB-E7EB-46FA-B6E7-1B0130055EC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6FD5814-E0EA-425E-8EE4-AE54A3DDA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No S are 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38B88C-EA1E-45B3-B401-CF592289AB0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700FC-86A2-4ABD-B8AE-795159E3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82" y="2477483"/>
            <a:ext cx="4089522" cy="32799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3570</TotalTime>
  <Words>6907</Words>
  <Application>Microsoft Office PowerPoint</Application>
  <PresentationFormat>On-screen Show (4:3)</PresentationFormat>
  <Paragraphs>841</Paragraphs>
  <Slides>64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Tahoma</vt:lpstr>
      <vt:lpstr>Times</vt:lpstr>
      <vt:lpstr>Times New Roman</vt:lpstr>
      <vt:lpstr>Wingdings</vt:lpstr>
      <vt:lpstr>Office Theme</vt:lpstr>
      <vt:lpstr>Bitmap Image</vt:lpstr>
      <vt:lpstr>Chapter 9  Categorical Logic</vt:lpstr>
      <vt:lpstr>CONTENTS</vt:lpstr>
      <vt:lpstr>Part 1: Categorical propositions/claims</vt:lpstr>
      <vt:lpstr>Part 1: Categorical propositions/claims</vt:lpstr>
      <vt:lpstr>Venn diagram for a categorial proposition</vt:lpstr>
      <vt:lpstr>Venn Diagram for categorical propositions and arguments</vt:lpstr>
      <vt:lpstr>Two simple rules governing Venn diagram</vt:lpstr>
      <vt:lpstr>All S are P</vt:lpstr>
      <vt:lpstr>No S are P</vt:lpstr>
      <vt:lpstr>Some S are P</vt:lpstr>
      <vt:lpstr>Some S are not P</vt:lpstr>
      <vt:lpstr>Review: Venn diagram for 4 categorical claims</vt:lpstr>
      <vt:lpstr>Common stylistic variants of categorical claims</vt:lpstr>
      <vt:lpstr>Common stylistic variants of categorical claims</vt:lpstr>
      <vt:lpstr>Common stylistic variants of categorical claims</vt:lpstr>
      <vt:lpstr>Common stylistic variants of categorical claims</vt:lpstr>
      <vt:lpstr>Practice: Translate the following “only sentences” into standard categorical form. </vt:lpstr>
      <vt:lpstr>Practice:  Translate the following sentences into standard categorical form. </vt:lpstr>
      <vt:lpstr>Task: Translate the T-shirt statement into the standard categorical form</vt:lpstr>
      <vt:lpstr>Task: Translate the Emma’s statement into the standard categorical form</vt:lpstr>
      <vt:lpstr>Task: Translate Judge Jeanine’s statement into the standard categorical form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Review: Translating into standard categorical form</vt:lpstr>
      <vt:lpstr>Part 3: Testing validity of a categorical syllogism</vt:lpstr>
      <vt:lpstr>PowerPoint Presentation</vt:lpstr>
      <vt:lpstr>HOW TO DRAW VENN DIAGRAM</vt:lpstr>
      <vt:lpstr>PowerPoint Presentation</vt:lpstr>
      <vt:lpstr>Part 3: Testing validity of a categorical syllogism</vt:lpstr>
      <vt:lpstr>Part 3: Testing validity of a categorical syllogism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</vt:lpstr>
      <vt:lpstr>PowerPoint Presentation</vt:lpstr>
      <vt:lpstr>PowerPoint Presentation</vt:lpstr>
      <vt:lpstr>PowerPoint Presentation</vt:lpstr>
      <vt:lpstr>PowerPoint Presentation</vt:lpstr>
      <vt:lpstr>SELF PRACTICE</vt:lpstr>
      <vt:lpstr>Task 1</vt:lpstr>
      <vt:lpstr>Answer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Names of your group </vt:lpstr>
      <vt:lpstr>Question 1</vt:lpstr>
      <vt:lpstr>PowerPoint Presentation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 Categorical Logic</dc:title>
  <dc:creator>Do Thi Dieu Ngoc</dc:creator>
  <cp:lastModifiedBy>PHUNG HUY QUANG</cp:lastModifiedBy>
  <cp:revision>147</cp:revision>
  <dcterms:created xsi:type="dcterms:W3CDTF">2021-10-06T08:06:49Z</dcterms:created>
  <dcterms:modified xsi:type="dcterms:W3CDTF">2023-05-13T06:56:44Z</dcterms:modified>
</cp:coreProperties>
</file>