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E4RX0EXrOhKuuthhzRa8rAILw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NG HUY QUANG" userId="aa0dc45d-0ceb-4361-bcf2-4ee790151ef5" providerId="ADAL" clId="{D61733D2-E7A8-4F7B-AA46-AEB5C6053FDB}"/>
    <pc:docChg chg="modSld">
      <pc:chgData name="PHUNG HUY QUANG" userId="aa0dc45d-0ceb-4361-bcf2-4ee790151ef5" providerId="ADAL" clId="{D61733D2-E7A8-4F7B-AA46-AEB5C6053FDB}" dt="2023-04-20T06:39:36.973" v="0" actId="1076"/>
      <pc:docMkLst>
        <pc:docMk/>
      </pc:docMkLst>
      <pc:sldChg chg="modSp mod">
        <pc:chgData name="PHUNG HUY QUANG" userId="aa0dc45d-0ceb-4361-bcf2-4ee790151ef5" providerId="ADAL" clId="{D61733D2-E7A8-4F7B-AA46-AEB5C6053FDB}" dt="2023-04-20T06:39:36.973" v="0" actId="1076"/>
        <pc:sldMkLst>
          <pc:docMk/>
          <pc:sldMk cId="0" sldId="263"/>
        </pc:sldMkLst>
        <pc:spChg chg="mod">
          <ac:chgData name="PHUNG HUY QUANG" userId="aa0dc45d-0ceb-4361-bcf2-4ee790151ef5" providerId="ADAL" clId="{D61733D2-E7A8-4F7B-AA46-AEB5C6053FDB}" dt="2023-04-20T06:39:36.973" v="0" actId="1076"/>
          <ac:spMkLst>
            <pc:docMk/>
            <pc:sldMk cId="0" sldId="263"/>
            <ac:spMk id="143" creationId="{00000000-0000-0000-0000-000000000000}"/>
          </ac:spMkLst>
        </pc:spChg>
      </pc:sldChg>
    </pc:docChg>
  </pc:docChgLst>
  <pc:docChgLst>
    <pc:chgData name="PHUNG HUY QUANG" userId="aa0dc45d-0ceb-4361-bcf2-4ee790151ef5" providerId="ADAL" clId="{0DEDDB5C-748E-4EE1-884F-929693EDEF13}"/>
    <pc:docChg chg="modSld sldOrd">
      <pc:chgData name="PHUNG HUY QUANG" userId="aa0dc45d-0ceb-4361-bcf2-4ee790151ef5" providerId="ADAL" clId="{0DEDDB5C-748E-4EE1-884F-929693EDEF13}" dt="2023-05-10T17:11:58.395" v="1"/>
      <pc:docMkLst>
        <pc:docMk/>
      </pc:docMkLst>
      <pc:sldChg chg="ord">
        <pc:chgData name="PHUNG HUY QUANG" userId="aa0dc45d-0ceb-4361-bcf2-4ee790151ef5" providerId="ADAL" clId="{0DEDDB5C-748E-4EE1-884F-929693EDEF13}" dt="2023-05-10T17:11:58.395" v="1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3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1" name="Google Shape;21;p23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3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23;p23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4" name="Google Shape;24;p23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23"/>
          <p:cNvSpPr txBox="1">
            <a:spLocks noGrp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rgbClr val="00616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dt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3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2"/>
          </p:nvPr>
        </p:nvSpPr>
        <p:spPr>
          <a:xfrm>
            <a:off x="148771" y="6468269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85750" algn="l">
              <a:spcBef>
                <a:spcPts val="240"/>
              </a:spcBef>
              <a:spcAft>
                <a:spcPts val="0"/>
              </a:spcAft>
              <a:buSzPts val="900"/>
              <a:buChar char="•"/>
              <a:defRPr sz="1200"/>
            </a:lvl2pPr>
            <a:lvl3pPr marL="1371600" lvl="2" indent="-285750" algn="l">
              <a:spcBef>
                <a:spcPts val="240"/>
              </a:spcBef>
              <a:spcAft>
                <a:spcPts val="0"/>
              </a:spcAft>
              <a:buSzPts val="900"/>
              <a:buChar char="•"/>
              <a:defRPr sz="1200"/>
            </a:lvl3pPr>
            <a:lvl4pPr marL="1828800" lvl="3" indent="-289560" algn="l">
              <a:spcBef>
                <a:spcPts val="240"/>
              </a:spcBef>
              <a:spcAft>
                <a:spcPts val="0"/>
              </a:spcAft>
              <a:buSzPts val="960"/>
              <a:buChar char="•"/>
              <a:defRPr sz="1200"/>
            </a:lvl4pPr>
            <a:lvl5pPr marL="2286000" lvl="4" indent="-278129" algn="l">
              <a:spcBef>
                <a:spcPts val="240"/>
              </a:spcBef>
              <a:spcAft>
                <a:spcPts val="0"/>
              </a:spcAft>
              <a:buSzPts val="78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3"/>
          </p:nvPr>
        </p:nvSpPr>
        <p:spPr>
          <a:xfrm>
            <a:off x="5182054" y="6468269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85750" algn="l">
              <a:spcBef>
                <a:spcPts val="240"/>
              </a:spcBef>
              <a:spcAft>
                <a:spcPts val="0"/>
              </a:spcAft>
              <a:buSzPts val="900"/>
              <a:buChar char="•"/>
              <a:defRPr sz="1200"/>
            </a:lvl2pPr>
            <a:lvl3pPr marL="1371600" lvl="2" indent="-285750" algn="l">
              <a:spcBef>
                <a:spcPts val="240"/>
              </a:spcBef>
              <a:spcAft>
                <a:spcPts val="0"/>
              </a:spcAft>
              <a:buSzPts val="900"/>
              <a:buChar char="•"/>
              <a:defRPr sz="1200"/>
            </a:lvl3pPr>
            <a:lvl4pPr marL="1828800" lvl="3" indent="-289560" algn="l">
              <a:spcBef>
                <a:spcPts val="240"/>
              </a:spcBef>
              <a:spcAft>
                <a:spcPts val="0"/>
              </a:spcAft>
              <a:buSzPts val="960"/>
              <a:buChar char="•"/>
              <a:defRPr sz="1200"/>
            </a:lvl4pPr>
            <a:lvl5pPr marL="2286000" lvl="4" indent="-278129" algn="l">
              <a:spcBef>
                <a:spcPts val="240"/>
              </a:spcBef>
              <a:spcAft>
                <a:spcPts val="0"/>
              </a:spcAft>
              <a:buSzPts val="78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body" idx="1"/>
          </p:nvPr>
        </p:nvSpPr>
        <p:spPr>
          <a:xfrm rot="5400000">
            <a:off x="2822575" y="377825"/>
            <a:ext cx="3724275" cy="76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dt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>
            <a:spLocks noGrp="1"/>
          </p:cNvSpPr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82" name="Google Shape;82;p33"/>
          <p:cNvSpPr txBox="1"/>
          <p:nvPr/>
        </p:nvSpPr>
        <p:spPr>
          <a:xfrm rot="5400000">
            <a:off x="5159690" y="2559365"/>
            <a:ext cx="5073019" cy="172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body" idx="1"/>
          </p:nvPr>
        </p:nvSpPr>
        <p:spPr>
          <a:xfrm rot="5400000">
            <a:off x="995363" y="528638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dt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sldNum" idx="12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>
            <a:spLocks noGrp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rgbClr val="00616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dt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4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16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1pPr>
            <a:lvl2pPr marL="914400" lvl="1" indent="-3429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2pPr>
            <a:lvl3pPr marL="1371600" lvl="2" indent="-333375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•"/>
              <a:defRPr sz="22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dt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35"/>
          <p:cNvSpPr txBox="1"/>
          <p:nvPr/>
        </p:nvSpPr>
        <p:spPr>
          <a:xfrm>
            <a:off x="838200" y="6502812"/>
            <a:ext cx="76930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2019 McGraw-Hill Companies. All Rights Reserved.</a:t>
            </a:r>
            <a:endParaRPr/>
          </a:p>
        </p:txBody>
      </p:sp>
      <p:sp>
        <p:nvSpPr>
          <p:cNvPr id="95" name="Google Shape;95;p35"/>
          <p:cNvSpPr txBox="1"/>
          <p:nvPr/>
        </p:nvSpPr>
        <p:spPr>
          <a:xfrm>
            <a:off x="8328546" y="6502812"/>
            <a:ext cx="7588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16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1pPr>
            <a:lvl2pPr marL="914400" lvl="1" indent="-3429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2pPr>
            <a:lvl3pPr marL="1371600" lvl="2" indent="-333375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•"/>
              <a:defRPr sz="22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dt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/>
          <p:nvPr/>
        </p:nvSpPr>
        <p:spPr>
          <a:xfrm>
            <a:off x="838200" y="6502812"/>
            <a:ext cx="76930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2019 McGraw-Hill Companies. All Rights Reserved.</a:t>
            </a:r>
            <a:endParaRPr/>
          </a:p>
        </p:txBody>
      </p:sp>
      <p:sp>
        <p:nvSpPr>
          <p:cNvPr id="36" name="Google Shape;36;p24"/>
          <p:cNvSpPr txBox="1"/>
          <p:nvPr/>
        </p:nvSpPr>
        <p:spPr>
          <a:xfrm>
            <a:off x="8328546" y="6502812"/>
            <a:ext cx="7588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fld id="{00000000-1234-1234-1234-123412341234}" type="slidenum"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>
                <a:solidFill>
                  <a:srgbClr val="00616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dt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sldNum" idx="12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16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None/>
              <a:defRPr/>
            </a:lvl1pPr>
            <a:lvl2pPr marL="914400" lvl="1" indent="-3429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marL="1371600" lvl="2" indent="-333375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•"/>
              <a:defRPr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2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1pPr>
            <a:lvl2pPr marL="914400" lvl="1" indent="-352425" algn="l">
              <a:spcBef>
                <a:spcPts val="520"/>
              </a:spcBef>
              <a:spcAft>
                <a:spcPts val="0"/>
              </a:spcAft>
              <a:buSzPts val="1950"/>
              <a:buChar char="•"/>
              <a:def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3375" algn="l">
              <a:spcBef>
                <a:spcPts val="440"/>
              </a:spcBef>
              <a:spcAft>
                <a:spcPts val="0"/>
              </a:spcAft>
              <a:buSzPts val="1650"/>
              <a:buChar char="•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16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dt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16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>
            <a:spLocks noGrp="1"/>
          </p:cNvSpPr>
          <p:nvPr>
            <p:ph type="dt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sldNum" idx="12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•"/>
              <a:defRPr sz="3200"/>
            </a:lvl1pPr>
            <a:lvl2pPr marL="914400" lvl="1" indent="-361950" algn="l">
              <a:spcBef>
                <a:spcPts val="560"/>
              </a:spcBef>
              <a:spcAft>
                <a:spcPts val="0"/>
              </a:spcAft>
              <a:buSzPts val="2100"/>
              <a:buChar char="•"/>
              <a:defRPr sz="2800"/>
            </a:lvl2pPr>
            <a:lvl3pPr marL="1371600" lvl="2" indent="-342900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11150" algn="l">
              <a:spcBef>
                <a:spcPts val="400"/>
              </a:spcBef>
              <a:spcAft>
                <a:spcPts val="0"/>
              </a:spcAft>
              <a:buSzPts val="13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dt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sldNum" idx="12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1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dt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sldNum" idx="12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2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1" name="Google Shape;11;p22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" name="Google Shape;12;p22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2"/>
              <p:cNvSpPr/>
              <p:nvPr/>
            </p:nvSpPr>
            <p:spPr>
              <a:xfrm>
                <a:off x="288" y="0"/>
                <a:ext cx="1728" cy="73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735" extrusionOk="0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2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5" name="Google Shape;15;p22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" name="Google Shape;17;p22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33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Thinking: A Student’s Introduction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Chapter 2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Recognizing Arguments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3"/>
          </p:nvPr>
        </p:nvSpPr>
        <p:spPr>
          <a:xfrm>
            <a:off x="5163316" y="6468269"/>
            <a:ext cx="350474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© 2019 McGraw-Hill Companies. All Rights Reserved.</a:t>
            </a:r>
            <a:endParaRPr/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SzPts val="9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Not an Argument? 1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b="1"/>
              <a:t>Reports</a:t>
            </a:r>
            <a:r>
              <a:rPr lang="en-US"/>
              <a:t>: Convey information about a subject.</a:t>
            </a:r>
            <a:endParaRPr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Examples</a:t>
            </a:r>
            <a:endParaRPr/>
          </a:p>
          <a:p>
            <a:pPr marL="804863" lvl="2" indent="-409575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“More people moved to the south this year” </a:t>
            </a:r>
            <a:endParaRPr/>
          </a:p>
          <a:p>
            <a:pPr marL="804863" lvl="2" indent="-409575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“Oil prices dropped today, thus so did gas prices” </a:t>
            </a:r>
            <a:endParaRPr/>
          </a:p>
          <a:p>
            <a:pPr marL="1201738" lvl="3" indent="-396875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Notice that, even though there is a conclusion indicator, this is still a report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Not an Argument? 2</a:t>
            </a: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b="1"/>
              <a:t>Unsupported assumptions</a:t>
            </a:r>
            <a:r>
              <a:rPr lang="en-US"/>
              <a:t>: When someone puts forth what he/she believes but does not intend for any of his/her statements to support another</a:t>
            </a:r>
            <a:endParaRPr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Examples</a:t>
            </a:r>
            <a:endParaRPr/>
          </a:p>
          <a:p>
            <a:pPr marL="804863" lvl="2" indent="-409575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“People aren’t afraid of dying; they are afraid of not living”</a:t>
            </a:r>
            <a:endParaRPr/>
          </a:p>
          <a:p>
            <a:pPr marL="804863" lvl="2" indent="-409575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“People like this course because of the professor” </a:t>
            </a:r>
            <a:endParaRPr/>
          </a:p>
          <a:p>
            <a:pPr marL="1201738" lvl="3" indent="-396875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Notice the presence of a premise indicator, but this is not a premise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Not an Argument? 3</a:t>
            </a:r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Conditional (“if-then”) statements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Example: If it rains, the picnic will be canceled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Most common forms: If A then B. B if A.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b="1"/>
              <a:t>Antecedent</a:t>
            </a:r>
            <a:r>
              <a:rPr lang="en-US" sz="2400"/>
              <a:t>: Part of the statement that follows the word “if” 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b="1"/>
              <a:t>Consequent</a:t>
            </a:r>
            <a:r>
              <a:rPr lang="en-US" sz="2400"/>
              <a:t>: Part of the statement that follows the word “then” 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Do not always take the “if-then” form</a:t>
            </a:r>
            <a:endParaRPr/>
          </a:p>
          <a:p>
            <a:pPr marL="852488" lvl="1" indent="-457200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Example: In the event of rain, the picnic will be canceled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Not an Argument? 4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Conditional statements are not arguments</a:t>
            </a:r>
            <a:endParaRPr/>
          </a:p>
          <a:p>
            <a:pPr marL="852488" lvl="1" indent="-457200" algn="l" rtl="0">
              <a:spcBef>
                <a:spcPts val="3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Conditional: “If I was taller, I would play basketball”</a:t>
            </a:r>
            <a:endParaRPr/>
          </a:p>
          <a:p>
            <a:pPr marL="852488" lvl="1" indent="-457200" algn="l" rtl="0">
              <a:spcBef>
                <a:spcPts val="3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Argument: “I am tall, so I would make a good basketball player”</a:t>
            </a:r>
            <a:endParaRPr/>
          </a:p>
          <a:p>
            <a:pPr marL="457200" lvl="0" indent="-457200" algn="l" rtl="0"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Some conditional statements do involve a process of reasoning</a:t>
            </a:r>
            <a:endParaRPr/>
          </a:p>
          <a:p>
            <a:pPr marL="852488" lvl="1" indent="-457200" algn="l" rtl="0">
              <a:spcBef>
                <a:spcPts val="3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Example: If Rhode Island were larger than Ohio, and Ohio were larger than Texas, then Rhode Island would be larger than Texas</a:t>
            </a:r>
            <a:endParaRPr/>
          </a:p>
          <a:p>
            <a:pPr marL="1262063" lvl="2" indent="-457200" algn="l" rtl="0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-US" sz="2000"/>
              <a:t>This statement asserts that if the first two statements are true, then the third statement is also true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Not an Argument? 5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b="1"/>
              <a:t>Chain arguments</a:t>
            </a:r>
            <a:r>
              <a:rPr lang="en-US" sz="2400"/>
              <a:t>: Arguments can be composed entirely of conditional statements</a:t>
            </a:r>
            <a:endParaRPr/>
          </a:p>
          <a:p>
            <a:pPr marL="738188" lvl="1" indent="-342900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Take the form “If A then B. If B then C. Therefore, if A then C.”</a:t>
            </a:r>
            <a:endParaRPr/>
          </a:p>
          <a:p>
            <a:pPr marL="738188" lvl="1" indent="-342900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Example</a:t>
            </a:r>
            <a:endParaRPr/>
          </a:p>
          <a:p>
            <a:pPr marL="1147763" lvl="2" indent="-342900" algn="l" rtl="0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-US" sz="2000"/>
              <a:t>If Bob is taller than Chris, then Bob is taller than Ann</a:t>
            </a:r>
            <a:endParaRPr/>
          </a:p>
          <a:p>
            <a:pPr marL="1147763" lvl="2" indent="-342900" algn="l" rtl="0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-US" sz="2000"/>
              <a:t>If Bob is taller than Ann, then Bob is taller than Lori </a:t>
            </a:r>
            <a:endParaRPr/>
          </a:p>
          <a:p>
            <a:pPr marL="1147763" lvl="2" indent="-342900" algn="l" rtl="0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-US" sz="2000"/>
              <a:t>Thus, if Bob is taller than Chris, then Bob is taller than Lori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Not an Argument? 6</a:t>
            </a: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b="1"/>
              <a:t>Illustrations</a:t>
            </a:r>
            <a:r>
              <a:rPr lang="en-US"/>
              <a:t>: Do not prove or support the claim but provide examples of the claim</a:t>
            </a:r>
            <a:endParaRPr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Example: “Many wildflowers are edible. For example, daisies and day lilies are delicious in salads.” 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Some arguments can look like illustrations because they use “counterexamples” </a:t>
            </a:r>
            <a:endParaRPr/>
          </a:p>
          <a:p>
            <a:pPr marL="804863" lvl="2" indent="-409575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Example: “Many people think that all Star Trek fans are zit-faced nerds. But that is not true. For example, Christian Slater is a Star Trek fan, and he is not a zit-faced nerd.”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Not an Argument? 7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When it is difficult to differentiate between an argument and an illustration, one must use the principle of charity</a:t>
            </a:r>
            <a:endParaRPr/>
          </a:p>
          <a:p>
            <a:pPr marL="852488" lvl="1" indent="-457200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Principle of charity: When interpreting an unclear passage, always give the speaker or writer the benefit of the doubt</a:t>
            </a:r>
            <a:endParaRPr/>
          </a:p>
          <a:p>
            <a:pPr marL="457200" lvl="0" indent="-457200" algn="l" rtl="0">
              <a:spcBef>
                <a:spcPts val="200"/>
              </a:spcBef>
              <a:spcAft>
                <a:spcPts val="0"/>
              </a:spcAft>
              <a:buSzPts val="750"/>
              <a:buNone/>
            </a:pPr>
            <a:endParaRPr sz="10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b="1"/>
              <a:t>Explanation</a:t>
            </a:r>
            <a:r>
              <a:rPr lang="en-US"/>
              <a:t>: Tries to show why something is the case, not to prove that it is the case</a:t>
            </a:r>
            <a:endParaRPr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Titanic sank because it struck an iceberg (explanation)</a:t>
            </a:r>
            <a:endParaRPr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Capital punishment should be abolished because innocent people may be mistakenly executed (argument)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Not an Argument? 8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95288" lvl="1" indent="-395288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Parts of an explanation</a:t>
            </a:r>
            <a:endParaRPr/>
          </a:p>
          <a:p>
            <a:pPr marL="804863" lvl="2" indent="-409575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b="1"/>
              <a:t>Explanandum</a:t>
            </a:r>
            <a:r>
              <a:rPr lang="en-US"/>
              <a:t>: Statement that is explained</a:t>
            </a:r>
            <a:endParaRPr/>
          </a:p>
          <a:p>
            <a:pPr marL="804863" lvl="2" indent="-409575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b="1"/>
              <a:t>Explanans</a:t>
            </a:r>
            <a:r>
              <a:rPr lang="en-US"/>
              <a:t>: Statement that does the explaining</a:t>
            </a:r>
            <a:endParaRPr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Format (fill in the blanks): </a:t>
            </a:r>
            <a:r>
              <a:rPr lang="en-US" i="1" u="sng"/>
              <a:t>Explanandum</a:t>
            </a:r>
            <a:r>
              <a:rPr lang="en-US"/>
              <a:t> because </a:t>
            </a:r>
            <a:r>
              <a:rPr lang="en-US" i="1" u="sng"/>
              <a:t>Explanans</a:t>
            </a:r>
            <a:endParaRPr i="1"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“I ski because I think it is fun” (explanation)</a:t>
            </a:r>
            <a:endParaRPr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“You should ski because it is fun” (argument)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to Distinguish Arguments and Explanations, 1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Common-knowledge test</a:t>
            </a:r>
            <a:endParaRPr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the statement that a passage is seeking to prove or explain is a matter of common knowledge, it is probably an explanation</a:t>
            </a:r>
            <a:endParaRPr/>
          </a:p>
          <a:p>
            <a:pPr marL="804863" lvl="2" indent="-409575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Most people don’t present arguments for things people already believe</a:t>
            </a:r>
            <a:endParaRPr/>
          </a:p>
          <a:p>
            <a:pPr marL="804863" lvl="2" indent="-409575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Example: “TV is very influential in society because most people watch it”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to Distinguish Arguments and Explanations, 2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Past-event test</a:t>
            </a:r>
            <a:endParaRPr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the statement that a passage is seeking to prove or explain is an event that occurred in the past, it is probably an explanation</a:t>
            </a:r>
            <a:endParaRPr/>
          </a:p>
          <a:p>
            <a:pPr marL="804863" lvl="2" indent="-409575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Usually, people don’t argue that “X occurred” </a:t>
            </a:r>
            <a:endParaRPr/>
          </a:p>
          <a:p>
            <a:pPr marL="804863" lvl="2" indent="-409575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Example: “The U.S. entered World War two because of Japan’s attack on Pearl Harbor”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Statement Test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dirty="0"/>
              <a:t>Does it make sense to put “it is true that” or “it is false that” in front of a sentence? </a:t>
            </a: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dirty="0"/>
              <a:t>If so, it is a statement</a:t>
            </a: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dirty="0"/>
              <a:t>If not, it is not a statement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to Distinguish Arguments and Explanations, 3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Author’s intent test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If the person making the statement is trying to “prove” something, then the passage is an argument</a:t>
            </a:r>
            <a:endParaRPr/>
          </a:p>
          <a:p>
            <a:pPr marL="738188" lvl="1" indent="-342900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Example: “You want a college degree because you want a better life”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If the person making the statement is trying to explain why something is true, then the passage is an explanation</a:t>
            </a:r>
            <a:endParaRPr/>
          </a:p>
          <a:p>
            <a:pPr marL="738188" lvl="1" indent="-342900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Example: “Kevin is majoring in political science because he wants to go to law school”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to Distinguish Arguments and Explanations, 4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Principle of charity test</a:t>
            </a:r>
            <a:endParaRPr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One must interpret unclear passages generously</a:t>
            </a:r>
            <a:endParaRPr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One must never interpret a passage as a bad argument when the evidence reasonably permits one to interpret it as not an argument at all</a:t>
            </a:r>
            <a:endParaRPr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test: If you have a choice between interpreting a statement as a “bad argument” or an “unsatisfactory explanation,” do the latter</a:t>
            </a:r>
            <a:endParaRPr/>
          </a:p>
          <a:p>
            <a:pPr marL="804863" lvl="2" indent="-409575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A bad argument is a worse mistake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Statements, 1</a:t>
            </a:r>
            <a:endParaRPr dirty="0"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Examples</a:t>
            </a:r>
            <a:endParaRPr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Red is a color</a:t>
            </a:r>
            <a:endParaRPr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Abortion is morally wrong</a:t>
            </a:r>
            <a:endParaRPr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Canada is in South America</a:t>
            </a:r>
            <a:endParaRPr/>
          </a:p>
          <a:p>
            <a:pPr marL="0" lvl="1" indent="0" algn="l" rtl="0">
              <a:spcBef>
                <a:spcPts val="200"/>
              </a:spcBef>
              <a:spcAft>
                <a:spcPts val="0"/>
              </a:spcAft>
              <a:buSzPts val="750"/>
              <a:buNone/>
            </a:pPr>
            <a:endParaRPr sz="1000"/>
          </a:p>
          <a:p>
            <a:pPr marL="0" lvl="1" indent="0" algn="l" rtl="0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More than one statement may be expressed in a sentence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Statements, 2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Not all sentences are statements</a:t>
            </a:r>
            <a:endParaRPr/>
          </a:p>
          <a:p>
            <a:pPr marL="395288" lvl="1" indent="-395288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Examples of sentences that are not statements</a:t>
            </a:r>
            <a:endParaRPr/>
          </a:p>
          <a:p>
            <a:pPr marL="804863" lvl="2" indent="-409575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What time is it? (question) </a:t>
            </a:r>
            <a:endParaRPr/>
          </a:p>
          <a:p>
            <a:pPr marL="804863" lvl="2" indent="-409575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Close the window! (command) </a:t>
            </a:r>
            <a:endParaRPr/>
          </a:p>
          <a:p>
            <a:pPr marL="804863" lvl="2" indent="-409575" algn="l" rtl="0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Oh, my goodness! (exclamation)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750"/>
              <a:buNone/>
            </a:pPr>
            <a:endParaRPr sz="10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Statements can be about subjective matters of personal experience as well as objectively verifiable matters of fact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Tricky Statements, 1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b="1" dirty="0"/>
              <a:t>Rhetorical question</a:t>
            </a:r>
            <a:r>
              <a:rPr lang="en-US" dirty="0"/>
              <a:t>: Sentence that has the grammatical form of a question but is meant to be understood as a statement</a:t>
            </a:r>
            <a:endParaRPr dirty="0"/>
          </a:p>
          <a:p>
            <a:pPr marL="395288" lvl="1" indent="-39528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Examples</a:t>
            </a:r>
            <a:endParaRPr dirty="0"/>
          </a:p>
          <a:p>
            <a:pPr marL="804863" lvl="2" indent="-409575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dirty="0"/>
              <a:t>Don’t you know smoking will kill you? </a:t>
            </a:r>
            <a:endParaRPr dirty="0"/>
          </a:p>
          <a:p>
            <a:pPr marL="1201738" lvl="3" indent="-3968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(Meaning: Smoking will kill you) </a:t>
            </a:r>
            <a:endParaRPr dirty="0"/>
          </a:p>
          <a:p>
            <a:pPr marL="804863" lvl="2" indent="-409575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dirty="0"/>
              <a:t>How am I supposed to do that? </a:t>
            </a:r>
            <a:endParaRPr dirty="0"/>
          </a:p>
          <a:p>
            <a:pPr marL="1201738" lvl="3" indent="-3968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(Meaning: I can’t do that)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>
            <a:spLocks noGrp="1"/>
          </p:cNvSpPr>
          <p:nvPr>
            <p:ph type="title"/>
          </p:nvPr>
        </p:nvSpPr>
        <p:spPr>
          <a:xfrm>
            <a:off x="6858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Tricky Statements, 2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b="1" dirty="0"/>
              <a:t>Ought imperative</a:t>
            </a:r>
            <a:r>
              <a:rPr lang="en-US" dirty="0"/>
              <a:t>: Sentence that has the form of a command but is intended to assert what ought to be done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dirty="0"/>
              <a:t>Examples</a:t>
            </a:r>
            <a:endParaRPr dirty="0"/>
          </a:p>
          <a:p>
            <a:pPr marL="804863" lvl="2" indent="-409575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dirty="0"/>
              <a:t>“Do X!” really means “You should do X” </a:t>
            </a:r>
            <a:endParaRPr dirty="0"/>
          </a:p>
          <a:p>
            <a:pPr marL="804863" lvl="2" indent="-409575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dirty="0"/>
              <a:t>“Don’t blow-dry your hair in the tub!” really means “You should not blow-dry your hair in the tub”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Arguments and Statements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b="1"/>
              <a:t>Argument</a:t>
            </a:r>
            <a:r>
              <a:rPr lang="en-US"/>
              <a:t>: Group of statements intended to prove or support another statement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b="1"/>
              <a:t>Premises</a:t>
            </a:r>
            <a:r>
              <a:rPr lang="en-US" sz="2400"/>
              <a:t>: Statements in an argument offered as evidence or reasons why one should accept the conclusion</a:t>
            </a:r>
            <a:endParaRPr/>
          </a:p>
          <a:p>
            <a:pPr marL="852488" lvl="1" indent="-457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 b="1"/>
              <a:t>Conclusion</a:t>
            </a:r>
            <a:r>
              <a:rPr lang="en-US" sz="2200"/>
              <a:t>: Statement that the premises support/prove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b="1"/>
              <a:t>Statement</a:t>
            </a:r>
            <a:r>
              <a:rPr lang="en-US"/>
              <a:t>: Sentence/utterance that can be viewed as either true or false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>
            <a:spLocks noGrp="1"/>
          </p:cNvSpPr>
          <p:nvPr>
            <p:ph type="title"/>
          </p:nvPr>
        </p:nvSpPr>
        <p:spPr>
          <a:xfrm>
            <a:off x="838200" y="7716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Identifying Premises and Conclusions</a:t>
            </a:r>
            <a:endParaRPr dirty="0"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692900" cy="3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b="1" dirty="0"/>
              <a:t>Indicator words </a:t>
            </a:r>
            <a:r>
              <a:rPr lang="en-US" dirty="0"/>
              <a:t>provide clues that premises or conclusions are being put forward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b="1" dirty="0"/>
              <a:t>Premise indicators</a:t>
            </a:r>
            <a:r>
              <a:rPr lang="en-US" sz="2400" dirty="0"/>
              <a:t>: Since, for, seeing that, inasmuch as, in view of the fact that, because, as, and given that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b="1" dirty="0"/>
              <a:t>Conclusion indicators</a:t>
            </a:r>
            <a:r>
              <a:rPr lang="en-US" sz="2400" dirty="0"/>
              <a:t>: Therefore, hence, so, it follows that, wherefore, thus, and consequently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endParaRPr sz="1000" dirty="0"/>
          </a:p>
          <a:p>
            <a:pPr marL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dirty="0"/>
              <a:t>Indicators: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endParaRPr sz="10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dirty="0"/>
              <a:t>May be misleading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dirty="0"/>
              <a:t>May be absent in some cases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Conclusions When Indicators Are Absent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Find the main issue and determine the position of the writer or speaker on that issue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Look at the beginning or the end of the passage; the conclusion is usually found in one of those places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A statement is probably the conclusion if the word “therefore” fits well before it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The “because” trick (fill in the blanks): The arguer believes </a:t>
            </a:r>
            <a:r>
              <a:rPr lang="en-US" u="sng"/>
              <a:t>(conclusion) </a:t>
            </a:r>
            <a:r>
              <a:rPr lang="en-US"/>
              <a:t>because </a:t>
            </a:r>
            <a:r>
              <a:rPr lang="en-US" u="sng"/>
              <a:t>(premise(s))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1388</Words>
  <Application>Microsoft Office PowerPoint</Application>
  <PresentationFormat>On-screen Show (4:3)</PresentationFormat>
  <Paragraphs>130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Noto Sans Symbols</vt:lpstr>
      <vt:lpstr>Arial</vt:lpstr>
      <vt:lpstr>Calibri</vt:lpstr>
      <vt:lpstr>1_Capsules</vt:lpstr>
      <vt:lpstr>Critical Thinking: A Student’s Introduction</vt:lpstr>
      <vt:lpstr>Statement Test</vt:lpstr>
      <vt:lpstr>Statements, 1</vt:lpstr>
      <vt:lpstr>Statements, 2</vt:lpstr>
      <vt:lpstr>Tricky Statements, 1</vt:lpstr>
      <vt:lpstr>Tricky Statements, 2</vt:lpstr>
      <vt:lpstr>Arguments and Statements</vt:lpstr>
      <vt:lpstr>Identifying Premises and Conclusions</vt:lpstr>
      <vt:lpstr>Finding Conclusions When Indicators Are Absent</vt:lpstr>
      <vt:lpstr>What Is Not an Argument? 1</vt:lpstr>
      <vt:lpstr>What Is Not an Argument? 2</vt:lpstr>
      <vt:lpstr>What Is Not an Argument? 3</vt:lpstr>
      <vt:lpstr>What Is Not an Argument? 4</vt:lpstr>
      <vt:lpstr>What Is Not an Argument? 5</vt:lpstr>
      <vt:lpstr>What Is Not an Argument? 6</vt:lpstr>
      <vt:lpstr>What Is Not an Argument? 7</vt:lpstr>
      <vt:lpstr>What Is Not an Argument? 8</vt:lpstr>
      <vt:lpstr>Tests to Distinguish Arguments and Explanations, 1</vt:lpstr>
      <vt:lpstr>Tests to Distinguish Arguments and Explanations, 2</vt:lpstr>
      <vt:lpstr>Tests to Distinguish Arguments and Explanations, 3</vt:lpstr>
      <vt:lpstr>Tests to Distinguish Arguments and Explanations,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Thinking: A Student’s Introduction</dc:title>
  <dc:creator>Bhavana Balaji</dc:creator>
  <cp:lastModifiedBy>PHUNG HUY QUANG</cp:lastModifiedBy>
  <cp:revision>1</cp:revision>
  <dcterms:created xsi:type="dcterms:W3CDTF">1601-01-01T00:00:00Z</dcterms:created>
  <dcterms:modified xsi:type="dcterms:W3CDTF">2023-05-10T17:12:07Z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0x010100E3B1605E6CAFF34DA7688D4A3DE741FC</vt:lpwstr>
  </property>
</Properties>
</file>