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hkxdgGciCAcJo261TI5fFgr5UI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5" name="Google Shape;41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6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1" name="Google Shape;21;p56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56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56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4" name="Google Shape;24;p56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6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56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rgbClr val="00616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6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148771" y="6468269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1pPr>
            <a:lvl2pPr indent="-285750" lvl="1" marL="914400" algn="l">
              <a:spcBef>
                <a:spcPts val="240"/>
              </a:spcBef>
              <a:spcAft>
                <a:spcPts val="0"/>
              </a:spcAft>
              <a:buSzPts val="900"/>
              <a:buChar char="•"/>
              <a:defRPr sz="1200"/>
            </a:lvl2pPr>
            <a:lvl3pPr indent="-285750" lvl="2" marL="1371600" algn="l">
              <a:spcBef>
                <a:spcPts val="240"/>
              </a:spcBef>
              <a:spcAft>
                <a:spcPts val="0"/>
              </a:spcAft>
              <a:buSzPts val="900"/>
              <a:buChar char="•"/>
              <a:defRPr sz="1200"/>
            </a:lvl3pPr>
            <a:lvl4pPr indent="-289560" lvl="3" marL="1828800" algn="l">
              <a:spcBef>
                <a:spcPts val="24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3" type="body"/>
          </p:nvPr>
        </p:nvSpPr>
        <p:spPr>
          <a:xfrm>
            <a:off x="5182054" y="6468269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1pPr>
            <a:lvl2pPr indent="-285750" lvl="1" marL="914400" algn="l">
              <a:spcBef>
                <a:spcPts val="240"/>
              </a:spcBef>
              <a:spcAft>
                <a:spcPts val="0"/>
              </a:spcAft>
              <a:buSzPts val="900"/>
              <a:buChar char="•"/>
              <a:defRPr sz="1200"/>
            </a:lvl2pPr>
            <a:lvl3pPr indent="-285750" lvl="2" marL="1371600" algn="l">
              <a:spcBef>
                <a:spcPts val="240"/>
              </a:spcBef>
              <a:spcAft>
                <a:spcPts val="0"/>
              </a:spcAft>
              <a:buSzPts val="900"/>
              <a:buChar char="•"/>
              <a:defRPr sz="1200"/>
            </a:lvl3pPr>
            <a:lvl4pPr indent="-289560" lvl="3" marL="1828800" algn="l">
              <a:spcBef>
                <a:spcPts val="24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78129" lvl="4" marL="2286000" algn="l">
              <a:spcBef>
                <a:spcPts val="240"/>
              </a:spcBef>
              <a:spcAft>
                <a:spcPts val="0"/>
              </a:spcAft>
              <a:buSzPts val="78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5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5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65"/>
          <p:cNvSpPr txBox="1"/>
          <p:nvPr>
            <p:ph idx="12" type="sldNum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6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4" name="Google Shape;84;p66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85" name="Google Shape;85;p66"/>
          <p:cNvSpPr txBox="1"/>
          <p:nvPr>
            <p:ph idx="1" type="body"/>
          </p:nvPr>
        </p:nvSpPr>
        <p:spPr>
          <a:xfrm rot="5400000">
            <a:off x="995363" y="528638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66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66"/>
          <p:cNvSpPr txBox="1"/>
          <p:nvPr>
            <p:ph idx="12" type="sldNum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7"/>
          <p:cNvSpPr/>
          <p:nvPr>
            <p:ph type="ctrTitle"/>
          </p:nvPr>
        </p:nvSpPr>
        <p:spPr>
          <a:xfrm>
            <a:off x="228600" y="1427163"/>
            <a:ext cx="8077200" cy="160972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7"/>
          <p:cNvSpPr txBox="1"/>
          <p:nvPr>
            <p:ph idx="1" type="subTitle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2pPr>
            <a:lvl3pPr indent="-333375" lvl="2" marL="137160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  <a:defRPr sz="22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7"/>
          <p:cNvSpPr txBox="1"/>
          <p:nvPr/>
        </p:nvSpPr>
        <p:spPr>
          <a:xfrm>
            <a:off x="838200" y="6502812"/>
            <a:ext cx="76930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2019 McGraw-Hill Companies. All Rights Reserved</a:t>
            </a: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6" name="Google Shape;36;p57"/>
          <p:cNvSpPr txBox="1"/>
          <p:nvPr/>
        </p:nvSpPr>
        <p:spPr>
          <a:xfrm>
            <a:off x="8328546" y="6502812"/>
            <a:ext cx="7588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fld id="{00000000-1234-1234-1234-123412341234}" type="slidenum"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sz="20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sz="20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8"/>
          <p:cNvSpPr txBox="1"/>
          <p:nvPr/>
        </p:nvSpPr>
        <p:spPr>
          <a:xfrm>
            <a:off x="838200" y="6502812"/>
            <a:ext cx="76930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© 2019 McGraw-Hill Companies. All Rights Reserved.</a:t>
            </a:r>
            <a:endParaRPr/>
          </a:p>
        </p:txBody>
      </p:sp>
      <p:sp>
        <p:nvSpPr>
          <p:cNvPr id="44" name="Google Shape;44;p58"/>
          <p:cNvSpPr txBox="1"/>
          <p:nvPr/>
        </p:nvSpPr>
        <p:spPr>
          <a:xfrm>
            <a:off x="8328546" y="6502812"/>
            <a:ext cx="7588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fld id="{00000000-1234-1234-1234-123412341234}" type="slidenum">
              <a:rPr b="1"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9"/>
          <p:cNvSpPr/>
          <p:nvPr>
            <p:ph type="title"/>
          </p:nvPr>
        </p:nvSpPr>
        <p:spPr>
          <a:xfrm>
            <a:off x="623888" y="1709738"/>
            <a:ext cx="7886700" cy="2852737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59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59"/>
          <p:cNvSpPr txBox="1"/>
          <p:nvPr>
            <p:ph idx="12" type="sldNum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0"/>
          <p:cNvSpPr/>
          <p:nvPr>
            <p:ph type="title"/>
          </p:nvPr>
        </p:nvSpPr>
        <p:spPr>
          <a:xfrm>
            <a:off x="630238" y="365125"/>
            <a:ext cx="7886700" cy="1325563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6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•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0"/>
          <p:cNvSpPr txBox="1"/>
          <p:nvPr>
            <p:ph idx="12" type="sldNum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16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1"/>
          <p:cNvSpPr txBox="1"/>
          <p:nvPr>
            <p:ph idx="12" type="sldNum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2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2"/>
          <p:cNvSpPr txBox="1"/>
          <p:nvPr>
            <p:ph idx="12" type="sldNum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/>
          <p:nvPr>
            <p:ph type="title"/>
          </p:nvPr>
        </p:nvSpPr>
        <p:spPr>
          <a:xfrm>
            <a:off x="630238" y="457200"/>
            <a:ext cx="2949575" cy="1600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•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6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3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63"/>
          <p:cNvSpPr txBox="1"/>
          <p:nvPr>
            <p:ph idx="12" type="sldNum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/>
          <p:nvPr>
            <p:ph type="title"/>
          </p:nvPr>
        </p:nvSpPr>
        <p:spPr>
          <a:xfrm>
            <a:off x="630238" y="457200"/>
            <a:ext cx="2949575" cy="16002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6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64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64"/>
          <p:cNvSpPr txBox="1"/>
          <p:nvPr>
            <p:ph idx="12" type="sldNum"/>
          </p:nvPr>
        </p:nvSpPr>
        <p:spPr>
          <a:xfrm>
            <a:off x="8480425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5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55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55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55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55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55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55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" name="Google Shape;17;p5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337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Thinking: A Student’s Introduction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Chapter 3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Basic Logical Concepts</a:t>
            </a:r>
            <a:endParaRPr/>
          </a:p>
        </p:txBody>
      </p:sp>
      <p:sp>
        <p:nvSpPr>
          <p:cNvPr id="97" name="Google Shape;97;p1"/>
          <p:cNvSpPr txBox="1"/>
          <p:nvPr>
            <p:ph idx="3" type="body"/>
          </p:nvPr>
        </p:nvSpPr>
        <p:spPr>
          <a:xfrm>
            <a:off x="4953454" y="6468269"/>
            <a:ext cx="373334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© 2019 McGraw-Hill Companies.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Differences between Deductive and Inductive Arguments, 1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838200" y="2362200"/>
            <a:ext cx="403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Deductive arguments claim that: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2000"/>
              <a:t>If the premises are true, then the conclusion must be true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2000"/>
              <a:t>The conclusion follows necessarily from the premises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2000"/>
              <a:t>It is impossible for all the premises to be true and the conclusion false</a:t>
            </a:r>
            <a:endParaRPr/>
          </a:p>
        </p:txBody>
      </p:sp>
      <p:sp>
        <p:nvSpPr>
          <p:cNvPr id="152" name="Google Shape;152;p10"/>
          <p:cNvSpPr txBox="1"/>
          <p:nvPr>
            <p:ph idx="2" type="body"/>
          </p:nvPr>
        </p:nvSpPr>
        <p:spPr>
          <a:xfrm>
            <a:off x="4876799" y="2362200"/>
            <a:ext cx="403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Inductive arguments claim that: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2000"/>
              <a:t>If the premises are true, then the conclusion is probably true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2000"/>
              <a:t>The conclusion follows probably from the premises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2000"/>
              <a:t>It is unlikely for the premises to be true and the conclusion false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Differences between Deductive and Inductive Arguments, 2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838200" y="2362200"/>
            <a:ext cx="403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Deductive arguments claim that: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2000"/>
              <a:t>It is logically inconsistent to assert the premises and deny the conclusion</a:t>
            </a:r>
            <a:endParaRPr/>
          </a:p>
        </p:txBody>
      </p:sp>
      <p:sp>
        <p:nvSpPr>
          <p:cNvPr id="159" name="Google Shape;159;p11"/>
          <p:cNvSpPr txBox="1"/>
          <p:nvPr>
            <p:ph idx="2" type="body"/>
          </p:nvPr>
        </p:nvSpPr>
        <p:spPr>
          <a:xfrm>
            <a:off x="4876799" y="2362200"/>
            <a:ext cx="403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Inductive arguments claim that: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2000"/>
              <a:t>Although it is logically consistent to assert the premises and deny the conclusion, the conclusion is probably true if the premises are true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Determine Whether an Argument Is Deductive or Inductive, 1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Indicator word test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Indicator words can be used to communicate when an argument is deductive or inductive</a:t>
            </a:r>
            <a:endParaRPr/>
          </a:p>
          <a:p>
            <a:pPr indent="-409575" lvl="2" marL="804863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Examples of </a:t>
            </a:r>
            <a:r>
              <a:rPr b="1" lang="en-US"/>
              <a:t>deduction indicator words</a:t>
            </a:r>
            <a:r>
              <a:rPr lang="en-US"/>
              <a:t>: Certainly, definitely, this entails that, and conclusively</a:t>
            </a:r>
            <a:endParaRPr/>
          </a:p>
          <a:p>
            <a:pPr indent="-409575" lvl="2" marL="804863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Examples of </a:t>
            </a:r>
            <a:r>
              <a:rPr b="1" lang="en-US"/>
              <a:t>induction indicator words</a:t>
            </a:r>
            <a:r>
              <a:rPr lang="en-US"/>
              <a:t>: Probably, likely, one would expect that, odds are that, and it is reasonable to assume that</a:t>
            </a:r>
            <a:endParaRPr/>
          </a:p>
          <a:p>
            <a:pPr indent="-395288" lvl="1" marL="395288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Indicator words are not always present, and they are sometimes used loosely or improperly</a:t>
            </a:r>
            <a:endParaRPr/>
          </a:p>
          <a:p>
            <a:pPr indent="-409575" lvl="2" marL="804863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For example, a speaker may say “it certainly follows” but be exaggerating, knowing that it only “probably follows”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Determine Whether an Argument Is Deductive or Inductive, 2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725488" y="2377800"/>
            <a:ext cx="76929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Strict necessity test</a:t>
            </a:r>
            <a:endParaRPr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argument’s conclusion either follows with strict logical necessity from its premises or it does not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If it does, the argument should always be treated as deductive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If it doesn’t, the argument should be treated as inductive</a:t>
            </a:r>
            <a:endParaRPr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Alan is a father. Therefore, Alan is a male. (deductive)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Jill is a six-year-old girl. Therefore, Jill cannot run a mile in one minute flat. (inductive)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Determine Whether an Argument Is Deductive or Inductive, 3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88" lvl="1" marL="395288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Exceptions to the strict necessity test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An argument in which the conclusion does not follow necessarily from the premises should nonetheless be treated as deductive in the following situations:</a:t>
            </a:r>
            <a:endParaRPr/>
          </a:p>
          <a:p>
            <a:pPr indent="0" lvl="2" marL="395288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396875" lvl="3" marL="1201738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The language or context makes clear that the arguer intended to offer a logically conclusive argument, but the argument, in fact, is not logically conclusive</a:t>
            </a:r>
            <a:endParaRPr/>
          </a:p>
          <a:p>
            <a:pPr indent="-396875" lvl="3" marL="1201738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The argument has a pattern of reasoning that is characteristically deductive, and nothing else about the argument clearly indicates that the argument is meant to be inductive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Determine Whether an Argument Is Deductive or Inductive, 4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9575" lvl="2" marL="804863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Examples of exceptions</a:t>
            </a:r>
            <a:endParaRPr/>
          </a:p>
          <a:p>
            <a:pPr indent="-396875" lvl="3" marL="1201738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Magellan's ships sailed around the world. It necessarily follows, therefore, that the earth is a sphere.</a:t>
            </a:r>
            <a:endParaRPr/>
          </a:p>
          <a:p>
            <a:pPr indent="-396875" lvl="3" marL="1201738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If I am in Wilkes-Barre, then I'm in P A. I am not in Wilkes-Barre. Therefore, I am not in Pennsylvania.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Determine Whether an Argument Is Deductive or Inductive, 5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Common pattern test </a:t>
            </a:r>
            <a:endParaRPr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many common patterns that valid arguments “use”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For example: If P then Q. P. Therefore, Q.</a:t>
            </a:r>
            <a:endParaRPr/>
          </a:p>
          <a:p>
            <a:pPr indent="-396875" lvl="3" marL="1201738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This argument pattern is called </a:t>
            </a:r>
            <a:r>
              <a:rPr b="1" i="1" lang="en-US"/>
              <a:t>modus ponens</a:t>
            </a:r>
            <a:endParaRPr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an argument follows this pattern, it is deductive</a:t>
            </a:r>
            <a:endParaRPr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We will learn other patterns shortly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Determine Whether an Argument Is Deductive or Inductive, 6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Principle of charity test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When interpreting an unclear argument or passage, always give the speaker or writer the benefit of the doubt</a:t>
            </a:r>
            <a:endParaRPr/>
          </a:p>
          <a:p>
            <a:pPr indent="-342900" lvl="1" marL="738188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Never attribute to an arguer a weaker argument when the evidence reasonably permits us to attribute to him or her a stronger one</a:t>
            </a:r>
            <a:endParaRPr/>
          </a:p>
          <a:p>
            <a:pPr indent="-342900" lvl="1" marL="738188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Never interpret a passage as a bad argument when the evidence reasonably permits us to interpret it as not an argument at all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to Determine Whether an Argument Is Deductive or Inductive, 7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Example: Andy told me that he ate at Maxine’s yesterday, but it burned down a month ago. It is certain, therefore, that he is either lying or mistaken.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Since it is not possible that Maxine’s was rebuilt quickly, this argument is deductively invalid</a:t>
            </a:r>
            <a:endParaRPr/>
          </a:p>
          <a:p>
            <a:pPr indent="-396875" lvl="3" marL="1201738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Assume that the author intended it to be inductive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Patterns of Deductive Reasoning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Hypothetical syllogism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Categorical syllogism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Argument by elimination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Argument based on mathematics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Argument from definition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In evaluating any argument, one should always ask two key questions: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395288" lvl="1" marL="3952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Are the premises true?</a:t>
            </a:r>
            <a:endParaRPr/>
          </a:p>
          <a:p>
            <a:pPr indent="-395288" lvl="1" marL="3952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the premises provide good reasons to accept the conclusion?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We will only focus on the latter question in chapter 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Hypothetical Syllogism, 1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Three-line argument that contains at least one hypothetical or conditional premise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Varieties of hypothetical syllogisms </a:t>
            </a:r>
            <a:endParaRPr/>
          </a:p>
          <a:p>
            <a:pPr indent="-395288" lvl="1" marL="395288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A then B. A. Therefore, B. (modus ponens)</a:t>
            </a:r>
            <a:endParaRPr/>
          </a:p>
          <a:p>
            <a:pPr indent="-395288" lvl="1" marL="395288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 then Q. If Q then R. Therefore, if P then R. (</a:t>
            </a:r>
            <a:r>
              <a:rPr b="1" lang="en-US"/>
              <a:t>chain argument</a:t>
            </a:r>
            <a:r>
              <a:rPr lang="en-US"/>
              <a:t>) </a:t>
            </a:r>
            <a:endParaRPr/>
          </a:p>
          <a:p>
            <a:pPr indent="-395288" lvl="1" marL="395288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A then B. Not B. Therefore, not A. (</a:t>
            </a:r>
            <a:r>
              <a:rPr b="1" lang="en-US"/>
              <a:t>modus tollens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Hypothetical Syllogism, 2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88" lvl="1" marL="395288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Patterns of deductive reasoning that are not logically reliable 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If A then B. Not A. Therefore, not B. (</a:t>
            </a:r>
            <a:r>
              <a:rPr b="1" lang="en-US"/>
              <a:t>denying the antecedent</a:t>
            </a:r>
            <a:r>
              <a:rPr lang="en-US"/>
              <a:t>) 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If A then B. B. Therefore, A. (</a:t>
            </a:r>
            <a:r>
              <a:rPr b="1" lang="en-US"/>
              <a:t>affirming the consequent</a:t>
            </a:r>
            <a:r>
              <a:rPr lang="en-US"/>
              <a:t>)</a:t>
            </a:r>
            <a:endParaRPr/>
          </a:p>
          <a:p>
            <a:pPr indent="-409575" lvl="2" marL="804863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These should be treated as deductive because they have a pattern of reasoning that is characteristically deductive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Categorical Syllogism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Three-line argument in which each statement begins with the word all, some, or no 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Forms </a:t>
            </a:r>
            <a:endParaRPr/>
          </a:p>
          <a:p>
            <a:pPr indent="-457200" lvl="0" marL="5191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All a’s are b’s. All b’s are c’s. Therefore, all a’s are c’s. </a:t>
            </a:r>
            <a:endParaRPr/>
          </a:p>
          <a:p>
            <a:pPr indent="-457200" lvl="0" marL="5191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Some a’s are b’s. All b’s are c’s. Therefore, some a’s are c’s.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Example</a:t>
            </a:r>
            <a:endParaRPr/>
          </a:p>
          <a:p>
            <a:pPr indent="-533400" lvl="0" marL="5953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All oaks are trees</a:t>
            </a:r>
            <a:endParaRPr/>
          </a:p>
          <a:p>
            <a:pPr indent="-533400" lvl="0" marL="5953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All trees are plants </a:t>
            </a:r>
            <a:endParaRPr/>
          </a:p>
          <a:p>
            <a:pPr indent="-533400" lvl="0" marL="5953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So, all oaks are plants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 by Elimination, 1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Seeks to logically rule out various possibilities until only a single possibility remains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 1</a:t>
            </a:r>
            <a:endParaRPr/>
          </a:p>
          <a:p>
            <a:pPr indent="-457200" lvl="1" marL="8524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Either Joe walked to the library or he drove</a:t>
            </a:r>
            <a:endParaRPr/>
          </a:p>
          <a:p>
            <a:pPr indent="-457200" lvl="1" marL="8524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But Joe didn’t drive to the library</a:t>
            </a:r>
            <a:endParaRPr/>
          </a:p>
          <a:p>
            <a:pPr indent="-457200" lvl="1" marL="8524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Therefore, Joe walked to the library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 by Elimination, 2</a:t>
            </a:r>
            <a:endParaRPr/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 2</a:t>
            </a:r>
            <a:endParaRPr/>
          </a:p>
          <a:p>
            <a:pPr indent="-457200" lvl="1" marL="8524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If Dutch or Jack committed the murder, then the weapon was a rope</a:t>
            </a:r>
            <a:endParaRPr/>
          </a:p>
          <a:p>
            <a:pPr indent="-457200" lvl="1" marL="8524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 weapon was not a rope</a:t>
            </a:r>
            <a:endParaRPr/>
          </a:p>
          <a:p>
            <a:pPr indent="-457200" lvl="1" marL="8524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So, neither Dutch nor Jack committed the murder</a:t>
            </a:r>
            <a:endParaRPr/>
          </a:p>
          <a:p>
            <a:pPr indent="-457200" lvl="1" marL="8524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Therefore, Celia committed the murder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Arguments Based on Mathematics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Argument in which the conclusion depends largely or entirely on some mathematical calculation or measurement</a:t>
            </a:r>
            <a:endParaRPr/>
          </a:p>
          <a:p>
            <a:pPr indent="-609600" lvl="0" marL="609600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Example</a:t>
            </a:r>
            <a:endParaRPr/>
          </a:p>
          <a:p>
            <a:pPr indent="-457200" lvl="0" marL="5191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Eight is greater than four</a:t>
            </a:r>
            <a:endParaRPr/>
          </a:p>
          <a:p>
            <a:pPr indent="-457200" lvl="0" marL="5191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Four is greater than two </a:t>
            </a:r>
            <a:endParaRPr/>
          </a:p>
          <a:p>
            <a:pPr indent="-457200" lvl="0" marL="5191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Therefore, eight is greater than two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Arguments from Definition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838200" y="2362200"/>
            <a:ext cx="76929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An argument in which the conclusion is presented as being “true by definition,” that is, as following simply from the meaning of some key word or phrase used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Examples</a:t>
            </a:r>
            <a:endParaRPr/>
          </a:p>
          <a:p>
            <a:pPr indent="-395288" lvl="1" marL="3952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Bob is a bachelor. Therefore, Bob is unmarried.</a:t>
            </a:r>
            <a:endParaRPr/>
          </a:p>
          <a:p>
            <a:pPr indent="-395288" lvl="1" marL="3952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Janelle is a cardiologist. Therefore, Janelle is a doctor.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Patterns of Inductive Reasoning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Inductive generalization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Predictive argument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Argument from authority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Causal argument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Statistical argument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Argument from analogy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Generalization, 1</a:t>
            </a:r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1911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Drawing a generalization as a likely conclusion based on information about some members of a particular class</a:t>
            </a:r>
            <a:endParaRPr/>
          </a:p>
          <a:p>
            <a:pPr indent="-342900" lvl="0" marL="4048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400"/>
              <a:t>Generalization</a:t>
            </a:r>
            <a:r>
              <a:rPr lang="en-US" sz="2400"/>
              <a:t>: Statement that attributes characteristics to all or most members of some group or class</a:t>
            </a:r>
            <a:endParaRPr/>
          </a:p>
          <a:p>
            <a:pPr indent="0" lvl="0" marL="61911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Common form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 far, the b’s I have seen have had property p. Therefore, all b’s must have property p.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Generalization, 2</a:t>
            </a:r>
            <a:endParaRPr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100"/>
              <a:buNone/>
            </a:pPr>
            <a:r>
              <a:rPr lang="en-US">
                <a:solidFill>
                  <a:srgbClr val="003366"/>
                </a:solidFill>
              </a:rPr>
              <a:t>Example</a:t>
            </a:r>
            <a:endParaRPr/>
          </a:p>
          <a:p>
            <a:pPr indent="-342900" lvl="0" marL="4048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rgbClr val="003366"/>
                </a:solidFill>
              </a:rPr>
              <a:t>All dinosaur bones so far discovered have been over 65 million years old</a:t>
            </a:r>
            <a:endParaRPr/>
          </a:p>
          <a:p>
            <a:pPr indent="-342900" lvl="0" marL="4048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rgbClr val="003366"/>
                </a:solidFill>
              </a:rPr>
              <a:t>Therefore, probably all dinosaur bones are more than 65 million years old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Example, 1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Take this argument</a:t>
            </a:r>
            <a:endParaRPr/>
          </a:p>
          <a:p>
            <a:pPr indent="-609600" lvl="0" marL="609600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rPr lang="en-US" sz="1000"/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Premise 1: If the moon is made of green cheese, then you will score perfectly on the next exam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Premise 2: The moon is made of green cheese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Conclusion: Therefore, you will score perfectly on the next exam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Argument, 1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1911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An argument in which a prediction is defended with reasons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400"/>
              <a:t>Prediction</a:t>
            </a:r>
            <a:r>
              <a:rPr lang="en-US" sz="2400"/>
              <a:t>: A statement about what someone thinks will happen in the future</a:t>
            </a:r>
            <a:endParaRPr sz="2400"/>
          </a:p>
          <a:p>
            <a:pPr indent="0" lvl="0" marL="61911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381000" lvl="0" marL="3810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Common form</a:t>
            </a:r>
            <a:endParaRPr/>
          </a:p>
          <a:p>
            <a:pPr indent="-342900" lvl="0" marL="4048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 far, all the b’s I have seen have had property P</a:t>
            </a:r>
            <a:endParaRPr/>
          </a:p>
          <a:p>
            <a:pPr indent="-342900" lvl="0" marL="4048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Therefore, the next b I see will have property 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/>
          <p:nvPr>
            <p:ph type="title"/>
          </p:nvPr>
        </p:nvSpPr>
        <p:spPr>
          <a:xfrm>
            <a:off x="762000" y="8382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Argument, 2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838200" y="2362200"/>
            <a:ext cx="76929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1911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Example</a:t>
            </a:r>
            <a:endParaRPr/>
          </a:p>
          <a:p>
            <a:pPr indent="-342900" lvl="1" marL="404812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U.S. presidents have been tall</a:t>
            </a:r>
            <a:endParaRPr/>
          </a:p>
          <a:p>
            <a:pPr indent="-342900" lvl="1" marL="404812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Therefore, probably the next president will be tall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en-US"/>
              <a:t>In some cases, predictions can be argued for deductively</a:t>
            </a:r>
            <a:endParaRPr/>
          </a:p>
          <a:p>
            <a:pPr indent="-381000" lvl="0" marL="381000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</a:t>
            </a:r>
            <a:endParaRPr/>
          </a:p>
          <a:p>
            <a:pPr indent="-381000" lvl="1" marL="776288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If Amy goes, then Ted goes</a:t>
            </a:r>
            <a:endParaRPr/>
          </a:p>
          <a:p>
            <a:pPr indent="-381000" lvl="1" marL="776288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Amy will go</a:t>
            </a:r>
            <a:endParaRPr/>
          </a:p>
          <a:p>
            <a:pPr indent="-381000" lvl="1" marL="776288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Therefore, Ted will go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 from Authority, 1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Asserts a claim and then supports that claim by citing some presumed authority or witness who has said that the claim is true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Common form</a:t>
            </a:r>
            <a:endParaRPr/>
          </a:p>
          <a:p>
            <a:pPr indent="-533400" lvl="0" marL="5953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P said that A was true. Therefore, A is true. 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Example </a:t>
            </a:r>
            <a:endParaRPr/>
          </a:p>
          <a:p>
            <a:pPr indent="-533400" lvl="0" marL="5953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 Encyclopedia said that bats eat bugs; therefore, it is likely that bats eat bugs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 from Authority, 2</a:t>
            </a:r>
            <a:endParaRPr/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Normally treated as inductive because one can never be absolutely certain that a supposed authority or witness is accurate or reliable</a:t>
            </a:r>
            <a:endParaRPr sz="1800"/>
          </a:p>
          <a:p>
            <a:pPr indent="-342900" lvl="0" marL="4048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Arguments from authority can sometimes be deductive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</a:t>
            </a:r>
            <a:endParaRPr/>
          </a:p>
          <a:p>
            <a:pPr indent="-285750" lvl="2" marL="1152525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Whatever the Bible teaches is true</a:t>
            </a:r>
            <a:endParaRPr/>
          </a:p>
          <a:p>
            <a:pPr indent="-285750" lvl="2" marL="1152525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The Bible teaches that we should love our neighbors</a:t>
            </a:r>
            <a:endParaRPr/>
          </a:p>
          <a:p>
            <a:pPr indent="-285750" lvl="2" marL="1152525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Therefore, we should love our neighbors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Causal Argument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Asserts or denies that something is the cause of something else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Example: I can’t log in. The network must be down. 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Not all causal arguments are inductive 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</a:t>
            </a:r>
            <a:endParaRPr/>
          </a:p>
          <a:p>
            <a:pPr indent="-342900" lvl="1" marL="84772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Whenever iron is exposed to oxygen, it rusts</a:t>
            </a:r>
            <a:endParaRPr/>
          </a:p>
          <a:p>
            <a:pPr indent="-342900" lvl="1" marL="84772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This iron pipe has been exposed to oxygen and water</a:t>
            </a:r>
            <a:endParaRPr/>
          </a:p>
          <a:p>
            <a:pPr indent="-342900" lvl="1" marL="84772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Therefore, it will rust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Argument, 1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877888" y="2333925"/>
            <a:ext cx="76929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Rests on statistical evidence (evidence that some percentage of some group or class has some particular characteristic)</a:t>
            </a:r>
            <a:endParaRPr/>
          </a:p>
          <a:p>
            <a:pPr indent="-609600" lvl="0" marL="609600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Example</a:t>
            </a:r>
            <a:endParaRPr/>
          </a:p>
          <a:p>
            <a:pPr indent="-342900" lvl="0" marL="4048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83% of Notre Dame students are Catholic</a:t>
            </a:r>
            <a:endParaRPr/>
          </a:p>
          <a:p>
            <a:pPr indent="-342900" lvl="0" marL="4048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Bob is a Notre Dame student</a:t>
            </a:r>
            <a:endParaRPr/>
          </a:p>
          <a:p>
            <a:pPr indent="-342900" lvl="0" marL="404812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Therefore, Bob is probably Catholic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Argument, 2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Because statistical evidence is used to support claims that are presented as probable, statistical arguments are usually inductive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Statistical evidence can also be used in deductive reasoning </a:t>
            </a:r>
            <a:endParaRPr/>
          </a:p>
          <a:p>
            <a:pPr indent="-457200" lvl="1" marL="852488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</a:t>
            </a:r>
            <a:endParaRPr/>
          </a:p>
          <a:p>
            <a:pPr indent="-457200" lvl="2" marL="1262063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If 65% of likely voters polled support Senator Beltway, then Senator Beltway will win in a landslide</a:t>
            </a:r>
            <a:endParaRPr/>
          </a:p>
          <a:p>
            <a:pPr indent="-457200" lvl="2" marL="1262063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Sixty-five percent of likely voters polled do support Senator Beltway</a:t>
            </a:r>
            <a:endParaRPr/>
          </a:p>
          <a:p>
            <a:pPr indent="-457200" lvl="2" marL="1262063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Therefore, Senator Beltway will win in a landslide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 from Analogy, 1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Argument in which the conclusion is claimed to depend on an analogy (that is, a comparison or similarity) between two or more things</a:t>
            </a:r>
            <a:endParaRPr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609600" lvl="0" marL="60960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en-US"/>
              <a:t>Common form </a:t>
            </a:r>
            <a:endParaRPr/>
          </a:p>
          <a:p>
            <a:pPr indent="-342900" lvl="0" marL="404812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These things are similar in such-and-such ways </a:t>
            </a:r>
            <a:endParaRPr/>
          </a:p>
          <a:p>
            <a:pPr indent="-342900" lvl="0" marL="404812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Therefore, they are similar in some further way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 from Analogy, 2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Example </a:t>
            </a:r>
            <a:endParaRPr/>
          </a:p>
          <a:p>
            <a:pPr indent="-342900" lvl="0" marL="404812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Hershey Park has a thrilling roller-coaster ride</a:t>
            </a:r>
            <a:endParaRPr/>
          </a:p>
          <a:p>
            <a:pPr indent="-342900" lvl="0" marL="404812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Dorney Park, like Hershey Park, is a great amusement park</a:t>
            </a:r>
            <a:endParaRPr/>
          </a:p>
          <a:p>
            <a:pPr indent="-342900" lvl="0" marL="404812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Therefore, probably Dorney Park also has a thrilling roller-coaster ride</a:t>
            </a:r>
            <a:endParaRPr/>
          </a:p>
          <a:p>
            <a:pPr indent="0" lvl="0" marL="61911" rtl="0" algn="l">
              <a:spcBef>
                <a:spcPts val="4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0" lvl="0" marL="61911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100"/>
              <a:buNone/>
            </a:pPr>
            <a:r>
              <a:rPr lang="en-US">
                <a:solidFill>
                  <a:srgbClr val="003366"/>
                </a:solidFill>
              </a:rPr>
              <a:t>Since being similar in one way does not guarantee being similar in another, most analogies are inductive </a:t>
            </a:r>
            <a:endParaRPr/>
          </a:p>
          <a:p>
            <a:pPr indent="0" lvl="0" marL="61911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Argument from Analogy, 3</a:t>
            </a:r>
            <a:endParaRPr/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1911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Some analogical arguments are deductive</a:t>
            </a:r>
            <a:endParaRPr/>
          </a:p>
          <a:p>
            <a:pPr indent="-342900" lvl="0" marL="404812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Automobiles cause thousands of deaths each year and produce noxious and offensive fumes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Smoking causes thousands of deaths each year and produces noxious and offensive fumes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Thus, if smoking is heavily regulated, automobiles should also be heavily regulated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But automobiles shouldn’t be heavily regulated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Therefore, smoking shouldn’t be heavily regulated, either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Example, 2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Even though premises 1 and 2 are false, they still provide good reasons to accept the conclusion. Why? </a:t>
            </a:r>
            <a:endParaRPr/>
          </a:p>
          <a:p>
            <a:pPr indent="-342900" lvl="0" marL="4048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Because, if they were true, the conclusion would have to be true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If a green cheese moon really did ensure that you ace the next exam, and it really was green cheese, then you really would ace the next exam</a:t>
            </a:r>
            <a:endParaRPr/>
          </a:p>
          <a:p>
            <a:pPr indent="-342900" lvl="0" marL="4048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So, you will never be able to show that premises don’t provide “good reasons” for a conclusion by pointing out that they are false</a:t>
            </a:r>
            <a:endParaRPr/>
          </a:p>
          <a:p>
            <a:pPr indent="-342900" lvl="0" marL="40481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Save “truth evaluation” for chapter 8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Deductive Validity, 1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 </a:t>
            </a:r>
            <a:r>
              <a:rPr b="1" lang="en-US"/>
              <a:t>valid deductive argument </a:t>
            </a:r>
            <a:r>
              <a:rPr lang="en-US"/>
              <a:t>is an argument in which it is impossible for all the premises to be true and the conclusion false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 following conditions apply in a valid deductive argument: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409575" lvl="2" marL="80486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If the premises are true, the conclusion must be true</a:t>
            </a:r>
            <a:endParaRPr/>
          </a:p>
          <a:p>
            <a:pPr indent="-409575" lvl="2" marL="80486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The conclusion follows necessarily from the premises</a:t>
            </a:r>
            <a:endParaRPr/>
          </a:p>
          <a:p>
            <a:pPr indent="-409575" lvl="2" marL="80486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The premises provide logically conclusive grounds for the truth of the conclusion</a:t>
            </a:r>
            <a:endParaRPr/>
          </a:p>
          <a:p>
            <a:pPr indent="-409575" lvl="2" marL="80486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It is logically inconsistent to assert all the premises as true and deny the conclusion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Deductive Validity, 2</a:t>
            </a:r>
            <a:endParaRPr/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It is not necessary to know whether an argument’s premises or conclusion are true to know whether the argument is valid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Some valid arguments have obviously false premises and a false conclusion</a:t>
            </a:r>
            <a:endParaRPr/>
          </a:p>
          <a:p>
            <a:pPr indent="-457200" lvl="1" marL="852488" rtl="0" algn="l">
              <a:spcBef>
                <a:spcPts val="5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Example: All squares are circles. All circles are triangles. Therefore, all squares are triangles.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Deductive Validity, 3</a:t>
            </a:r>
            <a:endParaRPr/>
          </a:p>
        </p:txBody>
      </p:sp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Some valid arguments have false premises and a true conclusion</a:t>
            </a:r>
            <a:endParaRPr/>
          </a:p>
          <a:p>
            <a:pPr indent="-457200" lvl="1" marL="852488" rtl="0" algn="l">
              <a:spcBef>
                <a:spcPts val="1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Example: All fruits are vegetables. Spinach is a fruit. Therefore, spinach is a vegetable.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Some valid arguments have true premises and a true conclusion</a:t>
            </a:r>
            <a:endParaRPr/>
          </a:p>
          <a:p>
            <a:pPr indent="-457200" lvl="1" marL="852488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Example: If you’re reading this, you are alive. You are reading this. Therefore, you are alive.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No valid argument can have all true premises and a false conclusion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Deductive Validity, 4</a:t>
            </a:r>
            <a:endParaRPr/>
          </a:p>
        </p:txBody>
      </p:sp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Get it out of your head that a “valid argument” means a “good argument”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An argument can be a good argument and be invalid and could be a bad argument but be valid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Invalid deductive argument</a:t>
            </a:r>
            <a:r>
              <a:rPr lang="en-US"/>
              <a:t>: Deductive argument in which the conclusion does not follow necessarily from the premises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Deductive Validity, 5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Notice, in the following argument, even though the premises and conclusion are true, it is invalid: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342900" lvl="2" marL="752475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All dogs are animals</a:t>
            </a:r>
            <a:endParaRPr/>
          </a:p>
          <a:p>
            <a:pPr indent="-342900" lvl="2" marL="752475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Lassie is an animal</a:t>
            </a:r>
            <a:endParaRPr/>
          </a:p>
          <a:p>
            <a:pPr indent="-342900" lvl="2" marL="752475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Therefore, Lassie is a dog</a:t>
            </a:r>
            <a:endParaRPr/>
          </a:p>
          <a:p>
            <a:pPr indent="-342900" lvl="3" marL="114935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What if “Lassie” here referred to an iguana? The premises would still be true, and yet the conclusion would be false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Deductive Validity, 6</a:t>
            </a:r>
            <a:endParaRPr/>
          </a:p>
        </p:txBody>
      </p:sp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If you get rid of your assumption (which is not in the argument) that we are talking about the TV dog, the invalidity becomes clear. Let’s use a different name: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750"/>
              <a:buNone/>
            </a:pPr>
            <a:r>
              <a:rPr lang="en-US" sz="1000"/>
              <a:t> </a:t>
            </a:r>
            <a:endParaRPr/>
          </a:p>
          <a:p>
            <a:pPr indent="-342900" lvl="2" marL="752475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All dogs are animals.</a:t>
            </a:r>
            <a:endParaRPr/>
          </a:p>
          <a:p>
            <a:pPr indent="-342900" lvl="2" marL="752475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Jub-Jub is an animal.</a:t>
            </a:r>
            <a:endParaRPr/>
          </a:p>
          <a:p>
            <a:pPr indent="-342900" lvl="2" marL="752475" rtl="0" algn="l">
              <a:spcBef>
                <a:spcPts val="400"/>
              </a:spcBef>
              <a:spcAft>
                <a:spcPts val="0"/>
              </a:spcAft>
              <a:buSzPts val="1650"/>
              <a:buChar char="•"/>
            </a:pPr>
            <a:r>
              <a:rPr lang="en-US"/>
              <a:t>Therefore, Jub-Jub is a dog</a:t>
            </a:r>
            <a:r>
              <a:rPr lang="en-US" sz="1800"/>
              <a:t>. 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en-US"/>
              <a:t>Validity is important because it preserves truth</a:t>
            </a:r>
            <a:endParaRPr sz="6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Deductive Validity: Sound and Unsound Deductive Arguments</a:t>
            </a:r>
            <a:endParaRPr/>
          </a:p>
        </p:txBody>
      </p:sp>
      <p:sp>
        <p:nvSpPr>
          <p:cNvPr id="369" name="Google Shape;369;p46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Sound deductive argument</a:t>
            </a:r>
            <a:r>
              <a:rPr lang="en-US"/>
              <a:t>: Deductive argument that is both valid and has all true premises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Unsound deductive argument</a:t>
            </a:r>
            <a:r>
              <a:rPr lang="en-US"/>
              <a:t>: Deductive argument that either is invalid or has at least one false premise, or both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Strength, 1</a:t>
            </a:r>
            <a:endParaRPr/>
          </a:p>
        </p:txBody>
      </p:sp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Strong inductive argument</a:t>
            </a:r>
            <a:r>
              <a:rPr lang="en-US"/>
              <a:t>: Inductive argument in which the conclusion follows probably from the premises</a:t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 following conditions apply in a strong inductive argument:</a:t>
            </a:r>
            <a:endParaRPr/>
          </a:p>
          <a:p>
            <a:pPr indent="-609600" lvl="0" marL="609600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rPr lang="en-US" sz="1000"/>
              <a:t> </a:t>
            </a:r>
            <a:endParaRPr/>
          </a:p>
          <a:p>
            <a:pPr indent="-342900" lvl="1" marL="800100" rtl="0" algn="l">
              <a:spcBef>
                <a:spcPts val="2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If the premises are true, the conclusion is probably true </a:t>
            </a:r>
            <a:endParaRPr/>
          </a:p>
          <a:p>
            <a:pPr indent="-342900" lvl="1" marL="800100" rtl="0" algn="l">
              <a:spcBef>
                <a:spcPts val="2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 premises provide probable, but not logically conclusive, grounds for the truth of the conclusion</a:t>
            </a:r>
            <a:endParaRPr/>
          </a:p>
          <a:p>
            <a:pPr indent="-342900" lvl="1" marL="800100" rtl="0" algn="l">
              <a:spcBef>
                <a:spcPts val="2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 premises, if true, make the conclusion likely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Strength, 2</a:t>
            </a:r>
            <a:endParaRPr/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</a:t>
            </a:r>
            <a:endParaRPr/>
          </a:p>
          <a:p>
            <a:pPr indent="-342900" lvl="1" marL="800100" rtl="0" algn="l">
              <a:spcBef>
                <a:spcPts val="1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All recent U.S. presidents have been college graduates</a:t>
            </a:r>
            <a:endParaRPr/>
          </a:p>
          <a:p>
            <a:pPr indent="-342900" lvl="1" marL="800100" rtl="0" algn="l">
              <a:spcBef>
                <a:spcPts val="1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Thus, it is likely that the next U.S. president will be a college graduate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Weak inductive argument</a:t>
            </a:r>
            <a:r>
              <a:rPr lang="en-US"/>
              <a:t>: An inductive argument in which the conclusion does not follow probably from the premises</a:t>
            </a:r>
            <a:endParaRPr/>
          </a:p>
          <a:p>
            <a:pPr indent="-457200" lvl="0" marL="457200" rtl="0" algn="l">
              <a:spcBef>
                <a:spcPts val="1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</a:t>
            </a:r>
            <a:endParaRPr/>
          </a:p>
          <a:p>
            <a:pPr indent="-342900" lvl="1" marL="800100" rtl="0" algn="l">
              <a:spcBef>
                <a:spcPts val="1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All previous popes have been men</a:t>
            </a:r>
            <a:endParaRPr/>
          </a:p>
          <a:p>
            <a:pPr indent="-342900" lvl="1" marL="800100" rtl="0" algn="l">
              <a:spcBef>
                <a:spcPts val="1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Therefore, probably the next pope will be a woman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Strength, 3</a:t>
            </a:r>
            <a:endParaRPr/>
          </a:p>
        </p:txBody>
      </p:sp>
      <p:sp>
        <p:nvSpPr>
          <p:cNvPr id="387" name="Google Shape;387;p49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Inductively strong arguments can have combinations of truth or falsity in the premises and conclusion</a:t>
            </a:r>
            <a:endParaRPr/>
          </a:p>
          <a:p>
            <a:pPr indent="-457200" lvl="0" marL="457200" rtl="0" algn="l"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Some inductively strong arguments have: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457200" lvl="1" marL="852488" rtl="0" algn="l">
              <a:spcBef>
                <a:spcPts val="2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False premises and a probably false conclusion</a:t>
            </a:r>
            <a:endParaRPr/>
          </a:p>
          <a:p>
            <a:pPr indent="-457200" lvl="2" marL="1262063" rtl="0" algn="l"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Example: All previous U.S. presidents have been electricians. Hence, it is likely that the next U.S. president will be an electrician.</a:t>
            </a:r>
            <a:endParaRPr/>
          </a:p>
          <a:p>
            <a:pPr indent="-457200" lvl="1" marL="852488" rtl="0" algn="l">
              <a:spcBef>
                <a:spcPts val="20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False premises and a probably true conclusion</a:t>
            </a:r>
            <a:endParaRPr/>
          </a:p>
          <a:p>
            <a:pPr indent="-457200" lvl="2" marL="1262063" rtl="0" algn="l">
              <a:spcBef>
                <a:spcPts val="2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Example: Every previous U.S. president has flown on Air Force One. So, the next U.S. president probably will fly on Air Force 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Deduction and Induction, 1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Deductive arguments </a:t>
            </a:r>
            <a:r>
              <a:rPr lang="en-US"/>
              <a:t>try to prove their conclusions with rigorous, inescapable logic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</a:t>
            </a:r>
            <a:endParaRPr/>
          </a:p>
          <a:p>
            <a:pPr indent="-342900" lvl="1" marL="738188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All humans are mortal</a:t>
            </a:r>
            <a:endParaRPr/>
          </a:p>
          <a:p>
            <a:pPr indent="-342900" lvl="1" marL="738188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Socrates is a human</a:t>
            </a:r>
            <a:endParaRPr/>
          </a:p>
          <a:p>
            <a:pPr indent="-342900" lvl="1" marL="738188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Therefore, Socrates is mortal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Strength, 4</a:t>
            </a:r>
            <a:endParaRPr/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852488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True premises and a probably true conclusion</a:t>
            </a:r>
            <a:endParaRPr/>
          </a:p>
          <a:p>
            <a:pPr indent="-457200" lvl="2" marL="1262063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Example: No previous U.S. president has been a native Alaskan. So, the next U.S. president probably will not be a native Alaskan.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No strong inductive argument can have true premises and a probably false conclusion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en-US"/>
              <a:t>Weak inductive arguments can have any combination of truth or falsity in the premises and conclusion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Example: Most U.S. presidents have been married. Therefore, probably the next U.S. president will be a politician.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Strength, 5</a:t>
            </a:r>
            <a:endParaRPr/>
          </a:p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examples show that inductive strength or weakness of an argument has nothing to do with the truth or falsity of its premises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Depends on whether the conclusion would probably be true if the premises were true</a:t>
            </a:r>
            <a:endParaRPr/>
          </a:p>
          <a:p>
            <a:pPr indent="-457200" lvl="1" marL="8524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If the answer is yes, the argument is strong</a:t>
            </a:r>
            <a:endParaRPr/>
          </a:p>
          <a:p>
            <a:pPr indent="-457200" lvl="1" marL="8524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2000"/>
              <a:t>If the answer is no, the argument is weak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Strength Comes in Degrees, 1</a:t>
            </a:r>
            <a:endParaRPr/>
          </a:p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This argument… </a:t>
            </a:r>
            <a:endParaRPr/>
          </a:p>
          <a:p>
            <a:pPr indent="-342900" lvl="0" marL="4048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 last five presidents were male</a:t>
            </a:r>
            <a:endParaRPr/>
          </a:p>
          <a:p>
            <a:pPr indent="-342900" lvl="0" marL="4048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Therefore, the next president will be male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…is weaker than this one: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rPr lang="en-US" sz="1000"/>
              <a:t> </a:t>
            </a:r>
            <a:endParaRPr/>
          </a:p>
          <a:p>
            <a:pPr indent="-342900" lvl="0" marL="4048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All the presidents have been male</a:t>
            </a:r>
            <a:endParaRPr/>
          </a:p>
          <a:p>
            <a:pPr indent="-342900" lvl="0" marL="4048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Therefore, the next president will be male</a:t>
            </a: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Inductive Strength Comes in Degrees, 2</a:t>
            </a:r>
            <a:endParaRPr/>
          </a:p>
        </p:txBody>
      </p:sp>
      <p:sp>
        <p:nvSpPr>
          <p:cNvPr id="412" name="Google Shape;412;p5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100"/>
              <a:buNone/>
            </a:pPr>
            <a:r>
              <a:rPr lang="en-US">
                <a:solidFill>
                  <a:srgbClr val="003366"/>
                </a:solidFill>
              </a:rPr>
              <a:t>Recall that a deductive argument is either valid or invalid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rgbClr val="003366"/>
                </a:solidFill>
              </a:rPr>
              <a:t>No two valid arguments differ in “how valid” they are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</a:pPr>
            <a:r>
              <a:t/>
            </a:r>
            <a:endParaRPr sz="2400">
              <a:solidFill>
                <a:srgbClr val="0033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66"/>
              </a:buClr>
              <a:buSzPts val="2100"/>
              <a:buNone/>
            </a:pPr>
            <a:r>
              <a:rPr lang="en-US">
                <a:solidFill>
                  <a:srgbClr val="003366"/>
                </a:solidFill>
              </a:rPr>
              <a:t>Some inductively strong arguments are inductively stronger than others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Cogency</a:t>
            </a:r>
            <a:endParaRPr/>
          </a:p>
        </p:txBody>
      </p:sp>
      <p:sp>
        <p:nvSpPr>
          <p:cNvPr id="419" name="Google Shape;419;p5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/>
              <a:t>Even if an argument is inductively strong, it can still have a false premise and be a “bad argument” 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Cogent argument</a:t>
            </a:r>
            <a:r>
              <a:rPr lang="en-US"/>
              <a:t>:</a:t>
            </a:r>
            <a:r>
              <a:rPr b="1" lang="en-US"/>
              <a:t> </a:t>
            </a:r>
            <a:r>
              <a:rPr lang="en-US"/>
              <a:t>An argument that is inductively strong and has all true premises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/>
              <a:t>Uncogent argument</a:t>
            </a:r>
            <a:r>
              <a:rPr lang="en-US"/>
              <a:t>: An inductive argument that is either weak or has at least one false premise, or both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Deduction and Induction, 2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838200" y="2362200"/>
            <a:ext cx="79248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Inductive arguments </a:t>
            </a:r>
            <a:r>
              <a:rPr lang="en-US"/>
              <a:t>try to show that their conclusions are plausible or likely given the premises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/>
              <a:t>Example</a:t>
            </a:r>
            <a:endParaRPr/>
          </a:p>
          <a:p>
            <a:pPr indent="-342900" lvl="1" marL="738188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Every ruby so far discovered has been red</a:t>
            </a:r>
            <a:endParaRPr/>
          </a:p>
          <a:p>
            <a:pPr indent="-342900" lvl="1" marL="738188" rtl="0" algn="l">
              <a:spcBef>
                <a:spcPts val="440"/>
              </a:spcBef>
              <a:spcAft>
                <a:spcPts val="0"/>
              </a:spcAft>
              <a:buSzPts val="1650"/>
              <a:buChar char="•"/>
            </a:pPr>
            <a:r>
              <a:rPr lang="en-US" sz="2200"/>
              <a:t>So, probably all rubies are 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Deduction and Induction: Avoid a Misconception, 1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Misconception</a:t>
            </a:r>
            <a:endParaRPr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Deduction moves from general premises to particular conclusions</a:t>
            </a:r>
            <a:endParaRPr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Induction moves from particular premises to general conclusions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Deduction and Induction: Avoid a Misconception, 2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Arguments can be presented in this manner: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Deduction: All males are mortal. (general premise) I am a male. Therefore, I am mortal. (particular conclusion) </a:t>
            </a:r>
            <a:endParaRPr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Inductive: The last two winter days were cold. (particular premise) Therefore, all winter days are cold. (general conclusion)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Deduction and Induction: Avoid a Misconception, 3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838200" y="2362200"/>
            <a:ext cx="7692900" cy="4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But arguments can be presented in this manner as well: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Deductive: Lincoln was president from 1861 to 1865. (particular premise) Therefore, all persons born during Lincoln’s presidency were born in the nineteenth century. (general conclusion) </a:t>
            </a:r>
            <a:endParaRPr/>
          </a:p>
          <a:p>
            <a:pPr indent="-395288" lvl="1" marL="395288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Inductive: I have got A’s in all my classes so far. (general premise) Therefore, I will get an A in this class. (particular conclusion)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Bhavana Balaji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0x010100E3B1605E6CAFF34DA7688D4A3DE741FC</vt:lpwstr>
  </property>
</Properties>
</file>