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jHgK2h5dN+cqb2gzdR+w2WPMsf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grpSp>
        <p:nvGrpSpPr>
          <p:cNvPr id="20" name="Google Shape;20;p30"/>
          <p:cNvGrpSpPr/>
          <p:nvPr/>
        </p:nvGrpSpPr>
        <p:grpSpPr>
          <a:xfrm>
            <a:off x="0" y="0"/>
            <a:ext cx="5867400" cy="6858000"/>
            <a:chOff x="0" y="0"/>
            <a:chExt cx="3696" cy="4320"/>
          </a:xfrm>
        </p:grpSpPr>
        <p:sp>
          <p:nvSpPr>
            <p:cNvPr id="21" name="Google Shape;21;p30"/>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2" name="Google Shape;22;p30"/>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23" name="Google Shape;23;p30"/>
          <p:cNvGrpSpPr/>
          <p:nvPr/>
        </p:nvGrpSpPr>
        <p:grpSpPr>
          <a:xfrm>
            <a:off x="3632200" y="4889500"/>
            <a:ext cx="4876800" cy="319088"/>
            <a:chOff x="2288" y="3080"/>
            <a:chExt cx="3072" cy="201"/>
          </a:xfrm>
        </p:grpSpPr>
        <p:sp>
          <p:nvSpPr>
            <p:cNvPr id="24" name="Google Shape;24;p30"/>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30"/>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 name="Google Shape;26;p30"/>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7" name="Google Shape;27;p30"/>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 name="Google Shape;28;p30"/>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0"/>
          <p:cNvSpPr txBox="1"/>
          <p:nvPr>
            <p:ph idx="2" type="body"/>
          </p:nvPr>
        </p:nvSpPr>
        <p:spPr>
          <a:xfrm>
            <a:off x="148771"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0"/>
          <p:cNvSpPr txBox="1"/>
          <p:nvPr>
            <p:ph idx="3" type="body"/>
          </p:nvPr>
        </p:nvSpPr>
        <p:spPr>
          <a:xfrm>
            <a:off x="5182054"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39"/>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9"/>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39"/>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0"/>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3" name="Google Shape;83;p40"/>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Calibri"/>
                <a:ea typeface="Calibri"/>
                <a:cs typeface="Calibri"/>
                <a:sym typeface="Calibri"/>
              </a:rPr>
              <a:t>Click to edit Master title style</a:t>
            </a:r>
            <a:endParaRPr/>
          </a:p>
        </p:txBody>
      </p:sp>
      <p:sp>
        <p:nvSpPr>
          <p:cNvPr id="84" name="Google Shape;84;p40"/>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6" name="Google Shape;86;p40"/>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87" name="Shape 87"/>
        <p:cNvGrpSpPr/>
        <p:nvPr/>
      </p:nvGrpSpPr>
      <p:grpSpPr>
        <a:xfrm>
          <a:off x="0" y="0"/>
          <a:ext cx="0" cy="0"/>
          <a:chOff x="0" y="0"/>
          <a:chExt cx="0" cy="0"/>
        </a:xfrm>
      </p:grpSpPr>
      <p:sp>
        <p:nvSpPr>
          <p:cNvPr id="88" name="Google Shape;88;p41"/>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89" name="Google Shape;89;p41"/>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 name="Google Shape;90;p41"/>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3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100"/>
              <a:buNone/>
              <a:defRPr/>
            </a:lvl1pPr>
            <a:lvl2pPr indent="-342900" lvl="1" marL="914400" algn="l">
              <a:spcBef>
                <a:spcPts val="480"/>
              </a:spcBef>
              <a:spcAft>
                <a:spcPts val="0"/>
              </a:spcAft>
              <a:buSzPts val="1800"/>
              <a:buFont typeface="Arial"/>
              <a:buChar char="•"/>
              <a:defRPr sz="2400"/>
            </a:lvl2pPr>
            <a:lvl3pPr indent="-333375" lvl="2" marL="1371600" algn="l">
              <a:spcBef>
                <a:spcPts val="440"/>
              </a:spcBef>
              <a:spcAft>
                <a:spcPts val="0"/>
              </a:spcAft>
              <a:buSzPts val="1650"/>
              <a:buFont typeface="Arial"/>
              <a:buChar char="•"/>
              <a:defRPr sz="2200"/>
            </a:lvl3pPr>
            <a:lvl4pPr indent="-330200" lvl="3" marL="1828800" algn="l">
              <a:spcBef>
                <a:spcPts val="400"/>
              </a:spcBef>
              <a:spcAft>
                <a:spcPts val="0"/>
              </a:spcAft>
              <a:buSzPts val="1600"/>
              <a:buFont typeface="Arial"/>
              <a:buChar char="•"/>
              <a:defRPr sz="2000"/>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1"/>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 name="Google Shape;35;p31"/>
          <p:cNvSpPr txBox="1"/>
          <p:nvPr/>
        </p:nvSpPr>
        <p:spPr>
          <a:xfrm>
            <a:off x="838200" y="6502812"/>
            <a:ext cx="7693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 2019 McGraw-Hill Companies. All Rights Reserved.</a:t>
            </a:r>
            <a:endParaRPr/>
          </a:p>
        </p:txBody>
      </p:sp>
      <p:sp>
        <p:nvSpPr>
          <p:cNvPr id="36" name="Google Shape;36;p31"/>
          <p:cNvSpPr txBox="1"/>
          <p:nvPr/>
        </p:nvSpPr>
        <p:spPr>
          <a:xfrm>
            <a:off x="8328546" y="6502812"/>
            <a:ext cx="7588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5-</a:t>
            </a:r>
            <a:fld id="{00000000-1234-1234-1234-123412341234}" type="slidenum">
              <a:rPr b="1" lang="en-US" sz="1200">
                <a:solidFill>
                  <a:schemeClr val="dk1"/>
                </a:solidFill>
                <a:latin typeface="Calibri"/>
                <a:ea typeface="Calibri"/>
                <a:cs typeface="Calibri"/>
                <a:sym typeface="Calibri"/>
              </a:rPr>
              <a:t>‹#›</a:t>
            </a:fld>
            <a:endParaRPr b="1" sz="12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32"/>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Font typeface="Arial"/>
              <a:buNone/>
              <a:defRPr sz="2400"/>
            </a:lvl1pPr>
            <a:lvl2pPr indent="-333375" lvl="1" marL="914400" algn="l">
              <a:spcBef>
                <a:spcPts val="440"/>
              </a:spcBef>
              <a:spcAft>
                <a:spcPts val="0"/>
              </a:spcAft>
              <a:buSzPts val="1650"/>
              <a:buFont typeface="Arial"/>
              <a:buChar char="•"/>
              <a:defRPr sz="2200"/>
            </a:lvl2pPr>
            <a:lvl3pPr indent="-323850" lvl="2" marL="1371600" algn="l">
              <a:spcBef>
                <a:spcPts val="400"/>
              </a:spcBef>
              <a:spcAft>
                <a:spcPts val="0"/>
              </a:spcAft>
              <a:buSzPts val="1500"/>
              <a:buFont typeface="Arial"/>
              <a:buChar char="•"/>
              <a:defRPr sz="2000"/>
            </a:lvl3pPr>
            <a:lvl4pPr indent="-330200" lvl="3" marL="1828800" algn="l">
              <a:spcBef>
                <a:spcPts val="400"/>
              </a:spcBef>
              <a:spcAft>
                <a:spcPts val="0"/>
              </a:spcAft>
              <a:buSzPts val="1600"/>
              <a:buFont typeface="Arial"/>
              <a:buChar char="•"/>
              <a:defRPr/>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333375" lvl="1" marL="914400" algn="l">
              <a:spcBef>
                <a:spcPts val="440"/>
              </a:spcBef>
              <a:spcAft>
                <a:spcPts val="0"/>
              </a:spcAft>
              <a:buSzPts val="1650"/>
              <a:buChar char="•"/>
              <a:defRPr sz="2200">
                <a:solidFill>
                  <a:schemeClr val="dk1"/>
                </a:solidFill>
                <a:latin typeface="Calibri"/>
                <a:ea typeface="Calibri"/>
                <a:cs typeface="Calibri"/>
                <a:sym typeface="Calibri"/>
              </a:defRPr>
            </a:lvl2pPr>
            <a:lvl3pPr indent="-323850" lvl="2" marL="1371600" algn="l">
              <a:spcBef>
                <a:spcPts val="400"/>
              </a:spcBef>
              <a:spcAft>
                <a:spcPts val="0"/>
              </a:spcAft>
              <a:buSzPts val="1500"/>
              <a:buChar char="•"/>
              <a:defRPr sz="2000">
                <a:solidFill>
                  <a:schemeClr val="dk1"/>
                </a:solidFill>
                <a:latin typeface="Calibri"/>
                <a:ea typeface="Calibri"/>
                <a:cs typeface="Calibri"/>
                <a:sym typeface="Calibri"/>
              </a:defRPr>
            </a:lvl3pPr>
            <a:lvl4pPr indent="-330200" lvl="3" marL="1828800" algn="l">
              <a:spcBef>
                <a:spcPts val="400"/>
              </a:spcBef>
              <a:spcAft>
                <a:spcPts val="0"/>
              </a:spcAft>
              <a:buSzPts val="1600"/>
              <a:buChar char="•"/>
              <a:defRPr sz="2000">
                <a:solidFill>
                  <a:schemeClr val="dk1"/>
                </a:solidFill>
                <a:latin typeface="Calibri"/>
                <a:ea typeface="Calibri"/>
                <a:cs typeface="Calibri"/>
                <a:sym typeface="Calibri"/>
              </a:defRPr>
            </a:lvl4pPr>
            <a:lvl5pPr indent="-302895" lvl="4" marL="2286000" algn="l">
              <a:spcBef>
                <a:spcPts val="360"/>
              </a:spcBef>
              <a:spcAft>
                <a:spcPts val="0"/>
              </a:spcAft>
              <a:buSzPts val="1170"/>
              <a:buChar char="•"/>
              <a:defRPr>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2"/>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 name="Google Shape;42;p32"/>
          <p:cNvSpPr txBox="1"/>
          <p:nvPr/>
        </p:nvSpPr>
        <p:spPr>
          <a:xfrm>
            <a:off x="838200" y="6502812"/>
            <a:ext cx="7693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 2019 McGraw-Hill Companies. All Rights Reserved.</a:t>
            </a:r>
            <a:endParaRPr/>
          </a:p>
        </p:txBody>
      </p:sp>
      <p:sp>
        <p:nvSpPr>
          <p:cNvPr id="43" name="Google Shape;43;p32"/>
          <p:cNvSpPr txBox="1"/>
          <p:nvPr/>
        </p:nvSpPr>
        <p:spPr>
          <a:xfrm>
            <a:off x="8328546" y="6502812"/>
            <a:ext cx="7588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5-</a:t>
            </a:r>
            <a:fld id="{00000000-1234-1234-1234-123412341234}" type="slidenum">
              <a:rPr b="1" lang="en-US" sz="1200">
                <a:solidFill>
                  <a:schemeClr val="dk1"/>
                </a:solidFill>
                <a:latin typeface="Calibri"/>
                <a:ea typeface="Calibri"/>
                <a:cs typeface="Calibri"/>
                <a:sym typeface="Calibri"/>
              </a:rPr>
              <a:t>‹#›</a:t>
            </a:fld>
            <a:endParaRPr b="1" sz="12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3"/>
          <p:cNvSpPr/>
          <p:nvPr>
            <p:ph type="title"/>
          </p:nvPr>
        </p:nvSpPr>
        <p:spPr>
          <a:xfrm>
            <a:off x="623888" y="1709738"/>
            <a:ext cx="7886700" cy="2852737"/>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3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500"/>
              <a:buNone/>
              <a:defRPr sz="2000"/>
            </a:lvl2pPr>
            <a:lvl3pPr indent="-228600" lvl="2" marL="1371600" algn="l">
              <a:spcBef>
                <a:spcPts val="360"/>
              </a:spcBef>
              <a:spcAft>
                <a:spcPts val="0"/>
              </a:spcAft>
              <a:buSzPts val="1350"/>
              <a:buNone/>
              <a:defRPr sz="1800"/>
            </a:lvl3pPr>
            <a:lvl4pPr indent="-228600" lvl="3" marL="1828800" algn="l">
              <a:spcBef>
                <a:spcPts val="320"/>
              </a:spcBef>
              <a:spcAft>
                <a:spcPts val="0"/>
              </a:spcAft>
              <a:buSzPts val="1280"/>
              <a:buNone/>
              <a:defRPr sz="1600"/>
            </a:lvl4pPr>
            <a:lvl5pPr indent="-228600" lvl="4" marL="2286000" algn="l">
              <a:spcBef>
                <a:spcPts val="320"/>
              </a:spcBef>
              <a:spcAft>
                <a:spcPts val="0"/>
              </a:spcAft>
              <a:buSzPts val="104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7" name="Google Shape;47;p33"/>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Google Shape;48;p33"/>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4"/>
          <p:cNvSpPr/>
          <p:nvPr>
            <p:ph type="title"/>
          </p:nvPr>
        </p:nvSpPr>
        <p:spPr>
          <a:xfrm>
            <a:off x="630238" y="365125"/>
            <a:ext cx="7886700" cy="1325563"/>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3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4"/>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 name="Google Shape;56;p34"/>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5"/>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0" name="Google Shape;60;p35"/>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36"/>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3" name="Google Shape;63;p36"/>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7"/>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3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Char char="•"/>
              <a:defRPr sz="2000"/>
            </a:lvl4pPr>
            <a:lvl5pPr indent="-311150" lvl="4" marL="2286000" algn="l">
              <a:spcBef>
                <a:spcPts val="400"/>
              </a:spcBef>
              <a:spcAft>
                <a:spcPts val="0"/>
              </a:spcAft>
              <a:buSzPts val="13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7"/>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Google Shape;69;p37"/>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8"/>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38"/>
          <p:cNvSpPr/>
          <p:nvPr>
            <p:ph idx="2" type="pic"/>
          </p:nvPr>
        </p:nvSpPr>
        <p:spPr>
          <a:xfrm>
            <a:off x="3887788" y="987425"/>
            <a:ext cx="4629150" cy="4873625"/>
          </a:xfrm>
          <a:prstGeom prst="rect">
            <a:avLst/>
          </a:prstGeom>
          <a:noFill/>
          <a:ln>
            <a:noFill/>
          </a:ln>
        </p:spPr>
      </p:sp>
      <p:sp>
        <p:nvSpPr>
          <p:cNvPr id="73" name="Google Shape;73;p3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8"/>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5" name="Google Shape;75;p38"/>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9"/>
          <p:cNvGrpSpPr/>
          <p:nvPr/>
        </p:nvGrpSpPr>
        <p:grpSpPr>
          <a:xfrm>
            <a:off x="0" y="0"/>
            <a:ext cx="7620000" cy="6858000"/>
            <a:chOff x="0" y="0"/>
            <a:chExt cx="4800" cy="4320"/>
          </a:xfrm>
        </p:grpSpPr>
        <p:grpSp>
          <p:nvGrpSpPr>
            <p:cNvPr id="11" name="Google Shape;11;p29"/>
            <p:cNvGrpSpPr/>
            <p:nvPr/>
          </p:nvGrpSpPr>
          <p:grpSpPr>
            <a:xfrm>
              <a:off x="0" y="0"/>
              <a:ext cx="2016" cy="4320"/>
              <a:chOff x="0" y="0"/>
              <a:chExt cx="2016" cy="4320"/>
            </a:xfrm>
          </p:grpSpPr>
          <p:sp>
            <p:nvSpPr>
              <p:cNvPr id="12" name="Google Shape;12;p29"/>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9"/>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 name="Google Shape;14;p29"/>
            <p:cNvGrpSpPr/>
            <p:nvPr/>
          </p:nvGrpSpPr>
          <p:grpSpPr>
            <a:xfrm>
              <a:off x="144" y="1248"/>
              <a:ext cx="4656" cy="201"/>
              <a:chOff x="144" y="1248"/>
              <a:chExt cx="4656" cy="201"/>
            </a:xfrm>
          </p:grpSpPr>
          <p:sp>
            <p:nvSpPr>
              <p:cNvPr id="15" name="Google Shape;15;p29"/>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9"/>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7" name="Google Shape;17;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Arial"/>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Calibri"/>
                <a:ea typeface="Calibri"/>
                <a:cs typeface="Calibri"/>
                <a:sym typeface="Calibri"/>
              </a:defRPr>
            </a:lvl2pPr>
            <a:lvl3pPr indent="-333375" lvl="2" marL="1371600" marR="0" rtl="0" algn="l">
              <a:spcBef>
                <a:spcPts val="440"/>
              </a:spcBef>
              <a:spcAft>
                <a:spcPts val="0"/>
              </a:spcAft>
              <a:buClr>
                <a:schemeClr val="dk1"/>
              </a:buClr>
              <a:buSzPts val="1650"/>
              <a:buFont typeface="Arial"/>
              <a:buChar char="•"/>
              <a:defRPr b="0" i="0" sz="22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Critical Thinking: A Student’s Introduction</a:t>
            </a:r>
            <a:endParaRPr/>
          </a:p>
        </p:txBody>
      </p:sp>
      <p:sp>
        <p:nvSpPr>
          <p:cNvPr id="96" name="Google Shape;96;p1"/>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Font typeface="Noto Sans Symbols"/>
              <a:buNone/>
            </a:pPr>
            <a:r>
              <a:rPr lang="en-US"/>
              <a:t>Chapter 5</a:t>
            </a:r>
            <a:endParaRPr/>
          </a:p>
          <a:p>
            <a:pPr indent="0" lvl="0" marL="0" rtl="0" algn="l">
              <a:spcBef>
                <a:spcPts val="560"/>
              </a:spcBef>
              <a:spcAft>
                <a:spcPts val="0"/>
              </a:spcAft>
              <a:buSzPts val="2100"/>
              <a:buFont typeface="Noto Sans Symbols"/>
              <a:buNone/>
            </a:pPr>
            <a:r>
              <a:rPr lang="en-US"/>
              <a:t>Logical Fallacies—I</a:t>
            </a:r>
            <a:endParaRPr/>
          </a:p>
        </p:txBody>
      </p:sp>
      <p:sp>
        <p:nvSpPr>
          <p:cNvPr id="97" name="Google Shape;97;p1"/>
          <p:cNvSpPr txBox="1"/>
          <p:nvPr>
            <p:ph idx="3" type="body"/>
          </p:nvPr>
        </p:nvSpPr>
        <p:spPr>
          <a:xfrm>
            <a:off x="4953000" y="6468269"/>
            <a:ext cx="3581854" cy="30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900"/>
              <a:buNone/>
            </a:pPr>
            <a:r>
              <a:rPr lang="en-US"/>
              <a:t>© 2019 McGraw-Hill Companies.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Attacking the Motive, 2</a:t>
            </a:r>
            <a:endParaRPr/>
          </a:p>
        </p:txBody>
      </p:sp>
      <p:sp>
        <p:nvSpPr>
          <p:cNvPr id="153" name="Google Shape;153;p1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Not all attacks on an arguer’s motives are fallacious</a:t>
            </a:r>
            <a:endParaRPr/>
          </a:p>
          <a:p>
            <a:pPr indent="-457200" lvl="0" marL="457200" rtl="0" algn="l">
              <a:spcBef>
                <a:spcPts val="480"/>
              </a:spcBef>
              <a:spcAft>
                <a:spcPts val="0"/>
              </a:spcAft>
              <a:buSzPts val="1800"/>
              <a:buFont typeface="Arial"/>
              <a:buChar char="•"/>
            </a:pPr>
            <a:r>
              <a:rPr lang="en-US" sz="2400"/>
              <a:t>Example: Burton Wexler, spokesperson for the American Tobacco Growers Association, has argued that there is no credible scientific evidence that cigarette smoking causes cancer. Given Wexler’s obvious bias in the matter, his arguments should be taken with a grain of salt.</a:t>
            </a:r>
            <a:endParaRPr/>
          </a:p>
          <a:p>
            <a:pPr indent="-457200" lvl="1" marL="852488" rtl="0" algn="l">
              <a:spcBef>
                <a:spcPts val="440"/>
              </a:spcBef>
              <a:spcAft>
                <a:spcPts val="0"/>
              </a:spcAft>
              <a:buSzPts val="1650"/>
              <a:buChar char="•"/>
            </a:pPr>
            <a:r>
              <a:rPr lang="en-US" sz="2200"/>
              <a:t>The example reflects the commonsense assumption that arguments put forward by arguers with obvious biases or motivations to lie need to be scrutinized with particular care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Look Who’s Talking (Tu Quoque), 1</a:t>
            </a:r>
            <a:endParaRPr/>
          </a:p>
        </p:txBody>
      </p:sp>
      <p:sp>
        <p:nvSpPr>
          <p:cNvPr id="159" name="Google Shape;159;p1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Fallacy is committed when an arguer rejects another person’s argument or claim because that person fails to practice what he/she preaches</a:t>
            </a:r>
            <a:endParaRPr/>
          </a:p>
          <a:p>
            <a:pPr indent="-342900" lvl="0" marL="419100" rtl="0" algn="l">
              <a:lnSpc>
                <a:spcPct val="90000"/>
              </a:lnSpc>
              <a:spcBef>
                <a:spcPts val="480"/>
              </a:spcBef>
              <a:spcAft>
                <a:spcPts val="0"/>
              </a:spcAft>
              <a:buSzPts val="1800"/>
              <a:buFont typeface="Arial"/>
              <a:buChar char="•"/>
            </a:pPr>
            <a:r>
              <a:rPr lang="en-US" sz="2400"/>
              <a:t>Example: I don’t need to stop smoking just because my doctor tells me to. He smokes, and he won’t stop either!</a:t>
            </a:r>
            <a:endParaRPr/>
          </a:p>
          <a:p>
            <a:pPr indent="-609600" lvl="0" marL="609600" rtl="0" algn="l">
              <a:lnSpc>
                <a:spcPct val="90000"/>
              </a:lnSpc>
              <a:spcBef>
                <a:spcPts val="200"/>
              </a:spcBef>
              <a:spcAft>
                <a:spcPts val="0"/>
              </a:spcAft>
              <a:buSzPts val="750"/>
              <a:buNone/>
            </a:pPr>
            <a:r>
              <a:t/>
            </a:r>
            <a:endParaRPr sz="1000"/>
          </a:p>
          <a:p>
            <a:pPr indent="-609600" lvl="0" marL="609600" rtl="0" algn="l">
              <a:lnSpc>
                <a:spcPct val="90000"/>
              </a:lnSpc>
              <a:spcBef>
                <a:spcPts val="560"/>
              </a:spcBef>
              <a:spcAft>
                <a:spcPts val="0"/>
              </a:spcAft>
              <a:buSzPts val="2100"/>
              <a:buNone/>
            </a:pPr>
            <a:r>
              <a:rPr lang="en-US"/>
              <a:t>Common pattern</a:t>
            </a:r>
            <a:endParaRPr/>
          </a:p>
          <a:p>
            <a:pPr indent="-342900" lvl="0" marL="419100" rtl="0" algn="l">
              <a:lnSpc>
                <a:spcPct val="90000"/>
              </a:lnSpc>
              <a:spcBef>
                <a:spcPts val="480"/>
              </a:spcBef>
              <a:spcAft>
                <a:spcPts val="0"/>
              </a:spcAft>
              <a:buSzPts val="1800"/>
              <a:buFont typeface="Arial"/>
              <a:buChar char="•"/>
            </a:pPr>
            <a:r>
              <a:rPr lang="en-US" sz="2400"/>
              <a:t>X fails to follow his/her own advice</a:t>
            </a:r>
            <a:endParaRPr/>
          </a:p>
          <a:p>
            <a:pPr indent="-342900" lvl="0" marL="419100" rtl="0" algn="l">
              <a:lnSpc>
                <a:spcPct val="90000"/>
              </a:lnSpc>
              <a:spcBef>
                <a:spcPts val="480"/>
              </a:spcBef>
              <a:spcAft>
                <a:spcPts val="0"/>
              </a:spcAft>
              <a:buSzPts val="1800"/>
              <a:buFont typeface="Arial"/>
              <a:buChar char="•"/>
            </a:pPr>
            <a:r>
              <a:rPr lang="en-US" sz="2400"/>
              <a:t>Therefore, X’s claim or argument should be rejected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Look Who’s Talking (Tu Quoque), 2</a:t>
            </a:r>
            <a:endParaRPr/>
          </a:p>
        </p:txBody>
      </p:sp>
      <p:sp>
        <p:nvSpPr>
          <p:cNvPr id="165" name="Google Shape;165;p1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Arguments are good or bad because of their own intrinsic strengths or weaknesses and not because of who offers them</a:t>
            </a:r>
            <a:endParaRPr/>
          </a:p>
          <a:p>
            <a:pPr indent="-342900" lvl="0" marL="419100" rtl="0" algn="l">
              <a:lnSpc>
                <a:spcPct val="90000"/>
              </a:lnSpc>
              <a:spcBef>
                <a:spcPts val="480"/>
              </a:spcBef>
              <a:spcAft>
                <a:spcPts val="0"/>
              </a:spcAft>
              <a:buSzPts val="1800"/>
              <a:buFont typeface="Arial"/>
              <a:buChar char="•"/>
            </a:pPr>
            <a:r>
              <a:rPr lang="en-US" sz="2400"/>
              <a:t>If an argument is good, it is good no matter who articulates it</a:t>
            </a:r>
            <a:endParaRPr/>
          </a:p>
          <a:p>
            <a:pPr indent="-342900" lvl="0" marL="419100" rtl="0" algn="l">
              <a:lnSpc>
                <a:spcPct val="90000"/>
              </a:lnSpc>
              <a:spcBef>
                <a:spcPts val="480"/>
              </a:spcBef>
              <a:spcAft>
                <a:spcPts val="0"/>
              </a:spcAft>
              <a:buSzPts val="1800"/>
              <a:buFont typeface="Arial"/>
              <a:buChar char="•"/>
            </a:pPr>
            <a:r>
              <a:rPr lang="en-US" sz="2400"/>
              <a:t>However, hypocritical behavior can (and should) be criticized</a:t>
            </a:r>
            <a:endParaRPr/>
          </a:p>
          <a:p>
            <a:pPr indent="-342900" lvl="1" marL="814388" rtl="0" algn="l">
              <a:lnSpc>
                <a:spcPct val="90000"/>
              </a:lnSpc>
              <a:spcBef>
                <a:spcPts val="440"/>
              </a:spcBef>
              <a:spcAft>
                <a:spcPts val="0"/>
              </a:spcAft>
              <a:buSzPts val="1650"/>
              <a:buChar char="•"/>
            </a:pPr>
            <a:r>
              <a:rPr lang="en-US" sz="2200"/>
              <a:t>Example: I should stop smoking as my doctor told me, but so should my doctor!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Two Wrongs Make a Right, 1</a:t>
            </a:r>
            <a:endParaRPr/>
          </a:p>
        </p:txBody>
      </p:sp>
      <p:sp>
        <p:nvSpPr>
          <p:cNvPr id="171" name="Google Shape;171;p13"/>
          <p:cNvSpPr txBox="1"/>
          <p:nvPr>
            <p:ph idx="1" type="body"/>
          </p:nvPr>
        </p:nvSpPr>
        <p:spPr>
          <a:xfrm>
            <a:off x="838200" y="2362200"/>
            <a:ext cx="7692900" cy="372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This fallacy is committed when one tries to make a wrong action look right, by comparing it to another wrong (perhaps worse) action</a:t>
            </a:r>
            <a:endParaRPr/>
          </a:p>
          <a:p>
            <a:pPr indent="-395287" lvl="1" marL="395287" rtl="0" algn="l">
              <a:spcBef>
                <a:spcPts val="480"/>
              </a:spcBef>
              <a:spcAft>
                <a:spcPts val="0"/>
              </a:spcAft>
              <a:buSzPts val="1800"/>
              <a:buChar char="•"/>
            </a:pPr>
            <a:r>
              <a:rPr lang="en-US"/>
              <a:t>Example: I don’t feel guilty about cheating; everyone does it</a:t>
            </a:r>
            <a:endParaRPr/>
          </a:p>
          <a:p>
            <a:pPr indent="0" lvl="1"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Common forms</a:t>
            </a:r>
            <a:endParaRPr/>
          </a:p>
          <a:p>
            <a:pPr indent="-395287" lvl="1" marL="395287" rtl="0" algn="l">
              <a:spcBef>
                <a:spcPts val="480"/>
              </a:spcBef>
              <a:spcAft>
                <a:spcPts val="0"/>
              </a:spcAft>
              <a:buSzPts val="1800"/>
              <a:buChar char="•"/>
            </a:pPr>
            <a:r>
              <a:rPr lang="en-US"/>
              <a:t>X is common behavior. Therefore, X is not wrong.</a:t>
            </a:r>
            <a:endParaRPr/>
          </a:p>
          <a:p>
            <a:pPr indent="-395287" lvl="1" marL="395287" rtl="0" algn="l">
              <a:spcBef>
                <a:spcPts val="480"/>
              </a:spcBef>
              <a:spcAft>
                <a:spcPts val="0"/>
              </a:spcAft>
              <a:buSzPts val="1800"/>
              <a:buChar char="•"/>
            </a:pPr>
            <a:r>
              <a:rPr lang="en-US"/>
              <a:t>X is worse than Y. Therefore, Y is not wrong.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Two Wrongs Make a Right, 2</a:t>
            </a:r>
            <a:endParaRPr/>
          </a:p>
        </p:txBody>
      </p:sp>
      <p:sp>
        <p:nvSpPr>
          <p:cNvPr id="177" name="Google Shape;177;p1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There are times when an act that would otherwise be wrong can be justified by citing the wrongful actions of others</a:t>
            </a:r>
            <a:endParaRPr/>
          </a:p>
          <a:p>
            <a:pPr indent="-395288" lvl="1" marL="395288" rtl="0" algn="l">
              <a:spcBef>
                <a:spcPts val="480"/>
              </a:spcBef>
              <a:spcAft>
                <a:spcPts val="0"/>
              </a:spcAft>
              <a:buSzPts val="1800"/>
              <a:buChar char="•"/>
            </a:pPr>
            <a:r>
              <a:rPr lang="en-US"/>
              <a:t>Example: I killed the man because he was about to kill me. It was an act of self-defense.</a:t>
            </a:r>
            <a:endParaRPr/>
          </a:p>
          <a:p>
            <a:pPr indent="-395288" lvl="1" marL="395288" rtl="0" algn="l">
              <a:spcBef>
                <a:spcPts val="480"/>
              </a:spcBef>
              <a:spcAft>
                <a:spcPts val="0"/>
              </a:spcAft>
              <a:buSzPts val="1800"/>
              <a:buChar char="•"/>
            </a:pPr>
            <a:r>
              <a:rPr lang="en-US"/>
              <a:t>Not all cases are clear</a:t>
            </a:r>
            <a:endParaRPr/>
          </a:p>
          <a:p>
            <a:pPr indent="-409575" lvl="2" marL="804863" rtl="0" algn="l">
              <a:spcBef>
                <a:spcPts val="440"/>
              </a:spcBef>
              <a:spcAft>
                <a:spcPts val="0"/>
              </a:spcAft>
              <a:buSzPts val="1650"/>
              <a:buChar char="•"/>
            </a:pPr>
            <a:r>
              <a:rPr lang="en-US"/>
              <a:t>Example: Jedediah Smith murdered three people in cold blood. Therefore, Jedediah Smith should be put to death.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Scare Tactics, 1</a:t>
            </a:r>
            <a:endParaRPr/>
          </a:p>
        </p:txBody>
      </p:sp>
      <p:sp>
        <p:nvSpPr>
          <p:cNvPr id="183" name="Google Shape;183;p1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This fallacy is committed when an arguer threatens harm (physical or nonphysical) to a reader or listener if he or she does not accept the argument’s conclusion</a:t>
            </a:r>
            <a:endParaRPr/>
          </a:p>
          <a:p>
            <a:pPr indent="-342900" lvl="0" marL="342900" rtl="0" algn="l">
              <a:spcBef>
                <a:spcPts val="400"/>
              </a:spcBef>
              <a:spcAft>
                <a:spcPts val="0"/>
              </a:spcAft>
              <a:buSzPts val="1800"/>
              <a:buFont typeface="Arial"/>
              <a:buChar char="•"/>
            </a:pPr>
            <a:r>
              <a:rPr lang="en-US" sz="2400"/>
              <a:t>The threat is irrelevant to the truth of the conclusion</a:t>
            </a:r>
            <a:endParaRPr/>
          </a:p>
          <a:p>
            <a:pPr indent="-342900" lvl="0" marL="342900" rtl="0" algn="l">
              <a:spcBef>
                <a:spcPts val="400"/>
              </a:spcBef>
              <a:spcAft>
                <a:spcPts val="0"/>
              </a:spcAft>
              <a:buSzPts val="1800"/>
              <a:buFont typeface="Arial"/>
              <a:buChar char="•"/>
            </a:pPr>
            <a:r>
              <a:rPr lang="en-US" sz="2400"/>
              <a:t>Example: This gun control bill is wrong for America, and any politician who supports it will discover how wrong they were at the next election.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Scare Tactics, 2</a:t>
            </a:r>
            <a:endParaRPr/>
          </a:p>
        </p:txBody>
      </p:sp>
      <p:sp>
        <p:nvSpPr>
          <p:cNvPr id="189" name="Google Shape;189;p1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rgbClr val="003366"/>
              </a:buClr>
              <a:buSzPts val="2100"/>
              <a:buNone/>
            </a:pPr>
            <a:r>
              <a:rPr lang="en-US">
                <a:solidFill>
                  <a:srgbClr val="003366"/>
                </a:solidFill>
              </a:rPr>
              <a:t>Not all threats involve fallacies</a:t>
            </a:r>
            <a:endParaRPr/>
          </a:p>
          <a:p>
            <a:pPr indent="-342900" lvl="0" marL="419100" rtl="0" algn="l">
              <a:spcBef>
                <a:spcPts val="400"/>
              </a:spcBef>
              <a:spcAft>
                <a:spcPts val="0"/>
              </a:spcAft>
              <a:buClr>
                <a:srgbClr val="003366"/>
              </a:buClr>
              <a:buSzPts val="1800"/>
              <a:buFont typeface="Arial"/>
              <a:buChar char="•"/>
            </a:pPr>
            <a:r>
              <a:rPr lang="en-US" sz="2400">
                <a:solidFill>
                  <a:srgbClr val="003366"/>
                </a:solidFill>
              </a:rPr>
              <a:t>Example: You shouldn’t pass that law. If you do, it will hurt public welfare.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Appeal to Pity, 1</a:t>
            </a:r>
            <a:endParaRPr/>
          </a:p>
        </p:txBody>
      </p:sp>
      <p:sp>
        <p:nvSpPr>
          <p:cNvPr id="195" name="Google Shape;195;p1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Occurs when an arguer inappropriately attempts to evoke feelings of pity or compassion from his listeners or readers</a:t>
            </a:r>
            <a:endParaRPr/>
          </a:p>
          <a:p>
            <a:pPr indent="-395288" lvl="1" marL="395288" rtl="0" algn="l">
              <a:spcBef>
                <a:spcPts val="480"/>
              </a:spcBef>
              <a:spcAft>
                <a:spcPts val="0"/>
              </a:spcAft>
              <a:buSzPts val="1800"/>
              <a:buChar char="•"/>
            </a:pPr>
            <a:r>
              <a:rPr lang="en-US"/>
              <a:t>Example 1: He deserves to make the football team. If he doesn’t, he will be really upset. </a:t>
            </a:r>
            <a:endParaRPr/>
          </a:p>
          <a:p>
            <a:pPr indent="-409575" lvl="2" marL="804863" rtl="0" algn="l">
              <a:spcBef>
                <a:spcPts val="400"/>
              </a:spcBef>
              <a:spcAft>
                <a:spcPts val="0"/>
              </a:spcAft>
              <a:buSzPts val="1500"/>
              <a:buChar char="•"/>
            </a:pPr>
            <a:r>
              <a:rPr lang="en-US" sz="2000"/>
              <a:t>A starting position is deserved by ability, not by reaction</a:t>
            </a:r>
            <a:endParaRPr/>
          </a:p>
          <a:p>
            <a:pPr indent="-395288" lvl="1" marL="395288" rtl="0" algn="l">
              <a:spcBef>
                <a:spcPts val="480"/>
              </a:spcBef>
              <a:spcAft>
                <a:spcPts val="0"/>
              </a:spcAft>
              <a:buSzPts val="1800"/>
              <a:buChar char="•"/>
            </a:pPr>
            <a:r>
              <a:rPr lang="en-US"/>
              <a:t>Example 2: You shouldn’t give me an F in the class just because I failed all the exams. I had a rough semester. </a:t>
            </a:r>
            <a:endParaRPr/>
          </a:p>
          <a:p>
            <a:pPr indent="-409575" lvl="2" marL="804863" rtl="0" algn="l">
              <a:spcBef>
                <a:spcPts val="400"/>
              </a:spcBef>
              <a:spcAft>
                <a:spcPts val="0"/>
              </a:spcAft>
              <a:buSzPts val="1500"/>
              <a:buChar char="•"/>
            </a:pPr>
            <a:r>
              <a:rPr lang="en-US" sz="2000"/>
              <a:t>A grade is deserved by achievement, not by circumstance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Appeal to Pity, 2</a:t>
            </a:r>
            <a:endParaRPr/>
          </a:p>
        </p:txBody>
      </p:sp>
      <p:sp>
        <p:nvSpPr>
          <p:cNvPr id="201" name="Google Shape;201;p1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Such arguments are not always fallacious</a:t>
            </a:r>
            <a:endParaRPr/>
          </a:p>
          <a:p>
            <a:pPr indent="-457200" lvl="0" marL="457200" rtl="0" algn="l">
              <a:spcBef>
                <a:spcPts val="480"/>
              </a:spcBef>
              <a:spcAft>
                <a:spcPts val="0"/>
              </a:spcAft>
              <a:buSzPts val="1800"/>
              <a:buFont typeface="Arial"/>
              <a:buChar char="•"/>
            </a:pPr>
            <a:r>
              <a:rPr lang="en-US" sz="2400"/>
              <a:t>If feelings are legitimately a motivating factor for an action, then bringing out those feelings are appropriate for persuasion</a:t>
            </a:r>
            <a:endParaRPr/>
          </a:p>
          <a:p>
            <a:pPr indent="-409575" lvl="2" marL="804863" rtl="0" algn="l">
              <a:spcBef>
                <a:spcPts val="440"/>
              </a:spcBef>
              <a:spcAft>
                <a:spcPts val="0"/>
              </a:spcAft>
              <a:buSzPts val="1650"/>
              <a:buChar char="•"/>
            </a:pPr>
            <a:r>
              <a:rPr lang="en-US"/>
              <a:t>Example: Everyone is counting on you. Make them proud! Play like the champions you 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Bandwagon Argument, 1</a:t>
            </a:r>
            <a:endParaRPr/>
          </a:p>
        </p:txBody>
      </p:sp>
      <p:sp>
        <p:nvSpPr>
          <p:cNvPr id="207" name="Google Shape;207;p1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An argument that plays on a person’s desire to be popular, accepted, or valued</a:t>
            </a:r>
            <a:endParaRPr/>
          </a:p>
          <a:p>
            <a:pPr indent="-457200" lvl="0" marL="533400" rtl="0" algn="l">
              <a:lnSpc>
                <a:spcPct val="90000"/>
              </a:lnSpc>
              <a:spcBef>
                <a:spcPts val="480"/>
              </a:spcBef>
              <a:spcAft>
                <a:spcPts val="0"/>
              </a:spcAft>
              <a:buSzPts val="1800"/>
              <a:buFont typeface="Arial"/>
              <a:buChar char="•"/>
            </a:pPr>
            <a:r>
              <a:rPr lang="en-US" sz="2400"/>
              <a:t>Example: All the really cool kids at East Jefferson High School smoke cigarettes. Therefore, you should, too.</a:t>
            </a:r>
            <a:endParaRPr/>
          </a:p>
          <a:p>
            <a:pPr indent="0" lvl="0" marL="76200" rtl="0" algn="l">
              <a:lnSpc>
                <a:spcPct val="90000"/>
              </a:lnSpc>
              <a:spcBef>
                <a:spcPts val="200"/>
              </a:spcBef>
              <a:spcAft>
                <a:spcPts val="0"/>
              </a:spcAft>
              <a:buSzPts val="750"/>
              <a:buNone/>
            </a:pPr>
            <a:r>
              <a:t/>
            </a:r>
            <a:endParaRPr sz="1000"/>
          </a:p>
          <a:p>
            <a:pPr indent="0" lvl="0" marL="76200" rtl="0" algn="l">
              <a:lnSpc>
                <a:spcPct val="90000"/>
              </a:lnSpc>
              <a:spcBef>
                <a:spcPts val="560"/>
              </a:spcBef>
              <a:spcAft>
                <a:spcPts val="0"/>
              </a:spcAft>
              <a:buSzPts val="2100"/>
              <a:buNone/>
            </a:pPr>
            <a:r>
              <a:rPr lang="en-US"/>
              <a:t>Common form</a:t>
            </a:r>
            <a:endParaRPr/>
          </a:p>
          <a:p>
            <a:pPr indent="-457200" lvl="0" marL="533400" rtl="0" algn="l">
              <a:lnSpc>
                <a:spcPct val="90000"/>
              </a:lnSpc>
              <a:spcBef>
                <a:spcPts val="480"/>
              </a:spcBef>
              <a:spcAft>
                <a:spcPts val="0"/>
              </a:spcAft>
              <a:buSzPts val="1800"/>
              <a:buFont typeface="Arial"/>
              <a:buChar char="•"/>
            </a:pPr>
            <a:r>
              <a:rPr lang="en-US" sz="2400"/>
              <a:t>Everybody (or a selective group of people) believes or does X</a:t>
            </a:r>
            <a:endParaRPr/>
          </a:p>
          <a:p>
            <a:pPr indent="-457200" lvl="0" marL="533400" rtl="0" algn="l">
              <a:lnSpc>
                <a:spcPct val="90000"/>
              </a:lnSpc>
              <a:spcBef>
                <a:spcPts val="480"/>
              </a:spcBef>
              <a:spcAft>
                <a:spcPts val="0"/>
              </a:spcAft>
              <a:buSzPts val="1800"/>
              <a:buFont typeface="Arial"/>
              <a:buChar char="•"/>
            </a:pPr>
            <a:r>
              <a:rPr lang="en-US" sz="2400"/>
              <a:t>Therefore, you should believe or do X, too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Definitions</a:t>
            </a:r>
            <a:endParaRPr/>
          </a:p>
        </p:txBody>
      </p:sp>
      <p:sp>
        <p:nvSpPr>
          <p:cNvPr id="103" name="Google Shape;103;p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Logical fallacy </a:t>
            </a:r>
            <a:r>
              <a:rPr lang="en-US"/>
              <a:t>(or fallacy): An argument that contains a mistake in reasoning </a:t>
            </a:r>
            <a:endParaRPr/>
          </a:p>
          <a:p>
            <a:pPr indent="-342900" lvl="0" marL="342900" rtl="0" algn="l">
              <a:spcBef>
                <a:spcPts val="480"/>
              </a:spcBef>
              <a:spcAft>
                <a:spcPts val="0"/>
              </a:spcAft>
              <a:buSzPts val="1800"/>
              <a:buFont typeface="Arial"/>
              <a:buChar char="•"/>
            </a:pPr>
            <a:r>
              <a:rPr b="1" lang="en-US" sz="2400"/>
              <a:t>Fallacy of relevance</a:t>
            </a:r>
            <a:r>
              <a:rPr lang="en-US" sz="2400"/>
              <a:t>: Mistakes in reasoning that occur because the premises are logically irrelevant to the conclusion</a:t>
            </a:r>
            <a:endParaRPr/>
          </a:p>
          <a:p>
            <a:pPr indent="-342900" lvl="0" marL="342900" rtl="0" algn="l">
              <a:spcBef>
                <a:spcPts val="480"/>
              </a:spcBef>
              <a:spcAft>
                <a:spcPts val="0"/>
              </a:spcAft>
              <a:buSzPts val="1800"/>
              <a:buFont typeface="Arial"/>
              <a:buChar char="•"/>
            </a:pPr>
            <a:r>
              <a:rPr b="1" lang="en-US" sz="2400"/>
              <a:t>Fallacies of insufficient relevance</a:t>
            </a:r>
            <a:r>
              <a:rPr lang="en-US" sz="2400"/>
              <a:t>: Mistakes in reasoning that occur because the premises, though logically relevant to the conclusion, fail to provide sufficient evidence to support the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Bandwagon Argument, 2</a:t>
            </a:r>
            <a:endParaRPr/>
          </a:p>
        </p:txBody>
      </p:sp>
      <p:sp>
        <p:nvSpPr>
          <p:cNvPr id="213" name="Google Shape;213;p2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Not all appeals to popular beliefs or practices are fallacious</a:t>
            </a:r>
            <a:endParaRPr/>
          </a:p>
          <a:p>
            <a:pPr indent="-457200" lvl="0" marL="457200" rtl="0" algn="l">
              <a:spcBef>
                <a:spcPts val="480"/>
              </a:spcBef>
              <a:spcAft>
                <a:spcPts val="0"/>
              </a:spcAft>
              <a:buSzPts val="1800"/>
              <a:buFont typeface="Arial"/>
              <a:buChar char="•"/>
            </a:pPr>
            <a:r>
              <a:rPr lang="en-US" sz="2400"/>
              <a:t>Example: All the villagers say it is safe to drink the water. Therefore, the water probably is safe to drink.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Straw Man, 1</a:t>
            </a:r>
            <a:endParaRPr/>
          </a:p>
        </p:txBody>
      </p:sp>
      <p:sp>
        <p:nvSpPr>
          <p:cNvPr id="219" name="Google Shape;219;p21"/>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Fallacy is committed when an arguer distorts an opponent’s argument or claim to make it weak (like a straw man) in turn making it easier to attack</a:t>
            </a:r>
            <a:endParaRPr/>
          </a:p>
          <a:p>
            <a:pPr indent="-342900" lvl="0" marL="342900" rtl="0" algn="l">
              <a:spcBef>
                <a:spcPts val="600"/>
              </a:spcBef>
              <a:spcAft>
                <a:spcPts val="0"/>
              </a:spcAft>
              <a:buSzPts val="1800"/>
              <a:buFont typeface="Arial"/>
              <a:buChar char="•"/>
            </a:pPr>
            <a:r>
              <a:rPr lang="en-US" sz="2400"/>
              <a:t>Example: Senator Biddle has argued that we should outlaw violent pornography. Obviously, the senator favors censorship of free speech. Frankly, I’m shocked that such a view should be expressed on the floor of the U.S. Senate. It runs counter to everything this great nation stands for. No senator should listen seriously to such a proposal.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Straw Man, 2</a:t>
            </a:r>
            <a:endParaRPr/>
          </a:p>
        </p:txBody>
      </p:sp>
      <p:sp>
        <p:nvSpPr>
          <p:cNvPr id="225" name="Google Shape;225;p22"/>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1" marL="738188" rtl="0" algn="l">
              <a:spcBef>
                <a:spcPts val="0"/>
              </a:spcBef>
              <a:spcAft>
                <a:spcPts val="0"/>
              </a:spcAft>
              <a:buClr>
                <a:srgbClr val="003366"/>
              </a:buClr>
              <a:buSzPts val="1650"/>
              <a:buChar char="•"/>
            </a:pPr>
            <a:r>
              <a:rPr lang="en-US" sz="2200">
                <a:solidFill>
                  <a:srgbClr val="003366"/>
                </a:solidFill>
              </a:rPr>
              <a:t>This “recasts” the plausible “anti-violent pornography” argument as a not-so-plausible “anti-free-speech” argument</a:t>
            </a:r>
            <a:endParaRPr>
              <a:solidFill>
                <a:srgbClr val="003366"/>
              </a:solidFill>
            </a:endParaRPr>
          </a:p>
          <a:p>
            <a:pPr indent="-609600" lvl="0" marL="609600" rtl="0" algn="l">
              <a:lnSpc>
                <a:spcPct val="90000"/>
              </a:lnSpc>
              <a:spcBef>
                <a:spcPts val="400"/>
              </a:spcBef>
              <a:spcAft>
                <a:spcPts val="0"/>
              </a:spcAft>
              <a:buSzPts val="750"/>
              <a:buNone/>
            </a:pPr>
            <a:r>
              <a:t/>
            </a:r>
            <a:endParaRPr sz="1000"/>
          </a:p>
          <a:p>
            <a:pPr indent="-609600" lvl="0" marL="609600" rtl="0" algn="l">
              <a:lnSpc>
                <a:spcPct val="90000"/>
              </a:lnSpc>
              <a:spcBef>
                <a:spcPts val="400"/>
              </a:spcBef>
              <a:spcAft>
                <a:spcPts val="0"/>
              </a:spcAft>
              <a:buSzPts val="2100"/>
              <a:buNone/>
            </a:pPr>
            <a:r>
              <a:rPr lang="en-US"/>
              <a:t>Common pattern</a:t>
            </a:r>
            <a:endParaRPr/>
          </a:p>
          <a:p>
            <a:pPr indent="-457200" lvl="0" marL="457200" rtl="0" algn="l">
              <a:lnSpc>
                <a:spcPct val="90000"/>
              </a:lnSpc>
              <a:spcBef>
                <a:spcPts val="400"/>
              </a:spcBef>
              <a:spcAft>
                <a:spcPts val="0"/>
              </a:spcAft>
              <a:buSzPts val="1800"/>
              <a:buFont typeface="Arial"/>
              <a:buChar char="•"/>
            </a:pPr>
            <a:r>
              <a:rPr lang="en-US" sz="2400"/>
              <a:t>X’s view is false or unjustified [but where X’s view has been unfairly characterized or misrepresented]</a:t>
            </a:r>
            <a:endParaRPr/>
          </a:p>
          <a:p>
            <a:pPr indent="-457200" lvl="0" marL="457200" rtl="0" algn="l">
              <a:lnSpc>
                <a:spcPct val="90000"/>
              </a:lnSpc>
              <a:spcBef>
                <a:spcPts val="400"/>
              </a:spcBef>
              <a:spcAft>
                <a:spcPts val="0"/>
              </a:spcAft>
              <a:buSzPts val="1800"/>
              <a:buFont typeface="Arial"/>
              <a:buChar char="•"/>
            </a:pPr>
            <a:r>
              <a:rPr lang="en-US" sz="2400"/>
              <a:t>Therefore, X’s view should be rejected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Red Herring, 1</a:t>
            </a:r>
            <a:endParaRPr/>
          </a:p>
        </p:txBody>
      </p:sp>
      <p:sp>
        <p:nvSpPr>
          <p:cNvPr id="231" name="Google Shape;231;p2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 fallacy is committed when an arguer tries to sidetrack his audience by raising an irrelevant issue and then claims that the original issue has effectively been settled by the irrelevant diversion</a:t>
            </a:r>
            <a:endParaRPr/>
          </a:p>
          <a:p>
            <a:pPr indent="-395288" lvl="1" marL="395288" rtl="0" algn="l">
              <a:spcBef>
                <a:spcPts val="480"/>
              </a:spcBef>
              <a:spcAft>
                <a:spcPts val="0"/>
              </a:spcAft>
              <a:buSzPts val="1800"/>
              <a:buChar char="•"/>
            </a:pPr>
            <a:r>
              <a:rPr lang="en-US"/>
              <a:t>Example: Many people criticize Thomas Jefferson for owning slaves. But he was one of our greatest presidents, and his Declaration of Independence is one of the most eloquent pleas for freedom and democracy ever written. Clearly, these criticisms are unwarranted.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Red Herring, 2</a:t>
            </a:r>
            <a:endParaRPr/>
          </a:p>
        </p:txBody>
      </p:sp>
      <p:sp>
        <p:nvSpPr>
          <p:cNvPr id="237" name="Google Shape;237;p2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It is not a fallacy simply to change the subject or evade an issue</a:t>
            </a:r>
            <a:endParaRPr/>
          </a:p>
          <a:p>
            <a:pPr indent="-342900" lvl="0" marL="342900" rtl="0" algn="l">
              <a:spcBef>
                <a:spcPts val="480"/>
              </a:spcBef>
              <a:spcAft>
                <a:spcPts val="0"/>
              </a:spcAft>
              <a:buSzPts val="1800"/>
              <a:buFont typeface="Arial"/>
              <a:buChar char="•"/>
            </a:pPr>
            <a:r>
              <a:rPr lang="en-US" sz="2400"/>
              <a:t>Example</a:t>
            </a:r>
            <a:endParaRPr/>
          </a:p>
          <a:p>
            <a:pPr indent="-342900" lvl="1" marL="738188" rtl="0" algn="l">
              <a:spcBef>
                <a:spcPts val="440"/>
              </a:spcBef>
              <a:spcAft>
                <a:spcPts val="0"/>
              </a:spcAft>
              <a:buSzPts val="1650"/>
              <a:buChar char="•"/>
            </a:pPr>
            <a:r>
              <a:rPr lang="en-US" sz="2200"/>
              <a:t>Q: Congressman, now that you have been convicted of bribery and extortion, isn’t it high time that you resigned from office?</a:t>
            </a:r>
            <a:endParaRPr/>
          </a:p>
          <a:p>
            <a:pPr indent="-342900" lvl="1" marL="738188" rtl="0" algn="l">
              <a:spcBef>
                <a:spcPts val="440"/>
              </a:spcBef>
              <a:spcAft>
                <a:spcPts val="0"/>
              </a:spcAft>
              <a:buSzPts val="1650"/>
              <a:buChar char="•"/>
            </a:pPr>
            <a:r>
              <a:rPr lang="en-US" sz="2200"/>
              <a:t>A: How about those Yankees! A ten-game lead at the All-Star break!</a:t>
            </a:r>
            <a:endParaRPr/>
          </a:p>
          <a:p>
            <a:pPr indent="-342900" lvl="0" marL="342900" rtl="0" algn="l">
              <a:lnSpc>
                <a:spcPct val="90000"/>
              </a:lnSpc>
              <a:spcBef>
                <a:spcPts val="480"/>
              </a:spcBef>
              <a:spcAft>
                <a:spcPts val="0"/>
              </a:spcAft>
              <a:buSzPts val="1800"/>
              <a:buFont typeface="Arial"/>
              <a:buChar char="•"/>
            </a:pPr>
            <a:r>
              <a:rPr lang="en-US" sz="2400"/>
              <a:t>Since such arguments don’t attempt to settle the original argument, no fallacy is committed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Equivocation, 1</a:t>
            </a:r>
            <a:endParaRPr/>
          </a:p>
        </p:txBody>
      </p:sp>
      <p:sp>
        <p:nvSpPr>
          <p:cNvPr id="243" name="Google Shape;243;p2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Committed when a key word is used in two or more senses in the same argument</a:t>
            </a:r>
            <a:endParaRPr/>
          </a:p>
          <a:p>
            <a:pPr indent="-457200" lvl="0" marL="457200" rtl="0" algn="l">
              <a:spcBef>
                <a:spcPts val="480"/>
              </a:spcBef>
              <a:spcAft>
                <a:spcPts val="0"/>
              </a:spcAft>
              <a:buSzPts val="1800"/>
              <a:buFont typeface="Arial"/>
              <a:buChar char="•"/>
            </a:pPr>
            <a:r>
              <a:rPr lang="en-US" sz="2400"/>
              <a:t>The apparent success of the argument depends on the shift in meaning</a:t>
            </a:r>
            <a:endParaRPr/>
          </a:p>
          <a:p>
            <a:pPr indent="-457200" lvl="0" marL="457200" rtl="0" algn="l">
              <a:spcBef>
                <a:spcPts val="480"/>
              </a:spcBef>
              <a:spcAft>
                <a:spcPts val="0"/>
              </a:spcAft>
              <a:buSzPts val="1800"/>
              <a:buFont typeface="Arial"/>
              <a:buChar char="•"/>
            </a:pPr>
            <a:r>
              <a:rPr lang="en-US" sz="2400"/>
              <a:t>Example: (1) Any law can be repealed. (2) The law of gravity is a law. (3) Therefore, the law of gravity can be repealed. </a:t>
            </a:r>
            <a:endParaRPr/>
          </a:p>
          <a:p>
            <a:pPr indent="-457200" lvl="1" marL="852488" rtl="0" algn="l">
              <a:spcBef>
                <a:spcPts val="440"/>
              </a:spcBef>
              <a:spcAft>
                <a:spcPts val="0"/>
              </a:spcAft>
              <a:buSzPts val="1650"/>
              <a:buChar char="•"/>
            </a:pPr>
            <a:r>
              <a:rPr lang="en-US" sz="2200"/>
              <a:t>The meaning of “law” is different in (1) than it is in (2) and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Equivocation, 2</a:t>
            </a:r>
            <a:endParaRPr/>
          </a:p>
        </p:txBody>
      </p:sp>
      <p:sp>
        <p:nvSpPr>
          <p:cNvPr id="249" name="Google Shape;249;p2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2100"/>
              <a:buNone/>
            </a:pPr>
            <a:r>
              <a:rPr lang="en-US"/>
              <a:t>Common pattern</a:t>
            </a:r>
            <a:endParaRPr/>
          </a:p>
          <a:p>
            <a:pPr indent="-457200" lvl="0" marL="457200" rtl="0" algn="l">
              <a:lnSpc>
                <a:spcPct val="90000"/>
              </a:lnSpc>
              <a:spcBef>
                <a:spcPts val="480"/>
              </a:spcBef>
              <a:spcAft>
                <a:spcPts val="0"/>
              </a:spcAft>
              <a:buSzPts val="1800"/>
              <a:buFont typeface="Arial"/>
              <a:buChar char="•"/>
            </a:pPr>
            <a:r>
              <a:rPr lang="en-US" sz="2400"/>
              <a:t>All A’s are B’s</a:t>
            </a:r>
            <a:endParaRPr/>
          </a:p>
          <a:p>
            <a:pPr indent="-457200" lvl="0" marL="457200" rtl="0" algn="l">
              <a:lnSpc>
                <a:spcPct val="90000"/>
              </a:lnSpc>
              <a:spcBef>
                <a:spcPts val="480"/>
              </a:spcBef>
              <a:spcAft>
                <a:spcPts val="0"/>
              </a:spcAft>
              <a:buSzPts val="1800"/>
              <a:buFont typeface="Arial"/>
              <a:buChar char="•"/>
            </a:pPr>
            <a:r>
              <a:rPr lang="en-US" sz="2400"/>
              <a:t>C is an A</a:t>
            </a:r>
            <a:endParaRPr/>
          </a:p>
          <a:p>
            <a:pPr indent="-457200" lvl="0" marL="457200" rtl="0" algn="l">
              <a:lnSpc>
                <a:spcPct val="90000"/>
              </a:lnSpc>
              <a:spcBef>
                <a:spcPts val="480"/>
              </a:spcBef>
              <a:spcAft>
                <a:spcPts val="0"/>
              </a:spcAft>
              <a:buSzPts val="1800"/>
              <a:buFont typeface="Arial"/>
              <a:buChar char="•"/>
            </a:pPr>
            <a:r>
              <a:rPr lang="en-US" sz="2400"/>
              <a:t>Therefore, C is a B</a:t>
            </a:r>
            <a:endParaRPr/>
          </a:p>
          <a:p>
            <a:pPr indent="0" lvl="0"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The fallacy becomes apparent when the meaning of the word “law” is clarified in the previous example</a:t>
            </a:r>
            <a:endParaRPr/>
          </a:p>
          <a:p>
            <a:pPr indent="-457200" lvl="0" marL="457200" rtl="0" algn="l">
              <a:lnSpc>
                <a:spcPct val="90000"/>
              </a:lnSpc>
              <a:spcBef>
                <a:spcPts val="480"/>
              </a:spcBef>
              <a:spcAft>
                <a:spcPts val="0"/>
              </a:spcAft>
              <a:buSzPts val="1800"/>
              <a:buFont typeface="Arial"/>
              <a:buChar char="•"/>
            </a:pPr>
            <a:r>
              <a:rPr lang="en-US" sz="2400"/>
              <a:t>Example: (1) All laws regulating human conduct are things that can be repealed. (2) The law of gravity is an observed uniformity of nature. (3) Therefore, the law of gravity can be repealed.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Begging the Question, 1</a:t>
            </a:r>
            <a:endParaRPr/>
          </a:p>
        </p:txBody>
      </p:sp>
      <p:sp>
        <p:nvSpPr>
          <p:cNvPr id="255" name="Google Shape;255;p2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Fallacy is committed when an arguer states or assumes as a premise the very thing he or she is trying to prove as a conclusion</a:t>
            </a:r>
            <a:endParaRPr/>
          </a:p>
          <a:p>
            <a:pPr indent="-457200" lvl="0" marL="457200" rtl="0" algn="l">
              <a:spcBef>
                <a:spcPts val="480"/>
              </a:spcBef>
              <a:spcAft>
                <a:spcPts val="0"/>
              </a:spcAft>
              <a:buSzPts val="1800"/>
              <a:buFont typeface="Arial"/>
              <a:buChar char="•"/>
            </a:pPr>
            <a:r>
              <a:rPr lang="en-US" sz="2400"/>
              <a:t>Example 1: Capital punishment is wrong because it is ethically impermissible to inflict death as punishment for a crime</a:t>
            </a:r>
            <a:endParaRPr/>
          </a:p>
          <a:p>
            <a:pPr indent="-457200" lvl="1" marL="852488" rtl="0" algn="l">
              <a:spcBef>
                <a:spcPts val="440"/>
              </a:spcBef>
              <a:spcAft>
                <a:spcPts val="0"/>
              </a:spcAft>
              <a:buSzPts val="1650"/>
              <a:buChar char="•"/>
            </a:pPr>
            <a:r>
              <a:rPr lang="en-US" sz="2200"/>
              <a:t>The conclusion is just a restatement of the premise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Begging the Question, 2</a:t>
            </a:r>
            <a:endParaRPr/>
          </a:p>
        </p:txBody>
      </p:sp>
      <p:sp>
        <p:nvSpPr>
          <p:cNvPr id="262" name="Google Shape;262;p2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800"/>
              <a:buFont typeface="Arial"/>
              <a:buChar char="•"/>
            </a:pPr>
            <a:r>
              <a:rPr lang="en-US" sz="2400"/>
              <a:t>Example 2: Everything the Bible says is true. The Bible says that whatever it says is true. Therefore, whatever the Bible says is true.</a:t>
            </a:r>
            <a:endParaRPr/>
          </a:p>
          <a:p>
            <a:pPr indent="-457200" lvl="1" marL="852488" rtl="0" algn="l">
              <a:spcBef>
                <a:spcPts val="440"/>
              </a:spcBef>
              <a:spcAft>
                <a:spcPts val="0"/>
              </a:spcAft>
              <a:buSzPts val="1650"/>
              <a:buChar char="•"/>
            </a:pPr>
            <a:r>
              <a:rPr lang="en-US" sz="2200"/>
              <a:t>This is an example of circular reasoning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Concept of Relevance</a:t>
            </a:r>
            <a:endParaRPr/>
          </a:p>
        </p:txBody>
      </p:sp>
      <p:sp>
        <p:nvSpPr>
          <p:cNvPr id="109" name="Google Shape;109;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 statement is relevant to another statement if it provides at least some reason for thinking that the second statement is true or false</a:t>
            </a:r>
            <a:endParaRPr/>
          </a:p>
          <a:p>
            <a:pPr indent="-457200" lvl="0" marL="457200" rtl="0" algn="l">
              <a:spcBef>
                <a:spcPts val="480"/>
              </a:spcBef>
              <a:spcAft>
                <a:spcPts val="0"/>
              </a:spcAft>
              <a:buSzPts val="1800"/>
              <a:buFont typeface="Arial"/>
              <a:buChar char="•"/>
            </a:pPr>
            <a:r>
              <a:rPr lang="en-US" sz="2400"/>
              <a:t>A statement can be relevant to another statement even if the first statement is completely false</a:t>
            </a:r>
            <a:endParaRPr/>
          </a:p>
          <a:p>
            <a:pPr indent="-457200" lvl="0" marL="457200" rtl="0" algn="l">
              <a:spcBef>
                <a:spcPts val="480"/>
              </a:spcBef>
              <a:spcAft>
                <a:spcPts val="0"/>
              </a:spcAft>
              <a:buSzPts val="1800"/>
              <a:buFont typeface="Arial"/>
              <a:buChar char="•"/>
            </a:pPr>
            <a:r>
              <a:rPr lang="en-US" sz="2400"/>
              <a:t>A statement’s relevance to another usually depends on the context in which the statements are made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Types of Relevance, 1</a:t>
            </a:r>
            <a:endParaRPr/>
          </a:p>
        </p:txBody>
      </p:sp>
      <p:sp>
        <p:nvSpPr>
          <p:cNvPr id="115" name="Google Shape;115;p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Positive relevance</a:t>
            </a:r>
            <a:r>
              <a:rPr lang="en-US"/>
              <a:t>: Statement is positively relevant to another statement if it counts in favor of that statement</a:t>
            </a:r>
            <a:endParaRPr/>
          </a:p>
          <a:p>
            <a:pPr indent="-395288" lvl="1" marL="395288" rtl="0" algn="l">
              <a:spcBef>
                <a:spcPts val="480"/>
              </a:spcBef>
              <a:spcAft>
                <a:spcPts val="0"/>
              </a:spcAft>
              <a:buSzPts val="1800"/>
              <a:buChar char="•"/>
            </a:pPr>
            <a:r>
              <a:rPr lang="en-US"/>
              <a:t>Example: All dogs have five legs. Rover is a dog. So Rover has five legs. </a:t>
            </a:r>
            <a:endParaRPr/>
          </a:p>
          <a:p>
            <a:pPr indent="0" lvl="1" marL="0" rtl="0" algn="l">
              <a:spcBef>
                <a:spcPts val="200"/>
              </a:spcBef>
              <a:spcAft>
                <a:spcPts val="0"/>
              </a:spcAft>
              <a:buSzPts val="750"/>
              <a:buNone/>
            </a:pPr>
            <a:r>
              <a:t/>
            </a:r>
            <a:endParaRPr sz="1000"/>
          </a:p>
          <a:p>
            <a:pPr indent="0" lvl="0" marL="0" rtl="0" algn="l">
              <a:spcBef>
                <a:spcPts val="560"/>
              </a:spcBef>
              <a:spcAft>
                <a:spcPts val="0"/>
              </a:spcAft>
              <a:buSzPts val="2100"/>
              <a:buNone/>
            </a:pPr>
            <a:r>
              <a:rPr b="1" lang="en-US"/>
              <a:t>Negative relevance</a:t>
            </a:r>
            <a:r>
              <a:rPr lang="en-US"/>
              <a:t>: Statement that counts against another statement is said to be negatively relevant</a:t>
            </a:r>
            <a:endParaRPr/>
          </a:p>
          <a:p>
            <a:pPr indent="-395288" lvl="1" marL="395288" rtl="0" algn="l">
              <a:spcBef>
                <a:spcPts val="480"/>
              </a:spcBef>
              <a:spcAft>
                <a:spcPts val="0"/>
              </a:spcAft>
              <a:buSzPts val="1800"/>
              <a:buChar char="•"/>
            </a:pPr>
            <a:r>
              <a:rPr lang="en-US"/>
              <a:t>Example: Marty is a high-school senior. So, Marty likely has a Ph.D.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Types of Relevance, 2</a:t>
            </a:r>
            <a:endParaRPr/>
          </a:p>
        </p:txBody>
      </p:sp>
      <p:sp>
        <p:nvSpPr>
          <p:cNvPr id="121" name="Google Shape;121;p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Logical irrelevance</a:t>
            </a:r>
            <a:r>
              <a:rPr lang="en-US"/>
              <a:t>: Statement is logically irrelevant to another statement if it counts neither for nor against that statement</a:t>
            </a:r>
            <a:endParaRPr/>
          </a:p>
          <a:p>
            <a:pPr indent="-457200" lvl="0" marL="457200" rtl="0" algn="l">
              <a:spcBef>
                <a:spcPts val="480"/>
              </a:spcBef>
              <a:spcAft>
                <a:spcPts val="0"/>
              </a:spcAft>
              <a:buSzPts val="1800"/>
              <a:buFont typeface="Arial"/>
              <a:buChar char="•"/>
            </a:pPr>
            <a:r>
              <a:rPr lang="en-US" sz="2400"/>
              <a:t>Example: The earth revolves around the sun. Therefore, marijuana should be legalized.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Fallacies of Relevance</a:t>
            </a:r>
            <a:endParaRPr/>
          </a:p>
        </p:txBody>
      </p:sp>
      <p:sp>
        <p:nvSpPr>
          <p:cNvPr id="127" name="Google Shape;127;p6"/>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Char char="•"/>
            </a:pPr>
            <a:r>
              <a:rPr lang="en-US"/>
              <a:t>Personal attack (Ad Hominem)</a:t>
            </a:r>
            <a:endParaRPr/>
          </a:p>
          <a:p>
            <a:pPr indent="-342900" lvl="0" marL="342900" rtl="0" algn="l">
              <a:spcBef>
                <a:spcPts val="480"/>
              </a:spcBef>
              <a:spcAft>
                <a:spcPts val="0"/>
              </a:spcAft>
              <a:buSzPts val="1800"/>
              <a:buFont typeface="Arial"/>
              <a:buChar char="•"/>
            </a:pPr>
            <a:r>
              <a:rPr lang="en-US"/>
              <a:t>Attacking the motive</a:t>
            </a:r>
            <a:endParaRPr/>
          </a:p>
          <a:p>
            <a:pPr indent="-342900" lvl="0" marL="342900" rtl="0" algn="l">
              <a:spcBef>
                <a:spcPts val="480"/>
              </a:spcBef>
              <a:spcAft>
                <a:spcPts val="0"/>
              </a:spcAft>
              <a:buSzPts val="1800"/>
              <a:buFont typeface="Arial"/>
              <a:buChar char="•"/>
            </a:pPr>
            <a:r>
              <a:rPr lang="en-US"/>
              <a:t>Look who’s talking (Tu quoque)</a:t>
            </a:r>
            <a:endParaRPr/>
          </a:p>
          <a:p>
            <a:pPr indent="-342900" lvl="0" marL="342900" rtl="0" algn="l">
              <a:spcBef>
                <a:spcPts val="480"/>
              </a:spcBef>
              <a:spcAft>
                <a:spcPts val="0"/>
              </a:spcAft>
              <a:buSzPts val="1800"/>
              <a:buFont typeface="Arial"/>
              <a:buChar char="•"/>
            </a:pPr>
            <a:r>
              <a:rPr lang="en-US"/>
              <a:t>Two wrongs make a right</a:t>
            </a:r>
            <a:endParaRPr/>
          </a:p>
          <a:p>
            <a:pPr indent="-342900" lvl="0" marL="342900" rtl="0" algn="l">
              <a:spcBef>
                <a:spcPts val="480"/>
              </a:spcBef>
              <a:spcAft>
                <a:spcPts val="0"/>
              </a:spcAft>
              <a:buSzPts val="1800"/>
              <a:buFont typeface="Arial"/>
              <a:buChar char="•"/>
            </a:pPr>
            <a:r>
              <a:rPr lang="en-US"/>
              <a:t>Scare tactics</a:t>
            </a:r>
            <a:endParaRPr/>
          </a:p>
          <a:p>
            <a:pPr indent="-342900" lvl="0" marL="342900" rtl="0" algn="l">
              <a:spcBef>
                <a:spcPts val="480"/>
              </a:spcBef>
              <a:spcAft>
                <a:spcPts val="0"/>
              </a:spcAft>
              <a:buSzPts val="1800"/>
              <a:buFont typeface="Arial"/>
              <a:buChar char="•"/>
            </a:pPr>
            <a:r>
              <a:rPr lang="en-US"/>
              <a:t>Appeal to pity</a:t>
            </a:r>
            <a:endParaRPr/>
          </a:p>
          <a:p>
            <a:pPr indent="-342900" lvl="0" marL="342900" rtl="0" algn="l">
              <a:spcBef>
                <a:spcPts val="480"/>
              </a:spcBef>
              <a:spcAft>
                <a:spcPts val="0"/>
              </a:spcAft>
              <a:buSzPts val="1800"/>
              <a:buFont typeface="Arial"/>
              <a:buChar char="•"/>
            </a:pPr>
            <a:r>
              <a:rPr lang="en-US"/>
              <a:t>Bandwagon argument</a:t>
            </a:r>
            <a:endParaRPr/>
          </a:p>
        </p:txBody>
      </p:sp>
      <p:sp>
        <p:nvSpPr>
          <p:cNvPr id="128" name="Google Shape;128;p6"/>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Char char="•"/>
            </a:pPr>
            <a:r>
              <a:rPr lang="en-US"/>
              <a:t>Straw man</a:t>
            </a:r>
            <a:endParaRPr/>
          </a:p>
          <a:p>
            <a:pPr indent="-342900" lvl="0" marL="342900" rtl="0" algn="l">
              <a:spcBef>
                <a:spcPts val="480"/>
              </a:spcBef>
              <a:spcAft>
                <a:spcPts val="0"/>
              </a:spcAft>
              <a:buSzPts val="1800"/>
              <a:buFont typeface="Arial"/>
              <a:buChar char="•"/>
            </a:pPr>
            <a:r>
              <a:rPr lang="en-US"/>
              <a:t>Red herring</a:t>
            </a:r>
            <a:endParaRPr/>
          </a:p>
          <a:p>
            <a:pPr indent="-342900" lvl="0" marL="342900" rtl="0" algn="l">
              <a:spcBef>
                <a:spcPts val="480"/>
              </a:spcBef>
              <a:spcAft>
                <a:spcPts val="0"/>
              </a:spcAft>
              <a:buSzPts val="1800"/>
              <a:buFont typeface="Arial"/>
              <a:buChar char="•"/>
            </a:pPr>
            <a:r>
              <a:rPr lang="en-US"/>
              <a:t>Equivocation</a:t>
            </a:r>
            <a:endParaRPr/>
          </a:p>
          <a:p>
            <a:pPr indent="-342900" lvl="0" marL="342900" rtl="0" algn="l">
              <a:spcBef>
                <a:spcPts val="480"/>
              </a:spcBef>
              <a:spcAft>
                <a:spcPts val="0"/>
              </a:spcAft>
              <a:buSzPts val="1800"/>
              <a:buFont typeface="Arial"/>
              <a:buChar char="•"/>
            </a:pPr>
            <a:r>
              <a:rPr lang="en-US"/>
              <a:t>Begging 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Personal Attack (Ad Hominem), 1</a:t>
            </a:r>
            <a:endParaRPr/>
          </a:p>
        </p:txBody>
      </p:sp>
      <p:sp>
        <p:nvSpPr>
          <p:cNvPr id="134" name="Google Shape;134;p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This is a fallacy that dismisses an argument by attacking the person that made the argument, rather than the person’s argument or claim</a:t>
            </a:r>
            <a:endParaRPr/>
          </a:p>
          <a:p>
            <a:pPr indent="-342900" lvl="0" marL="419100" rtl="0" algn="l">
              <a:spcBef>
                <a:spcPts val="400"/>
              </a:spcBef>
              <a:spcAft>
                <a:spcPts val="0"/>
              </a:spcAft>
              <a:buSzPts val="1800"/>
              <a:buFont typeface="Arial"/>
              <a:buChar char="•"/>
            </a:pPr>
            <a:r>
              <a:rPr lang="en-US" sz="2400"/>
              <a:t>Example: Hugh Hefner argued against censorship. But Hefner is a degenerate. Therefore, his argument is worthless.  </a:t>
            </a:r>
            <a:endParaRPr/>
          </a:p>
          <a:p>
            <a:pPr indent="0" lvl="0" marL="76200" rtl="0" algn="l">
              <a:spcBef>
                <a:spcPts val="400"/>
              </a:spcBef>
              <a:spcAft>
                <a:spcPts val="0"/>
              </a:spcAft>
              <a:buSzPts val="750"/>
              <a:buNone/>
            </a:pPr>
            <a:r>
              <a:t/>
            </a:r>
            <a:endParaRPr sz="1000"/>
          </a:p>
          <a:p>
            <a:pPr indent="-609600" lvl="0" marL="609600" rtl="0" algn="l">
              <a:spcBef>
                <a:spcPts val="400"/>
              </a:spcBef>
              <a:spcAft>
                <a:spcPts val="0"/>
              </a:spcAft>
              <a:buSzPts val="2100"/>
              <a:buNone/>
            </a:pPr>
            <a:r>
              <a:rPr lang="en-US"/>
              <a:t>Common pattern</a:t>
            </a:r>
            <a:endParaRPr/>
          </a:p>
          <a:p>
            <a:pPr indent="-342900" lvl="0" marL="419100" rtl="0" algn="l">
              <a:spcBef>
                <a:spcPts val="400"/>
              </a:spcBef>
              <a:spcAft>
                <a:spcPts val="0"/>
              </a:spcAft>
              <a:buSzPts val="1800"/>
              <a:buFont typeface="Arial"/>
              <a:buChar char="•"/>
            </a:pPr>
            <a:r>
              <a:rPr lang="en-US" sz="2400"/>
              <a:t>X is a bad person</a:t>
            </a:r>
            <a:endParaRPr/>
          </a:p>
          <a:p>
            <a:pPr indent="-342900" lvl="0" marL="419100" rtl="0" algn="l">
              <a:spcBef>
                <a:spcPts val="400"/>
              </a:spcBef>
              <a:spcAft>
                <a:spcPts val="0"/>
              </a:spcAft>
              <a:buSzPts val="1800"/>
              <a:buFont typeface="Arial"/>
              <a:buChar char="•"/>
            </a:pPr>
            <a:r>
              <a:rPr lang="en-US" sz="2400"/>
              <a:t>Therefore, X’s argument must be faulty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Personal Attack (Ad Hominem), 2</a:t>
            </a:r>
            <a:endParaRPr/>
          </a:p>
        </p:txBody>
      </p:sp>
      <p:sp>
        <p:nvSpPr>
          <p:cNvPr id="141" name="Google Shape;141;p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Personal attacks are not fallacious when they appear in arguments that are trying to establish something about the character of the person</a:t>
            </a:r>
            <a:endParaRPr/>
          </a:p>
          <a:p>
            <a:pPr indent="-342900" lvl="0" marL="419100" rtl="0" algn="l">
              <a:spcBef>
                <a:spcPts val="480"/>
              </a:spcBef>
              <a:spcAft>
                <a:spcPts val="0"/>
              </a:spcAft>
              <a:buSzPts val="1800"/>
              <a:buFont typeface="Arial"/>
              <a:buChar char="•"/>
            </a:pPr>
            <a:r>
              <a:rPr lang="en-US" sz="2400"/>
              <a:t>Example 1: Millions of innocent people died in Stalin’s ruthless ideological purges. Clearly, Stalin was one of the most brutal dictators of the twentieth century.</a:t>
            </a:r>
            <a:endParaRPr/>
          </a:p>
          <a:p>
            <a:pPr indent="-342900" lvl="0" marL="419100" rtl="0" algn="l">
              <a:spcBef>
                <a:spcPts val="480"/>
              </a:spcBef>
              <a:spcAft>
                <a:spcPts val="0"/>
              </a:spcAft>
              <a:buSzPts val="1800"/>
              <a:buFont typeface="Arial"/>
              <a:buChar char="•"/>
            </a:pPr>
            <a:r>
              <a:rPr lang="en-US" sz="2400"/>
              <a:t>Example 2: Becky is a pathological liar. She has twice been convicted of perjury. Therefore, her testimony is not good evidence.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Attacking the Motive, 1</a:t>
            </a:r>
            <a:endParaRPr/>
          </a:p>
        </p:txBody>
      </p:sp>
      <p:sp>
        <p:nvSpPr>
          <p:cNvPr id="147" name="Google Shape;147;p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 error of criticizing a person’s motivation for offering a particular argument or claim, rather than examining the worth of the argument or claim itself</a:t>
            </a:r>
            <a:endParaRPr/>
          </a:p>
          <a:p>
            <a:pPr indent="-342900" lvl="0" marL="419100" rtl="0" algn="l">
              <a:spcBef>
                <a:spcPts val="0"/>
              </a:spcBef>
              <a:spcAft>
                <a:spcPts val="0"/>
              </a:spcAft>
              <a:buSzPts val="1800"/>
              <a:buFont typeface="Arial"/>
              <a:buChar char="•"/>
            </a:pPr>
            <a:r>
              <a:rPr lang="en-US" sz="2400"/>
              <a:t>Example: Professor Michaelson has argued in favor of tenure. But why should we even listen to Professor Michaelson? As a tenured professor, of course he supports tenure.</a:t>
            </a:r>
            <a:endParaRPr/>
          </a:p>
          <a:p>
            <a:pPr indent="-609600" lvl="0" marL="609600" rtl="0" algn="l">
              <a:spcBef>
                <a:spcPts val="0"/>
              </a:spcBef>
              <a:spcAft>
                <a:spcPts val="0"/>
              </a:spcAft>
              <a:buSzPts val="600"/>
              <a:buNone/>
            </a:pPr>
            <a:r>
              <a:t/>
            </a:r>
            <a:endParaRPr sz="800"/>
          </a:p>
          <a:p>
            <a:pPr indent="-609600" lvl="0" marL="609600" rtl="0" algn="l">
              <a:spcBef>
                <a:spcPts val="0"/>
              </a:spcBef>
              <a:spcAft>
                <a:spcPts val="0"/>
              </a:spcAft>
              <a:buSzPts val="2100"/>
              <a:buNone/>
            </a:pPr>
            <a:r>
              <a:rPr lang="en-US"/>
              <a:t>Common pattern</a:t>
            </a:r>
            <a:endParaRPr/>
          </a:p>
          <a:p>
            <a:pPr indent="-533400" lvl="0" marL="609600" rtl="0" algn="l">
              <a:spcBef>
                <a:spcPts val="0"/>
              </a:spcBef>
              <a:spcAft>
                <a:spcPts val="0"/>
              </a:spcAft>
              <a:buSzPts val="1800"/>
              <a:buFont typeface="Arial"/>
              <a:buChar char="•"/>
            </a:pPr>
            <a:r>
              <a:rPr lang="en-US" sz="2400"/>
              <a:t>X is biased or has questionable motives</a:t>
            </a:r>
            <a:endParaRPr/>
          </a:p>
          <a:p>
            <a:pPr indent="-533400" lvl="0" marL="609600" rtl="0" algn="l">
              <a:spcBef>
                <a:spcPts val="0"/>
              </a:spcBef>
              <a:spcAft>
                <a:spcPts val="0"/>
              </a:spcAft>
              <a:buSzPts val="1800"/>
              <a:buFont typeface="Arial"/>
              <a:buChar char="•"/>
            </a:pPr>
            <a:r>
              <a:rPr lang="en-US" sz="2400"/>
              <a:t>Therefore, X’s argument or claim should be rejected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Bhavana Balaji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