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1"/>
  </p:notesMasterIdLst>
  <p:sldIdLst>
    <p:sldId id="256" r:id="rId5"/>
    <p:sldId id="257" r:id="rId6"/>
    <p:sldId id="258" r:id="rId7"/>
    <p:sldId id="269" r:id="rId8"/>
    <p:sldId id="259" r:id="rId9"/>
    <p:sldId id="270" r:id="rId10"/>
    <p:sldId id="260" r:id="rId11"/>
    <p:sldId id="271" r:id="rId12"/>
    <p:sldId id="281" r:id="rId13"/>
    <p:sldId id="268" r:id="rId14"/>
    <p:sldId id="272" r:id="rId15"/>
    <p:sldId id="273" r:id="rId16"/>
    <p:sldId id="283" r:id="rId17"/>
    <p:sldId id="262" r:id="rId18"/>
    <p:sldId id="274" r:id="rId19"/>
    <p:sldId id="263" r:id="rId20"/>
    <p:sldId id="275" r:id="rId21"/>
    <p:sldId id="264" r:id="rId22"/>
    <p:sldId id="276" r:id="rId23"/>
    <p:sldId id="277" r:id="rId24"/>
    <p:sldId id="265" r:id="rId25"/>
    <p:sldId id="278" r:id="rId26"/>
    <p:sldId id="282" r:id="rId27"/>
    <p:sldId id="266" r:id="rId28"/>
    <p:sldId id="279" r:id="rId29"/>
    <p:sldId id="280"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6" autoAdjust="0"/>
    <p:restoredTop sz="94249" autoAdjust="0"/>
  </p:normalViewPr>
  <p:slideViewPr>
    <p:cSldViewPr>
      <p:cViewPr varScale="1">
        <p:scale>
          <a:sx n="68" d="100"/>
          <a:sy n="68" d="100"/>
        </p:scale>
        <p:origin x="157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ABEE193-5270-4978-8E20-F8AD421455B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22531" name="Rectangle 3">
            <a:extLst>
              <a:ext uri="{FF2B5EF4-FFF2-40B4-BE49-F238E27FC236}">
                <a16:creationId xmlns:a16="http://schemas.microsoft.com/office/drawing/2014/main" id="{C1580A44-AFCC-40C1-A3B2-B9E46322FD0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dirty="0"/>
          </a:p>
        </p:txBody>
      </p:sp>
      <p:sp>
        <p:nvSpPr>
          <p:cNvPr id="22532" name="Rectangle 4">
            <a:extLst>
              <a:ext uri="{FF2B5EF4-FFF2-40B4-BE49-F238E27FC236}">
                <a16:creationId xmlns:a16="http://schemas.microsoft.com/office/drawing/2014/main" id="{A75E6220-73B7-47A1-B669-776E4BE4521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a:extLst>
              <a:ext uri="{FF2B5EF4-FFF2-40B4-BE49-F238E27FC236}">
                <a16:creationId xmlns:a16="http://schemas.microsoft.com/office/drawing/2014/main" id="{287B4886-114C-4C0E-B6F3-1ECC4FA68B6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534" name="Rectangle 6">
            <a:extLst>
              <a:ext uri="{FF2B5EF4-FFF2-40B4-BE49-F238E27FC236}">
                <a16:creationId xmlns:a16="http://schemas.microsoft.com/office/drawing/2014/main" id="{A1B74AC1-A7C6-4B03-BE13-818BC470EEF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22535" name="Rectangle 7">
            <a:extLst>
              <a:ext uri="{FF2B5EF4-FFF2-40B4-BE49-F238E27FC236}">
                <a16:creationId xmlns:a16="http://schemas.microsoft.com/office/drawing/2014/main" id="{23B4CFCF-2EEC-487A-BA43-F4C72FD3F8E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8BB64840-55B5-4520-8A3D-0DCC8173CE36}"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B64840-55B5-4520-8A3D-0DCC8173CE36}" type="slidenum">
              <a:rPr lang="en-US" altLang="en-US" smtClean="0"/>
              <a:pPr/>
              <a:t>1</a:t>
            </a:fld>
            <a:endParaRPr lang="en-US" altLang="en-US" dirty="0"/>
          </a:p>
        </p:txBody>
      </p:sp>
    </p:spTree>
    <p:extLst>
      <p:ext uri="{BB962C8B-B14F-4D97-AF65-F5344CB8AC3E}">
        <p14:creationId xmlns:p14="http://schemas.microsoft.com/office/powerpoint/2010/main" val="375679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A3EA3E66-762E-4BEB-8B92-8A68AC0CB25F}"/>
              </a:ext>
            </a:extLst>
          </p:cNvPr>
          <p:cNvGrpSpPr>
            <a:grpSpLocks/>
          </p:cNvGrpSpPr>
          <p:nvPr/>
        </p:nvGrpSpPr>
        <p:grpSpPr bwMode="auto">
          <a:xfrm>
            <a:off x="0" y="0"/>
            <a:ext cx="5867400" cy="6858000"/>
            <a:chOff x="0" y="0"/>
            <a:chExt cx="3696" cy="4320"/>
          </a:xfrm>
        </p:grpSpPr>
        <p:sp>
          <p:nvSpPr>
            <p:cNvPr id="21507" name="Rectangle 3">
              <a:extLst>
                <a:ext uri="{FF2B5EF4-FFF2-40B4-BE49-F238E27FC236}">
                  <a16:creationId xmlns:a16="http://schemas.microsoft.com/office/drawing/2014/main" id="{442B3C40-5FDF-4D70-8AA1-293B3EABA89B}"/>
                </a:ext>
              </a:extLst>
            </p:cNvPr>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sp>
          <p:nvSpPr>
            <p:cNvPr id="21508" name="AutoShape 4">
              <a:extLst>
                <a:ext uri="{FF2B5EF4-FFF2-40B4-BE49-F238E27FC236}">
                  <a16:creationId xmlns:a16="http://schemas.microsoft.com/office/drawing/2014/main" id="{59D0404B-D764-438A-9F83-E7225A06CCBF}"/>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grpSp>
      <p:grpSp>
        <p:nvGrpSpPr>
          <p:cNvPr id="21509" name="Group 5">
            <a:extLst>
              <a:ext uri="{FF2B5EF4-FFF2-40B4-BE49-F238E27FC236}">
                <a16:creationId xmlns:a16="http://schemas.microsoft.com/office/drawing/2014/main" id="{E854D2F2-15A5-49F3-9552-B2247ED64C36}"/>
              </a:ext>
            </a:extLst>
          </p:cNvPr>
          <p:cNvGrpSpPr>
            <a:grpSpLocks/>
          </p:cNvGrpSpPr>
          <p:nvPr/>
        </p:nvGrpSpPr>
        <p:grpSpPr bwMode="auto">
          <a:xfrm>
            <a:off x="3632200" y="4889500"/>
            <a:ext cx="4876800" cy="319088"/>
            <a:chOff x="2288" y="3080"/>
            <a:chExt cx="3072" cy="201"/>
          </a:xfrm>
          <a:solidFill>
            <a:srgbClr val="003366"/>
          </a:solidFill>
        </p:grpSpPr>
        <p:sp>
          <p:nvSpPr>
            <p:cNvPr id="21510" name="AutoShape 6">
              <a:extLst>
                <a:ext uri="{FF2B5EF4-FFF2-40B4-BE49-F238E27FC236}">
                  <a16:creationId xmlns:a16="http://schemas.microsoft.com/office/drawing/2014/main" id="{D6F67AC2-01CB-4CFD-AA0E-97B18E426886}"/>
                </a:ext>
              </a:extLst>
            </p:cNvPr>
            <p:cNvSpPr>
              <a:spLocks noChangeArrowheads="1"/>
            </p:cNvSpPr>
            <p:nvPr/>
          </p:nvSpPr>
          <p:spPr bwMode="auto">
            <a:xfrm flipH="1">
              <a:off x="2288" y="3080"/>
              <a:ext cx="2914" cy="200"/>
            </a:xfrm>
            <a:prstGeom prst="roundRect">
              <a:avLst>
                <a:gd name="adj" fmla="val 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1511" name="AutoShape 7">
              <a:extLst>
                <a:ext uri="{FF2B5EF4-FFF2-40B4-BE49-F238E27FC236}">
                  <a16:creationId xmlns:a16="http://schemas.microsoft.com/office/drawing/2014/main" id="{51F4C740-C2E9-45C6-B988-B89DD86162FF}"/>
                </a:ext>
              </a:extLst>
            </p:cNvPr>
            <p:cNvSpPr>
              <a:spLocks noChangeArrowheads="1"/>
            </p:cNvSpPr>
            <p:nvPr/>
          </p:nvSpPr>
          <p:spPr bwMode="auto">
            <a:xfrm>
              <a:off x="5196" y="3080"/>
              <a:ext cx="164" cy="201"/>
            </a:xfrm>
            <a:prstGeom prst="flowChartDelay">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grpSp>
      <p:sp>
        <p:nvSpPr>
          <p:cNvPr id="21512" name="Rectangle 8">
            <a:extLst>
              <a:ext uri="{FF2B5EF4-FFF2-40B4-BE49-F238E27FC236}">
                <a16:creationId xmlns:a16="http://schemas.microsoft.com/office/drawing/2014/main" id="{1A8B7BC2-FAD3-44A8-A4D1-10DDACFE7995}"/>
              </a:ext>
            </a:extLst>
          </p:cNvPr>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rgbClr val="006161"/>
                </a:solidFill>
              </a:defRPr>
            </a:lvl1pPr>
          </a:lstStyle>
          <a:p>
            <a:pPr lvl="0"/>
            <a:r>
              <a:rPr lang="en-US" altLang="en-US" noProof="0" dirty="0"/>
              <a:t>Click to edit Master subtitle style</a:t>
            </a:r>
          </a:p>
        </p:txBody>
      </p:sp>
      <p:sp>
        <p:nvSpPr>
          <p:cNvPr id="21513" name="Rectangle 9">
            <a:extLst>
              <a:ext uri="{FF2B5EF4-FFF2-40B4-BE49-F238E27FC236}">
                <a16:creationId xmlns:a16="http://schemas.microsoft.com/office/drawing/2014/main" id="{91FF7400-CB45-404E-8816-D613B12F2842}"/>
              </a:ext>
            </a:extLst>
          </p:cNvPr>
          <p:cNvSpPr>
            <a:spLocks noGrp="1" noChangeArrowheads="1"/>
          </p:cNvSpPr>
          <p:nvPr>
            <p:ph type="dt" sz="quarter" idx="2"/>
          </p:nvPr>
        </p:nvSpPr>
        <p:spPr>
          <a:xfrm>
            <a:off x="2438400" y="6248400"/>
            <a:ext cx="2130425" cy="474663"/>
          </a:xfrm>
          <a:prstGeom prst="rect">
            <a:avLst/>
          </a:prstGeom>
        </p:spPr>
        <p:txBody>
          <a:bodyPr/>
          <a:lstStyle>
            <a:lvl1pPr>
              <a:defRPr>
                <a:solidFill>
                  <a:schemeClr val="bg1"/>
                </a:solidFill>
              </a:defRPr>
            </a:lvl1pPr>
          </a:lstStyle>
          <a:p>
            <a:endParaRPr lang="en-US" altLang="en-US" dirty="0"/>
          </a:p>
        </p:txBody>
      </p:sp>
      <p:sp>
        <p:nvSpPr>
          <p:cNvPr id="21516" name="AutoShape 12">
            <a:extLst>
              <a:ext uri="{FF2B5EF4-FFF2-40B4-BE49-F238E27FC236}">
                <a16:creationId xmlns:a16="http://schemas.microsoft.com/office/drawing/2014/main" id="{EB40EB83-E588-41EE-B1E9-48B63AC19121}"/>
              </a:ext>
            </a:extLst>
          </p:cNvPr>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
        <p:nvSpPr>
          <p:cNvPr id="3" name="Content Placeholder 2">
            <a:extLst>
              <a:ext uri="{FF2B5EF4-FFF2-40B4-BE49-F238E27FC236}">
                <a16:creationId xmlns:a16="http://schemas.microsoft.com/office/drawing/2014/main" id="{FA35D676-69E1-4E3A-8413-E87F6897D903}"/>
              </a:ext>
            </a:extLst>
          </p:cNvPr>
          <p:cNvSpPr>
            <a:spLocks noGrp="1"/>
          </p:cNvSpPr>
          <p:nvPr>
            <p:ph sz="quarter" idx="10"/>
          </p:nvPr>
        </p:nvSpPr>
        <p:spPr>
          <a:xfrm>
            <a:off x="148771" y="6468269"/>
            <a:ext cx="3352800" cy="304800"/>
          </a:xfrm>
        </p:spPr>
        <p:txBody>
          <a:bodyPr/>
          <a:lstStyle>
            <a:lvl1pPr marL="0" indent="0">
              <a:buNone/>
              <a:defRPr sz="1200"/>
            </a:lvl1pPr>
            <a:lvl2pPr>
              <a:defRPr sz="1200"/>
            </a:lvl2pPr>
            <a:lvl3pPr>
              <a:defRPr sz="1200"/>
            </a:lvl3pPr>
            <a:lvl4pPr>
              <a:defRPr sz="1200"/>
            </a:lvl4pPr>
            <a:lvl5pPr>
              <a:defRPr sz="1200"/>
            </a:lvl5pPr>
          </a:lstStyle>
          <a:p>
            <a:pPr lvl="0"/>
            <a:r>
              <a:rPr lang="en-US" dirty="0"/>
              <a:t>Edit Master text styles</a:t>
            </a:r>
          </a:p>
        </p:txBody>
      </p:sp>
      <p:sp>
        <p:nvSpPr>
          <p:cNvPr id="13" name="Content Placeholder 2">
            <a:extLst>
              <a:ext uri="{FF2B5EF4-FFF2-40B4-BE49-F238E27FC236}">
                <a16:creationId xmlns:a16="http://schemas.microsoft.com/office/drawing/2014/main" id="{D67072E0-06C1-44BE-A6F7-8EDC89B4494D}"/>
              </a:ext>
            </a:extLst>
          </p:cNvPr>
          <p:cNvSpPr>
            <a:spLocks noGrp="1"/>
          </p:cNvSpPr>
          <p:nvPr>
            <p:ph sz="quarter" idx="11"/>
          </p:nvPr>
        </p:nvSpPr>
        <p:spPr>
          <a:xfrm>
            <a:off x="5182054" y="6468269"/>
            <a:ext cx="3352800" cy="304800"/>
          </a:xfrm>
        </p:spPr>
        <p:txBody>
          <a:bodyPr/>
          <a:lstStyle>
            <a:lvl1pPr marL="0" indent="0" algn="ctr">
              <a:buNone/>
              <a:defRPr sz="1200"/>
            </a:lvl1pPr>
            <a:lvl2pPr>
              <a:defRPr sz="1200"/>
            </a:lvl2pPr>
            <a:lvl3pPr>
              <a:defRPr sz="1200"/>
            </a:lvl3pPr>
            <a:lvl4pPr>
              <a:defRPr sz="1200"/>
            </a:lvl4pPr>
            <a:lvl5pPr>
              <a:defRPr sz="1200"/>
            </a:lvl5pPr>
          </a:lstStyle>
          <a:p>
            <a:pPr lvl="0"/>
            <a:r>
              <a:rPr lang="en-US" dirty="0"/>
              <a:t>Edit Master text styles</a:t>
            </a:r>
          </a:p>
        </p:txBody>
      </p:sp>
    </p:spTree>
    <p:extLst>
      <p:ext uri="{BB962C8B-B14F-4D97-AF65-F5344CB8AC3E}">
        <p14:creationId xmlns:p14="http://schemas.microsoft.com/office/powerpoint/2010/main" val="183427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3BD-6624-48E7-BC1D-905DA4ADD8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811F4-A94A-4712-9ACF-24A87C0ED9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4322C-3825-4036-BB43-DA61FAF1366B}"/>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94DA74A4-B986-4CBA-A8DB-DA0D1DFC94A9}"/>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0A7DA13-DB78-4B3A-B84C-1C8A38838B3E}"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425945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40A31-E7CC-4BF6-A1B2-1CD0397531FA}"/>
              </a:ext>
            </a:extLst>
          </p:cNvPr>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14872A-2686-4293-8DB9-86DFD8CDCBCD}"/>
              </a:ext>
            </a:extLst>
          </p:cNvPr>
          <p:cNvSpPr>
            <a:spLocks noGrp="1"/>
          </p:cNvSpPr>
          <p:nvPr>
            <p:ph type="body" orient="vert" idx="1"/>
          </p:nvPr>
        </p:nvSpPr>
        <p:spPr>
          <a:xfrm>
            <a:off x="762000" y="762000"/>
            <a:ext cx="5791200" cy="5324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D4C11-9578-4CB0-8FC9-BF6E7E0C10E7}"/>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8D2336F6-D385-45FC-9A95-35B8675682E2}"/>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132F15D-EE19-4108-A05C-4A699E35CC46}"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2354355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B017E12-3D99-4275-B7F3-FD15FB3249C0}"/>
              </a:ext>
            </a:extLst>
          </p:cNvPr>
          <p:cNvSpPr>
            <a:spLocks noGrp="1" noChangeArrowheads="1"/>
          </p:cNvSpPr>
          <p:nvPr>
            <p:ph type="ctrTitle"/>
          </p:nvPr>
        </p:nvSpPr>
        <p:spPr>
          <a:xfrm>
            <a:off x="2133600" y="1371600"/>
            <a:ext cx="6477000" cy="1752600"/>
          </a:xfrm>
        </p:spPr>
        <p:txBody>
          <a:bodyPr/>
          <a:lstStyle>
            <a:lvl1pPr>
              <a:defRPr sz="5400"/>
            </a:lvl1pPr>
          </a:lstStyle>
          <a:p>
            <a:pPr lvl="0"/>
            <a:r>
              <a:rPr lang="en-US" altLang="en-US" noProof="0"/>
              <a:t>Click to edit Master title style</a:t>
            </a:r>
          </a:p>
        </p:txBody>
      </p:sp>
      <p:sp>
        <p:nvSpPr>
          <p:cNvPr id="19459" name="Rectangle 3">
            <a:extLst>
              <a:ext uri="{FF2B5EF4-FFF2-40B4-BE49-F238E27FC236}">
                <a16:creationId xmlns:a16="http://schemas.microsoft.com/office/drawing/2014/main" id="{5387E20B-46BC-4A37-B322-F2084AD65BA7}"/>
              </a:ext>
            </a:extLst>
          </p:cNvPr>
          <p:cNvSpPr>
            <a:spLocks noGrp="1" noChangeArrowheads="1"/>
          </p:cNvSpPr>
          <p:nvPr>
            <p:ph type="subTitle" idx="1"/>
          </p:nvPr>
        </p:nvSpPr>
        <p:spPr>
          <a:xfrm>
            <a:off x="2133600" y="3733800"/>
            <a:ext cx="6477000" cy="1981200"/>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19460" name="Rectangle 4">
            <a:extLst>
              <a:ext uri="{FF2B5EF4-FFF2-40B4-BE49-F238E27FC236}">
                <a16:creationId xmlns:a16="http://schemas.microsoft.com/office/drawing/2014/main" id="{D788BD31-0636-41AF-A0C9-12203DF0626B}"/>
              </a:ext>
            </a:extLst>
          </p:cNvPr>
          <p:cNvSpPr>
            <a:spLocks noGrp="1" noChangeArrowheads="1"/>
          </p:cNvSpPr>
          <p:nvPr>
            <p:ph type="dt" sz="half" idx="2"/>
          </p:nvPr>
        </p:nvSpPr>
        <p:spPr bwMode="auto">
          <a:xfrm>
            <a:off x="7086600" y="6248400"/>
            <a:ext cx="1524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endParaRPr lang="en-US" altLang="en-US" dirty="0"/>
          </a:p>
        </p:txBody>
      </p:sp>
      <p:sp>
        <p:nvSpPr>
          <p:cNvPr id="19461" name="Rectangle 5">
            <a:extLst>
              <a:ext uri="{FF2B5EF4-FFF2-40B4-BE49-F238E27FC236}">
                <a16:creationId xmlns:a16="http://schemas.microsoft.com/office/drawing/2014/main" id="{2FB4DA29-CEED-40D4-AA17-19EED51F2507}"/>
              </a:ext>
            </a:extLst>
          </p:cNvPr>
          <p:cNvSpPr>
            <a:spLocks noGrp="1" noChangeArrowheads="1"/>
          </p:cNvSpPr>
          <p:nvPr>
            <p:ph type="ftr" sz="quarter" idx="3"/>
          </p:nvPr>
        </p:nvSpPr>
        <p:spPr bwMode="auto">
          <a:xfrm>
            <a:off x="3810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ltLang="en-US" dirty="0"/>
          </a:p>
        </p:txBody>
      </p:sp>
    </p:spTree>
    <p:extLst>
      <p:ext uri="{BB962C8B-B14F-4D97-AF65-F5344CB8AC3E}">
        <p14:creationId xmlns:p14="http://schemas.microsoft.com/office/powerpoint/2010/main" val="61782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9962-42C6-41A6-8BB7-3DEA961A0490}"/>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AA07DC8D-F5CD-4C13-A146-CC8770D3F836}"/>
              </a:ext>
            </a:extLst>
          </p:cNvPr>
          <p:cNvSpPr>
            <a:spLocks noGrp="1"/>
          </p:cNvSpPr>
          <p:nvPr>
            <p:ph idx="1"/>
          </p:nvPr>
        </p:nvSpPr>
        <p:spPr/>
        <p:txBody>
          <a:bodyPr/>
          <a:lstStyle>
            <a:lvl1pPr marL="0" indent="0">
              <a:buNone/>
              <a:defRPr/>
            </a:lvl1pPr>
            <a:lvl2pPr marL="395288" indent="-395288">
              <a:buFont typeface="Arial" panose="020B0604020202020204" pitchFamily="34" charset="0"/>
              <a:buChar char="•"/>
              <a:defRPr sz="2400"/>
            </a:lvl2pPr>
            <a:lvl3pPr marL="804863" indent="-409575">
              <a:buFont typeface="Arial" panose="020B0604020202020204" pitchFamily="34" charset="0"/>
              <a:buChar char="•"/>
              <a:defRPr sz="2200"/>
            </a:lvl3pPr>
            <a:lvl4pPr marL="1201738" indent="-396875">
              <a:buFont typeface="Arial" panose="020B0604020202020204" pitchFamily="34" charset="0"/>
              <a:buChar char="•"/>
              <a:defRPr sz="2000"/>
            </a:lvl4pPr>
            <a:lvl5pPr marL="1597025" indent="-395288">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7F3BD5-B194-413C-B7DF-D1C743EBEB7D}"/>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14" name="TextBox 13">
            <a:extLst>
              <a:ext uri="{FF2B5EF4-FFF2-40B4-BE49-F238E27FC236}">
                <a16:creationId xmlns:a16="http://schemas.microsoft.com/office/drawing/2014/main" id="{CD2416A6-1D3B-430E-91E5-457A593A572A}"/>
              </a:ext>
            </a:extLst>
          </p:cNvPr>
          <p:cNvSpPr txBox="1"/>
          <p:nvPr userDrawn="1"/>
        </p:nvSpPr>
        <p:spPr>
          <a:xfrm>
            <a:off x="838200" y="6502812"/>
            <a:ext cx="7693025" cy="276999"/>
          </a:xfrm>
          <a:prstGeom prst="rect">
            <a:avLst/>
          </a:prstGeom>
          <a:noFill/>
        </p:spPr>
        <p:txBody>
          <a:bodyPr wrap="square" rtlCol="0">
            <a:spAutoFit/>
          </a:bodyPr>
          <a:lstStyle/>
          <a:p>
            <a:pPr algn="ctr"/>
            <a:r>
              <a:rPr lang="en-US" sz="1200" dirty="0">
                <a:latin typeface="Calibri" panose="020F0502020204030204" pitchFamily="34" charset="0"/>
              </a:rPr>
              <a:t>© 2019 McGraw-Hill Companies. All Rights Reserved.</a:t>
            </a:r>
          </a:p>
        </p:txBody>
      </p:sp>
      <p:sp>
        <p:nvSpPr>
          <p:cNvPr id="16" name="TextBox 15">
            <a:extLst>
              <a:ext uri="{FF2B5EF4-FFF2-40B4-BE49-F238E27FC236}">
                <a16:creationId xmlns:a16="http://schemas.microsoft.com/office/drawing/2014/main" id="{0D5F05F2-2573-4668-B850-F5600A677A92}"/>
              </a:ext>
            </a:extLst>
          </p:cNvPr>
          <p:cNvSpPr txBox="1"/>
          <p:nvPr userDrawn="1"/>
        </p:nvSpPr>
        <p:spPr>
          <a:xfrm>
            <a:off x="8328546" y="6502812"/>
            <a:ext cx="758825" cy="276999"/>
          </a:xfrm>
          <a:prstGeom prst="rect">
            <a:avLst/>
          </a:prstGeom>
          <a:noFill/>
        </p:spPr>
        <p:txBody>
          <a:bodyPr wrap="square" rtlCol="0">
            <a:spAutoFit/>
          </a:bodyPr>
          <a:lstStyle/>
          <a:p>
            <a:pPr algn="ctr"/>
            <a:r>
              <a:rPr lang="en-US" sz="1200" b="1" dirty="0">
                <a:latin typeface="Calibri" panose="020F0502020204030204" pitchFamily="34" charset="0"/>
              </a:rPr>
              <a:t>6-</a:t>
            </a:r>
            <a:fld id="{4A12D00C-9512-4D2D-8293-69492B734CD1}" type="slidenum">
              <a:rPr lang="en-US" sz="1200" b="1" smtClean="0">
                <a:latin typeface="Calibri" panose="020F0502020204030204" pitchFamily="34" charset="0"/>
              </a:rPr>
              <a:t>‹#›</a:t>
            </a:fld>
            <a:endParaRPr lang="en-US" sz="1200" b="1" dirty="0">
              <a:latin typeface="Calibri" panose="020F0502020204030204" pitchFamily="34" charset="0"/>
            </a:endParaRPr>
          </a:p>
        </p:txBody>
      </p:sp>
    </p:spTree>
    <p:extLst>
      <p:ext uri="{BB962C8B-B14F-4D97-AF65-F5344CB8AC3E}">
        <p14:creationId xmlns:p14="http://schemas.microsoft.com/office/powerpoint/2010/main" val="11411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5199-EC35-4968-AD3F-25715390111E}"/>
              </a:ext>
            </a:extLst>
          </p:cNvPr>
          <p:cNvSpPr>
            <a:spLocks noGrp="1"/>
          </p:cNvSpPr>
          <p:nvPr>
            <p:ph type="title"/>
          </p:nvPr>
        </p:nvSpPr>
        <p:spPr>
          <a:xfrm>
            <a:off x="623888" y="1709738"/>
            <a:ext cx="7886700" cy="2852737"/>
          </a:xfrm>
        </p:spPr>
        <p:txBody>
          <a:bodyPr/>
          <a:lstStyle>
            <a:lvl1pPr>
              <a:defRPr sz="6000">
                <a:solidFill>
                  <a:srgbClr val="00616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A4E0721F-8F3F-467F-98C1-A6F4BA13107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CD46E3E2-E9EE-4124-8225-E6C276942FF8}"/>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0E15DD6F-8CA3-428C-BC36-D99E3AA94D9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508A1CF3-8D7C-408C-8B38-94C70FFE1C9D}"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1283622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C6F3-84D8-4E08-A183-4EDFECD14931}"/>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29B1936-80FC-4CEA-9AE3-94CA8F6A57F7}"/>
              </a:ext>
            </a:extLst>
          </p:cNvPr>
          <p:cNvSpPr>
            <a:spLocks noGrp="1"/>
          </p:cNvSpPr>
          <p:nvPr>
            <p:ph sz="half" idx="1"/>
          </p:nvPr>
        </p:nvSpPr>
        <p:spPr>
          <a:xfrm>
            <a:off x="838200" y="2362200"/>
            <a:ext cx="3770313" cy="3724275"/>
          </a:xfrm>
        </p:spPr>
        <p:txBody>
          <a:bodyPr/>
          <a:lstStyle>
            <a:lvl1pPr marL="0" indent="0">
              <a:buFont typeface="Arial" panose="020B0604020202020204" pitchFamily="34" charset="0"/>
              <a:buNone/>
              <a:defRPr sz="2400"/>
            </a:lvl1pPr>
            <a:lvl2pPr marL="463550" indent="-463550">
              <a:buFont typeface="Arial" panose="020B0604020202020204" pitchFamily="34" charset="0"/>
              <a:buChar char="•"/>
              <a:defRPr sz="2200"/>
            </a:lvl2pPr>
            <a:lvl3pPr marL="804863" indent="-341313">
              <a:buFont typeface="Arial" panose="020B0604020202020204" pitchFamily="34" charset="0"/>
              <a:buChar char="•"/>
              <a:defRPr sz="2000"/>
            </a:lvl3pPr>
            <a:lvl4pPr marL="1309688" indent="-395288">
              <a:buFont typeface="Arial" panose="020B0604020202020204" pitchFamily="34" charset="0"/>
              <a:buChar char="•"/>
              <a:defRPr/>
            </a:lvl4pPr>
            <a:lvl5pPr marL="1719263" indent="-409575">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813C610-FD7D-4E11-9A7C-10BF617AE0C6}"/>
              </a:ext>
            </a:extLst>
          </p:cNvPr>
          <p:cNvSpPr>
            <a:spLocks noGrp="1"/>
          </p:cNvSpPr>
          <p:nvPr>
            <p:ph sz="half" idx="2"/>
          </p:nvPr>
        </p:nvSpPr>
        <p:spPr>
          <a:xfrm>
            <a:off x="4760913" y="2362200"/>
            <a:ext cx="3770312" cy="3724275"/>
          </a:xfrm>
        </p:spPr>
        <p:txBody>
          <a:bodyPr/>
          <a:lstStyle>
            <a:lvl1pPr marL="0" indent="0">
              <a:buNone/>
              <a:defRPr sz="2400"/>
            </a:lvl1pPr>
            <a:lvl2pPr>
              <a:defRPr lang="en-US" sz="2200" kern="1200" dirty="0" smtClean="0">
                <a:solidFill>
                  <a:schemeClr val="tx1"/>
                </a:solidFill>
                <a:latin typeface="Calibri" panose="020F0502020204030204" pitchFamily="34" charset="0"/>
                <a:ea typeface="+mn-ea"/>
                <a:cs typeface="+mn-cs"/>
              </a:defRPr>
            </a:lvl2pPr>
            <a:lvl3pPr marL="806450" indent="-342900">
              <a:defRPr lang="en-US" sz="2000" kern="1200" dirty="0" smtClean="0">
                <a:solidFill>
                  <a:schemeClr val="tx1"/>
                </a:solidFill>
                <a:latin typeface="Calibri" panose="020F0502020204030204" pitchFamily="34" charset="0"/>
                <a:ea typeface="+mn-ea"/>
                <a:cs typeface="+mn-cs"/>
              </a:defRPr>
            </a:lvl3pPr>
            <a:lvl4pPr>
              <a:defRPr lang="en-US" sz="2000" kern="1200" dirty="0" smtClean="0">
                <a:solidFill>
                  <a:schemeClr val="tx1"/>
                </a:solidFill>
                <a:latin typeface="Calibri" panose="020F0502020204030204" pitchFamily="34" charset="0"/>
                <a:ea typeface="+mn-ea"/>
                <a:cs typeface="+mn-cs"/>
              </a:defRPr>
            </a:lvl4pPr>
            <a:lvl5pPr>
              <a:defRPr lang="en-US" kern="1200" dirty="0">
                <a:solidFill>
                  <a:schemeClr val="tx1"/>
                </a:solidFill>
                <a:latin typeface="Calibri" panose="020F0502020204030204" pitchFamily="34" charset="0"/>
                <a:ea typeface="+mn-ea"/>
                <a:cs typeface="+mn-cs"/>
              </a:defRPr>
            </a:lvl5pPr>
          </a:lstStyle>
          <a:p>
            <a:pPr lvl="0"/>
            <a:r>
              <a:rPr lang="en-US" dirty="0"/>
              <a:t>Edit Master text styles</a:t>
            </a:r>
          </a:p>
          <a:p>
            <a:pPr marL="463550" lvl="1" indent="-463550" algn="l" rtl="0" fontAlgn="base">
              <a:spcBef>
                <a:spcPct val="20000"/>
              </a:spcBef>
              <a:spcAft>
                <a:spcPct val="0"/>
              </a:spcAft>
              <a:buClr>
                <a:schemeClr val="tx1"/>
              </a:buClr>
              <a:buSzPct val="75000"/>
              <a:buFont typeface="Arial" panose="020B0604020202020204" pitchFamily="34" charset="0"/>
              <a:buChar char="•"/>
            </a:pPr>
            <a:r>
              <a:rPr lang="en-US" dirty="0"/>
              <a:t>Second level</a:t>
            </a:r>
          </a:p>
          <a:p>
            <a:pPr marL="804863" lvl="2" indent="-341313" algn="l" rtl="0" fontAlgn="base">
              <a:spcBef>
                <a:spcPct val="20000"/>
              </a:spcBef>
              <a:spcAft>
                <a:spcPct val="0"/>
              </a:spcAft>
              <a:buClr>
                <a:schemeClr val="tx1"/>
              </a:buClr>
              <a:buSzPct val="75000"/>
              <a:buFont typeface="Arial" panose="020B0604020202020204" pitchFamily="34" charset="0"/>
              <a:buChar char="•"/>
            </a:pPr>
            <a:r>
              <a:rPr lang="en-US" dirty="0"/>
              <a:t>Third level</a:t>
            </a:r>
          </a:p>
          <a:p>
            <a:pPr marL="1309688" lvl="3" indent="-395288" algn="l" rtl="0" fontAlgn="base">
              <a:spcBef>
                <a:spcPct val="20000"/>
              </a:spcBef>
              <a:spcAft>
                <a:spcPct val="0"/>
              </a:spcAft>
              <a:buClr>
                <a:schemeClr val="tx1"/>
              </a:buClr>
              <a:buSzPct val="80000"/>
              <a:buFont typeface="Arial" panose="020B0604020202020204" pitchFamily="34" charset="0"/>
              <a:buChar char="•"/>
            </a:pPr>
            <a:r>
              <a:rPr lang="en-US" dirty="0"/>
              <a:t>Fourth level</a:t>
            </a:r>
          </a:p>
          <a:p>
            <a:pPr marL="1719263" lvl="4" indent="-409575" algn="l" rtl="0" fontAlgn="base">
              <a:spcBef>
                <a:spcPct val="20000"/>
              </a:spcBef>
              <a:spcAft>
                <a:spcPct val="0"/>
              </a:spcAft>
              <a:buClr>
                <a:schemeClr val="tx1"/>
              </a:buClr>
              <a:buSzPct val="65000"/>
              <a:buFont typeface="Arial" panose="020B0604020202020204" pitchFamily="34" charset="0"/>
              <a:buChar char="•"/>
            </a:pPr>
            <a:r>
              <a:rPr lang="en-US" dirty="0"/>
              <a:t>Fifth level</a:t>
            </a:r>
          </a:p>
        </p:txBody>
      </p:sp>
      <p:sp>
        <p:nvSpPr>
          <p:cNvPr id="5" name="Date Placeholder 4">
            <a:extLst>
              <a:ext uri="{FF2B5EF4-FFF2-40B4-BE49-F238E27FC236}">
                <a16:creationId xmlns:a16="http://schemas.microsoft.com/office/drawing/2014/main" id="{3629033B-8905-44A5-AD84-061B519E6E0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7" name="TextBox 6">
            <a:extLst>
              <a:ext uri="{FF2B5EF4-FFF2-40B4-BE49-F238E27FC236}">
                <a16:creationId xmlns:a16="http://schemas.microsoft.com/office/drawing/2014/main" id="{DAB58B66-5A43-4188-A38B-48BB38E400F8}"/>
              </a:ext>
            </a:extLst>
          </p:cNvPr>
          <p:cNvSpPr txBox="1"/>
          <p:nvPr userDrawn="1"/>
        </p:nvSpPr>
        <p:spPr>
          <a:xfrm>
            <a:off x="838200" y="6502812"/>
            <a:ext cx="7693025" cy="276999"/>
          </a:xfrm>
          <a:prstGeom prst="rect">
            <a:avLst/>
          </a:prstGeom>
          <a:noFill/>
        </p:spPr>
        <p:txBody>
          <a:bodyPr wrap="square" rtlCol="0">
            <a:spAutoFit/>
          </a:bodyPr>
          <a:lstStyle/>
          <a:p>
            <a:pPr algn="ctr"/>
            <a:r>
              <a:rPr lang="en-US" sz="1200" dirty="0">
                <a:latin typeface="Calibri" panose="020F0502020204030204" pitchFamily="34" charset="0"/>
              </a:rPr>
              <a:t>© 2019 McGraw-Hill Companies. All Rights Reserved.</a:t>
            </a:r>
          </a:p>
        </p:txBody>
      </p:sp>
      <p:sp>
        <p:nvSpPr>
          <p:cNvPr id="8" name="TextBox 7">
            <a:extLst>
              <a:ext uri="{FF2B5EF4-FFF2-40B4-BE49-F238E27FC236}">
                <a16:creationId xmlns:a16="http://schemas.microsoft.com/office/drawing/2014/main" id="{718A28C4-ABD5-439F-A33D-243DD1E9A94E}"/>
              </a:ext>
            </a:extLst>
          </p:cNvPr>
          <p:cNvSpPr txBox="1"/>
          <p:nvPr userDrawn="1"/>
        </p:nvSpPr>
        <p:spPr>
          <a:xfrm>
            <a:off x="8328546" y="6502812"/>
            <a:ext cx="758825" cy="276999"/>
          </a:xfrm>
          <a:prstGeom prst="rect">
            <a:avLst/>
          </a:prstGeom>
          <a:noFill/>
        </p:spPr>
        <p:txBody>
          <a:bodyPr wrap="square" rtlCol="0">
            <a:spAutoFit/>
          </a:bodyPr>
          <a:lstStyle/>
          <a:p>
            <a:pPr algn="ctr"/>
            <a:r>
              <a:rPr lang="en-US" sz="1200" b="1" dirty="0">
                <a:latin typeface="Calibri" panose="020F0502020204030204" pitchFamily="34" charset="0"/>
              </a:rPr>
              <a:t>6-</a:t>
            </a:r>
            <a:fld id="{4A12D00C-9512-4D2D-8293-69492B734CD1}" type="slidenum">
              <a:rPr lang="en-US" sz="1200" b="1" smtClean="0">
                <a:latin typeface="Calibri" panose="020F0502020204030204" pitchFamily="34" charset="0"/>
              </a:rPr>
              <a:t>‹#›</a:t>
            </a:fld>
            <a:endParaRPr lang="en-US" sz="1200" b="1" dirty="0">
              <a:latin typeface="Calibri" panose="020F0502020204030204" pitchFamily="34" charset="0"/>
            </a:endParaRPr>
          </a:p>
        </p:txBody>
      </p:sp>
    </p:spTree>
    <p:extLst>
      <p:ext uri="{BB962C8B-B14F-4D97-AF65-F5344CB8AC3E}">
        <p14:creationId xmlns:p14="http://schemas.microsoft.com/office/powerpoint/2010/main" val="130586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CD05-142C-487C-9E3D-C0DCA90418EE}"/>
              </a:ext>
            </a:extLst>
          </p:cNvPr>
          <p:cNvSpPr>
            <a:spLocks noGrp="1"/>
          </p:cNvSpPr>
          <p:nvPr>
            <p:ph type="title"/>
          </p:nvPr>
        </p:nvSpPr>
        <p:spPr>
          <a:xfrm>
            <a:off x="630238" y="365125"/>
            <a:ext cx="7886700" cy="1325563"/>
          </a:xfrm>
        </p:spPr>
        <p:txBody>
          <a:bodyPr/>
          <a:lstStyle>
            <a:lvl1pPr>
              <a:defRPr>
                <a:solidFill>
                  <a:srgbClr val="00616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153E47E-E704-48D4-B937-65F93597494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902C24-47C2-4EF7-BDFA-6B5C261AD42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C8154E-4A9E-4392-BBF1-D4EAA2F2AD2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F5C84A-9B2E-4A4E-A865-6A1BD314BE0C}"/>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4735E7-2A19-4FDB-9B48-7C1554FDCB43}"/>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8" name="Slide Number Placeholder 7">
            <a:extLst>
              <a:ext uri="{FF2B5EF4-FFF2-40B4-BE49-F238E27FC236}">
                <a16:creationId xmlns:a16="http://schemas.microsoft.com/office/drawing/2014/main" id="{DC367FF0-E612-4588-AD2C-D8BFF26632F3}"/>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7E509BFC-BC18-42C1-8264-A7F322FCB612}"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604810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7D0-944C-4433-8C62-D77981FFED79}"/>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A787F3AC-CCBD-44B5-A9CD-60E2B5D150B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4" name="Slide Number Placeholder 3">
            <a:extLst>
              <a:ext uri="{FF2B5EF4-FFF2-40B4-BE49-F238E27FC236}">
                <a16:creationId xmlns:a16="http://schemas.microsoft.com/office/drawing/2014/main" id="{5B579277-3269-4E5D-9478-F1A97C37570A}"/>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7F5892C6-3412-461F-AC9D-A277AF6E6F95}"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146086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DFEBA2-04A2-49B7-949B-2216ACDA6506}"/>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3" name="Slide Number Placeholder 2">
            <a:extLst>
              <a:ext uri="{FF2B5EF4-FFF2-40B4-BE49-F238E27FC236}">
                <a16:creationId xmlns:a16="http://schemas.microsoft.com/office/drawing/2014/main" id="{25E760DF-E871-4355-A351-1C80C844B78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D915AF13-A0A4-4D69-A056-9A1A94785A1B}"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68989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FCFA-299A-4AC4-BE76-2866F24E98C7}"/>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4059B5-C3E0-4015-ADCC-88C5AD3AFD9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5A756B-454A-42BC-AA9E-0E3E59CBB94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32AC32-8600-48EF-90DD-DB85E1F5850E}"/>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9095FD3F-517D-4E52-BA28-49BD33DC54B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FED2D14-96D7-4275-BF40-385D28C1945C}"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222174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B05B-1761-4DDD-A2B7-CA21A53ABF5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A06284-4001-47BC-BF93-3002F357314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A6BD075-5377-4B8F-9403-7E57D6908F7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4E1EE2-4AB9-4F44-9B14-C87EE2995085}"/>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F8122288-3423-428E-892B-962FCDCE9C7E}"/>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58378B94-12D3-4D64-A0E2-D4E06F7BA8D3}"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193175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AD9FE23F-2AA5-42C6-851B-6C9909A10B24}"/>
              </a:ext>
            </a:extLst>
          </p:cNvPr>
          <p:cNvGrpSpPr>
            <a:grpSpLocks/>
          </p:cNvGrpSpPr>
          <p:nvPr/>
        </p:nvGrpSpPr>
        <p:grpSpPr bwMode="auto">
          <a:xfrm>
            <a:off x="0" y="0"/>
            <a:ext cx="7620000" cy="6858000"/>
            <a:chOff x="0" y="0"/>
            <a:chExt cx="4800" cy="4320"/>
          </a:xfrm>
        </p:grpSpPr>
        <p:grpSp>
          <p:nvGrpSpPr>
            <p:cNvPr id="20483" name="Group 3">
              <a:extLst>
                <a:ext uri="{FF2B5EF4-FFF2-40B4-BE49-F238E27FC236}">
                  <a16:creationId xmlns:a16="http://schemas.microsoft.com/office/drawing/2014/main" id="{DD13DD36-D79A-4135-8A38-2AFC283951DC}"/>
                </a:ext>
              </a:extLst>
            </p:cNvPr>
            <p:cNvGrpSpPr>
              <a:grpSpLocks/>
            </p:cNvGrpSpPr>
            <p:nvPr userDrawn="1"/>
          </p:nvGrpSpPr>
          <p:grpSpPr bwMode="auto">
            <a:xfrm>
              <a:off x="0" y="0"/>
              <a:ext cx="2016" cy="4320"/>
              <a:chOff x="0" y="0"/>
              <a:chExt cx="2016" cy="4320"/>
            </a:xfrm>
          </p:grpSpPr>
          <p:sp>
            <p:nvSpPr>
              <p:cNvPr id="20484" name="Rectangle 4">
                <a:extLst>
                  <a:ext uri="{FF2B5EF4-FFF2-40B4-BE49-F238E27FC236}">
                    <a16:creationId xmlns:a16="http://schemas.microsoft.com/office/drawing/2014/main" id="{B49EEC80-9DE9-43B2-B1F7-9DCFDF512EE0}"/>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0485" name="Freeform 5">
                <a:extLst>
                  <a:ext uri="{FF2B5EF4-FFF2-40B4-BE49-F238E27FC236}">
                    <a16:creationId xmlns:a16="http://schemas.microsoft.com/office/drawing/2014/main" id="{7F623373-2CB5-4136-8992-F6DC61B7DA32}"/>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latin typeface="Calibri" panose="020F0502020204030204" pitchFamily="34" charset="0"/>
                </a:endParaRPr>
              </a:p>
            </p:txBody>
          </p:sp>
        </p:grpSp>
        <p:grpSp>
          <p:nvGrpSpPr>
            <p:cNvPr id="20486" name="Group 6">
              <a:extLst>
                <a:ext uri="{FF2B5EF4-FFF2-40B4-BE49-F238E27FC236}">
                  <a16:creationId xmlns:a16="http://schemas.microsoft.com/office/drawing/2014/main" id="{951C7E48-0156-4E72-8588-E4D5F056714D}"/>
                </a:ext>
              </a:extLst>
            </p:cNvPr>
            <p:cNvGrpSpPr>
              <a:grpSpLocks/>
            </p:cNvGrpSpPr>
            <p:nvPr/>
          </p:nvGrpSpPr>
          <p:grpSpPr bwMode="auto">
            <a:xfrm>
              <a:off x="144" y="1248"/>
              <a:ext cx="4656" cy="201"/>
              <a:chOff x="144" y="1248"/>
              <a:chExt cx="4656" cy="201"/>
            </a:xfrm>
          </p:grpSpPr>
          <p:sp>
            <p:nvSpPr>
              <p:cNvPr id="20487" name="AutoShape 7">
                <a:extLst>
                  <a:ext uri="{FF2B5EF4-FFF2-40B4-BE49-F238E27FC236}">
                    <a16:creationId xmlns:a16="http://schemas.microsoft.com/office/drawing/2014/main" id="{9EEB2FBC-E68C-4055-8C31-59FE75F2E4E7}"/>
                  </a:ext>
                </a:extLst>
              </p:cNvPr>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0488" name="AutoShape 8">
                <a:extLst>
                  <a:ext uri="{FF2B5EF4-FFF2-40B4-BE49-F238E27FC236}">
                    <a16:creationId xmlns:a16="http://schemas.microsoft.com/office/drawing/2014/main" id="{67C7F64D-2C03-4A9A-9A8A-226FF082DE92}"/>
                  </a:ext>
                </a:extLst>
              </p:cNvPr>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grpSp>
      </p:grpSp>
      <p:sp>
        <p:nvSpPr>
          <p:cNvPr id="20489" name="AutoShape 9">
            <a:extLst>
              <a:ext uri="{FF2B5EF4-FFF2-40B4-BE49-F238E27FC236}">
                <a16:creationId xmlns:a16="http://schemas.microsoft.com/office/drawing/2014/main" id="{EE4C48D6-91DA-4CA0-B994-85FE1B51E798}"/>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20490" name="Rectangle 10">
            <a:extLst>
              <a:ext uri="{FF2B5EF4-FFF2-40B4-BE49-F238E27FC236}">
                <a16:creationId xmlns:a16="http://schemas.microsoft.com/office/drawing/2014/main" id="{69E6B602-3A30-49AB-9677-9F9D2B4F1E74}"/>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204231836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fontAlgn="base">
        <a:lnSpc>
          <a:spcPct val="90000"/>
        </a:lnSpc>
        <a:spcBef>
          <a:spcPct val="0"/>
        </a:spcBef>
        <a:spcAft>
          <a:spcPct val="0"/>
        </a:spcAft>
        <a:defRPr sz="3600" b="1" kern="1200">
          <a:solidFill>
            <a:schemeClr val="tx2"/>
          </a:solidFill>
          <a:latin typeface="Calibri" panose="020F0502020204030204" pitchFamily="34" charset="0"/>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600200" indent="-228600"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CE262E-0047-4A76-8456-F9C4AD110B48}"/>
              </a:ext>
            </a:extLst>
          </p:cNvPr>
          <p:cNvSpPr>
            <a:spLocks noGrp="1"/>
          </p:cNvSpPr>
          <p:nvPr>
            <p:ph type="ctrTitle" sz="quarter"/>
          </p:nvPr>
        </p:nvSpPr>
        <p:spPr/>
        <p:txBody>
          <a:bodyPr/>
          <a:lstStyle/>
          <a:p>
            <a:r>
              <a:rPr lang="en-US" altLang="en-US"/>
              <a:t>Critical Thinking: A Student’s Introduction</a:t>
            </a:r>
            <a:endParaRPr lang="en-US" dirty="0"/>
          </a:p>
        </p:txBody>
      </p:sp>
      <p:sp>
        <p:nvSpPr>
          <p:cNvPr id="5" name="Subtitle 4">
            <a:extLst>
              <a:ext uri="{FF2B5EF4-FFF2-40B4-BE49-F238E27FC236}">
                <a16:creationId xmlns:a16="http://schemas.microsoft.com/office/drawing/2014/main" id="{5DDF608E-587A-4507-A8EC-EFBBA1BEA911}"/>
              </a:ext>
            </a:extLst>
          </p:cNvPr>
          <p:cNvSpPr>
            <a:spLocks noGrp="1"/>
          </p:cNvSpPr>
          <p:nvPr>
            <p:ph type="subTitle" idx="1"/>
          </p:nvPr>
        </p:nvSpPr>
        <p:spPr/>
        <p:txBody>
          <a:bodyPr/>
          <a:lstStyle/>
          <a:p>
            <a:r>
              <a:rPr lang="en-US" altLang="en-US" dirty="0"/>
              <a:t>Chapter 6</a:t>
            </a:r>
          </a:p>
          <a:p>
            <a:r>
              <a:rPr lang="en-US" altLang="en-US" dirty="0"/>
              <a:t>Logical Fallacies—II</a:t>
            </a:r>
          </a:p>
        </p:txBody>
      </p:sp>
      <p:sp>
        <p:nvSpPr>
          <p:cNvPr id="3" name="Content Placeholder 2">
            <a:extLst>
              <a:ext uri="{FF2B5EF4-FFF2-40B4-BE49-F238E27FC236}">
                <a16:creationId xmlns:a16="http://schemas.microsoft.com/office/drawing/2014/main" id="{E623CC31-8F10-4C81-8C45-4CC91ABD5384}"/>
              </a:ext>
            </a:extLst>
          </p:cNvPr>
          <p:cNvSpPr>
            <a:spLocks noGrp="1"/>
          </p:cNvSpPr>
          <p:nvPr>
            <p:ph sz="quarter" idx="11"/>
          </p:nvPr>
        </p:nvSpPr>
        <p:spPr>
          <a:xfrm>
            <a:off x="5181146" y="6468269"/>
            <a:ext cx="3505654" cy="304800"/>
          </a:xfrm>
        </p:spPr>
        <p:txBody>
          <a:bodyPr/>
          <a:lstStyle/>
          <a:p>
            <a:r>
              <a:rPr lang="en-US" altLang="en-US" dirty="0">
                <a:ea typeface="MS PGothic" panose="020B0600070205080204" pitchFamily="34" charset="-128"/>
              </a:rPr>
              <a:t>© 2019 McGraw-Hill Companies.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41AA-BBEC-4283-B1B8-1B471DD8F4B1}"/>
              </a:ext>
            </a:extLst>
          </p:cNvPr>
          <p:cNvSpPr>
            <a:spLocks noGrp="1"/>
          </p:cNvSpPr>
          <p:nvPr>
            <p:ph type="title"/>
          </p:nvPr>
        </p:nvSpPr>
        <p:spPr/>
        <p:txBody>
          <a:bodyPr/>
          <a:lstStyle/>
          <a:p>
            <a:r>
              <a:rPr lang="en-US" altLang="en-US" dirty="0"/>
              <a:t>Loaded Question, 1</a:t>
            </a:r>
            <a:endParaRPr lang="en-US" dirty="0"/>
          </a:p>
        </p:txBody>
      </p:sp>
      <p:sp>
        <p:nvSpPr>
          <p:cNvPr id="3" name="Content Placeholder 2">
            <a:extLst>
              <a:ext uri="{FF2B5EF4-FFF2-40B4-BE49-F238E27FC236}">
                <a16:creationId xmlns:a16="http://schemas.microsoft.com/office/drawing/2014/main" id="{5B1B25E2-02D2-47A1-A1BF-ACF79480E74D}"/>
              </a:ext>
            </a:extLst>
          </p:cNvPr>
          <p:cNvSpPr>
            <a:spLocks noGrp="1"/>
          </p:cNvSpPr>
          <p:nvPr>
            <p:ph idx="1"/>
          </p:nvPr>
        </p:nvSpPr>
        <p:spPr/>
        <p:txBody>
          <a:bodyPr/>
          <a:lstStyle/>
          <a:p>
            <a:pPr>
              <a:lnSpc>
                <a:spcPct val="90000"/>
              </a:lnSpc>
            </a:pPr>
            <a:r>
              <a:rPr lang="en-US" altLang="en-US" dirty="0"/>
              <a:t>Occurs when an arguer asks a question that contains an unfair or unwarranted presupposition such that either way you answer it, you will appear to endorse an assumption</a:t>
            </a:r>
          </a:p>
          <a:p>
            <a:pPr>
              <a:lnSpc>
                <a:spcPct val="90000"/>
              </a:lnSpc>
            </a:pPr>
            <a:endParaRPr lang="en-US" altLang="en-US" sz="1000" dirty="0"/>
          </a:p>
          <a:p>
            <a:pPr>
              <a:lnSpc>
                <a:spcPct val="90000"/>
              </a:lnSpc>
            </a:pPr>
            <a:r>
              <a:rPr lang="en-US" altLang="en-US" dirty="0"/>
              <a:t>Examples</a:t>
            </a:r>
          </a:p>
          <a:p>
            <a:pPr lvl="1">
              <a:lnSpc>
                <a:spcPct val="90000"/>
              </a:lnSpc>
            </a:pPr>
            <a:r>
              <a:rPr lang="en-US" altLang="en-US" dirty="0"/>
              <a:t>Have you stopped cheating on your exams? </a:t>
            </a:r>
          </a:p>
          <a:p>
            <a:pPr lvl="1">
              <a:lnSpc>
                <a:spcPct val="90000"/>
              </a:lnSpc>
            </a:pPr>
            <a:r>
              <a:rPr lang="en-US" altLang="en-US" dirty="0"/>
              <a:t>Where did you hide the bodies? </a:t>
            </a:r>
          </a:p>
          <a:p>
            <a:pPr lvl="1">
              <a:lnSpc>
                <a:spcPct val="90000"/>
              </a:lnSpc>
            </a:pPr>
            <a:r>
              <a:rPr lang="en-US" altLang="en-US" dirty="0"/>
              <a:t>Are you still in favor of this fiscally irresponsible bill?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41AA-BBEC-4283-B1B8-1B471DD8F4B1}"/>
              </a:ext>
            </a:extLst>
          </p:cNvPr>
          <p:cNvSpPr>
            <a:spLocks noGrp="1"/>
          </p:cNvSpPr>
          <p:nvPr>
            <p:ph type="title"/>
          </p:nvPr>
        </p:nvSpPr>
        <p:spPr/>
        <p:txBody>
          <a:bodyPr/>
          <a:lstStyle/>
          <a:p>
            <a:r>
              <a:rPr lang="en-US" altLang="en-US" dirty="0"/>
              <a:t>Loaded Question, 2</a:t>
            </a:r>
            <a:endParaRPr lang="en-US" dirty="0"/>
          </a:p>
        </p:txBody>
      </p:sp>
      <p:sp>
        <p:nvSpPr>
          <p:cNvPr id="3" name="Content Placeholder 2">
            <a:extLst>
              <a:ext uri="{FF2B5EF4-FFF2-40B4-BE49-F238E27FC236}">
                <a16:creationId xmlns:a16="http://schemas.microsoft.com/office/drawing/2014/main" id="{5B1B25E2-02D2-47A1-A1BF-ACF79480E74D}"/>
              </a:ext>
            </a:extLst>
          </p:cNvPr>
          <p:cNvSpPr>
            <a:spLocks noGrp="1"/>
          </p:cNvSpPr>
          <p:nvPr>
            <p:ph idx="1"/>
          </p:nvPr>
        </p:nvSpPr>
        <p:spPr/>
        <p:txBody>
          <a:bodyPr/>
          <a:lstStyle/>
          <a:p>
            <a:r>
              <a:rPr lang="en-US" altLang="en-US" dirty="0"/>
              <a:t>Usually, multiple questions are rolled up into one </a:t>
            </a:r>
          </a:p>
          <a:p>
            <a:pPr lvl="1"/>
            <a:r>
              <a:rPr lang="en-US" altLang="en-US" dirty="0"/>
              <a:t>Example: I would like to say to the Minister of Finance that his policies are directly responsible for the fact that 1,185 more Canadians are without jobs every single day, 1,185 more Canadians with families to feed and mortgages to pay. How long is the Minister prepared to condemn 1,200 more Canadians every day to job loss and insecurity because he is too stubborn and too uncaring to change his policies?</a:t>
            </a:r>
          </a:p>
        </p:txBody>
      </p:sp>
    </p:spTree>
    <p:extLst>
      <p:ext uri="{BB962C8B-B14F-4D97-AF65-F5344CB8AC3E}">
        <p14:creationId xmlns:p14="http://schemas.microsoft.com/office/powerpoint/2010/main" val="367558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41AA-BBEC-4283-B1B8-1B471DD8F4B1}"/>
              </a:ext>
            </a:extLst>
          </p:cNvPr>
          <p:cNvSpPr>
            <a:spLocks noGrp="1"/>
          </p:cNvSpPr>
          <p:nvPr>
            <p:ph type="title"/>
          </p:nvPr>
        </p:nvSpPr>
        <p:spPr/>
        <p:txBody>
          <a:bodyPr/>
          <a:lstStyle/>
          <a:p>
            <a:r>
              <a:rPr lang="en-US" altLang="en-US" dirty="0"/>
              <a:t>Loaded Question, 3</a:t>
            </a:r>
            <a:endParaRPr lang="en-US" dirty="0"/>
          </a:p>
        </p:txBody>
      </p:sp>
      <p:sp>
        <p:nvSpPr>
          <p:cNvPr id="3" name="Content Placeholder 2">
            <a:extLst>
              <a:ext uri="{FF2B5EF4-FFF2-40B4-BE49-F238E27FC236}">
                <a16:creationId xmlns:a16="http://schemas.microsoft.com/office/drawing/2014/main" id="{5B1B25E2-02D2-47A1-A1BF-ACF79480E74D}"/>
              </a:ext>
            </a:extLst>
          </p:cNvPr>
          <p:cNvSpPr>
            <a:spLocks noGrp="1"/>
          </p:cNvSpPr>
          <p:nvPr>
            <p:ph idx="1"/>
          </p:nvPr>
        </p:nvSpPr>
        <p:spPr/>
        <p:txBody>
          <a:bodyPr/>
          <a:lstStyle/>
          <a:p>
            <a:pPr marL="738188" lvl="1" indent="-342900">
              <a:spcBef>
                <a:spcPts val="300"/>
              </a:spcBef>
            </a:pPr>
            <a:r>
              <a:rPr lang="en-US" altLang="en-US" sz="2200" dirty="0"/>
              <a:t>Question 1: Are the Minister of Finance’s policies directly responsible for the fact that 1,185 Canadians lose their jobs every single day?</a:t>
            </a:r>
          </a:p>
          <a:p>
            <a:pPr marL="738188" lvl="1" indent="-342900">
              <a:spcBef>
                <a:spcPts val="300"/>
              </a:spcBef>
            </a:pPr>
            <a:r>
              <a:rPr lang="en-US" altLang="en-US" sz="2200" dirty="0"/>
              <a:t>Question 2: If so, are these policies allowed to continue because the Minister is too stubborn and uncaring to change his policies?</a:t>
            </a:r>
          </a:p>
          <a:p>
            <a:pPr marL="738188" lvl="1" indent="-342900">
              <a:spcBef>
                <a:spcPts val="300"/>
              </a:spcBef>
            </a:pPr>
            <a:r>
              <a:rPr lang="en-US" altLang="en-US" sz="2200" dirty="0"/>
              <a:t>Question 3: If the Minister is too stubborn and uncaring to change his policies, how much longer will this stubborn and uncaring attitude continue?</a:t>
            </a:r>
          </a:p>
        </p:txBody>
      </p:sp>
    </p:spTree>
    <p:extLst>
      <p:ext uri="{BB962C8B-B14F-4D97-AF65-F5344CB8AC3E}">
        <p14:creationId xmlns:p14="http://schemas.microsoft.com/office/powerpoint/2010/main" val="271695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41AA-BBEC-4283-B1B8-1B471DD8F4B1}"/>
              </a:ext>
            </a:extLst>
          </p:cNvPr>
          <p:cNvSpPr>
            <a:spLocks noGrp="1"/>
          </p:cNvSpPr>
          <p:nvPr>
            <p:ph type="title"/>
          </p:nvPr>
        </p:nvSpPr>
        <p:spPr/>
        <p:txBody>
          <a:bodyPr/>
          <a:lstStyle/>
          <a:p>
            <a:r>
              <a:rPr lang="en-US" altLang="en-US" dirty="0"/>
              <a:t>Loaded Question, 4</a:t>
            </a:r>
            <a:endParaRPr lang="en-US" dirty="0"/>
          </a:p>
        </p:txBody>
      </p:sp>
      <p:sp>
        <p:nvSpPr>
          <p:cNvPr id="3" name="Content Placeholder 2">
            <a:extLst>
              <a:ext uri="{FF2B5EF4-FFF2-40B4-BE49-F238E27FC236}">
                <a16:creationId xmlns:a16="http://schemas.microsoft.com/office/drawing/2014/main" id="{5B1B25E2-02D2-47A1-A1BF-ACF79480E74D}"/>
              </a:ext>
            </a:extLst>
          </p:cNvPr>
          <p:cNvSpPr>
            <a:spLocks noGrp="1"/>
          </p:cNvSpPr>
          <p:nvPr>
            <p:ph idx="1"/>
          </p:nvPr>
        </p:nvSpPr>
        <p:spPr/>
        <p:txBody>
          <a:bodyPr/>
          <a:lstStyle/>
          <a:p>
            <a:pPr>
              <a:spcBef>
                <a:spcPts val="300"/>
              </a:spcBef>
            </a:pPr>
            <a:r>
              <a:rPr lang="en-US" dirty="0"/>
              <a:t>To respond to a loaded question effectively, one must distinguish the different questions being asked and respond to each individually</a:t>
            </a:r>
            <a:endParaRPr lang="en-US" altLang="en-US" dirty="0"/>
          </a:p>
        </p:txBody>
      </p:sp>
    </p:spTree>
    <p:extLst>
      <p:ext uri="{BB962C8B-B14F-4D97-AF65-F5344CB8AC3E}">
        <p14:creationId xmlns:p14="http://schemas.microsoft.com/office/powerpoint/2010/main" val="4043916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2C6D-C147-4924-BD94-E42C3B5798BE}"/>
              </a:ext>
            </a:extLst>
          </p:cNvPr>
          <p:cNvSpPr>
            <a:spLocks noGrp="1"/>
          </p:cNvSpPr>
          <p:nvPr>
            <p:ph type="title"/>
          </p:nvPr>
        </p:nvSpPr>
        <p:spPr/>
        <p:txBody>
          <a:bodyPr/>
          <a:lstStyle/>
          <a:p>
            <a:r>
              <a:rPr lang="en-US" altLang="en-US" dirty="0"/>
              <a:t>Questionable Cause, 1</a:t>
            </a:r>
            <a:endParaRPr lang="en-US" dirty="0"/>
          </a:p>
        </p:txBody>
      </p:sp>
      <p:sp>
        <p:nvSpPr>
          <p:cNvPr id="3" name="Content Placeholder 2">
            <a:extLst>
              <a:ext uri="{FF2B5EF4-FFF2-40B4-BE49-F238E27FC236}">
                <a16:creationId xmlns:a16="http://schemas.microsoft.com/office/drawing/2014/main" id="{8440ABE3-2E36-4DA7-9663-F8BDD4E339A3}"/>
              </a:ext>
            </a:extLst>
          </p:cNvPr>
          <p:cNvSpPr>
            <a:spLocks noGrp="1"/>
          </p:cNvSpPr>
          <p:nvPr>
            <p:ph idx="1"/>
          </p:nvPr>
        </p:nvSpPr>
        <p:spPr/>
        <p:txBody>
          <a:bodyPr/>
          <a:lstStyle/>
          <a:p>
            <a:pPr>
              <a:lnSpc>
                <a:spcPct val="90000"/>
              </a:lnSpc>
            </a:pPr>
            <a:r>
              <a:rPr lang="en-US" altLang="en-US" dirty="0"/>
              <a:t>Fallacy is committed when one claims, without sufficient evidence, that one thing is the cause of something else</a:t>
            </a:r>
          </a:p>
          <a:p>
            <a:pPr>
              <a:lnSpc>
                <a:spcPct val="90000"/>
              </a:lnSpc>
            </a:pPr>
            <a:endParaRPr lang="en-US" altLang="en-US" sz="1000" dirty="0"/>
          </a:p>
          <a:p>
            <a:pPr>
              <a:lnSpc>
                <a:spcPct val="90000"/>
              </a:lnSpc>
            </a:pPr>
            <a:r>
              <a:rPr lang="en-US" altLang="en-US" dirty="0"/>
              <a:t>Types </a:t>
            </a:r>
          </a:p>
          <a:p>
            <a:pPr lvl="1">
              <a:lnSpc>
                <a:spcPct val="90000"/>
              </a:lnSpc>
            </a:pPr>
            <a:r>
              <a:rPr lang="en-US" altLang="en-US" b="1" dirty="0"/>
              <a:t>Post hoc fallacy</a:t>
            </a:r>
            <a:r>
              <a:rPr lang="en-US" altLang="en-US" dirty="0"/>
              <a:t>: Assuming without adequate evidence that because one event, A, occurred before another event, B, A is the cause of B</a:t>
            </a:r>
          </a:p>
          <a:p>
            <a:pPr lvl="2">
              <a:lnSpc>
                <a:spcPct val="90000"/>
              </a:lnSpc>
            </a:pPr>
            <a:r>
              <a:rPr lang="en-US" altLang="en-US" dirty="0"/>
              <a:t>Example: I drank a cup of ginseng tea and the next morning my sniffles were gone. The tea must have made me better.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2C6D-C147-4924-BD94-E42C3B5798BE}"/>
              </a:ext>
            </a:extLst>
          </p:cNvPr>
          <p:cNvSpPr>
            <a:spLocks noGrp="1"/>
          </p:cNvSpPr>
          <p:nvPr>
            <p:ph type="title"/>
          </p:nvPr>
        </p:nvSpPr>
        <p:spPr/>
        <p:txBody>
          <a:bodyPr/>
          <a:lstStyle/>
          <a:p>
            <a:r>
              <a:rPr lang="en-US" altLang="en-US" dirty="0"/>
              <a:t>Questionable Cause, 2</a:t>
            </a:r>
            <a:endParaRPr lang="en-US" dirty="0"/>
          </a:p>
        </p:txBody>
      </p:sp>
      <p:sp>
        <p:nvSpPr>
          <p:cNvPr id="3" name="Content Placeholder 2">
            <a:extLst>
              <a:ext uri="{FF2B5EF4-FFF2-40B4-BE49-F238E27FC236}">
                <a16:creationId xmlns:a16="http://schemas.microsoft.com/office/drawing/2014/main" id="{8440ABE3-2E36-4DA7-9663-F8BDD4E339A3}"/>
              </a:ext>
            </a:extLst>
          </p:cNvPr>
          <p:cNvSpPr>
            <a:spLocks noGrp="1"/>
          </p:cNvSpPr>
          <p:nvPr>
            <p:ph idx="1"/>
          </p:nvPr>
        </p:nvSpPr>
        <p:spPr/>
        <p:txBody>
          <a:bodyPr/>
          <a:lstStyle/>
          <a:p>
            <a:pPr lvl="1">
              <a:lnSpc>
                <a:spcPct val="90000"/>
              </a:lnSpc>
              <a:spcBef>
                <a:spcPts val="700"/>
              </a:spcBef>
            </a:pPr>
            <a:r>
              <a:rPr lang="en-US" altLang="en-US" b="1" dirty="0"/>
              <a:t>Mere correlation fallacy</a:t>
            </a:r>
            <a:r>
              <a:rPr lang="en-US" altLang="en-US" dirty="0"/>
              <a:t>: Suggesting, </a:t>
            </a:r>
            <a:r>
              <a:rPr lang="en-US" dirty="0"/>
              <a:t>without sufficient evidence, that because A and B regularly occur together, A must be the cause of B or vice versa</a:t>
            </a:r>
            <a:endParaRPr lang="en-US" altLang="en-US" dirty="0"/>
          </a:p>
          <a:p>
            <a:pPr lvl="2">
              <a:lnSpc>
                <a:spcPct val="90000"/>
              </a:lnSpc>
              <a:spcBef>
                <a:spcPts val="700"/>
              </a:spcBef>
            </a:pPr>
            <a:r>
              <a:rPr lang="en-US" altLang="en-US" dirty="0"/>
              <a:t>Example: I ate eggs every morning this week, and every day I failed an exam. I should stop eating eggs so I can pass my exams. </a:t>
            </a:r>
          </a:p>
          <a:p>
            <a:pPr lvl="1">
              <a:lnSpc>
                <a:spcPct val="90000"/>
              </a:lnSpc>
              <a:spcBef>
                <a:spcPts val="700"/>
              </a:spcBef>
            </a:pPr>
            <a:r>
              <a:rPr lang="en-US" altLang="en-US" b="1" dirty="0"/>
              <a:t>Oversimplified cause fallacy</a:t>
            </a:r>
            <a:r>
              <a:rPr lang="en-US" altLang="en-US" dirty="0"/>
              <a:t>: Suggesting, </a:t>
            </a:r>
            <a:r>
              <a:rPr lang="en-US" dirty="0"/>
              <a:t>without adequate evidence, that A is the sole cause of B when, in fact, there are several causes of B</a:t>
            </a:r>
          </a:p>
          <a:p>
            <a:pPr lvl="2">
              <a:lnSpc>
                <a:spcPct val="90000"/>
              </a:lnSpc>
              <a:spcBef>
                <a:spcPts val="700"/>
              </a:spcBef>
            </a:pPr>
            <a:r>
              <a:rPr lang="en-US" altLang="en-US" dirty="0"/>
              <a:t>Example: SAT scores have been dropping. Clearly, kids have been watching too much TV. </a:t>
            </a:r>
          </a:p>
        </p:txBody>
      </p:sp>
    </p:spTree>
    <p:extLst>
      <p:ext uri="{BB962C8B-B14F-4D97-AF65-F5344CB8AC3E}">
        <p14:creationId xmlns:p14="http://schemas.microsoft.com/office/powerpoint/2010/main" val="3288747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1E1E-E8D8-40B1-9EDC-B0306E85C8E0}"/>
              </a:ext>
            </a:extLst>
          </p:cNvPr>
          <p:cNvSpPr>
            <a:spLocks noGrp="1"/>
          </p:cNvSpPr>
          <p:nvPr>
            <p:ph type="title"/>
          </p:nvPr>
        </p:nvSpPr>
        <p:spPr/>
        <p:txBody>
          <a:bodyPr/>
          <a:lstStyle/>
          <a:p>
            <a:r>
              <a:rPr lang="en-US" altLang="en-US" dirty="0"/>
              <a:t>Hasty Generalization, 1</a:t>
            </a:r>
            <a:endParaRPr lang="en-US" dirty="0"/>
          </a:p>
        </p:txBody>
      </p:sp>
      <p:sp>
        <p:nvSpPr>
          <p:cNvPr id="3" name="Content Placeholder 2">
            <a:extLst>
              <a:ext uri="{FF2B5EF4-FFF2-40B4-BE49-F238E27FC236}">
                <a16:creationId xmlns:a16="http://schemas.microsoft.com/office/drawing/2014/main" id="{CCB3694E-91E5-46C5-8667-54E1BC9D81C9}"/>
              </a:ext>
            </a:extLst>
          </p:cNvPr>
          <p:cNvSpPr>
            <a:spLocks noGrp="1"/>
          </p:cNvSpPr>
          <p:nvPr>
            <p:ph idx="1"/>
          </p:nvPr>
        </p:nvSpPr>
        <p:spPr/>
        <p:txBody>
          <a:bodyPr/>
          <a:lstStyle/>
          <a:p>
            <a:r>
              <a:rPr lang="en-US" altLang="en-US" dirty="0"/>
              <a:t>Occurs when one draws a general conclusion from a sample that is biased or too small</a:t>
            </a:r>
          </a:p>
          <a:p>
            <a:pPr lvl="1"/>
            <a:r>
              <a:rPr lang="en-US" altLang="en-US" dirty="0"/>
              <a:t>Example 1 (biased sample): I polled 100 professors from 100 schools. Less than only 25% of them believed in God. I guess most Americans don’t believe in God anymore. </a:t>
            </a:r>
          </a:p>
          <a:p>
            <a:pPr lvl="1"/>
            <a:r>
              <a:rPr lang="en-US" altLang="en-US" dirty="0"/>
              <a:t>Example 2 (too small of a sample): I’ve hired three San Pedrans in the past six months, and all three were lazy and shiftless. I guess most San Pedrans are lazy and shiftless.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1E1E-E8D8-40B1-9EDC-B0306E85C8E0}"/>
              </a:ext>
            </a:extLst>
          </p:cNvPr>
          <p:cNvSpPr>
            <a:spLocks noGrp="1"/>
          </p:cNvSpPr>
          <p:nvPr>
            <p:ph type="title"/>
          </p:nvPr>
        </p:nvSpPr>
        <p:spPr/>
        <p:txBody>
          <a:bodyPr/>
          <a:lstStyle/>
          <a:p>
            <a:r>
              <a:rPr lang="en-US" altLang="en-US" dirty="0"/>
              <a:t>Hasty Generalization, 2</a:t>
            </a:r>
            <a:endParaRPr lang="en-US" dirty="0"/>
          </a:p>
        </p:txBody>
      </p:sp>
      <p:sp>
        <p:nvSpPr>
          <p:cNvPr id="3" name="Content Placeholder 2">
            <a:extLst>
              <a:ext uri="{FF2B5EF4-FFF2-40B4-BE49-F238E27FC236}">
                <a16:creationId xmlns:a16="http://schemas.microsoft.com/office/drawing/2014/main" id="{CCB3694E-91E5-46C5-8667-54E1BC9D81C9}"/>
              </a:ext>
            </a:extLst>
          </p:cNvPr>
          <p:cNvSpPr>
            <a:spLocks noGrp="1"/>
          </p:cNvSpPr>
          <p:nvPr>
            <p:ph idx="1"/>
          </p:nvPr>
        </p:nvSpPr>
        <p:spPr/>
        <p:txBody>
          <a:bodyPr/>
          <a:lstStyle/>
          <a:p>
            <a:pPr marL="0" lvl="1" indent="0">
              <a:lnSpc>
                <a:spcPct val="90000"/>
              </a:lnSpc>
              <a:buNone/>
            </a:pPr>
            <a:r>
              <a:rPr lang="en-US" sz="2800" dirty="0"/>
              <a:t>Not every argument that jumps to a conclusion is a hasty generalization</a:t>
            </a:r>
          </a:p>
          <a:p>
            <a:pPr lvl="1">
              <a:lnSpc>
                <a:spcPct val="90000"/>
              </a:lnSpc>
            </a:pPr>
            <a:r>
              <a:rPr lang="en-US" altLang="en-US" dirty="0"/>
              <a:t>Example: That large biker with the swastika tattoo and the brass knuckles looks friendly enough. I bet he wouldn’t mind if I introduced myself with a joy buzzer handshake.</a:t>
            </a:r>
          </a:p>
          <a:p>
            <a:pPr lvl="2">
              <a:lnSpc>
                <a:spcPct val="90000"/>
              </a:lnSpc>
            </a:pPr>
            <a:r>
              <a:rPr lang="en-US" altLang="en-US" dirty="0"/>
              <a:t>Since this argument draws a conclusion about one biker, and not all (or most) of them, it is not a “generalization” at all</a:t>
            </a:r>
          </a:p>
        </p:txBody>
      </p:sp>
    </p:spTree>
    <p:extLst>
      <p:ext uri="{BB962C8B-B14F-4D97-AF65-F5344CB8AC3E}">
        <p14:creationId xmlns:p14="http://schemas.microsoft.com/office/powerpoint/2010/main" val="179394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1B9C-27BD-459F-9D7B-8B8D0CD44284}"/>
              </a:ext>
            </a:extLst>
          </p:cNvPr>
          <p:cNvSpPr>
            <a:spLocks noGrp="1"/>
          </p:cNvSpPr>
          <p:nvPr>
            <p:ph type="title"/>
          </p:nvPr>
        </p:nvSpPr>
        <p:spPr/>
        <p:txBody>
          <a:bodyPr/>
          <a:lstStyle/>
          <a:p>
            <a:r>
              <a:rPr lang="en-US" altLang="en-US" dirty="0"/>
              <a:t>Slippery Slope, 1</a:t>
            </a:r>
            <a:endParaRPr lang="en-US" dirty="0"/>
          </a:p>
        </p:txBody>
      </p:sp>
      <p:sp>
        <p:nvSpPr>
          <p:cNvPr id="3" name="Content Placeholder 2">
            <a:extLst>
              <a:ext uri="{FF2B5EF4-FFF2-40B4-BE49-F238E27FC236}">
                <a16:creationId xmlns:a16="http://schemas.microsoft.com/office/drawing/2014/main" id="{BEBEF90E-A194-4DA2-BBCC-0C33BA712014}"/>
              </a:ext>
            </a:extLst>
          </p:cNvPr>
          <p:cNvSpPr>
            <a:spLocks noGrp="1"/>
          </p:cNvSpPr>
          <p:nvPr>
            <p:ph idx="1"/>
          </p:nvPr>
        </p:nvSpPr>
        <p:spPr>
          <a:xfrm>
            <a:off x="838200" y="2362200"/>
            <a:ext cx="7848600" cy="3724275"/>
          </a:xfrm>
        </p:spPr>
        <p:txBody>
          <a:bodyPr/>
          <a:lstStyle/>
          <a:p>
            <a:pPr>
              <a:lnSpc>
                <a:spcPct val="90000"/>
              </a:lnSpc>
              <a:spcBef>
                <a:spcPts val="200"/>
              </a:spcBef>
            </a:pPr>
            <a:r>
              <a:rPr lang="en-US" altLang="en-US" dirty="0"/>
              <a:t>Fallacy is committed when one claims, without sufficient evidence, that a seemingly harmless action, if taken, will lead to a disastrous outcome </a:t>
            </a:r>
          </a:p>
          <a:p>
            <a:pPr>
              <a:lnSpc>
                <a:spcPct val="90000"/>
              </a:lnSpc>
              <a:spcBef>
                <a:spcPts val="200"/>
              </a:spcBef>
            </a:pPr>
            <a:endParaRPr lang="en-US" altLang="en-US" sz="1000" dirty="0"/>
          </a:p>
          <a:p>
            <a:pPr>
              <a:lnSpc>
                <a:spcPct val="90000"/>
              </a:lnSpc>
              <a:spcBef>
                <a:spcPts val="200"/>
              </a:spcBef>
            </a:pPr>
            <a:r>
              <a:rPr lang="en-US" altLang="en-US" dirty="0"/>
              <a:t>Common pattern</a:t>
            </a:r>
          </a:p>
          <a:p>
            <a:pPr marL="457200" indent="-457200">
              <a:spcBef>
                <a:spcPts val="200"/>
              </a:spcBef>
              <a:buFont typeface="Arial" panose="020B0604020202020204" pitchFamily="34" charset="0"/>
              <a:buChar char="•"/>
            </a:pPr>
            <a:r>
              <a:rPr lang="en-US" sz="2400" dirty="0"/>
              <a:t>The arguer claims that if a certain seemingly harmless action, A, is performed, A will lead to B, B will lead to C, and so on to D</a:t>
            </a:r>
          </a:p>
          <a:p>
            <a:pPr marL="457200" indent="-457200">
              <a:buFont typeface="Arial" panose="020B0604020202020204" pitchFamily="34" charset="0"/>
              <a:buChar char="•"/>
            </a:pPr>
            <a:r>
              <a:rPr lang="en-US" sz="2400" dirty="0"/>
              <a:t>The arguer holds that D is a terrible thing and therefore should not be allowed to happen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1B9C-27BD-459F-9D7B-8B8D0CD44284}"/>
              </a:ext>
            </a:extLst>
          </p:cNvPr>
          <p:cNvSpPr>
            <a:spLocks noGrp="1"/>
          </p:cNvSpPr>
          <p:nvPr>
            <p:ph type="title"/>
          </p:nvPr>
        </p:nvSpPr>
        <p:spPr/>
        <p:txBody>
          <a:bodyPr/>
          <a:lstStyle/>
          <a:p>
            <a:r>
              <a:rPr lang="en-US" altLang="en-US" dirty="0"/>
              <a:t>Slippery Slope, 2</a:t>
            </a:r>
            <a:endParaRPr lang="en-US" dirty="0"/>
          </a:p>
        </p:txBody>
      </p:sp>
      <p:sp>
        <p:nvSpPr>
          <p:cNvPr id="3" name="Content Placeholder 2">
            <a:extLst>
              <a:ext uri="{FF2B5EF4-FFF2-40B4-BE49-F238E27FC236}">
                <a16:creationId xmlns:a16="http://schemas.microsoft.com/office/drawing/2014/main" id="{BEBEF90E-A194-4DA2-BBCC-0C33BA712014}"/>
              </a:ext>
            </a:extLst>
          </p:cNvPr>
          <p:cNvSpPr>
            <a:spLocks noGrp="1"/>
          </p:cNvSpPr>
          <p:nvPr>
            <p:ph idx="1"/>
          </p:nvPr>
        </p:nvSpPr>
        <p:spPr/>
        <p:txBody>
          <a:bodyPr/>
          <a:lstStyle/>
          <a:p>
            <a:pPr marL="342900" indent="-342900">
              <a:buFont typeface="Arial" panose="020B0604020202020204" pitchFamily="34" charset="0"/>
              <a:buChar char="•"/>
            </a:pPr>
            <a:r>
              <a:rPr lang="en-US" sz="2400" dirty="0"/>
              <a:t>In fact, there is no good reason to believe that A will actually lead to D</a:t>
            </a:r>
          </a:p>
          <a:p>
            <a:endParaRPr lang="en-US" sz="1000" dirty="0"/>
          </a:p>
          <a:p>
            <a:r>
              <a:rPr lang="en-US" dirty="0"/>
              <a:t>Many slippery-slope arguments leave out some or all of the intermediate steps that an arguer believes will occur</a:t>
            </a:r>
            <a:endParaRPr lang="en-US" sz="2400" dirty="0"/>
          </a:p>
          <a:p>
            <a:pPr marL="342900" indent="-342900">
              <a:buFont typeface="Arial" panose="020B0604020202020204" pitchFamily="34" charset="0"/>
              <a:buChar char="•"/>
            </a:pPr>
            <a:r>
              <a:rPr lang="en-US" altLang="en-US" sz="2400" dirty="0"/>
              <a:t>Example: Dr. Perry has proposed that we legalize physician-assisted suicide. No sensible person should listen to such a proposal. If we allow physician-assisted suicide, eventually there will be no respect for human life. </a:t>
            </a:r>
          </a:p>
        </p:txBody>
      </p:sp>
    </p:spTree>
    <p:extLst>
      <p:ext uri="{BB962C8B-B14F-4D97-AF65-F5344CB8AC3E}">
        <p14:creationId xmlns:p14="http://schemas.microsoft.com/office/powerpoint/2010/main" val="403011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FF28-12A3-4564-AA87-3CA88767A078}"/>
              </a:ext>
            </a:extLst>
          </p:cNvPr>
          <p:cNvSpPr>
            <a:spLocks noGrp="1"/>
          </p:cNvSpPr>
          <p:nvPr>
            <p:ph type="title"/>
          </p:nvPr>
        </p:nvSpPr>
        <p:spPr/>
        <p:txBody>
          <a:bodyPr/>
          <a:lstStyle/>
          <a:p>
            <a:r>
              <a:rPr lang="en-US" altLang="en-US" dirty="0"/>
              <a:t>Fallacies of Insufficient Evidence</a:t>
            </a:r>
            <a:endParaRPr lang="en-US" dirty="0"/>
          </a:p>
        </p:txBody>
      </p:sp>
      <p:sp>
        <p:nvSpPr>
          <p:cNvPr id="3" name="Content Placeholder 2">
            <a:extLst>
              <a:ext uri="{FF2B5EF4-FFF2-40B4-BE49-F238E27FC236}">
                <a16:creationId xmlns:a16="http://schemas.microsoft.com/office/drawing/2014/main" id="{D47D4DA0-A6C3-4DB0-995C-CE696D7B34C3}"/>
              </a:ext>
            </a:extLst>
          </p:cNvPr>
          <p:cNvSpPr>
            <a:spLocks noGrp="1"/>
          </p:cNvSpPr>
          <p:nvPr>
            <p:ph sz="half" idx="1"/>
          </p:nvPr>
        </p:nvSpPr>
        <p:spPr/>
        <p:txBody>
          <a:bodyPr/>
          <a:lstStyle/>
          <a:p>
            <a:pPr marL="342900" indent="-342900">
              <a:buFont typeface="Arial" panose="020B0604020202020204" pitchFamily="34" charset="0"/>
              <a:buChar char="•"/>
            </a:pPr>
            <a:r>
              <a:rPr lang="en-US" altLang="en-US" dirty="0"/>
              <a:t>Inappropriate appeal to authority</a:t>
            </a:r>
          </a:p>
          <a:p>
            <a:pPr marL="342900" indent="-342900">
              <a:buFont typeface="Arial" panose="020B0604020202020204" pitchFamily="34" charset="0"/>
              <a:buChar char="•"/>
            </a:pPr>
            <a:r>
              <a:rPr lang="en-US" altLang="en-US" dirty="0"/>
              <a:t>Appeal to ignorance</a:t>
            </a:r>
          </a:p>
          <a:p>
            <a:pPr marL="342900" indent="-342900">
              <a:buFont typeface="Arial" panose="020B0604020202020204" pitchFamily="34" charset="0"/>
              <a:buChar char="•"/>
            </a:pPr>
            <a:r>
              <a:rPr lang="en-US" altLang="en-US" dirty="0"/>
              <a:t>False alternatives</a:t>
            </a:r>
          </a:p>
          <a:p>
            <a:pPr marL="342900" indent="-342900">
              <a:buFont typeface="Arial" panose="020B0604020202020204" pitchFamily="34" charset="0"/>
              <a:buChar char="•"/>
            </a:pPr>
            <a:r>
              <a:rPr lang="en-US" altLang="en-US" dirty="0"/>
              <a:t>Loaded question</a:t>
            </a:r>
          </a:p>
          <a:p>
            <a:pPr marL="342900" indent="-342900">
              <a:buFont typeface="Arial" panose="020B0604020202020204" pitchFamily="34" charset="0"/>
              <a:buChar char="•"/>
            </a:pPr>
            <a:r>
              <a:rPr lang="en-US" altLang="en-US" dirty="0"/>
              <a:t>Questionable cause</a:t>
            </a:r>
          </a:p>
          <a:p>
            <a:pPr marL="342900" indent="-342900">
              <a:buFont typeface="Arial" panose="020B0604020202020204" pitchFamily="34" charset="0"/>
              <a:buChar char="•"/>
            </a:pPr>
            <a:r>
              <a:rPr lang="en-US" altLang="en-US" dirty="0"/>
              <a:t>Hasty generalization</a:t>
            </a:r>
          </a:p>
          <a:p>
            <a:pPr marL="342900" indent="-342900">
              <a:buFont typeface="Arial" panose="020B0604020202020204" pitchFamily="34" charset="0"/>
              <a:buChar char="•"/>
            </a:pPr>
            <a:r>
              <a:rPr lang="en-US" altLang="en-US" dirty="0"/>
              <a:t>Slippery slope</a:t>
            </a:r>
          </a:p>
        </p:txBody>
      </p:sp>
      <p:sp>
        <p:nvSpPr>
          <p:cNvPr id="5" name="Content Placeholder 4">
            <a:extLst>
              <a:ext uri="{FF2B5EF4-FFF2-40B4-BE49-F238E27FC236}">
                <a16:creationId xmlns:a16="http://schemas.microsoft.com/office/drawing/2014/main" id="{DBBF3468-D418-462E-947F-360240C099AE}"/>
              </a:ext>
            </a:extLst>
          </p:cNvPr>
          <p:cNvSpPr>
            <a:spLocks noGrp="1"/>
          </p:cNvSpPr>
          <p:nvPr>
            <p:ph sz="half" idx="2"/>
          </p:nvPr>
        </p:nvSpPr>
        <p:spPr/>
        <p:txBody>
          <a:bodyPr/>
          <a:lstStyle/>
          <a:p>
            <a:pPr marL="342900" indent="-342900">
              <a:buFont typeface="Arial" panose="020B0604020202020204" pitchFamily="34" charset="0"/>
              <a:buChar char="•"/>
            </a:pPr>
            <a:r>
              <a:rPr lang="en-US" altLang="en-US" dirty="0"/>
              <a:t>Weak analogy</a:t>
            </a:r>
          </a:p>
          <a:p>
            <a:pPr marL="342900" indent="-342900">
              <a:buFont typeface="Arial" panose="020B0604020202020204" pitchFamily="34" charset="0"/>
              <a:buChar char="•"/>
            </a:pPr>
            <a:r>
              <a:rPr lang="en-US" altLang="en-US" dirty="0"/>
              <a:t>Inconsistency</a:t>
            </a:r>
          </a:p>
          <a:p>
            <a:pPr marL="342900" indent="-342900">
              <a:buFont typeface="Arial" panose="020B0604020202020204" pitchFamily="34" charset="0"/>
              <a:buChar char="•"/>
            </a:pPr>
            <a:r>
              <a:rPr lang="en-US" altLang="en-US" dirty="0"/>
              <a:t>Composition and division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1B9C-27BD-459F-9D7B-8B8D0CD44284}"/>
              </a:ext>
            </a:extLst>
          </p:cNvPr>
          <p:cNvSpPr>
            <a:spLocks noGrp="1"/>
          </p:cNvSpPr>
          <p:nvPr>
            <p:ph type="title"/>
          </p:nvPr>
        </p:nvSpPr>
        <p:spPr/>
        <p:txBody>
          <a:bodyPr/>
          <a:lstStyle/>
          <a:p>
            <a:r>
              <a:rPr lang="en-US" altLang="en-US" dirty="0"/>
              <a:t>Slippery Slope, 3</a:t>
            </a:r>
            <a:endParaRPr lang="en-US" dirty="0"/>
          </a:p>
        </p:txBody>
      </p:sp>
      <p:sp>
        <p:nvSpPr>
          <p:cNvPr id="3" name="Content Placeholder 2">
            <a:extLst>
              <a:ext uri="{FF2B5EF4-FFF2-40B4-BE49-F238E27FC236}">
                <a16:creationId xmlns:a16="http://schemas.microsoft.com/office/drawing/2014/main" id="{BEBEF90E-A194-4DA2-BBCC-0C33BA712014}"/>
              </a:ext>
            </a:extLst>
          </p:cNvPr>
          <p:cNvSpPr>
            <a:spLocks noGrp="1"/>
          </p:cNvSpPr>
          <p:nvPr>
            <p:ph idx="1"/>
          </p:nvPr>
        </p:nvSpPr>
        <p:spPr/>
        <p:txBody>
          <a:bodyPr/>
          <a:lstStyle/>
          <a:p>
            <a:r>
              <a:rPr lang="en-US" dirty="0"/>
              <a:t>Sometimes, there are good reasons for thinking that a very bad outcome may result from a seemingly harmless first step</a:t>
            </a:r>
          </a:p>
          <a:p>
            <a:pPr marL="457200" indent="-457200">
              <a:buFont typeface="Arial" panose="020B0604020202020204" pitchFamily="34" charset="0"/>
              <a:buChar char="•"/>
            </a:pPr>
            <a:r>
              <a:rPr lang="en-US" altLang="en-US" sz="2400" dirty="0"/>
              <a:t>It is justified if one presents good evidence that “A” will lead to “D,” and if “D” should be avoided, then “A” should be avoided</a:t>
            </a:r>
          </a:p>
        </p:txBody>
      </p:sp>
    </p:spTree>
    <p:extLst>
      <p:ext uri="{BB962C8B-B14F-4D97-AF65-F5344CB8AC3E}">
        <p14:creationId xmlns:p14="http://schemas.microsoft.com/office/powerpoint/2010/main" val="1919968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73AA-B5FF-4E6B-840B-F7F85A08AB91}"/>
              </a:ext>
            </a:extLst>
          </p:cNvPr>
          <p:cNvSpPr>
            <a:spLocks noGrp="1"/>
          </p:cNvSpPr>
          <p:nvPr>
            <p:ph type="title"/>
          </p:nvPr>
        </p:nvSpPr>
        <p:spPr/>
        <p:txBody>
          <a:bodyPr/>
          <a:lstStyle/>
          <a:p>
            <a:r>
              <a:rPr lang="en-US" altLang="en-US" dirty="0"/>
              <a:t>Weak Analogy, 1</a:t>
            </a:r>
            <a:endParaRPr lang="en-US" dirty="0"/>
          </a:p>
        </p:txBody>
      </p:sp>
      <p:sp>
        <p:nvSpPr>
          <p:cNvPr id="3" name="Content Placeholder 2">
            <a:extLst>
              <a:ext uri="{FF2B5EF4-FFF2-40B4-BE49-F238E27FC236}">
                <a16:creationId xmlns:a16="http://schemas.microsoft.com/office/drawing/2014/main" id="{8C02B140-BF11-42E6-9DE1-89706952414C}"/>
              </a:ext>
            </a:extLst>
          </p:cNvPr>
          <p:cNvSpPr>
            <a:spLocks noGrp="1"/>
          </p:cNvSpPr>
          <p:nvPr>
            <p:ph idx="1"/>
          </p:nvPr>
        </p:nvSpPr>
        <p:spPr/>
        <p:txBody>
          <a:bodyPr/>
          <a:lstStyle/>
          <a:p>
            <a:pPr>
              <a:spcBef>
                <a:spcPts val="200"/>
              </a:spcBef>
            </a:pPr>
            <a:r>
              <a:rPr lang="en-US" altLang="en-US" dirty="0"/>
              <a:t>Fallacy occurs when an arguer compares two (or more) things that aren’t really comparable in relevant respects</a:t>
            </a:r>
          </a:p>
          <a:p>
            <a:pPr lvl="1">
              <a:spcBef>
                <a:spcPts val="200"/>
              </a:spcBef>
            </a:pPr>
            <a:r>
              <a:rPr lang="en-US" altLang="en-US" dirty="0"/>
              <a:t>Example: Lettuce is leafy and green and tastes good on burgers. Poison ivy is also leafy and green. Therefore, poison ivy probably tastes good on burgers too.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73AA-B5FF-4E6B-840B-F7F85A08AB91}"/>
              </a:ext>
            </a:extLst>
          </p:cNvPr>
          <p:cNvSpPr>
            <a:spLocks noGrp="1"/>
          </p:cNvSpPr>
          <p:nvPr>
            <p:ph type="title"/>
          </p:nvPr>
        </p:nvSpPr>
        <p:spPr/>
        <p:txBody>
          <a:bodyPr/>
          <a:lstStyle/>
          <a:p>
            <a:r>
              <a:rPr lang="en-US" altLang="en-US" dirty="0"/>
              <a:t>Weak Analogy, 2</a:t>
            </a:r>
            <a:endParaRPr lang="en-US" dirty="0"/>
          </a:p>
        </p:txBody>
      </p:sp>
      <p:sp>
        <p:nvSpPr>
          <p:cNvPr id="3" name="Content Placeholder 2">
            <a:extLst>
              <a:ext uri="{FF2B5EF4-FFF2-40B4-BE49-F238E27FC236}">
                <a16:creationId xmlns:a16="http://schemas.microsoft.com/office/drawing/2014/main" id="{8C02B140-BF11-42E6-9DE1-89706952414C}"/>
              </a:ext>
            </a:extLst>
          </p:cNvPr>
          <p:cNvSpPr>
            <a:spLocks noGrp="1"/>
          </p:cNvSpPr>
          <p:nvPr>
            <p:ph idx="1"/>
          </p:nvPr>
        </p:nvSpPr>
        <p:spPr/>
        <p:txBody>
          <a:bodyPr/>
          <a:lstStyle/>
          <a:p>
            <a:pPr>
              <a:spcBef>
                <a:spcPts val="200"/>
              </a:spcBef>
            </a:pPr>
            <a:r>
              <a:rPr lang="en-US" altLang="en-US" dirty="0"/>
              <a:t>Common forms </a:t>
            </a:r>
          </a:p>
          <a:p>
            <a:pPr lvl="1">
              <a:spcBef>
                <a:spcPts val="200"/>
              </a:spcBef>
            </a:pPr>
            <a:r>
              <a:rPr lang="en-US" altLang="en-US" dirty="0"/>
              <a:t>Pattern 1: A has characteristics w, x, y, and z. B has characteristics w, x, and y. Therefore, B probably has characteristic z too. </a:t>
            </a:r>
          </a:p>
          <a:p>
            <a:pPr lvl="1">
              <a:spcBef>
                <a:spcPts val="200"/>
              </a:spcBef>
            </a:pPr>
            <a:r>
              <a:rPr lang="en-US" altLang="en-US" dirty="0"/>
              <a:t>Pattern 2: A is an x, and A is a y. B is an x, and B is a y. C is an x, and C is a y. D is an x. Therefore, D is probably a y too.</a:t>
            </a:r>
          </a:p>
          <a:p>
            <a:pPr lvl="1">
              <a:spcBef>
                <a:spcPts val="200"/>
              </a:spcBef>
            </a:pPr>
            <a:r>
              <a:rPr lang="en-US" altLang="en-US" dirty="0"/>
              <a:t>Pattern 3: A is an x. This is like B is a y.</a:t>
            </a:r>
          </a:p>
        </p:txBody>
      </p:sp>
    </p:spTree>
    <p:extLst>
      <p:ext uri="{BB962C8B-B14F-4D97-AF65-F5344CB8AC3E}">
        <p14:creationId xmlns:p14="http://schemas.microsoft.com/office/powerpoint/2010/main" val="1620339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73AA-B5FF-4E6B-840B-F7F85A08AB91}"/>
              </a:ext>
            </a:extLst>
          </p:cNvPr>
          <p:cNvSpPr>
            <a:spLocks noGrp="1"/>
          </p:cNvSpPr>
          <p:nvPr>
            <p:ph type="title"/>
          </p:nvPr>
        </p:nvSpPr>
        <p:spPr/>
        <p:txBody>
          <a:bodyPr/>
          <a:lstStyle/>
          <a:p>
            <a:r>
              <a:rPr lang="en-US" altLang="en-US" dirty="0"/>
              <a:t>Weak Analogy, 3</a:t>
            </a:r>
            <a:endParaRPr lang="en-US" dirty="0"/>
          </a:p>
        </p:txBody>
      </p:sp>
      <p:sp>
        <p:nvSpPr>
          <p:cNvPr id="3" name="Content Placeholder 2">
            <a:extLst>
              <a:ext uri="{FF2B5EF4-FFF2-40B4-BE49-F238E27FC236}">
                <a16:creationId xmlns:a16="http://schemas.microsoft.com/office/drawing/2014/main" id="{8C02B140-BF11-42E6-9DE1-89706952414C}"/>
              </a:ext>
            </a:extLst>
          </p:cNvPr>
          <p:cNvSpPr>
            <a:spLocks noGrp="1"/>
          </p:cNvSpPr>
          <p:nvPr>
            <p:ph idx="1"/>
          </p:nvPr>
        </p:nvSpPr>
        <p:spPr/>
        <p:txBody>
          <a:bodyPr/>
          <a:lstStyle/>
          <a:p>
            <a:pPr marL="0" lvl="1" indent="0">
              <a:spcBef>
                <a:spcPts val="200"/>
              </a:spcBef>
              <a:buNone/>
            </a:pPr>
            <a:r>
              <a:rPr lang="en-US" altLang="en-US" sz="2800" dirty="0"/>
              <a:t>Three-step method to critically evaluate if an argument contains a weak analogy</a:t>
            </a:r>
          </a:p>
          <a:p>
            <a:pPr marL="457200" indent="-457200">
              <a:spcBef>
                <a:spcPts val="200"/>
              </a:spcBef>
              <a:buFont typeface="Arial" panose="020B0604020202020204" pitchFamily="34" charset="0"/>
              <a:buChar char="•"/>
            </a:pPr>
            <a:r>
              <a:rPr lang="en-US" sz="2400" dirty="0"/>
              <a:t>List all important similarities between the cases</a:t>
            </a:r>
          </a:p>
          <a:p>
            <a:pPr marL="457200" indent="-457200">
              <a:spcBef>
                <a:spcPts val="200"/>
              </a:spcBef>
              <a:buFont typeface="Arial" panose="020B0604020202020204" pitchFamily="34" charset="0"/>
              <a:buChar char="•"/>
            </a:pPr>
            <a:r>
              <a:rPr lang="en-US" sz="2400" dirty="0"/>
              <a:t>List all important dissimilarities between the cases</a:t>
            </a:r>
          </a:p>
          <a:p>
            <a:pPr marL="457200" indent="-457200">
              <a:spcBef>
                <a:spcPts val="200"/>
              </a:spcBef>
              <a:buFont typeface="Arial" panose="020B0604020202020204" pitchFamily="34" charset="0"/>
              <a:buChar char="•"/>
            </a:pPr>
            <a:r>
              <a:rPr lang="en-US" sz="2400" dirty="0"/>
              <a:t>Decide whether, on balance, the similarities are strong enough to support the conclusion</a:t>
            </a:r>
            <a:endParaRPr lang="en-US" altLang="en-US" sz="2400" dirty="0"/>
          </a:p>
        </p:txBody>
      </p:sp>
    </p:spTree>
    <p:extLst>
      <p:ext uri="{BB962C8B-B14F-4D97-AF65-F5344CB8AC3E}">
        <p14:creationId xmlns:p14="http://schemas.microsoft.com/office/powerpoint/2010/main" val="1138716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4463-0A57-4F71-A9F1-4CA3843FBBC6}"/>
              </a:ext>
            </a:extLst>
          </p:cNvPr>
          <p:cNvSpPr>
            <a:spLocks noGrp="1"/>
          </p:cNvSpPr>
          <p:nvPr>
            <p:ph type="title"/>
          </p:nvPr>
        </p:nvSpPr>
        <p:spPr/>
        <p:txBody>
          <a:bodyPr/>
          <a:lstStyle/>
          <a:p>
            <a:r>
              <a:rPr lang="en-US" altLang="en-US" dirty="0"/>
              <a:t>Inconsistency</a:t>
            </a:r>
            <a:endParaRPr lang="en-US" dirty="0"/>
          </a:p>
        </p:txBody>
      </p:sp>
      <p:sp>
        <p:nvSpPr>
          <p:cNvPr id="3" name="Content Placeholder 2">
            <a:extLst>
              <a:ext uri="{FF2B5EF4-FFF2-40B4-BE49-F238E27FC236}">
                <a16:creationId xmlns:a16="http://schemas.microsoft.com/office/drawing/2014/main" id="{E54CA8B9-139D-4934-9897-088A077F235D}"/>
              </a:ext>
            </a:extLst>
          </p:cNvPr>
          <p:cNvSpPr>
            <a:spLocks noGrp="1"/>
          </p:cNvSpPr>
          <p:nvPr>
            <p:ph idx="1"/>
          </p:nvPr>
        </p:nvSpPr>
        <p:spPr/>
        <p:txBody>
          <a:bodyPr/>
          <a:lstStyle/>
          <a:p>
            <a:r>
              <a:rPr lang="en-US" altLang="en-US" dirty="0"/>
              <a:t>Fallacy is committed when an arguer </a:t>
            </a:r>
            <a:r>
              <a:rPr lang="en-US" dirty="0"/>
              <a:t>asserts inconsistent or contradictory claims</a:t>
            </a:r>
            <a:endParaRPr lang="en-US" altLang="en-US" dirty="0"/>
          </a:p>
          <a:p>
            <a:pPr lvl="1"/>
            <a:r>
              <a:rPr lang="en-US" altLang="en-US" dirty="0"/>
              <a:t>Example 1: Nobody goes there anymore. It’s too crowded.</a:t>
            </a:r>
          </a:p>
          <a:p>
            <a:pPr lvl="1"/>
            <a:r>
              <a:rPr lang="en-US" altLang="en-US" dirty="0"/>
              <a:t>Example 2: Robert F. Kennedy: “</a:t>
            </a:r>
            <a:r>
              <a:rPr lang="en-US" dirty="0"/>
              <a:t>People say I am ruthless. I am not ruthless. And if I find the man who is calling me ruthless, I shall destroy him.”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6929-D8CC-41AF-91DD-E5442ACF8F22}"/>
              </a:ext>
            </a:extLst>
          </p:cNvPr>
          <p:cNvSpPr>
            <a:spLocks noGrp="1"/>
          </p:cNvSpPr>
          <p:nvPr>
            <p:ph type="title"/>
          </p:nvPr>
        </p:nvSpPr>
        <p:spPr/>
        <p:txBody>
          <a:bodyPr/>
          <a:lstStyle/>
          <a:p>
            <a:r>
              <a:rPr lang="en-US" dirty="0"/>
              <a:t>Composition and Division, 1</a:t>
            </a:r>
          </a:p>
        </p:txBody>
      </p:sp>
      <p:sp>
        <p:nvSpPr>
          <p:cNvPr id="3" name="Content Placeholder 2">
            <a:extLst>
              <a:ext uri="{FF2B5EF4-FFF2-40B4-BE49-F238E27FC236}">
                <a16:creationId xmlns:a16="http://schemas.microsoft.com/office/drawing/2014/main" id="{4CF2F0B3-DE66-4BD4-BF63-ADECB4A98B50}"/>
              </a:ext>
            </a:extLst>
          </p:cNvPr>
          <p:cNvSpPr>
            <a:spLocks noGrp="1"/>
          </p:cNvSpPr>
          <p:nvPr>
            <p:ph idx="1"/>
          </p:nvPr>
        </p:nvSpPr>
        <p:spPr/>
        <p:txBody>
          <a:bodyPr/>
          <a:lstStyle/>
          <a:p>
            <a:pPr>
              <a:spcBef>
                <a:spcPts val="400"/>
              </a:spcBef>
            </a:pPr>
            <a:r>
              <a:rPr lang="en-US" dirty="0"/>
              <a:t>Fallacy of composition: Assuming, without good reason, that what is true of the parts is also true of the whole</a:t>
            </a:r>
          </a:p>
          <a:p>
            <a:pPr marL="457200" indent="-457200">
              <a:spcBef>
                <a:spcPts val="400"/>
              </a:spcBef>
              <a:buFont typeface="Arial" panose="020B0604020202020204" pitchFamily="34" charset="0"/>
              <a:buChar char="•"/>
            </a:pPr>
            <a:r>
              <a:rPr lang="en-US" sz="2400" dirty="0"/>
              <a:t>Example: Each of my monthly car payments is low. So the total price of the car will be low.</a:t>
            </a:r>
          </a:p>
          <a:p>
            <a:pPr>
              <a:spcBef>
                <a:spcPts val="400"/>
              </a:spcBef>
            </a:pPr>
            <a:endParaRPr lang="en-US" sz="1000" dirty="0"/>
          </a:p>
          <a:p>
            <a:pPr>
              <a:spcBef>
                <a:spcPts val="400"/>
              </a:spcBef>
            </a:pPr>
            <a:r>
              <a:rPr lang="en-US" dirty="0"/>
              <a:t>Fallacy of division: Assuming, without good reason, that what is true of a whole is also true of its parts</a:t>
            </a:r>
          </a:p>
          <a:p>
            <a:pPr marL="457200" indent="-457200">
              <a:spcBef>
                <a:spcPts val="400"/>
              </a:spcBef>
              <a:buFont typeface="Arial" panose="020B0604020202020204" pitchFamily="34" charset="0"/>
              <a:buChar char="•"/>
            </a:pPr>
            <a:r>
              <a:rPr lang="en-US" sz="2400" dirty="0"/>
              <a:t>Example: This box is heavy, so everything in this box must be heavy</a:t>
            </a:r>
          </a:p>
        </p:txBody>
      </p:sp>
    </p:spTree>
    <p:extLst>
      <p:ext uri="{BB962C8B-B14F-4D97-AF65-F5344CB8AC3E}">
        <p14:creationId xmlns:p14="http://schemas.microsoft.com/office/powerpoint/2010/main" val="3019992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6929-D8CC-41AF-91DD-E5442ACF8F22}"/>
              </a:ext>
            </a:extLst>
          </p:cNvPr>
          <p:cNvSpPr>
            <a:spLocks noGrp="1"/>
          </p:cNvSpPr>
          <p:nvPr>
            <p:ph type="title"/>
          </p:nvPr>
        </p:nvSpPr>
        <p:spPr/>
        <p:txBody>
          <a:bodyPr/>
          <a:lstStyle/>
          <a:p>
            <a:r>
              <a:rPr lang="en-US" dirty="0"/>
              <a:t>Composition and Division, 2</a:t>
            </a:r>
          </a:p>
        </p:txBody>
      </p:sp>
      <p:sp>
        <p:nvSpPr>
          <p:cNvPr id="3" name="Content Placeholder 2">
            <a:extLst>
              <a:ext uri="{FF2B5EF4-FFF2-40B4-BE49-F238E27FC236}">
                <a16:creationId xmlns:a16="http://schemas.microsoft.com/office/drawing/2014/main" id="{4CF2F0B3-DE66-4BD4-BF63-ADECB4A98B50}"/>
              </a:ext>
            </a:extLst>
          </p:cNvPr>
          <p:cNvSpPr>
            <a:spLocks noGrp="1"/>
          </p:cNvSpPr>
          <p:nvPr>
            <p:ph idx="1"/>
          </p:nvPr>
        </p:nvSpPr>
        <p:spPr>
          <a:xfrm>
            <a:off x="838200" y="2362200"/>
            <a:ext cx="8153400" cy="3724275"/>
          </a:xfrm>
        </p:spPr>
        <p:txBody>
          <a:bodyPr/>
          <a:lstStyle/>
          <a:p>
            <a:pPr>
              <a:spcBef>
                <a:spcPts val="500"/>
              </a:spcBef>
            </a:pPr>
            <a:r>
              <a:rPr lang="en-US" dirty="0"/>
              <a:t>Ways in which people commit the fallacy of division</a:t>
            </a:r>
          </a:p>
          <a:p>
            <a:pPr marL="342900" indent="-342900">
              <a:spcBef>
                <a:spcPts val="500"/>
              </a:spcBef>
              <a:buFont typeface="Arial" panose="020B0604020202020204" pitchFamily="34" charset="0"/>
              <a:buChar char="•"/>
            </a:pPr>
            <a:r>
              <a:rPr lang="en-US" sz="2400" dirty="0"/>
              <a:t>Assuming that what is true of a group as a whole, as a composite thing, must be true of every member of that group</a:t>
            </a:r>
          </a:p>
          <a:p>
            <a:pPr marL="738188" lvl="1" indent="-342900">
              <a:spcBef>
                <a:spcPts val="500"/>
              </a:spcBef>
            </a:pPr>
            <a:r>
              <a:rPr lang="en-US" sz="2200" dirty="0"/>
              <a:t>Example: This snowflake is white, so every atom in this snowflake must be white</a:t>
            </a:r>
          </a:p>
          <a:p>
            <a:pPr marL="342900" indent="-342900">
              <a:spcBef>
                <a:spcPts val="500"/>
              </a:spcBef>
              <a:buFont typeface="Arial" panose="020B0604020202020204" pitchFamily="34" charset="0"/>
              <a:buChar char="•"/>
            </a:pPr>
            <a:r>
              <a:rPr lang="en-US" sz="2400" dirty="0"/>
              <a:t>Assuming that what is true of a group considered collectively, as a class, is equally true of each individual member of the group or of some particular member of that group</a:t>
            </a:r>
          </a:p>
          <a:p>
            <a:pPr marL="738188" lvl="1" indent="-342900">
              <a:spcBef>
                <a:spcPts val="500"/>
              </a:spcBef>
            </a:pPr>
            <a:r>
              <a:rPr lang="en-US" sz="2200" dirty="0"/>
              <a:t>Example: Finns are highly literate. Therefore, Lasse, a 2-year-old Finnish child, must be literate.</a:t>
            </a:r>
          </a:p>
        </p:txBody>
      </p:sp>
    </p:spTree>
    <p:extLst>
      <p:ext uri="{BB962C8B-B14F-4D97-AF65-F5344CB8AC3E}">
        <p14:creationId xmlns:p14="http://schemas.microsoft.com/office/powerpoint/2010/main" val="109967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85A1-1398-468D-9E98-FA26276DA54C}"/>
              </a:ext>
            </a:extLst>
          </p:cNvPr>
          <p:cNvSpPr>
            <a:spLocks noGrp="1"/>
          </p:cNvSpPr>
          <p:nvPr>
            <p:ph type="title"/>
          </p:nvPr>
        </p:nvSpPr>
        <p:spPr/>
        <p:txBody>
          <a:bodyPr/>
          <a:lstStyle/>
          <a:p>
            <a:r>
              <a:rPr lang="en-US" altLang="en-US" dirty="0"/>
              <a:t>Inappropriate Appeal to Authority, 1</a:t>
            </a:r>
            <a:endParaRPr lang="en-US" dirty="0"/>
          </a:p>
        </p:txBody>
      </p:sp>
      <p:sp>
        <p:nvSpPr>
          <p:cNvPr id="3" name="Content Placeholder 2">
            <a:extLst>
              <a:ext uri="{FF2B5EF4-FFF2-40B4-BE49-F238E27FC236}">
                <a16:creationId xmlns:a16="http://schemas.microsoft.com/office/drawing/2014/main" id="{79AA1911-2839-4D0C-97C3-E3A1DCC6BCA9}"/>
              </a:ext>
            </a:extLst>
          </p:cNvPr>
          <p:cNvSpPr>
            <a:spLocks noGrp="1"/>
          </p:cNvSpPr>
          <p:nvPr>
            <p:ph idx="1"/>
          </p:nvPr>
        </p:nvSpPr>
        <p:spPr/>
        <p:txBody>
          <a:bodyPr/>
          <a:lstStyle/>
          <a:p>
            <a:pPr>
              <a:lnSpc>
                <a:spcPct val="90000"/>
              </a:lnSpc>
            </a:pPr>
            <a:r>
              <a:rPr lang="en-US" altLang="en-US" dirty="0"/>
              <a:t>Occurs when an arguer cites an authority who, there is good reason to believe, is unreliable </a:t>
            </a:r>
          </a:p>
          <a:p>
            <a:pPr>
              <a:lnSpc>
                <a:spcPct val="90000"/>
              </a:lnSpc>
            </a:pPr>
            <a:endParaRPr lang="en-US" altLang="en-US" sz="1000" dirty="0"/>
          </a:p>
          <a:p>
            <a:pPr>
              <a:lnSpc>
                <a:spcPct val="90000"/>
              </a:lnSpc>
            </a:pPr>
            <a:r>
              <a:rPr lang="en-US" altLang="en-US" dirty="0"/>
              <a:t>Circumstances when a witness or an authority is unreliable</a:t>
            </a:r>
          </a:p>
          <a:p>
            <a:pPr marL="457200" indent="-457200">
              <a:lnSpc>
                <a:spcPct val="90000"/>
              </a:lnSpc>
              <a:buFont typeface="Arial" panose="020B0604020202020204" pitchFamily="34" charset="0"/>
              <a:buChar char="•"/>
            </a:pPr>
            <a:r>
              <a:rPr lang="en-US" altLang="en-US" sz="2400" dirty="0"/>
              <a:t>When the source is not a genuine authority on the subject at issue</a:t>
            </a:r>
          </a:p>
          <a:p>
            <a:pPr marL="457200" indent="-457200">
              <a:lnSpc>
                <a:spcPct val="90000"/>
              </a:lnSpc>
              <a:buFont typeface="Arial" panose="020B0604020202020204" pitchFamily="34" charset="0"/>
              <a:buChar char="•"/>
            </a:pPr>
            <a:r>
              <a:rPr lang="en-US" altLang="en-US" sz="2400" dirty="0"/>
              <a:t>When the source is biased or has some other reason to lie or mislead</a:t>
            </a:r>
          </a:p>
          <a:p>
            <a:pPr marL="457200" indent="-457200">
              <a:lnSpc>
                <a:spcPct val="90000"/>
              </a:lnSpc>
              <a:buFont typeface="Arial" panose="020B0604020202020204" pitchFamily="34" charset="0"/>
              <a:buChar char="•"/>
            </a:pPr>
            <a:r>
              <a:rPr lang="en-US" altLang="en-US" sz="2400" dirty="0"/>
              <a:t>When the accuracy of the source’s observations is questionable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85A1-1398-468D-9E98-FA26276DA54C}"/>
              </a:ext>
            </a:extLst>
          </p:cNvPr>
          <p:cNvSpPr>
            <a:spLocks noGrp="1"/>
          </p:cNvSpPr>
          <p:nvPr>
            <p:ph type="title"/>
          </p:nvPr>
        </p:nvSpPr>
        <p:spPr/>
        <p:txBody>
          <a:bodyPr/>
          <a:lstStyle/>
          <a:p>
            <a:r>
              <a:rPr lang="en-US" altLang="en-US" dirty="0"/>
              <a:t>Inappropriate Appeal to Authority, 2</a:t>
            </a:r>
            <a:endParaRPr lang="en-US" dirty="0"/>
          </a:p>
        </p:txBody>
      </p:sp>
      <p:sp>
        <p:nvSpPr>
          <p:cNvPr id="3" name="Content Placeholder 2">
            <a:extLst>
              <a:ext uri="{FF2B5EF4-FFF2-40B4-BE49-F238E27FC236}">
                <a16:creationId xmlns:a16="http://schemas.microsoft.com/office/drawing/2014/main" id="{79AA1911-2839-4D0C-97C3-E3A1DCC6BCA9}"/>
              </a:ext>
            </a:extLst>
          </p:cNvPr>
          <p:cNvSpPr>
            <a:spLocks noGrp="1"/>
          </p:cNvSpPr>
          <p:nvPr>
            <p:ph idx="1"/>
          </p:nvPr>
        </p:nvSpPr>
        <p:spPr/>
        <p:txBody>
          <a:bodyPr/>
          <a:lstStyle/>
          <a:p>
            <a:pPr marL="457200" indent="-457200">
              <a:buFont typeface="Arial" panose="020B0604020202020204" pitchFamily="34" charset="0"/>
              <a:buChar char="•"/>
            </a:pPr>
            <a:r>
              <a:rPr lang="en-US" sz="2400" dirty="0"/>
              <a:t>When the source cited (example, a reference work, or an Internet source) is known to be generally unreliable</a:t>
            </a:r>
          </a:p>
          <a:p>
            <a:pPr marL="457200" indent="-457200">
              <a:buFont typeface="Arial" panose="020B0604020202020204" pitchFamily="34" charset="0"/>
              <a:buChar char="•"/>
            </a:pPr>
            <a:r>
              <a:rPr lang="en-US" sz="2400" dirty="0"/>
              <a:t>When the source has not been cited correctly or the cited claim has been taken out of context</a:t>
            </a:r>
          </a:p>
          <a:p>
            <a:pPr marL="457200" indent="-457200">
              <a:buFont typeface="Arial" panose="020B0604020202020204" pitchFamily="34" charset="0"/>
              <a:buChar char="•"/>
            </a:pPr>
            <a:r>
              <a:rPr lang="en-US" sz="2400" dirty="0"/>
              <a:t>When the source’s claim conflicts with expert opinion</a:t>
            </a:r>
          </a:p>
          <a:p>
            <a:pPr marL="457200" indent="-457200">
              <a:buFont typeface="Arial" panose="020B0604020202020204" pitchFamily="34" charset="0"/>
              <a:buChar char="•"/>
            </a:pPr>
            <a:r>
              <a:rPr lang="en-US" sz="2400" dirty="0"/>
              <a:t>When the issue is not one that can be settled by expert opinion</a:t>
            </a:r>
          </a:p>
          <a:p>
            <a:pPr marL="457200" indent="-457200">
              <a:buFont typeface="Arial" panose="020B0604020202020204" pitchFamily="34" charset="0"/>
              <a:buChar char="•"/>
            </a:pPr>
            <a:r>
              <a:rPr lang="en-US" sz="2400" dirty="0"/>
              <a:t>When the claim is false or highly improbable on its face</a:t>
            </a:r>
          </a:p>
        </p:txBody>
      </p:sp>
    </p:spTree>
    <p:extLst>
      <p:ext uri="{BB962C8B-B14F-4D97-AF65-F5344CB8AC3E}">
        <p14:creationId xmlns:p14="http://schemas.microsoft.com/office/powerpoint/2010/main" val="330309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D040-A9E7-4D2E-99E7-387A6015D013}"/>
              </a:ext>
            </a:extLst>
          </p:cNvPr>
          <p:cNvSpPr>
            <a:spLocks noGrp="1"/>
          </p:cNvSpPr>
          <p:nvPr>
            <p:ph type="title"/>
          </p:nvPr>
        </p:nvSpPr>
        <p:spPr/>
        <p:txBody>
          <a:bodyPr/>
          <a:lstStyle/>
          <a:p>
            <a:r>
              <a:rPr lang="en-US" altLang="en-US" dirty="0"/>
              <a:t>Appeal to Ignorance, 1</a:t>
            </a:r>
            <a:endParaRPr lang="en-US" dirty="0"/>
          </a:p>
        </p:txBody>
      </p:sp>
      <p:sp>
        <p:nvSpPr>
          <p:cNvPr id="3" name="Content Placeholder 2">
            <a:extLst>
              <a:ext uri="{FF2B5EF4-FFF2-40B4-BE49-F238E27FC236}">
                <a16:creationId xmlns:a16="http://schemas.microsoft.com/office/drawing/2014/main" id="{AE755248-F67B-4681-A794-5A554E36EC15}"/>
              </a:ext>
            </a:extLst>
          </p:cNvPr>
          <p:cNvSpPr>
            <a:spLocks noGrp="1"/>
          </p:cNvSpPr>
          <p:nvPr>
            <p:ph idx="1"/>
          </p:nvPr>
        </p:nvSpPr>
        <p:spPr/>
        <p:txBody>
          <a:bodyPr/>
          <a:lstStyle/>
          <a:p>
            <a:r>
              <a:rPr lang="en-US" dirty="0"/>
              <a:t>Occurs when an arguer asserts that: </a:t>
            </a:r>
          </a:p>
          <a:p>
            <a:endParaRPr lang="en-US" sz="1000" dirty="0"/>
          </a:p>
          <a:p>
            <a:pPr marL="457200" indent="-457200">
              <a:buFont typeface="Arial" panose="020B0604020202020204" pitchFamily="34" charset="0"/>
              <a:buChar char="•"/>
            </a:pPr>
            <a:r>
              <a:rPr lang="en-US" sz="2400" dirty="0"/>
              <a:t>A claim must be true because no one has proven it false </a:t>
            </a:r>
          </a:p>
          <a:p>
            <a:pPr marL="457200" indent="-457200">
              <a:buFont typeface="Arial" panose="020B0604020202020204" pitchFamily="34" charset="0"/>
              <a:buChar char="•"/>
            </a:pPr>
            <a:r>
              <a:rPr lang="en-US" sz="2400" dirty="0"/>
              <a:t>A claim must be false because no one has proven it true </a:t>
            </a:r>
          </a:p>
          <a:p>
            <a:endParaRPr lang="en-US" altLang="en-US" sz="1000" i="1" dirty="0"/>
          </a:p>
          <a:p>
            <a:r>
              <a:rPr lang="en-US" altLang="en-US" dirty="0"/>
              <a:t>Example: There isn’t any intelligent life on other planets. </a:t>
            </a:r>
            <a:r>
              <a:rPr lang="en-US" dirty="0"/>
              <a:t>No one has proven that there 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D040-A9E7-4D2E-99E7-387A6015D013}"/>
              </a:ext>
            </a:extLst>
          </p:cNvPr>
          <p:cNvSpPr>
            <a:spLocks noGrp="1"/>
          </p:cNvSpPr>
          <p:nvPr>
            <p:ph type="title"/>
          </p:nvPr>
        </p:nvSpPr>
        <p:spPr/>
        <p:txBody>
          <a:bodyPr/>
          <a:lstStyle/>
          <a:p>
            <a:r>
              <a:rPr lang="en-US" altLang="en-US" dirty="0"/>
              <a:t>Appeal to Ignorance, 2</a:t>
            </a:r>
            <a:endParaRPr lang="en-US" dirty="0"/>
          </a:p>
        </p:txBody>
      </p:sp>
      <p:sp>
        <p:nvSpPr>
          <p:cNvPr id="3" name="Content Placeholder 2">
            <a:extLst>
              <a:ext uri="{FF2B5EF4-FFF2-40B4-BE49-F238E27FC236}">
                <a16:creationId xmlns:a16="http://schemas.microsoft.com/office/drawing/2014/main" id="{AE755248-F67B-4681-A794-5A554E36EC15}"/>
              </a:ext>
            </a:extLst>
          </p:cNvPr>
          <p:cNvSpPr>
            <a:spLocks noGrp="1"/>
          </p:cNvSpPr>
          <p:nvPr>
            <p:ph idx="1"/>
          </p:nvPr>
        </p:nvSpPr>
        <p:spPr>
          <a:xfrm>
            <a:off x="838200" y="2362200"/>
            <a:ext cx="7848600" cy="3724275"/>
          </a:xfrm>
        </p:spPr>
        <p:txBody>
          <a:bodyPr/>
          <a:lstStyle/>
          <a:p>
            <a:r>
              <a:rPr lang="en-US" altLang="en-US" dirty="0"/>
              <a:t>Exceptions </a:t>
            </a:r>
          </a:p>
          <a:p>
            <a:pPr lvl="1">
              <a:lnSpc>
                <a:spcPct val="90000"/>
              </a:lnSpc>
            </a:pPr>
            <a:r>
              <a:rPr lang="en-US" altLang="en-US" dirty="0"/>
              <a:t>Fruitless searches: Applies only when a careful search has been conducted, and it is likely that the search would have found something if there had been anything there to be found</a:t>
            </a:r>
          </a:p>
          <a:p>
            <a:pPr lvl="2">
              <a:lnSpc>
                <a:spcPct val="90000"/>
              </a:lnSpc>
            </a:pPr>
            <a:r>
              <a:rPr lang="en-US" altLang="en-US" dirty="0"/>
              <a:t>Example: We’ve searched this car from top to bottom looking for the stolen jewels, and no trace of them has been found. Therefore, probably the jewels aren’t in the car.</a:t>
            </a:r>
          </a:p>
          <a:p>
            <a:pPr lvl="1">
              <a:lnSpc>
                <a:spcPct val="90000"/>
              </a:lnSpc>
            </a:pPr>
            <a:r>
              <a:rPr lang="en-US" altLang="en-US" dirty="0"/>
              <a:t>Cases in which special rules require that a claim be rejected as false unless a certain burden of proof is met</a:t>
            </a:r>
          </a:p>
          <a:p>
            <a:pPr lvl="2">
              <a:lnSpc>
                <a:spcPct val="90000"/>
              </a:lnSpc>
            </a:pPr>
            <a:r>
              <a:rPr lang="en-US" altLang="en-US" dirty="0"/>
              <a:t>Example: Innocent until proven guilty</a:t>
            </a:r>
          </a:p>
        </p:txBody>
      </p:sp>
    </p:spTree>
    <p:extLst>
      <p:ext uri="{BB962C8B-B14F-4D97-AF65-F5344CB8AC3E}">
        <p14:creationId xmlns:p14="http://schemas.microsoft.com/office/powerpoint/2010/main" val="401840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BB0A-DDBB-453F-BEEE-4C484FDAA56D}"/>
              </a:ext>
            </a:extLst>
          </p:cNvPr>
          <p:cNvSpPr>
            <a:spLocks noGrp="1"/>
          </p:cNvSpPr>
          <p:nvPr>
            <p:ph type="title"/>
          </p:nvPr>
        </p:nvSpPr>
        <p:spPr/>
        <p:txBody>
          <a:bodyPr/>
          <a:lstStyle/>
          <a:p>
            <a:r>
              <a:rPr lang="en-US" altLang="en-US" dirty="0"/>
              <a:t>False Alternatives, 1</a:t>
            </a:r>
            <a:endParaRPr lang="en-US" dirty="0"/>
          </a:p>
        </p:txBody>
      </p:sp>
      <p:sp>
        <p:nvSpPr>
          <p:cNvPr id="3" name="Content Placeholder 2">
            <a:extLst>
              <a:ext uri="{FF2B5EF4-FFF2-40B4-BE49-F238E27FC236}">
                <a16:creationId xmlns:a16="http://schemas.microsoft.com/office/drawing/2014/main" id="{774F5BF9-D71B-4834-B3A0-AFD71A479C48}"/>
              </a:ext>
            </a:extLst>
          </p:cNvPr>
          <p:cNvSpPr>
            <a:spLocks noGrp="1"/>
          </p:cNvSpPr>
          <p:nvPr>
            <p:ph idx="1"/>
          </p:nvPr>
        </p:nvSpPr>
        <p:spPr/>
        <p:txBody>
          <a:bodyPr/>
          <a:lstStyle/>
          <a:p>
            <a:r>
              <a:rPr lang="en-US" dirty="0"/>
              <a:t>Fallacy occurs when an arguer poses a false either/or choice</a:t>
            </a:r>
          </a:p>
          <a:p>
            <a:pPr marL="457200" indent="-457200">
              <a:buFont typeface="Arial" panose="020B0604020202020204" pitchFamily="34" charset="0"/>
              <a:buChar char="•"/>
            </a:pPr>
            <a:r>
              <a:rPr lang="en-US" altLang="en-US" sz="2400" dirty="0"/>
              <a:t>Example: </a:t>
            </a:r>
            <a:r>
              <a:rPr lang="en-US" sz="2400" dirty="0"/>
              <a:t>Either we elect a Republican as president, or crime rates will skyrocket. Obviously, we don’t want crime rates to skyrocket. Therefore, we should elect a Republican as president.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BB0A-DDBB-453F-BEEE-4C484FDAA56D}"/>
              </a:ext>
            </a:extLst>
          </p:cNvPr>
          <p:cNvSpPr>
            <a:spLocks noGrp="1"/>
          </p:cNvSpPr>
          <p:nvPr>
            <p:ph type="title"/>
          </p:nvPr>
        </p:nvSpPr>
        <p:spPr/>
        <p:txBody>
          <a:bodyPr/>
          <a:lstStyle/>
          <a:p>
            <a:r>
              <a:rPr lang="en-US" altLang="en-US" dirty="0"/>
              <a:t>False Alternatives, 2</a:t>
            </a:r>
            <a:endParaRPr lang="en-US" dirty="0"/>
          </a:p>
        </p:txBody>
      </p:sp>
      <p:sp>
        <p:nvSpPr>
          <p:cNvPr id="3" name="Content Placeholder 2">
            <a:extLst>
              <a:ext uri="{FF2B5EF4-FFF2-40B4-BE49-F238E27FC236}">
                <a16:creationId xmlns:a16="http://schemas.microsoft.com/office/drawing/2014/main" id="{774F5BF9-D71B-4834-B3A0-AFD71A479C48}"/>
              </a:ext>
            </a:extLst>
          </p:cNvPr>
          <p:cNvSpPr>
            <a:spLocks noGrp="1"/>
          </p:cNvSpPr>
          <p:nvPr>
            <p:ph idx="1"/>
          </p:nvPr>
        </p:nvSpPr>
        <p:spPr/>
        <p:txBody>
          <a:bodyPr/>
          <a:lstStyle/>
          <a:p>
            <a:r>
              <a:rPr lang="en-US" altLang="en-US" dirty="0"/>
              <a:t>Can also involve more than two false choices</a:t>
            </a:r>
          </a:p>
          <a:p>
            <a:pPr lvl="1"/>
            <a:r>
              <a:rPr lang="en-US" altLang="en-US" dirty="0"/>
              <a:t>Example: There are just three types of base hits in baseball: a single, a double, and a triple. Slugger got a base hit but didn’t get a single or a double. Therefore, Slugger must have gotten a triple.</a:t>
            </a:r>
          </a:p>
          <a:p>
            <a:pPr lvl="2"/>
            <a:r>
              <a:rPr lang="en-US" altLang="en-US" dirty="0"/>
              <a:t>This example ignores the possibility that Slugger may have hit a home run</a:t>
            </a:r>
          </a:p>
        </p:txBody>
      </p:sp>
    </p:spTree>
    <p:extLst>
      <p:ext uri="{BB962C8B-B14F-4D97-AF65-F5344CB8AC3E}">
        <p14:creationId xmlns:p14="http://schemas.microsoft.com/office/powerpoint/2010/main" val="2428069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BB0A-DDBB-453F-BEEE-4C484FDAA56D}"/>
              </a:ext>
            </a:extLst>
          </p:cNvPr>
          <p:cNvSpPr>
            <a:spLocks noGrp="1"/>
          </p:cNvSpPr>
          <p:nvPr>
            <p:ph type="title"/>
          </p:nvPr>
        </p:nvSpPr>
        <p:spPr/>
        <p:txBody>
          <a:bodyPr/>
          <a:lstStyle/>
          <a:p>
            <a:r>
              <a:rPr lang="en-US" altLang="en-US" dirty="0"/>
              <a:t>False Alternatives, 3</a:t>
            </a:r>
            <a:endParaRPr lang="en-US" dirty="0"/>
          </a:p>
        </p:txBody>
      </p:sp>
      <p:sp>
        <p:nvSpPr>
          <p:cNvPr id="3" name="Content Placeholder 2">
            <a:extLst>
              <a:ext uri="{FF2B5EF4-FFF2-40B4-BE49-F238E27FC236}">
                <a16:creationId xmlns:a16="http://schemas.microsoft.com/office/drawing/2014/main" id="{774F5BF9-D71B-4834-B3A0-AFD71A479C48}"/>
              </a:ext>
            </a:extLst>
          </p:cNvPr>
          <p:cNvSpPr>
            <a:spLocks noGrp="1"/>
          </p:cNvSpPr>
          <p:nvPr>
            <p:ph idx="1"/>
          </p:nvPr>
        </p:nvSpPr>
        <p:spPr/>
        <p:txBody>
          <a:bodyPr/>
          <a:lstStyle/>
          <a:p>
            <a:pPr marL="0" lvl="1" indent="0">
              <a:buNone/>
            </a:pPr>
            <a:r>
              <a:rPr lang="en-US" altLang="en-US" sz="2800" dirty="0"/>
              <a:t>A false choice can be expressed as an “if-then” statement as well</a:t>
            </a:r>
          </a:p>
          <a:p>
            <a:pPr lvl="1"/>
            <a:r>
              <a:rPr lang="en-US" altLang="en-US" dirty="0"/>
              <a:t>Example: If we don’t elect a Democrat, then the economy will go down the tubes. Obviously, we don’t want that. So, we should elect a Democrat. </a:t>
            </a:r>
          </a:p>
        </p:txBody>
      </p:sp>
    </p:spTree>
    <p:extLst>
      <p:ext uri="{BB962C8B-B14F-4D97-AF65-F5344CB8AC3E}">
        <p14:creationId xmlns:p14="http://schemas.microsoft.com/office/powerpoint/2010/main" val="3634435312"/>
      </p:ext>
    </p:extLst>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3B1605E6CAFF34DA7688D4A3DE741FC" ma:contentTypeVersion="" ma:contentTypeDescription="Create a new document." ma:contentTypeScope="" ma:versionID="05ef95cd2ad246d0c8271ec60b17ad4f">
  <xsd:schema xmlns:xsd="http://www.w3.org/2001/XMLSchema" xmlns:xs="http://www.w3.org/2001/XMLSchema" xmlns:p="http://schemas.microsoft.com/office/2006/metadata/properties" xmlns:ns2="dd132adf-85ac-4a18-8a8f-eabd02632a11" xmlns:ns3="8f5cc36b-c016-4758-adce-9e0f69c0453c" targetNamespace="http://schemas.microsoft.com/office/2006/metadata/properties" ma:root="true" ma:fieldsID="c503de9789163bd5bbe326fdacfa265e" ns2:_="" ns3:_="">
    <xsd:import namespace="dd132adf-85ac-4a18-8a8f-eabd02632a11"/>
    <xsd:import namespace="8f5cc36b-c016-4758-adce-9e0f69c0453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132adf-85ac-4a18-8a8f-eabd02632a1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f5cc36b-c016-4758-adce-9e0f69c0453c"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135146-998C-461C-9207-42A46569FBB8}">
  <ds:schemaRefs>
    <ds:schemaRef ds:uri="http://schemas.openxmlformats.org/package/2006/metadata/core-properties"/>
    <ds:schemaRef ds:uri="http://purl.org/dc/terms/"/>
    <ds:schemaRef ds:uri="3b891efd-a537-4e57-a9a6-7bde74ae8a20"/>
    <ds:schemaRef ds:uri="http://schemas.microsoft.com/office/2006/documentManagement/types"/>
    <ds:schemaRef ds:uri="aa4f5ada-9d1d-46d6-b705-f2cf90d05a91"/>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C3A512F-B0D0-4974-9FE0-A53EFD5A42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132adf-85ac-4a18-8a8f-eabd02632a11"/>
    <ds:schemaRef ds:uri="8f5cc36b-c016-4758-adce-9e0f69c045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525B96-0723-4E6B-A0C3-11C82FDB92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466</TotalTime>
  <Words>1821</Words>
  <Application>Microsoft Office PowerPoint</Application>
  <PresentationFormat>On-screen Show (4:3)</PresentationFormat>
  <Paragraphs>130</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MS PGothic</vt:lpstr>
      <vt:lpstr>Arial</vt:lpstr>
      <vt:lpstr>Calibri</vt:lpstr>
      <vt:lpstr>Wingdings</vt:lpstr>
      <vt:lpstr>Capsules</vt:lpstr>
      <vt:lpstr>Critical Thinking: A Student’s Introduction</vt:lpstr>
      <vt:lpstr>Fallacies of Insufficient Evidence</vt:lpstr>
      <vt:lpstr>Inappropriate Appeal to Authority, 1</vt:lpstr>
      <vt:lpstr>Inappropriate Appeal to Authority, 2</vt:lpstr>
      <vt:lpstr>Appeal to Ignorance, 1</vt:lpstr>
      <vt:lpstr>Appeal to Ignorance, 2</vt:lpstr>
      <vt:lpstr>False Alternatives, 1</vt:lpstr>
      <vt:lpstr>False Alternatives, 2</vt:lpstr>
      <vt:lpstr>False Alternatives, 3</vt:lpstr>
      <vt:lpstr>Loaded Question, 1</vt:lpstr>
      <vt:lpstr>Loaded Question, 2</vt:lpstr>
      <vt:lpstr>Loaded Question, 3</vt:lpstr>
      <vt:lpstr>Loaded Question, 4</vt:lpstr>
      <vt:lpstr>Questionable Cause, 1</vt:lpstr>
      <vt:lpstr>Questionable Cause, 2</vt:lpstr>
      <vt:lpstr>Hasty Generalization, 1</vt:lpstr>
      <vt:lpstr>Hasty Generalization, 2</vt:lpstr>
      <vt:lpstr>Slippery Slope, 1</vt:lpstr>
      <vt:lpstr>Slippery Slope, 2</vt:lpstr>
      <vt:lpstr>Slippery Slope, 3</vt:lpstr>
      <vt:lpstr>Weak Analogy, 1</vt:lpstr>
      <vt:lpstr>Weak Analogy, 2</vt:lpstr>
      <vt:lpstr>Weak Analogy, 3</vt:lpstr>
      <vt:lpstr>Inconsistency</vt:lpstr>
      <vt:lpstr>Composition and Division, 1</vt:lpstr>
      <vt:lpstr>Composition and Division,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Balaji</dc:creator>
  <cp:lastModifiedBy>Cote, Tim</cp:lastModifiedBy>
  <cp:revision>42</cp:revision>
  <cp:lastPrinted>1601-01-01T00:00:00Z</cp:lastPrinted>
  <dcterms:created xsi:type="dcterms:W3CDTF">1601-01-01T00:00:00Z</dcterms:created>
  <dcterms:modified xsi:type="dcterms:W3CDTF">2019-01-07T20:58:48Z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0x010100E3B1605E6CAFF34DA7688D4A3DE741FC</vt:lpwstr>
  </property>
</Properties>
</file>