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Lst>
  <p:notesMasterIdLst>
    <p:notesMasterId r:id="rId34"/>
  </p:notesMasterIdLst>
  <p:sldIdLst>
    <p:sldId id="256" r:id="rId5"/>
    <p:sldId id="257" r:id="rId6"/>
    <p:sldId id="270" r:id="rId7"/>
    <p:sldId id="271" r:id="rId8"/>
    <p:sldId id="273" r:id="rId9"/>
    <p:sldId id="259" r:id="rId10"/>
    <p:sldId id="260" r:id="rId11"/>
    <p:sldId id="261" r:id="rId12"/>
    <p:sldId id="262" r:id="rId13"/>
    <p:sldId id="274" r:id="rId14"/>
    <p:sldId id="263" r:id="rId15"/>
    <p:sldId id="264" r:id="rId16"/>
    <p:sldId id="275" r:id="rId17"/>
    <p:sldId id="276" r:id="rId18"/>
    <p:sldId id="277" r:id="rId19"/>
    <p:sldId id="266" r:id="rId20"/>
    <p:sldId id="278" r:id="rId21"/>
    <p:sldId id="279" r:id="rId22"/>
    <p:sldId id="267" r:id="rId23"/>
    <p:sldId id="280" r:id="rId24"/>
    <p:sldId id="281" r:id="rId25"/>
    <p:sldId id="268" r:id="rId26"/>
    <p:sldId id="282" r:id="rId27"/>
    <p:sldId id="283" r:id="rId28"/>
    <p:sldId id="269" r:id="rId29"/>
    <p:sldId id="284" r:id="rId30"/>
    <p:sldId id="285" r:id="rId31"/>
    <p:sldId id="286" r:id="rId32"/>
    <p:sldId id="287"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91" autoAdjust="0"/>
    <p:restoredTop sz="94249" autoAdjust="0"/>
  </p:normalViewPr>
  <p:slideViewPr>
    <p:cSldViewPr>
      <p:cViewPr varScale="1">
        <p:scale>
          <a:sx n="68" d="100"/>
          <a:sy n="68" d="100"/>
        </p:scale>
        <p:origin x="159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6C79969-859F-4B40-9E6C-2BDF6801E10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28675" name="Rectangle 3">
            <a:extLst>
              <a:ext uri="{FF2B5EF4-FFF2-40B4-BE49-F238E27FC236}">
                <a16:creationId xmlns:a16="http://schemas.microsoft.com/office/drawing/2014/main" id="{FFA90362-7CED-4D6B-859C-8D984D05843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en-US" dirty="0"/>
          </a:p>
        </p:txBody>
      </p:sp>
      <p:sp>
        <p:nvSpPr>
          <p:cNvPr id="28676" name="Rectangle 4">
            <a:extLst>
              <a:ext uri="{FF2B5EF4-FFF2-40B4-BE49-F238E27FC236}">
                <a16:creationId xmlns:a16="http://schemas.microsoft.com/office/drawing/2014/main" id="{9E41A2D2-164F-4A04-9AFD-DB45E6619C7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a:extLst>
              <a:ext uri="{FF2B5EF4-FFF2-40B4-BE49-F238E27FC236}">
                <a16:creationId xmlns:a16="http://schemas.microsoft.com/office/drawing/2014/main" id="{3EF48CA9-2919-47CC-8BEE-106BA3BCD96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8678" name="Rectangle 6">
            <a:extLst>
              <a:ext uri="{FF2B5EF4-FFF2-40B4-BE49-F238E27FC236}">
                <a16:creationId xmlns:a16="http://schemas.microsoft.com/office/drawing/2014/main" id="{FCB2A321-901B-4E24-A366-6D778351B01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28679" name="Rectangle 7">
            <a:extLst>
              <a:ext uri="{FF2B5EF4-FFF2-40B4-BE49-F238E27FC236}">
                <a16:creationId xmlns:a16="http://schemas.microsoft.com/office/drawing/2014/main" id="{C5363E74-2DD9-42BF-B6F2-9F64F0607A1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2CAE4023-11C1-4498-B797-F93978740921}"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3EA3E66-762E-4BEB-8B92-8A68AC0CB25F}"/>
              </a:ext>
            </a:extLst>
          </p:cNvPr>
          <p:cNvGrpSpPr>
            <a:grpSpLocks/>
          </p:cNvGrpSpPr>
          <p:nvPr/>
        </p:nvGrpSpPr>
        <p:grpSpPr bwMode="auto">
          <a:xfrm>
            <a:off x="0" y="0"/>
            <a:ext cx="5867400" cy="6858000"/>
            <a:chOff x="0" y="0"/>
            <a:chExt cx="3696" cy="4320"/>
          </a:xfrm>
        </p:grpSpPr>
        <p:sp>
          <p:nvSpPr>
            <p:cNvPr id="21507" name="Rectangle 3">
              <a:extLst>
                <a:ext uri="{FF2B5EF4-FFF2-40B4-BE49-F238E27FC236}">
                  <a16:creationId xmlns:a16="http://schemas.microsoft.com/office/drawing/2014/main" id="{442B3C40-5FDF-4D70-8AA1-293B3EABA89B}"/>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sp>
          <p:nvSpPr>
            <p:cNvPr id="21508" name="AutoShape 4">
              <a:extLst>
                <a:ext uri="{FF2B5EF4-FFF2-40B4-BE49-F238E27FC236}">
                  <a16:creationId xmlns:a16="http://schemas.microsoft.com/office/drawing/2014/main" id="{59D0404B-D764-438A-9F83-E7225A06CCB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grpSp>
      <p:grpSp>
        <p:nvGrpSpPr>
          <p:cNvPr id="21509" name="Group 5">
            <a:extLst>
              <a:ext uri="{FF2B5EF4-FFF2-40B4-BE49-F238E27FC236}">
                <a16:creationId xmlns:a16="http://schemas.microsoft.com/office/drawing/2014/main" id="{E854D2F2-15A5-49F3-9552-B2247ED64C36}"/>
              </a:ext>
            </a:extLst>
          </p:cNvPr>
          <p:cNvGrpSpPr>
            <a:grpSpLocks/>
          </p:cNvGrpSpPr>
          <p:nvPr/>
        </p:nvGrpSpPr>
        <p:grpSpPr bwMode="auto">
          <a:xfrm>
            <a:off x="3632200" y="4889500"/>
            <a:ext cx="4876800" cy="319088"/>
            <a:chOff x="2288" y="3080"/>
            <a:chExt cx="3072" cy="201"/>
          </a:xfrm>
          <a:solidFill>
            <a:srgbClr val="003366"/>
          </a:solidFill>
        </p:grpSpPr>
        <p:sp>
          <p:nvSpPr>
            <p:cNvPr id="21510" name="AutoShape 6">
              <a:extLst>
                <a:ext uri="{FF2B5EF4-FFF2-40B4-BE49-F238E27FC236}">
                  <a16:creationId xmlns:a16="http://schemas.microsoft.com/office/drawing/2014/main" id="{D6F67AC2-01CB-4CFD-AA0E-97B18E426886}"/>
                </a:ext>
              </a:extLst>
            </p:cNvPr>
            <p:cNvSpPr>
              <a:spLocks noChangeArrowheads="1"/>
            </p:cNvSpPr>
            <p:nvPr/>
          </p:nvSpPr>
          <p:spPr bwMode="auto">
            <a:xfrm flipH="1">
              <a:off x="2288" y="3080"/>
              <a:ext cx="2914" cy="200"/>
            </a:xfrm>
            <a:prstGeom prst="roundRect">
              <a:avLst>
                <a:gd name="adj" fmla="val 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1511" name="AutoShape 7">
              <a:extLst>
                <a:ext uri="{FF2B5EF4-FFF2-40B4-BE49-F238E27FC236}">
                  <a16:creationId xmlns:a16="http://schemas.microsoft.com/office/drawing/2014/main" id="{51F4C740-C2E9-45C6-B988-B89DD86162FF}"/>
                </a:ext>
              </a:extLst>
            </p:cNvPr>
            <p:cNvSpPr>
              <a:spLocks noChangeArrowheads="1"/>
            </p:cNvSpPr>
            <p:nvPr/>
          </p:nvSpPr>
          <p:spPr bwMode="auto">
            <a:xfrm>
              <a:off x="5196" y="3080"/>
              <a:ext cx="164" cy="201"/>
            </a:xfrm>
            <a:prstGeom prst="flowChartDelay">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3" name="Content Placeholder 2">
            <a:extLst>
              <a:ext uri="{FF2B5EF4-FFF2-40B4-BE49-F238E27FC236}">
                <a16:creationId xmlns:a16="http://schemas.microsoft.com/office/drawing/2014/main" id="{FA35D676-69E1-4E3A-8413-E87F6897D903}"/>
              </a:ext>
            </a:extLst>
          </p:cNvPr>
          <p:cNvSpPr>
            <a:spLocks noGrp="1"/>
          </p:cNvSpPr>
          <p:nvPr>
            <p:ph sz="quarter" idx="10"/>
          </p:nvPr>
        </p:nvSpPr>
        <p:spPr>
          <a:xfrm>
            <a:off x="148771" y="6468269"/>
            <a:ext cx="3352800" cy="304800"/>
          </a:xfrm>
        </p:spPr>
        <p:txBody>
          <a:bodyPr/>
          <a:lstStyle>
            <a:lvl1pPr marL="0" indent="0">
              <a:buNone/>
              <a:defRPr sz="1200"/>
            </a:lvl1pPr>
            <a:lvl2pPr>
              <a:defRPr sz="1200"/>
            </a:lvl2pPr>
            <a:lvl3pPr>
              <a:defRPr sz="1200"/>
            </a:lvl3pPr>
            <a:lvl4pPr>
              <a:defRPr sz="1200"/>
            </a:lvl4pPr>
            <a:lvl5pPr>
              <a:defRPr sz="1200"/>
            </a:lvl5pPr>
          </a:lstStyle>
          <a:p>
            <a:pPr lvl="0"/>
            <a:r>
              <a:rPr lang="en-US" dirty="0"/>
              <a:t>Edit Master text styles</a:t>
            </a:r>
          </a:p>
        </p:txBody>
      </p:sp>
      <p:sp>
        <p:nvSpPr>
          <p:cNvPr id="13" name="Content Placeholder 2">
            <a:extLst>
              <a:ext uri="{FF2B5EF4-FFF2-40B4-BE49-F238E27FC236}">
                <a16:creationId xmlns:a16="http://schemas.microsoft.com/office/drawing/2014/main" id="{D67072E0-06C1-44BE-A6F7-8EDC89B4494D}"/>
              </a:ext>
            </a:extLst>
          </p:cNvPr>
          <p:cNvSpPr>
            <a:spLocks noGrp="1"/>
          </p:cNvSpPr>
          <p:nvPr>
            <p:ph sz="quarter" idx="11"/>
          </p:nvPr>
        </p:nvSpPr>
        <p:spPr>
          <a:xfrm>
            <a:off x="5182054" y="6468269"/>
            <a:ext cx="3352800" cy="304800"/>
          </a:xfrm>
        </p:spPr>
        <p:txBody>
          <a:bodyPr/>
          <a:lstStyle>
            <a:lvl1pPr marL="0" indent="0" algn="ctr">
              <a:buNone/>
              <a:defRPr sz="1200"/>
            </a:lvl1pPr>
            <a:lvl2pPr>
              <a:defRPr sz="1200"/>
            </a:lvl2pPr>
            <a:lvl3pPr>
              <a:defRPr sz="1200"/>
            </a:lvl3pPr>
            <a:lvl4pPr>
              <a:defRPr sz="1200"/>
            </a:lvl4pPr>
            <a:lvl5pPr>
              <a:defRPr sz="1200"/>
            </a:lvl5pPr>
          </a:lstStyle>
          <a:p>
            <a:pPr lvl="0"/>
            <a:r>
              <a:rPr lang="en-US" dirty="0"/>
              <a:t>Edit Master text styles</a:t>
            </a:r>
          </a:p>
        </p:txBody>
      </p:sp>
    </p:spTree>
    <p:extLst>
      <p:ext uri="{BB962C8B-B14F-4D97-AF65-F5344CB8AC3E}">
        <p14:creationId xmlns:p14="http://schemas.microsoft.com/office/powerpoint/2010/main" val="416971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B05B-1761-4DDD-A2B7-CA21A53ABF5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06284-4001-47BC-BF93-3002F357314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6BD075-5377-4B8F-9403-7E57D6908F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E1EE2-4AB9-4F44-9B14-C87EE2995085}"/>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F8122288-3423-428E-892B-962FCDCE9C7E}"/>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8378B94-12D3-4D64-A0E2-D4E06F7BA8D3}"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414607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3BD-6624-48E7-BC1D-905DA4ADD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811F4-A94A-4712-9ACF-24A87C0ED9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4322C-3825-4036-BB43-DA61FAF1366B}"/>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94DA74A4-B986-4CBA-A8DB-DA0D1DFC94A9}"/>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0A7DA13-DB78-4B3A-B84C-1C8A38838B3E}"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03139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0A31-E7CC-4BF6-A1B2-1CD0397531FA}"/>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14872A-2686-4293-8DB9-86DFD8CDCBCD}"/>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D4C11-9578-4CB0-8FC9-BF6E7E0C10E7}"/>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8D2336F6-D385-45FC-9A95-35B8675682E2}"/>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132F15D-EE19-4108-A05C-4A699E35CC46}"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650833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3328" name="Rectangle 16">
            <a:extLst>
              <a:ext uri="{FF2B5EF4-FFF2-40B4-BE49-F238E27FC236}">
                <a16:creationId xmlns:a16="http://schemas.microsoft.com/office/drawing/2014/main" id="{30296F88-A196-419C-92E0-2D3C4B697729}"/>
              </a:ext>
            </a:extLst>
          </p:cNvPr>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3329" name="Rectangle 17">
            <a:extLst>
              <a:ext uri="{FF2B5EF4-FFF2-40B4-BE49-F238E27FC236}">
                <a16:creationId xmlns:a16="http://schemas.microsoft.com/office/drawing/2014/main" id="{C0C79367-28C7-4E74-8BA1-8B6061303A70}"/>
              </a:ext>
            </a:extLst>
          </p:cNvPr>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endParaRPr lang="en-US" altLang="en-US" dirty="0"/>
          </a:p>
        </p:txBody>
      </p:sp>
      <p:sp>
        <p:nvSpPr>
          <p:cNvPr id="13331" name="Rectangle 19">
            <a:extLst>
              <a:ext uri="{FF2B5EF4-FFF2-40B4-BE49-F238E27FC236}">
                <a16:creationId xmlns:a16="http://schemas.microsoft.com/office/drawing/2014/main" id="{4AB1E15B-BF82-493F-B2B4-86ABC4FF6EA4}"/>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US" altLang="en-US" noProof="0"/>
              <a:t>Click to edit Master title style</a:t>
            </a:r>
          </a:p>
        </p:txBody>
      </p:sp>
      <p:sp>
        <p:nvSpPr>
          <p:cNvPr id="13332" name="Rectangle 20">
            <a:extLst>
              <a:ext uri="{FF2B5EF4-FFF2-40B4-BE49-F238E27FC236}">
                <a16:creationId xmlns:a16="http://schemas.microsoft.com/office/drawing/2014/main" id="{BD70A738-715F-4D1C-993D-8792F210B064}"/>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en-US" altLang="en-US" noProof="0"/>
              <a:t>Click to edit Master subtitle style</a:t>
            </a:r>
          </a:p>
        </p:txBody>
      </p:sp>
    </p:spTree>
    <p:extLst>
      <p:ext uri="{BB962C8B-B14F-4D97-AF65-F5344CB8AC3E}">
        <p14:creationId xmlns:p14="http://schemas.microsoft.com/office/powerpoint/2010/main" val="121624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9962-42C6-41A6-8BB7-3DEA961A0490}"/>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A07DC8D-F5CD-4C13-A146-CC8770D3F836}"/>
              </a:ext>
            </a:extLst>
          </p:cNvPr>
          <p:cNvSpPr>
            <a:spLocks noGrp="1"/>
          </p:cNvSpPr>
          <p:nvPr>
            <p:ph idx="1"/>
          </p:nvPr>
        </p:nvSpPr>
        <p:spPr/>
        <p:txBody>
          <a:bodyPr/>
          <a:lstStyle>
            <a:lvl1pPr marL="0" indent="0">
              <a:buNone/>
              <a:defRPr/>
            </a:lvl1pPr>
            <a:lvl2pPr marL="395288" indent="-395288">
              <a:buFont typeface="Arial" panose="020B0604020202020204" pitchFamily="34" charset="0"/>
              <a:buChar char="•"/>
              <a:defRPr sz="2400"/>
            </a:lvl2pPr>
            <a:lvl3pPr marL="804863" indent="-409575">
              <a:buFont typeface="Arial" panose="020B0604020202020204" pitchFamily="34" charset="0"/>
              <a:buChar char="•"/>
              <a:defRPr sz="2200"/>
            </a:lvl3pPr>
            <a:lvl4pPr marL="1201738" indent="-396875">
              <a:buFont typeface="Arial" panose="020B0604020202020204" pitchFamily="34" charset="0"/>
              <a:buChar char="•"/>
              <a:defRPr sz="2000"/>
            </a:lvl4pPr>
            <a:lvl5pPr marL="1597025" indent="-39528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7F3BD5-B194-413C-B7DF-D1C743EBEB7D}"/>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14" name="TextBox 13">
            <a:extLst>
              <a:ext uri="{FF2B5EF4-FFF2-40B4-BE49-F238E27FC236}">
                <a16:creationId xmlns:a16="http://schemas.microsoft.com/office/drawing/2014/main" id="{CD2416A6-1D3B-430E-91E5-457A593A572A}"/>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16" name="TextBox 15">
            <a:extLst>
              <a:ext uri="{FF2B5EF4-FFF2-40B4-BE49-F238E27FC236}">
                <a16:creationId xmlns:a16="http://schemas.microsoft.com/office/drawing/2014/main" id="{0D5F05F2-2573-4668-B850-F5600A677A92}"/>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7-</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4022955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5199-EC35-4968-AD3F-25715390111E}"/>
              </a:ext>
            </a:extLst>
          </p:cNvPr>
          <p:cNvSpPr>
            <a:spLocks noGrp="1"/>
          </p:cNvSpPr>
          <p:nvPr>
            <p:ph type="title"/>
          </p:nvPr>
        </p:nvSpPr>
        <p:spPr>
          <a:xfrm>
            <a:off x="623888" y="1709738"/>
            <a:ext cx="7886700" cy="2852737"/>
          </a:xfrm>
        </p:spPr>
        <p:txBody>
          <a:bodyPr/>
          <a:lstStyle>
            <a:lvl1pPr>
              <a:defRPr sz="6000">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A4E0721F-8F3F-467F-98C1-A6F4BA1310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D46E3E2-E9EE-4124-8225-E6C276942FF8}"/>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0E15DD6F-8CA3-428C-BC36-D99E3AA94D9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08A1CF3-8D7C-408C-8B38-94C70FFE1C9D}"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98692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C6F3-84D8-4E08-A183-4EDFECD14931}"/>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29B1936-80FC-4CEA-9AE3-94CA8F6A57F7}"/>
              </a:ext>
            </a:extLst>
          </p:cNvPr>
          <p:cNvSpPr>
            <a:spLocks noGrp="1"/>
          </p:cNvSpPr>
          <p:nvPr>
            <p:ph sz="half" idx="1"/>
          </p:nvPr>
        </p:nvSpPr>
        <p:spPr>
          <a:xfrm>
            <a:off x="838200" y="2362200"/>
            <a:ext cx="3770313" cy="3724275"/>
          </a:xfrm>
        </p:spPr>
        <p:txBody>
          <a:bodyPr/>
          <a:lstStyle>
            <a:lvl1pPr marL="0" indent="0">
              <a:buFont typeface="Arial" panose="020B0604020202020204" pitchFamily="34" charset="0"/>
              <a:buNone/>
              <a:defRPr/>
            </a:lvl1pPr>
            <a:lvl2pPr marL="463550" indent="-463550">
              <a:buFont typeface="Arial" panose="020B0604020202020204" pitchFamily="34" charset="0"/>
              <a:buChar char="•"/>
              <a:defRPr/>
            </a:lvl2pPr>
            <a:lvl3pPr marL="804863" indent="-341313">
              <a:buFont typeface="Arial" panose="020B0604020202020204" pitchFamily="34" charset="0"/>
              <a:buChar char="•"/>
              <a:defRPr/>
            </a:lvl3pPr>
            <a:lvl4pPr marL="1309688" indent="-395288">
              <a:buFont typeface="Arial" panose="020B0604020202020204" pitchFamily="34" charset="0"/>
              <a:buChar char="•"/>
              <a:defRPr/>
            </a:lvl4pPr>
            <a:lvl5pPr marL="1719263" indent="-40957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813C610-FD7D-4E11-9A7C-10BF617AE0C6}"/>
              </a:ext>
            </a:extLst>
          </p:cNvPr>
          <p:cNvSpPr>
            <a:spLocks noGrp="1"/>
          </p:cNvSpPr>
          <p:nvPr>
            <p:ph sz="half" idx="2"/>
          </p:nvPr>
        </p:nvSpPr>
        <p:spPr>
          <a:xfrm>
            <a:off x="4760913" y="2362200"/>
            <a:ext cx="3770312" cy="3724275"/>
          </a:xfrm>
        </p:spPr>
        <p:txBody>
          <a:bodyPr/>
          <a:lstStyle>
            <a:lvl1pPr marL="0" indent="0">
              <a:buNone/>
              <a:defRPr/>
            </a:lvl1pPr>
            <a:lvl2pPr>
              <a:defRPr lang="en-US" sz="2600" kern="1200" dirty="0" smtClean="0">
                <a:solidFill>
                  <a:schemeClr val="tx1"/>
                </a:solidFill>
                <a:latin typeface="Calibri" panose="020F0502020204030204" pitchFamily="34" charset="0"/>
                <a:ea typeface="+mn-ea"/>
                <a:cs typeface="+mn-cs"/>
              </a:defRPr>
            </a:lvl2pPr>
            <a:lvl3pPr marL="806450" indent="-342900">
              <a:defRPr lang="en-US" sz="2200" kern="1200" dirty="0" smtClean="0">
                <a:solidFill>
                  <a:schemeClr val="tx1"/>
                </a:solidFill>
                <a:latin typeface="Calibri" panose="020F0502020204030204" pitchFamily="34" charset="0"/>
                <a:ea typeface="+mn-ea"/>
                <a:cs typeface="+mn-cs"/>
              </a:defRPr>
            </a:lvl3pPr>
            <a:lvl4pPr>
              <a:defRPr lang="en-US" sz="2000" kern="1200" dirty="0" smtClean="0">
                <a:solidFill>
                  <a:schemeClr val="tx1"/>
                </a:solidFill>
                <a:latin typeface="Calibri" panose="020F0502020204030204" pitchFamily="34" charset="0"/>
                <a:ea typeface="+mn-ea"/>
                <a:cs typeface="+mn-cs"/>
              </a:defRPr>
            </a:lvl4pPr>
            <a:lvl5pPr>
              <a:defRPr lang="en-US" kern="1200" dirty="0">
                <a:solidFill>
                  <a:schemeClr val="tx1"/>
                </a:solidFill>
                <a:latin typeface="Calibri" panose="020F0502020204030204" pitchFamily="34" charset="0"/>
                <a:ea typeface="+mn-ea"/>
                <a:cs typeface="+mn-cs"/>
              </a:defRPr>
            </a:lvl5pPr>
          </a:lstStyle>
          <a:p>
            <a:pPr lvl="0"/>
            <a:r>
              <a:rPr lang="en-US" dirty="0"/>
              <a:t>Edit Master text styles</a:t>
            </a:r>
          </a:p>
          <a:p>
            <a:pPr marL="463550" lvl="1" indent="-463550" algn="l" rtl="0" fontAlgn="base">
              <a:spcBef>
                <a:spcPct val="20000"/>
              </a:spcBef>
              <a:spcAft>
                <a:spcPct val="0"/>
              </a:spcAft>
              <a:buClr>
                <a:schemeClr val="tx1"/>
              </a:buClr>
              <a:buSzPct val="75000"/>
              <a:buFont typeface="Arial" panose="020B0604020202020204" pitchFamily="34" charset="0"/>
              <a:buChar char="•"/>
            </a:pPr>
            <a:r>
              <a:rPr lang="en-US" dirty="0"/>
              <a:t>Second level</a:t>
            </a:r>
          </a:p>
          <a:p>
            <a:pPr marL="804863" lvl="2" indent="-341313" algn="l" rtl="0" fontAlgn="base">
              <a:spcBef>
                <a:spcPct val="20000"/>
              </a:spcBef>
              <a:spcAft>
                <a:spcPct val="0"/>
              </a:spcAft>
              <a:buClr>
                <a:schemeClr val="tx1"/>
              </a:buClr>
              <a:buSzPct val="75000"/>
              <a:buFont typeface="Arial" panose="020B0604020202020204" pitchFamily="34" charset="0"/>
              <a:buChar char="•"/>
            </a:pPr>
            <a:r>
              <a:rPr lang="en-US" dirty="0"/>
              <a:t>Third level</a:t>
            </a:r>
          </a:p>
          <a:p>
            <a:pPr marL="1309688" lvl="3" indent="-395288" algn="l" rtl="0" fontAlgn="base">
              <a:spcBef>
                <a:spcPct val="20000"/>
              </a:spcBef>
              <a:spcAft>
                <a:spcPct val="0"/>
              </a:spcAft>
              <a:buClr>
                <a:schemeClr val="tx1"/>
              </a:buClr>
              <a:buSzPct val="80000"/>
              <a:buFont typeface="Arial" panose="020B0604020202020204" pitchFamily="34" charset="0"/>
              <a:buChar char="•"/>
            </a:pPr>
            <a:r>
              <a:rPr lang="en-US" dirty="0"/>
              <a:t>Fourth level</a:t>
            </a:r>
          </a:p>
          <a:p>
            <a:pPr marL="1719263" lvl="4" indent="-409575" algn="l" rtl="0" fontAlgn="base">
              <a:spcBef>
                <a:spcPct val="20000"/>
              </a:spcBef>
              <a:spcAft>
                <a:spcPct val="0"/>
              </a:spcAft>
              <a:buClr>
                <a:schemeClr val="tx1"/>
              </a:buClr>
              <a:buSzPct val="65000"/>
              <a:buFont typeface="Arial" panose="020B0604020202020204" pitchFamily="34" charset="0"/>
              <a:buChar char="•"/>
            </a:pPr>
            <a:r>
              <a:rPr lang="en-US" dirty="0"/>
              <a:t>Fifth level</a:t>
            </a:r>
          </a:p>
        </p:txBody>
      </p:sp>
      <p:sp>
        <p:nvSpPr>
          <p:cNvPr id="5" name="Date Placeholder 4">
            <a:extLst>
              <a:ext uri="{FF2B5EF4-FFF2-40B4-BE49-F238E27FC236}">
                <a16:creationId xmlns:a16="http://schemas.microsoft.com/office/drawing/2014/main" id="{3629033B-8905-44A5-AD84-061B519E6E0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D999A82C-379A-4498-A0C2-A7648622E48C}"/>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4C97678C-B98D-4951-9ED2-5D2B9AF020E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92339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CD05-142C-487C-9E3D-C0DCA90418EE}"/>
              </a:ext>
            </a:extLst>
          </p:cNvPr>
          <p:cNvSpPr>
            <a:spLocks noGrp="1"/>
          </p:cNvSpPr>
          <p:nvPr>
            <p:ph type="title"/>
          </p:nvPr>
        </p:nvSpPr>
        <p:spPr>
          <a:xfrm>
            <a:off x="630238" y="365125"/>
            <a:ext cx="7886700" cy="1325563"/>
          </a:xfrm>
        </p:spPr>
        <p:txBody>
          <a:bodyPr/>
          <a:lstStyle>
            <a:lvl1pPr>
              <a:defRPr>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153E47E-E704-48D4-B937-65F9359749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902C24-47C2-4EF7-BDFA-6B5C261AD42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C8154E-4A9E-4392-BBF1-D4EAA2F2A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F5C84A-9B2E-4A4E-A865-6A1BD314BE0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735E7-2A19-4FDB-9B48-7C1554FDCB43}"/>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8" name="Slide Number Placeholder 7">
            <a:extLst>
              <a:ext uri="{FF2B5EF4-FFF2-40B4-BE49-F238E27FC236}">
                <a16:creationId xmlns:a16="http://schemas.microsoft.com/office/drawing/2014/main" id="{DC367FF0-E612-4588-AD2C-D8BFF26632F3}"/>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E509BFC-BC18-42C1-8264-A7F322FCB612}"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59539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B579277-3269-4E5D-9478-F1A97C37570A}"/>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F5892C6-3412-461F-AC9D-A277AF6E6F9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23245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FEBA2-04A2-49B7-949B-2216ACDA6506}"/>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3" name="Slide Number Placeholder 2">
            <a:extLst>
              <a:ext uri="{FF2B5EF4-FFF2-40B4-BE49-F238E27FC236}">
                <a16:creationId xmlns:a16="http://schemas.microsoft.com/office/drawing/2014/main" id="{25E760DF-E871-4355-A351-1C80C844B78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D915AF13-A0A4-4D69-A056-9A1A94785A1B}"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51173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a:xfrm>
            <a:off x="1143000" y="3886200"/>
            <a:ext cx="7924800" cy="1143000"/>
          </a:xfrm>
        </p:spPr>
        <p:txBody>
          <a:bodyPr/>
          <a:lstStyle>
            <a:lvl1pPr algn="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Tree>
    <p:extLst>
      <p:ext uri="{BB962C8B-B14F-4D97-AF65-F5344CB8AC3E}">
        <p14:creationId xmlns:p14="http://schemas.microsoft.com/office/powerpoint/2010/main" val="238669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CFA-299A-4AC4-BE76-2866F24E98C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4059B5-C3E0-4015-ADCC-88C5AD3AFD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A756B-454A-42BC-AA9E-0E3E59CBB9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2AC32-8600-48EF-90DD-DB85E1F5850E}"/>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095FD3F-517D-4E52-BA28-49BD33DC54B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FED2D14-96D7-4275-BF40-385D28C1945C}"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829225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AD9FE23F-2AA5-42C6-851B-6C9909A10B24}"/>
              </a:ext>
            </a:extLst>
          </p:cNvPr>
          <p:cNvGrpSpPr>
            <a:grpSpLocks/>
          </p:cNvGrpSpPr>
          <p:nvPr/>
        </p:nvGrpSpPr>
        <p:grpSpPr bwMode="auto">
          <a:xfrm>
            <a:off x="0" y="0"/>
            <a:ext cx="7620000" cy="6858000"/>
            <a:chOff x="0" y="0"/>
            <a:chExt cx="4800" cy="4320"/>
          </a:xfrm>
        </p:grpSpPr>
        <p:grpSp>
          <p:nvGrpSpPr>
            <p:cNvPr id="20483" name="Group 3">
              <a:extLst>
                <a:ext uri="{FF2B5EF4-FFF2-40B4-BE49-F238E27FC236}">
                  <a16:creationId xmlns:a16="http://schemas.microsoft.com/office/drawing/2014/main" id="{DD13DD36-D79A-4135-8A38-2AFC283951DC}"/>
                </a:ext>
              </a:extLst>
            </p:cNvPr>
            <p:cNvGrpSpPr>
              <a:grpSpLocks/>
            </p:cNvGrpSpPr>
            <p:nvPr userDrawn="1"/>
          </p:nvGrpSpPr>
          <p:grpSpPr bwMode="auto">
            <a:xfrm>
              <a:off x="0" y="0"/>
              <a:ext cx="2016" cy="4320"/>
              <a:chOff x="0" y="0"/>
              <a:chExt cx="2016" cy="4320"/>
            </a:xfrm>
          </p:grpSpPr>
          <p:sp>
            <p:nvSpPr>
              <p:cNvPr id="20484" name="Rectangle 4">
                <a:extLst>
                  <a:ext uri="{FF2B5EF4-FFF2-40B4-BE49-F238E27FC236}">
                    <a16:creationId xmlns:a16="http://schemas.microsoft.com/office/drawing/2014/main" id="{B49EEC80-9DE9-43B2-B1F7-9DCFDF512EE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5" name="Freeform 5">
                <a:extLst>
                  <a:ext uri="{FF2B5EF4-FFF2-40B4-BE49-F238E27FC236}">
                    <a16:creationId xmlns:a16="http://schemas.microsoft.com/office/drawing/2014/main" id="{7F623373-2CB5-4136-8992-F6DC61B7DA32}"/>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libri" panose="020F0502020204030204" pitchFamily="34" charset="0"/>
                </a:endParaRPr>
              </a:p>
            </p:txBody>
          </p:sp>
        </p:grpSp>
        <p:grpSp>
          <p:nvGrpSpPr>
            <p:cNvPr id="20486" name="Group 6">
              <a:extLst>
                <a:ext uri="{FF2B5EF4-FFF2-40B4-BE49-F238E27FC236}">
                  <a16:creationId xmlns:a16="http://schemas.microsoft.com/office/drawing/2014/main" id="{951C7E48-0156-4E72-8588-E4D5F056714D}"/>
                </a:ext>
              </a:extLst>
            </p:cNvPr>
            <p:cNvGrpSpPr>
              <a:grpSpLocks/>
            </p:cNvGrpSpPr>
            <p:nvPr/>
          </p:nvGrpSpPr>
          <p:grpSpPr bwMode="auto">
            <a:xfrm>
              <a:off x="144" y="1248"/>
              <a:ext cx="4656" cy="201"/>
              <a:chOff x="144" y="1248"/>
              <a:chExt cx="4656" cy="201"/>
            </a:xfrm>
          </p:grpSpPr>
          <p:sp>
            <p:nvSpPr>
              <p:cNvPr id="20487" name="AutoShape 7">
                <a:extLst>
                  <a:ext uri="{FF2B5EF4-FFF2-40B4-BE49-F238E27FC236}">
                    <a16:creationId xmlns:a16="http://schemas.microsoft.com/office/drawing/2014/main" id="{9EEB2FBC-E68C-4055-8C31-59FE75F2E4E7}"/>
                  </a:ext>
                </a:extLst>
              </p:cNvPr>
              <p:cNvSpPr>
                <a:spLocks noChangeArrowheads="1"/>
              </p:cNvSpPr>
              <p:nvPr/>
            </p:nvSpPr>
            <p:spPr bwMode="auto">
              <a:xfrm>
                <a:off x="384" y="1248"/>
                <a:ext cx="4416" cy="200"/>
              </a:xfrm>
              <a:prstGeom prst="roundRect">
                <a:avLst>
                  <a:gd name="adj" fmla="val 0"/>
                </a:avLst>
              </a:prstGeom>
              <a:solidFill>
                <a:srgbClr val="00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8" name="AutoShape 8">
                <a:extLst>
                  <a:ext uri="{FF2B5EF4-FFF2-40B4-BE49-F238E27FC236}">
                    <a16:creationId xmlns:a16="http://schemas.microsoft.com/office/drawing/2014/main" id="{67C7F64D-2C03-4A9A-9A8A-226FF082DE92}"/>
                  </a:ext>
                </a:extLst>
              </p:cNvPr>
              <p:cNvSpPr>
                <a:spLocks noChangeArrowheads="1"/>
              </p:cNvSpPr>
              <p:nvPr/>
            </p:nvSpPr>
            <p:spPr bwMode="auto">
              <a:xfrm flipH="1">
                <a:off x="144" y="1248"/>
                <a:ext cx="248" cy="201"/>
              </a:xfrm>
              <a:prstGeom prst="flowChartDelay">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grpSp>
      <p:sp>
        <p:nvSpPr>
          <p:cNvPr id="20489" name="AutoShape 9">
            <a:extLst>
              <a:ext uri="{FF2B5EF4-FFF2-40B4-BE49-F238E27FC236}">
                <a16:creationId xmlns:a16="http://schemas.microsoft.com/office/drawing/2014/main" id="{EE4C48D6-91DA-4CA0-B994-85FE1B51E798}"/>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490" name="Rectangle 10">
            <a:extLst>
              <a:ext uri="{FF2B5EF4-FFF2-40B4-BE49-F238E27FC236}">
                <a16:creationId xmlns:a16="http://schemas.microsoft.com/office/drawing/2014/main" id="{69E6B602-3A30-49AB-9677-9F9D2B4F1E74}"/>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27263104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8" r:id="rId8"/>
    <p:sldLayoutId id="2147483673" r:id="rId9"/>
    <p:sldLayoutId id="2147483674" r:id="rId10"/>
    <p:sldLayoutId id="2147483675" r:id="rId11"/>
    <p:sldLayoutId id="2147483676" r:id="rId12"/>
    <p:sldLayoutId id="2147483677" r:id="rId13"/>
  </p:sldLayoutIdLst>
  <p:hf hdr="0" ftr="0" dt="0"/>
  <p:txStyles>
    <p:titleStyle>
      <a:lvl1pPr algn="l" rtl="0" fontAlgn="base">
        <a:lnSpc>
          <a:spcPct val="90000"/>
        </a:lnSpc>
        <a:spcBef>
          <a:spcPct val="0"/>
        </a:spcBef>
        <a:spcAft>
          <a:spcPct val="0"/>
        </a:spcAft>
        <a:defRPr sz="3600" b="1" kern="1200">
          <a:solidFill>
            <a:schemeClr val="tx2"/>
          </a:solidFill>
          <a:latin typeface="Calibri" panose="020F0502020204030204" pitchFamily="34" charset="0"/>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F0E0A4-ACCC-4F29-B927-AE5648ADABBC}"/>
              </a:ext>
            </a:extLst>
          </p:cNvPr>
          <p:cNvSpPr>
            <a:spLocks noGrp="1"/>
          </p:cNvSpPr>
          <p:nvPr>
            <p:ph type="ctrTitle" sz="quarter"/>
          </p:nvPr>
        </p:nvSpPr>
        <p:spPr/>
        <p:txBody>
          <a:bodyPr/>
          <a:lstStyle/>
          <a:p>
            <a:r>
              <a:rPr lang="en-US" altLang="en-US"/>
              <a:t>Critical Thinking: A Student’s Introduction</a:t>
            </a:r>
            <a:endParaRPr lang="en-US" dirty="0"/>
          </a:p>
        </p:txBody>
      </p:sp>
      <p:sp>
        <p:nvSpPr>
          <p:cNvPr id="9" name="Subtitle 8">
            <a:extLst>
              <a:ext uri="{FF2B5EF4-FFF2-40B4-BE49-F238E27FC236}">
                <a16:creationId xmlns:a16="http://schemas.microsoft.com/office/drawing/2014/main" id="{D8E9CA82-D1E8-4AE2-8540-45C682E1E032}"/>
              </a:ext>
            </a:extLst>
          </p:cNvPr>
          <p:cNvSpPr>
            <a:spLocks noGrp="1"/>
          </p:cNvSpPr>
          <p:nvPr>
            <p:ph type="subTitle" idx="1"/>
          </p:nvPr>
        </p:nvSpPr>
        <p:spPr/>
        <p:txBody>
          <a:bodyPr/>
          <a:lstStyle/>
          <a:p>
            <a:r>
              <a:rPr lang="en-US" altLang="en-US" dirty="0"/>
              <a:t>Chapter 7</a:t>
            </a:r>
          </a:p>
          <a:p>
            <a:r>
              <a:rPr lang="en-US" altLang="en-US" dirty="0"/>
              <a:t>Analyzing Arguments</a:t>
            </a:r>
          </a:p>
        </p:txBody>
      </p:sp>
      <p:sp>
        <p:nvSpPr>
          <p:cNvPr id="3" name="Content Placeholder 2">
            <a:extLst>
              <a:ext uri="{FF2B5EF4-FFF2-40B4-BE49-F238E27FC236}">
                <a16:creationId xmlns:a16="http://schemas.microsoft.com/office/drawing/2014/main" id="{A89B018D-B673-4F8C-978F-42FD08B56162}"/>
              </a:ext>
            </a:extLst>
          </p:cNvPr>
          <p:cNvSpPr>
            <a:spLocks noGrp="1"/>
          </p:cNvSpPr>
          <p:nvPr>
            <p:ph sz="quarter" idx="11"/>
          </p:nvPr>
        </p:nvSpPr>
        <p:spPr>
          <a:xfrm>
            <a:off x="5028746" y="6468269"/>
            <a:ext cx="3658054" cy="304800"/>
          </a:xfrm>
        </p:spPr>
        <p:txBody>
          <a:bodyPr/>
          <a:lstStyle/>
          <a:p>
            <a:r>
              <a:rPr lang="en-US" altLang="en-US" dirty="0">
                <a:ea typeface="MS PGothic" panose="020B0600070205080204" pitchFamily="34" charset="-128"/>
              </a:rPr>
              <a:t>© 2019 McGraw-Hill Companies.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2758-4C39-4E54-A57C-D246C1352F08}"/>
              </a:ext>
            </a:extLst>
          </p:cNvPr>
          <p:cNvSpPr>
            <a:spLocks noGrp="1"/>
          </p:cNvSpPr>
          <p:nvPr>
            <p:ph type="title"/>
          </p:nvPr>
        </p:nvSpPr>
        <p:spPr/>
        <p:txBody>
          <a:bodyPr/>
          <a:lstStyle/>
          <a:p>
            <a:r>
              <a:rPr lang="en-US" dirty="0"/>
              <a:t>Tips for Diagramming, 2</a:t>
            </a:r>
          </a:p>
        </p:txBody>
      </p:sp>
      <p:sp>
        <p:nvSpPr>
          <p:cNvPr id="3" name="Content Placeholder 2">
            <a:extLst>
              <a:ext uri="{FF2B5EF4-FFF2-40B4-BE49-F238E27FC236}">
                <a16:creationId xmlns:a16="http://schemas.microsoft.com/office/drawing/2014/main" id="{BE02297D-D8C4-445E-8534-0AD0654DA4D1}"/>
              </a:ext>
            </a:extLst>
          </p:cNvPr>
          <p:cNvSpPr>
            <a:spLocks noGrp="1"/>
          </p:cNvSpPr>
          <p:nvPr>
            <p:ph idx="1"/>
          </p:nvPr>
        </p:nvSpPr>
        <p:spPr>
          <a:xfrm>
            <a:off x="838200" y="2362200"/>
            <a:ext cx="7924800" cy="3724275"/>
          </a:xfrm>
        </p:spPr>
        <p:txBody>
          <a:bodyPr/>
          <a:lstStyle/>
          <a:p>
            <a:r>
              <a:rPr lang="en-US" dirty="0"/>
              <a:t>Treat conditional statements (if-then statements) and disjunctive statements (either-or statements) as single statements</a:t>
            </a:r>
          </a:p>
          <a:p>
            <a:pPr marL="285750" indent="-285750">
              <a:buFont typeface="Arial" panose="020B0604020202020204" pitchFamily="34" charset="0"/>
              <a:buChar char="•"/>
            </a:pPr>
            <a:r>
              <a:rPr lang="en-US" altLang="en-US" sz="2400" dirty="0"/>
              <a:t>Example 1: If I win the lottery, I will move to Tahiti</a:t>
            </a:r>
          </a:p>
          <a:p>
            <a:pPr marL="285750" indent="-285750">
              <a:buFont typeface="Arial" panose="020B0604020202020204" pitchFamily="34" charset="0"/>
              <a:buChar char="•"/>
            </a:pPr>
            <a:r>
              <a:rPr lang="en-US" altLang="en-US" sz="2400" dirty="0"/>
              <a:t>Example 2: Either Boston will win or Cleveland will win</a:t>
            </a:r>
          </a:p>
          <a:p>
            <a:pPr>
              <a:lnSpc>
                <a:spcPct val="80000"/>
              </a:lnSpc>
            </a:pPr>
            <a:endParaRPr lang="en-US" altLang="en-US" sz="1800" dirty="0"/>
          </a:p>
          <a:p>
            <a:pPr>
              <a:lnSpc>
                <a:spcPct val="80000"/>
              </a:lnSpc>
            </a:pPr>
            <a:r>
              <a:rPr lang="en-US" altLang="en-US" dirty="0"/>
              <a:t>Don’t number or diagram any sentence that is not a statement</a:t>
            </a:r>
          </a:p>
          <a:p>
            <a:pPr>
              <a:lnSpc>
                <a:spcPct val="80000"/>
              </a:lnSpc>
            </a:pPr>
            <a:endParaRPr lang="en-US" altLang="en-US" sz="1000" dirty="0"/>
          </a:p>
          <a:p>
            <a:pPr>
              <a:lnSpc>
                <a:spcPct val="80000"/>
              </a:lnSpc>
            </a:pPr>
            <a:r>
              <a:rPr lang="en-US" altLang="en-US" dirty="0"/>
              <a:t>Don’t diagram irrelevant</a:t>
            </a:r>
            <a:r>
              <a:rPr lang="en-US" altLang="en-US" baseline="0" dirty="0"/>
              <a:t> and redundant statements</a:t>
            </a:r>
            <a:endParaRPr lang="en-US" altLang="en-US" dirty="0"/>
          </a:p>
        </p:txBody>
      </p:sp>
    </p:spTree>
    <p:extLst>
      <p:ext uri="{BB962C8B-B14F-4D97-AF65-F5344CB8AC3E}">
        <p14:creationId xmlns:p14="http://schemas.microsoft.com/office/powerpoint/2010/main" val="419422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E139-D01D-4119-9D84-55E71A33D43D}"/>
              </a:ext>
            </a:extLst>
          </p:cNvPr>
          <p:cNvSpPr>
            <a:spLocks noGrp="1"/>
          </p:cNvSpPr>
          <p:nvPr>
            <p:ph type="title"/>
          </p:nvPr>
        </p:nvSpPr>
        <p:spPr/>
        <p:txBody>
          <a:bodyPr/>
          <a:lstStyle/>
          <a:p>
            <a:r>
              <a:rPr lang="en-US" altLang="en-US" dirty="0"/>
              <a:t>Summarizing Longer Arguments</a:t>
            </a:r>
            <a:endParaRPr lang="en-US" dirty="0"/>
          </a:p>
        </p:txBody>
      </p:sp>
      <p:sp>
        <p:nvSpPr>
          <p:cNvPr id="3" name="Content Placeholder 2">
            <a:extLst>
              <a:ext uri="{FF2B5EF4-FFF2-40B4-BE49-F238E27FC236}">
                <a16:creationId xmlns:a16="http://schemas.microsoft.com/office/drawing/2014/main" id="{082DF55A-03D1-402A-8FA9-35429C6BC119}"/>
              </a:ext>
            </a:extLst>
          </p:cNvPr>
          <p:cNvSpPr>
            <a:spLocks noGrp="1"/>
          </p:cNvSpPr>
          <p:nvPr>
            <p:ph idx="1"/>
          </p:nvPr>
        </p:nvSpPr>
        <p:spPr>
          <a:xfrm>
            <a:off x="838200" y="2362200"/>
            <a:ext cx="7848600" cy="3724275"/>
          </a:xfrm>
        </p:spPr>
        <p:txBody>
          <a:bodyPr/>
          <a:lstStyle/>
          <a:p>
            <a:pPr>
              <a:spcBef>
                <a:spcPts val="200"/>
              </a:spcBef>
            </a:pPr>
            <a:r>
              <a:rPr lang="en-US" altLang="en-US" dirty="0"/>
              <a:t>Diagramming longer arguments becomes tedious; it is better to summarize them</a:t>
            </a:r>
          </a:p>
          <a:p>
            <a:pPr marL="457200" indent="-457200">
              <a:spcBef>
                <a:spcPts val="200"/>
              </a:spcBef>
              <a:buFont typeface="Arial" panose="020B0604020202020204" pitchFamily="34" charset="0"/>
              <a:buChar char="•"/>
            </a:pPr>
            <a:r>
              <a:rPr lang="en-US" sz="2400" dirty="0"/>
              <a:t>Goal of an </a:t>
            </a:r>
            <a:r>
              <a:rPr lang="en-US" sz="2400" b="1" dirty="0"/>
              <a:t>argument summary </a:t>
            </a:r>
            <a:r>
              <a:rPr lang="en-US" sz="2400" dirty="0"/>
              <a:t>is to provide a synopsis of the argument that accurately restates the main points in the summarizer’s own words</a:t>
            </a:r>
            <a:endParaRPr lang="en-US" altLang="en-US" sz="2400" dirty="0"/>
          </a:p>
          <a:p>
            <a:pPr>
              <a:spcBef>
                <a:spcPts val="200"/>
              </a:spcBef>
            </a:pPr>
            <a:endParaRPr lang="en-US" sz="1000" dirty="0"/>
          </a:p>
          <a:p>
            <a:pPr>
              <a:spcBef>
                <a:spcPts val="200"/>
              </a:spcBef>
            </a:pPr>
            <a:r>
              <a:rPr lang="en-US" dirty="0"/>
              <a:t>Summarizing involves the following skills of argument analysis: </a:t>
            </a:r>
          </a:p>
          <a:p>
            <a:pPr>
              <a:spcBef>
                <a:spcPts val="200"/>
              </a:spcBef>
            </a:pPr>
            <a:endParaRPr lang="en-US" sz="1000" dirty="0"/>
          </a:p>
          <a:p>
            <a:pPr marL="342900" indent="-342900">
              <a:spcBef>
                <a:spcPts val="200"/>
              </a:spcBef>
              <a:buFont typeface="Arial" panose="020B0604020202020204" pitchFamily="34" charset="0"/>
              <a:buChar char="•"/>
            </a:pPr>
            <a:r>
              <a:rPr lang="en-US" altLang="en-US" sz="2400" dirty="0"/>
              <a:t>Paraphrasing</a:t>
            </a:r>
          </a:p>
          <a:p>
            <a:pPr marL="342900" indent="-342900">
              <a:spcBef>
                <a:spcPts val="200"/>
              </a:spcBef>
              <a:buFont typeface="Arial" panose="020B0604020202020204" pitchFamily="34" charset="0"/>
              <a:buChar char="•"/>
            </a:pPr>
            <a:r>
              <a:rPr lang="en-US" altLang="en-US" sz="2400" dirty="0"/>
              <a:t>Finding missing premises and conclusions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CAF9-5507-494A-AEB5-01263E3A6B1D}"/>
              </a:ext>
            </a:extLst>
          </p:cNvPr>
          <p:cNvSpPr>
            <a:spLocks noGrp="1"/>
          </p:cNvSpPr>
          <p:nvPr>
            <p:ph type="title"/>
          </p:nvPr>
        </p:nvSpPr>
        <p:spPr/>
        <p:txBody>
          <a:bodyPr/>
          <a:lstStyle/>
          <a:p>
            <a:r>
              <a:rPr lang="en-US" altLang="en-US" dirty="0"/>
              <a:t>Qualities of a Good Paraphrase, 1</a:t>
            </a:r>
          </a:p>
        </p:txBody>
      </p:sp>
      <p:sp>
        <p:nvSpPr>
          <p:cNvPr id="3" name="Content Placeholder 2">
            <a:extLst>
              <a:ext uri="{FF2B5EF4-FFF2-40B4-BE49-F238E27FC236}">
                <a16:creationId xmlns:a16="http://schemas.microsoft.com/office/drawing/2014/main" id="{701FFC46-68F9-45D2-9E6C-AAED37759205}"/>
              </a:ext>
            </a:extLst>
          </p:cNvPr>
          <p:cNvSpPr>
            <a:spLocks noGrp="1"/>
          </p:cNvSpPr>
          <p:nvPr>
            <p:ph idx="1"/>
          </p:nvPr>
        </p:nvSpPr>
        <p:spPr/>
        <p:txBody>
          <a:bodyPr/>
          <a:lstStyle/>
          <a:p>
            <a:r>
              <a:rPr lang="en-US" altLang="en-US" dirty="0"/>
              <a:t>Accurate</a:t>
            </a:r>
          </a:p>
          <a:p>
            <a:pPr marL="457200" indent="-457200">
              <a:buFont typeface="Arial" panose="020B0604020202020204" pitchFamily="34" charset="0"/>
              <a:buChar char="•"/>
            </a:pPr>
            <a:r>
              <a:rPr lang="en-US" altLang="en-US" sz="2400" dirty="0"/>
              <a:t>An accurate paraphrase reproduces an author’s intended meaning fairly and without bias or distortion</a:t>
            </a:r>
          </a:p>
          <a:p>
            <a:pPr marL="457200" indent="-457200">
              <a:buFont typeface="Arial" panose="020B0604020202020204" pitchFamily="34" charset="0"/>
              <a:buChar char="•"/>
            </a:pPr>
            <a:r>
              <a:rPr lang="en-US" altLang="en-US" sz="2400" dirty="0"/>
              <a:t>Example: Europe has a set of primary interests, which to us have none, or a very remote relation</a:t>
            </a:r>
          </a:p>
          <a:p>
            <a:pPr marL="852488" lvl="1" indent="-457200"/>
            <a:r>
              <a:rPr lang="en-US" altLang="en-US" sz="2200" dirty="0"/>
              <a:t>Europe’s vital interests are totally different than ours (wrong)</a:t>
            </a:r>
          </a:p>
          <a:p>
            <a:pPr marL="852488" lvl="1" indent="-457200"/>
            <a:r>
              <a:rPr lang="en-US" altLang="en-US" sz="2200" dirty="0"/>
              <a:t>Europe has a set of vital interests that are of little or no concern to us (right)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CAF9-5507-494A-AEB5-01263E3A6B1D}"/>
              </a:ext>
            </a:extLst>
          </p:cNvPr>
          <p:cNvSpPr>
            <a:spLocks noGrp="1"/>
          </p:cNvSpPr>
          <p:nvPr>
            <p:ph type="title"/>
          </p:nvPr>
        </p:nvSpPr>
        <p:spPr/>
        <p:txBody>
          <a:bodyPr/>
          <a:lstStyle/>
          <a:p>
            <a:r>
              <a:rPr lang="en-US" altLang="en-US" dirty="0"/>
              <a:t>Qualities of a Good Paraphrase, 2</a:t>
            </a:r>
          </a:p>
        </p:txBody>
      </p:sp>
      <p:sp>
        <p:nvSpPr>
          <p:cNvPr id="3" name="Content Placeholder 2">
            <a:extLst>
              <a:ext uri="{FF2B5EF4-FFF2-40B4-BE49-F238E27FC236}">
                <a16:creationId xmlns:a16="http://schemas.microsoft.com/office/drawing/2014/main" id="{701FFC46-68F9-45D2-9E6C-AAED37759205}"/>
              </a:ext>
            </a:extLst>
          </p:cNvPr>
          <p:cNvSpPr>
            <a:spLocks noGrp="1"/>
          </p:cNvSpPr>
          <p:nvPr>
            <p:ph idx="1"/>
          </p:nvPr>
        </p:nvSpPr>
        <p:spPr/>
        <p:txBody>
          <a:bodyPr/>
          <a:lstStyle/>
          <a:p>
            <a:r>
              <a:rPr lang="en-US" altLang="en-US" dirty="0"/>
              <a:t>Clear</a:t>
            </a:r>
          </a:p>
          <a:p>
            <a:pPr lvl="1"/>
            <a:r>
              <a:rPr lang="en-US" altLang="en-US" dirty="0"/>
              <a:t>Example: The patient exhibited symptoms of an edema in the occipital-parietal region and an abrasion on the left patella</a:t>
            </a:r>
          </a:p>
          <a:p>
            <a:pPr lvl="2"/>
            <a:r>
              <a:rPr lang="en-US" altLang="en-US" dirty="0"/>
              <a:t>Paraphrase: The patient had a bump on the back of his head and a scrape on his left knee</a:t>
            </a:r>
          </a:p>
        </p:txBody>
      </p:sp>
    </p:spTree>
    <p:extLst>
      <p:ext uri="{BB962C8B-B14F-4D97-AF65-F5344CB8AC3E}">
        <p14:creationId xmlns:p14="http://schemas.microsoft.com/office/powerpoint/2010/main" val="140204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CAF9-5507-494A-AEB5-01263E3A6B1D}"/>
              </a:ext>
            </a:extLst>
          </p:cNvPr>
          <p:cNvSpPr>
            <a:spLocks noGrp="1"/>
          </p:cNvSpPr>
          <p:nvPr>
            <p:ph type="title"/>
          </p:nvPr>
        </p:nvSpPr>
        <p:spPr/>
        <p:txBody>
          <a:bodyPr/>
          <a:lstStyle/>
          <a:p>
            <a:r>
              <a:rPr lang="en-US" altLang="en-US" dirty="0"/>
              <a:t>Qualities of a Good Paraphrase, 3</a:t>
            </a:r>
          </a:p>
        </p:txBody>
      </p:sp>
      <p:sp>
        <p:nvSpPr>
          <p:cNvPr id="3" name="Content Placeholder 2">
            <a:extLst>
              <a:ext uri="{FF2B5EF4-FFF2-40B4-BE49-F238E27FC236}">
                <a16:creationId xmlns:a16="http://schemas.microsoft.com/office/drawing/2014/main" id="{701FFC46-68F9-45D2-9E6C-AAED37759205}"/>
              </a:ext>
            </a:extLst>
          </p:cNvPr>
          <p:cNvSpPr>
            <a:spLocks noGrp="1"/>
          </p:cNvSpPr>
          <p:nvPr>
            <p:ph idx="1"/>
          </p:nvPr>
        </p:nvSpPr>
        <p:spPr/>
        <p:txBody>
          <a:bodyPr/>
          <a:lstStyle/>
          <a:p>
            <a:pPr marL="0" lvl="1" indent="-14287">
              <a:buNone/>
            </a:pPr>
            <a:r>
              <a:rPr lang="en-US" altLang="en-US" sz="2800" dirty="0"/>
              <a:t>Concise</a:t>
            </a:r>
          </a:p>
          <a:p>
            <a:pPr lvl="1"/>
            <a:r>
              <a:rPr lang="en-US" altLang="en-US" dirty="0"/>
              <a:t>Example: The office wasn’t open at that point in time, owing to the fact that there was no electrical power in the building </a:t>
            </a:r>
          </a:p>
          <a:p>
            <a:pPr lvl="2"/>
            <a:r>
              <a:rPr lang="en-US" altLang="en-US" dirty="0"/>
              <a:t>Paraphrase: The office was closed then because there was no electricity in the building</a:t>
            </a:r>
          </a:p>
        </p:txBody>
      </p:sp>
    </p:spTree>
    <p:extLst>
      <p:ext uri="{BB962C8B-B14F-4D97-AF65-F5344CB8AC3E}">
        <p14:creationId xmlns:p14="http://schemas.microsoft.com/office/powerpoint/2010/main" val="1892654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CAF9-5507-494A-AEB5-01263E3A6B1D}"/>
              </a:ext>
            </a:extLst>
          </p:cNvPr>
          <p:cNvSpPr>
            <a:spLocks noGrp="1"/>
          </p:cNvSpPr>
          <p:nvPr>
            <p:ph type="title"/>
          </p:nvPr>
        </p:nvSpPr>
        <p:spPr/>
        <p:txBody>
          <a:bodyPr/>
          <a:lstStyle/>
          <a:p>
            <a:r>
              <a:rPr lang="en-US" altLang="en-US" dirty="0"/>
              <a:t>Qualities of a Good Paraphrase, 4</a:t>
            </a:r>
          </a:p>
        </p:txBody>
      </p:sp>
      <p:sp>
        <p:nvSpPr>
          <p:cNvPr id="3" name="Content Placeholder 2">
            <a:extLst>
              <a:ext uri="{FF2B5EF4-FFF2-40B4-BE49-F238E27FC236}">
                <a16:creationId xmlns:a16="http://schemas.microsoft.com/office/drawing/2014/main" id="{701FFC46-68F9-45D2-9E6C-AAED37759205}"/>
              </a:ext>
            </a:extLst>
          </p:cNvPr>
          <p:cNvSpPr>
            <a:spLocks noGrp="1"/>
          </p:cNvSpPr>
          <p:nvPr>
            <p:ph idx="1"/>
          </p:nvPr>
        </p:nvSpPr>
        <p:spPr/>
        <p:txBody>
          <a:bodyPr/>
          <a:lstStyle/>
          <a:p>
            <a:pPr marL="0" lvl="1" indent="0">
              <a:lnSpc>
                <a:spcPct val="90000"/>
              </a:lnSpc>
              <a:buClr>
                <a:srgbClr val="003366"/>
              </a:buClr>
              <a:buNone/>
            </a:pPr>
            <a:r>
              <a:rPr lang="en-US" altLang="en-US" sz="2800" dirty="0">
                <a:solidFill>
                  <a:srgbClr val="003366"/>
                </a:solidFill>
              </a:rPr>
              <a:t>Charitable</a:t>
            </a:r>
          </a:p>
          <a:p>
            <a:pPr lvl="1">
              <a:lnSpc>
                <a:spcPct val="90000"/>
              </a:lnSpc>
              <a:buClr>
                <a:srgbClr val="003366"/>
              </a:buClr>
            </a:pPr>
            <a:r>
              <a:rPr lang="en-US" altLang="en-US" dirty="0">
                <a:solidFill>
                  <a:srgbClr val="003366"/>
                </a:solidFill>
              </a:rPr>
              <a:t>Example: Cigarette smoking causes lung cancer. Therefore, if you continue to smoke, you are endangering your health.</a:t>
            </a:r>
          </a:p>
          <a:p>
            <a:pPr lvl="2">
              <a:lnSpc>
                <a:spcPct val="90000"/>
              </a:lnSpc>
            </a:pPr>
            <a:r>
              <a:rPr lang="en-US" altLang="en-US" dirty="0"/>
              <a:t>Paraphrase 1: Cigarette smoking invariably produces lung cancer. Therefore, if you continue to smoke, you are endangering your health.</a:t>
            </a:r>
          </a:p>
          <a:p>
            <a:pPr lvl="2">
              <a:lnSpc>
                <a:spcPct val="90000"/>
              </a:lnSpc>
            </a:pPr>
            <a:r>
              <a:rPr lang="en-US" altLang="en-US" dirty="0"/>
              <a:t>Paraphrase 2: Cigarette smoking is a causal factor that greatly increases the risk of getting lung cancer. Therefore, if you continue to smoke, you are endangering your health.</a:t>
            </a:r>
          </a:p>
          <a:p>
            <a:pPr lvl="3">
              <a:lnSpc>
                <a:spcPct val="90000"/>
              </a:lnSpc>
            </a:pPr>
            <a:r>
              <a:rPr lang="en-US" altLang="en-US" dirty="0">
                <a:solidFill>
                  <a:srgbClr val="003366"/>
                </a:solidFill>
              </a:rPr>
              <a:t>Paraphrase 2 clarifies the arguer’s intent better than paraphrase 1</a:t>
            </a:r>
          </a:p>
        </p:txBody>
      </p:sp>
    </p:spTree>
    <p:extLst>
      <p:ext uri="{BB962C8B-B14F-4D97-AF65-F5344CB8AC3E}">
        <p14:creationId xmlns:p14="http://schemas.microsoft.com/office/powerpoint/2010/main" val="181186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6420-AEB0-45D2-BE3A-7CC6385A9D59}"/>
              </a:ext>
            </a:extLst>
          </p:cNvPr>
          <p:cNvSpPr>
            <a:spLocks noGrp="1"/>
          </p:cNvSpPr>
          <p:nvPr>
            <p:ph type="title"/>
          </p:nvPr>
        </p:nvSpPr>
        <p:spPr/>
        <p:txBody>
          <a:bodyPr/>
          <a:lstStyle/>
          <a:p>
            <a:r>
              <a:rPr lang="en-US" altLang="en-US" dirty="0"/>
              <a:t>Finding Missing Premises and Conclusions</a:t>
            </a:r>
            <a:endParaRPr lang="en-US" dirty="0"/>
          </a:p>
        </p:txBody>
      </p:sp>
      <p:sp>
        <p:nvSpPr>
          <p:cNvPr id="3" name="Content Placeholder 2">
            <a:extLst>
              <a:ext uri="{FF2B5EF4-FFF2-40B4-BE49-F238E27FC236}">
                <a16:creationId xmlns:a16="http://schemas.microsoft.com/office/drawing/2014/main" id="{A4A645E6-5A42-4BEE-9129-DDC6A3C47BA3}"/>
              </a:ext>
            </a:extLst>
          </p:cNvPr>
          <p:cNvSpPr>
            <a:spLocks noGrp="1"/>
          </p:cNvSpPr>
          <p:nvPr>
            <p:ph idx="1"/>
          </p:nvPr>
        </p:nvSpPr>
        <p:spPr/>
        <p:txBody>
          <a:bodyPr/>
          <a:lstStyle/>
          <a:p>
            <a:pPr>
              <a:lnSpc>
                <a:spcPct val="90000"/>
              </a:lnSpc>
            </a:pPr>
            <a:r>
              <a:rPr lang="en-US" altLang="en-US" dirty="0"/>
              <a:t>People often leave premises or conclusions out of their arguments</a:t>
            </a:r>
          </a:p>
          <a:p>
            <a:pPr marL="342900" indent="-342900">
              <a:lnSpc>
                <a:spcPct val="90000"/>
              </a:lnSpc>
              <a:buFont typeface="Arial" panose="020B0604020202020204" pitchFamily="34" charset="0"/>
              <a:buChar char="•"/>
            </a:pPr>
            <a:r>
              <a:rPr lang="en-US" altLang="en-US" sz="2400" dirty="0"/>
              <a:t>Such arguments are called </a:t>
            </a:r>
            <a:r>
              <a:rPr lang="en-US" altLang="en-US" sz="2400" b="1" dirty="0"/>
              <a:t>enthymemes</a:t>
            </a:r>
            <a:endParaRPr lang="en-US" altLang="en-US" sz="2400" dirty="0"/>
          </a:p>
          <a:p>
            <a:pPr lvl="2">
              <a:lnSpc>
                <a:spcPct val="90000"/>
              </a:lnSpc>
            </a:pPr>
            <a:r>
              <a:rPr lang="en-US" altLang="en-US" dirty="0"/>
              <a:t>Example: I’m sorry, I can’t sell you any beer; you’re under twenty-one</a:t>
            </a:r>
          </a:p>
          <a:p>
            <a:pPr lvl="3">
              <a:lnSpc>
                <a:spcPct val="90000"/>
              </a:lnSpc>
            </a:pPr>
            <a:r>
              <a:rPr lang="en-US" altLang="en-US" dirty="0"/>
              <a:t>Missing premise: I can’t sell beer to anyone under twenty-one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6420-AEB0-45D2-BE3A-7CC6385A9D59}"/>
              </a:ext>
            </a:extLst>
          </p:cNvPr>
          <p:cNvSpPr>
            <a:spLocks noGrp="1"/>
          </p:cNvSpPr>
          <p:nvPr>
            <p:ph type="title"/>
          </p:nvPr>
        </p:nvSpPr>
        <p:spPr/>
        <p:txBody>
          <a:bodyPr/>
          <a:lstStyle/>
          <a:p>
            <a:r>
              <a:rPr lang="en-US" altLang="en-US" dirty="0"/>
              <a:t>Rules in Filling in Missing Steps in Enthymemes, 1</a:t>
            </a:r>
            <a:endParaRPr lang="en-US" dirty="0"/>
          </a:p>
        </p:txBody>
      </p:sp>
      <p:sp>
        <p:nvSpPr>
          <p:cNvPr id="3" name="Content Placeholder 2">
            <a:extLst>
              <a:ext uri="{FF2B5EF4-FFF2-40B4-BE49-F238E27FC236}">
                <a16:creationId xmlns:a16="http://schemas.microsoft.com/office/drawing/2014/main" id="{A4A645E6-5A42-4BEE-9129-DDC6A3C47BA3}"/>
              </a:ext>
            </a:extLst>
          </p:cNvPr>
          <p:cNvSpPr>
            <a:spLocks noGrp="1"/>
          </p:cNvSpPr>
          <p:nvPr>
            <p:ph idx="1"/>
          </p:nvPr>
        </p:nvSpPr>
        <p:spPr/>
        <p:txBody>
          <a:bodyPr/>
          <a:lstStyle/>
          <a:p>
            <a:pPr>
              <a:lnSpc>
                <a:spcPct val="90000"/>
              </a:lnSpc>
            </a:pPr>
            <a:r>
              <a:rPr lang="en-US" altLang="en-US" dirty="0"/>
              <a:t>Faithfully interpret the arguer’s intentions</a:t>
            </a:r>
          </a:p>
          <a:p>
            <a:pPr marL="457200" indent="-457200">
              <a:buFont typeface="Arial" panose="020B0604020202020204" pitchFamily="34" charset="0"/>
              <a:buChar char="•"/>
            </a:pPr>
            <a:r>
              <a:rPr lang="en-US" sz="2400" dirty="0"/>
              <a:t>One should always try to fill in a missing step in an argument in a way that the arguer himself would recognize as expressing his own thought</a:t>
            </a:r>
          </a:p>
          <a:p>
            <a:pPr marL="852488" lvl="1" indent="-457200"/>
            <a:r>
              <a:rPr lang="en-US" altLang="en-US" sz="2200" dirty="0"/>
              <a:t>Ask what else the arguer must assume—that he does not say—to reach his conclusion</a:t>
            </a:r>
          </a:p>
        </p:txBody>
      </p:sp>
    </p:spTree>
    <p:extLst>
      <p:ext uri="{BB962C8B-B14F-4D97-AF65-F5344CB8AC3E}">
        <p14:creationId xmlns:p14="http://schemas.microsoft.com/office/powerpoint/2010/main" val="324769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6420-AEB0-45D2-BE3A-7CC6385A9D59}"/>
              </a:ext>
            </a:extLst>
          </p:cNvPr>
          <p:cNvSpPr>
            <a:spLocks noGrp="1"/>
          </p:cNvSpPr>
          <p:nvPr>
            <p:ph type="title"/>
          </p:nvPr>
        </p:nvSpPr>
        <p:spPr/>
        <p:txBody>
          <a:bodyPr/>
          <a:lstStyle/>
          <a:p>
            <a:r>
              <a:rPr lang="en-US" altLang="en-US" dirty="0"/>
              <a:t>Rules in Filling in Missing Steps in Enthymemes, 2</a:t>
            </a:r>
            <a:endParaRPr lang="en-US" dirty="0"/>
          </a:p>
        </p:txBody>
      </p:sp>
      <p:sp>
        <p:nvSpPr>
          <p:cNvPr id="3" name="Content Placeholder 2">
            <a:extLst>
              <a:ext uri="{FF2B5EF4-FFF2-40B4-BE49-F238E27FC236}">
                <a16:creationId xmlns:a16="http://schemas.microsoft.com/office/drawing/2014/main" id="{A4A645E6-5A42-4BEE-9129-DDC6A3C47BA3}"/>
              </a:ext>
            </a:extLst>
          </p:cNvPr>
          <p:cNvSpPr>
            <a:spLocks noGrp="1"/>
          </p:cNvSpPr>
          <p:nvPr>
            <p:ph idx="1"/>
          </p:nvPr>
        </p:nvSpPr>
        <p:spPr/>
        <p:txBody>
          <a:bodyPr/>
          <a:lstStyle/>
          <a:p>
            <a:pPr marL="457200" indent="-457200"/>
            <a:r>
              <a:rPr lang="en-US" altLang="en-US" dirty="0"/>
              <a:t>Be charitable</a:t>
            </a:r>
          </a:p>
          <a:p>
            <a:pPr marL="457200" indent="-457200">
              <a:buFont typeface="Arial" panose="020B0604020202020204" pitchFamily="34" charset="0"/>
              <a:buChar char="•"/>
            </a:pPr>
            <a:r>
              <a:rPr lang="en-US" altLang="en-US" sz="2600" dirty="0"/>
              <a:t>The principle of charity requires that one interprets the argument as generously as possible</a:t>
            </a:r>
          </a:p>
          <a:p>
            <a:pPr marL="852488" lvl="1" indent="-457200"/>
            <a:r>
              <a:rPr lang="en-US" altLang="en-US" sz="2200" dirty="0"/>
              <a:t>Remember, be as generous in interpreting other people’s incompletely stated arguments as you would like them to be in interpreting your own</a:t>
            </a:r>
          </a:p>
        </p:txBody>
      </p:sp>
    </p:spTree>
    <p:extLst>
      <p:ext uri="{BB962C8B-B14F-4D97-AF65-F5344CB8AC3E}">
        <p14:creationId xmlns:p14="http://schemas.microsoft.com/office/powerpoint/2010/main" val="402446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1B90-96F6-46F1-99D5-8EEB01244C24}"/>
              </a:ext>
            </a:extLst>
          </p:cNvPr>
          <p:cNvSpPr>
            <a:spLocks noGrp="1"/>
          </p:cNvSpPr>
          <p:nvPr>
            <p:ph type="title"/>
          </p:nvPr>
        </p:nvSpPr>
        <p:spPr/>
        <p:txBody>
          <a:bodyPr/>
          <a:lstStyle/>
          <a:p>
            <a:r>
              <a:rPr lang="en-US" dirty="0"/>
              <a:t>Summarizing Extended Arguments: Standardization</a:t>
            </a:r>
          </a:p>
        </p:txBody>
      </p:sp>
      <p:sp>
        <p:nvSpPr>
          <p:cNvPr id="3" name="Content Placeholder 2">
            <a:extLst>
              <a:ext uri="{FF2B5EF4-FFF2-40B4-BE49-F238E27FC236}">
                <a16:creationId xmlns:a16="http://schemas.microsoft.com/office/drawing/2014/main" id="{1EE36B4E-C95A-4F0D-A443-EF1B7787008E}"/>
              </a:ext>
            </a:extLst>
          </p:cNvPr>
          <p:cNvSpPr>
            <a:spLocks noGrp="1"/>
          </p:cNvSpPr>
          <p:nvPr>
            <p:ph idx="1"/>
          </p:nvPr>
        </p:nvSpPr>
        <p:spPr/>
        <p:txBody>
          <a:bodyPr/>
          <a:lstStyle/>
          <a:p>
            <a:r>
              <a:rPr lang="en-US" dirty="0"/>
              <a:t>Involves restating an argument in standard logical form</a:t>
            </a:r>
          </a:p>
          <a:p>
            <a:pPr marL="457200" indent="-457200">
              <a:buFont typeface="Arial" panose="020B0604020202020204" pitchFamily="34" charset="0"/>
              <a:buChar char="•"/>
            </a:pPr>
            <a:r>
              <a:rPr lang="en-US" sz="2400" dirty="0"/>
              <a:t>An argument is said to be in </a:t>
            </a:r>
            <a:r>
              <a:rPr lang="en-US" sz="2400" b="1" dirty="0"/>
              <a:t>standard logical form </a:t>
            </a:r>
            <a:r>
              <a:rPr lang="en-US" sz="2400" dirty="0"/>
              <a:t>when: </a:t>
            </a:r>
          </a:p>
          <a:p>
            <a:pPr lvl="1" indent="0">
              <a:buNone/>
            </a:pPr>
            <a:endParaRPr lang="en-US" dirty="0"/>
          </a:p>
          <a:p>
            <a:pPr marL="852488" lvl="1" indent="-457200"/>
            <a:r>
              <a:rPr lang="en-US" dirty="0"/>
              <a:t>Each step in the argument is numbered consecutively</a:t>
            </a:r>
          </a:p>
          <a:p>
            <a:pPr marL="852488" lvl="1" indent="-457200"/>
            <a:r>
              <a:rPr lang="en-US" dirty="0"/>
              <a:t>Premises are stated above the conclusions they are claimed to support</a:t>
            </a:r>
          </a:p>
          <a:p>
            <a:pPr marL="852488" lvl="1" indent="-457200"/>
            <a:r>
              <a:rPr lang="en-US" dirty="0"/>
              <a:t>Justifications are provided for each conclusion in the argument</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F710F-2EB2-4C98-86AA-5F95DE290735}"/>
              </a:ext>
            </a:extLst>
          </p:cNvPr>
          <p:cNvSpPr>
            <a:spLocks noGrp="1"/>
          </p:cNvSpPr>
          <p:nvPr>
            <p:ph type="title"/>
          </p:nvPr>
        </p:nvSpPr>
        <p:spPr/>
        <p:txBody>
          <a:bodyPr/>
          <a:lstStyle/>
          <a:p>
            <a:r>
              <a:rPr lang="en-US" altLang="en-US" dirty="0"/>
              <a:t>Diagramming Short Arguments, 1</a:t>
            </a:r>
            <a:endParaRPr lang="en-US" dirty="0"/>
          </a:p>
        </p:txBody>
      </p:sp>
      <p:sp>
        <p:nvSpPr>
          <p:cNvPr id="3" name="Content Placeholder 2">
            <a:extLst>
              <a:ext uri="{FF2B5EF4-FFF2-40B4-BE49-F238E27FC236}">
                <a16:creationId xmlns:a16="http://schemas.microsoft.com/office/drawing/2014/main" id="{E181DDE3-3672-4DC5-BD43-6345C0FBA045}"/>
              </a:ext>
            </a:extLst>
          </p:cNvPr>
          <p:cNvSpPr>
            <a:spLocks noGrp="1"/>
          </p:cNvSpPr>
          <p:nvPr>
            <p:ph idx="1"/>
          </p:nvPr>
        </p:nvSpPr>
        <p:spPr>
          <a:xfrm>
            <a:off x="838200" y="2362200"/>
            <a:ext cx="7693025" cy="3724275"/>
          </a:xfrm>
        </p:spPr>
        <p:txBody>
          <a:bodyPr/>
          <a:lstStyle/>
          <a:p>
            <a:pPr marL="457200" indent="-457200">
              <a:buFont typeface="Arial" panose="020B0604020202020204" pitchFamily="34" charset="0"/>
              <a:buChar char="•"/>
            </a:pPr>
            <a:r>
              <a:rPr lang="en-US" dirty="0"/>
              <a:t>Read through the argument and circle any premise or conclusion indicators you see</a:t>
            </a:r>
          </a:p>
          <a:p>
            <a:pPr marL="457200" indent="-457200">
              <a:buFont typeface="Arial" panose="020B0604020202020204" pitchFamily="34" charset="0"/>
              <a:buChar char="•"/>
            </a:pPr>
            <a:r>
              <a:rPr lang="en-US" dirty="0"/>
              <a:t>Number the statements consecutively as they appear in the argument</a:t>
            </a:r>
          </a:p>
          <a:p>
            <a:pPr marL="457200" indent="-457200">
              <a:buFont typeface="Arial" panose="020B0604020202020204" pitchFamily="34" charset="0"/>
              <a:buChar char="•"/>
            </a:pPr>
            <a:r>
              <a:rPr lang="en-US" dirty="0"/>
              <a:t>Arrange the numbers on a page with premises placed above the conclusions(s) they are claimed to support</a:t>
            </a:r>
          </a:p>
          <a:p>
            <a:pPr marL="457200" indent="-457200">
              <a:buFont typeface="Arial" panose="020B0604020202020204" pitchFamily="34" charset="0"/>
              <a:buChar char="•"/>
            </a:pPr>
            <a:r>
              <a:rPr lang="en-US" dirty="0"/>
              <a:t>Omit any logically irrelevant statements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5378-116D-4ACE-AA74-EDA6C38ABC5E}"/>
              </a:ext>
            </a:extLst>
          </p:cNvPr>
          <p:cNvSpPr>
            <a:spLocks noGrp="1"/>
          </p:cNvSpPr>
          <p:nvPr>
            <p:ph type="title"/>
          </p:nvPr>
        </p:nvSpPr>
        <p:spPr/>
        <p:txBody>
          <a:bodyPr/>
          <a:lstStyle/>
          <a:p>
            <a:r>
              <a:rPr lang="en-US" dirty="0"/>
              <a:t>Steps to Standardize an Extended Argument, 1</a:t>
            </a:r>
          </a:p>
        </p:txBody>
      </p:sp>
      <p:sp>
        <p:nvSpPr>
          <p:cNvPr id="3" name="Content Placeholder 2">
            <a:extLst>
              <a:ext uri="{FF2B5EF4-FFF2-40B4-BE49-F238E27FC236}">
                <a16:creationId xmlns:a16="http://schemas.microsoft.com/office/drawing/2014/main" id="{711BE69F-552F-49D2-B234-0453898012B8}"/>
              </a:ext>
            </a:extLst>
          </p:cNvPr>
          <p:cNvSpPr>
            <a:spLocks noGrp="1"/>
          </p:cNvSpPr>
          <p:nvPr>
            <p:ph idx="1"/>
          </p:nvPr>
        </p:nvSpPr>
        <p:spPr/>
        <p:txBody>
          <a:bodyPr/>
          <a:lstStyle/>
          <a:p>
            <a:pPr marL="457200" indent="-457200">
              <a:buFont typeface="Arial" panose="020B0604020202020204" pitchFamily="34" charset="0"/>
              <a:buChar char="•"/>
            </a:pPr>
            <a:r>
              <a:rPr lang="en-US" altLang="en-US" dirty="0"/>
              <a:t>Read through the argument carefully and identify its main conclusion first and then the main premises and subconclusions</a:t>
            </a:r>
          </a:p>
          <a:p>
            <a:pPr marL="457200" indent="-457200">
              <a:buFont typeface="Arial" panose="020B0604020202020204" pitchFamily="34" charset="0"/>
              <a:buChar char="•"/>
            </a:pPr>
            <a:r>
              <a:rPr lang="en-US" altLang="en-US" dirty="0"/>
              <a:t>Omit unnecessary or irrelevant material</a:t>
            </a:r>
          </a:p>
          <a:p>
            <a:pPr marL="457200" indent="-457200">
              <a:buFont typeface="Arial" panose="020B0604020202020204" pitchFamily="34" charset="0"/>
              <a:buChar char="•"/>
            </a:pPr>
            <a:r>
              <a:rPr lang="en-US" altLang="en-US" dirty="0"/>
              <a:t>Number the steps in the argument and stack them in correct logical order (state the main conclusion last)</a:t>
            </a:r>
          </a:p>
        </p:txBody>
      </p:sp>
    </p:spTree>
    <p:extLst>
      <p:ext uri="{BB962C8B-B14F-4D97-AF65-F5344CB8AC3E}">
        <p14:creationId xmlns:p14="http://schemas.microsoft.com/office/powerpoint/2010/main" val="2487568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5378-116D-4ACE-AA74-EDA6C38ABC5E}"/>
              </a:ext>
            </a:extLst>
          </p:cNvPr>
          <p:cNvSpPr>
            <a:spLocks noGrp="1"/>
          </p:cNvSpPr>
          <p:nvPr>
            <p:ph type="title"/>
          </p:nvPr>
        </p:nvSpPr>
        <p:spPr/>
        <p:txBody>
          <a:bodyPr/>
          <a:lstStyle/>
          <a:p>
            <a:r>
              <a:rPr lang="en-US" dirty="0"/>
              <a:t>Steps to Standardize an Extended Argument, 2</a:t>
            </a:r>
          </a:p>
        </p:txBody>
      </p:sp>
      <p:sp>
        <p:nvSpPr>
          <p:cNvPr id="3" name="Content Placeholder 2">
            <a:extLst>
              <a:ext uri="{FF2B5EF4-FFF2-40B4-BE49-F238E27FC236}">
                <a16:creationId xmlns:a16="http://schemas.microsoft.com/office/drawing/2014/main" id="{711BE69F-552F-49D2-B234-0453898012B8}"/>
              </a:ext>
            </a:extLst>
          </p:cNvPr>
          <p:cNvSpPr>
            <a:spLocks noGrp="1"/>
          </p:cNvSpPr>
          <p:nvPr>
            <p:ph idx="1"/>
          </p:nvPr>
        </p:nvSpPr>
        <p:spPr/>
        <p:txBody>
          <a:bodyPr/>
          <a:lstStyle/>
          <a:p>
            <a:pPr marL="457200" indent="-457200">
              <a:buFont typeface="Arial" panose="020B0604020202020204" pitchFamily="34" charset="0"/>
              <a:buChar char="•"/>
            </a:pPr>
            <a:r>
              <a:rPr lang="en-US" altLang="en-US" dirty="0"/>
              <a:t>Fill in any key missing premises or conclusions</a:t>
            </a:r>
          </a:p>
          <a:p>
            <a:pPr marL="457200" indent="-457200">
              <a:buFont typeface="Arial" panose="020B0604020202020204" pitchFamily="34" charset="0"/>
              <a:buChar char="•"/>
            </a:pPr>
            <a:r>
              <a:rPr lang="en-US" altLang="en-US" dirty="0"/>
              <a:t>Add parenthetical justifications for each subconclusion and conclusion</a:t>
            </a:r>
            <a:endParaRPr lang="en-US" dirty="0"/>
          </a:p>
        </p:txBody>
      </p:sp>
    </p:spTree>
    <p:extLst>
      <p:ext uri="{BB962C8B-B14F-4D97-AF65-F5344CB8AC3E}">
        <p14:creationId xmlns:p14="http://schemas.microsoft.com/office/powerpoint/2010/main" val="3546633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20DE-DE53-491B-98FC-37BCCBCB67A5}"/>
              </a:ext>
            </a:extLst>
          </p:cNvPr>
          <p:cNvSpPr>
            <a:spLocks noGrp="1"/>
          </p:cNvSpPr>
          <p:nvPr>
            <p:ph type="title"/>
          </p:nvPr>
        </p:nvSpPr>
        <p:spPr/>
        <p:txBody>
          <a:bodyPr/>
          <a:lstStyle/>
          <a:p>
            <a:r>
              <a:rPr lang="en-US" altLang="en-US" dirty="0"/>
              <a:t>Mistakes to Avoid in Standardizing Arguments, 1</a:t>
            </a:r>
            <a:endParaRPr lang="en-US" dirty="0"/>
          </a:p>
        </p:txBody>
      </p:sp>
      <p:sp>
        <p:nvSpPr>
          <p:cNvPr id="3" name="Content Placeholder 2">
            <a:extLst>
              <a:ext uri="{FF2B5EF4-FFF2-40B4-BE49-F238E27FC236}">
                <a16:creationId xmlns:a16="http://schemas.microsoft.com/office/drawing/2014/main" id="{BBA03F7F-8502-476C-A8E5-7801B6BA1867}"/>
              </a:ext>
            </a:extLst>
          </p:cNvPr>
          <p:cNvSpPr>
            <a:spLocks noGrp="1"/>
          </p:cNvSpPr>
          <p:nvPr>
            <p:ph idx="1"/>
          </p:nvPr>
        </p:nvSpPr>
        <p:spPr/>
        <p:txBody>
          <a:bodyPr/>
          <a:lstStyle/>
          <a:p>
            <a:pPr marL="609600" indent="-609600"/>
            <a:r>
              <a:rPr lang="en-US" altLang="en-US" dirty="0"/>
              <a:t>Don’t write in incomplete sentences</a:t>
            </a:r>
          </a:p>
          <a:p>
            <a:pPr marL="457200" indent="-457200">
              <a:buFont typeface="Arial" panose="020B0604020202020204" pitchFamily="34" charset="0"/>
              <a:buChar char="•"/>
            </a:pPr>
            <a:r>
              <a:rPr lang="en-US" altLang="en-US" sz="2400" dirty="0"/>
              <a:t>Example </a:t>
            </a:r>
          </a:p>
          <a:p>
            <a:pPr marL="847725" lvl="1" indent="-342900"/>
            <a:r>
              <a:rPr lang="en-US" altLang="en-US" sz="2200" dirty="0"/>
              <a:t>Incorrect form</a:t>
            </a:r>
          </a:p>
          <a:p>
            <a:pPr marL="1257300" lvl="2" indent="-342900"/>
            <a:r>
              <a:rPr lang="en-US" altLang="en-US" sz="2000" dirty="0"/>
              <a:t>Because animals can experience pain and suffering</a:t>
            </a:r>
          </a:p>
          <a:p>
            <a:pPr marL="1257300" lvl="2" indent="-342900"/>
            <a:r>
              <a:rPr lang="en-US" altLang="en-US" sz="2000" dirty="0"/>
              <a:t>Therefore, it’s wrong to kill or mistreat animals (from 1) </a:t>
            </a:r>
          </a:p>
          <a:p>
            <a:pPr marL="847725" lvl="1" indent="-342900"/>
            <a:r>
              <a:rPr lang="en-US" altLang="en-US" sz="2200" dirty="0"/>
              <a:t>Correct form</a:t>
            </a:r>
          </a:p>
          <a:p>
            <a:pPr marL="1257300" lvl="2" indent="-342900"/>
            <a:r>
              <a:rPr lang="en-US" altLang="en-US" sz="2000" dirty="0"/>
              <a:t>Animals can experience pain and suffering</a:t>
            </a:r>
          </a:p>
          <a:p>
            <a:pPr marL="1257300" lvl="2" indent="-342900"/>
            <a:r>
              <a:rPr lang="en-US" altLang="en-US" sz="2000" dirty="0"/>
              <a:t>Therefore, it’s wrong to kill or mistreat animals (from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20DE-DE53-491B-98FC-37BCCBCB67A5}"/>
              </a:ext>
            </a:extLst>
          </p:cNvPr>
          <p:cNvSpPr>
            <a:spLocks noGrp="1"/>
          </p:cNvSpPr>
          <p:nvPr>
            <p:ph type="title"/>
          </p:nvPr>
        </p:nvSpPr>
        <p:spPr/>
        <p:txBody>
          <a:bodyPr/>
          <a:lstStyle/>
          <a:p>
            <a:r>
              <a:rPr lang="en-US" altLang="en-US" dirty="0"/>
              <a:t>Mistakes to Avoid in Standardizing Arguments, 2</a:t>
            </a:r>
            <a:endParaRPr lang="en-US" dirty="0"/>
          </a:p>
        </p:txBody>
      </p:sp>
      <p:sp>
        <p:nvSpPr>
          <p:cNvPr id="3" name="Content Placeholder 2">
            <a:extLst>
              <a:ext uri="{FF2B5EF4-FFF2-40B4-BE49-F238E27FC236}">
                <a16:creationId xmlns:a16="http://schemas.microsoft.com/office/drawing/2014/main" id="{BBA03F7F-8502-476C-A8E5-7801B6BA1867}"/>
              </a:ext>
            </a:extLst>
          </p:cNvPr>
          <p:cNvSpPr>
            <a:spLocks noGrp="1"/>
          </p:cNvSpPr>
          <p:nvPr>
            <p:ph idx="1"/>
          </p:nvPr>
        </p:nvSpPr>
        <p:spPr/>
        <p:txBody>
          <a:bodyPr/>
          <a:lstStyle/>
          <a:p>
            <a:pPr marL="609600" indent="-609600"/>
            <a:r>
              <a:rPr lang="en-US" altLang="en-US" dirty="0"/>
              <a:t>Don’t include more than one statement per line</a:t>
            </a:r>
          </a:p>
          <a:p>
            <a:pPr marL="457200" lvl="1" indent="-457200"/>
            <a:r>
              <a:rPr lang="en-US" altLang="en-US" dirty="0"/>
              <a:t>Example</a:t>
            </a:r>
          </a:p>
          <a:p>
            <a:pPr marL="847725" lvl="1" indent="-342900"/>
            <a:r>
              <a:rPr lang="en-US" altLang="en-US" sz="2200" dirty="0"/>
              <a:t>Incorrect form</a:t>
            </a:r>
          </a:p>
          <a:p>
            <a:pPr marL="1257300" lvl="2" indent="-342900"/>
            <a:r>
              <a:rPr lang="en-US" altLang="en-US" sz="2000" dirty="0"/>
              <a:t>The president should resign, since he no longer enjoys the confidence of the Board of Trustees</a:t>
            </a:r>
          </a:p>
          <a:p>
            <a:pPr marL="847725" lvl="1" indent="-342900"/>
            <a:r>
              <a:rPr lang="en-US" altLang="en-US" sz="2200" dirty="0"/>
              <a:t>Correct form</a:t>
            </a:r>
          </a:p>
          <a:p>
            <a:pPr marL="1257300" lvl="2" indent="-342900"/>
            <a:r>
              <a:rPr lang="en-US" altLang="en-US" sz="2000" dirty="0"/>
              <a:t>The president no longer enjoys the confidence of the Board of Trustees</a:t>
            </a:r>
          </a:p>
          <a:p>
            <a:pPr marL="1257300" lvl="2" indent="-342900"/>
            <a:r>
              <a:rPr lang="en-US" altLang="en-US" sz="2000" dirty="0"/>
              <a:t>Therefore, the president should resign (from 1)</a:t>
            </a:r>
          </a:p>
        </p:txBody>
      </p:sp>
    </p:spTree>
    <p:extLst>
      <p:ext uri="{BB962C8B-B14F-4D97-AF65-F5344CB8AC3E}">
        <p14:creationId xmlns:p14="http://schemas.microsoft.com/office/powerpoint/2010/main" val="2420688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20DE-DE53-491B-98FC-37BCCBCB67A5}"/>
              </a:ext>
            </a:extLst>
          </p:cNvPr>
          <p:cNvSpPr>
            <a:spLocks noGrp="1"/>
          </p:cNvSpPr>
          <p:nvPr>
            <p:ph type="title"/>
          </p:nvPr>
        </p:nvSpPr>
        <p:spPr/>
        <p:txBody>
          <a:bodyPr/>
          <a:lstStyle/>
          <a:p>
            <a:r>
              <a:rPr lang="en-US" altLang="en-US" dirty="0"/>
              <a:t>Mistakes to Avoid in Standardizing Arguments, 3</a:t>
            </a:r>
            <a:endParaRPr lang="en-US" dirty="0"/>
          </a:p>
        </p:txBody>
      </p:sp>
      <p:sp>
        <p:nvSpPr>
          <p:cNvPr id="3" name="Content Placeholder 2">
            <a:extLst>
              <a:ext uri="{FF2B5EF4-FFF2-40B4-BE49-F238E27FC236}">
                <a16:creationId xmlns:a16="http://schemas.microsoft.com/office/drawing/2014/main" id="{BBA03F7F-8502-476C-A8E5-7801B6BA1867}"/>
              </a:ext>
            </a:extLst>
          </p:cNvPr>
          <p:cNvSpPr>
            <a:spLocks noGrp="1"/>
          </p:cNvSpPr>
          <p:nvPr>
            <p:ph idx="1"/>
          </p:nvPr>
        </p:nvSpPr>
        <p:spPr/>
        <p:txBody>
          <a:bodyPr/>
          <a:lstStyle/>
          <a:p>
            <a:pPr marL="609600" indent="-609600"/>
            <a:r>
              <a:rPr lang="en-US" altLang="en-US" dirty="0"/>
              <a:t>Don’t include anything that is not a statement </a:t>
            </a:r>
          </a:p>
          <a:p>
            <a:pPr marL="457200" lvl="1" indent="-457200"/>
            <a:r>
              <a:rPr lang="en-US" altLang="en-US" dirty="0"/>
              <a:t>Example</a:t>
            </a:r>
          </a:p>
          <a:p>
            <a:pPr marL="847725" lvl="1" indent="-342900"/>
            <a:r>
              <a:rPr lang="en-US" altLang="en-US" sz="2200" dirty="0"/>
              <a:t>Incorrect form</a:t>
            </a:r>
          </a:p>
          <a:p>
            <a:pPr marL="1257300" lvl="2" indent="-342900"/>
            <a:r>
              <a:rPr lang="en-US" altLang="en-US" sz="2000" dirty="0"/>
              <a:t>It’s all the same whether there’s a Democrat or a Republican in the White House</a:t>
            </a:r>
          </a:p>
          <a:p>
            <a:pPr marL="1257300" lvl="2" indent="-342900"/>
            <a:r>
              <a:rPr lang="en-US" altLang="en-US" sz="2000" dirty="0"/>
              <a:t>Therefore, why should I care about politics? (from 1) </a:t>
            </a:r>
          </a:p>
          <a:p>
            <a:pPr marL="847725" lvl="1" indent="-342900"/>
            <a:r>
              <a:rPr lang="en-US" altLang="en-US" sz="2200" dirty="0"/>
              <a:t>Correct form</a:t>
            </a:r>
          </a:p>
          <a:p>
            <a:pPr marL="1257300" lvl="2" indent="-342900"/>
            <a:r>
              <a:rPr lang="en-US" altLang="en-US" sz="2000" dirty="0"/>
              <a:t>It’s all the same whether there’s a Democrat or a Republican in the White House</a:t>
            </a:r>
          </a:p>
          <a:p>
            <a:pPr marL="1257300" lvl="2" indent="-342900"/>
            <a:r>
              <a:rPr lang="en-US" altLang="en-US" sz="2000" dirty="0"/>
              <a:t>Therefore, I have no reason to care about presidential politics (from 1) </a:t>
            </a:r>
          </a:p>
        </p:txBody>
      </p:sp>
    </p:spTree>
    <p:extLst>
      <p:ext uri="{BB962C8B-B14F-4D97-AF65-F5344CB8AC3E}">
        <p14:creationId xmlns:p14="http://schemas.microsoft.com/office/powerpoint/2010/main" val="2482606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0738-1CD7-43E0-8728-30CFAC2847BF}"/>
              </a:ext>
            </a:extLst>
          </p:cNvPr>
          <p:cNvSpPr>
            <a:spLocks noGrp="1"/>
          </p:cNvSpPr>
          <p:nvPr>
            <p:ph type="title"/>
          </p:nvPr>
        </p:nvSpPr>
        <p:spPr/>
        <p:txBody>
          <a:bodyPr/>
          <a:lstStyle/>
          <a:p>
            <a:r>
              <a:rPr lang="en-US" altLang="en-US" dirty="0"/>
              <a:t>Mistakes to Avoid in Standardizing Arguments, 4</a:t>
            </a:r>
            <a:endParaRPr lang="en-US" dirty="0"/>
          </a:p>
        </p:txBody>
      </p:sp>
      <p:sp>
        <p:nvSpPr>
          <p:cNvPr id="3" name="Content Placeholder 2">
            <a:extLst>
              <a:ext uri="{FF2B5EF4-FFF2-40B4-BE49-F238E27FC236}">
                <a16:creationId xmlns:a16="http://schemas.microsoft.com/office/drawing/2014/main" id="{CA4F2F01-9E66-4867-A77D-293C7A124278}"/>
              </a:ext>
            </a:extLst>
          </p:cNvPr>
          <p:cNvSpPr>
            <a:spLocks noGrp="1"/>
          </p:cNvSpPr>
          <p:nvPr>
            <p:ph idx="1"/>
          </p:nvPr>
        </p:nvSpPr>
        <p:spPr>
          <a:xfrm>
            <a:off x="838200" y="2362200"/>
            <a:ext cx="7693025" cy="3724275"/>
          </a:xfrm>
        </p:spPr>
        <p:txBody>
          <a:bodyPr/>
          <a:lstStyle/>
          <a:p>
            <a:r>
              <a:rPr lang="en-US" altLang="en-US" dirty="0"/>
              <a:t>Don’t include anything that is not a premise or a conclusion </a:t>
            </a:r>
          </a:p>
          <a:p>
            <a:pPr marL="457200" lvl="1" indent="-457200"/>
            <a:r>
              <a:rPr lang="en-US" altLang="en-US" dirty="0"/>
              <a:t>Example</a:t>
            </a:r>
          </a:p>
          <a:p>
            <a:pPr marL="847725" lvl="1" indent="-342900"/>
            <a:r>
              <a:rPr lang="en-US" altLang="en-US" sz="2200" dirty="0"/>
              <a:t>Many people argue that capital punishment is morally wrong. But the Good Book says, “An eye for an eye, a tooth for a tooth.” What the Good Book says is true. Therefore, capital punishment is not morally wrong. (from 2–3) </a:t>
            </a:r>
          </a:p>
          <a:p>
            <a:pPr marL="1262063" lvl="2" indent="-457200"/>
            <a:r>
              <a:rPr lang="en-US" sz="2000" dirty="0"/>
              <a:t>The first statement should be omitted or rephrased as it is neither a premise nor a conclusion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A439EA-C8AF-49D3-AFBB-CDA5ED8DA880}"/>
              </a:ext>
            </a:extLst>
          </p:cNvPr>
          <p:cNvSpPr>
            <a:spLocks noGrp="1"/>
          </p:cNvSpPr>
          <p:nvPr>
            <p:ph type="title"/>
          </p:nvPr>
        </p:nvSpPr>
        <p:spPr/>
        <p:txBody>
          <a:bodyPr/>
          <a:lstStyle/>
          <a:p>
            <a:r>
              <a:rPr lang="en-US" dirty="0"/>
              <a:t>Appendices</a:t>
            </a:r>
          </a:p>
        </p:txBody>
      </p:sp>
    </p:spTree>
    <p:extLst>
      <p:ext uri="{BB962C8B-B14F-4D97-AF65-F5344CB8AC3E}">
        <p14:creationId xmlns:p14="http://schemas.microsoft.com/office/powerpoint/2010/main" val="538994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C9001D-46CB-4E60-8352-818B406D0251}"/>
              </a:ext>
            </a:extLst>
          </p:cNvPr>
          <p:cNvSpPr>
            <a:spLocks noGrp="1"/>
          </p:cNvSpPr>
          <p:nvPr>
            <p:ph type="title"/>
          </p:nvPr>
        </p:nvSpPr>
        <p:spPr/>
        <p:txBody>
          <a:bodyPr/>
          <a:lstStyle/>
          <a:p>
            <a:r>
              <a:rPr lang="en-US" dirty="0"/>
              <a:t>Diagramming Short Arguments: Example, Appendix</a:t>
            </a:r>
          </a:p>
        </p:txBody>
      </p:sp>
      <p:sp>
        <p:nvSpPr>
          <p:cNvPr id="4" name="Content Placeholder 3">
            <a:extLst>
              <a:ext uri="{FF2B5EF4-FFF2-40B4-BE49-F238E27FC236}">
                <a16:creationId xmlns:a16="http://schemas.microsoft.com/office/drawing/2014/main" id="{EE6A938B-49B2-495A-BAA1-E80DC4C3256F}"/>
              </a:ext>
            </a:extLst>
          </p:cNvPr>
          <p:cNvSpPr>
            <a:spLocks noGrp="1"/>
          </p:cNvSpPr>
          <p:nvPr>
            <p:ph idx="1"/>
          </p:nvPr>
        </p:nvSpPr>
        <p:spPr>
          <a:xfrm>
            <a:off x="838200" y="2362200"/>
            <a:ext cx="7848600" cy="3724275"/>
          </a:xfrm>
        </p:spPr>
        <p:txBody>
          <a:bodyPr/>
          <a:lstStyle/>
          <a:p>
            <a:r>
              <a:rPr lang="en-US" sz="1900" dirty="0"/>
              <a:t>The argument reads “The death penalty should be abolished because it is racially discriminatory, there’s no evidence that it’s a more effective deterrent than life imprisonment, and innocent people may be executed by mistake.” The portion of the argument that reads “The death penalty should be abolished” is labeled 1. The portion of the argument that reads “it is racially discriminatory” is labeled 2. The portion of the argument that reads “there’s no evidence that it’s a more effective deterrent than life imprisonment” is labeled 3. The portion of the argument that reads “innocent people may be executed by mistake” is labeled 4. In the diagram, numbers 1 to 4 are each circled. Numbers 2, 3, and 4 are placed horizontally, and number 1 is placed below number 3. Arrows arise from 2, 3, and 4 and point to number 1. The diagram depicts that statements numbered 2, 3, and 4 are offered as evidence for statement 1.</a:t>
            </a:r>
          </a:p>
          <a:p>
            <a:endParaRPr lang="en-US" sz="1900" dirty="0"/>
          </a:p>
        </p:txBody>
      </p:sp>
      <p:sp>
        <p:nvSpPr>
          <p:cNvPr id="5" name="Content Placeholder 2">
            <a:extLst>
              <a:ext uri="{FF2B5EF4-FFF2-40B4-BE49-F238E27FC236}">
                <a16:creationId xmlns:a16="http://schemas.microsoft.com/office/drawing/2014/main" id="{0F31EEAD-38DB-4F6E-B115-1C9FB53C9A79}"/>
              </a:ext>
            </a:extLst>
          </p:cNvPr>
          <p:cNvSpPr txBox="1">
            <a:spLocks/>
          </p:cNvSpPr>
          <p:nvPr/>
        </p:nvSpPr>
        <p:spPr bwMode="auto">
          <a:xfrm>
            <a:off x="5943600" y="6125980"/>
            <a:ext cx="3349625" cy="219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2" action="ppaction://hlinksldjump"/>
              </a:rPr>
              <a:t>Jump back to Diagramming Short Arguments: Example</a:t>
            </a:r>
            <a:endParaRPr lang="en-US" sz="1000" dirty="0"/>
          </a:p>
        </p:txBody>
      </p:sp>
    </p:spTree>
    <p:extLst>
      <p:ext uri="{BB962C8B-B14F-4D97-AF65-F5344CB8AC3E}">
        <p14:creationId xmlns:p14="http://schemas.microsoft.com/office/powerpoint/2010/main" val="3947258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BDFF-DB6E-4B4D-83E2-4C9F406041B5}"/>
              </a:ext>
            </a:extLst>
          </p:cNvPr>
          <p:cNvSpPr>
            <a:spLocks noGrp="1"/>
          </p:cNvSpPr>
          <p:nvPr>
            <p:ph type="title"/>
          </p:nvPr>
        </p:nvSpPr>
        <p:spPr/>
        <p:txBody>
          <a:bodyPr/>
          <a:lstStyle/>
          <a:p>
            <a:r>
              <a:rPr lang="en-US" altLang="en-US" dirty="0"/>
              <a:t>Diagramming Linked Support, Appendix</a:t>
            </a:r>
            <a:endParaRPr lang="en-US" dirty="0"/>
          </a:p>
        </p:txBody>
      </p:sp>
      <p:sp>
        <p:nvSpPr>
          <p:cNvPr id="3" name="Content Placeholder 2">
            <a:extLst>
              <a:ext uri="{FF2B5EF4-FFF2-40B4-BE49-F238E27FC236}">
                <a16:creationId xmlns:a16="http://schemas.microsoft.com/office/drawing/2014/main" id="{0E26CD23-3DE8-4A98-9340-97324322FC99}"/>
              </a:ext>
            </a:extLst>
          </p:cNvPr>
          <p:cNvSpPr>
            <a:spLocks noGrp="1"/>
          </p:cNvSpPr>
          <p:nvPr>
            <p:ph idx="1"/>
          </p:nvPr>
        </p:nvSpPr>
        <p:spPr/>
        <p:txBody>
          <a:bodyPr/>
          <a:lstStyle/>
          <a:p>
            <a:r>
              <a:rPr lang="en-US" sz="2000" dirty="0"/>
              <a:t>The argument reads “Every member of the Applewood Association is more than fifty years old. Bob is a member of the Applewood Association. So, Bob is more than fifty years old.” The portion of the argument that reads “Every member of the Applewood Association is more than fifty years old” is labeled 1. The portion of the argument that reads “Bob is a member of the Applewood </a:t>
            </a:r>
            <a:br>
              <a:rPr lang="en-US" sz="2000" dirty="0"/>
            </a:br>
            <a:r>
              <a:rPr lang="en-US" sz="2000" dirty="0"/>
              <a:t>Association” is labeled 2. The portion of the argument that reads “Bob is more than fifty years old” is labeled 3. In the diagram, numbers 1 to 3 are each circled. 1 + 2 is presented first, followed by a horizontal line. The number 3 is presented below the plus sign. An arrow from 1 + 2 points to 3. The diagram depicts that statements 1 and 2 act as linked support for statement 3, which is the conclusion.</a:t>
            </a:r>
          </a:p>
        </p:txBody>
      </p:sp>
      <p:sp>
        <p:nvSpPr>
          <p:cNvPr id="4" name="Content Placeholder 2">
            <a:extLst>
              <a:ext uri="{FF2B5EF4-FFF2-40B4-BE49-F238E27FC236}">
                <a16:creationId xmlns:a16="http://schemas.microsoft.com/office/drawing/2014/main" id="{3D9249D4-304D-4C07-ABFF-F0739575C715}"/>
              </a:ext>
            </a:extLst>
          </p:cNvPr>
          <p:cNvSpPr txBox="1">
            <a:spLocks/>
          </p:cNvSpPr>
          <p:nvPr/>
        </p:nvSpPr>
        <p:spPr bwMode="auto">
          <a:xfrm>
            <a:off x="5562600" y="6109741"/>
            <a:ext cx="3349625" cy="219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000" dirty="0">
                <a:hlinkClick r:id="rId2" action="ppaction://hlinksldjump"/>
              </a:rPr>
              <a:t>Jump back to Diagramming Linked Support</a:t>
            </a:r>
            <a:endParaRPr lang="en-US" sz="1000" dirty="0"/>
          </a:p>
        </p:txBody>
      </p:sp>
    </p:spTree>
    <p:extLst>
      <p:ext uri="{BB962C8B-B14F-4D97-AF65-F5344CB8AC3E}">
        <p14:creationId xmlns:p14="http://schemas.microsoft.com/office/powerpoint/2010/main" val="1288855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BDFF-DB6E-4B4D-83E2-4C9F406041B5}"/>
              </a:ext>
            </a:extLst>
          </p:cNvPr>
          <p:cNvSpPr>
            <a:spLocks noGrp="1"/>
          </p:cNvSpPr>
          <p:nvPr>
            <p:ph type="title"/>
          </p:nvPr>
        </p:nvSpPr>
        <p:spPr/>
        <p:txBody>
          <a:bodyPr/>
          <a:lstStyle/>
          <a:p>
            <a:r>
              <a:rPr lang="en-US" altLang="en-US" dirty="0"/>
              <a:t>Difference between Linked and Independent Premises, 1, Appendix</a:t>
            </a:r>
            <a:endParaRPr lang="en-US" dirty="0"/>
          </a:p>
        </p:txBody>
      </p:sp>
      <p:sp>
        <p:nvSpPr>
          <p:cNvPr id="3" name="Content Placeholder 2">
            <a:extLst>
              <a:ext uri="{FF2B5EF4-FFF2-40B4-BE49-F238E27FC236}">
                <a16:creationId xmlns:a16="http://schemas.microsoft.com/office/drawing/2014/main" id="{0E26CD23-3DE8-4A98-9340-97324322FC99}"/>
              </a:ext>
            </a:extLst>
          </p:cNvPr>
          <p:cNvSpPr>
            <a:spLocks noGrp="1"/>
          </p:cNvSpPr>
          <p:nvPr>
            <p:ph idx="1"/>
          </p:nvPr>
        </p:nvSpPr>
        <p:spPr>
          <a:xfrm>
            <a:off x="838200" y="2362200"/>
            <a:ext cx="7924800" cy="3724275"/>
          </a:xfrm>
        </p:spPr>
        <p:txBody>
          <a:bodyPr/>
          <a:lstStyle/>
          <a:p>
            <a:r>
              <a:rPr lang="en-US" sz="2000" dirty="0"/>
              <a:t>The argument reads “If Amy runs marathons, she’s probably very fit. Amy does run marathons. She’s also a B student. So, Amy probably is very fit.” The portion of the argument that reads “If Amy runs marathons, she’s probably very fit” is labeled 1. The portion of the argument that reads “Amy does run marathons” is labeled 2. The portion of the argument that reads “She’s also a B student” is labeled 3. The portion of the argument that reads “Amy probably is very fit” is labeled 4. While drawing the diagram, statement 3 is ignored as it is irrelevant to the argument, and numbers 1, 2, and 4 are each circled. 1 + 2 is presented first, followed by a horizontal line. The number 4 is presented below the plus sign. An arrow from 1 + 2 points to 4. The diagram depicts that statements 1 and 2 act as linked support for statement 4, which is the conclusion.</a:t>
            </a:r>
          </a:p>
        </p:txBody>
      </p:sp>
      <p:sp>
        <p:nvSpPr>
          <p:cNvPr id="4" name="Content Placeholder 2">
            <a:extLst>
              <a:ext uri="{FF2B5EF4-FFF2-40B4-BE49-F238E27FC236}">
                <a16:creationId xmlns:a16="http://schemas.microsoft.com/office/drawing/2014/main" id="{3D9249D4-304D-4C07-ABFF-F0739575C715}"/>
              </a:ext>
            </a:extLst>
          </p:cNvPr>
          <p:cNvSpPr txBox="1">
            <a:spLocks/>
          </p:cNvSpPr>
          <p:nvPr/>
        </p:nvSpPr>
        <p:spPr bwMode="auto">
          <a:xfrm>
            <a:off x="5562600" y="6109741"/>
            <a:ext cx="3349625" cy="219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000" dirty="0">
                <a:hlinkClick r:id="rId2" action="ppaction://hlinksldjump"/>
              </a:rPr>
              <a:t>Jump back to </a:t>
            </a:r>
            <a:r>
              <a:rPr lang="en-US" altLang="en-US" sz="1000" dirty="0">
                <a:hlinkClick r:id="rId2" action="ppaction://hlinksldjump"/>
              </a:rPr>
              <a:t>Difference between Linked and Independent Premises, 1</a:t>
            </a:r>
            <a:endParaRPr lang="en-US" sz="1000" dirty="0"/>
          </a:p>
        </p:txBody>
      </p:sp>
    </p:spTree>
    <p:extLst>
      <p:ext uri="{BB962C8B-B14F-4D97-AF65-F5344CB8AC3E}">
        <p14:creationId xmlns:p14="http://schemas.microsoft.com/office/powerpoint/2010/main" val="388608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F710F-2EB2-4C98-86AA-5F95DE290735}"/>
              </a:ext>
            </a:extLst>
          </p:cNvPr>
          <p:cNvSpPr>
            <a:spLocks noGrp="1"/>
          </p:cNvSpPr>
          <p:nvPr>
            <p:ph type="title"/>
          </p:nvPr>
        </p:nvSpPr>
        <p:spPr/>
        <p:txBody>
          <a:bodyPr/>
          <a:lstStyle/>
          <a:p>
            <a:r>
              <a:rPr lang="en-US" altLang="en-US" dirty="0"/>
              <a:t>Diagramming Short Arguments, 2</a:t>
            </a:r>
            <a:endParaRPr lang="en-US" dirty="0"/>
          </a:p>
        </p:txBody>
      </p:sp>
      <p:sp>
        <p:nvSpPr>
          <p:cNvPr id="3" name="Content Placeholder 2">
            <a:extLst>
              <a:ext uri="{FF2B5EF4-FFF2-40B4-BE49-F238E27FC236}">
                <a16:creationId xmlns:a16="http://schemas.microsoft.com/office/drawing/2014/main" id="{E181DDE3-3672-4DC5-BD43-6345C0FBA045}"/>
              </a:ext>
            </a:extLst>
          </p:cNvPr>
          <p:cNvSpPr>
            <a:spLocks noGrp="1"/>
          </p:cNvSpPr>
          <p:nvPr>
            <p:ph idx="1"/>
          </p:nvPr>
        </p:nvSpPr>
        <p:spPr>
          <a:xfrm>
            <a:off x="838200" y="2362200"/>
            <a:ext cx="7693025" cy="3724275"/>
          </a:xfrm>
        </p:spPr>
        <p:txBody>
          <a:bodyPr/>
          <a:lstStyle/>
          <a:p>
            <a:pPr marL="457200" indent="-457200">
              <a:buFont typeface="Arial" panose="020B0604020202020204" pitchFamily="34" charset="0"/>
              <a:buChar char="•"/>
            </a:pPr>
            <a:r>
              <a:rPr lang="en-US" dirty="0"/>
              <a:t>Create a flowchart that indicates relationships of argumentative support using arrows to mean “is offered as evidence for” </a:t>
            </a:r>
          </a:p>
        </p:txBody>
      </p:sp>
    </p:spTree>
    <p:extLst>
      <p:ext uri="{BB962C8B-B14F-4D97-AF65-F5344CB8AC3E}">
        <p14:creationId xmlns:p14="http://schemas.microsoft.com/office/powerpoint/2010/main" val="533770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AC70-8229-4D9D-B800-7FE827BB6E51}"/>
              </a:ext>
            </a:extLst>
          </p:cNvPr>
          <p:cNvSpPr>
            <a:spLocks noGrp="1"/>
          </p:cNvSpPr>
          <p:nvPr>
            <p:ph type="title"/>
          </p:nvPr>
        </p:nvSpPr>
        <p:spPr/>
        <p:txBody>
          <a:bodyPr/>
          <a:lstStyle/>
          <a:p>
            <a:r>
              <a:rPr lang="en-US" dirty="0"/>
              <a:t>Diagramming Short Arguments: Example</a:t>
            </a:r>
          </a:p>
        </p:txBody>
      </p:sp>
      <p:sp>
        <p:nvSpPr>
          <p:cNvPr id="3" name="Content Placeholder 2">
            <a:extLst>
              <a:ext uri="{FF2B5EF4-FFF2-40B4-BE49-F238E27FC236}">
                <a16:creationId xmlns:a16="http://schemas.microsoft.com/office/drawing/2014/main" id="{C311BC42-6D05-48F2-A513-C8B676BA2DA7}"/>
              </a:ext>
            </a:extLst>
          </p:cNvPr>
          <p:cNvSpPr>
            <a:spLocks noGrp="1"/>
          </p:cNvSpPr>
          <p:nvPr>
            <p:ph idx="1"/>
          </p:nvPr>
        </p:nvSpPr>
        <p:spPr/>
        <p:txBody>
          <a:bodyPr/>
          <a:lstStyle/>
          <a:p>
            <a:r>
              <a:rPr lang="en-US" altLang="en-US" dirty="0"/>
              <a:t>(1) The death penalty should be abolished </a:t>
            </a:r>
            <a:r>
              <a:rPr lang="en-US" altLang="en-US" u="sng" dirty="0"/>
              <a:t>because</a:t>
            </a:r>
            <a:r>
              <a:rPr lang="en-US" altLang="en-US" dirty="0"/>
              <a:t> (2) it is racially discriminatory, (3) </a:t>
            </a:r>
            <a:r>
              <a:rPr lang="en-US" dirty="0"/>
              <a:t>there’s no evidence that it’s a more effective deterrent than life imprisonment, and </a:t>
            </a:r>
            <a:r>
              <a:rPr lang="en-US" altLang="en-US" dirty="0"/>
              <a:t>(4) innocent people may be executed by mistake </a:t>
            </a:r>
          </a:p>
        </p:txBody>
      </p:sp>
      <p:pic>
        <p:nvPicPr>
          <p:cNvPr id="5" name="Picture 4" descr="The diagram represents a short argument. ">
            <a:extLst>
              <a:ext uri="{FF2B5EF4-FFF2-40B4-BE49-F238E27FC236}">
                <a16:creationId xmlns:a16="http://schemas.microsoft.com/office/drawing/2014/main" id="{A6BDBC8D-A366-492F-A8CF-C576A4F45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287" y="4724400"/>
            <a:ext cx="3229426" cy="1724266"/>
          </a:xfrm>
          <a:prstGeom prst="rect">
            <a:avLst/>
          </a:prstGeom>
        </p:spPr>
      </p:pic>
      <p:sp>
        <p:nvSpPr>
          <p:cNvPr id="6" name="Content Placeholder 2">
            <a:extLst>
              <a:ext uri="{FF2B5EF4-FFF2-40B4-BE49-F238E27FC236}">
                <a16:creationId xmlns:a16="http://schemas.microsoft.com/office/drawing/2014/main" id="{EC516E02-7217-4B09-986F-D613D99C9D38}"/>
              </a:ext>
            </a:extLst>
          </p:cNvPr>
          <p:cNvSpPr txBox="1">
            <a:spLocks/>
          </p:cNvSpPr>
          <p:nvPr/>
        </p:nvSpPr>
        <p:spPr bwMode="auto">
          <a:xfrm>
            <a:off x="5337175" y="6180860"/>
            <a:ext cx="2968625" cy="267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3" action="ppaction://hlinksldjump"/>
              </a:rPr>
              <a:t>Jump to Diagramming Short Arguments: Example, Appendix</a:t>
            </a:r>
            <a:endParaRPr lang="en-US" sz="1000" dirty="0"/>
          </a:p>
        </p:txBody>
      </p:sp>
    </p:spTree>
    <p:extLst>
      <p:ext uri="{BB962C8B-B14F-4D97-AF65-F5344CB8AC3E}">
        <p14:creationId xmlns:p14="http://schemas.microsoft.com/office/powerpoint/2010/main" val="263995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4B86C-15BE-4428-A272-C6FB45CB74E1}"/>
              </a:ext>
            </a:extLst>
          </p:cNvPr>
          <p:cNvSpPr>
            <a:spLocks noGrp="1"/>
          </p:cNvSpPr>
          <p:nvPr>
            <p:ph type="title"/>
          </p:nvPr>
        </p:nvSpPr>
        <p:spPr/>
        <p:txBody>
          <a:bodyPr/>
          <a:lstStyle/>
          <a:p>
            <a:r>
              <a:rPr lang="en-US" dirty="0"/>
              <a:t>Independent Support and Linked Support</a:t>
            </a:r>
          </a:p>
        </p:txBody>
      </p:sp>
      <p:sp>
        <p:nvSpPr>
          <p:cNvPr id="3" name="Content Placeholder 2">
            <a:extLst>
              <a:ext uri="{FF2B5EF4-FFF2-40B4-BE49-F238E27FC236}">
                <a16:creationId xmlns:a16="http://schemas.microsoft.com/office/drawing/2014/main" id="{EB69F0A4-4B7F-485F-8A30-3F3C3BC19319}"/>
              </a:ext>
            </a:extLst>
          </p:cNvPr>
          <p:cNvSpPr>
            <a:spLocks noGrp="1"/>
          </p:cNvSpPr>
          <p:nvPr>
            <p:ph idx="1"/>
          </p:nvPr>
        </p:nvSpPr>
        <p:spPr>
          <a:xfrm>
            <a:off x="838200" y="2362200"/>
            <a:ext cx="7924800" cy="3724275"/>
          </a:xfrm>
        </p:spPr>
        <p:txBody>
          <a:bodyPr/>
          <a:lstStyle/>
          <a:p>
            <a:pPr marL="457200" indent="-457200">
              <a:buFont typeface="Arial" panose="020B0604020202020204" pitchFamily="34" charset="0"/>
              <a:buChar char="•"/>
            </a:pPr>
            <a:r>
              <a:rPr lang="en-US" dirty="0"/>
              <a:t>A premise provides </a:t>
            </a:r>
            <a:r>
              <a:rPr lang="en-US" b="1" dirty="0"/>
              <a:t>independent support </a:t>
            </a:r>
            <a:r>
              <a:rPr lang="en-US" dirty="0"/>
              <a:t>for a conclusion when the amount of support it provides would not be weakened or destroyed by the removal of any other premise in the argument</a:t>
            </a:r>
          </a:p>
          <a:p>
            <a:pPr marL="457200" indent="-457200">
              <a:buFont typeface="Arial" panose="020B0604020202020204" pitchFamily="34" charset="0"/>
              <a:buChar char="•"/>
            </a:pPr>
            <a:r>
              <a:rPr lang="en-US" dirty="0"/>
              <a:t>A premise provides </a:t>
            </a:r>
            <a:r>
              <a:rPr lang="en-US" b="1" dirty="0"/>
              <a:t>linked support </a:t>
            </a:r>
            <a:r>
              <a:rPr lang="en-US" dirty="0"/>
              <a:t>for a conclusion when the amount of support it provides would be weakened or destroyed by the removal of some other premise in the argument</a:t>
            </a:r>
          </a:p>
        </p:txBody>
      </p:sp>
    </p:spTree>
    <p:extLst>
      <p:ext uri="{BB962C8B-B14F-4D97-AF65-F5344CB8AC3E}">
        <p14:creationId xmlns:p14="http://schemas.microsoft.com/office/powerpoint/2010/main" val="201453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E45D64-B3B5-4A06-86C5-DE482D5BD0BE}"/>
              </a:ext>
            </a:extLst>
          </p:cNvPr>
          <p:cNvSpPr>
            <a:spLocks noGrp="1"/>
          </p:cNvSpPr>
          <p:nvPr>
            <p:ph type="title"/>
          </p:nvPr>
        </p:nvSpPr>
        <p:spPr/>
        <p:txBody>
          <a:bodyPr/>
          <a:lstStyle/>
          <a:p>
            <a:r>
              <a:rPr lang="en-US" altLang="en-US" dirty="0"/>
              <a:t>Diagramming Linked Support</a:t>
            </a:r>
            <a:endParaRPr lang="en-US" dirty="0"/>
          </a:p>
        </p:txBody>
      </p:sp>
      <p:sp>
        <p:nvSpPr>
          <p:cNvPr id="2" name="Content Placeholder 1">
            <a:extLst>
              <a:ext uri="{FF2B5EF4-FFF2-40B4-BE49-F238E27FC236}">
                <a16:creationId xmlns:a16="http://schemas.microsoft.com/office/drawing/2014/main" id="{D43766EE-4D3D-4FC6-BD4E-8F76F046DA8D}"/>
              </a:ext>
            </a:extLst>
          </p:cNvPr>
          <p:cNvSpPr>
            <a:spLocks noGrp="1"/>
          </p:cNvSpPr>
          <p:nvPr>
            <p:ph idx="1"/>
          </p:nvPr>
        </p:nvSpPr>
        <p:spPr/>
        <p:txBody>
          <a:bodyPr/>
          <a:lstStyle/>
          <a:p>
            <a:r>
              <a:rPr lang="en-US" dirty="0"/>
              <a:t>Relationships of linked support are symbolized by underlining the linked premises and putting a plus sign (+) between the premises</a:t>
            </a:r>
          </a:p>
          <a:p>
            <a:pPr marL="457200" indent="-457200">
              <a:buFont typeface="Arial" panose="020B0604020202020204" pitchFamily="34" charset="0"/>
              <a:buChar char="•"/>
            </a:pPr>
            <a:r>
              <a:rPr lang="en-US" altLang="en-US" sz="2400" dirty="0"/>
              <a:t>Example: (1) </a:t>
            </a:r>
            <a:r>
              <a:rPr lang="en-US" sz="2400" dirty="0"/>
              <a:t>Every member of the Applewood Association is more than fifty years old. (2) Bob is a member of the Applewood </a:t>
            </a:r>
            <a:br>
              <a:rPr lang="en-US" sz="2400" dirty="0"/>
            </a:br>
            <a:r>
              <a:rPr lang="en-US" sz="2400" dirty="0"/>
              <a:t>Association. So, (3) Bob is more </a:t>
            </a:r>
            <a:br>
              <a:rPr lang="en-US" sz="2400" dirty="0"/>
            </a:br>
            <a:r>
              <a:rPr lang="en-US" sz="2400" dirty="0"/>
              <a:t>than fifty years old.</a:t>
            </a:r>
          </a:p>
        </p:txBody>
      </p:sp>
      <p:pic>
        <p:nvPicPr>
          <p:cNvPr id="6" name="Picture 5" descr="The diagram represents an argument that includes linked premises.">
            <a:extLst>
              <a:ext uri="{FF2B5EF4-FFF2-40B4-BE49-F238E27FC236}">
                <a16:creationId xmlns:a16="http://schemas.microsoft.com/office/drawing/2014/main" id="{B8E7B9A5-0E89-473D-B2EE-B98C7DC51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899" y="4438097"/>
            <a:ext cx="3264310" cy="1828800"/>
          </a:xfrm>
          <a:prstGeom prst="rect">
            <a:avLst/>
          </a:prstGeom>
        </p:spPr>
      </p:pic>
      <p:sp>
        <p:nvSpPr>
          <p:cNvPr id="10" name="Content Placeholder 2">
            <a:extLst>
              <a:ext uri="{FF2B5EF4-FFF2-40B4-BE49-F238E27FC236}">
                <a16:creationId xmlns:a16="http://schemas.microsoft.com/office/drawing/2014/main" id="{7F41BF62-2565-48B9-971C-6A3D28CF0D59}"/>
              </a:ext>
            </a:extLst>
          </p:cNvPr>
          <p:cNvSpPr txBox="1">
            <a:spLocks/>
          </p:cNvSpPr>
          <p:nvPr/>
        </p:nvSpPr>
        <p:spPr bwMode="auto">
          <a:xfrm>
            <a:off x="5305405" y="6266897"/>
            <a:ext cx="3699298" cy="27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000" dirty="0">
                <a:hlinkClick r:id="rId3" action="ppaction://hlinksldjump"/>
              </a:rPr>
              <a:t>Jump to Diagramming Linked Support, Appendix</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8EA-4A44-4AED-AD30-A01DF0C9F8AD}"/>
              </a:ext>
            </a:extLst>
          </p:cNvPr>
          <p:cNvSpPr>
            <a:spLocks noGrp="1"/>
          </p:cNvSpPr>
          <p:nvPr>
            <p:ph type="title"/>
          </p:nvPr>
        </p:nvSpPr>
        <p:spPr/>
        <p:txBody>
          <a:bodyPr/>
          <a:lstStyle/>
          <a:p>
            <a:r>
              <a:rPr lang="en-US" altLang="en-US" dirty="0"/>
              <a:t>Difference between Linked and Independent Premises, 1</a:t>
            </a:r>
            <a:endParaRPr lang="en-US" dirty="0"/>
          </a:p>
        </p:txBody>
      </p:sp>
      <p:sp>
        <p:nvSpPr>
          <p:cNvPr id="3" name="Content Placeholder 2">
            <a:extLst>
              <a:ext uri="{FF2B5EF4-FFF2-40B4-BE49-F238E27FC236}">
                <a16:creationId xmlns:a16="http://schemas.microsoft.com/office/drawing/2014/main" id="{F04729E0-CF98-430C-BB6C-2D817AB038F3}"/>
              </a:ext>
            </a:extLst>
          </p:cNvPr>
          <p:cNvSpPr>
            <a:spLocks noGrp="1"/>
          </p:cNvSpPr>
          <p:nvPr>
            <p:ph idx="1"/>
          </p:nvPr>
        </p:nvSpPr>
        <p:spPr/>
        <p:txBody>
          <a:bodyPr/>
          <a:lstStyle/>
          <a:p>
            <a:r>
              <a:rPr lang="en-US" dirty="0"/>
              <a:t>Linked arguments are like three-legged stools</a:t>
            </a:r>
          </a:p>
          <a:p>
            <a:pPr marL="457200" indent="-457200">
              <a:buFont typeface="Arial" panose="020B0604020202020204" pitchFamily="34" charset="0"/>
              <a:buChar char="•"/>
            </a:pPr>
            <a:r>
              <a:rPr lang="en-US" sz="2400" b="1" dirty="0"/>
              <a:t>Linked premises </a:t>
            </a:r>
            <a:r>
              <a:rPr lang="en-US" sz="2400" dirty="0"/>
              <a:t>do not support the conclusion independently but imply the conclusion when taken together</a:t>
            </a:r>
          </a:p>
          <a:p>
            <a:pPr marL="457200" indent="-457200">
              <a:buFont typeface="Arial" panose="020B0604020202020204" pitchFamily="34" charset="0"/>
              <a:buChar char="•"/>
            </a:pPr>
            <a:r>
              <a:rPr lang="en-US" sz="2400" dirty="0"/>
              <a:t>Example: (1) If Amy runs marathons, she’s probably very fit. (2) Amy does run marathons. </a:t>
            </a:r>
            <a:br>
              <a:rPr lang="en-US" sz="2400" dirty="0"/>
            </a:br>
            <a:r>
              <a:rPr lang="en-US" sz="2400" dirty="0"/>
              <a:t>(3) She’s also a B student. </a:t>
            </a:r>
            <a:br>
              <a:rPr lang="en-US" sz="2400" dirty="0"/>
            </a:br>
            <a:r>
              <a:rPr lang="en-US" sz="2400" dirty="0"/>
              <a:t>(4) </a:t>
            </a:r>
            <a:r>
              <a:rPr lang="en-US" sz="2400" u="sng" dirty="0"/>
              <a:t>So</a:t>
            </a:r>
            <a:r>
              <a:rPr lang="en-US" sz="2400" dirty="0"/>
              <a:t>, Amy probably is very fit.</a:t>
            </a:r>
          </a:p>
        </p:txBody>
      </p:sp>
      <p:pic>
        <p:nvPicPr>
          <p:cNvPr id="6" name="Picture 5" descr="The diagram represents an argument that includes linked premises.">
            <a:extLst>
              <a:ext uri="{FF2B5EF4-FFF2-40B4-BE49-F238E27FC236}">
                <a16:creationId xmlns:a16="http://schemas.microsoft.com/office/drawing/2014/main" id="{EECAE08B-2F7A-42D4-9B6C-CA968E43F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0743" y="4514631"/>
            <a:ext cx="3096057" cy="1571844"/>
          </a:xfrm>
          <a:prstGeom prst="rect">
            <a:avLst/>
          </a:prstGeom>
        </p:spPr>
      </p:pic>
      <p:sp>
        <p:nvSpPr>
          <p:cNvPr id="10" name="Content Placeholder 2">
            <a:extLst>
              <a:ext uri="{FF2B5EF4-FFF2-40B4-BE49-F238E27FC236}">
                <a16:creationId xmlns:a16="http://schemas.microsoft.com/office/drawing/2014/main" id="{A97FD3CC-7D00-4F43-92CE-C5D8E639A7E6}"/>
              </a:ext>
            </a:extLst>
          </p:cNvPr>
          <p:cNvSpPr txBox="1">
            <a:spLocks/>
          </p:cNvSpPr>
          <p:nvPr/>
        </p:nvSpPr>
        <p:spPr bwMode="auto">
          <a:xfrm>
            <a:off x="5590743" y="6063521"/>
            <a:ext cx="3372714" cy="2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000" dirty="0">
                <a:hlinkClick r:id="rId3" action="ppaction://hlinksldjump"/>
              </a:rPr>
              <a:t>Jump to </a:t>
            </a:r>
            <a:r>
              <a:rPr lang="en-US" altLang="en-US" sz="1000" dirty="0">
                <a:hlinkClick r:id="rId3" action="ppaction://hlinksldjump"/>
              </a:rPr>
              <a:t>Difference between Linked and Independent Premises, 1</a:t>
            </a:r>
            <a:r>
              <a:rPr lang="en-US" sz="1000" dirty="0">
                <a:hlinkClick r:id="rId3" action="ppaction://hlinksldjump"/>
              </a:rPr>
              <a:t>, Appendix</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8339-44B9-415A-B4B9-FD96D75BC8FB}"/>
              </a:ext>
            </a:extLst>
          </p:cNvPr>
          <p:cNvSpPr>
            <a:spLocks noGrp="1"/>
          </p:cNvSpPr>
          <p:nvPr>
            <p:ph type="title"/>
          </p:nvPr>
        </p:nvSpPr>
        <p:spPr/>
        <p:txBody>
          <a:bodyPr/>
          <a:lstStyle/>
          <a:p>
            <a:r>
              <a:rPr lang="en-US" altLang="en-US" dirty="0"/>
              <a:t>Difference between Linked and Independent Premises, 2</a:t>
            </a:r>
            <a:endParaRPr lang="en-US" dirty="0"/>
          </a:p>
        </p:txBody>
      </p:sp>
      <p:sp>
        <p:nvSpPr>
          <p:cNvPr id="3" name="Content Placeholder 2">
            <a:extLst>
              <a:ext uri="{FF2B5EF4-FFF2-40B4-BE49-F238E27FC236}">
                <a16:creationId xmlns:a16="http://schemas.microsoft.com/office/drawing/2014/main" id="{C3ADD25A-48C1-4F67-B876-EFA3D463C3BE}"/>
              </a:ext>
            </a:extLst>
          </p:cNvPr>
          <p:cNvSpPr>
            <a:spLocks noGrp="1"/>
          </p:cNvSpPr>
          <p:nvPr>
            <p:ph idx="1"/>
          </p:nvPr>
        </p:nvSpPr>
        <p:spPr/>
        <p:txBody>
          <a:bodyPr/>
          <a:lstStyle/>
          <a:p>
            <a:r>
              <a:rPr lang="en-US" dirty="0"/>
              <a:t>In an argument containing two </a:t>
            </a:r>
            <a:r>
              <a:rPr lang="en-US" b="1" dirty="0"/>
              <a:t>independent premises</a:t>
            </a:r>
            <a:r>
              <a:rPr lang="en-US" dirty="0"/>
              <a:t>, the amount of support each provides individually would not be reduced or destroyed even if one of the premises is omitted</a:t>
            </a:r>
          </a:p>
          <a:p>
            <a:pPr marL="457200" indent="-457200">
              <a:buFont typeface="Arial" panose="020B0604020202020204" pitchFamily="34" charset="0"/>
              <a:buChar char="•"/>
            </a:pPr>
            <a:r>
              <a:rPr lang="en-US" altLang="en-US" sz="2400" dirty="0"/>
              <a:t>Example: (1) Ten witnesses say that Blotto robbed the bank. (2) Blotto’s fingerprints were found on the note the robber handed to the teller. (3) Therefore, Blotto robbed the bank. </a:t>
            </a:r>
          </a:p>
          <a:p>
            <a:pPr marL="852488" lvl="1" indent="-457200"/>
            <a:r>
              <a:rPr lang="en-US" altLang="en-US" dirty="0"/>
              <a:t>(1) is good reason by itself to conclude (3), and (2) is good reason by itself to conclude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399C-E27E-45FC-91AE-044154C7F814}"/>
              </a:ext>
            </a:extLst>
          </p:cNvPr>
          <p:cNvSpPr>
            <a:spLocks noGrp="1"/>
          </p:cNvSpPr>
          <p:nvPr>
            <p:ph type="title"/>
          </p:nvPr>
        </p:nvSpPr>
        <p:spPr/>
        <p:txBody>
          <a:bodyPr/>
          <a:lstStyle/>
          <a:p>
            <a:r>
              <a:rPr lang="en-US" altLang="en-US" dirty="0"/>
              <a:t>Tips for Diagramming, 1 </a:t>
            </a:r>
            <a:endParaRPr lang="en-US" dirty="0"/>
          </a:p>
        </p:txBody>
      </p:sp>
      <p:sp>
        <p:nvSpPr>
          <p:cNvPr id="3" name="Content Placeholder 2">
            <a:extLst>
              <a:ext uri="{FF2B5EF4-FFF2-40B4-BE49-F238E27FC236}">
                <a16:creationId xmlns:a16="http://schemas.microsoft.com/office/drawing/2014/main" id="{E51CDC90-82DD-4851-8C92-8F2972A4741F}"/>
              </a:ext>
            </a:extLst>
          </p:cNvPr>
          <p:cNvSpPr>
            <a:spLocks noGrp="1"/>
          </p:cNvSpPr>
          <p:nvPr>
            <p:ph idx="1"/>
          </p:nvPr>
        </p:nvSpPr>
        <p:spPr/>
        <p:txBody>
          <a:bodyPr/>
          <a:lstStyle/>
          <a:p>
            <a:r>
              <a:rPr lang="en-US" altLang="en-US" dirty="0"/>
              <a:t>Find the conclusion first</a:t>
            </a:r>
          </a:p>
          <a:p>
            <a:endParaRPr lang="en-US" altLang="en-US" sz="1000" dirty="0"/>
          </a:p>
          <a:p>
            <a:r>
              <a:rPr lang="en-US" altLang="en-US" dirty="0"/>
              <a:t>Pay attention to premise and conclusion indicators</a:t>
            </a:r>
          </a:p>
          <a:p>
            <a:endParaRPr lang="en-US" altLang="en-US" sz="1000" dirty="0"/>
          </a:p>
          <a:p>
            <a:r>
              <a:rPr lang="en-US" altLang="en-US" dirty="0"/>
              <a:t>Remember that sentences containing the word “and” don’t always express a single statement</a:t>
            </a:r>
          </a:p>
          <a:p>
            <a:pPr marL="457200" indent="-457200">
              <a:buFont typeface="Arial" panose="020B0604020202020204" pitchFamily="34" charset="0"/>
              <a:buChar char="•"/>
            </a:pPr>
            <a:r>
              <a:rPr lang="en-US" altLang="en-US" sz="2400" dirty="0"/>
              <a:t>Sometimes they express more than one sentence</a:t>
            </a:r>
          </a:p>
          <a:p>
            <a:pPr marL="738188" lvl="1" indent="-342900"/>
            <a:r>
              <a:rPr lang="en-US" altLang="en-US" sz="2200" dirty="0"/>
              <a:t>Example: “They are never on time and they smell” should be broken into: (1) They are never on time and (2) they smell</a:t>
            </a:r>
          </a:p>
        </p:txBody>
      </p:sp>
    </p:spTree>
  </p:cSld>
  <p:clrMapOvr>
    <a:masterClrMapping/>
  </p:clrMapOvr>
</p:sld>
</file>

<file path=ppt/theme/theme1.xml><?xml version="1.0" encoding="utf-8"?>
<a:theme xmlns:a="http://schemas.openxmlformats.org/drawingml/2006/main" name="Capsules">
  <a:themeElements>
    <a:clrScheme name="Custom 58">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0000"/>
      </a:hlink>
      <a:folHlink>
        <a:srgbClr val="003366"/>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3B1605E6CAFF34DA7688D4A3DE741FC" ma:contentTypeVersion="" ma:contentTypeDescription="Create a new document." ma:contentTypeScope="" ma:versionID="05ef95cd2ad246d0c8271ec60b17ad4f">
  <xsd:schema xmlns:xsd="http://www.w3.org/2001/XMLSchema" xmlns:xs="http://www.w3.org/2001/XMLSchema" xmlns:p="http://schemas.microsoft.com/office/2006/metadata/properties" xmlns:ns2="dd132adf-85ac-4a18-8a8f-eabd02632a11" xmlns:ns3="8f5cc36b-c016-4758-adce-9e0f69c0453c" targetNamespace="http://schemas.microsoft.com/office/2006/metadata/properties" ma:root="true" ma:fieldsID="c503de9789163bd5bbe326fdacfa265e" ns2:_="" ns3:_="">
    <xsd:import namespace="dd132adf-85ac-4a18-8a8f-eabd02632a11"/>
    <xsd:import namespace="8f5cc36b-c016-4758-adce-9e0f69c0453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132adf-85ac-4a18-8a8f-eabd02632a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f5cc36b-c016-4758-adce-9e0f69c0453c"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49688C-2F7C-46EA-93AA-BD806139AC41}">
  <ds:schemaRef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3b891efd-a537-4e57-a9a6-7bde74ae8a20"/>
    <ds:schemaRef ds:uri="http://purl.org/dc/terms/"/>
    <ds:schemaRef ds:uri="aa4f5ada-9d1d-46d6-b705-f2cf90d05a91"/>
    <ds:schemaRef ds:uri="http://www.w3.org/XML/1998/namespace"/>
  </ds:schemaRefs>
</ds:datastoreItem>
</file>

<file path=customXml/itemProps2.xml><?xml version="1.0" encoding="utf-8"?>
<ds:datastoreItem xmlns:ds="http://schemas.openxmlformats.org/officeDocument/2006/customXml" ds:itemID="{38F5B5B8-3848-42CE-B198-B1F0381DAE7F}">
  <ds:schemaRefs>
    <ds:schemaRef ds:uri="http://schemas.microsoft.com/sharepoint/v3/contenttype/forms"/>
  </ds:schemaRefs>
</ds:datastoreItem>
</file>

<file path=customXml/itemProps3.xml><?xml version="1.0" encoding="utf-8"?>
<ds:datastoreItem xmlns:ds="http://schemas.openxmlformats.org/officeDocument/2006/customXml" ds:itemID="{D2AD31CF-6BB2-412F-9DA2-F2A2323D38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132adf-85ac-4a18-8a8f-eabd02632a11"/>
    <ds:schemaRef ds:uri="8f5cc36b-c016-4758-adce-9e0f69c04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2887</TotalTime>
  <Words>1969</Words>
  <Application>Microsoft Office PowerPoint</Application>
  <PresentationFormat>On-screen Show (4:3)</PresentationFormat>
  <Paragraphs>142</Paragraphs>
  <Slides>29</Slides>
  <Notes>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MS PGothic</vt:lpstr>
      <vt:lpstr>Arial</vt:lpstr>
      <vt:lpstr>Calibri</vt:lpstr>
      <vt:lpstr>Wingdings</vt:lpstr>
      <vt:lpstr>Capsules</vt:lpstr>
      <vt:lpstr>Critical Thinking: A Student’s Introduction</vt:lpstr>
      <vt:lpstr>Diagramming Short Arguments, 1</vt:lpstr>
      <vt:lpstr>Diagramming Short Arguments, 2</vt:lpstr>
      <vt:lpstr>Diagramming Short Arguments: Example</vt:lpstr>
      <vt:lpstr>Independent Support and Linked Support</vt:lpstr>
      <vt:lpstr>Diagramming Linked Support</vt:lpstr>
      <vt:lpstr>Difference between Linked and Independent Premises, 1</vt:lpstr>
      <vt:lpstr>Difference between Linked and Independent Premises, 2</vt:lpstr>
      <vt:lpstr>Tips for Diagramming, 1 </vt:lpstr>
      <vt:lpstr>Tips for Diagramming, 2</vt:lpstr>
      <vt:lpstr>Summarizing Longer Arguments</vt:lpstr>
      <vt:lpstr>Qualities of a Good Paraphrase, 1</vt:lpstr>
      <vt:lpstr>Qualities of a Good Paraphrase, 2</vt:lpstr>
      <vt:lpstr>Qualities of a Good Paraphrase, 3</vt:lpstr>
      <vt:lpstr>Qualities of a Good Paraphrase, 4</vt:lpstr>
      <vt:lpstr>Finding Missing Premises and Conclusions</vt:lpstr>
      <vt:lpstr>Rules in Filling in Missing Steps in Enthymemes, 1</vt:lpstr>
      <vt:lpstr>Rules in Filling in Missing Steps in Enthymemes, 2</vt:lpstr>
      <vt:lpstr>Summarizing Extended Arguments: Standardization</vt:lpstr>
      <vt:lpstr>Steps to Standardize an Extended Argument, 1</vt:lpstr>
      <vt:lpstr>Steps to Standardize an Extended Argument, 2</vt:lpstr>
      <vt:lpstr>Mistakes to Avoid in Standardizing Arguments, 1</vt:lpstr>
      <vt:lpstr>Mistakes to Avoid in Standardizing Arguments, 2</vt:lpstr>
      <vt:lpstr>Mistakes to Avoid in Standardizing Arguments, 3</vt:lpstr>
      <vt:lpstr>Mistakes to Avoid in Standardizing Arguments, 4</vt:lpstr>
      <vt:lpstr>Appendices</vt:lpstr>
      <vt:lpstr>Diagramming Short Arguments: Example, Appendix</vt:lpstr>
      <vt:lpstr>Diagramming Linked Support, Appendix</vt:lpstr>
      <vt:lpstr>Difference between Linked and Independent Premises, 1,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Balaji</dc:creator>
  <cp:lastModifiedBy>Cote, Tim</cp:lastModifiedBy>
  <cp:revision>60</cp:revision>
  <cp:lastPrinted>1601-01-01T00:00:00Z</cp:lastPrinted>
  <dcterms:created xsi:type="dcterms:W3CDTF">1601-01-01T00:00:00Z</dcterms:created>
  <dcterms:modified xsi:type="dcterms:W3CDTF">2019-01-07T20:59:16Z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