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31"/>
  </p:notesMasterIdLst>
  <p:sldIdLst>
    <p:sldId id="256" r:id="rId5"/>
    <p:sldId id="257" r:id="rId6"/>
    <p:sldId id="258" r:id="rId7"/>
    <p:sldId id="274" r:id="rId8"/>
    <p:sldId id="259" r:id="rId9"/>
    <p:sldId id="275" r:id="rId10"/>
    <p:sldId id="260" r:id="rId11"/>
    <p:sldId id="261" r:id="rId12"/>
    <p:sldId id="276" r:id="rId13"/>
    <p:sldId id="277" r:id="rId14"/>
    <p:sldId id="262" r:id="rId15"/>
    <p:sldId id="278" r:id="rId16"/>
    <p:sldId id="263" r:id="rId17"/>
    <p:sldId id="279" r:id="rId18"/>
    <p:sldId id="280" r:id="rId19"/>
    <p:sldId id="270" r:id="rId20"/>
    <p:sldId id="271" r:id="rId21"/>
    <p:sldId id="281" r:id="rId22"/>
    <p:sldId id="282" r:id="rId23"/>
    <p:sldId id="283" r:id="rId24"/>
    <p:sldId id="284" r:id="rId25"/>
    <p:sldId id="287" r:id="rId26"/>
    <p:sldId id="273" r:id="rId27"/>
    <p:sldId id="285" r:id="rId28"/>
    <p:sldId id="288" r:id="rId29"/>
    <p:sldId id="286" r:id="rId30"/>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41" autoAdjust="0"/>
    <p:restoredTop sz="94249" autoAdjust="0"/>
  </p:normalViewPr>
  <p:slideViewPr>
    <p:cSldViewPr>
      <p:cViewPr varScale="1">
        <p:scale>
          <a:sx n="68" d="100"/>
          <a:sy n="68" d="100"/>
        </p:scale>
        <p:origin x="165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1CF2A736-A9C7-475D-9875-40239547EF2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endParaRPr lang="en-US" altLang="en-US" dirty="0"/>
          </a:p>
        </p:txBody>
      </p:sp>
      <p:sp>
        <p:nvSpPr>
          <p:cNvPr id="25603" name="Rectangle 3">
            <a:extLst>
              <a:ext uri="{FF2B5EF4-FFF2-40B4-BE49-F238E27FC236}">
                <a16:creationId xmlns:a16="http://schemas.microsoft.com/office/drawing/2014/main" id="{CAC49052-8725-4ABD-AC87-AB9F752EDCCB}"/>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endParaRPr lang="en-US" altLang="en-US" dirty="0"/>
          </a:p>
        </p:txBody>
      </p:sp>
      <p:sp>
        <p:nvSpPr>
          <p:cNvPr id="25604" name="Rectangle 4">
            <a:extLst>
              <a:ext uri="{FF2B5EF4-FFF2-40B4-BE49-F238E27FC236}">
                <a16:creationId xmlns:a16="http://schemas.microsoft.com/office/drawing/2014/main" id="{638A3441-8307-4D2A-B195-A943DFBC85D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605" name="Rectangle 5">
            <a:extLst>
              <a:ext uri="{FF2B5EF4-FFF2-40B4-BE49-F238E27FC236}">
                <a16:creationId xmlns:a16="http://schemas.microsoft.com/office/drawing/2014/main" id="{8BFCB878-1005-4B5E-9BFB-C785F82DCD4D}"/>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5606" name="Rectangle 6">
            <a:extLst>
              <a:ext uri="{FF2B5EF4-FFF2-40B4-BE49-F238E27FC236}">
                <a16:creationId xmlns:a16="http://schemas.microsoft.com/office/drawing/2014/main" id="{304A0468-341C-4A3E-BB87-58A6E517BA22}"/>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endParaRPr lang="en-US" altLang="en-US" dirty="0"/>
          </a:p>
        </p:txBody>
      </p:sp>
      <p:sp>
        <p:nvSpPr>
          <p:cNvPr id="25607" name="Rectangle 7">
            <a:extLst>
              <a:ext uri="{FF2B5EF4-FFF2-40B4-BE49-F238E27FC236}">
                <a16:creationId xmlns:a16="http://schemas.microsoft.com/office/drawing/2014/main" id="{7A21F6DF-03F6-4E96-985C-E74504F9E3BE}"/>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fld id="{A4879BB1-A86A-4494-8B26-01D23FFADFE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1506" name="Group 2">
            <a:extLst>
              <a:ext uri="{FF2B5EF4-FFF2-40B4-BE49-F238E27FC236}">
                <a16:creationId xmlns:a16="http://schemas.microsoft.com/office/drawing/2014/main" id="{A3EA3E66-762E-4BEB-8B92-8A68AC0CB25F}"/>
              </a:ext>
            </a:extLst>
          </p:cNvPr>
          <p:cNvGrpSpPr>
            <a:grpSpLocks/>
          </p:cNvGrpSpPr>
          <p:nvPr/>
        </p:nvGrpSpPr>
        <p:grpSpPr bwMode="auto">
          <a:xfrm>
            <a:off x="0" y="0"/>
            <a:ext cx="5867400" cy="6858000"/>
            <a:chOff x="0" y="0"/>
            <a:chExt cx="3696" cy="4320"/>
          </a:xfrm>
        </p:grpSpPr>
        <p:sp>
          <p:nvSpPr>
            <p:cNvPr id="21507" name="Rectangle 3">
              <a:extLst>
                <a:ext uri="{FF2B5EF4-FFF2-40B4-BE49-F238E27FC236}">
                  <a16:creationId xmlns:a16="http://schemas.microsoft.com/office/drawing/2014/main" id="{442B3C40-5FDF-4D70-8AA1-293B3EABA89B}"/>
                </a:ext>
              </a:extLst>
            </p:cNvPr>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dirty="0">
                <a:latin typeface="Calibri" panose="020F0502020204030204" pitchFamily="34" charset="0"/>
              </a:endParaRPr>
            </a:p>
          </p:txBody>
        </p:sp>
        <p:sp>
          <p:nvSpPr>
            <p:cNvPr id="21508" name="AutoShape 4">
              <a:extLst>
                <a:ext uri="{FF2B5EF4-FFF2-40B4-BE49-F238E27FC236}">
                  <a16:creationId xmlns:a16="http://schemas.microsoft.com/office/drawing/2014/main" id="{59D0404B-D764-438A-9F83-E7225A06CCBF}"/>
                </a:ext>
              </a:extLst>
            </p:cNvPr>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dirty="0">
                <a:latin typeface="Calibri" panose="020F0502020204030204" pitchFamily="34" charset="0"/>
              </a:endParaRPr>
            </a:p>
          </p:txBody>
        </p:sp>
      </p:grpSp>
      <p:grpSp>
        <p:nvGrpSpPr>
          <p:cNvPr id="21509" name="Group 5">
            <a:extLst>
              <a:ext uri="{FF2B5EF4-FFF2-40B4-BE49-F238E27FC236}">
                <a16:creationId xmlns:a16="http://schemas.microsoft.com/office/drawing/2014/main" id="{E854D2F2-15A5-49F3-9552-B2247ED64C36}"/>
              </a:ext>
            </a:extLst>
          </p:cNvPr>
          <p:cNvGrpSpPr>
            <a:grpSpLocks/>
          </p:cNvGrpSpPr>
          <p:nvPr/>
        </p:nvGrpSpPr>
        <p:grpSpPr bwMode="auto">
          <a:xfrm>
            <a:off x="3632200" y="4889500"/>
            <a:ext cx="4876800" cy="319088"/>
            <a:chOff x="2288" y="3080"/>
            <a:chExt cx="3072" cy="201"/>
          </a:xfrm>
          <a:solidFill>
            <a:srgbClr val="003366"/>
          </a:solidFill>
        </p:grpSpPr>
        <p:sp>
          <p:nvSpPr>
            <p:cNvPr id="21510" name="AutoShape 6">
              <a:extLst>
                <a:ext uri="{FF2B5EF4-FFF2-40B4-BE49-F238E27FC236}">
                  <a16:creationId xmlns:a16="http://schemas.microsoft.com/office/drawing/2014/main" id="{D6F67AC2-01CB-4CFD-AA0E-97B18E426886}"/>
                </a:ext>
              </a:extLst>
            </p:cNvPr>
            <p:cNvSpPr>
              <a:spLocks noChangeArrowheads="1"/>
            </p:cNvSpPr>
            <p:nvPr/>
          </p:nvSpPr>
          <p:spPr bwMode="auto">
            <a:xfrm flipH="1">
              <a:off x="2288" y="3080"/>
              <a:ext cx="2914" cy="200"/>
            </a:xfrm>
            <a:prstGeom prst="roundRect">
              <a:avLst>
                <a:gd name="adj" fmla="val 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sp>
          <p:nvSpPr>
            <p:cNvPr id="21511" name="AutoShape 7">
              <a:extLst>
                <a:ext uri="{FF2B5EF4-FFF2-40B4-BE49-F238E27FC236}">
                  <a16:creationId xmlns:a16="http://schemas.microsoft.com/office/drawing/2014/main" id="{51F4C740-C2E9-45C6-B988-B89DD86162FF}"/>
                </a:ext>
              </a:extLst>
            </p:cNvPr>
            <p:cNvSpPr>
              <a:spLocks noChangeArrowheads="1"/>
            </p:cNvSpPr>
            <p:nvPr/>
          </p:nvSpPr>
          <p:spPr bwMode="auto">
            <a:xfrm>
              <a:off x="5196" y="3080"/>
              <a:ext cx="164" cy="201"/>
            </a:xfrm>
            <a:prstGeom prst="flowChartDelay">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grpSp>
      <p:sp>
        <p:nvSpPr>
          <p:cNvPr id="21512" name="Rectangle 8">
            <a:extLst>
              <a:ext uri="{FF2B5EF4-FFF2-40B4-BE49-F238E27FC236}">
                <a16:creationId xmlns:a16="http://schemas.microsoft.com/office/drawing/2014/main" id="{1A8B7BC2-FAD3-44A8-A4D1-10DDACFE7995}"/>
              </a:ext>
            </a:extLst>
          </p:cNvPr>
          <p:cNvSpPr>
            <a:spLocks noGrp="1" noChangeArrowheads="1"/>
          </p:cNvSpPr>
          <p:nvPr>
            <p:ph type="subTitle" idx="1"/>
          </p:nvPr>
        </p:nvSpPr>
        <p:spPr>
          <a:xfrm>
            <a:off x="4673600" y="2927350"/>
            <a:ext cx="4013200" cy="1822450"/>
          </a:xfrm>
        </p:spPr>
        <p:txBody>
          <a:bodyPr anchor="b"/>
          <a:lstStyle>
            <a:lvl1pPr marL="0" indent="0">
              <a:buFont typeface="Wingdings" panose="05000000000000000000" pitchFamily="2" charset="2"/>
              <a:buNone/>
              <a:defRPr>
                <a:solidFill>
                  <a:srgbClr val="006161"/>
                </a:solidFill>
              </a:defRPr>
            </a:lvl1pPr>
          </a:lstStyle>
          <a:p>
            <a:pPr lvl="0"/>
            <a:r>
              <a:rPr lang="en-US" altLang="en-US" noProof="0" dirty="0"/>
              <a:t>Click to edit Master subtitle style</a:t>
            </a:r>
          </a:p>
        </p:txBody>
      </p:sp>
      <p:sp>
        <p:nvSpPr>
          <p:cNvPr id="21513" name="Rectangle 9">
            <a:extLst>
              <a:ext uri="{FF2B5EF4-FFF2-40B4-BE49-F238E27FC236}">
                <a16:creationId xmlns:a16="http://schemas.microsoft.com/office/drawing/2014/main" id="{91FF7400-CB45-404E-8816-D613B12F2842}"/>
              </a:ext>
            </a:extLst>
          </p:cNvPr>
          <p:cNvSpPr>
            <a:spLocks noGrp="1" noChangeArrowheads="1"/>
          </p:cNvSpPr>
          <p:nvPr>
            <p:ph type="dt" sz="quarter" idx="2"/>
          </p:nvPr>
        </p:nvSpPr>
        <p:spPr>
          <a:xfrm>
            <a:off x="2438400" y="6248400"/>
            <a:ext cx="2130425" cy="474663"/>
          </a:xfrm>
          <a:prstGeom prst="rect">
            <a:avLst/>
          </a:prstGeom>
        </p:spPr>
        <p:txBody>
          <a:bodyPr/>
          <a:lstStyle>
            <a:lvl1pPr>
              <a:defRPr>
                <a:solidFill>
                  <a:schemeClr val="bg1"/>
                </a:solidFill>
              </a:defRPr>
            </a:lvl1pPr>
          </a:lstStyle>
          <a:p>
            <a:endParaRPr lang="en-US" altLang="en-US" dirty="0"/>
          </a:p>
        </p:txBody>
      </p:sp>
      <p:sp>
        <p:nvSpPr>
          <p:cNvPr id="21516" name="AutoShape 12">
            <a:extLst>
              <a:ext uri="{FF2B5EF4-FFF2-40B4-BE49-F238E27FC236}">
                <a16:creationId xmlns:a16="http://schemas.microsoft.com/office/drawing/2014/main" id="{EB40EB83-E588-41EE-B1E9-48B63AC19121}"/>
              </a:ext>
            </a:extLst>
          </p:cNvPr>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altLang="en-US" noProof="0"/>
              <a:t>Click to edit Master title style</a:t>
            </a:r>
          </a:p>
        </p:txBody>
      </p:sp>
    </p:spTree>
    <p:extLst>
      <p:ext uri="{BB962C8B-B14F-4D97-AF65-F5344CB8AC3E}">
        <p14:creationId xmlns:p14="http://schemas.microsoft.com/office/powerpoint/2010/main" val="740431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FCFA-299A-4AC4-BE76-2866F24E98C7}"/>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4059B5-C3E0-4015-ADCC-88C5AD3AFD9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5A756B-454A-42BC-AA9E-0E3E59CBB94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32AC32-8600-48EF-90DD-DB85E1F5850E}"/>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6" name="Slide Number Placeholder 5">
            <a:extLst>
              <a:ext uri="{FF2B5EF4-FFF2-40B4-BE49-F238E27FC236}">
                <a16:creationId xmlns:a16="http://schemas.microsoft.com/office/drawing/2014/main" id="{9095FD3F-517D-4E52-BA28-49BD33DC54BF}"/>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8FED2D14-96D7-4275-BF40-385D28C1945C}"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4066639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5B05B-1761-4DDD-A2B7-CA21A53ABF5E}"/>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A06284-4001-47BC-BF93-3002F357314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A6BD075-5377-4B8F-9403-7E57D6908F7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4E1EE2-4AB9-4F44-9B14-C87EE2995085}"/>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6" name="Slide Number Placeholder 5">
            <a:extLst>
              <a:ext uri="{FF2B5EF4-FFF2-40B4-BE49-F238E27FC236}">
                <a16:creationId xmlns:a16="http://schemas.microsoft.com/office/drawing/2014/main" id="{F8122288-3423-428E-892B-962FCDCE9C7E}"/>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58378B94-12D3-4D64-A0E2-D4E06F7BA8D3}"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1541135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FD3BD-6624-48E7-BC1D-905DA4ADD8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0811F4-A94A-4712-9ACF-24A87C0ED9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84322C-3825-4036-BB43-DA61FAF1366B}"/>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5" name="Slide Number Placeholder 4">
            <a:extLst>
              <a:ext uri="{FF2B5EF4-FFF2-40B4-BE49-F238E27FC236}">
                <a16:creationId xmlns:a16="http://schemas.microsoft.com/office/drawing/2014/main" id="{94DA74A4-B986-4CBA-A8DB-DA0D1DFC94A9}"/>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80A7DA13-DB78-4B3A-B84C-1C8A38838B3E}"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3189537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440A31-E7CC-4BF6-A1B2-1CD0397531FA}"/>
              </a:ext>
            </a:extLst>
          </p:cNvPr>
          <p:cNvSpPr>
            <a:spLocks noGrp="1"/>
          </p:cNvSpPr>
          <p:nvPr>
            <p:ph type="title" orient="vert"/>
          </p:nvPr>
        </p:nvSpPr>
        <p:spPr>
          <a:xfrm>
            <a:off x="6705600" y="762000"/>
            <a:ext cx="1981200" cy="53244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14872A-2686-4293-8DB9-86DFD8CDCBCD}"/>
              </a:ext>
            </a:extLst>
          </p:cNvPr>
          <p:cNvSpPr>
            <a:spLocks noGrp="1"/>
          </p:cNvSpPr>
          <p:nvPr>
            <p:ph type="body" orient="vert" idx="1"/>
          </p:nvPr>
        </p:nvSpPr>
        <p:spPr>
          <a:xfrm>
            <a:off x="762000" y="762000"/>
            <a:ext cx="5791200" cy="53244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8D4C11-9578-4CB0-8FC9-BF6E7E0C10E7}"/>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5" name="Slide Number Placeholder 4">
            <a:extLst>
              <a:ext uri="{FF2B5EF4-FFF2-40B4-BE49-F238E27FC236}">
                <a16:creationId xmlns:a16="http://schemas.microsoft.com/office/drawing/2014/main" id="{8D2336F6-D385-45FC-9A95-35B8675682E2}"/>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8132F15D-EE19-4108-A05C-4A699E35CC46}"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2278486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grpSp>
        <p:nvGrpSpPr>
          <p:cNvPr id="21506" name="Group 2">
            <a:extLst>
              <a:ext uri="{FF2B5EF4-FFF2-40B4-BE49-F238E27FC236}">
                <a16:creationId xmlns:a16="http://schemas.microsoft.com/office/drawing/2014/main" id="{A3EA3E66-762E-4BEB-8B92-8A68AC0CB25F}"/>
              </a:ext>
            </a:extLst>
          </p:cNvPr>
          <p:cNvGrpSpPr>
            <a:grpSpLocks/>
          </p:cNvGrpSpPr>
          <p:nvPr/>
        </p:nvGrpSpPr>
        <p:grpSpPr bwMode="auto">
          <a:xfrm>
            <a:off x="0" y="0"/>
            <a:ext cx="5867400" cy="6858000"/>
            <a:chOff x="0" y="0"/>
            <a:chExt cx="3696" cy="4320"/>
          </a:xfrm>
        </p:grpSpPr>
        <p:sp>
          <p:nvSpPr>
            <p:cNvPr id="21507" name="Rectangle 3">
              <a:extLst>
                <a:ext uri="{FF2B5EF4-FFF2-40B4-BE49-F238E27FC236}">
                  <a16:creationId xmlns:a16="http://schemas.microsoft.com/office/drawing/2014/main" id="{442B3C40-5FDF-4D70-8AA1-293B3EABA89B}"/>
                </a:ext>
              </a:extLst>
            </p:cNvPr>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dirty="0">
                <a:latin typeface="Calibri" panose="020F0502020204030204" pitchFamily="34" charset="0"/>
              </a:endParaRPr>
            </a:p>
          </p:txBody>
        </p:sp>
        <p:sp>
          <p:nvSpPr>
            <p:cNvPr id="21508" name="AutoShape 4">
              <a:extLst>
                <a:ext uri="{FF2B5EF4-FFF2-40B4-BE49-F238E27FC236}">
                  <a16:creationId xmlns:a16="http://schemas.microsoft.com/office/drawing/2014/main" id="{59D0404B-D764-438A-9F83-E7225A06CCBF}"/>
                </a:ext>
              </a:extLst>
            </p:cNvPr>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dirty="0">
                <a:latin typeface="Calibri" panose="020F0502020204030204" pitchFamily="34" charset="0"/>
              </a:endParaRPr>
            </a:p>
          </p:txBody>
        </p:sp>
      </p:grpSp>
      <p:grpSp>
        <p:nvGrpSpPr>
          <p:cNvPr id="21509" name="Group 5">
            <a:extLst>
              <a:ext uri="{FF2B5EF4-FFF2-40B4-BE49-F238E27FC236}">
                <a16:creationId xmlns:a16="http://schemas.microsoft.com/office/drawing/2014/main" id="{E854D2F2-15A5-49F3-9552-B2247ED64C36}"/>
              </a:ext>
            </a:extLst>
          </p:cNvPr>
          <p:cNvGrpSpPr>
            <a:grpSpLocks/>
          </p:cNvGrpSpPr>
          <p:nvPr/>
        </p:nvGrpSpPr>
        <p:grpSpPr bwMode="auto">
          <a:xfrm>
            <a:off x="3632200" y="4889500"/>
            <a:ext cx="4876800" cy="319088"/>
            <a:chOff x="2288" y="3080"/>
            <a:chExt cx="3072" cy="201"/>
          </a:xfrm>
          <a:solidFill>
            <a:srgbClr val="003366"/>
          </a:solidFill>
        </p:grpSpPr>
        <p:sp>
          <p:nvSpPr>
            <p:cNvPr id="21510" name="AutoShape 6">
              <a:extLst>
                <a:ext uri="{FF2B5EF4-FFF2-40B4-BE49-F238E27FC236}">
                  <a16:creationId xmlns:a16="http://schemas.microsoft.com/office/drawing/2014/main" id="{D6F67AC2-01CB-4CFD-AA0E-97B18E426886}"/>
                </a:ext>
              </a:extLst>
            </p:cNvPr>
            <p:cNvSpPr>
              <a:spLocks noChangeArrowheads="1"/>
            </p:cNvSpPr>
            <p:nvPr/>
          </p:nvSpPr>
          <p:spPr bwMode="auto">
            <a:xfrm flipH="1">
              <a:off x="2288" y="3080"/>
              <a:ext cx="2914" cy="200"/>
            </a:xfrm>
            <a:prstGeom prst="roundRect">
              <a:avLst>
                <a:gd name="adj" fmla="val 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sp>
          <p:nvSpPr>
            <p:cNvPr id="21511" name="AutoShape 7">
              <a:extLst>
                <a:ext uri="{FF2B5EF4-FFF2-40B4-BE49-F238E27FC236}">
                  <a16:creationId xmlns:a16="http://schemas.microsoft.com/office/drawing/2014/main" id="{51F4C740-C2E9-45C6-B988-B89DD86162FF}"/>
                </a:ext>
              </a:extLst>
            </p:cNvPr>
            <p:cNvSpPr>
              <a:spLocks noChangeArrowheads="1"/>
            </p:cNvSpPr>
            <p:nvPr/>
          </p:nvSpPr>
          <p:spPr bwMode="auto">
            <a:xfrm>
              <a:off x="5196" y="3080"/>
              <a:ext cx="164" cy="201"/>
            </a:xfrm>
            <a:prstGeom prst="flowChartDelay">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grpSp>
      <p:sp>
        <p:nvSpPr>
          <p:cNvPr id="21512" name="Rectangle 8">
            <a:extLst>
              <a:ext uri="{FF2B5EF4-FFF2-40B4-BE49-F238E27FC236}">
                <a16:creationId xmlns:a16="http://schemas.microsoft.com/office/drawing/2014/main" id="{1A8B7BC2-FAD3-44A8-A4D1-10DDACFE7995}"/>
              </a:ext>
            </a:extLst>
          </p:cNvPr>
          <p:cNvSpPr>
            <a:spLocks noGrp="1" noChangeArrowheads="1"/>
          </p:cNvSpPr>
          <p:nvPr>
            <p:ph type="subTitle" idx="1"/>
          </p:nvPr>
        </p:nvSpPr>
        <p:spPr>
          <a:xfrm>
            <a:off x="4673600" y="2927350"/>
            <a:ext cx="4013200" cy="1822450"/>
          </a:xfrm>
        </p:spPr>
        <p:txBody>
          <a:bodyPr anchor="b"/>
          <a:lstStyle>
            <a:lvl1pPr marL="0" indent="0">
              <a:buFont typeface="Wingdings" panose="05000000000000000000" pitchFamily="2" charset="2"/>
              <a:buNone/>
              <a:defRPr>
                <a:solidFill>
                  <a:srgbClr val="006161"/>
                </a:solidFill>
              </a:defRPr>
            </a:lvl1pPr>
          </a:lstStyle>
          <a:p>
            <a:pPr lvl="0"/>
            <a:r>
              <a:rPr lang="en-US" altLang="en-US" noProof="0" dirty="0"/>
              <a:t>Click to edit Master subtitle style</a:t>
            </a:r>
          </a:p>
        </p:txBody>
      </p:sp>
      <p:sp>
        <p:nvSpPr>
          <p:cNvPr id="21513" name="Rectangle 9">
            <a:extLst>
              <a:ext uri="{FF2B5EF4-FFF2-40B4-BE49-F238E27FC236}">
                <a16:creationId xmlns:a16="http://schemas.microsoft.com/office/drawing/2014/main" id="{91FF7400-CB45-404E-8816-D613B12F2842}"/>
              </a:ext>
            </a:extLst>
          </p:cNvPr>
          <p:cNvSpPr>
            <a:spLocks noGrp="1" noChangeArrowheads="1"/>
          </p:cNvSpPr>
          <p:nvPr>
            <p:ph type="dt" sz="quarter" idx="2"/>
          </p:nvPr>
        </p:nvSpPr>
        <p:spPr>
          <a:xfrm>
            <a:off x="2438400" y="6248400"/>
            <a:ext cx="2130425" cy="474663"/>
          </a:xfrm>
          <a:prstGeom prst="rect">
            <a:avLst/>
          </a:prstGeom>
        </p:spPr>
        <p:txBody>
          <a:bodyPr/>
          <a:lstStyle>
            <a:lvl1pPr>
              <a:defRPr>
                <a:solidFill>
                  <a:schemeClr val="bg1"/>
                </a:solidFill>
              </a:defRPr>
            </a:lvl1pPr>
          </a:lstStyle>
          <a:p>
            <a:endParaRPr lang="en-US" altLang="en-US" dirty="0"/>
          </a:p>
        </p:txBody>
      </p:sp>
      <p:sp>
        <p:nvSpPr>
          <p:cNvPr id="21516" name="AutoShape 12">
            <a:extLst>
              <a:ext uri="{FF2B5EF4-FFF2-40B4-BE49-F238E27FC236}">
                <a16:creationId xmlns:a16="http://schemas.microsoft.com/office/drawing/2014/main" id="{EB40EB83-E588-41EE-B1E9-48B63AC19121}"/>
              </a:ext>
            </a:extLst>
          </p:cNvPr>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altLang="en-US" noProof="0"/>
              <a:t>Click to edit Master title style</a:t>
            </a:r>
          </a:p>
        </p:txBody>
      </p:sp>
      <p:sp>
        <p:nvSpPr>
          <p:cNvPr id="3" name="Content Placeholder 2">
            <a:extLst>
              <a:ext uri="{FF2B5EF4-FFF2-40B4-BE49-F238E27FC236}">
                <a16:creationId xmlns:a16="http://schemas.microsoft.com/office/drawing/2014/main" id="{FA35D676-69E1-4E3A-8413-E87F6897D903}"/>
              </a:ext>
            </a:extLst>
          </p:cNvPr>
          <p:cNvSpPr>
            <a:spLocks noGrp="1"/>
          </p:cNvSpPr>
          <p:nvPr>
            <p:ph sz="quarter" idx="10"/>
          </p:nvPr>
        </p:nvSpPr>
        <p:spPr>
          <a:xfrm>
            <a:off x="148771" y="6468269"/>
            <a:ext cx="3352800" cy="304800"/>
          </a:xfrm>
        </p:spPr>
        <p:txBody>
          <a:bodyPr/>
          <a:lstStyle>
            <a:lvl1pPr marL="0" indent="0">
              <a:buNone/>
              <a:defRPr sz="1200"/>
            </a:lvl1pPr>
            <a:lvl2pPr>
              <a:defRPr sz="1200"/>
            </a:lvl2pPr>
            <a:lvl3pPr>
              <a:defRPr sz="1200"/>
            </a:lvl3pPr>
            <a:lvl4pPr>
              <a:defRPr sz="1200"/>
            </a:lvl4pPr>
            <a:lvl5pPr>
              <a:defRPr sz="1200"/>
            </a:lvl5pPr>
          </a:lstStyle>
          <a:p>
            <a:pPr lvl="0"/>
            <a:r>
              <a:rPr lang="en-US" dirty="0"/>
              <a:t>Edit Master text styles</a:t>
            </a:r>
          </a:p>
        </p:txBody>
      </p:sp>
      <p:sp>
        <p:nvSpPr>
          <p:cNvPr id="13" name="Content Placeholder 2">
            <a:extLst>
              <a:ext uri="{FF2B5EF4-FFF2-40B4-BE49-F238E27FC236}">
                <a16:creationId xmlns:a16="http://schemas.microsoft.com/office/drawing/2014/main" id="{D67072E0-06C1-44BE-A6F7-8EDC89B4494D}"/>
              </a:ext>
            </a:extLst>
          </p:cNvPr>
          <p:cNvSpPr>
            <a:spLocks noGrp="1"/>
          </p:cNvSpPr>
          <p:nvPr>
            <p:ph sz="quarter" idx="11"/>
          </p:nvPr>
        </p:nvSpPr>
        <p:spPr>
          <a:xfrm>
            <a:off x="5182054" y="6468269"/>
            <a:ext cx="3352800" cy="304800"/>
          </a:xfrm>
        </p:spPr>
        <p:txBody>
          <a:bodyPr/>
          <a:lstStyle>
            <a:lvl1pPr marL="0" indent="0" algn="ctr">
              <a:buNone/>
              <a:defRPr sz="1200"/>
            </a:lvl1pPr>
            <a:lvl2pPr>
              <a:defRPr sz="1200"/>
            </a:lvl2pPr>
            <a:lvl3pPr>
              <a:defRPr sz="1200"/>
            </a:lvl3pPr>
            <a:lvl4pPr>
              <a:defRPr sz="1200"/>
            </a:lvl4pPr>
            <a:lvl5pPr>
              <a:defRPr sz="1200"/>
            </a:lvl5pPr>
          </a:lstStyle>
          <a:p>
            <a:pPr lvl="0"/>
            <a:r>
              <a:rPr lang="en-US" dirty="0"/>
              <a:t>Edit Master text styles</a:t>
            </a:r>
          </a:p>
        </p:txBody>
      </p:sp>
    </p:spTree>
    <p:extLst>
      <p:ext uri="{BB962C8B-B14F-4D97-AF65-F5344CB8AC3E}">
        <p14:creationId xmlns:p14="http://schemas.microsoft.com/office/powerpoint/2010/main" val="202989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9962-42C6-41A6-8BB7-3DEA961A0490}"/>
              </a:ext>
            </a:extLst>
          </p:cNvPr>
          <p:cNvSpPr>
            <a:spLocks noGrp="1"/>
          </p:cNvSpPr>
          <p:nvPr>
            <p:ph type="title"/>
          </p:nvPr>
        </p:nvSpPr>
        <p:spPr/>
        <p:txBody>
          <a:bodyPr/>
          <a:lstStyle>
            <a:lvl1pPr>
              <a:defRPr>
                <a:solidFill>
                  <a:srgbClr val="00616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AA07DC8D-F5CD-4C13-A146-CC8770D3F836}"/>
              </a:ext>
            </a:extLst>
          </p:cNvPr>
          <p:cNvSpPr>
            <a:spLocks noGrp="1"/>
          </p:cNvSpPr>
          <p:nvPr>
            <p:ph idx="1"/>
          </p:nvPr>
        </p:nvSpPr>
        <p:spPr/>
        <p:txBody>
          <a:bodyPr/>
          <a:lstStyle>
            <a:lvl1pPr marL="0" indent="0">
              <a:buNone/>
              <a:defRPr/>
            </a:lvl1pPr>
            <a:lvl2pPr marL="395288" indent="-395288">
              <a:buFont typeface="Arial" panose="020B0604020202020204" pitchFamily="34" charset="0"/>
              <a:buChar char="•"/>
              <a:defRPr sz="2400"/>
            </a:lvl2pPr>
            <a:lvl3pPr marL="804863" indent="-409575">
              <a:buFont typeface="Arial" panose="020B0604020202020204" pitchFamily="34" charset="0"/>
              <a:buChar char="•"/>
              <a:defRPr sz="2200"/>
            </a:lvl3pPr>
            <a:lvl4pPr marL="1201738" indent="-396875">
              <a:buFont typeface="Arial" panose="020B0604020202020204" pitchFamily="34" charset="0"/>
              <a:buChar char="•"/>
              <a:defRPr sz="2000"/>
            </a:lvl4pPr>
            <a:lvl5pPr marL="1597025" indent="-395288">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77F3BD5-B194-413C-B7DF-D1C743EBEB7D}"/>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14" name="TextBox 13">
            <a:extLst>
              <a:ext uri="{FF2B5EF4-FFF2-40B4-BE49-F238E27FC236}">
                <a16:creationId xmlns:a16="http://schemas.microsoft.com/office/drawing/2014/main" id="{CD2416A6-1D3B-430E-91E5-457A593A572A}"/>
              </a:ext>
            </a:extLst>
          </p:cNvPr>
          <p:cNvSpPr txBox="1"/>
          <p:nvPr userDrawn="1"/>
        </p:nvSpPr>
        <p:spPr>
          <a:xfrm>
            <a:off x="838200" y="6502812"/>
            <a:ext cx="7693025" cy="276999"/>
          </a:xfrm>
          <a:prstGeom prst="rect">
            <a:avLst/>
          </a:prstGeom>
          <a:noFill/>
        </p:spPr>
        <p:txBody>
          <a:bodyPr wrap="square" rtlCol="0">
            <a:spAutoFit/>
          </a:bodyPr>
          <a:lstStyle/>
          <a:p>
            <a:pPr algn="ctr"/>
            <a:r>
              <a:rPr lang="en-US" sz="1200" b="0" dirty="0">
                <a:latin typeface="Calibri" panose="020F0502020204030204" pitchFamily="34" charset="0"/>
              </a:rPr>
              <a:t>© 2019 McGraw-Hill Companies. All Rights Reserved.</a:t>
            </a:r>
          </a:p>
        </p:txBody>
      </p:sp>
      <p:sp>
        <p:nvSpPr>
          <p:cNvPr id="16" name="TextBox 15">
            <a:extLst>
              <a:ext uri="{FF2B5EF4-FFF2-40B4-BE49-F238E27FC236}">
                <a16:creationId xmlns:a16="http://schemas.microsoft.com/office/drawing/2014/main" id="{0D5F05F2-2573-4668-B850-F5600A677A92}"/>
              </a:ext>
            </a:extLst>
          </p:cNvPr>
          <p:cNvSpPr txBox="1"/>
          <p:nvPr userDrawn="1"/>
        </p:nvSpPr>
        <p:spPr>
          <a:xfrm>
            <a:off x="8328546" y="6502812"/>
            <a:ext cx="758825" cy="276999"/>
          </a:xfrm>
          <a:prstGeom prst="rect">
            <a:avLst/>
          </a:prstGeom>
          <a:noFill/>
        </p:spPr>
        <p:txBody>
          <a:bodyPr wrap="square" rtlCol="0">
            <a:spAutoFit/>
          </a:bodyPr>
          <a:lstStyle/>
          <a:p>
            <a:pPr algn="ctr"/>
            <a:r>
              <a:rPr lang="en-US" sz="1200" b="1" dirty="0">
                <a:latin typeface="Calibri" panose="020F0502020204030204" pitchFamily="34" charset="0"/>
              </a:rPr>
              <a:t>8-</a:t>
            </a:r>
            <a:fld id="{4A12D00C-9512-4D2D-8293-69492B734CD1}" type="slidenum">
              <a:rPr lang="en-US" sz="1200" b="1" smtClean="0">
                <a:latin typeface="Calibri" panose="020F0502020204030204" pitchFamily="34" charset="0"/>
              </a:rPr>
              <a:t>‹#›</a:t>
            </a:fld>
            <a:endParaRPr lang="en-US" sz="1200" b="1" dirty="0">
              <a:latin typeface="Calibri" panose="020F0502020204030204" pitchFamily="34" charset="0"/>
            </a:endParaRPr>
          </a:p>
        </p:txBody>
      </p:sp>
    </p:spTree>
    <p:extLst>
      <p:ext uri="{BB962C8B-B14F-4D97-AF65-F5344CB8AC3E}">
        <p14:creationId xmlns:p14="http://schemas.microsoft.com/office/powerpoint/2010/main" val="659552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05199-EC35-4968-AD3F-25715390111E}"/>
              </a:ext>
            </a:extLst>
          </p:cNvPr>
          <p:cNvSpPr>
            <a:spLocks noGrp="1"/>
          </p:cNvSpPr>
          <p:nvPr>
            <p:ph type="title"/>
          </p:nvPr>
        </p:nvSpPr>
        <p:spPr>
          <a:xfrm>
            <a:off x="623888" y="1709738"/>
            <a:ext cx="7886700" cy="2852737"/>
          </a:xfrm>
        </p:spPr>
        <p:txBody>
          <a:bodyPr/>
          <a:lstStyle>
            <a:lvl1pPr>
              <a:defRPr sz="6000">
                <a:solidFill>
                  <a:srgbClr val="00616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A4E0721F-8F3F-467F-98C1-A6F4BA13107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CD46E3E2-E9EE-4124-8225-E6C276942FF8}"/>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5" name="Slide Number Placeholder 4">
            <a:extLst>
              <a:ext uri="{FF2B5EF4-FFF2-40B4-BE49-F238E27FC236}">
                <a16:creationId xmlns:a16="http://schemas.microsoft.com/office/drawing/2014/main" id="{0E15DD6F-8CA3-428C-BC36-D99E3AA94D9F}"/>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508A1CF3-8D7C-408C-8B38-94C70FFE1C9D}"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3019276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FC6F3-84D8-4E08-A183-4EDFECD14931}"/>
              </a:ext>
            </a:extLst>
          </p:cNvPr>
          <p:cNvSpPr>
            <a:spLocks noGrp="1"/>
          </p:cNvSpPr>
          <p:nvPr>
            <p:ph type="title"/>
          </p:nvPr>
        </p:nvSpPr>
        <p:spPr/>
        <p:txBody>
          <a:bodyPr/>
          <a:lstStyle>
            <a:lvl1pPr>
              <a:defRPr>
                <a:solidFill>
                  <a:srgbClr val="00616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29B1936-80FC-4CEA-9AE3-94CA8F6A57F7}"/>
              </a:ext>
            </a:extLst>
          </p:cNvPr>
          <p:cNvSpPr>
            <a:spLocks noGrp="1"/>
          </p:cNvSpPr>
          <p:nvPr>
            <p:ph sz="half" idx="1"/>
          </p:nvPr>
        </p:nvSpPr>
        <p:spPr>
          <a:xfrm>
            <a:off x="838200" y="2362200"/>
            <a:ext cx="3770313" cy="3724275"/>
          </a:xfrm>
        </p:spPr>
        <p:txBody>
          <a:bodyPr/>
          <a:lstStyle>
            <a:lvl1pPr marL="0" indent="0">
              <a:buFont typeface="Arial" panose="020B0604020202020204" pitchFamily="34" charset="0"/>
              <a:buNone/>
              <a:defRPr/>
            </a:lvl1pPr>
            <a:lvl2pPr marL="463550" indent="-463550">
              <a:buFont typeface="Arial" panose="020B0604020202020204" pitchFamily="34" charset="0"/>
              <a:buChar char="•"/>
              <a:defRPr/>
            </a:lvl2pPr>
            <a:lvl3pPr marL="804863" indent="-341313">
              <a:buFont typeface="Arial" panose="020B0604020202020204" pitchFamily="34" charset="0"/>
              <a:buChar char="•"/>
              <a:defRPr/>
            </a:lvl3pPr>
            <a:lvl4pPr marL="1309688" indent="-395288">
              <a:buFont typeface="Arial" panose="020B0604020202020204" pitchFamily="34" charset="0"/>
              <a:buChar char="•"/>
              <a:defRPr/>
            </a:lvl4pPr>
            <a:lvl5pPr marL="1719263" indent="-409575">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813C610-FD7D-4E11-9A7C-10BF617AE0C6}"/>
              </a:ext>
            </a:extLst>
          </p:cNvPr>
          <p:cNvSpPr>
            <a:spLocks noGrp="1"/>
          </p:cNvSpPr>
          <p:nvPr>
            <p:ph sz="half" idx="2"/>
          </p:nvPr>
        </p:nvSpPr>
        <p:spPr>
          <a:xfrm>
            <a:off x="4760913" y="2362200"/>
            <a:ext cx="3770312" cy="3724275"/>
          </a:xfrm>
        </p:spPr>
        <p:txBody>
          <a:bodyPr/>
          <a:lstStyle>
            <a:lvl1pPr marL="0" indent="0">
              <a:buNone/>
              <a:defRPr/>
            </a:lvl1pPr>
            <a:lvl2pPr>
              <a:defRPr lang="en-US" sz="2600" kern="1200" dirty="0" smtClean="0">
                <a:solidFill>
                  <a:schemeClr val="tx1"/>
                </a:solidFill>
                <a:latin typeface="Calibri" panose="020F0502020204030204" pitchFamily="34" charset="0"/>
                <a:ea typeface="+mn-ea"/>
                <a:cs typeface="+mn-cs"/>
              </a:defRPr>
            </a:lvl2pPr>
            <a:lvl3pPr marL="806450" indent="-342900">
              <a:defRPr lang="en-US" sz="2200" kern="1200" dirty="0" smtClean="0">
                <a:solidFill>
                  <a:schemeClr val="tx1"/>
                </a:solidFill>
                <a:latin typeface="Calibri" panose="020F0502020204030204" pitchFamily="34" charset="0"/>
                <a:ea typeface="+mn-ea"/>
                <a:cs typeface="+mn-cs"/>
              </a:defRPr>
            </a:lvl3pPr>
            <a:lvl4pPr>
              <a:defRPr lang="en-US" sz="2000" kern="1200" dirty="0" smtClean="0">
                <a:solidFill>
                  <a:schemeClr val="tx1"/>
                </a:solidFill>
                <a:latin typeface="Calibri" panose="020F0502020204030204" pitchFamily="34" charset="0"/>
                <a:ea typeface="+mn-ea"/>
                <a:cs typeface="+mn-cs"/>
              </a:defRPr>
            </a:lvl4pPr>
            <a:lvl5pPr>
              <a:defRPr lang="en-US" kern="1200" dirty="0">
                <a:solidFill>
                  <a:schemeClr val="tx1"/>
                </a:solidFill>
                <a:latin typeface="Calibri" panose="020F0502020204030204" pitchFamily="34" charset="0"/>
                <a:ea typeface="+mn-ea"/>
                <a:cs typeface="+mn-cs"/>
              </a:defRPr>
            </a:lvl5pPr>
          </a:lstStyle>
          <a:p>
            <a:pPr lvl="0"/>
            <a:r>
              <a:rPr lang="en-US" dirty="0"/>
              <a:t>Edit Master text styles</a:t>
            </a:r>
          </a:p>
          <a:p>
            <a:pPr marL="463550" lvl="1" indent="-463550" algn="l" rtl="0" fontAlgn="base">
              <a:spcBef>
                <a:spcPct val="20000"/>
              </a:spcBef>
              <a:spcAft>
                <a:spcPct val="0"/>
              </a:spcAft>
              <a:buClr>
                <a:schemeClr val="tx1"/>
              </a:buClr>
              <a:buSzPct val="75000"/>
              <a:buFont typeface="Arial" panose="020B0604020202020204" pitchFamily="34" charset="0"/>
              <a:buChar char="•"/>
            </a:pPr>
            <a:r>
              <a:rPr lang="en-US" dirty="0"/>
              <a:t>Second level</a:t>
            </a:r>
          </a:p>
          <a:p>
            <a:pPr marL="804863" lvl="2" indent="-341313" algn="l" rtl="0" fontAlgn="base">
              <a:spcBef>
                <a:spcPct val="20000"/>
              </a:spcBef>
              <a:spcAft>
                <a:spcPct val="0"/>
              </a:spcAft>
              <a:buClr>
                <a:schemeClr val="tx1"/>
              </a:buClr>
              <a:buSzPct val="75000"/>
              <a:buFont typeface="Arial" panose="020B0604020202020204" pitchFamily="34" charset="0"/>
              <a:buChar char="•"/>
            </a:pPr>
            <a:r>
              <a:rPr lang="en-US" dirty="0"/>
              <a:t>Third level</a:t>
            </a:r>
          </a:p>
          <a:p>
            <a:pPr marL="1309688" lvl="3" indent="-395288" algn="l" rtl="0" fontAlgn="base">
              <a:spcBef>
                <a:spcPct val="20000"/>
              </a:spcBef>
              <a:spcAft>
                <a:spcPct val="0"/>
              </a:spcAft>
              <a:buClr>
                <a:schemeClr val="tx1"/>
              </a:buClr>
              <a:buSzPct val="80000"/>
              <a:buFont typeface="Arial" panose="020B0604020202020204" pitchFamily="34" charset="0"/>
              <a:buChar char="•"/>
            </a:pPr>
            <a:r>
              <a:rPr lang="en-US" dirty="0"/>
              <a:t>Fourth level</a:t>
            </a:r>
          </a:p>
          <a:p>
            <a:pPr marL="1719263" lvl="4" indent="-409575" algn="l" rtl="0" fontAlgn="base">
              <a:spcBef>
                <a:spcPct val="20000"/>
              </a:spcBef>
              <a:spcAft>
                <a:spcPct val="0"/>
              </a:spcAft>
              <a:buClr>
                <a:schemeClr val="tx1"/>
              </a:buClr>
              <a:buSzPct val="65000"/>
              <a:buFont typeface="Arial" panose="020B0604020202020204" pitchFamily="34" charset="0"/>
              <a:buChar char="•"/>
            </a:pPr>
            <a:r>
              <a:rPr lang="en-US" dirty="0"/>
              <a:t>Fifth level</a:t>
            </a:r>
          </a:p>
        </p:txBody>
      </p:sp>
      <p:sp>
        <p:nvSpPr>
          <p:cNvPr id="5" name="Date Placeholder 4">
            <a:extLst>
              <a:ext uri="{FF2B5EF4-FFF2-40B4-BE49-F238E27FC236}">
                <a16:creationId xmlns:a16="http://schemas.microsoft.com/office/drawing/2014/main" id="{3629033B-8905-44A5-AD84-061B519E6E0F}"/>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6" name="Slide Number Placeholder 5">
            <a:extLst>
              <a:ext uri="{FF2B5EF4-FFF2-40B4-BE49-F238E27FC236}">
                <a16:creationId xmlns:a16="http://schemas.microsoft.com/office/drawing/2014/main" id="{D999A82C-379A-4498-A0C2-A7648622E48C}"/>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4C97678C-B98D-4951-9ED2-5D2B9AF020E5}"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4023077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2CD05-142C-487C-9E3D-C0DCA90418EE}"/>
              </a:ext>
            </a:extLst>
          </p:cNvPr>
          <p:cNvSpPr>
            <a:spLocks noGrp="1"/>
          </p:cNvSpPr>
          <p:nvPr>
            <p:ph type="title"/>
          </p:nvPr>
        </p:nvSpPr>
        <p:spPr>
          <a:xfrm>
            <a:off x="630238" y="365125"/>
            <a:ext cx="7886700" cy="1325563"/>
          </a:xfrm>
        </p:spPr>
        <p:txBody>
          <a:bodyPr/>
          <a:lstStyle>
            <a:lvl1pPr>
              <a:defRPr>
                <a:solidFill>
                  <a:srgbClr val="00616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E153E47E-E704-48D4-B937-65F93597494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2902C24-47C2-4EF7-BDFA-6B5C261AD421}"/>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C8154E-4A9E-4392-BBF1-D4EAA2F2AD2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5F5C84A-9B2E-4A4E-A865-6A1BD314BE0C}"/>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4735E7-2A19-4FDB-9B48-7C1554FDCB43}"/>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8" name="Slide Number Placeholder 7">
            <a:extLst>
              <a:ext uri="{FF2B5EF4-FFF2-40B4-BE49-F238E27FC236}">
                <a16:creationId xmlns:a16="http://schemas.microsoft.com/office/drawing/2014/main" id="{DC367FF0-E612-4588-AD2C-D8BFF26632F3}"/>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7E509BFC-BC18-42C1-8264-A7F322FCB612}"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3823020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27D0-944C-4433-8C62-D77981FFED79}"/>
              </a:ext>
            </a:extLst>
          </p:cNvPr>
          <p:cNvSpPr>
            <a:spLocks noGrp="1"/>
          </p:cNvSpPr>
          <p:nvPr>
            <p:ph type="title"/>
          </p:nvPr>
        </p:nvSpPr>
        <p:spPr/>
        <p:txBody>
          <a:bodyPr/>
          <a:lstStyle>
            <a:lvl1pPr>
              <a:defRPr>
                <a:solidFill>
                  <a:srgbClr val="006161"/>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A787F3AC-CCBD-44B5-A9CD-60E2B5D150BF}"/>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4" name="Slide Number Placeholder 3">
            <a:extLst>
              <a:ext uri="{FF2B5EF4-FFF2-40B4-BE49-F238E27FC236}">
                <a16:creationId xmlns:a16="http://schemas.microsoft.com/office/drawing/2014/main" id="{5B579277-3269-4E5D-9478-F1A97C37570A}"/>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7F5892C6-3412-461F-AC9D-A277AF6E6F95}"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3944182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27D0-944C-4433-8C62-D77981FFED79}"/>
              </a:ext>
            </a:extLst>
          </p:cNvPr>
          <p:cNvSpPr>
            <a:spLocks noGrp="1"/>
          </p:cNvSpPr>
          <p:nvPr>
            <p:ph type="title"/>
          </p:nvPr>
        </p:nvSpPr>
        <p:spPr>
          <a:xfrm>
            <a:off x="1143000" y="3886200"/>
            <a:ext cx="7924800" cy="1143000"/>
          </a:xfrm>
        </p:spPr>
        <p:txBody>
          <a:bodyPr/>
          <a:lstStyle>
            <a:lvl1pPr algn="r">
              <a:defRPr>
                <a:solidFill>
                  <a:srgbClr val="006161"/>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A787F3AC-CCBD-44B5-A9CD-60E2B5D150BF}"/>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Tree>
    <p:extLst>
      <p:ext uri="{BB962C8B-B14F-4D97-AF65-F5344CB8AC3E}">
        <p14:creationId xmlns:p14="http://schemas.microsoft.com/office/powerpoint/2010/main" val="362823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DFEBA2-04A2-49B7-949B-2216ACDA6506}"/>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3" name="Slide Number Placeholder 2">
            <a:extLst>
              <a:ext uri="{FF2B5EF4-FFF2-40B4-BE49-F238E27FC236}">
                <a16:creationId xmlns:a16="http://schemas.microsoft.com/office/drawing/2014/main" id="{25E760DF-E871-4355-A351-1C80C844B78F}"/>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D915AF13-A0A4-4D69-A056-9A1A94785A1B}"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2925047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482" name="Group 2">
            <a:extLst>
              <a:ext uri="{FF2B5EF4-FFF2-40B4-BE49-F238E27FC236}">
                <a16:creationId xmlns:a16="http://schemas.microsoft.com/office/drawing/2014/main" id="{AD9FE23F-2AA5-42C6-851B-6C9909A10B24}"/>
              </a:ext>
            </a:extLst>
          </p:cNvPr>
          <p:cNvGrpSpPr>
            <a:grpSpLocks/>
          </p:cNvGrpSpPr>
          <p:nvPr/>
        </p:nvGrpSpPr>
        <p:grpSpPr bwMode="auto">
          <a:xfrm>
            <a:off x="0" y="0"/>
            <a:ext cx="7620000" cy="6858000"/>
            <a:chOff x="0" y="0"/>
            <a:chExt cx="4800" cy="4320"/>
          </a:xfrm>
        </p:grpSpPr>
        <p:grpSp>
          <p:nvGrpSpPr>
            <p:cNvPr id="20483" name="Group 3">
              <a:extLst>
                <a:ext uri="{FF2B5EF4-FFF2-40B4-BE49-F238E27FC236}">
                  <a16:creationId xmlns:a16="http://schemas.microsoft.com/office/drawing/2014/main" id="{DD13DD36-D79A-4135-8A38-2AFC283951DC}"/>
                </a:ext>
              </a:extLst>
            </p:cNvPr>
            <p:cNvGrpSpPr>
              <a:grpSpLocks/>
            </p:cNvGrpSpPr>
            <p:nvPr userDrawn="1"/>
          </p:nvGrpSpPr>
          <p:grpSpPr bwMode="auto">
            <a:xfrm>
              <a:off x="0" y="0"/>
              <a:ext cx="2016" cy="4320"/>
              <a:chOff x="0" y="0"/>
              <a:chExt cx="2016" cy="4320"/>
            </a:xfrm>
          </p:grpSpPr>
          <p:sp>
            <p:nvSpPr>
              <p:cNvPr id="20484" name="Rectangle 4">
                <a:extLst>
                  <a:ext uri="{FF2B5EF4-FFF2-40B4-BE49-F238E27FC236}">
                    <a16:creationId xmlns:a16="http://schemas.microsoft.com/office/drawing/2014/main" id="{B49EEC80-9DE9-43B2-B1F7-9DCFDF512EE0}"/>
                  </a:ext>
                </a:extLst>
              </p:cNvPr>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sp>
            <p:nvSpPr>
              <p:cNvPr id="20485" name="Freeform 5">
                <a:extLst>
                  <a:ext uri="{FF2B5EF4-FFF2-40B4-BE49-F238E27FC236}">
                    <a16:creationId xmlns:a16="http://schemas.microsoft.com/office/drawing/2014/main" id="{7F623373-2CB5-4136-8992-F6DC61B7DA32}"/>
                  </a:ext>
                </a:extLst>
              </p:cNvPr>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latin typeface="Calibri" panose="020F0502020204030204" pitchFamily="34" charset="0"/>
                </a:endParaRPr>
              </a:p>
            </p:txBody>
          </p:sp>
        </p:grpSp>
        <p:grpSp>
          <p:nvGrpSpPr>
            <p:cNvPr id="20486" name="Group 6">
              <a:extLst>
                <a:ext uri="{FF2B5EF4-FFF2-40B4-BE49-F238E27FC236}">
                  <a16:creationId xmlns:a16="http://schemas.microsoft.com/office/drawing/2014/main" id="{951C7E48-0156-4E72-8588-E4D5F056714D}"/>
                </a:ext>
              </a:extLst>
            </p:cNvPr>
            <p:cNvGrpSpPr>
              <a:grpSpLocks/>
            </p:cNvGrpSpPr>
            <p:nvPr/>
          </p:nvGrpSpPr>
          <p:grpSpPr bwMode="auto">
            <a:xfrm>
              <a:off x="144" y="1248"/>
              <a:ext cx="4656" cy="201"/>
              <a:chOff x="144" y="1248"/>
              <a:chExt cx="4656" cy="201"/>
            </a:xfrm>
          </p:grpSpPr>
          <p:sp>
            <p:nvSpPr>
              <p:cNvPr id="20487" name="AutoShape 7">
                <a:extLst>
                  <a:ext uri="{FF2B5EF4-FFF2-40B4-BE49-F238E27FC236}">
                    <a16:creationId xmlns:a16="http://schemas.microsoft.com/office/drawing/2014/main" id="{9EEB2FBC-E68C-4055-8C31-59FE75F2E4E7}"/>
                  </a:ext>
                </a:extLst>
              </p:cNvPr>
              <p:cNvSpPr>
                <a:spLocks noChangeArrowheads="1"/>
              </p:cNvSpPr>
              <p:nvPr/>
            </p:nvSpPr>
            <p:spPr bwMode="auto">
              <a:xfrm>
                <a:off x="384" y="1248"/>
                <a:ext cx="4416" cy="200"/>
              </a:xfrm>
              <a:prstGeom prst="roundRect">
                <a:avLst>
                  <a:gd name="adj" fmla="val 0"/>
                </a:avLst>
              </a:prstGeom>
              <a:solidFill>
                <a:srgbClr val="0033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sp>
            <p:nvSpPr>
              <p:cNvPr id="20488" name="AutoShape 8">
                <a:extLst>
                  <a:ext uri="{FF2B5EF4-FFF2-40B4-BE49-F238E27FC236}">
                    <a16:creationId xmlns:a16="http://schemas.microsoft.com/office/drawing/2014/main" id="{67C7F64D-2C03-4A9A-9A8A-226FF082DE92}"/>
                  </a:ext>
                </a:extLst>
              </p:cNvPr>
              <p:cNvSpPr>
                <a:spLocks noChangeArrowheads="1"/>
              </p:cNvSpPr>
              <p:nvPr/>
            </p:nvSpPr>
            <p:spPr bwMode="auto">
              <a:xfrm flipH="1">
                <a:off x="144" y="1248"/>
                <a:ext cx="248" cy="201"/>
              </a:xfrm>
              <a:prstGeom prst="flowChartDelay">
                <a:avLst/>
              </a:prstGeom>
              <a:solidFill>
                <a:srgbClr val="0033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grpSp>
      </p:grpSp>
      <p:sp>
        <p:nvSpPr>
          <p:cNvPr id="20489" name="AutoShape 9">
            <a:extLst>
              <a:ext uri="{FF2B5EF4-FFF2-40B4-BE49-F238E27FC236}">
                <a16:creationId xmlns:a16="http://schemas.microsoft.com/office/drawing/2014/main" id="{EE4C48D6-91DA-4CA0-B994-85FE1B51E798}"/>
              </a:ext>
            </a:extLst>
          </p:cNvPr>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20490" name="Rectangle 10">
            <a:extLst>
              <a:ext uri="{FF2B5EF4-FFF2-40B4-BE49-F238E27FC236}">
                <a16:creationId xmlns:a16="http://schemas.microsoft.com/office/drawing/2014/main" id="{69E6B602-3A30-49AB-9677-9F9D2B4F1E74}"/>
              </a:ext>
            </a:extLst>
          </p:cNvPr>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2237348458"/>
      </p:ext>
    </p:extLst>
  </p:cSld>
  <p:clrMap bg1="lt1" tx1="dk1" bg2="lt2" tx2="dk2" accent1="accent1" accent2="accent2" accent3="accent3" accent4="accent4" accent5="accent5" accent6="accent6" hlink="hlink" folHlink="folHlink"/>
  <p:sldLayoutIdLst>
    <p:sldLayoutId id="2147483662" r:id="rId1"/>
    <p:sldLayoutId id="2147483674"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fontAlgn="base">
        <a:lnSpc>
          <a:spcPct val="90000"/>
        </a:lnSpc>
        <a:spcBef>
          <a:spcPct val="0"/>
        </a:spcBef>
        <a:spcAft>
          <a:spcPct val="0"/>
        </a:spcAft>
        <a:defRPr sz="3600" b="1" kern="1200">
          <a:solidFill>
            <a:schemeClr val="tx2"/>
          </a:solidFill>
          <a:latin typeface="Calibri" panose="020F0502020204030204" pitchFamily="34" charset="0"/>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defRPr>
      </a:lvl2pPr>
      <a:lvl3pPr algn="l" rtl="0" fontAlgn="base">
        <a:lnSpc>
          <a:spcPct val="90000"/>
        </a:lnSpc>
        <a:spcBef>
          <a:spcPct val="0"/>
        </a:spcBef>
        <a:spcAft>
          <a:spcPct val="0"/>
        </a:spcAft>
        <a:defRPr sz="3600" b="1">
          <a:solidFill>
            <a:schemeClr val="tx2"/>
          </a:solidFill>
          <a:latin typeface="Arial" panose="020B0604020202020204" pitchFamily="34" charset="0"/>
        </a:defRPr>
      </a:lvl3pPr>
      <a:lvl4pPr algn="l" rtl="0" fontAlgn="base">
        <a:lnSpc>
          <a:spcPct val="90000"/>
        </a:lnSpc>
        <a:spcBef>
          <a:spcPct val="0"/>
        </a:spcBef>
        <a:spcAft>
          <a:spcPct val="0"/>
        </a:spcAft>
        <a:defRPr sz="3600" b="1">
          <a:solidFill>
            <a:schemeClr val="tx2"/>
          </a:solidFill>
          <a:latin typeface="Arial" panose="020B0604020202020204" pitchFamily="34" charset="0"/>
        </a:defRPr>
      </a:lvl4pPr>
      <a:lvl5pPr algn="l" rtl="0" fontAlgn="base">
        <a:lnSpc>
          <a:spcPct val="90000"/>
        </a:lnSpc>
        <a:spcBef>
          <a:spcPct val="0"/>
        </a:spcBef>
        <a:spcAft>
          <a:spcPct val="0"/>
        </a:spcAft>
        <a:defRPr sz="3600" b="1">
          <a:solidFill>
            <a:schemeClr val="tx2"/>
          </a:solidFill>
          <a:latin typeface="Arial" panose="020B0604020202020204" pitchFamily="34" charset="0"/>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defRPr>
      </a:lvl9pPr>
    </p:titleStyle>
    <p:bodyStyle>
      <a:lvl1pPr marL="342900" indent="-342900" algn="l" rtl="0" fontAlgn="base">
        <a:spcBef>
          <a:spcPct val="20000"/>
        </a:spcBef>
        <a:spcAft>
          <a:spcPct val="0"/>
        </a:spcAft>
        <a:buClr>
          <a:schemeClr val="tx1"/>
        </a:buClr>
        <a:buSzPct val="75000"/>
        <a:buFont typeface="Arial" panose="020B0604020202020204" pitchFamily="34" charset="0"/>
        <a:buChar char="•"/>
        <a:defRPr sz="2800" kern="1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1143000" indent="-228600"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600200" indent="-228600"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A46765-66C7-4734-BDA0-12CC041AD26E}"/>
              </a:ext>
            </a:extLst>
          </p:cNvPr>
          <p:cNvSpPr>
            <a:spLocks noGrp="1"/>
          </p:cNvSpPr>
          <p:nvPr>
            <p:ph type="ctrTitle" sz="quarter"/>
          </p:nvPr>
        </p:nvSpPr>
        <p:spPr/>
        <p:txBody>
          <a:bodyPr/>
          <a:lstStyle/>
          <a:p>
            <a:r>
              <a:rPr lang="en-US" altLang="en-US"/>
              <a:t>Critical Thinking: A Student’s Introduction</a:t>
            </a:r>
            <a:endParaRPr lang="en-US" dirty="0"/>
          </a:p>
        </p:txBody>
      </p:sp>
      <p:sp>
        <p:nvSpPr>
          <p:cNvPr id="9" name="Subtitle 8">
            <a:extLst>
              <a:ext uri="{FF2B5EF4-FFF2-40B4-BE49-F238E27FC236}">
                <a16:creationId xmlns:a16="http://schemas.microsoft.com/office/drawing/2014/main" id="{83CE1266-D46A-4ACA-B7AA-C1752ED343E4}"/>
              </a:ext>
            </a:extLst>
          </p:cNvPr>
          <p:cNvSpPr>
            <a:spLocks noGrp="1"/>
          </p:cNvSpPr>
          <p:nvPr>
            <p:ph type="subTitle" idx="1"/>
          </p:nvPr>
        </p:nvSpPr>
        <p:spPr/>
        <p:txBody>
          <a:bodyPr/>
          <a:lstStyle/>
          <a:p>
            <a:r>
              <a:rPr lang="en-US" altLang="en-US" dirty="0"/>
              <a:t>Chapter 8</a:t>
            </a:r>
          </a:p>
          <a:p>
            <a:r>
              <a:rPr lang="en-US" altLang="en-US" dirty="0"/>
              <a:t>Evaluating Arguments and Truth Claims	</a:t>
            </a:r>
          </a:p>
        </p:txBody>
      </p:sp>
      <p:sp>
        <p:nvSpPr>
          <p:cNvPr id="3" name="Content Placeholder 2">
            <a:extLst>
              <a:ext uri="{FF2B5EF4-FFF2-40B4-BE49-F238E27FC236}">
                <a16:creationId xmlns:a16="http://schemas.microsoft.com/office/drawing/2014/main" id="{6322B284-8C89-4CF3-ACA7-4AD1A7BCF7B3}"/>
              </a:ext>
            </a:extLst>
          </p:cNvPr>
          <p:cNvSpPr>
            <a:spLocks noGrp="1"/>
          </p:cNvSpPr>
          <p:nvPr>
            <p:ph sz="quarter" idx="11"/>
          </p:nvPr>
        </p:nvSpPr>
        <p:spPr>
          <a:xfrm>
            <a:off x="5029200" y="6468269"/>
            <a:ext cx="3505654" cy="304800"/>
          </a:xfrm>
        </p:spPr>
        <p:txBody>
          <a:bodyPr/>
          <a:lstStyle/>
          <a:p>
            <a:r>
              <a:rPr lang="en-US" dirty="0"/>
              <a:t>© 2019 McGraw-Hill Companies.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6E5EF-1AE9-4C12-B8FB-468D1768352C}"/>
              </a:ext>
            </a:extLst>
          </p:cNvPr>
          <p:cNvSpPr>
            <a:spLocks noGrp="1"/>
          </p:cNvSpPr>
          <p:nvPr>
            <p:ph type="title"/>
          </p:nvPr>
        </p:nvSpPr>
        <p:spPr/>
        <p:txBody>
          <a:bodyPr/>
          <a:lstStyle/>
          <a:p>
            <a:r>
              <a:rPr lang="en-US" altLang="en-US" dirty="0"/>
              <a:t>Does the Claim Conflict with One’s Personal Experience? 3</a:t>
            </a:r>
            <a:endParaRPr lang="en-US" dirty="0"/>
          </a:p>
        </p:txBody>
      </p:sp>
      <p:sp>
        <p:nvSpPr>
          <p:cNvPr id="3" name="Content Placeholder 2">
            <a:extLst>
              <a:ext uri="{FF2B5EF4-FFF2-40B4-BE49-F238E27FC236}">
                <a16:creationId xmlns:a16="http://schemas.microsoft.com/office/drawing/2014/main" id="{9A0041A4-7C03-4DE7-A47D-4BAC6B6134CD}"/>
              </a:ext>
            </a:extLst>
          </p:cNvPr>
          <p:cNvSpPr>
            <a:spLocks noGrp="1"/>
          </p:cNvSpPr>
          <p:nvPr>
            <p:ph idx="1"/>
          </p:nvPr>
        </p:nvSpPr>
        <p:spPr>
          <a:xfrm>
            <a:off x="838200" y="2362200"/>
            <a:ext cx="7848600" cy="3724275"/>
          </a:xfrm>
        </p:spPr>
        <p:txBody>
          <a:bodyPr/>
          <a:lstStyle/>
          <a:p>
            <a:r>
              <a:rPr lang="en-US" dirty="0"/>
              <a:t>Critical thinkers recognize that their beliefs, hopes, fears, expectations, and biases can affect their observations</a:t>
            </a:r>
          </a:p>
          <a:p>
            <a:pPr marL="457200" indent="-457200">
              <a:buFont typeface="Arial" panose="020B0604020202020204" pitchFamily="34" charset="0"/>
              <a:buChar char="•"/>
            </a:pPr>
            <a:r>
              <a:rPr lang="en-US" altLang="en-US" sz="2400" dirty="0"/>
              <a:t>Examples</a:t>
            </a:r>
          </a:p>
          <a:p>
            <a:pPr marL="852488" lvl="1" indent="-457200"/>
            <a:r>
              <a:rPr lang="en-US" sz="2200" dirty="0"/>
              <a:t>Children “see” monsters in the closet</a:t>
            </a:r>
          </a:p>
          <a:p>
            <a:pPr marL="852488" lvl="1" indent="-457200"/>
            <a:r>
              <a:rPr lang="en-US" sz="2200" dirty="0"/>
              <a:t>Sports fans perceive referees as partial to the other team</a:t>
            </a:r>
          </a:p>
          <a:p>
            <a:pPr marL="457200" indent="-457200"/>
            <a:endParaRPr lang="en-US" sz="1000" dirty="0"/>
          </a:p>
          <a:p>
            <a:r>
              <a:rPr lang="en-US" dirty="0"/>
              <a:t>We need to be aware that often “believing is seeing” and that things are not always as they appear</a:t>
            </a:r>
            <a:endParaRPr lang="en-US" sz="2600" dirty="0"/>
          </a:p>
        </p:txBody>
      </p:sp>
    </p:spTree>
    <p:extLst>
      <p:ext uri="{BB962C8B-B14F-4D97-AF65-F5344CB8AC3E}">
        <p14:creationId xmlns:p14="http://schemas.microsoft.com/office/powerpoint/2010/main" val="1971165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ED9E7-13DD-451D-B633-38B705AD0017}"/>
              </a:ext>
            </a:extLst>
          </p:cNvPr>
          <p:cNvSpPr>
            <a:spLocks noGrp="1"/>
          </p:cNvSpPr>
          <p:nvPr>
            <p:ph type="title"/>
          </p:nvPr>
        </p:nvSpPr>
        <p:spPr/>
        <p:txBody>
          <a:bodyPr/>
          <a:lstStyle/>
          <a:p>
            <a:r>
              <a:rPr lang="en-US" altLang="en-US" dirty="0"/>
              <a:t>Does the Claim Conflict with One’s Background Beliefs? 1</a:t>
            </a:r>
            <a:endParaRPr lang="en-US" dirty="0"/>
          </a:p>
        </p:txBody>
      </p:sp>
      <p:sp>
        <p:nvSpPr>
          <p:cNvPr id="3" name="Content Placeholder 2">
            <a:extLst>
              <a:ext uri="{FF2B5EF4-FFF2-40B4-BE49-F238E27FC236}">
                <a16:creationId xmlns:a16="http://schemas.microsoft.com/office/drawing/2014/main" id="{F5B12D96-04D2-4154-91AC-04490A50D222}"/>
              </a:ext>
            </a:extLst>
          </p:cNvPr>
          <p:cNvSpPr>
            <a:spLocks noGrp="1"/>
          </p:cNvSpPr>
          <p:nvPr>
            <p:ph idx="1"/>
          </p:nvPr>
        </p:nvSpPr>
        <p:spPr/>
        <p:txBody>
          <a:bodyPr/>
          <a:lstStyle/>
          <a:p>
            <a:r>
              <a:rPr lang="en-US" altLang="en-US" dirty="0"/>
              <a:t>Background beliefs: </a:t>
            </a:r>
            <a:r>
              <a:rPr lang="en-US" dirty="0"/>
              <a:t>Mental map of conscious and unconscious convictions we use as a framework to assess the credibility of claims that can’t be verified directly</a:t>
            </a:r>
          </a:p>
          <a:p>
            <a:pPr marL="457200" indent="-457200">
              <a:buFont typeface="Arial" panose="020B0604020202020204" pitchFamily="34" charset="0"/>
              <a:buChar char="•"/>
            </a:pPr>
            <a:r>
              <a:rPr lang="en-US" altLang="en-US" sz="2400" dirty="0"/>
              <a:t>Example 1: It snowed in Las Vegas last Fourth of July</a:t>
            </a:r>
          </a:p>
          <a:p>
            <a:pPr lvl="2"/>
            <a:r>
              <a:rPr lang="en-US" altLang="en-US" dirty="0"/>
              <a:t>This seems to contradict our background belief that it doesn’t snow in deserts during the summer</a:t>
            </a:r>
          </a:p>
          <a:p>
            <a:pPr lvl="1"/>
            <a:r>
              <a:rPr lang="en-US" altLang="en-US" dirty="0"/>
              <a:t>Example 2: George W. Bush is a robot</a:t>
            </a:r>
          </a:p>
          <a:p>
            <a:pPr lvl="2"/>
            <a:r>
              <a:rPr lang="en-US" altLang="en-US" dirty="0"/>
              <a:t>This contradicts our background belief that people aren’t robots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ED9E7-13DD-451D-B633-38B705AD0017}"/>
              </a:ext>
            </a:extLst>
          </p:cNvPr>
          <p:cNvSpPr>
            <a:spLocks noGrp="1"/>
          </p:cNvSpPr>
          <p:nvPr>
            <p:ph type="title"/>
          </p:nvPr>
        </p:nvSpPr>
        <p:spPr/>
        <p:txBody>
          <a:bodyPr/>
          <a:lstStyle/>
          <a:p>
            <a:r>
              <a:rPr lang="en-US" altLang="en-US" dirty="0"/>
              <a:t>Does the Claim Conflict with One’s Background Beliefs? 2</a:t>
            </a:r>
            <a:endParaRPr lang="en-US" dirty="0"/>
          </a:p>
        </p:txBody>
      </p:sp>
      <p:sp>
        <p:nvSpPr>
          <p:cNvPr id="3" name="Content Placeholder 2">
            <a:extLst>
              <a:ext uri="{FF2B5EF4-FFF2-40B4-BE49-F238E27FC236}">
                <a16:creationId xmlns:a16="http://schemas.microsoft.com/office/drawing/2014/main" id="{F5B12D96-04D2-4154-91AC-04490A50D222}"/>
              </a:ext>
            </a:extLst>
          </p:cNvPr>
          <p:cNvSpPr>
            <a:spLocks noGrp="1"/>
          </p:cNvSpPr>
          <p:nvPr>
            <p:ph idx="1"/>
          </p:nvPr>
        </p:nvSpPr>
        <p:spPr/>
        <p:txBody>
          <a:bodyPr/>
          <a:lstStyle/>
          <a:p>
            <a:r>
              <a:rPr lang="en-US" altLang="en-US" dirty="0"/>
              <a:t>But it is important to note that one must </a:t>
            </a:r>
            <a:r>
              <a:rPr lang="en-US" dirty="0"/>
              <a:t>never believe without sufficient evidence and never believe more strongly than the evidence warrants</a:t>
            </a:r>
          </a:p>
        </p:txBody>
      </p:sp>
    </p:spTree>
    <p:extLst>
      <p:ext uri="{BB962C8B-B14F-4D97-AF65-F5344CB8AC3E}">
        <p14:creationId xmlns:p14="http://schemas.microsoft.com/office/powerpoint/2010/main" val="1316994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1647-83B5-4ACB-A46F-C6068B6EE4AA}"/>
              </a:ext>
            </a:extLst>
          </p:cNvPr>
          <p:cNvSpPr>
            <a:spLocks noGrp="1"/>
          </p:cNvSpPr>
          <p:nvPr>
            <p:ph type="title"/>
          </p:nvPr>
        </p:nvSpPr>
        <p:spPr/>
        <p:txBody>
          <a:bodyPr/>
          <a:lstStyle/>
          <a:p>
            <a:r>
              <a:rPr lang="en-US" altLang="en-US" dirty="0"/>
              <a:t>Does the Claim Come from a Credible Source? 1</a:t>
            </a:r>
            <a:endParaRPr lang="en-US" dirty="0"/>
          </a:p>
        </p:txBody>
      </p:sp>
      <p:sp>
        <p:nvSpPr>
          <p:cNvPr id="3" name="Content Placeholder 2">
            <a:extLst>
              <a:ext uri="{FF2B5EF4-FFF2-40B4-BE49-F238E27FC236}">
                <a16:creationId xmlns:a16="http://schemas.microsoft.com/office/drawing/2014/main" id="{EEED4F08-CEBC-48F6-AC85-E72DEB558EAA}"/>
              </a:ext>
            </a:extLst>
          </p:cNvPr>
          <p:cNvSpPr>
            <a:spLocks noGrp="1"/>
          </p:cNvSpPr>
          <p:nvPr>
            <p:ph idx="1"/>
          </p:nvPr>
        </p:nvSpPr>
        <p:spPr>
          <a:xfrm>
            <a:off x="838200" y="2362200"/>
            <a:ext cx="7848600" cy="3724275"/>
          </a:xfrm>
        </p:spPr>
        <p:txBody>
          <a:bodyPr/>
          <a:lstStyle/>
          <a:p>
            <a:pPr>
              <a:lnSpc>
                <a:spcPct val="90000"/>
              </a:lnSpc>
              <a:spcBef>
                <a:spcPts val="200"/>
              </a:spcBef>
            </a:pPr>
            <a:r>
              <a:rPr lang="en-US" altLang="en-US" dirty="0"/>
              <a:t>Much of what we believe is based on the testimony or authority</a:t>
            </a:r>
          </a:p>
          <a:p>
            <a:pPr>
              <a:lnSpc>
                <a:spcPct val="90000"/>
              </a:lnSpc>
              <a:spcBef>
                <a:spcPts val="200"/>
              </a:spcBef>
            </a:pPr>
            <a:endParaRPr lang="en-US" altLang="en-US" sz="1000" dirty="0"/>
          </a:p>
          <a:p>
            <a:pPr>
              <a:lnSpc>
                <a:spcPct val="90000"/>
              </a:lnSpc>
              <a:spcBef>
                <a:spcPts val="200"/>
              </a:spcBef>
            </a:pPr>
            <a:r>
              <a:rPr lang="en-US" altLang="en-US" dirty="0"/>
              <a:t>This topic was discussed in chapter 6 and will be examined further in chapter 12</a:t>
            </a:r>
          </a:p>
          <a:p>
            <a:pPr>
              <a:lnSpc>
                <a:spcPct val="90000"/>
              </a:lnSpc>
              <a:spcBef>
                <a:spcPts val="200"/>
              </a:spcBef>
            </a:pPr>
            <a:r>
              <a:rPr lang="en-US" altLang="en-US" sz="1000" dirty="0"/>
              <a:t> </a:t>
            </a:r>
          </a:p>
          <a:p>
            <a:pPr>
              <a:lnSpc>
                <a:spcPct val="90000"/>
              </a:lnSpc>
              <a:spcBef>
                <a:spcPts val="200"/>
              </a:spcBef>
            </a:pPr>
            <a:r>
              <a:rPr lang="en-US" altLang="en-US" dirty="0"/>
              <a:t>To reiterate, the following are good reasons to doubt the credibility of a source: </a:t>
            </a:r>
          </a:p>
          <a:p>
            <a:pPr>
              <a:spcBef>
                <a:spcPts val="200"/>
              </a:spcBef>
            </a:pPr>
            <a:endParaRPr lang="en-US" sz="1000" dirty="0"/>
          </a:p>
          <a:p>
            <a:pPr marL="457200" indent="-457200">
              <a:spcBef>
                <a:spcPts val="200"/>
              </a:spcBef>
              <a:buFont typeface="Arial" panose="020B0604020202020204" pitchFamily="34" charset="0"/>
              <a:buChar char="•"/>
            </a:pPr>
            <a:r>
              <a:rPr lang="en-US" sz="2400" dirty="0"/>
              <a:t>Accuracy of the source’s personal observations or experiences is questionable</a:t>
            </a:r>
          </a:p>
          <a:p>
            <a:pPr marL="457200" indent="-457200">
              <a:spcBef>
                <a:spcPts val="200"/>
              </a:spcBef>
              <a:buFont typeface="Arial" panose="020B0604020202020204" pitchFamily="34" charset="0"/>
              <a:buChar char="•"/>
            </a:pPr>
            <a:r>
              <a:rPr lang="en-US" sz="2400" dirty="0"/>
              <a:t>The issue is one that cannot be settled by expert opinion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1647-83B5-4ACB-A46F-C6068B6EE4AA}"/>
              </a:ext>
            </a:extLst>
          </p:cNvPr>
          <p:cNvSpPr>
            <a:spLocks noGrp="1"/>
          </p:cNvSpPr>
          <p:nvPr>
            <p:ph type="title"/>
          </p:nvPr>
        </p:nvSpPr>
        <p:spPr/>
        <p:txBody>
          <a:bodyPr/>
          <a:lstStyle/>
          <a:p>
            <a:r>
              <a:rPr lang="en-US" altLang="en-US" dirty="0"/>
              <a:t>Does the Claim Come from a Credible Source? 2</a:t>
            </a:r>
            <a:endParaRPr lang="en-US" dirty="0"/>
          </a:p>
        </p:txBody>
      </p:sp>
      <p:sp>
        <p:nvSpPr>
          <p:cNvPr id="3" name="Content Placeholder 2">
            <a:extLst>
              <a:ext uri="{FF2B5EF4-FFF2-40B4-BE49-F238E27FC236}">
                <a16:creationId xmlns:a16="http://schemas.microsoft.com/office/drawing/2014/main" id="{EEED4F08-CEBC-48F6-AC85-E72DEB558EAA}"/>
              </a:ext>
            </a:extLst>
          </p:cNvPr>
          <p:cNvSpPr>
            <a:spLocks noGrp="1"/>
          </p:cNvSpPr>
          <p:nvPr>
            <p:ph idx="1"/>
          </p:nvPr>
        </p:nvSpPr>
        <p:spPr>
          <a:xfrm>
            <a:off x="838200" y="2362200"/>
            <a:ext cx="7924800" cy="3724275"/>
          </a:xfrm>
        </p:spPr>
        <p:txBody>
          <a:bodyPr/>
          <a:lstStyle/>
          <a:p>
            <a:pPr marL="457200" indent="-457200">
              <a:buFont typeface="Arial" panose="020B0604020202020204" pitchFamily="34" charset="0"/>
              <a:buChar char="•"/>
            </a:pPr>
            <a:r>
              <a:rPr lang="en-US" sz="2400" dirty="0"/>
              <a:t>The source is not a genuine expert or authority</a:t>
            </a:r>
          </a:p>
          <a:p>
            <a:pPr marL="457200" indent="-457200">
              <a:buFont typeface="Arial" panose="020B0604020202020204" pitchFamily="34" charset="0"/>
              <a:buChar char="•"/>
            </a:pPr>
            <a:r>
              <a:rPr lang="en-US" sz="2400" dirty="0"/>
              <a:t>The source is speaking outside his or her area of expertise</a:t>
            </a:r>
          </a:p>
          <a:p>
            <a:pPr marL="457200" indent="-457200">
              <a:buFont typeface="Arial" panose="020B0604020202020204" pitchFamily="34" charset="0"/>
              <a:buChar char="•"/>
            </a:pPr>
            <a:r>
              <a:rPr lang="en-US" sz="2400" dirty="0"/>
              <a:t>The source is biased or has some other motive to lie or mislead</a:t>
            </a:r>
          </a:p>
          <a:p>
            <a:pPr marL="457200" indent="-457200">
              <a:buFont typeface="Arial" panose="020B0604020202020204" pitchFamily="34" charset="0"/>
              <a:buChar char="•"/>
            </a:pPr>
            <a:r>
              <a:rPr lang="en-US" sz="2400" dirty="0"/>
              <a:t>The source is contained in a source that is generally unreliable</a:t>
            </a:r>
          </a:p>
          <a:p>
            <a:pPr marL="457200" indent="-457200">
              <a:buFont typeface="Arial" panose="020B0604020202020204" pitchFamily="34" charset="0"/>
              <a:buChar char="•"/>
            </a:pPr>
            <a:r>
              <a:rPr lang="en-US" sz="2400" dirty="0"/>
              <a:t>The source has not been cited correctly or has been quoted out of context</a:t>
            </a:r>
          </a:p>
          <a:p>
            <a:pPr marL="457200" indent="-457200">
              <a:buFont typeface="Arial" panose="020B0604020202020204" pitchFamily="34" charset="0"/>
              <a:buChar char="•"/>
            </a:pPr>
            <a:r>
              <a:rPr lang="en-US" sz="2400" dirty="0"/>
              <a:t>The claim made by the source is false or highly improbable on its face</a:t>
            </a:r>
            <a:endParaRPr lang="en-US" dirty="0"/>
          </a:p>
        </p:txBody>
      </p:sp>
    </p:spTree>
    <p:extLst>
      <p:ext uri="{BB962C8B-B14F-4D97-AF65-F5344CB8AC3E}">
        <p14:creationId xmlns:p14="http://schemas.microsoft.com/office/powerpoint/2010/main" val="2950294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1647-83B5-4ACB-A46F-C6068B6EE4AA}"/>
              </a:ext>
            </a:extLst>
          </p:cNvPr>
          <p:cNvSpPr>
            <a:spLocks noGrp="1"/>
          </p:cNvSpPr>
          <p:nvPr>
            <p:ph type="title"/>
          </p:nvPr>
        </p:nvSpPr>
        <p:spPr/>
        <p:txBody>
          <a:bodyPr/>
          <a:lstStyle/>
          <a:p>
            <a:r>
              <a:rPr lang="en-US" altLang="en-US" dirty="0"/>
              <a:t>Does the Claim Come from a Credible Source? 3</a:t>
            </a:r>
            <a:endParaRPr lang="en-US" dirty="0"/>
          </a:p>
        </p:txBody>
      </p:sp>
      <p:sp>
        <p:nvSpPr>
          <p:cNvPr id="3" name="Content Placeholder 2">
            <a:extLst>
              <a:ext uri="{FF2B5EF4-FFF2-40B4-BE49-F238E27FC236}">
                <a16:creationId xmlns:a16="http://schemas.microsoft.com/office/drawing/2014/main" id="{EEED4F08-CEBC-48F6-AC85-E72DEB558EAA}"/>
              </a:ext>
            </a:extLst>
          </p:cNvPr>
          <p:cNvSpPr>
            <a:spLocks noGrp="1"/>
          </p:cNvSpPr>
          <p:nvPr>
            <p:ph idx="1"/>
          </p:nvPr>
        </p:nvSpPr>
        <p:spPr>
          <a:xfrm>
            <a:off x="838200" y="2362200"/>
            <a:ext cx="7924800" cy="3724275"/>
          </a:xfrm>
        </p:spPr>
        <p:txBody>
          <a:bodyPr/>
          <a:lstStyle/>
          <a:p>
            <a:r>
              <a:rPr lang="en-US" dirty="0"/>
              <a:t>Principle of rational acceptance applies only to claims that are unsupported by arguments and that are either impossible or not worthwhile to verify for ourselves</a:t>
            </a:r>
          </a:p>
          <a:p>
            <a:pPr marL="457200" indent="-457200">
              <a:buFont typeface="Arial" panose="020B0604020202020204" pitchFamily="34" charset="0"/>
              <a:buChar char="•"/>
            </a:pPr>
            <a:r>
              <a:rPr lang="en-US" sz="2400" dirty="0"/>
              <a:t>If the claim is supported by reasons, then one must consider the strength of those reasons in deciding whether we should accept the claim </a:t>
            </a:r>
          </a:p>
        </p:txBody>
      </p:sp>
    </p:spTree>
    <p:extLst>
      <p:ext uri="{BB962C8B-B14F-4D97-AF65-F5344CB8AC3E}">
        <p14:creationId xmlns:p14="http://schemas.microsoft.com/office/powerpoint/2010/main" val="4150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D42DB-5897-4234-8489-80D83AC5C1E6}"/>
              </a:ext>
            </a:extLst>
          </p:cNvPr>
          <p:cNvSpPr>
            <a:spLocks noGrp="1"/>
          </p:cNvSpPr>
          <p:nvPr>
            <p:ph type="title"/>
          </p:nvPr>
        </p:nvSpPr>
        <p:spPr/>
        <p:txBody>
          <a:bodyPr/>
          <a:lstStyle/>
          <a:p>
            <a:r>
              <a:rPr lang="en-US" altLang="en-US" dirty="0"/>
              <a:t>Refuting Arguments</a:t>
            </a:r>
            <a:endParaRPr lang="en-US" dirty="0"/>
          </a:p>
        </p:txBody>
      </p:sp>
      <p:sp>
        <p:nvSpPr>
          <p:cNvPr id="3" name="Content Placeholder 2">
            <a:extLst>
              <a:ext uri="{FF2B5EF4-FFF2-40B4-BE49-F238E27FC236}">
                <a16:creationId xmlns:a16="http://schemas.microsoft.com/office/drawing/2014/main" id="{2AB8D64D-D3B9-4627-A12C-DB2D874509AD}"/>
              </a:ext>
            </a:extLst>
          </p:cNvPr>
          <p:cNvSpPr>
            <a:spLocks noGrp="1"/>
          </p:cNvSpPr>
          <p:nvPr>
            <p:ph idx="1"/>
          </p:nvPr>
        </p:nvSpPr>
        <p:spPr/>
        <p:txBody>
          <a:bodyPr/>
          <a:lstStyle/>
          <a:p>
            <a:r>
              <a:rPr lang="en-US" altLang="en-US" dirty="0"/>
              <a:t>There are two ways to refute an argument:</a:t>
            </a:r>
          </a:p>
          <a:p>
            <a:endParaRPr lang="en-US" altLang="en-US" dirty="0"/>
          </a:p>
          <a:p>
            <a:pPr lvl="1"/>
            <a:r>
              <a:rPr lang="en-US" altLang="en-US" dirty="0"/>
              <a:t>Show that a premise—or a critical group of premises—is false or dubious</a:t>
            </a:r>
          </a:p>
          <a:p>
            <a:pPr lvl="1"/>
            <a:r>
              <a:rPr lang="en-US" altLang="en-US" dirty="0"/>
              <a:t>Show that the conclusion does not follow from the premises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2CE3-DE08-4F46-86EB-689A067CF8C4}"/>
              </a:ext>
            </a:extLst>
          </p:cNvPr>
          <p:cNvSpPr>
            <a:spLocks noGrp="1"/>
          </p:cNvSpPr>
          <p:nvPr>
            <p:ph type="title"/>
          </p:nvPr>
        </p:nvSpPr>
        <p:spPr/>
        <p:txBody>
          <a:bodyPr/>
          <a:lstStyle/>
          <a:p>
            <a:r>
              <a:rPr lang="en-US" altLang="en-US" dirty="0"/>
              <a:t>Defeating an Argument by Showing That a Single Premise Is False, 1</a:t>
            </a:r>
            <a:endParaRPr lang="en-US" dirty="0"/>
          </a:p>
        </p:txBody>
      </p:sp>
      <p:sp>
        <p:nvSpPr>
          <p:cNvPr id="3" name="Content Placeholder 2">
            <a:extLst>
              <a:ext uri="{FF2B5EF4-FFF2-40B4-BE49-F238E27FC236}">
                <a16:creationId xmlns:a16="http://schemas.microsoft.com/office/drawing/2014/main" id="{12121ED8-DA34-41BB-998A-469EE4405F29}"/>
              </a:ext>
            </a:extLst>
          </p:cNvPr>
          <p:cNvSpPr>
            <a:spLocks noGrp="1"/>
          </p:cNvSpPr>
          <p:nvPr>
            <p:ph idx="1"/>
          </p:nvPr>
        </p:nvSpPr>
        <p:spPr/>
        <p:txBody>
          <a:bodyPr/>
          <a:lstStyle/>
          <a:p>
            <a:r>
              <a:rPr lang="en-US" altLang="en-US" dirty="0"/>
              <a:t>If a premise is critical to an argument, showing that it is false will refute the argument</a:t>
            </a:r>
          </a:p>
          <a:p>
            <a:pPr marL="404812" indent="-342900">
              <a:buFont typeface="Arial" panose="020B0604020202020204" pitchFamily="34" charset="0"/>
              <a:buChar char="•"/>
            </a:pPr>
            <a:r>
              <a:rPr lang="en-US" altLang="en-US" sz="2400" dirty="0"/>
              <a:t>Example: (1) All presidents live in the White House. (2) Paris Hilton is President. So, (3) Paris Hilton lives in the White House. </a:t>
            </a:r>
          </a:p>
          <a:p>
            <a:pPr marL="800100" lvl="1" indent="-342900"/>
            <a:r>
              <a:rPr lang="en-US" altLang="en-US" sz="2200" dirty="0"/>
              <a:t>Simply noting that (2) is false is sufficient to refute the argument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2CE3-DE08-4F46-86EB-689A067CF8C4}"/>
              </a:ext>
            </a:extLst>
          </p:cNvPr>
          <p:cNvSpPr>
            <a:spLocks noGrp="1"/>
          </p:cNvSpPr>
          <p:nvPr>
            <p:ph type="title"/>
          </p:nvPr>
        </p:nvSpPr>
        <p:spPr/>
        <p:txBody>
          <a:bodyPr/>
          <a:lstStyle/>
          <a:p>
            <a:r>
              <a:rPr lang="en-US" altLang="en-US" dirty="0"/>
              <a:t>Defeating an Argument by Showing That a Single Premise Is False, 2</a:t>
            </a:r>
            <a:endParaRPr lang="en-US" dirty="0"/>
          </a:p>
        </p:txBody>
      </p:sp>
      <p:sp>
        <p:nvSpPr>
          <p:cNvPr id="3" name="Content Placeholder 2">
            <a:extLst>
              <a:ext uri="{FF2B5EF4-FFF2-40B4-BE49-F238E27FC236}">
                <a16:creationId xmlns:a16="http://schemas.microsoft.com/office/drawing/2014/main" id="{12121ED8-DA34-41BB-998A-469EE4405F29}"/>
              </a:ext>
            </a:extLst>
          </p:cNvPr>
          <p:cNvSpPr>
            <a:spLocks noGrp="1"/>
          </p:cNvSpPr>
          <p:nvPr>
            <p:ph idx="1"/>
          </p:nvPr>
        </p:nvSpPr>
        <p:spPr/>
        <p:txBody>
          <a:bodyPr/>
          <a:lstStyle/>
          <a:p>
            <a:r>
              <a:rPr lang="en-US" dirty="0"/>
              <a:t>Some arguments, however, cannot be refuted simply by showing that one of their premises is false</a:t>
            </a:r>
          </a:p>
          <a:p>
            <a:pPr marL="342900" indent="-342900">
              <a:buFont typeface="Arial" panose="020B0604020202020204" pitchFamily="34" charset="0"/>
              <a:buChar char="•"/>
            </a:pPr>
            <a:r>
              <a:rPr lang="en-US" altLang="en-US" sz="2400" dirty="0"/>
              <a:t>Example: (1) All circles are squares. (2) All squares are rectangles. (3) All rectangles are geometrical figures. (4) So, all squares are geometrical figures. </a:t>
            </a:r>
          </a:p>
          <a:p>
            <a:pPr marL="800100" lvl="1" indent="-342900">
              <a:lnSpc>
                <a:spcPct val="90000"/>
              </a:lnSpc>
            </a:pPr>
            <a:r>
              <a:rPr lang="en-US" altLang="en-US" sz="2200" dirty="0"/>
              <a:t>Here, showing (1) is false won’t keep (2) and (3) from proving (4)</a:t>
            </a:r>
          </a:p>
        </p:txBody>
      </p:sp>
    </p:spTree>
    <p:extLst>
      <p:ext uri="{BB962C8B-B14F-4D97-AF65-F5344CB8AC3E}">
        <p14:creationId xmlns:p14="http://schemas.microsoft.com/office/powerpoint/2010/main" val="3723824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2CE3-DE08-4F46-86EB-689A067CF8C4}"/>
              </a:ext>
            </a:extLst>
          </p:cNvPr>
          <p:cNvSpPr>
            <a:spLocks noGrp="1"/>
          </p:cNvSpPr>
          <p:nvPr>
            <p:ph type="title"/>
          </p:nvPr>
        </p:nvSpPr>
        <p:spPr/>
        <p:txBody>
          <a:bodyPr/>
          <a:lstStyle/>
          <a:p>
            <a:r>
              <a:rPr lang="en-US" altLang="en-US" dirty="0"/>
              <a:t>Defeating an Argument by Showing That a Single Premise Is False, 3</a:t>
            </a:r>
            <a:endParaRPr lang="en-US" dirty="0"/>
          </a:p>
        </p:txBody>
      </p:sp>
      <p:sp>
        <p:nvSpPr>
          <p:cNvPr id="3" name="Content Placeholder 2">
            <a:extLst>
              <a:ext uri="{FF2B5EF4-FFF2-40B4-BE49-F238E27FC236}">
                <a16:creationId xmlns:a16="http://schemas.microsoft.com/office/drawing/2014/main" id="{12121ED8-DA34-41BB-998A-469EE4405F29}"/>
              </a:ext>
            </a:extLst>
          </p:cNvPr>
          <p:cNvSpPr>
            <a:spLocks noGrp="1"/>
          </p:cNvSpPr>
          <p:nvPr>
            <p:ph idx="1"/>
          </p:nvPr>
        </p:nvSpPr>
        <p:spPr/>
        <p:txBody>
          <a:bodyPr/>
          <a:lstStyle/>
          <a:p>
            <a:pPr marL="457200" indent="-457200">
              <a:buFont typeface="Arial" panose="020B0604020202020204" pitchFamily="34" charset="0"/>
              <a:buChar char="•"/>
            </a:pPr>
            <a:r>
              <a:rPr lang="en-US" sz="2400" dirty="0"/>
              <a:t>Arguments like this can be refuted by showing that one or more of their </a:t>
            </a:r>
            <a:r>
              <a:rPr lang="en-US" sz="2400" b="1" dirty="0"/>
              <a:t>critical premises </a:t>
            </a:r>
            <a:r>
              <a:rPr lang="en-US" sz="2400" dirty="0"/>
              <a:t>is false</a:t>
            </a:r>
          </a:p>
          <a:p>
            <a:pPr marL="852488" lvl="1" indent="-457200"/>
            <a:r>
              <a:rPr lang="en-US" altLang="en-US" sz="2200" dirty="0"/>
              <a:t>Example: (1) TJ is a bachelor. (2) TJ is an uncle. (3) So, TJ is a male. </a:t>
            </a:r>
          </a:p>
          <a:p>
            <a:pPr marL="1262063" lvl="2" indent="-457200"/>
            <a:r>
              <a:rPr lang="en-US" altLang="en-US" sz="2000" dirty="0"/>
              <a:t>Since both (1) and (2) provide independent support for (3), both premises should be refuted</a:t>
            </a:r>
            <a:endParaRPr lang="en-US" sz="2400" dirty="0"/>
          </a:p>
        </p:txBody>
      </p:sp>
    </p:spTree>
    <p:extLst>
      <p:ext uri="{BB962C8B-B14F-4D97-AF65-F5344CB8AC3E}">
        <p14:creationId xmlns:p14="http://schemas.microsoft.com/office/powerpoint/2010/main" val="3097655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AEA8A9-5972-44BB-B47D-2F1994433AFA}"/>
              </a:ext>
            </a:extLst>
          </p:cNvPr>
          <p:cNvSpPr>
            <a:spLocks noGrp="1"/>
          </p:cNvSpPr>
          <p:nvPr>
            <p:ph type="title"/>
          </p:nvPr>
        </p:nvSpPr>
        <p:spPr/>
        <p:txBody>
          <a:bodyPr/>
          <a:lstStyle/>
          <a:p>
            <a:r>
              <a:rPr lang="en-US" altLang="en-US" dirty="0"/>
              <a:t>Evaluating Arguments </a:t>
            </a:r>
            <a:endParaRPr lang="en-US" dirty="0"/>
          </a:p>
        </p:txBody>
      </p:sp>
      <p:sp>
        <p:nvSpPr>
          <p:cNvPr id="6" name="Content Placeholder 5">
            <a:extLst>
              <a:ext uri="{FF2B5EF4-FFF2-40B4-BE49-F238E27FC236}">
                <a16:creationId xmlns:a16="http://schemas.microsoft.com/office/drawing/2014/main" id="{C32EDA61-3D0B-47F7-BD1C-5712B51D4805}"/>
              </a:ext>
            </a:extLst>
          </p:cNvPr>
          <p:cNvSpPr>
            <a:spLocks noGrp="1"/>
          </p:cNvSpPr>
          <p:nvPr>
            <p:ph idx="1"/>
          </p:nvPr>
        </p:nvSpPr>
        <p:spPr>
          <a:xfrm>
            <a:off x="838200" y="2362200"/>
            <a:ext cx="7693025" cy="3724275"/>
          </a:xfrm>
        </p:spPr>
        <p:txBody>
          <a:bodyPr/>
          <a:lstStyle/>
          <a:p>
            <a:r>
              <a:rPr lang="en-US" altLang="en-US" dirty="0"/>
              <a:t>Once you have an argument summarized or standardized, you need to evaluate it to see if you are forced to accept the conclusion</a:t>
            </a:r>
          </a:p>
          <a:p>
            <a:endParaRPr lang="en-US" altLang="en-US" dirty="0"/>
          </a:p>
          <a:p>
            <a:r>
              <a:rPr lang="en-US" altLang="en-US" dirty="0"/>
              <a:t>There are two main questions to ask when doing so:</a:t>
            </a:r>
          </a:p>
          <a:p>
            <a:pPr lvl="1"/>
            <a:r>
              <a:rPr lang="en-US" altLang="en-US" dirty="0"/>
              <a:t>Is the argument a “good argument”?</a:t>
            </a:r>
          </a:p>
          <a:p>
            <a:pPr lvl="1"/>
            <a:r>
              <a:rPr lang="en-US" altLang="en-US" dirty="0"/>
              <a:t>When is it reasonable to accept a premise as true?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16E7D-5272-4A4A-9A9A-73737123C0B0}"/>
              </a:ext>
            </a:extLst>
          </p:cNvPr>
          <p:cNvSpPr>
            <a:spLocks noGrp="1"/>
          </p:cNvSpPr>
          <p:nvPr>
            <p:ph type="title"/>
          </p:nvPr>
        </p:nvSpPr>
        <p:spPr/>
        <p:txBody>
          <a:bodyPr/>
          <a:lstStyle/>
          <a:p>
            <a:r>
              <a:rPr lang="en-US" dirty="0"/>
              <a:t>Defeating an Argument by Showing That a Single Premise Is False, 4</a:t>
            </a:r>
          </a:p>
        </p:txBody>
      </p:sp>
      <p:sp>
        <p:nvSpPr>
          <p:cNvPr id="3" name="Content Placeholder 2">
            <a:extLst>
              <a:ext uri="{FF2B5EF4-FFF2-40B4-BE49-F238E27FC236}">
                <a16:creationId xmlns:a16="http://schemas.microsoft.com/office/drawing/2014/main" id="{EFF36049-120F-4079-87DB-3647122CABFB}"/>
              </a:ext>
            </a:extLst>
          </p:cNvPr>
          <p:cNvSpPr>
            <a:spLocks noGrp="1"/>
          </p:cNvSpPr>
          <p:nvPr>
            <p:ph idx="1"/>
          </p:nvPr>
        </p:nvSpPr>
        <p:spPr/>
        <p:txBody>
          <a:bodyPr/>
          <a:lstStyle/>
          <a:p>
            <a:r>
              <a:rPr lang="en-US" dirty="0"/>
              <a:t>Arguments can often be defeated simply by showing that one or more of their premises are dubious</a:t>
            </a:r>
          </a:p>
          <a:p>
            <a:pPr marL="457200" indent="-457200">
              <a:buFont typeface="Arial" panose="020B0604020202020204" pitchFamily="34" charset="0"/>
              <a:buChar char="•"/>
            </a:pPr>
            <a:r>
              <a:rPr lang="en-US" sz="2400" dirty="0"/>
              <a:t>Ways to demonstrate that a premise is false or dubious</a:t>
            </a:r>
          </a:p>
          <a:p>
            <a:pPr marL="852488" lvl="1" indent="-457200"/>
            <a:r>
              <a:rPr lang="en-US" sz="2200" kern="1200" dirty="0">
                <a:solidFill>
                  <a:schemeClr val="tx1"/>
                </a:solidFill>
                <a:effectLst/>
              </a:rPr>
              <a:t>Appeal to personal experience, common knowledge, or a reputable source</a:t>
            </a:r>
          </a:p>
          <a:p>
            <a:pPr marL="852488" lvl="1" indent="-457200"/>
            <a:r>
              <a:rPr lang="en-US" sz="2200" dirty="0"/>
              <a:t>Note that the premise is self-contradictory or otherwise false or dubious on its face</a:t>
            </a:r>
          </a:p>
          <a:p>
            <a:pPr marL="852488" lvl="1" indent="-457200"/>
            <a:r>
              <a:rPr lang="en-US" sz="2200" dirty="0"/>
              <a:t>Point out that the premise conflicts with some other premise in the argument</a:t>
            </a:r>
          </a:p>
        </p:txBody>
      </p:sp>
    </p:spTree>
    <p:extLst>
      <p:ext uri="{BB962C8B-B14F-4D97-AF65-F5344CB8AC3E}">
        <p14:creationId xmlns:p14="http://schemas.microsoft.com/office/powerpoint/2010/main" val="476902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16E7D-5272-4A4A-9A9A-73737123C0B0}"/>
              </a:ext>
            </a:extLst>
          </p:cNvPr>
          <p:cNvSpPr>
            <a:spLocks noGrp="1"/>
          </p:cNvSpPr>
          <p:nvPr>
            <p:ph type="title"/>
          </p:nvPr>
        </p:nvSpPr>
        <p:spPr/>
        <p:txBody>
          <a:bodyPr/>
          <a:lstStyle/>
          <a:p>
            <a:r>
              <a:rPr lang="en-US" dirty="0"/>
              <a:t>Defeating an Argument by Showing That a Single Premise Is False, 5</a:t>
            </a:r>
          </a:p>
        </p:txBody>
      </p:sp>
      <p:sp>
        <p:nvSpPr>
          <p:cNvPr id="3" name="Content Placeholder 2">
            <a:extLst>
              <a:ext uri="{FF2B5EF4-FFF2-40B4-BE49-F238E27FC236}">
                <a16:creationId xmlns:a16="http://schemas.microsoft.com/office/drawing/2014/main" id="{EFF36049-120F-4079-87DB-3647122CABFB}"/>
              </a:ext>
            </a:extLst>
          </p:cNvPr>
          <p:cNvSpPr>
            <a:spLocks noGrp="1"/>
          </p:cNvSpPr>
          <p:nvPr>
            <p:ph idx="1"/>
          </p:nvPr>
        </p:nvSpPr>
        <p:spPr/>
        <p:txBody>
          <a:bodyPr/>
          <a:lstStyle/>
          <a:p>
            <a:pPr marL="852488" lvl="1" indent="-457200"/>
            <a:r>
              <a:rPr lang="en-US" sz="2200" dirty="0"/>
              <a:t>Show that the premises are based on an unwarranted assumption or stereotype</a:t>
            </a:r>
          </a:p>
          <a:p>
            <a:pPr marL="852488" lvl="1" indent="-457200"/>
            <a:r>
              <a:rPr lang="en-US" sz="2200" dirty="0"/>
              <a:t>Personally demonstrate that the claim is false or dubious</a:t>
            </a:r>
          </a:p>
          <a:p>
            <a:pPr marL="342900" indent="-342900">
              <a:buFont typeface="Arial" panose="020B0604020202020204" pitchFamily="34" charset="0"/>
              <a:buChar char="•"/>
            </a:pPr>
            <a:r>
              <a:rPr lang="en-US" altLang="en-US" sz="2400" dirty="0"/>
              <a:t>Other refutation techniques </a:t>
            </a:r>
          </a:p>
          <a:p>
            <a:pPr lvl="2"/>
            <a:r>
              <a:rPr lang="en-US" altLang="en-US" dirty="0"/>
              <a:t>Reducing to the absurd: Attempting to show that a statement is false by proving that it logically implies something that is clearly false or absurd (absurd)</a:t>
            </a:r>
          </a:p>
        </p:txBody>
      </p:sp>
    </p:spTree>
    <p:extLst>
      <p:ext uri="{BB962C8B-B14F-4D97-AF65-F5344CB8AC3E}">
        <p14:creationId xmlns:p14="http://schemas.microsoft.com/office/powerpoint/2010/main" val="373870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16E7D-5272-4A4A-9A9A-73737123C0B0}"/>
              </a:ext>
            </a:extLst>
          </p:cNvPr>
          <p:cNvSpPr>
            <a:spLocks noGrp="1"/>
          </p:cNvSpPr>
          <p:nvPr>
            <p:ph type="title"/>
          </p:nvPr>
        </p:nvSpPr>
        <p:spPr/>
        <p:txBody>
          <a:bodyPr/>
          <a:lstStyle/>
          <a:p>
            <a:r>
              <a:rPr lang="en-US" dirty="0"/>
              <a:t>Defeating an Argument by Showing That a Single Premise Is False, 6</a:t>
            </a:r>
          </a:p>
        </p:txBody>
      </p:sp>
      <p:sp>
        <p:nvSpPr>
          <p:cNvPr id="3" name="Content Placeholder 2">
            <a:extLst>
              <a:ext uri="{FF2B5EF4-FFF2-40B4-BE49-F238E27FC236}">
                <a16:creationId xmlns:a16="http://schemas.microsoft.com/office/drawing/2014/main" id="{EFF36049-120F-4079-87DB-3647122CABFB}"/>
              </a:ext>
            </a:extLst>
          </p:cNvPr>
          <p:cNvSpPr>
            <a:spLocks noGrp="1"/>
          </p:cNvSpPr>
          <p:nvPr>
            <p:ph idx="1"/>
          </p:nvPr>
        </p:nvSpPr>
        <p:spPr/>
        <p:txBody>
          <a:bodyPr/>
          <a:lstStyle/>
          <a:p>
            <a:pPr lvl="2"/>
            <a:r>
              <a:rPr lang="en-US" altLang="en-US" dirty="0"/>
              <a:t>Refutation by counterexample: Present an exception that shows that a certain premise is false</a:t>
            </a:r>
          </a:p>
          <a:p>
            <a:pPr lvl="3"/>
            <a:r>
              <a:rPr lang="en-US" altLang="en-US" dirty="0"/>
              <a:t>Example</a:t>
            </a:r>
          </a:p>
          <a:p>
            <a:pPr lvl="4"/>
            <a:r>
              <a:rPr lang="en-US" altLang="en-US" sz="2000" dirty="0"/>
              <a:t>Arguer: All twentieth-century presidents were rich</a:t>
            </a:r>
          </a:p>
          <a:p>
            <a:pPr lvl="4"/>
            <a:r>
              <a:rPr lang="en-US" altLang="en-US" sz="2000" dirty="0"/>
              <a:t>You: Harry Truman wasn’t! </a:t>
            </a:r>
          </a:p>
        </p:txBody>
      </p:sp>
    </p:spTree>
    <p:extLst>
      <p:ext uri="{BB962C8B-B14F-4D97-AF65-F5344CB8AC3E}">
        <p14:creationId xmlns:p14="http://schemas.microsoft.com/office/powerpoint/2010/main" val="3159375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32697-DB3A-4301-898B-A1693DD1329C}"/>
              </a:ext>
            </a:extLst>
          </p:cNvPr>
          <p:cNvSpPr>
            <a:spLocks noGrp="1"/>
          </p:cNvSpPr>
          <p:nvPr>
            <p:ph type="title"/>
          </p:nvPr>
        </p:nvSpPr>
        <p:spPr/>
        <p:txBody>
          <a:bodyPr/>
          <a:lstStyle/>
          <a:p>
            <a:r>
              <a:rPr lang="en-US" altLang="en-US" sz="2800" dirty="0"/>
              <a:t>Defeating an Argument by Showing That the Conclusion Does Not Follow from the Premises, 1</a:t>
            </a:r>
            <a:endParaRPr lang="en-US" sz="2800" dirty="0"/>
          </a:p>
        </p:txBody>
      </p:sp>
      <p:sp>
        <p:nvSpPr>
          <p:cNvPr id="3" name="Content Placeholder 2">
            <a:extLst>
              <a:ext uri="{FF2B5EF4-FFF2-40B4-BE49-F238E27FC236}">
                <a16:creationId xmlns:a16="http://schemas.microsoft.com/office/drawing/2014/main" id="{A9DAEDBC-3642-400E-9751-F93091B20297}"/>
              </a:ext>
            </a:extLst>
          </p:cNvPr>
          <p:cNvSpPr>
            <a:spLocks noGrp="1"/>
          </p:cNvSpPr>
          <p:nvPr>
            <p:ph idx="1"/>
          </p:nvPr>
        </p:nvSpPr>
        <p:spPr>
          <a:xfrm>
            <a:off x="838200" y="2362200"/>
            <a:ext cx="8153400" cy="3724275"/>
          </a:xfrm>
        </p:spPr>
        <p:txBody>
          <a:bodyPr/>
          <a:lstStyle/>
          <a:p>
            <a:pPr>
              <a:spcBef>
                <a:spcPts val="100"/>
              </a:spcBef>
            </a:pPr>
            <a:r>
              <a:rPr lang="en-US" dirty="0"/>
              <a:t>One can show that an argument is poorly reasoned by showing that it is either (a) deductively invalid or (b) inductively weak</a:t>
            </a:r>
          </a:p>
          <a:p>
            <a:pPr>
              <a:spcBef>
                <a:spcPts val="100"/>
              </a:spcBef>
            </a:pPr>
            <a:endParaRPr lang="en-US" altLang="en-US" sz="1000" dirty="0"/>
          </a:p>
          <a:p>
            <a:pPr>
              <a:spcBef>
                <a:spcPts val="100"/>
              </a:spcBef>
            </a:pPr>
            <a:r>
              <a:rPr lang="en-US" altLang="en-US" dirty="0"/>
              <a:t>Questions </a:t>
            </a:r>
            <a:r>
              <a:rPr lang="en-US" dirty="0"/>
              <a:t>to ask in assessing the logic of an argument are as follows</a:t>
            </a:r>
            <a:r>
              <a:rPr lang="en-US" altLang="en-US" dirty="0"/>
              <a:t>: </a:t>
            </a:r>
          </a:p>
          <a:p>
            <a:pPr>
              <a:spcBef>
                <a:spcPts val="100"/>
              </a:spcBef>
            </a:pPr>
            <a:endParaRPr lang="en-US" altLang="en-US" sz="1000" dirty="0"/>
          </a:p>
          <a:p>
            <a:pPr marL="457200" indent="-457200">
              <a:spcBef>
                <a:spcPts val="100"/>
              </a:spcBef>
              <a:buFont typeface="Arial" panose="020B0604020202020204" pitchFamily="34" charset="0"/>
              <a:buChar char="•"/>
            </a:pPr>
            <a:r>
              <a:rPr lang="en-US" sz="2400" dirty="0"/>
              <a:t>If the argument is deductive, does the conclusion follow necessarily from the premises? </a:t>
            </a:r>
          </a:p>
          <a:p>
            <a:pPr marL="852488" lvl="1" indent="-457200">
              <a:spcBef>
                <a:spcPts val="100"/>
              </a:spcBef>
            </a:pPr>
            <a:r>
              <a:rPr lang="en-US" sz="2000" dirty="0"/>
              <a:t>Do the premises, if true, absolutely guarantee the truth of the conclusion?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677E6-1B99-4559-95A2-6C6C909297AC}"/>
              </a:ext>
            </a:extLst>
          </p:cNvPr>
          <p:cNvSpPr>
            <a:spLocks noGrp="1"/>
          </p:cNvSpPr>
          <p:nvPr>
            <p:ph type="title"/>
          </p:nvPr>
        </p:nvSpPr>
        <p:spPr/>
        <p:txBody>
          <a:bodyPr/>
          <a:lstStyle/>
          <a:p>
            <a:r>
              <a:rPr lang="en-US" altLang="en-US" sz="2800" dirty="0"/>
              <a:t>Defeating an Argument by Showing That the Conclusion Does Not Follow from the Premises, 2</a:t>
            </a:r>
            <a:endParaRPr lang="en-US" dirty="0"/>
          </a:p>
        </p:txBody>
      </p:sp>
      <p:sp>
        <p:nvSpPr>
          <p:cNvPr id="3" name="Content Placeholder 2">
            <a:extLst>
              <a:ext uri="{FF2B5EF4-FFF2-40B4-BE49-F238E27FC236}">
                <a16:creationId xmlns:a16="http://schemas.microsoft.com/office/drawing/2014/main" id="{FDF90B77-26C3-4BDD-98B4-B8CE997C3C40}"/>
              </a:ext>
            </a:extLst>
          </p:cNvPr>
          <p:cNvSpPr>
            <a:spLocks noGrp="1"/>
          </p:cNvSpPr>
          <p:nvPr>
            <p:ph idx="1"/>
          </p:nvPr>
        </p:nvSpPr>
        <p:spPr/>
        <p:txBody>
          <a:bodyPr/>
          <a:lstStyle/>
          <a:p>
            <a:pPr marL="852488" lvl="1" indent="-457200">
              <a:spcBef>
                <a:spcPts val="500"/>
              </a:spcBef>
              <a:buClr>
                <a:srgbClr val="003366"/>
              </a:buClr>
            </a:pPr>
            <a:r>
              <a:rPr lang="en-US" sz="2000" dirty="0">
                <a:solidFill>
                  <a:srgbClr val="003366"/>
                </a:solidFill>
              </a:rPr>
              <a:t>Or could the premises conceivably be true and the conclusion false?</a:t>
            </a:r>
          </a:p>
          <a:p>
            <a:pPr marL="457200" indent="-457200">
              <a:spcBef>
                <a:spcPts val="500"/>
              </a:spcBef>
              <a:buFont typeface="Arial" panose="020B0604020202020204" pitchFamily="34" charset="0"/>
              <a:buChar char="•"/>
            </a:pPr>
            <a:r>
              <a:rPr lang="en-US" sz="2400" dirty="0"/>
              <a:t>Are the premises relevant to the conclusion? </a:t>
            </a:r>
          </a:p>
          <a:p>
            <a:pPr marL="852488" lvl="1" indent="-457200">
              <a:spcBef>
                <a:spcPts val="500"/>
              </a:spcBef>
            </a:pPr>
            <a:r>
              <a:rPr lang="en-US" sz="2000" dirty="0"/>
              <a:t>Does the argument, for example, commit the fallacy of straw man, personal attack, or some other fallacy of relevance?</a:t>
            </a:r>
          </a:p>
          <a:p>
            <a:pPr marL="457200" indent="-457200">
              <a:spcBef>
                <a:spcPts val="500"/>
              </a:spcBef>
              <a:buFont typeface="Arial" panose="020B0604020202020204" pitchFamily="34" charset="0"/>
              <a:buChar char="•"/>
            </a:pPr>
            <a:r>
              <a:rPr lang="en-US" sz="2400" dirty="0"/>
              <a:t>Are the premises sufficient to support the conclusion? </a:t>
            </a:r>
          </a:p>
          <a:p>
            <a:pPr marL="852488" lvl="1" indent="-457200">
              <a:spcBef>
                <a:spcPts val="500"/>
              </a:spcBef>
            </a:pPr>
            <a:r>
              <a:rPr lang="en-US" sz="2000" dirty="0"/>
              <a:t>Even if we assume all the premises are true, do they provide enough support to justify the conclusion?</a:t>
            </a:r>
          </a:p>
        </p:txBody>
      </p:sp>
    </p:spTree>
    <p:extLst>
      <p:ext uri="{BB962C8B-B14F-4D97-AF65-F5344CB8AC3E}">
        <p14:creationId xmlns:p14="http://schemas.microsoft.com/office/powerpoint/2010/main" val="3312527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677E6-1B99-4559-95A2-6C6C909297AC}"/>
              </a:ext>
            </a:extLst>
          </p:cNvPr>
          <p:cNvSpPr>
            <a:spLocks noGrp="1"/>
          </p:cNvSpPr>
          <p:nvPr>
            <p:ph type="title"/>
          </p:nvPr>
        </p:nvSpPr>
        <p:spPr/>
        <p:txBody>
          <a:bodyPr/>
          <a:lstStyle/>
          <a:p>
            <a:r>
              <a:rPr lang="en-US" altLang="en-US" sz="2800" dirty="0"/>
              <a:t>Defeating an Argument by Showing That the Conclusion Does Not Follow from the Premises, 3</a:t>
            </a:r>
            <a:endParaRPr lang="en-US" dirty="0"/>
          </a:p>
        </p:txBody>
      </p:sp>
      <p:sp>
        <p:nvSpPr>
          <p:cNvPr id="3" name="Content Placeholder 2">
            <a:extLst>
              <a:ext uri="{FF2B5EF4-FFF2-40B4-BE49-F238E27FC236}">
                <a16:creationId xmlns:a16="http://schemas.microsoft.com/office/drawing/2014/main" id="{FDF90B77-26C3-4BDD-98B4-B8CE997C3C40}"/>
              </a:ext>
            </a:extLst>
          </p:cNvPr>
          <p:cNvSpPr>
            <a:spLocks noGrp="1"/>
          </p:cNvSpPr>
          <p:nvPr>
            <p:ph idx="1"/>
          </p:nvPr>
        </p:nvSpPr>
        <p:spPr/>
        <p:txBody>
          <a:bodyPr/>
          <a:lstStyle/>
          <a:p>
            <a:r>
              <a:rPr lang="en-US" dirty="0"/>
              <a:t>In evaluating the sufficiency of an argument’s supporting premises, it is important to ask a more specific question: Does the argument omit any crucial countervailing evidence?</a:t>
            </a:r>
            <a:endParaRPr lang="en-US" sz="2400" dirty="0"/>
          </a:p>
        </p:txBody>
      </p:sp>
    </p:spTree>
    <p:extLst>
      <p:ext uri="{BB962C8B-B14F-4D97-AF65-F5344CB8AC3E}">
        <p14:creationId xmlns:p14="http://schemas.microsoft.com/office/powerpoint/2010/main" val="3858172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677E6-1B99-4559-95A2-6C6C909297AC}"/>
              </a:ext>
            </a:extLst>
          </p:cNvPr>
          <p:cNvSpPr>
            <a:spLocks noGrp="1"/>
          </p:cNvSpPr>
          <p:nvPr>
            <p:ph type="title"/>
          </p:nvPr>
        </p:nvSpPr>
        <p:spPr/>
        <p:txBody>
          <a:bodyPr/>
          <a:lstStyle/>
          <a:p>
            <a:r>
              <a:rPr lang="en-US" altLang="en-US" sz="2800" dirty="0"/>
              <a:t>Defeating an Argument by Showing That the Conclusion Does Not Follow from the Premises, 4</a:t>
            </a:r>
            <a:endParaRPr lang="en-US" dirty="0"/>
          </a:p>
        </p:txBody>
      </p:sp>
      <p:sp>
        <p:nvSpPr>
          <p:cNvPr id="3" name="Content Placeholder 2">
            <a:extLst>
              <a:ext uri="{FF2B5EF4-FFF2-40B4-BE49-F238E27FC236}">
                <a16:creationId xmlns:a16="http://schemas.microsoft.com/office/drawing/2014/main" id="{FDF90B77-26C3-4BDD-98B4-B8CE997C3C40}"/>
              </a:ext>
            </a:extLst>
          </p:cNvPr>
          <p:cNvSpPr>
            <a:spLocks noGrp="1"/>
          </p:cNvSpPr>
          <p:nvPr>
            <p:ph idx="1"/>
          </p:nvPr>
        </p:nvSpPr>
        <p:spPr/>
        <p:txBody>
          <a:bodyPr/>
          <a:lstStyle/>
          <a:p>
            <a:r>
              <a:rPr lang="en-US" dirty="0"/>
              <a:t>Example: Get high-speed Internet access by satellite. It’s fast, reliable, and available virtually everywhere.</a:t>
            </a:r>
          </a:p>
          <a:p>
            <a:pPr marL="457200" indent="-457200">
              <a:buFont typeface="Arial" panose="020B0604020202020204" pitchFamily="34" charset="0"/>
              <a:buChar char="•"/>
            </a:pPr>
            <a:r>
              <a:rPr lang="en-US" sz="2400" dirty="0"/>
              <a:t>Here, the ad fails to mention any costs associated with purchasing high-speed service or the long-term contractual commitments that are typically required</a:t>
            </a:r>
          </a:p>
          <a:p>
            <a:pPr marL="457200" indent="-457200">
              <a:buFont typeface="Arial" panose="020B0604020202020204" pitchFamily="34" charset="0"/>
              <a:buChar char="•"/>
            </a:pPr>
            <a:r>
              <a:rPr lang="en-US" sz="2400" dirty="0"/>
              <a:t>It does not provide enough evidence for the conclusion </a:t>
            </a:r>
          </a:p>
        </p:txBody>
      </p:sp>
    </p:spTree>
    <p:extLst>
      <p:ext uri="{BB962C8B-B14F-4D97-AF65-F5344CB8AC3E}">
        <p14:creationId xmlns:p14="http://schemas.microsoft.com/office/powerpoint/2010/main" val="476816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D2CBAB-F959-4030-ABED-94FDA807FCA4}"/>
              </a:ext>
            </a:extLst>
          </p:cNvPr>
          <p:cNvSpPr>
            <a:spLocks noGrp="1"/>
          </p:cNvSpPr>
          <p:nvPr>
            <p:ph type="title"/>
          </p:nvPr>
        </p:nvSpPr>
        <p:spPr/>
        <p:txBody>
          <a:bodyPr/>
          <a:lstStyle/>
          <a:p>
            <a:r>
              <a:rPr lang="en-US" altLang="en-US" dirty="0"/>
              <a:t>When Is an Argument a Good One? 1</a:t>
            </a:r>
            <a:endParaRPr lang="en-US" dirty="0"/>
          </a:p>
        </p:txBody>
      </p:sp>
      <p:sp>
        <p:nvSpPr>
          <p:cNvPr id="6" name="Content Placeholder 5">
            <a:extLst>
              <a:ext uri="{FF2B5EF4-FFF2-40B4-BE49-F238E27FC236}">
                <a16:creationId xmlns:a16="http://schemas.microsoft.com/office/drawing/2014/main" id="{84661675-F8C8-4D6F-BAF6-D74DAA3D29AE}"/>
              </a:ext>
            </a:extLst>
          </p:cNvPr>
          <p:cNvSpPr>
            <a:spLocks noGrp="1"/>
          </p:cNvSpPr>
          <p:nvPr>
            <p:ph idx="1"/>
          </p:nvPr>
        </p:nvSpPr>
        <p:spPr>
          <a:xfrm>
            <a:off x="838200" y="2362200"/>
            <a:ext cx="7693025" cy="3724275"/>
          </a:xfrm>
        </p:spPr>
        <p:txBody>
          <a:bodyPr/>
          <a:lstStyle/>
          <a:p>
            <a:pPr>
              <a:spcBef>
                <a:spcPts val="200"/>
              </a:spcBef>
            </a:pPr>
            <a:r>
              <a:rPr lang="en-US" altLang="en-US" dirty="0"/>
              <a:t>“Good argument” does not mean: </a:t>
            </a:r>
          </a:p>
          <a:p>
            <a:pPr>
              <a:spcBef>
                <a:spcPts val="200"/>
              </a:spcBef>
            </a:pPr>
            <a:endParaRPr lang="en-US" altLang="en-US" sz="1000" dirty="0"/>
          </a:p>
          <a:p>
            <a:pPr marL="457200" indent="-457200">
              <a:spcBef>
                <a:spcPts val="200"/>
              </a:spcBef>
              <a:buFont typeface="Arial" panose="020B0604020202020204" pitchFamily="34" charset="0"/>
              <a:buChar char="•"/>
            </a:pPr>
            <a:r>
              <a:rPr lang="en-US" altLang="en-US" sz="2400" dirty="0"/>
              <a:t>“Agrees with my views”</a:t>
            </a:r>
          </a:p>
          <a:p>
            <a:pPr lvl="2">
              <a:spcBef>
                <a:spcPts val="200"/>
              </a:spcBef>
            </a:pPr>
            <a:r>
              <a:rPr lang="en-US" altLang="en-US" dirty="0"/>
              <a:t>To suppose that an argument is good only if it agrees with one’s own preexisting opinions is the epitome of close-mindedness</a:t>
            </a:r>
          </a:p>
          <a:p>
            <a:pPr marL="457200" indent="-457200">
              <a:spcBef>
                <a:spcPts val="200"/>
              </a:spcBef>
              <a:buFont typeface="Arial" panose="020B0604020202020204" pitchFamily="34" charset="0"/>
              <a:buChar char="•"/>
            </a:pPr>
            <a:r>
              <a:rPr lang="en-US" altLang="en-US" sz="2400" dirty="0"/>
              <a:t>“Persuasive argument” </a:t>
            </a:r>
          </a:p>
          <a:p>
            <a:pPr marL="738188" lvl="1" indent="-342900">
              <a:spcBef>
                <a:spcPts val="200"/>
              </a:spcBef>
            </a:pPr>
            <a:r>
              <a:rPr lang="en-US" altLang="en-US" sz="2200" dirty="0"/>
              <a:t>Sometimes the arguer is just “playing devil’s advocate,” or “preaching to the choir,” or “going through the motions,” or “thinking out loud,” or giving examples without any intention of persuading anybody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D2CBAB-F959-4030-ABED-94FDA807FCA4}"/>
              </a:ext>
            </a:extLst>
          </p:cNvPr>
          <p:cNvSpPr>
            <a:spLocks noGrp="1"/>
          </p:cNvSpPr>
          <p:nvPr>
            <p:ph type="title"/>
          </p:nvPr>
        </p:nvSpPr>
        <p:spPr/>
        <p:txBody>
          <a:bodyPr/>
          <a:lstStyle/>
          <a:p>
            <a:r>
              <a:rPr lang="en-US" altLang="en-US" dirty="0"/>
              <a:t>When Is an Argument a Good One? 2</a:t>
            </a:r>
            <a:endParaRPr lang="en-US" dirty="0"/>
          </a:p>
        </p:txBody>
      </p:sp>
      <p:sp>
        <p:nvSpPr>
          <p:cNvPr id="6" name="Content Placeholder 5">
            <a:extLst>
              <a:ext uri="{FF2B5EF4-FFF2-40B4-BE49-F238E27FC236}">
                <a16:creationId xmlns:a16="http://schemas.microsoft.com/office/drawing/2014/main" id="{84661675-F8C8-4D6F-BAF6-D74DAA3D29AE}"/>
              </a:ext>
            </a:extLst>
          </p:cNvPr>
          <p:cNvSpPr>
            <a:spLocks noGrp="1"/>
          </p:cNvSpPr>
          <p:nvPr>
            <p:ph idx="1"/>
          </p:nvPr>
        </p:nvSpPr>
        <p:spPr>
          <a:xfrm>
            <a:off x="838200" y="2362200"/>
            <a:ext cx="7693025" cy="3724275"/>
          </a:xfrm>
        </p:spPr>
        <p:txBody>
          <a:bodyPr/>
          <a:lstStyle/>
          <a:p>
            <a:pPr marL="738188" lvl="1" indent="-342900">
              <a:spcBef>
                <a:spcPts val="200"/>
              </a:spcBef>
              <a:buClr>
                <a:srgbClr val="003366"/>
              </a:buClr>
            </a:pPr>
            <a:r>
              <a:rPr lang="en-US" altLang="en-US" sz="2200" dirty="0">
                <a:solidFill>
                  <a:srgbClr val="003366"/>
                </a:solidFill>
              </a:rPr>
              <a:t>Hitler was more persuasive than Churchill, but that doesn’t mean that Hitler’s arguments were better</a:t>
            </a:r>
          </a:p>
          <a:p>
            <a:endParaRPr lang="en-US" altLang="en-US" sz="1000" dirty="0"/>
          </a:p>
          <a:p>
            <a:r>
              <a:rPr lang="en-US" altLang="en-US" dirty="0"/>
              <a:t>“Good argument” does not mean: </a:t>
            </a:r>
          </a:p>
          <a:p>
            <a:endParaRPr lang="en-US" altLang="en-US" sz="1000" dirty="0"/>
          </a:p>
          <a:p>
            <a:pPr marL="342900" indent="-342900">
              <a:buFont typeface="Arial" panose="020B0604020202020204" pitchFamily="34" charset="0"/>
              <a:buChar char="•"/>
            </a:pPr>
            <a:r>
              <a:rPr lang="en-US" altLang="en-US" sz="2400" dirty="0"/>
              <a:t>“Well-written” or “well-spoken argument” </a:t>
            </a:r>
          </a:p>
          <a:p>
            <a:pPr marL="738188" lvl="1" indent="-342900"/>
            <a:r>
              <a:rPr lang="en-US" altLang="en-US" sz="2200" dirty="0"/>
              <a:t>Although it’s easier to tell whether an argument is good if it is well written, being well written doesn’t make it good</a:t>
            </a:r>
          </a:p>
          <a:p>
            <a:pPr marL="738188" lvl="1" indent="-342900"/>
            <a:r>
              <a:rPr lang="en-US" altLang="en-US" sz="2200" dirty="0"/>
              <a:t>Clarity, eloquence, and organization can all occur in the presence of logical mistakes</a:t>
            </a:r>
          </a:p>
        </p:txBody>
      </p:sp>
    </p:spTree>
    <p:extLst>
      <p:ext uri="{BB962C8B-B14F-4D97-AF65-F5344CB8AC3E}">
        <p14:creationId xmlns:p14="http://schemas.microsoft.com/office/powerpoint/2010/main" val="2612622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88A81-563D-4BC9-9F41-0F11AFC6EF90}"/>
              </a:ext>
            </a:extLst>
          </p:cNvPr>
          <p:cNvSpPr>
            <a:spLocks noGrp="1"/>
          </p:cNvSpPr>
          <p:nvPr>
            <p:ph type="title"/>
          </p:nvPr>
        </p:nvSpPr>
        <p:spPr/>
        <p:txBody>
          <a:bodyPr/>
          <a:lstStyle/>
          <a:p>
            <a:r>
              <a:rPr lang="en-US" altLang="en-US" dirty="0"/>
              <a:t>When Is an Argument a Good One? 3</a:t>
            </a:r>
            <a:endParaRPr lang="en-US" dirty="0"/>
          </a:p>
        </p:txBody>
      </p:sp>
      <p:sp>
        <p:nvSpPr>
          <p:cNvPr id="3" name="Content Placeholder 2">
            <a:extLst>
              <a:ext uri="{FF2B5EF4-FFF2-40B4-BE49-F238E27FC236}">
                <a16:creationId xmlns:a16="http://schemas.microsoft.com/office/drawing/2014/main" id="{20B42A81-0700-4788-B408-56BF936F4B1D}"/>
              </a:ext>
            </a:extLst>
          </p:cNvPr>
          <p:cNvSpPr>
            <a:spLocks noGrp="1"/>
          </p:cNvSpPr>
          <p:nvPr>
            <p:ph idx="1"/>
          </p:nvPr>
        </p:nvSpPr>
        <p:spPr>
          <a:xfrm>
            <a:off x="838200" y="2362200"/>
            <a:ext cx="7693025" cy="3724275"/>
          </a:xfrm>
        </p:spPr>
        <p:txBody>
          <a:bodyPr/>
          <a:lstStyle/>
          <a:p>
            <a:pPr>
              <a:spcBef>
                <a:spcPts val="100"/>
              </a:spcBef>
            </a:pPr>
            <a:r>
              <a:rPr lang="en-US" altLang="en-US" dirty="0"/>
              <a:t>A good argument:</a:t>
            </a:r>
          </a:p>
          <a:p>
            <a:pPr>
              <a:spcBef>
                <a:spcPts val="100"/>
              </a:spcBef>
            </a:pPr>
            <a:endParaRPr lang="en-US" altLang="en-US" sz="1000" dirty="0"/>
          </a:p>
          <a:p>
            <a:pPr marL="342900" indent="-342900">
              <a:spcBef>
                <a:spcPts val="100"/>
              </a:spcBef>
              <a:buFont typeface="Arial" panose="020B0604020202020204" pitchFamily="34" charset="0"/>
              <a:buChar char="•"/>
            </a:pPr>
            <a:r>
              <a:rPr lang="en-US" altLang="en-US" sz="2400" dirty="0"/>
              <a:t>Is either deductively sound (valid with true premises) or inductively cogent (strong with true premises)</a:t>
            </a:r>
          </a:p>
          <a:p>
            <a:pPr marL="342900" indent="-342900">
              <a:spcBef>
                <a:spcPts val="100"/>
              </a:spcBef>
              <a:buFont typeface="Arial" panose="020B0604020202020204" pitchFamily="34" charset="0"/>
              <a:buChar char="•"/>
            </a:pPr>
            <a:r>
              <a:rPr lang="en-US" sz="2400" dirty="0"/>
              <a:t>Satisfies the following critical thinking standards: </a:t>
            </a:r>
          </a:p>
          <a:p>
            <a:pPr>
              <a:spcBef>
                <a:spcPts val="100"/>
              </a:spcBef>
            </a:pPr>
            <a:endParaRPr lang="en-US" sz="1000" dirty="0"/>
          </a:p>
          <a:p>
            <a:pPr marL="738188" lvl="1" indent="-342900">
              <a:spcBef>
                <a:spcPts val="100"/>
              </a:spcBef>
            </a:pPr>
            <a:r>
              <a:rPr lang="en-US" sz="2200" dirty="0"/>
              <a:t>Accuracy and logical correctness</a:t>
            </a:r>
          </a:p>
          <a:p>
            <a:pPr marL="738188" lvl="1" indent="-342900">
              <a:spcBef>
                <a:spcPts val="100"/>
              </a:spcBef>
            </a:pPr>
            <a:r>
              <a:rPr lang="en-US" sz="2200" dirty="0"/>
              <a:t>Clarity: </a:t>
            </a:r>
            <a:r>
              <a:rPr lang="en-US" altLang="en-US" sz="2200" dirty="0"/>
              <a:t>An argument isn’t good unless it is understandable</a:t>
            </a:r>
          </a:p>
          <a:p>
            <a:pPr marL="738188" lvl="1" indent="-342900">
              <a:spcBef>
                <a:spcPts val="100"/>
              </a:spcBef>
            </a:pPr>
            <a:r>
              <a:rPr lang="en-US" altLang="en-US" sz="2200" dirty="0"/>
              <a:t>Precision: One needs to avoid equivocation and use exact language</a:t>
            </a:r>
          </a:p>
          <a:p>
            <a:pPr marL="738188" lvl="1" indent="-342900">
              <a:spcBef>
                <a:spcPts val="100"/>
              </a:spcBef>
            </a:pPr>
            <a:r>
              <a:rPr lang="en-US" altLang="en-US" sz="2200" dirty="0"/>
              <a:t>Relevance: Arguments with a lot of irrelevant material can’t be said to be good arguments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88A81-563D-4BC9-9F41-0F11AFC6EF90}"/>
              </a:ext>
            </a:extLst>
          </p:cNvPr>
          <p:cNvSpPr>
            <a:spLocks noGrp="1"/>
          </p:cNvSpPr>
          <p:nvPr>
            <p:ph type="title"/>
          </p:nvPr>
        </p:nvSpPr>
        <p:spPr/>
        <p:txBody>
          <a:bodyPr/>
          <a:lstStyle/>
          <a:p>
            <a:r>
              <a:rPr lang="en-US" altLang="en-US" dirty="0"/>
              <a:t>When Is an Argument a Good One? 4</a:t>
            </a:r>
            <a:endParaRPr lang="en-US" dirty="0"/>
          </a:p>
        </p:txBody>
      </p:sp>
      <p:sp>
        <p:nvSpPr>
          <p:cNvPr id="3" name="Content Placeholder 2">
            <a:extLst>
              <a:ext uri="{FF2B5EF4-FFF2-40B4-BE49-F238E27FC236}">
                <a16:creationId xmlns:a16="http://schemas.microsoft.com/office/drawing/2014/main" id="{20B42A81-0700-4788-B408-56BF936F4B1D}"/>
              </a:ext>
            </a:extLst>
          </p:cNvPr>
          <p:cNvSpPr>
            <a:spLocks noGrp="1"/>
          </p:cNvSpPr>
          <p:nvPr>
            <p:ph idx="1"/>
          </p:nvPr>
        </p:nvSpPr>
        <p:spPr/>
        <p:txBody>
          <a:bodyPr/>
          <a:lstStyle/>
          <a:p>
            <a:pPr marL="738188" lvl="1" indent="-342900"/>
            <a:r>
              <a:rPr lang="en-US" altLang="en-US" sz="2200" dirty="0"/>
              <a:t>Consistency: Arguments that contain logical contradictions commit the fallacy of inconsistency</a:t>
            </a:r>
          </a:p>
          <a:p>
            <a:pPr marL="738188" lvl="1" indent="-342900"/>
            <a:r>
              <a:rPr lang="en-US" altLang="en-US" sz="2200" dirty="0"/>
              <a:t>Completeness: If an arguer ignores facts relevant to the conclusion at hand, we can’t say the argument is good (it doesn’t account for relevant objections)</a:t>
            </a:r>
          </a:p>
          <a:p>
            <a:pPr marL="738188" lvl="1" indent="-342900"/>
            <a:r>
              <a:rPr lang="en-US" altLang="en-US" sz="2200" dirty="0"/>
              <a:t>Fairness: An argument can’t be good if it hastily dismissed objections</a:t>
            </a:r>
          </a:p>
          <a:p>
            <a:endParaRPr lang="en-US" altLang="en-US" sz="1000" b="1" dirty="0"/>
          </a:p>
          <a:p>
            <a:r>
              <a:rPr lang="en-US" altLang="en-US" dirty="0"/>
              <a:t>In a nut shell, a good argument embodies all the good qualities of critical thinking (see guidelines on page 202)</a:t>
            </a:r>
          </a:p>
        </p:txBody>
      </p:sp>
    </p:spTree>
    <p:extLst>
      <p:ext uri="{BB962C8B-B14F-4D97-AF65-F5344CB8AC3E}">
        <p14:creationId xmlns:p14="http://schemas.microsoft.com/office/powerpoint/2010/main" val="2691362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309EE-4481-41FE-85D2-279C118CC11F}"/>
              </a:ext>
            </a:extLst>
          </p:cNvPr>
          <p:cNvSpPr>
            <a:spLocks noGrp="1"/>
          </p:cNvSpPr>
          <p:nvPr>
            <p:ph type="title"/>
          </p:nvPr>
        </p:nvSpPr>
        <p:spPr/>
        <p:txBody>
          <a:bodyPr/>
          <a:lstStyle/>
          <a:p>
            <a:r>
              <a:rPr lang="en-US" altLang="en-US" dirty="0"/>
              <a:t>When Is It Reasonable to Accept a Premise? </a:t>
            </a:r>
            <a:endParaRPr lang="en-US" dirty="0"/>
          </a:p>
        </p:txBody>
      </p:sp>
      <p:sp>
        <p:nvSpPr>
          <p:cNvPr id="3" name="Content Placeholder 2">
            <a:extLst>
              <a:ext uri="{FF2B5EF4-FFF2-40B4-BE49-F238E27FC236}">
                <a16:creationId xmlns:a16="http://schemas.microsoft.com/office/drawing/2014/main" id="{0E24E160-C2B1-442B-ACE2-B59D31C9C62C}"/>
              </a:ext>
            </a:extLst>
          </p:cNvPr>
          <p:cNvSpPr>
            <a:spLocks noGrp="1"/>
          </p:cNvSpPr>
          <p:nvPr>
            <p:ph idx="1"/>
          </p:nvPr>
        </p:nvSpPr>
        <p:spPr/>
        <p:txBody>
          <a:bodyPr/>
          <a:lstStyle/>
          <a:p>
            <a:r>
              <a:rPr lang="en-US" altLang="en-US" b="1" dirty="0"/>
              <a:t>Principle of rational acceptance</a:t>
            </a:r>
            <a:r>
              <a:rPr lang="en-US" altLang="en-US" dirty="0"/>
              <a:t>: It is reasonable to accept a claim if:</a:t>
            </a:r>
          </a:p>
          <a:p>
            <a:endParaRPr lang="en-US" altLang="en-US" sz="1000" dirty="0"/>
          </a:p>
          <a:p>
            <a:pPr marL="457200" indent="-457200">
              <a:buFont typeface="Arial" panose="020B0604020202020204" pitchFamily="34" charset="0"/>
              <a:buChar char="•"/>
            </a:pPr>
            <a:r>
              <a:rPr lang="en-US" altLang="en-US" sz="2400" dirty="0"/>
              <a:t>The claim does not conflict with personal experiences that we have no good reason to doubt</a:t>
            </a:r>
          </a:p>
          <a:p>
            <a:pPr marL="457200" indent="-457200">
              <a:buFont typeface="Arial" panose="020B0604020202020204" pitchFamily="34" charset="0"/>
              <a:buChar char="•"/>
            </a:pPr>
            <a:r>
              <a:rPr lang="en-US" altLang="en-US" sz="2400" dirty="0"/>
              <a:t>The claim does not conflict with background beliefs that we have no good reason to doubt</a:t>
            </a:r>
          </a:p>
          <a:p>
            <a:pPr marL="457200" indent="-457200">
              <a:buFont typeface="Arial" panose="020B0604020202020204" pitchFamily="34" charset="0"/>
              <a:buChar char="•"/>
            </a:pPr>
            <a:r>
              <a:rPr lang="en-US" altLang="en-US" sz="2400" dirty="0"/>
              <a:t>The claim comes from a credible source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6E5EF-1AE9-4C12-B8FB-468D1768352C}"/>
              </a:ext>
            </a:extLst>
          </p:cNvPr>
          <p:cNvSpPr>
            <a:spLocks noGrp="1"/>
          </p:cNvSpPr>
          <p:nvPr>
            <p:ph type="title"/>
          </p:nvPr>
        </p:nvSpPr>
        <p:spPr/>
        <p:txBody>
          <a:bodyPr/>
          <a:lstStyle/>
          <a:p>
            <a:r>
              <a:rPr lang="en-US" altLang="en-US" dirty="0"/>
              <a:t>Does the Claim Conflict with One’s Personal Experience? 1</a:t>
            </a:r>
            <a:endParaRPr lang="en-US" dirty="0"/>
          </a:p>
        </p:txBody>
      </p:sp>
      <p:sp>
        <p:nvSpPr>
          <p:cNvPr id="3" name="Content Placeholder 2">
            <a:extLst>
              <a:ext uri="{FF2B5EF4-FFF2-40B4-BE49-F238E27FC236}">
                <a16:creationId xmlns:a16="http://schemas.microsoft.com/office/drawing/2014/main" id="{9A0041A4-7C03-4DE7-A47D-4BAC6B6134CD}"/>
              </a:ext>
            </a:extLst>
          </p:cNvPr>
          <p:cNvSpPr>
            <a:spLocks noGrp="1"/>
          </p:cNvSpPr>
          <p:nvPr>
            <p:ph idx="1"/>
          </p:nvPr>
        </p:nvSpPr>
        <p:spPr/>
        <p:txBody>
          <a:bodyPr/>
          <a:lstStyle/>
          <a:p>
            <a:r>
              <a:rPr lang="en-US" altLang="en-US" dirty="0"/>
              <a:t>In general, you should favor the testimony of your own sight (and other senses) over the testimony of others</a:t>
            </a:r>
          </a:p>
          <a:p>
            <a:pPr marL="457200" indent="-457200">
              <a:buFont typeface="Arial" panose="020B0604020202020204" pitchFamily="34" charset="0"/>
              <a:buChar char="•"/>
            </a:pPr>
            <a:r>
              <a:rPr lang="en-US" altLang="en-US" sz="2400" dirty="0"/>
              <a:t>If a person tells you his/her Doberman is gentle as a kitten, but you’ve seen the dog attack many people, you should probably not believe that the Doberman is gentle</a:t>
            </a: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6E5EF-1AE9-4C12-B8FB-468D1768352C}"/>
              </a:ext>
            </a:extLst>
          </p:cNvPr>
          <p:cNvSpPr>
            <a:spLocks noGrp="1"/>
          </p:cNvSpPr>
          <p:nvPr>
            <p:ph type="title"/>
          </p:nvPr>
        </p:nvSpPr>
        <p:spPr/>
        <p:txBody>
          <a:bodyPr/>
          <a:lstStyle/>
          <a:p>
            <a:r>
              <a:rPr lang="en-US" altLang="en-US" dirty="0"/>
              <a:t>Does the Claim Conflict with One’s Personal Experience? 2</a:t>
            </a:r>
            <a:endParaRPr lang="en-US" dirty="0"/>
          </a:p>
        </p:txBody>
      </p:sp>
      <p:sp>
        <p:nvSpPr>
          <p:cNvPr id="3" name="Content Placeholder 2">
            <a:extLst>
              <a:ext uri="{FF2B5EF4-FFF2-40B4-BE49-F238E27FC236}">
                <a16:creationId xmlns:a16="http://schemas.microsoft.com/office/drawing/2014/main" id="{9A0041A4-7C03-4DE7-A47D-4BAC6B6134CD}"/>
              </a:ext>
            </a:extLst>
          </p:cNvPr>
          <p:cNvSpPr>
            <a:spLocks noGrp="1"/>
          </p:cNvSpPr>
          <p:nvPr>
            <p:ph idx="1"/>
          </p:nvPr>
        </p:nvSpPr>
        <p:spPr/>
        <p:txBody>
          <a:bodyPr/>
          <a:lstStyle/>
          <a:p>
            <a:r>
              <a:rPr lang="en-US" altLang="en-US" dirty="0"/>
              <a:t>But it should be noted that your senses are not unquestionable</a:t>
            </a:r>
          </a:p>
          <a:p>
            <a:pPr marL="457200" indent="-457200">
              <a:buFont typeface="Arial" panose="020B0604020202020204" pitchFamily="34" charset="0"/>
              <a:buChar char="•"/>
            </a:pPr>
            <a:r>
              <a:rPr lang="en-US" altLang="en-US" sz="2400" dirty="0"/>
              <a:t>They can be mistaken for any number of reasons</a:t>
            </a:r>
          </a:p>
          <a:p>
            <a:pPr lvl="2"/>
            <a:r>
              <a:rPr lang="en-US" altLang="en-US" dirty="0"/>
              <a:t>Poor physical conditions (example, bad lighting)</a:t>
            </a:r>
          </a:p>
          <a:p>
            <a:pPr lvl="2"/>
            <a:r>
              <a:rPr lang="en-US" altLang="en-US" dirty="0"/>
              <a:t>Sensory impairment (example, poor vision)</a:t>
            </a:r>
          </a:p>
          <a:p>
            <a:pPr lvl="2"/>
            <a:r>
              <a:rPr lang="en-US" dirty="0"/>
              <a:t>Poor physical condition of the observer </a:t>
            </a:r>
            <a:r>
              <a:rPr lang="en-US" altLang="en-US" dirty="0"/>
              <a:t>(example, fatigue)</a:t>
            </a:r>
          </a:p>
          <a:p>
            <a:pPr lvl="2"/>
            <a:r>
              <a:rPr lang="en-US" altLang="en-US" dirty="0"/>
              <a:t>Unreliable measuring instruments</a:t>
            </a:r>
          </a:p>
          <a:p>
            <a:pPr lvl="2"/>
            <a:r>
              <a:rPr lang="en-US" altLang="en-US" dirty="0"/>
              <a:t>Failures of memory</a:t>
            </a:r>
          </a:p>
        </p:txBody>
      </p:sp>
    </p:spTree>
    <p:extLst>
      <p:ext uri="{BB962C8B-B14F-4D97-AF65-F5344CB8AC3E}">
        <p14:creationId xmlns:p14="http://schemas.microsoft.com/office/powerpoint/2010/main" val="3375099597"/>
      </p:ext>
    </p:extLst>
  </p:cSld>
  <p:clrMapOvr>
    <a:masterClrMapping/>
  </p:clrMapOvr>
</p:sld>
</file>

<file path=ppt/theme/theme1.xml><?xml version="1.0" encoding="utf-8"?>
<a:theme xmlns:a="http://schemas.openxmlformats.org/drawingml/2006/main" name="Capsules">
  <a:themeElements>
    <a:clrScheme name="Custom 57">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0000"/>
      </a:hlink>
      <a:folHlink>
        <a:srgbClr val="003366"/>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B1605E6CAFF34DA7688D4A3DE741FC" ma:contentTypeVersion="" ma:contentTypeDescription="Create a new document." ma:contentTypeScope="" ma:versionID="05ef95cd2ad246d0c8271ec60b17ad4f">
  <xsd:schema xmlns:xsd="http://www.w3.org/2001/XMLSchema" xmlns:xs="http://www.w3.org/2001/XMLSchema" xmlns:p="http://schemas.microsoft.com/office/2006/metadata/properties" xmlns:ns2="dd132adf-85ac-4a18-8a8f-eabd02632a11" xmlns:ns3="8f5cc36b-c016-4758-adce-9e0f69c0453c" targetNamespace="http://schemas.microsoft.com/office/2006/metadata/properties" ma:root="true" ma:fieldsID="c503de9789163bd5bbe326fdacfa265e" ns2:_="" ns3:_="">
    <xsd:import namespace="dd132adf-85ac-4a18-8a8f-eabd02632a11"/>
    <xsd:import namespace="8f5cc36b-c016-4758-adce-9e0f69c0453c"/>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132adf-85ac-4a18-8a8f-eabd02632a1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8f5cc36b-c016-4758-adce-9e0f69c0453c"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DD91E91-6763-417C-B452-F0C1F88F0B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132adf-85ac-4a18-8a8f-eabd02632a11"/>
    <ds:schemaRef ds:uri="8f5cc36b-c016-4758-adce-9e0f69c045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7CD1597-1EB6-4EA7-BAAC-4A570DA66688}">
  <ds:schemaRefs>
    <ds:schemaRef ds:uri="http://schemas.microsoft.com/sharepoint/v3/contenttype/forms"/>
  </ds:schemaRefs>
</ds:datastoreItem>
</file>

<file path=customXml/itemProps3.xml><?xml version="1.0" encoding="utf-8"?>
<ds:datastoreItem xmlns:ds="http://schemas.openxmlformats.org/officeDocument/2006/customXml" ds:itemID="{AC4032E1-E4E1-4723-A201-B96ADD3396DC}">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3b891efd-a537-4e57-a9a6-7bde74ae8a20"/>
    <ds:schemaRef ds:uri="aa4f5ada-9d1d-46d6-b705-f2cf90d05a9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1833</TotalTime>
  <Words>1764</Words>
  <Application>Microsoft Office PowerPoint</Application>
  <PresentationFormat>On-screen Show (4:3)</PresentationFormat>
  <Paragraphs>144</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Wingdings</vt:lpstr>
      <vt:lpstr>Capsules</vt:lpstr>
      <vt:lpstr>Critical Thinking: A Student’s Introduction</vt:lpstr>
      <vt:lpstr>Evaluating Arguments </vt:lpstr>
      <vt:lpstr>When Is an Argument a Good One? 1</vt:lpstr>
      <vt:lpstr>When Is an Argument a Good One? 2</vt:lpstr>
      <vt:lpstr>When Is an Argument a Good One? 3</vt:lpstr>
      <vt:lpstr>When Is an Argument a Good One? 4</vt:lpstr>
      <vt:lpstr>When Is It Reasonable to Accept a Premise? </vt:lpstr>
      <vt:lpstr>Does the Claim Conflict with One’s Personal Experience? 1</vt:lpstr>
      <vt:lpstr>Does the Claim Conflict with One’s Personal Experience? 2</vt:lpstr>
      <vt:lpstr>Does the Claim Conflict with One’s Personal Experience? 3</vt:lpstr>
      <vt:lpstr>Does the Claim Conflict with One’s Background Beliefs? 1</vt:lpstr>
      <vt:lpstr>Does the Claim Conflict with One’s Background Beliefs? 2</vt:lpstr>
      <vt:lpstr>Does the Claim Come from a Credible Source? 1</vt:lpstr>
      <vt:lpstr>Does the Claim Come from a Credible Source? 2</vt:lpstr>
      <vt:lpstr>Does the Claim Come from a Credible Source? 3</vt:lpstr>
      <vt:lpstr>Refuting Arguments</vt:lpstr>
      <vt:lpstr>Defeating an Argument by Showing That a Single Premise Is False, 1</vt:lpstr>
      <vt:lpstr>Defeating an Argument by Showing That a Single Premise Is False, 2</vt:lpstr>
      <vt:lpstr>Defeating an Argument by Showing That a Single Premise Is False, 3</vt:lpstr>
      <vt:lpstr>Defeating an Argument by Showing That a Single Premise Is False, 4</vt:lpstr>
      <vt:lpstr>Defeating an Argument by Showing That a Single Premise Is False, 5</vt:lpstr>
      <vt:lpstr>Defeating an Argument by Showing That a Single Premise Is False, 6</vt:lpstr>
      <vt:lpstr>Defeating an Argument by Showing That the Conclusion Does Not Follow from the Premises, 1</vt:lpstr>
      <vt:lpstr>Defeating an Argument by Showing That the Conclusion Does Not Follow from the Premises, 2</vt:lpstr>
      <vt:lpstr>Defeating an Argument by Showing That the Conclusion Does Not Follow from the Premises, 3</vt:lpstr>
      <vt:lpstr>Defeating an Argument by Showing That the Conclusion Does Not Follow from the Premises,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Bhavana Balaji</dc:creator>
  <cp:lastModifiedBy>Cote, Tim</cp:lastModifiedBy>
  <cp:revision>59</cp:revision>
  <cp:lastPrinted>1601-01-01T00:00:00Z</cp:lastPrinted>
  <dcterms:created xsi:type="dcterms:W3CDTF">1601-01-01T00:00:00Z</dcterms:created>
  <dcterms:modified xsi:type="dcterms:W3CDTF">2019-01-07T20:59:47Z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Id">
    <vt:lpwstr>0x010100E3B1605E6CAFF34DA7688D4A3DE741FC</vt:lpwstr>
  </property>
</Properties>
</file>