
<file path=[Content_Types].xml><?xml version="1.0" encoding="utf-8"?>
<Types xmlns="http://schemas.openxmlformats.org/package/2006/content-types">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50"/>
  </p:notesMasterIdLst>
  <p:sldIdLst>
    <p:sldId id="256" r:id="rId5"/>
    <p:sldId id="257" r:id="rId6"/>
    <p:sldId id="258" r:id="rId7"/>
    <p:sldId id="310" r:id="rId8"/>
    <p:sldId id="278" r:id="rId9"/>
    <p:sldId id="279" r:id="rId10"/>
    <p:sldId id="280" r:id="rId11"/>
    <p:sldId id="281" r:id="rId12"/>
    <p:sldId id="261" r:id="rId13"/>
    <p:sldId id="282" r:id="rId14"/>
    <p:sldId id="283" r:id="rId15"/>
    <p:sldId id="284" r:id="rId16"/>
    <p:sldId id="263" r:id="rId17"/>
    <p:sldId id="264" r:id="rId18"/>
    <p:sldId id="265" r:id="rId19"/>
    <p:sldId id="266" r:id="rId20"/>
    <p:sldId id="268" r:id="rId21"/>
    <p:sldId id="285" r:id="rId22"/>
    <p:sldId id="269" r:id="rId23"/>
    <p:sldId id="286" r:id="rId24"/>
    <p:sldId id="287" r:id="rId25"/>
    <p:sldId id="288" r:id="rId26"/>
    <p:sldId id="273" r:id="rId27"/>
    <p:sldId id="289" r:id="rId28"/>
    <p:sldId id="290" r:id="rId29"/>
    <p:sldId id="291" r:id="rId30"/>
    <p:sldId id="292" r:id="rId31"/>
    <p:sldId id="277" r:id="rId32"/>
    <p:sldId id="293" r:id="rId33"/>
    <p:sldId id="294" r:id="rId34"/>
    <p:sldId id="295" r:id="rId35"/>
    <p:sldId id="296" r:id="rId36"/>
    <p:sldId id="297" r:id="rId37"/>
    <p:sldId id="298" r:id="rId38"/>
    <p:sldId id="299" r:id="rId39"/>
    <p:sldId id="300" r:id="rId40"/>
    <p:sldId id="301" r:id="rId41"/>
    <p:sldId id="302" r:id="rId42"/>
    <p:sldId id="303" r:id="rId43"/>
    <p:sldId id="304" r:id="rId44"/>
    <p:sldId id="305" r:id="rId45"/>
    <p:sldId id="306" r:id="rId46"/>
    <p:sldId id="307" r:id="rId47"/>
    <p:sldId id="308" r:id="rId48"/>
    <p:sldId id="309" r:id="rId4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000000"/>
    <a:srgbClr val="008000"/>
    <a:srgbClr val="FF0000"/>
    <a:srgbClr val="0000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18" autoAdjust="0"/>
    <p:restoredTop sz="93969" autoAdjust="0"/>
  </p:normalViewPr>
  <p:slideViewPr>
    <p:cSldViewPr>
      <p:cViewPr varScale="1">
        <p:scale>
          <a:sx n="68" d="100"/>
          <a:sy n="68" d="100"/>
        </p:scale>
        <p:origin x="1560" y="54"/>
      </p:cViewPr>
      <p:guideLst>
        <p:guide orient="horz" pos="2160"/>
        <p:guide pos="2880"/>
      </p:guideLst>
    </p:cSldViewPr>
  </p:slideViewPr>
  <p:outlineViewPr>
    <p:cViewPr>
      <p:scale>
        <a:sx n="33" d="100"/>
        <a:sy n="33" d="100"/>
      </p:scale>
      <p:origin x="0" y="-655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ED67869A-B889-45BB-B5DC-1BFEEA35312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30723" name="Rectangle 3">
            <a:extLst>
              <a:ext uri="{FF2B5EF4-FFF2-40B4-BE49-F238E27FC236}">
                <a16:creationId xmlns:a16="http://schemas.microsoft.com/office/drawing/2014/main" id="{044FF8BE-3145-40D7-A432-084F942925CE}"/>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30724" name="Rectangle 4">
            <a:extLst>
              <a:ext uri="{FF2B5EF4-FFF2-40B4-BE49-F238E27FC236}">
                <a16:creationId xmlns:a16="http://schemas.microsoft.com/office/drawing/2014/main" id="{FA2905D6-3529-41AB-89C2-86C6902FB0BF}"/>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25" name="Rectangle 5">
            <a:extLst>
              <a:ext uri="{FF2B5EF4-FFF2-40B4-BE49-F238E27FC236}">
                <a16:creationId xmlns:a16="http://schemas.microsoft.com/office/drawing/2014/main" id="{4FA358B8-6A39-4C21-B9F6-77DCA2BB31D8}"/>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726" name="Rectangle 6">
            <a:extLst>
              <a:ext uri="{FF2B5EF4-FFF2-40B4-BE49-F238E27FC236}">
                <a16:creationId xmlns:a16="http://schemas.microsoft.com/office/drawing/2014/main" id="{C01A0FD1-0A12-49FA-98D7-95C76DE9FB89}"/>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30727" name="Rectangle 7">
            <a:extLst>
              <a:ext uri="{FF2B5EF4-FFF2-40B4-BE49-F238E27FC236}">
                <a16:creationId xmlns:a16="http://schemas.microsoft.com/office/drawing/2014/main" id="{806096D1-CACD-41A1-8FDD-457DEBD2FB04}"/>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C6BF573A-6AB7-4128-80B9-00E3DE2738B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F573A-6AB7-4128-80B9-00E3DE2738BB}" type="slidenum">
              <a:rPr lang="en-US" altLang="en-US" smtClean="0"/>
              <a:pPr/>
              <a:t>14</a:t>
            </a:fld>
            <a:endParaRPr lang="en-US" altLang="en-US"/>
          </a:p>
        </p:txBody>
      </p:sp>
    </p:spTree>
    <p:extLst>
      <p:ext uri="{BB962C8B-B14F-4D97-AF65-F5344CB8AC3E}">
        <p14:creationId xmlns:p14="http://schemas.microsoft.com/office/powerpoint/2010/main" val="2854371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F573A-6AB7-4128-80B9-00E3DE2738BB}" type="slidenum">
              <a:rPr lang="en-US" altLang="en-US" smtClean="0"/>
              <a:pPr/>
              <a:t>19</a:t>
            </a:fld>
            <a:endParaRPr lang="en-US" altLang="en-US"/>
          </a:p>
        </p:txBody>
      </p:sp>
    </p:spTree>
    <p:extLst>
      <p:ext uri="{BB962C8B-B14F-4D97-AF65-F5344CB8AC3E}">
        <p14:creationId xmlns:p14="http://schemas.microsoft.com/office/powerpoint/2010/main" val="3699263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21506" name="Group 2">
            <a:extLst>
              <a:ext uri="{FF2B5EF4-FFF2-40B4-BE49-F238E27FC236}">
                <a16:creationId xmlns:a16="http://schemas.microsoft.com/office/drawing/2014/main" id="{A3EA3E66-762E-4BEB-8B92-8A68AC0CB25F}"/>
              </a:ext>
            </a:extLst>
          </p:cNvPr>
          <p:cNvGrpSpPr>
            <a:grpSpLocks/>
          </p:cNvGrpSpPr>
          <p:nvPr/>
        </p:nvGrpSpPr>
        <p:grpSpPr bwMode="auto">
          <a:xfrm>
            <a:off x="0" y="0"/>
            <a:ext cx="5867400" cy="6858000"/>
            <a:chOff x="0" y="0"/>
            <a:chExt cx="3696" cy="4320"/>
          </a:xfrm>
        </p:grpSpPr>
        <p:sp>
          <p:nvSpPr>
            <p:cNvPr id="21507" name="Rectangle 3">
              <a:extLst>
                <a:ext uri="{FF2B5EF4-FFF2-40B4-BE49-F238E27FC236}">
                  <a16:creationId xmlns:a16="http://schemas.microsoft.com/office/drawing/2014/main" id="{442B3C40-5FDF-4D70-8AA1-293B3EABA89B}"/>
                </a:ext>
              </a:extLst>
            </p:cNvPr>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Calibri" panose="020F0502020204030204" pitchFamily="34" charset="0"/>
              </a:endParaRPr>
            </a:p>
          </p:txBody>
        </p:sp>
        <p:sp>
          <p:nvSpPr>
            <p:cNvPr id="21508" name="AutoShape 4">
              <a:extLst>
                <a:ext uri="{FF2B5EF4-FFF2-40B4-BE49-F238E27FC236}">
                  <a16:creationId xmlns:a16="http://schemas.microsoft.com/office/drawing/2014/main" id="{59D0404B-D764-438A-9F83-E7225A06CCBF}"/>
                </a:ext>
              </a:extLst>
            </p:cNvPr>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dirty="0">
                <a:latin typeface="Calibri" panose="020F0502020204030204" pitchFamily="34" charset="0"/>
              </a:endParaRPr>
            </a:p>
          </p:txBody>
        </p:sp>
      </p:grpSp>
      <p:grpSp>
        <p:nvGrpSpPr>
          <p:cNvPr id="21509" name="Group 5">
            <a:extLst>
              <a:ext uri="{FF2B5EF4-FFF2-40B4-BE49-F238E27FC236}">
                <a16:creationId xmlns:a16="http://schemas.microsoft.com/office/drawing/2014/main" id="{E854D2F2-15A5-49F3-9552-B2247ED64C36}"/>
              </a:ext>
            </a:extLst>
          </p:cNvPr>
          <p:cNvGrpSpPr>
            <a:grpSpLocks/>
          </p:cNvGrpSpPr>
          <p:nvPr/>
        </p:nvGrpSpPr>
        <p:grpSpPr bwMode="auto">
          <a:xfrm>
            <a:off x="3632200" y="4889500"/>
            <a:ext cx="4876800" cy="319088"/>
            <a:chOff x="2288" y="3080"/>
            <a:chExt cx="3072" cy="201"/>
          </a:xfrm>
          <a:solidFill>
            <a:srgbClr val="003366"/>
          </a:solidFill>
        </p:grpSpPr>
        <p:sp>
          <p:nvSpPr>
            <p:cNvPr id="21510" name="AutoShape 6">
              <a:extLst>
                <a:ext uri="{FF2B5EF4-FFF2-40B4-BE49-F238E27FC236}">
                  <a16:creationId xmlns:a16="http://schemas.microsoft.com/office/drawing/2014/main" id="{D6F67AC2-01CB-4CFD-AA0E-97B18E426886}"/>
                </a:ext>
              </a:extLst>
            </p:cNvPr>
            <p:cNvSpPr>
              <a:spLocks noChangeArrowheads="1"/>
            </p:cNvSpPr>
            <p:nvPr/>
          </p:nvSpPr>
          <p:spPr bwMode="auto">
            <a:xfrm flipH="1">
              <a:off x="2288" y="3080"/>
              <a:ext cx="2914" cy="200"/>
            </a:xfrm>
            <a:prstGeom prst="roundRect">
              <a:avLst>
                <a:gd name="adj" fmla="val 0"/>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1511" name="AutoShape 7">
              <a:extLst>
                <a:ext uri="{FF2B5EF4-FFF2-40B4-BE49-F238E27FC236}">
                  <a16:creationId xmlns:a16="http://schemas.microsoft.com/office/drawing/2014/main" id="{51F4C740-C2E9-45C6-B988-B89DD86162FF}"/>
                </a:ext>
              </a:extLst>
            </p:cNvPr>
            <p:cNvSpPr>
              <a:spLocks noChangeArrowheads="1"/>
            </p:cNvSpPr>
            <p:nvPr/>
          </p:nvSpPr>
          <p:spPr bwMode="auto">
            <a:xfrm>
              <a:off x="5196" y="3080"/>
              <a:ext cx="164" cy="201"/>
            </a:xfrm>
            <a:prstGeom prst="flowChartDelay">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grpSp>
      <p:sp>
        <p:nvSpPr>
          <p:cNvPr id="21512" name="Rectangle 8">
            <a:extLst>
              <a:ext uri="{FF2B5EF4-FFF2-40B4-BE49-F238E27FC236}">
                <a16:creationId xmlns:a16="http://schemas.microsoft.com/office/drawing/2014/main" id="{1A8B7BC2-FAD3-44A8-A4D1-10DDACFE7995}"/>
              </a:ext>
            </a:extLst>
          </p:cNvPr>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rgbClr val="006161"/>
                </a:solidFill>
              </a:defRPr>
            </a:lvl1pPr>
          </a:lstStyle>
          <a:p>
            <a:pPr lvl="0"/>
            <a:r>
              <a:rPr lang="en-US" altLang="en-US" noProof="0" dirty="0"/>
              <a:t>Click to edit Master subtitle style</a:t>
            </a:r>
          </a:p>
        </p:txBody>
      </p:sp>
      <p:sp>
        <p:nvSpPr>
          <p:cNvPr id="21513" name="Rectangle 9">
            <a:extLst>
              <a:ext uri="{FF2B5EF4-FFF2-40B4-BE49-F238E27FC236}">
                <a16:creationId xmlns:a16="http://schemas.microsoft.com/office/drawing/2014/main" id="{91FF7400-CB45-404E-8816-D613B12F2842}"/>
              </a:ext>
            </a:extLst>
          </p:cNvPr>
          <p:cNvSpPr>
            <a:spLocks noGrp="1" noChangeArrowheads="1"/>
          </p:cNvSpPr>
          <p:nvPr>
            <p:ph type="dt" sz="quarter" idx="2"/>
          </p:nvPr>
        </p:nvSpPr>
        <p:spPr>
          <a:xfrm>
            <a:off x="2438400" y="6248400"/>
            <a:ext cx="2130425" cy="474663"/>
          </a:xfrm>
          <a:prstGeom prst="rect">
            <a:avLst/>
          </a:prstGeom>
        </p:spPr>
        <p:txBody>
          <a:bodyPr/>
          <a:lstStyle>
            <a:lvl1pPr>
              <a:defRPr>
                <a:solidFill>
                  <a:schemeClr val="bg1"/>
                </a:solidFill>
              </a:defRPr>
            </a:lvl1pPr>
          </a:lstStyle>
          <a:p>
            <a:endParaRPr lang="en-US" altLang="en-US" dirty="0"/>
          </a:p>
        </p:txBody>
      </p:sp>
      <p:sp>
        <p:nvSpPr>
          <p:cNvPr id="21516" name="AutoShape 12">
            <a:extLst>
              <a:ext uri="{FF2B5EF4-FFF2-40B4-BE49-F238E27FC236}">
                <a16:creationId xmlns:a16="http://schemas.microsoft.com/office/drawing/2014/main" id="{EB40EB83-E588-41EE-B1E9-48B63AC19121}"/>
              </a:ext>
            </a:extLst>
          </p:cNvPr>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pPr lvl="0"/>
            <a:r>
              <a:rPr lang="en-US" altLang="en-US" noProof="0"/>
              <a:t>Click to edit Master title style</a:t>
            </a:r>
          </a:p>
        </p:txBody>
      </p:sp>
      <p:sp>
        <p:nvSpPr>
          <p:cNvPr id="3" name="Content Placeholder 2">
            <a:extLst>
              <a:ext uri="{FF2B5EF4-FFF2-40B4-BE49-F238E27FC236}">
                <a16:creationId xmlns:a16="http://schemas.microsoft.com/office/drawing/2014/main" id="{FA35D676-69E1-4E3A-8413-E87F6897D903}"/>
              </a:ext>
            </a:extLst>
          </p:cNvPr>
          <p:cNvSpPr>
            <a:spLocks noGrp="1"/>
          </p:cNvSpPr>
          <p:nvPr>
            <p:ph sz="quarter" idx="10"/>
          </p:nvPr>
        </p:nvSpPr>
        <p:spPr>
          <a:xfrm>
            <a:off x="148771" y="6468269"/>
            <a:ext cx="3352800" cy="304800"/>
          </a:xfrm>
        </p:spPr>
        <p:txBody>
          <a:bodyPr/>
          <a:lstStyle>
            <a:lvl1pPr marL="0" indent="0">
              <a:buNone/>
              <a:defRPr sz="1200"/>
            </a:lvl1pPr>
            <a:lvl2pPr>
              <a:defRPr sz="1200"/>
            </a:lvl2pPr>
            <a:lvl3pPr>
              <a:defRPr sz="1200"/>
            </a:lvl3pPr>
            <a:lvl4pPr>
              <a:defRPr sz="1200"/>
            </a:lvl4pPr>
            <a:lvl5pPr>
              <a:defRPr sz="1200"/>
            </a:lvl5pPr>
          </a:lstStyle>
          <a:p>
            <a:pPr lvl="0"/>
            <a:r>
              <a:rPr lang="en-US" dirty="0"/>
              <a:t>Edit Master text styles</a:t>
            </a:r>
          </a:p>
        </p:txBody>
      </p:sp>
      <p:sp>
        <p:nvSpPr>
          <p:cNvPr id="13" name="Content Placeholder 2">
            <a:extLst>
              <a:ext uri="{FF2B5EF4-FFF2-40B4-BE49-F238E27FC236}">
                <a16:creationId xmlns:a16="http://schemas.microsoft.com/office/drawing/2014/main" id="{D67072E0-06C1-44BE-A6F7-8EDC89B4494D}"/>
              </a:ext>
            </a:extLst>
          </p:cNvPr>
          <p:cNvSpPr>
            <a:spLocks noGrp="1"/>
          </p:cNvSpPr>
          <p:nvPr>
            <p:ph sz="quarter" idx="11"/>
          </p:nvPr>
        </p:nvSpPr>
        <p:spPr>
          <a:xfrm>
            <a:off x="5182054" y="6468269"/>
            <a:ext cx="3352800" cy="304800"/>
          </a:xfrm>
        </p:spPr>
        <p:txBody>
          <a:bodyPr/>
          <a:lstStyle>
            <a:lvl1pPr marL="0" indent="0" algn="ctr">
              <a:buNone/>
              <a:defRPr sz="1200"/>
            </a:lvl1pPr>
            <a:lvl2pPr>
              <a:defRPr sz="1200"/>
            </a:lvl2pPr>
            <a:lvl3pPr>
              <a:defRPr sz="1200"/>
            </a:lvl3pPr>
            <a:lvl4pPr>
              <a:defRPr sz="1200"/>
            </a:lvl4pPr>
            <a:lvl5pPr>
              <a:defRPr sz="1200"/>
            </a:lvl5pPr>
          </a:lstStyle>
          <a:p>
            <a:pPr lvl="0"/>
            <a:r>
              <a:rPr lang="en-US" dirty="0"/>
              <a:t>Edit Master text styles</a:t>
            </a:r>
          </a:p>
        </p:txBody>
      </p:sp>
    </p:spTree>
    <p:extLst>
      <p:ext uri="{BB962C8B-B14F-4D97-AF65-F5344CB8AC3E}">
        <p14:creationId xmlns:p14="http://schemas.microsoft.com/office/powerpoint/2010/main" val="3384544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FD3BD-6624-48E7-BC1D-905DA4ADD8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0811F4-A94A-4712-9ACF-24A87C0ED9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84322C-3825-4036-BB43-DA61FAF1366B}"/>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94DA74A4-B986-4CBA-A8DB-DA0D1DFC94A9}"/>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0A7DA13-DB78-4B3A-B84C-1C8A38838B3E}"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207698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440A31-E7CC-4BF6-A1B2-1CD0397531FA}"/>
              </a:ext>
            </a:extLst>
          </p:cNvPr>
          <p:cNvSpPr>
            <a:spLocks noGrp="1"/>
          </p:cNvSpPr>
          <p:nvPr>
            <p:ph type="title" orient="vert"/>
          </p:nvPr>
        </p:nvSpPr>
        <p:spPr>
          <a:xfrm>
            <a:off x="6705600" y="762000"/>
            <a:ext cx="1981200" cy="53244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B14872A-2686-4293-8DB9-86DFD8CDCBCD}"/>
              </a:ext>
            </a:extLst>
          </p:cNvPr>
          <p:cNvSpPr>
            <a:spLocks noGrp="1"/>
          </p:cNvSpPr>
          <p:nvPr>
            <p:ph type="body" orient="vert" idx="1"/>
          </p:nvPr>
        </p:nvSpPr>
        <p:spPr>
          <a:xfrm>
            <a:off x="762000" y="762000"/>
            <a:ext cx="5791200" cy="53244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8D4C11-9578-4CB0-8FC9-BF6E7E0C10E7}"/>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8D2336F6-D385-45FC-9A95-35B8675682E2}"/>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132F15D-EE19-4108-A05C-4A699E35CC46}"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23164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11271" name="Rectangle 7">
            <a:extLst>
              <a:ext uri="{FF2B5EF4-FFF2-40B4-BE49-F238E27FC236}">
                <a16:creationId xmlns:a16="http://schemas.microsoft.com/office/drawing/2014/main" id="{AC304D36-D452-4A11-88A5-48C82339F856}"/>
              </a:ext>
            </a:extLst>
          </p:cNvPr>
          <p:cNvSpPr>
            <a:spLocks noGrp="1" noChangeArrowheads="1"/>
          </p:cNvSpPr>
          <p:nvPr>
            <p:ph type="ctrTitle"/>
          </p:nvPr>
        </p:nvSpPr>
        <p:spPr>
          <a:xfrm>
            <a:off x="228600" y="1427163"/>
            <a:ext cx="8077200" cy="1609725"/>
          </a:xfrm>
        </p:spPr>
        <p:txBody>
          <a:bodyPr/>
          <a:lstStyle>
            <a:lvl1pPr>
              <a:defRPr sz="4600"/>
            </a:lvl1pPr>
          </a:lstStyle>
          <a:p>
            <a:pPr lvl="0"/>
            <a:r>
              <a:rPr lang="en-US" altLang="en-US" noProof="0"/>
              <a:t>Click to edit Master title style</a:t>
            </a:r>
          </a:p>
        </p:txBody>
      </p:sp>
      <p:sp>
        <p:nvSpPr>
          <p:cNvPr id="11272" name="Rectangle 8">
            <a:extLst>
              <a:ext uri="{FF2B5EF4-FFF2-40B4-BE49-F238E27FC236}">
                <a16:creationId xmlns:a16="http://schemas.microsoft.com/office/drawing/2014/main" id="{4B64576B-BDA2-4A67-A842-7823BEECD502}"/>
              </a:ext>
            </a:extLst>
          </p:cNvPr>
          <p:cNvSpPr>
            <a:spLocks noGrp="1" noChangeArrowheads="1"/>
          </p:cNvSpPr>
          <p:nvPr>
            <p:ph type="subTitle" idx="1"/>
          </p:nvPr>
        </p:nvSpPr>
        <p:spPr>
          <a:xfrm>
            <a:off x="1066800" y="3441700"/>
            <a:ext cx="6629400" cy="1676400"/>
          </a:xfrm>
        </p:spPr>
        <p:txBody>
          <a:bodyPr/>
          <a:lstStyle>
            <a:lvl1pPr marL="0" indent="0">
              <a:buFont typeface="Wingdings" panose="05000000000000000000" pitchFamily="2" charset="2"/>
              <a:buNone/>
              <a:defRPr/>
            </a:lvl1pPr>
          </a:lstStyle>
          <a:p>
            <a:pPr lvl="0"/>
            <a:r>
              <a:rPr lang="en-US" altLang="en-US" noProof="0"/>
              <a:t>Click to edit Master subtitle style</a:t>
            </a:r>
          </a:p>
        </p:txBody>
      </p:sp>
    </p:spTree>
    <p:extLst>
      <p:ext uri="{BB962C8B-B14F-4D97-AF65-F5344CB8AC3E}">
        <p14:creationId xmlns:p14="http://schemas.microsoft.com/office/powerpoint/2010/main" val="158696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C9962-42C6-41A6-8BB7-3DEA961A0490}"/>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AA07DC8D-F5CD-4C13-A146-CC8770D3F836}"/>
              </a:ext>
            </a:extLst>
          </p:cNvPr>
          <p:cNvSpPr>
            <a:spLocks noGrp="1"/>
          </p:cNvSpPr>
          <p:nvPr>
            <p:ph idx="1"/>
          </p:nvPr>
        </p:nvSpPr>
        <p:spPr/>
        <p:txBody>
          <a:bodyPr/>
          <a:lstStyle>
            <a:lvl1pPr marL="0" indent="0">
              <a:buNone/>
              <a:defRPr/>
            </a:lvl1pPr>
            <a:lvl2pPr marL="395288" indent="-395288">
              <a:buFont typeface="Arial" panose="020B0604020202020204" pitchFamily="34" charset="0"/>
              <a:buChar char="•"/>
              <a:defRPr sz="2400"/>
            </a:lvl2pPr>
            <a:lvl3pPr marL="804863" indent="-409575">
              <a:buFont typeface="Arial" panose="020B0604020202020204" pitchFamily="34" charset="0"/>
              <a:buChar char="•"/>
              <a:defRPr sz="2200"/>
            </a:lvl3pPr>
            <a:lvl4pPr marL="1201738" indent="-396875">
              <a:buFont typeface="Arial" panose="020B0604020202020204" pitchFamily="34" charset="0"/>
              <a:buChar char="•"/>
              <a:defRPr sz="2000"/>
            </a:lvl4pPr>
            <a:lvl5pPr marL="1597025" indent="-395288">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77F3BD5-B194-413C-B7DF-D1C743EBEB7D}"/>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14" name="TextBox 13">
            <a:extLst>
              <a:ext uri="{FF2B5EF4-FFF2-40B4-BE49-F238E27FC236}">
                <a16:creationId xmlns:a16="http://schemas.microsoft.com/office/drawing/2014/main" id="{CD2416A6-1D3B-430E-91E5-457A593A572A}"/>
              </a:ext>
            </a:extLst>
          </p:cNvPr>
          <p:cNvSpPr txBox="1"/>
          <p:nvPr userDrawn="1"/>
        </p:nvSpPr>
        <p:spPr>
          <a:xfrm>
            <a:off x="838200" y="6502812"/>
            <a:ext cx="7693025" cy="276999"/>
          </a:xfrm>
          <a:prstGeom prst="rect">
            <a:avLst/>
          </a:prstGeom>
          <a:noFill/>
        </p:spPr>
        <p:txBody>
          <a:bodyPr wrap="square" rtlCol="0">
            <a:spAutoFit/>
          </a:bodyPr>
          <a:lstStyle/>
          <a:p>
            <a:pPr algn="ctr"/>
            <a:r>
              <a:rPr lang="en-US" sz="1200" dirty="0">
                <a:latin typeface="Calibri" panose="020F0502020204030204" pitchFamily="34" charset="0"/>
              </a:rPr>
              <a:t>© 2019 McGraw-Hill Companies. All Rights Reserved.</a:t>
            </a:r>
          </a:p>
        </p:txBody>
      </p:sp>
      <p:sp>
        <p:nvSpPr>
          <p:cNvPr id="16" name="TextBox 15">
            <a:extLst>
              <a:ext uri="{FF2B5EF4-FFF2-40B4-BE49-F238E27FC236}">
                <a16:creationId xmlns:a16="http://schemas.microsoft.com/office/drawing/2014/main" id="{0D5F05F2-2573-4668-B850-F5600A677A92}"/>
              </a:ext>
            </a:extLst>
          </p:cNvPr>
          <p:cNvSpPr txBox="1"/>
          <p:nvPr userDrawn="1"/>
        </p:nvSpPr>
        <p:spPr>
          <a:xfrm>
            <a:off x="8328546" y="6502812"/>
            <a:ext cx="758825" cy="276999"/>
          </a:xfrm>
          <a:prstGeom prst="rect">
            <a:avLst/>
          </a:prstGeom>
          <a:noFill/>
        </p:spPr>
        <p:txBody>
          <a:bodyPr wrap="square" rtlCol="0">
            <a:spAutoFit/>
          </a:bodyPr>
          <a:lstStyle/>
          <a:p>
            <a:pPr algn="ctr"/>
            <a:r>
              <a:rPr lang="en-US" sz="1200" b="1" dirty="0">
                <a:latin typeface="Calibri" panose="020F0502020204030204" pitchFamily="34" charset="0"/>
              </a:rPr>
              <a:t>9-</a:t>
            </a:r>
            <a:fld id="{4A12D00C-9512-4D2D-8293-69492B734CD1}" type="slidenum">
              <a:rPr lang="en-US" sz="1200" b="1" smtClean="0">
                <a:latin typeface="Calibri" panose="020F0502020204030204" pitchFamily="34" charset="0"/>
              </a:rPr>
              <a:t>‹#›</a:t>
            </a:fld>
            <a:endParaRPr lang="en-US" sz="1200" b="1" dirty="0">
              <a:latin typeface="Calibri" panose="020F0502020204030204" pitchFamily="34" charset="0"/>
            </a:endParaRPr>
          </a:p>
        </p:txBody>
      </p:sp>
    </p:spTree>
    <p:extLst>
      <p:ext uri="{BB962C8B-B14F-4D97-AF65-F5344CB8AC3E}">
        <p14:creationId xmlns:p14="http://schemas.microsoft.com/office/powerpoint/2010/main" val="12614815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05199-EC35-4968-AD3F-25715390111E}"/>
              </a:ext>
            </a:extLst>
          </p:cNvPr>
          <p:cNvSpPr>
            <a:spLocks noGrp="1"/>
          </p:cNvSpPr>
          <p:nvPr>
            <p:ph type="title"/>
          </p:nvPr>
        </p:nvSpPr>
        <p:spPr>
          <a:xfrm>
            <a:off x="623888" y="1709738"/>
            <a:ext cx="7886700" cy="2852737"/>
          </a:xfrm>
        </p:spPr>
        <p:txBody>
          <a:bodyPr/>
          <a:lstStyle>
            <a:lvl1pPr>
              <a:defRPr sz="6000">
                <a:solidFill>
                  <a:srgbClr val="00616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A4E0721F-8F3F-467F-98C1-A6F4BA131074}"/>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Date Placeholder 3">
            <a:extLst>
              <a:ext uri="{FF2B5EF4-FFF2-40B4-BE49-F238E27FC236}">
                <a16:creationId xmlns:a16="http://schemas.microsoft.com/office/drawing/2014/main" id="{CD46E3E2-E9EE-4124-8225-E6C276942FF8}"/>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5" name="Slide Number Placeholder 4">
            <a:extLst>
              <a:ext uri="{FF2B5EF4-FFF2-40B4-BE49-F238E27FC236}">
                <a16:creationId xmlns:a16="http://schemas.microsoft.com/office/drawing/2014/main" id="{0E15DD6F-8CA3-428C-BC36-D99E3AA94D9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508A1CF3-8D7C-408C-8B38-94C70FFE1C9D}"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1326854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C6F3-84D8-4E08-A183-4EDFECD14931}"/>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29B1936-80FC-4CEA-9AE3-94CA8F6A57F7}"/>
              </a:ext>
            </a:extLst>
          </p:cNvPr>
          <p:cNvSpPr>
            <a:spLocks noGrp="1"/>
          </p:cNvSpPr>
          <p:nvPr>
            <p:ph sz="half" idx="1"/>
          </p:nvPr>
        </p:nvSpPr>
        <p:spPr>
          <a:xfrm>
            <a:off x="838200" y="2362200"/>
            <a:ext cx="3770313" cy="3724275"/>
          </a:xfrm>
        </p:spPr>
        <p:txBody>
          <a:bodyPr/>
          <a:lstStyle>
            <a:lvl1pPr marL="0" indent="0">
              <a:buFont typeface="Arial" panose="020B0604020202020204" pitchFamily="34" charset="0"/>
              <a:buNone/>
              <a:defRPr sz="2400"/>
            </a:lvl1pPr>
            <a:lvl2pPr marL="463550" indent="-463550">
              <a:buFont typeface="Arial" panose="020B0604020202020204" pitchFamily="34" charset="0"/>
              <a:buChar char="•"/>
              <a:defRPr sz="2000"/>
            </a:lvl2pPr>
            <a:lvl3pPr marL="804863" indent="-341313">
              <a:buFont typeface="Arial" panose="020B0604020202020204" pitchFamily="34" charset="0"/>
              <a:buChar char="•"/>
              <a:defRPr sz="2000"/>
            </a:lvl3pPr>
            <a:lvl4pPr marL="1309688" indent="-395288">
              <a:buFont typeface="Arial" panose="020B0604020202020204" pitchFamily="34" charset="0"/>
              <a:buChar char="•"/>
              <a:defRPr/>
            </a:lvl4pPr>
            <a:lvl5pPr marL="1719263" indent="-409575">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5813C610-FD7D-4E11-9A7C-10BF617AE0C6}"/>
              </a:ext>
            </a:extLst>
          </p:cNvPr>
          <p:cNvSpPr>
            <a:spLocks noGrp="1"/>
          </p:cNvSpPr>
          <p:nvPr>
            <p:ph sz="half" idx="2"/>
          </p:nvPr>
        </p:nvSpPr>
        <p:spPr>
          <a:xfrm>
            <a:off x="4760913" y="2362200"/>
            <a:ext cx="3770312" cy="3724275"/>
          </a:xfrm>
        </p:spPr>
        <p:txBody>
          <a:bodyPr/>
          <a:lstStyle>
            <a:lvl1pPr marL="0" indent="0">
              <a:buNone/>
              <a:defRPr sz="2400"/>
            </a:lvl1pPr>
            <a:lvl2pPr>
              <a:defRPr lang="en-US" sz="2400" kern="1200" dirty="0" smtClean="0">
                <a:solidFill>
                  <a:schemeClr val="tx1"/>
                </a:solidFill>
                <a:latin typeface="Calibri" panose="020F0502020204030204" pitchFamily="34" charset="0"/>
                <a:ea typeface="+mn-ea"/>
                <a:cs typeface="+mn-cs"/>
              </a:defRPr>
            </a:lvl2pPr>
            <a:lvl3pPr marL="806450" indent="-342900">
              <a:defRPr lang="en-US" sz="2000" kern="1200" dirty="0" smtClean="0">
                <a:solidFill>
                  <a:schemeClr val="tx1"/>
                </a:solidFill>
                <a:latin typeface="Calibri" panose="020F0502020204030204" pitchFamily="34" charset="0"/>
                <a:ea typeface="+mn-ea"/>
                <a:cs typeface="+mn-cs"/>
              </a:defRPr>
            </a:lvl3pPr>
            <a:lvl4pPr>
              <a:defRPr lang="en-US" sz="2000" kern="1200" dirty="0" smtClean="0">
                <a:solidFill>
                  <a:schemeClr val="tx1"/>
                </a:solidFill>
                <a:latin typeface="Calibri" panose="020F0502020204030204" pitchFamily="34" charset="0"/>
                <a:ea typeface="+mn-ea"/>
                <a:cs typeface="+mn-cs"/>
              </a:defRPr>
            </a:lvl4pPr>
            <a:lvl5pPr>
              <a:defRPr lang="en-US" kern="1200" dirty="0">
                <a:solidFill>
                  <a:schemeClr val="tx1"/>
                </a:solidFill>
                <a:latin typeface="Calibri" panose="020F0502020204030204" pitchFamily="34" charset="0"/>
                <a:ea typeface="+mn-ea"/>
                <a:cs typeface="+mn-cs"/>
              </a:defRPr>
            </a:lvl5pPr>
          </a:lstStyle>
          <a:p>
            <a:pPr lvl="0"/>
            <a:r>
              <a:rPr lang="en-US" dirty="0"/>
              <a:t>Edit Master text styles</a:t>
            </a:r>
          </a:p>
          <a:p>
            <a:pPr marL="463550" lvl="1" indent="-463550" algn="l" rtl="0" fontAlgn="base">
              <a:spcBef>
                <a:spcPct val="20000"/>
              </a:spcBef>
              <a:spcAft>
                <a:spcPct val="0"/>
              </a:spcAft>
              <a:buClr>
                <a:schemeClr val="tx1"/>
              </a:buClr>
              <a:buSzPct val="75000"/>
              <a:buFont typeface="Arial" panose="020B0604020202020204" pitchFamily="34" charset="0"/>
              <a:buChar char="•"/>
            </a:pPr>
            <a:r>
              <a:rPr lang="en-US" dirty="0"/>
              <a:t>Second level</a:t>
            </a:r>
          </a:p>
          <a:p>
            <a:pPr marL="804863" lvl="2" indent="-341313" algn="l" rtl="0" fontAlgn="base">
              <a:spcBef>
                <a:spcPct val="20000"/>
              </a:spcBef>
              <a:spcAft>
                <a:spcPct val="0"/>
              </a:spcAft>
              <a:buClr>
                <a:schemeClr val="tx1"/>
              </a:buClr>
              <a:buSzPct val="75000"/>
              <a:buFont typeface="Arial" panose="020B0604020202020204" pitchFamily="34" charset="0"/>
              <a:buChar char="•"/>
            </a:pPr>
            <a:r>
              <a:rPr lang="en-US" dirty="0"/>
              <a:t>Third level</a:t>
            </a:r>
          </a:p>
          <a:p>
            <a:pPr marL="1309688" lvl="3" indent="-395288" algn="l" rtl="0" fontAlgn="base">
              <a:spcBef>
                <a:spcPct val="20000"/>
              </a:spcBef>
              <a:spcAft>
                <a:spcPct val="0"/>
              </a:spcAft>
              <a:buClr>
                <a:schemeClr val="tx1"/>
              </a:buClr>
              <a:buSzPct val="80000"/>
              <a:buFont typeface="Arial" panose="020B0604020202020204" pitchFamily="34" charset="0"/>
              <a:buChar char="•"/>
            </a:pPr>
            <a:r>
              <a:rPr lang="en-US" dirty="0"/>
              <a:t>Fourth level</a:t>
            </a:r>
          </a:p>
          <a:p>
            <a:pPr marL="1719263" lvl="4" indent="-409575" algn="l" rtl="0" fontAlgn="base">
              <a:spcBef>
                <a:spcPct val="20000"/>
              </a:spcBef>
              <a:spcAft>
                <a:spcPct val="0"/>
              </a:spcAft>
              <a:buClr>
                <a:schemeClr val="tx1"/>
              </a:buClr>
              <a:buSzPct val="65000"/>
              <a:buFont typeface="Arial" panose="020B0604020202020204" pitchFamily="34" charset="0"/>
              <a:buChar char="•"/>
            </a:pPr>
            <a:r>
              <a:rPr lang="en-US" dirty="0"/>
              <a:t>Fifth level</a:t>
            </a:r>
          </a:p>
        </p:txBody>
      </p:sp>
      <p:sp>
        <p:nvSpPr>
          <p:cNvPr id="5" name="Date Placeholder 4">
            <a:extLst>
              <a:ext uri="{FF2B5EF4-FFF2-40B4-BE49-F238E27FC236}">
                <a16:creationId xmlns:a16="http://schemas.microsoft.com/office/drawing/2014/main" id="{3629033B-8905-44A5-AD84-061B519E6E0F}"/>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D999A82C-379A-4498-A0C2-A7648622E48C}"/>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4C97678C-B98D-4951-9ED2-5D2B9AF020E5}"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
        <p:nvSpPr>
          <p:cNvPr id="7" name="TextBox 6">
            <a:extLst>
              <a:ext uri="{FF2B5EF4-FFF2-40B4-BE49-F238E27FC236}">
                <a16:creationId xmlns:a16="http://schemas.microsoft.com/office/drawing/2014/main" id="{F2EF2EEA-B68D-49AC-9346-4B93FD8096D8}"/>
              </a:ext>
            </a:extLst>
          </p:cNvPr>
          <p:cNvSpPr txBox="1"/>
          <p:nvPr userDrawn="1"/>
        </p:nvSpPr>
        <p:spPr>
          <a:xfrm>
            <a:off x="838200" y="6502812"/>
            <a:ext cx="7693025" cy="276999"/>
          </a:xfrm>
          <a:prstGeom prst="rect">
            <a:avLst/>
          </a:prstGeom>
          <a:noFill/>
        </p:spPr>
        <p:txBody>
          <a:bodyPr wrap="square" rtlCol="0">
            <a:spAutoFit/>
          </a:bodyPr>
          <a:lstStyle/>
          <a:p>
            <a:pPr algn="ctr"/>
            <a:r>
              <a:rPr lang="en-US" sz="1200" dirty="0">
                <a:latin typeface="Calibri" panose="020F0502020204030204" pitchFamily="34" charset="0"/>
              </a:rPr>
              <a:t>© 2019 McGraw-Hill Companies. All Rights Reserved.</a:t>
            </a:r>
          </a:p>
        </p:txBody>
      </p:sp>
      <p:sp>
        <p:nvSpPr>
          <p:cNvPr id="8" name="TextBox 7">
            <a:extLst>
              <a:ext uri="{FF2B5EF4-FFF2-40B4-BE49-F238E27FC236}">
                <a16:creationId xmlns:a16="http://schemas.microsoft.com/office/drawing/2014/main" id="{6BD07771-6A68-4CAD-89E4-A7EB4D0533C8}"/>
              </a:ext>
            </a:extLst>
          </p:cNvPr>
          <p:cNvSpPr txBox="1"/>
          <p:nvPr userDrawn="1"/>
        </p:nvSpPr>
        <p:spPr>
          <a:xfrm>
            <a:off x="8328546" y="6502812"/>
            <a:ext cx="758825" cy="276999"/>
          </a:xfrm>
          <a:prstGeom prst="rect">
            <a:avLst/>
          </a:prstGeom>
          <a:noFill/>
        </p:spPr>
        <p:txBody>
          <a:bodyPr wrap="square" rtlCol="0">
            <a:spAutoFit/>
          </a:bodyPr>
          <a:lstStyle/>
          <a:p>
            <a:pPr algn="ctr"/>
            <a:r>
              <a:rPr lang="en-US" sz="1200" b="1" dirty="0">
                <a:latin typeface="Calibri" panose="020F0502020204030204" pitchFamily="34" charset="0"/>
              </a:rPr>
              <a:t>3-</a:t>
            </a:r>
            <a:fld id="{4A12D00C-9512-4D2D-8293-69492B734CD1}" type="slidenum">
              <a:rPr lang="en-US" sz="1200" b="1" smtClean="0">
                <a:latin typeface="Calibri" panose="020F0502020204030204" pitchFamily="34" charset="0"/>
              </a:rPr>
              <a:t>‹#›</a:t>
            </a:fld>
            <a:endParaRPr lang="en-US" sz="1200" b="1" dirty="0">
              <a:latin typeface="Calibri" panose="020F0502020204030204" pitchFamily="34" charset="0"/>
            </a:endParaRPr>
          </a:p>
        </p:txBody>
      </p:sp>
    </p:spTree>
    <p:extLst>
      <p:ext uri="{BB962C8B-B14F-4D97-AF65-F5344CB8AC3E}">
        <p14:creationId xmlns:p14="http://schemas.microsoft.com/office/powerpoint/2010/main" val="3427807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2CD05-142C-487C-9E3D-C0DCA90418EE}"/>
              </a:ext>
            </a:extLst>
          </p:cNvPr>
          <p:cNvSpPr>
            <a:spLocks noGrp="1"/>
          </p:cNvSpPr>
          <p:nvPr>
            <p:ph type="title"/>
          </p:nvPr>
        </p:nvSpPr>
        <p:spPr>
          <a:xfrm>
            <a:off x="630238" y="365125"/>
            <a:ext cx="7886700" cy="1325563"/>
          </a:xfrm>
        </p:spPr>
        <p:txBody>
          <a:bodyPr/>
          <a:lstStyle>
            <a:lvl1pPr>
              <a:defRPr>
                <a:solidFill>
                  <a:srgbClr val="00616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E153E47E-E704-48D4-B937-65F935974943}"/>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2902C24-47C2-4EF7-BDFA-6B5C261AD421}"/>
              </a:ext>
            </a:extLst>
          </p:cNvPr>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C8154E-4A9E-4392-BBF1-D4EAA2F2AD28}"/>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5F5C84A-9B2E-4A4E-A865-6A1BD314BE0C}"/>
              </a:ext>
            </a:extLst>
          </p:cNvPr>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4735E7-2A19-4FDB-9B48-7C1554FDCB43}"/>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8" name="Slide Number Placeholder 7">
            <a:extLst>
              <a:ext uri="{FF2B5EF4-FFF2-40B4-BE49-F238E27FC236}">
                <a16:creationId xmlns:a16="http://schemas.microsoft.com/office/drawing/2014/main" id="{DC367FF0-E612-4588-AD2C-D8BFF26632F3}"/>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7E509BFC-BC18-42C1-8264-A7F322FCB612}"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203315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27D0-944C-4433-8C62-D77981FFED79}"/>
              </a:ext>
            </a:extLst>
          </p:cNvPr>
          <p:cNvSpPr>
            <a:spLocks noGrp="1"/>
          </p:cNvSpPr>
          <p:nvPr>
            <p:ph type="title"/>
          </p:nvPr>
        </p:nvSpPr>
        <p:spPr/>
        <p:txBody>
          <a:bodyPr/>
          <a:lstStyle>
            <a:lvl1pPr>
              <a:defRPr>
                <a:solidFill>
                  <a:srgbClr val="00616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A787F3AC-CCBD-44B5-A9CD-60E2B5D150BF}"/>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4" name="Slide Number Placeholder 3">
            <a:extLst>
              <a:ext uri="{FF2B5EF4-FFF2-40B4-BE49-F238E27FC236}">
                <a16:creationId xmlns:a16="http://schemas.microsoft.com/office/drawing/2014/main" id="{5B579277-3269-4E5D-9478-F1A97C37570A}"/>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7F5892C6-3412-461F-AC9D-A277AF6E6F95}"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3794740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DFEBA2-04A2-49B7-949B-2216ACDA6506}"/>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3" name="Slide Number Placeholder 2">
            <a:extLst>
              <a:ext uri="{FF2B5EF4-FFF2-40B4-BE49-F238E27FC236}">
                <a16:creationId xmlns:a16="http://schemas.microsoft.com/office/drawing/2014/main" id="{25E760DF-E871-4355-A351-1C80C844B78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D915AF13-A0A4-4D69-A056-9A1A94785A1B}"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1931356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5FCFA-299A-4AC4-BE76-2866F24E98C7}"/>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E4059B5-C3E0-4015-ADCC-88C5AD3AFD97}"/>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5A756B-454A-42BC-AA9E-0E3E59CBB94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32AC32-8600-48EF-90DD-DB85E1F5850E}"/>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9095FD3F-517D-4E52-BA28-49BD33DC54BF}"/>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8FED2D14-96D7-4275-BF40-385D28C1945C}"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1652286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5B05B-1761-4DDD-A2B7-CA21A53ABF5E}"/>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A06284-4001-47BC-BF93-3002F357314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DA6BD075-5377-4B8F-9403-7E57D6908F7E}"/>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04E1EE2-4AB9-4F44-9B14-C87EE2995085}"/>
              </a:ext>
            </a:extLst>
          </p:cNvPr>
          <p:cNvSpPr>
            <a:spLocks noGrp="1"/>
          </p:cNvSpPr>
          <p:nvPr>
            <p:ph type="dt" sz="half" idx="10"/>
          </p:nvPr>
        </p:nvSpPr>
        <p:spPr>
          <a:xfrm>
            <a:off x="2438400" y="6248400"/>
            <a:ext cx="2130425" cy="474663"/>
          </a:xfrm>
          <a:prstGeom prst="rect">
            <a:avLst/>
          </a:prstGeom>
        </p:spPr>
        <p:txBody>
          <a:bodyPr/>
          <a:lstStyle>
            <a:lvl1pPr>
              <a:defRPr/>
            </a:lvl1pPr>
          </a:lstStyle>
          <a:p>
            <a:endParaRPr lang="en-US" altLang="en-US" dirty="0"/>
          </a:p>
        </p:txBody>
      </p:sp>
      <p:sp>
        <p:nvSpPr>
          <p:cNvPr id="6" name="Slide Number Placeholder 5">
            <a:extLst>
              <a:ext uri="{FF2B5EF4-FFF2-40B4-BE49-F238E27FC236}">
                <a16:creationId xmlns:a16="http://schemas.microsoft.com/office/drawing/2014/main" id="{F8122288-3423-428E-892B-962FCDCE9C7E}"/>
              </a:ext>
            </a:extLst>
          </p:cNvPr>
          <p:cNvSpPr>
            <a:spLocks noGrp="1"/>
          </p:cNvSpPr>
          <p:nvPr>
            <p:ph type="sldNum" sz="quarter" idx="11"/>
          </p:nvPr>
        </p:nvSpPr>
        <p:spPr>
          <a:xfrm>
            <a:off x="8480425" y="6242050"/>
            <a:ext cx="587375" cy="488950"/>
          </a:xfrm>
          <a:prstGeom prst="rect">
            <a:avLst/>
          </a:prstGeom>
        </p:spPr>
        <p:txBody>
          <a:bodyPr/>
          <a:lstStyle>
            <a:lvl1pPr>
              <a:defRPr/>
            </a:lvl1pPr>
          </a:lstStyle>
          <a:p>
            <a:r>
              <a:rPr lang="en-US" altLang="en-US" dirty="0">
                <a:latin typeface="Calibri" panose="020F0502020204030204" pitchFamily="34" charset="0"/>
              </a:rPr>
              <a:t>2 - </a:t>
            </a:r>
            <a:fld id="{58378B94-12D3-4D64-A0E2-D4E06F7BA8D3}" type="slidenum">
              <a:rPr lang="en-US" altLang="en-US" smtClean="0">
                <a:latin typeface="Calibri" panose="020F0502020204030204" pitchFamily="34" charset="0"/>
              </a:rPr>
              <a:pPr/>
              <a:t>‹#›</a:t>
            </a:fld>
            <a:endParaRPr lang="en-US" altLang="en-US" dirty="0">
              <a:latin typeface="Calibri" panose="020F0502020204030204" pitchFamily="34" charset="0"/>
            </a:endParaRPr>
          </a:p>
        </p:txBody>
      </p:sp>
    </p:spTree>
    <p:extLst>
      <p:ext uri="{BB962C8B-B14F-4D97-AF65-F5344CB8AC3E}">
        <p14:creationId xmlns:p14="http://schemas.microsoft.com/office/powerpoint/2010/main" val="26361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482" name="Group 2">
            <a:extLst>
              <a:ext uri="{FF2B5EF4-FFF2-40B4-BE49-F238E27FC236}">
                <a16:creationId xmlns:a16="http://schemas.microsoft.com/office/drawing/2014/main" id="{AD9FE23F-2AA5-42C6-851B-6C9909A10B24}"/>
              </a:ext>
            </a:extLst>
          </p:cNvPr>
          <p:cNvGrpSpPr>
            <a:grpSpLocks/>
          </p:cNvGrpSpPr>
          <p:nvPr/>
        </p:nvGrpSpPr>
        <p:grpSpPr bwMode="auto">
          <a:xfrm>
            <a:off x="0" y="0"/>
            <a:ext cx="7620000" cy="6858000"/>
            <a:chOff x="0" y="0"/>
            <a:chExt cx="4800" cy="4320"/>
          </a:xfrm>
        </p:grpSpPr>
        <p:grpSp>
          <p:nvGrpSpPr>
            <p:cNvPr id="20483" name="Group 3">
              <a:extLst>
                <a:ext uri="{FF2B5EF4-FFF2-40B4-BE49-F238E27FC236}">
                  <a16:creationId xmlns:a16="http://schemas.microsoft.com/office/drawing/2014/main" id="{DD13DD36-D79A-4135-8A38-2AFC283951DC}"/>
                </a:ext>
              </a:extLst>
            </p:cNvPr>
            <p:cNvGrpSpPr>
              <a:grpSpLocks/>
            </p:cNvGrpSpPr>
            <p:nvPr userDrawn="1"/>
          </p:nvGrpSpPr>
          <p:grpSpPr bwMode="auto">
            <a:xfrm>
              <a:off x="0" y="0"/>
              <a:ext cx="2016" cy="4320"/>
              <a:chOff x="0" y="0"/>
              <a:chExt cx="2016" cy="4320"/>
            </a:xfrm>
          </p:grpSpPr>
          <p:sp>
            <p:nvSpPr>
              <p:cNvPr id="20484" name="Rectangle 4">
                <a:extLst>
                  <a:ext uri="{FF2B5EF4-FFF2-40B4-BE49-F238E27FC236}">
                    <a16:creationId xmlns:a16="http://schemas.microsoft.com/office/drawing/2014/main" id="{B49EEC80-9DE9-43B2-B1F7-9DCFDF512EE0}"/>
                  </a:ext>
                </a:extLst>
              </p:cNvPr>
              <p:cNvSpPr>
                <a:spLocks noChangeArrowheads="1"/>
              </p:cNvSpPr>
              <p:nvPr userDrawn="1"/>
            </p:nvSpPr>
            <p:spPr bwMode="auto">
              <a:xfrm>
                <a:off x="0" y="0"/>
                <a:ext cx="4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0485" name="Freeform 5">
                <a:extLst>
                  <a:ext uri="{FF2B5EF4-FFF2-40B4-BE49-F238E27FC236}">
                    <a16:creationId xmlns:a16="http://schemas.microsoft.com/office/drawing/2014/main" id="{7F623373-2CB5-4136-8992-F6DC61B7DA32}"/>
                  </a:ext>
                </a:extLst>
              </p:cNvPr>
              <p:cNvSpPr>
                <a:spLocks/>
              </p:cNvSpPr>
              <p:nvPr userDrawn="1"/>
            </p:nvSpPr>
            <p:spPr bwMode="auto">
              <a:xfrm>
                <a:off x="288" y="0"/>
                <a:ext cx="1728" cy="735"/>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dirty="0">
                  <a:latin typeface="Calibri" panose="020F0502020204030204" pitchFamily="34" charset="0"/>
                </a:endParaRPr>
              </a:p>
            </p:txBody>
          </p:sp>
        </p:grpSp>
        <p:grpSp>
          <p:nvGrpSpPr>
            <p:cNvPr id="20486" name="Group 6">
              <a:extLst>
                <a:ext uri="{FF2B5EF4-FFF2-40B4-BE49-F238E27FC236}">
                  <a16:creationId xmlns:a16="http://schemas.microsoft.com/office/drawing/2014/main" id="{951C7E48-0156-4E72-8588-E4D5F056714D}"/>
                </a:ext>
              </a:extLst>
            </p:cNvPr>
            <p:cNvGrpSpPr>
              <a:grpSpLocks/>
            </p:cNvGrpSpPr>
            <p:nvPr/>
          </p:nvGrpSpPr>
          <p:grpSpPr bwMode="auto">
            <a:xfrm>
              <a:off x="144" y="1248"/>
              <a:ext cx="4656" cy="201"/>
              <a:chOff x="144" y="1248"/>
              <a:chExt cx="4656" cy="201"/>
            </a:xfrm>
          </p:grpSpPr>
          <p:sp>
            <p:nvSpPr>
              <p:cNvPr id="20487" name="AutoShape 7">
                <a:extLst>
                  <a:ext uri="{FF2B5EF4-FFF2-40B4-BE49-F238E27FC236}">
                    <a16:creationId xmlns:a16="http://schemas.microsoft.com/office/drawing/2014/main" id="{9EEB2FBC-E68C-4055-8C31-59FE75F2E4E7}"/>
                  </a:ext>
                </a:extLst>
              </p:cNvPr>
              <p:cNvSpPr>
                <a:spLocks noChangeArrowheads="1"/>
              </p:cNvSpPr>
              <p:nvPr/>
            </p:nvSpPr>
            <p:spPr bwMode="auto">
              <a:xfrm>
                <a:off x="384" y="1248"/>
                <a:ext cx="4416" cy="200"/>
              </a:xfrm>
              <a:prstGeom prst="roundRect">
                <a:avLst>
                  <a:gd name="adj" fmla="val 0"/>
                </a:avLst>
              </a:prstGeom>
              <a:solidFill>
                <a:srgbClr val="0033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sp>
            <p:nvSpPr>
              <p:cNvPr id="20488" name="AutoShape 8">
                <a:extLst>
                  <a:ext uri="{FF2B5EF4-FFF2-40B4-BE49-F238E27FC236}">
                    <a16:creationId xmlns:a16="http://schemas.microsoft.com/office/drawing/2014/main" id="{67C7F64D-2C03-4A9A-9A8A-226FF082DE92}"/>
                  </a:ext>
                </a:extLst>
              </p:cNvPr>
              <p:cNvSpPr>
                <a:spLocks noChangeArrowheads="1"/>
              </p:cNvSpPr>
              <p:nvPr/>
            </p:nvSpPr>
            <p:spPr bwMode="auto">
              <a:xfrm flipH="1">
                <a:off x="144" y="1248"/>
                <a:ext cx="248" cy="201"/>
              </a:xfrm>
              <a:prstGeom prst="flowChartDelay">
                <a:avLst/>
              </a:prstGeom>
              <a:solidFill>
                <a:srgbClr val="0033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latin typeface="Calibri" panose="020F0502020204030204" pitchFamily="34" charset="0"/>
                </a:endParaRPr>
              </a:p>
            </p:txBody>
          </p:sp>
        </p:grpSp>
      </p:grpSp>
      <p:sp>
        <p:nvSpPr>
          <p:cNvPr id="20489" name="AutoShape 9">
            <a:extLst>
              <a:ext uri="{FF2B5EF4-FFF2-40B4-BE49-F238E27FC236}">
                <a16:creationId xmlns:a16="http://schemas.microsoft.com/office/drawing/2014/main" id="{EE4C48D6-91DA-4CA0-B994-85FE1B51E798}"/>
              </a:ext>
            </a:extLst>
          </p:cNvPr>
          <p:cNvSpPr>
            <a:spLocks noGrp="1" noChangeArrowheads="1"/>
          </p:cNvSpPr>
          <p:nvPr>
            <p:ph type="title"/>
          </p:nvPr>
        </p:nvSpPr>
        <p:spPr bwMode="auto">
          <a:xfrm>
            <a:off x="762000" y="762000"/>
            <a:ext cx="7924800" cy="1143000"/>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20490" name="Rectangle 10">
            <a:extLst>
              <a:ext uri="{FF2B5EF4-FFF2-40B4-BE49-F238E27FC236}">
                <a16:creationId xmlns:a16="http://schemas.microsoft.com/office/drawing/2014/main" id="{69E6B602-3A30-49AB-9677-9F9D2B4F1E74}"/>
              </a:ext>
            </a:extLst>
          </p:cNvPr>
          <p:cNvSpPr>
            <a:spLocks noGrp="1" noChangeArrowheads="1"/>
          </p:cNvSpPr>
          <p:nvPr>
            <p:ph type="body" idx="1"/>
          </p:nvPr>
        </p:nvSpPr>
        <p:spPr bwMode="auto">
          <a:xfrm>
            <a:off x="838200" y="2362200"/>
            <a:ext cx="769302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134274834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ftr="0" dt="0"/>
  <p:txStyles>
    <p:titleStyle>
      <a:lvl1pPr algn="l" rtl="0" fontAlgn="base">
        <a:lnSpc>
          <a:spcPct val="90000"/>
        </a:lnSpc>
        <a:spcBef>
          <a:spcPct val="0"/>
        </a:spcBef>
        <a:spcAft>
          <a:spcPct val="0"/>
        </a:spcAft>
        <a:defRPr sz="3600" b="1" kern="1200">
          <a:solidFill>
            <a:schemeClr val="tx2"/>
          </a:solidFill>
          <a:latin typeface="Calibri" panose="020F0502020204030204" pitchFamily="34" charset="0"/>
          <a:ea typeface="+mj-ea"/>
          <a:cs typeface="+mj-cs"/>
        </a:defRPr>
      </a:lvl1pPr>
      <a:lvl2pPr algn="l" rtl="0" fontAlgn="base">
        <a:lnSpc>
          <a:spcPct val="90000"/>
        </a:lnSpc>
        <a:spcBef>
          <a:spcPct val="0"/>
        </a:spcBef>
        <a:spcAft>
          <a:spcPct val="0"/>
        </a:spcAft>
        <a:defRPr sz="3600" b="1">
          <a:solidFill>
            <a:schemeClr val="tx2"/>
          </a:solidFill>
          <a:latin typeface="Arial" panose="020B0604020202020204" pitchFamily="34" charset="0"/>
        </a:defRPr>
      </a:lvl2pPr>
      <a:lvl3pPr algn="l" rtl="0" fontAlgn="base">
        <a:lnSpc>
          <a:spcPct val="90000"/>
        </a:lnSpc>
        <a:spcBef>
          <a:spcPct val="0"/>
        </a:spcBef>
        <a:spcAft>
          <a:spcPct val="0"/>
        </a:spcAft>
        <a:defRPr sz="3600" b="1">
          <a:solidFill>
            <a:schemeClr val="tx2"/>
          </a:solidFill>
          <a:latin typeface="Arial" panose="020B0604020202020204" pitchFamily="34" charset="0"/>
        </a:defRPr>
      </a:lvl3pPr>
      <a:lvl4pPr algn="l" rtl="0" fontAlgn="base">
        <a:lnSpc>
          <a:spcPct val="90000"/>
        </a:lnSpc>
        <a:spcBef>
          <a:spcPct val="0"/>
        </a:spcBef>
        <a:spcAft>
          <a:spcPct val="0"/>
        </a:spcAft>
        <a:defRPr sz="3600" b="1">
          <a:solidFill>
            <a:schemeClr val="tx2"/>
          </a:solidFill>
          <a:latin typeface="Arial" panose="020B0604020202020204" pitchFamily="34" charset="0"/>
        </a:defRPr>
      </a:lvl4pPr>
      <a:lvl5pPr algn="l" rtl="0" fontAlgn="base">
        <a:lnSpc>
          <a:spcPct val="90000"/>
        </a:lnSpc>
        <a:spcBef>
          <a:spcPct val="0"/>
        </a:spcBef>
        <a:spcAft>
          <a:spcPct val="0"/>
        </a:spcAft>
        <a:defRPr sz="3600" b="1">
          <a:solidFill>
            <a:schemeClr val="tx2"/>
          </a:solidFill>
          <a:latin typeface="Arial" panose="020B0604020202020204" pitchFamily="34" charset="0"/>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defRPr>
      </a:lvl9pPr>
    </p:titleStyle>
    <p:bodyStyle>
      <a:lvl1pPr marL="342900" indent="-342900" algn="l" rtl="0" fontAlgn="base">
        <a:spcBef>
          <a:spcPct val="20000"/>
        </a:spcBef>
        <a:spcAft>
          <a:spcPct val="0"/>
        </a:spcAft>
        <a:buClr>
          <a:schemeClr val="tx1"/>
        </a:buClr>
        <a:buSzPct val="75000"/>
        <a:buFont typeface="Arial" panose="020B0604020202020204" pitchFamily="34" charset="0"/>
        <a:buChar char="•"/>
        <a:defRPr sz="2800" kern="1200">
          <a:solidFill>
            <a:schemeClr val="tx1"/>
          </a:solidFill>
          <a:latin typeface="Calibri" panose="020F0502020204030204" pitchFamily="34" charset="0"/>
          <a:ea typeface="+mn-ea"/>
          <a:cs typeface="+mn-cs"/>
        </a:defRPr>
      </a:lvl1pPr>
      <a:lvl2pPr marL="742950" indent="-285750"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1143000" indent="-228600"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600200" indent="-228600"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slide" Target="slide35.xml"/></Relationships>
</file>

<file path=ppt/slides/_rels/slide15.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39.xml"/><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40.xml"/><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 Target="slide41.xml"/><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43.xml"/><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 Target="slide44.xml"/><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 Target="slide45.xml"/><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 Target="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slide" Target="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 Target="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 Target="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2.xml"/><Relationship Id="rId5" Type="http://schemas.openxmlformats.org/officeDocument/2006/relationships/slide" Target="slide32.xml"/><Relationship Id="rId4" Type="http://schemas.openxmlformats.org/officeDocument/2006/relationships/slide" Target="slide31.xml"/></Relationships>
</file>

<file path=ppt/slides/_rels/slide6.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 Id="rId5" Type="http://schemas.openxmlformats.org/officeDocument/2006/relationships/slide" Target="slide34.xml"/><Relationship Id="rId4" Type="http://schemas.openxmlformats.org/officeDocument/2006/relationships/slide" Target="slide3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F0FAF31-0BC0-4765-9BA9-7203205CD938}"/>
              </a:ext>
            </a:extLst>
          </p:cNvPr>
          <p:cNvSpPr>
            <a:spLocks noGrp="1"/>
          </p:cNvSpPr>
          <p:nvPr>
            <p:ph type="ctrTitle" sz="quarter"/>
          </p:nvPr>
        </p:nvSpPr>
        <p:spPr/>
        <p:txBody>
          <a:bodyPr/>
          <a:lstStyle/>
          <a:p>
            <a:r>
              <a:rPr lang="en-US" altLang="en-US"/>
              <a:t>Critical Thinking: A Student’s Introduction</a:t>
            </a:r>
            <a:endParaRPr lang="en-US" dirty="0"/>
          </a:p>
        </p:txBody>
      </p:sp>
      <p:sp>
        <p:nvSpPr>
          <p:cNvPr id="5" name="Subtitle 4">
            <a:extLst>
              <a:ext uri="{FF2B5EF4-FFF2-40B4-BE49-F238E27FC236}">
                <a16:creationId xmlns:a16="http://schemas.microsoft.com/office/drawing/2014/main" id="{E67CD598-E36C-4DB0-B05D-270ADE02416F}"/>
              </a:ext>
            </a:extLst>
          </p:cNvPr>
          <p:cNvSpPr>
            <a:spLocks noGrp="1"/>
          </p:cNvSpPr>
          <p:nvPr>
            <p:ph type="subTitle" idx="1"/>
          </p:nvPr>
        </p:nvSpPr>
        <p:spPr/>
        <p:txBody>
          <a:bodyPr/>
          <a:lstStyle/>
          <a:p>
            <a:r>
              <a:rPr lang="en-US" altLang="en-US" dirty="0"/>
              <a:t>Chapter 9</a:t>
            </a:r>
          </a:p>
          <a:p>
            <a:r>
              <a:rPr lang="en-US" altLang="en-US" dirty="0"/>
              <a:t>A Little Categorical Logic</a:t>
            </a:r>
          </a:p>
        </p:txBody>
      </p:sp>
      <p:sp>
        <p:nvSpPr>
          <p:cNvPr id="4" name="Content Placeholder 3">
            <a:extLst>
              <a:ext uri="{FF2B5EF4-FFF2-40B4-BE49-F238E27FC236}">
                <a16:creationId xmlns:a16="http://schemas.microsoft.com/office/drawing/2014/main" id="{B94293F3-9A59-4D68-8767-9025D9EBDD85}"/>
              </a:ext>
            </a:extLst>
          </p:cNvPr>
          <p:cNvSpPr>
            <a:spLocks noGrp="1"/>
          </p:cNvSpPr>
          <p:nvPr>
            <p:ph sz="quarter" idx="11"/>
          </p:nvPr>
        </p:nvSpPr>
        <p:spPr>
          <a:xfrm>
            <a:off x="4953000" y="6468269"/>
            <a:ext cx="3733800" cy="304800"/>
          </a:xfrm>
        </p:spPr>
        <p:txBody>
          <a:bodyPr/>
          <a:lstStyle/>
          <a:p>
            <a:r>
              <a:rPr lang="en-US" altLang="en-US" dirty="0">
                <a:ea typeface="MS PGothic" panose="020B0600070205080204" pitchFamily="34" charset="-128"/>
              </a:rPr>
              <a:t>© 2019 McGraw-Hill Companies. All Rights Reserved.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449F1F-3D78-4A2E-BF70-AEFEF38862CB}"/>
              </a:ext>
            </a:extLst>
          </p:cNvPr>
          <p:cNvSpPr>
            <a:spLocks noGrp="1"/>
          </p:cNvSpPr>
          <p:nvPr>
            <p:ph type="title"/>
          </p:nvPr>
        </p:nvSpPr>
        <p:spPr/>
        <p:txBody>
          <a:bodyPr/>
          <a:lstStyle/>
          <a:p>
            <a:r>
              <a:rPr lang="en-US" altLang="en-US" dirty="0"/>
              <a:t>Tips for Translating Sentences into Standard Categorical Form, 2</a:t>
            </a:r>
            <a:endParaRPr lang="en-US" dirty="0"/>
          </a:p>
        </p:txBody>
      </p:sp>
      <p:sp>
        <p:nvSpPr>
          <p:cNvPr id="8" name="Content Placeholder 7">
            <a:extLst>
              <a:ext uri="{FF2B5EF4-FFF2-40B4-BE49-F238E27FC236}">
                <a16:creationId xmlns:a16="http://schemas.microsoft.com/office/drawing/2014/main" id="{DB64A38D-AFED-43F2-BBD8-C098E6D0067D}"/>
              </a:ext>
            </a:extLst>
          </p:cNvPr>
          <p:cNvSpPr>
            <a:spLocks noGrp="1"/>
          </p:cNvSpPr>
          <p:nvPr>
            <p:ph idx="1"/>
          </p:nvPr>
        </p:nvSpPr>
        <p:spPr/>
        <p:txBody>
          <a:bodyPr/>
          <a:lstStyle/>
          <a:p>
            <a:r>
              <a:rPr lang="en-US" altLang="en-US" dirty="0"/>
              <a:t>Tip 3: Fill in any unexpressed quantifiers</a:t>
            </a:r>
          </a:p>
          <a:p>
            <a:pPr lvl="1"/>
            <a:r>
              <a:rPr lang="en-US" altLang="en-US" dirty="0"/>
              <a:t>Examples: </a:t>
            </a:r>
          </a:p>
          <a:p>
            <a:pPr lvl="2"/>
            <a:r>
              <a:rPr lang="en-US" altLang="en-US" dirty="0"/>
              <a:t>“Koalas are marsupials” becomes “</a:t>
            </a:r>
            <a:r>
              <a:rPr lang="en-US" altLang="en-US" i="1" dirty="0"/>
              <a:t>All</a:t>
            </a:r>
            <a:r>
              <a:rPr lang="en-US" altLang="en-US" dirty="0"/>
              <a:t> Koalas are marsupials” </a:t>
            </a:r>
          </a:p>
          <a:p>
            <a:pPr lvl="2"/>
            <a:r>
              <a:rPr lang="en-US" altLang="en-US" dirty="0"/>
              <a:t>“Californians are health nuts” becomes “</a:t>
            </a:r>
            <a:r>
              <a:rPr lang="en-US" altLang="en-US" i="1" dirty="0"/>
              <a:t>Some</a:t>
            </a:r>
            <a:r>
              <a:rPr lang="en-US" altLang="en-US" dirty="0"/>
              <a:t> Californians are health nuts” (in cases such as this, interpret the speaker’s or writer’s intent as charitably as possible)</a:t>
            </a:r>
          </a:p>
        </p:txBody>
      </p:sp>
    </p:spTree>
    <p:extLst>
      <p:ext uri="{BB962C8B-B14F-4D97-AF65-F5344CB8AC3E}">
        <p14:creationId xmlns:p14="http://schemas.microsoft.com/office/powerpoint/2010/main" val="691503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449F1F-3D78-4A2E-BF70-AEFEF38862CB}"/>
              </a:ext>
            </a:extLst>
          </p:cNvPr>
          <p:cNvSpPr>
            <a:spLocks noGrp="1"/>
          </p:cNvSpPr>
          <p:nvPr>
            <p:ph type="title"/>
          </p:nvPr>
        </p:nvSpPr>
        <p:spPr/>
        <p:txBody>
          <a:bodyPr/>
          <a:lstStyle/>
          <a:p>
            <a:r>
              <a:rPr lang="en-US" altLang="en-US" dirty="0"/>
              <a:t>Tips for Translating Sentences into Standard Categorical Form, 3</a:t>
            </a:r>
            <a:endParaRPr lang="en-US" dirty="0"/>
          </a:p>
        </p:txBody>
      </p:sp>
      <p:sp>
        <p:nvSpPr>
          <p:cNvPr id="8" name="Content Placeholder 7">
            <a:extLst>
              <a:ext uri="{FF2B5EF4-FFF2-40B4-BE49-F238E27FC236}">
                <a16:creationId xmlns:a16="http://schemas.microsoft.com/office/drawing/2014/main" id="{DB64A38D-AFED-43F2-BBD8-C098E6D0067D}"/>
              </a:ext>
            </a:extLst>
          </p:cNvPr>
          <p:cNvSpPr>
            <a:spLocks noGrp="1"/>
          </p:cNvSpPr>
          <p:nvPr>
            <p:ph idx="1"/>
          </p:nvPr>
        </p:nvSpPr>
        <p:spPr/>
        <p:txBody>
          <a:bodyPr/>
          <a:lstStyle/>
          <a:p>
            <a:r>
              <a:rPr lang="en-US" altLang="en-US" dirty="0"/>
              <a:t>Tip 4: Translate singular statements as </a:t>
            </a:r>
            <a:r>
              <a:rPr lang="en-US" altLang="en-US" i="1" dirty="0"/>
              <a:t>all</a:t>
            </a:r>
            <a:r>
              <a:rPr lang="en-US" altLang="en-US" dirty="0"/>
              <a:t> or </a:t>
            </a:r>
            <a:r>
              <a:rPr lang="en-US" altLang="en-US" i="1" dirty="0"/>
              <a:t>no</a:t>
            </a:r>
            <a:r>
              <a:rPr lang="en-US" altLang="en-US" dirty="0"/>
              <a:t> statements</a:t>
            </a:r>
          </a:p>
          <a:p>
            <a:pPr lvl="1"/>
            <a:r>
              <a:rPr lang="en-US" altLang="en-US" dirty="0"/>
              <a:t>Singular statement: Makes a claim about a particular person, place, or thing</a:t>
            </a:r>
          </a:p>
          <a:p>
            <a:pPr lvl="1"/>
            <a:r>
              <a:rPr lang="en-US" altLang="en-US" dirty="0"/>
              <a:t>Example: “This flower is blooming” becomes “All things (that are) identical with this (particular) flower are things that are blooming” </a:t>
            </a:r>
          </a:p>
        </p:txBody>
      </p:sp>
    </p:spTree>
    <p:extLst>
      <p:ext uri="{BB962C8B-B14F-4D97-AF65-F5344CB8AC3E}">
        <p14:creationId xmlns:p14="http://schemas.microsoft.com/office/powerpoint/2010/main" val="4068759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449F1F-3D78-4A2E-BF70-AEFEF38862CB}"/>
              </a:ext>
            </a:extLst>
          </p:cNvPr>
          <p:cNvSpPr>
            <a:spLocks noGrp="1"/>
          </p:cNvSpPr>
          <p:nvPr>
            <p:ph type="title"/>
          </p:nvPr>
        </p:nvSpPr>
        <p:spPr/>
        <p:txBody>
          <a:bodyPr/>
          <a:lstStyle/>
          <a:p>
            <a:r>
              <a:rPr lang="en-US" altLang="en-US" dirty="0"/>
              <a:t>Tips for Translating Sentences into Standard Categorical Form, 4</a:t>
            </a:r>
            <a:endParaRPr lang="en-US" dirty="0"/>
          </a:p>
        </p:txBody>
      </p:sp>
      <p:sp>
        <p:nvSpPr>
          <p:cNvPr id="8" name="Content Placeholder 7">
            <a:extLst>
              <a:ext uri="{FF2B5EF4-FFF2-40B4-BE49-F238E27FC236}">
                <a16:creationId xmlns:a16="http://schemas.microsoft.com/office/drawing/2014/main" id="{DB64A38D-AFED-43F2-BBD8-C098E6D0067D}"/>
              </a:ext>
            </a:extLst>
          </p:cNvPr>
          <p:cNvSpPr>
            <a:spLocks noGrp="1"/>
          </p:cNvSpPr>
          <p:nvPr>
            <p:ph idx="1"/>
          </p:nvPr>
        </p:nvSpPr>
        <p:spPr/>
        <p:txBody>
          <a:bodyPr/>
          <a:lstStyle/>
          <a:p>
            <a:r>
              <a:rPr lang="en-US" altLang="en-US" dirty="0"/>
              <a:t>Tip 5: Translate stylistic variants into the appropriate categorical form </a:t>
            </a:r>
          </a:p>
          <a:p>
            <a:pPr lvl="1"/>
            <a:r>
              <a:rPr lang="en-US" altLang="en-US" dirty="0"/>
              <a:t>Example: “Mary is loved by John” becomes “John loves Mary”</a:t>
            </a:r>
          </a:p>
          <a:p>
            <a:pPr lvl="1"/>
            <a:r>
              <a:rPr lang="en-US" altLang="en-US" dirty="0"/>
              <a:t>See lists on page 244 to 248</a:t>
            </a:r>
          </a:p>
        </p:txBody>
      </p:sp>
    </p:spTree>
    <p:extLst>
      <p:ext uri="{BB962C8B-B14F-4D97-AF65-F5344CB8AC3E}">
        <p14:creationId xmlns:p14="http://schemas.microsoft.com/office/powerpoint/2010/main" val="2510857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F37DB80-DA91-4A59-8FCF-2ACB376CC7B7}"/>
              </a:ext>
            </a:extLst>
          </p:cNvPr>
          <p:cNvSpPr>
            <a:spLocks noGrp="1"/>
          </p:cNvSpPr>
          <p:nvPr>
            <p:ph type="title"/>
          </p:nvPr>
        </p:nvSpPr>
        <p:spPr/>
        <p:txBody>
          <a:bodyPr/>
          <a:lstStyle/>
          <a:p>
            <a:r>
              <a:rPr lang="en-US" altLang="en-US" dirty="0"/>
              <a:t>Categorical Syllogisms</a:t>
            </a:r>
            <a:endParaRPr lang="en-US" dirty="0"/>
          </a:p>
        </p:txBody>
      </p:sp>
      <p:sp>
        <p:nvSpPr>
          <p:cNvPr id="2" name="Content Placeholder 1">
            <a:extLst>
              <a:ext uri="{FF2B5EF4-FFF2-40B4-BE49-F238E27FC236}">
                <a16:creationId xmlns:a16="http://schemas.microsoft.com/office/drawing/2014/main" id="{FBC714A2-947F-4660-9E54-F6B4EC60E89B}"/>
              </a:ext>
            </a:extLst>
          </p:cNvPr>
          <p:cNvSpPr>
            <a:spLocks noGrp="1"/>
          </p:cNvSpPr>
          <p:nvPr>
            <p:ph idx="1"/>
          </p:nvPr>
        </p:nvSpPr>
        <p:spPr/>
        <p:txBody>
          <a:bodyPr/>
          <a:lstStyle/>
          <a:p>
            <a:pPr marL="609600" indent="-609600">
              <a:lnSpc>
                <a:spcPct val="90000"/>
              </a:lnSpc>
            </a:pPr>
            <a:r>
              <a:rPr lang="en-US" altLang="en-US" sz="2600" b="1" dirty="0"/>
              <a:t>Syllogism</a:t>
            </a:r>
            <a:r>
              <a:rPr lang="en-US" altLang="en-US" sz="2600" dirty="0"/>
              <a:t>: Three-line deductive argument</a:t>
            </a:r>
          </a:p>
          <a:p>
            <a:pPr marL="609600" indent="-609600">
              <a:lnSpc>
                <a:spcPct val="90000"/>
              </a:lnSpc>
            </a:pPr>
            <a:endParaRPr lang="en-US" altLang="en-US" sz="1000" dirty="0"/>
          </a:p>
          <a:p>
            <a:pPr>
              <a:lnSpc>
                <a:spcPct val="90000"/>
              </a:lnSpc>
            </a:pPr>
            <a:r>
              <a:rPr lang="en-US" altLang="en-US" sz="2600" b="1" dirty="0"/>
              <a:t>Categorical syllogism</a:t>
            </a:r>
            <a:r>
              <a:rPr lang="en-US" altLang="en-US" sz="2600" dirty="0"/>
              <a:t>: Syllogism made up of all categorical statements</a:t>
            </a:r>
          </a:p>
          <a:p>
            <a:pPr marL="342900" indent="-342900">
              <a:lnSpc>
                <a:spcPct val="90000"/>
              </a:lnSpc>
              <a:buFont typeface="Arial" panose="020B0604020202020204" pitchFamily="34" charset="0"/>
              <a:buChar char="•"/>
            </a:pPr>
            <a:r>
              <a:rPr lang="en-US" altLang="en-US" sz="2400" dirty="0"/>
              <a:t>Example</a:t>
            </a:r>
          </a:p>
          <a:p>
            <a:pPr marL="738188" lvl="1" indent="-342900">
              <a:lnSpc>
                <a:spcPct val="90000"/>
              </a:lnSpc>
            </a:pPr>
            <a:r>
              <a:rPr lang="en-US" altLang="en-US" sz="2200" dirty="0"/>
              <a:t>No doctors are professional wrestlers</a:t>
            </a:r>
          </a:p>
          <a:p>
            <a:pPr marL="738188" lvl="1" indent="-342900">
              <a:lnSpc>
                <a:spcPct val="90000"/>
              </a:lnSpc>
            </a:pPr>
            <a:r>
              <a:rPr lang="en-US" altLang="en-US" sz="2200" dirty="0"/>
              <a:t>All cardiologists are doctors</a:t>
            </a:r>
          </a:p>
          <a:p>
            <a:pPr marL="738188" lvl="1" indent="-342900">
              <a:lnSpc>
                <a:spcPct val="90000"/>
              </a:lnSpc>
            </a:pPr>
            <a:r>
              <a:rPr lang="en-US" altLang="en-US" sz="2200" dirty="0"/>
              <a:t>So, no cardiologists are professional wrestlers</a:t>
            </a:r>
          </a:p>
          <a:p>
            <a:pPr marL="609600" indent="-609600">
              <a:lnSpc>
                <a:spcPct val="90000"/>
              </a:lnSpc>
            </a:pPr>
            <a:endParaRPr lang="en-US" altLang="en-US" sz="1000" dirty="0"/>
          </a:p>
          <a:p>
            <a:pPr>
              <a:lnSpc>
                <a:spcPct val="90000"/>
              </a:lnSpc>
            </a:pPr>
            <a:r>
              <a:rPr lang="en-US" altLang="en-US" sz="2600" dirty="0"/>
              <a:t>Let’s look at how to evaluate this argument with a Venn Diagram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187B8-707E-41F4-A206-C55DB168726B}"/>
              </a:ext>
            </a:extLst>
          </p:cNvPr>
          <p:cNvSpPr>
            <a:spLocks noGrp="1"/>
          </p:cNvSpPr>
          <p:nvPr>
            <p:ph type="title"/>
          </p:nvPr>
        </p:nvSpPr>
        <p:spPr/>
        <p:txBody>
          <a:bodyPr/>
          <a:lstStyle/>
          <a:p>
            <a:r>
              <a:rPr lang="en-US" altLang="en-US" dirty="0"/>
              <a:t>Using Venn Diagrams to Test Validity, 1</a:t>
            </a:r>
            <a:endParaRPr lang="en-US" dirty="0"/>
          </a:p>
        </p:txBody>
      </p:sp>
      <p:sp>
        <p:nvSpPr>
          <p:cNvPr id="3" name="Content Placeholder 2">
            <a:extLst>
              <a:ext uri="{FF2B5EF4-FFF2-40B4-BE49-F238E27FC236}">
                <a16:creationId xmlns:a16="http://schemas.microsoft.com/office/drawing/2014/main" id="{B7AE8B1C-EFFD-4956-B75A-272DFE6138D6}"/>
              </a:ext>
            </a:extLst>
          </p:cNvPr>
          <p:cNvSpPr>
            <a:spLocks noGrp="1"/>
          </p:cNvSpPr>
          <p:nvPr>
            <p:ph idx="1"/>
          </p:nvPr>
        </p:nvSpPr>
        <p:spPr/>
        <p:txBody>
          <a:bodyPr/>
          <a:lstStyle/>
          <a:p>
            <a:pPr marL="457200" indent="-457200">
              <a:buFont typeface="Arial" panose="020B0604020202020204" pitchFamily="34" charset="0"/>
              <a:buChar char="•"/>
            </a:pPr>
            <a:r>
              <a:rPr lang="en-US" altLang="en-US" dirty="0"/>
              <a:t>Since there are three category terms (doctors, cardiologists, and professional wrestlers), we need three interlocking circles </a:t>
            </a:r>
          </a:p>
        </p:txBody>
      </p:sp>
      <p:pic>
        <p:nvPicPr>
          <p:cNvPr id="8" name="Picture 7" descr="The image shows a partially completed Venn diagram that helps test the validity of a categorical syllogism.&#10;">
            <a:extLst>
              <a:ext uri="{FF2B5EF4-FFF2-40B4-BE49-F238E27FC236}">
                <a16:creationId xmlns:a16="http://schemas.microsoft.com/office/drawing/2014/main" id="{E74034FB-ECF3-4DDD-B125-EA8D9599B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665" y="3323486"/>
            <a:ext cx="3124200" cy="2849113"/>
          </a:xfrm>
          <a:prstGeom prst="rect">
            <a:avLst/>
          </a:prstGeom>
        </p:spPr>
      </p:pic>
      <p:sp>
        <p:nvSpPr>
          <p:cNvPr id="12" name="Content Placeholder 2">
            <a:extLst>
              <a:ext uri="{FF2B5EF4-FFF2-40B4-BE49-F238E27FC236}">
                <a16:creationId xmlns:a16="http://schemas.microsoft.com/office/drawing/2014/main" id="{B1480791-7A1F-4E7D-86B7-574F196873E8}"/>
              </a:ext>
            </a:extLst>
          </p:cNvPr>
          <p:cNvSpPr txBox="1">
            <a:spLocks/>
          </p:cNvSpPr>
          <p:nvPr/>
        </p:nvSpPr>
        <p:spPr bwMode="auto">
          <a:xfrm>
            <a:off x="5791200" y="6172599"/>
            <a:ext cx="3352800" cy="152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sz="1000" dirty="0">
                <a:hlinkClick r:id="rId4" action="ppaction://hlinksldjump"/>
              </a:rPr>
              <a:t>Jump to Using Venn Diagrams to Test Validity, 1, Appendix</a:t>
            </a:r>
            <a:endParaRPr lang="en-US" sz="1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BBEC7-E37C-43AE-8E9A-36495F9CD49D}"/>
              </a:ext>
            </a:extLst>
          </p:cNvPr>
          <p:cNvSpPr>
            <a:spLocks noGrp="1"/>
          </p:cNvSpPr>
          <p:nvPr>
            <p:ph type="title"/>
          </p:nvPr>
        </p:nvSpPr>
        <p:spPr/>
        <p:txBody>
          <a:bodyPr/>
          <a:lstStyle/>
          <a:p>
            <a:r>
              <a:rPr lang="en-US" altLang="en-US" dirty="0"/>
              <a:t>Using Venn Diagrams to Test Validity, 2</a:t>
            </a:r>
            <a:endParaRPr lang="en-US" dirty="0"/>
          </a:p>
        </p:txBody>
      </p:sp>
      <p:sp>
        <p:nvSpPr>
          <p:cNvPr id="3" name="Content Placeholder 2">
            <a:extLst>
              <a:ext uri="{FF2B5EF4-FFF2-40B4-BE49-F238E27FC236}">
                <a16:creationId xmlns:a16="http://schemas.microsoft.com/office/drawing/2014/main" id="{65F69460-8529-410D-AC7E-D2D14228466F}"/>
              </a:ext>
            </a:extLst>
          </p:cNvPr>
          <p:cNvSpPr>
            <a:spLocks noGrp="1"/>
          </p:cNvSpPr>
          <p:nvPr>
            <p:ph idx="1"/>
          </p:nvPr>
        </p:nvSpPr>
        <p:spPr/>
        <p:txBody>
          <a:bodyPr/>
          <a:lstStyle/>
          <a:p>
            <a:pPr marL="457200" indent="-457200">
              <a:buFont typeface="Arial" panose="020B0604020202020204" pitchFamily="34" charset="0"/>
              <a:buChar char="•"/>
            </a:pPr>
            <a:r>
              <a:rPr lang="en-US" altLang="en-US" sz="2800" kern="1200" dirty="0">
                <a:solidFill>
                  <a:schemeClr val="tx1"/>
                </a:solidFill>
                <a:latin typeface="Calibri" panose="020F0502020204030204" pitchFamily="34" charset="0"/>
                <a:ea typeface="+mn-ea"/>
                <a:cs typeface="+mn-cs"/>
              </a:rPr>
              <a:t>No doctors are professional wrestlers</a:t>
            </a:r>
            <a:r>
              <a:rPr lang="en-US" altLang="en-US" dirty="0">
                <a:solidFill>
                  <a:srgbClr val="000000"/>
                </a:solidFill>
              </a:rPr>
              <a:t> </a:t>
            </a:r>
          </a:p>
        </p:txBody>
      </p:sp>
      <p:pic>
        <p:nvPicPr>
          <p:cNvPr id="10" name="Picture 9" descr="The image shows a Venn diagram that is shaded to represent the premise “No doctors are professional wrestlers.”">
            <a:extLst>
              <a:ext uri="{FF2B5EF4-FFF2-40B4-BE49-F238E27FC236}">
                <a16:creationId xmlns:a16="http://schemas.microsoft.com/office/drawing/2014/main" id="{160A6058-8296-4FFA-A157-F5087D4049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3429000"/>
            <a:ext cx="3190092" cy="2852928"/>
          </a:xfrm>
          <a:prstGeom prst="rect">
            <a:avLst/>
          </a:prstGeom>
        </p:spPr>
      </p:pic>
      <p:sp>
        <p:nvSpPr>
          <p:cNvPr id="14" name="Content Placeholder 2">
            <a:extLst>
              <a:ext uri="{FF2B5EF4-FFF2-40B4-BE49-F238E27FC236}">
                <a16:creationId xmlns:a16="http://schemas.microsoft.com/office/drawing/2014/main" id="{CFF1290D-9891-48DC-9F1D-367DCA175C70}"/>
              </a:ext>
            </a:extLst>
          </p:cNvPr>
          <p:cNvSpPr txBox="1">
            <a:spLocks/>
          </p:cNvSpPr>
          <p:nvPr/>
        </p:nvSpPr>
        <p:spPr bwMode="auto">
          <a:xfrm>
            <a:off x="5607062" y="6204131"/>
            <a:ext cx="3190092" cy="196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sz="1000" dirty="0">
                <a:hlinkClick r:id="rId3" action="ppaction://hlinksldjump"/>
              </a:rPr>
              <a:t>Jump to Using Venn Diagrams to Test Validity, 2, Appendix</a:t>
            </a:r>
            <a:endParaRPr lang="en-US" sz="1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F7E534-3708-4117-8BC5-1EBA5765A2C1}"/>
              </a:ext>
            </a:extLst>
          </p:cNvPr>
          <p:cNvSpPr>
            <a:spLocks noGrp="1"/>
          </p:cNvSpPr>
          <p:nvPr>
            <p:ph type="title"/>
          </p:nvPr>
        </p:nvSpPr>
        <p:spPr/>
        <p:txBody>
          <a:bodyPr/>
          <a:lstStyle/>
          <a:p>
            <a:r>
              <a:rPr lang="en-US" altLang="en-US" dirty="0"/>
              <a:t>Using Venn Diagrams to Test Validity, 3</a:t>
            </a:r>
            <a:endParaRPr lang="en-US" dirty="0"/>
          </a:p>
        </p:txBody>
      </p:sp>
      <p:sp>
        <p:nvSpPr>
          <p:cNvPr id="2" name="Content Placeholder 1">
            <a:extLst>
              <a:ext uri="{FF2B5EF4-FFF2-40B4-BE49-F238E27FC236}">
                <a16:creationId xmlns:a16="http://schemas.microsoft.com/office/drawing/2014/main" id="{C73C51E5-1171-4AF5-8F2A-B69118EC75F6}"/>
              </a:ext>
            </a:extLst>
          </p:cNvPr>
          <p:cNvSpPr>
            <a:spLocks noGrp="1"/>
          </p:cNvSpPr>
          <p:nvPr>
            <p:ph idx="1"/>
          </p:nvPr>
        </p:nvSpPr>
        <p:spPr/>
        <p:txBody>
          <a:bodyPr/>
          <a:lstStyle/>
          <a:p>
            <a:pPr algn="l" rtl="0" fontAlgn="base">
              <a:spcBef>
                <a:spcPts val="200"/>
              </a:spcBef>
              <a:spcAft>
                <a:spcPct val="0"/>
              </a:spcAft>
              <a:buClr>
                <a:schemeClr val="tx1"/>
              </a:buClr>
              <a:buSzPct val="75000"/>
            </a:pPr>
            <a:r>
              <a:rPr lang="en-US" altLang="en-US" sz="2800" kern="1200" dirty="0">
                <a:solidFill>
                  <a:schemeClr val="tx1"/>
                </a:solidFill>
                <a:latin typeface="Calibri" panose="020F0502020204030204" pitchFamily="34" charset="0"/>
                <a:ea typeface="+mn-ea"/>
                <a:cs typeface="+mn-cs"/>
              </a:rPr>
              <a:t>No doctors are professional wrestlers </a:t>
            </a:r>
          </a:p>
          <a:p>
            <a:pPr>
              <a:spcBef>
                <a:spcPts val="200"/>
              </a:spcBef>
            </a:pPr>
            <a:endParaRPr lang="en-US" altLang="en-US" sz="1000" dirty="0">
              <a:solidFill>
                <a:srgbClr val="000000"/>
              </a:solidFill>
            </a:endParaRPr>
          </a:p>
          <a:p>
            <a:pPr algn="l" rtl="0" fontAlgn="base">
              <a:spcBef>
                <a:spcPts val="200"/>
              </a:spcBef>
              <a:spcAft>
                <a:spcPct val="0"/>
              </a:spcAft>
              <a:buClr>
                <a:schemeClr val="tx1"/>
              </a:buClr>
              <a:buSzPct val="75000"/>
            </a:pPr>
            <a:r>
              <a:rPr lang="en-US" altLang="en-US" sz="2800" kern="1200" dirty="0">
                <a:solidFill>
                  <a:schemeClr val="tx1"/>
                </a:solidFill>
                <a:latin typeface="Calibri" panose="020F0502020204030204" pitchFamily="34" charset="0"/>
                <a:ea typeface="+mn-ea"/>
                <a:cs typeface="+mn-cs"/>
              </a:rPr>
              <a:t>All cardiologists are doctors</a:t>
            </a:r>
          </a:p>
          <a:p>
            <a:pPr algn="l" rtl="0" fontAlgn="base">
              <a:spcBef>
                <a:spcPts val="200"/>
              </a:spcBef>
              <a:spcAft>
                <a:spcPct val="0"/>
              </a:spcAft>
              <a:buClr>
                <a:schemeClr val="tx1"/>
              </a:buClr>
              <a:buSzPct val="75000"/>
            </a:pPr>
            <a:endParaRPr lang="en-US" altLang="en-US" sz="1000" kern="1200" dirty="0">
              <a:solidFill>
                <a:schemeClr val="tx1"/>
              </a:solidFill>
              <a:latin typeface="Calibri" panose="020F0502020204030204" pitchFamily="34" charset="0"/>
              <a:ea typeface="+mn-ea"/>
              <a:cs typeface="+mn-cs"/>
            </a:endParaRPr>
          </a:p>
          <a:p>
            <a:pPr algn="l" rtl="0" fontAlgn="base">
              <a:spcBef>
                <a:spcPts val="200"/>
              </a:spcBef>
              <a:spcAft>
                <a:spcPct val="0"/>
              </a:spcAft>
              <a:buClr>
                <a:schemeClr val="tx1"/>
              </a:buClr>
              <a:buSzPct val="75000"/>
            </a:pPr>
            <a:r>
              <a:rPr lang="en-US" altLang="en-US" sz="2800" kern="1200" dirty="0">
                <a:solidFill>
                  <a:schemeClr val="tx1"/>
                </a:solidFill>
                <a:latin typeface="Calibri" panose="020F0502020204030204" pitchFamily="34" charset="0"/>
                <a:ea typeface="+mn-ea"/>
                <a:cs typeface="+mn-cs"/>
              </a:rPr>
              <a:t>So, no cardiologists are </a:t>
            </a:r>
            <a:br>
              <a:rPr lang="en-US" altLang="en-US" sz="2800" kern="1200" dirty="0">
                <a:solidFill>
                  <a:schemeClr val="tx1"/>
                </a:solidFill>
                <a:latin typeface="Calibri" panose="020F0502020204030204" pitchFamily="34" charset="0"/>
                <a:ea typeface="+mn-ea"/>
                <a:cs typeface="+mn-cs"/>
              </a:rPr>
            </a:br>
            <a:r>
              <a:rPr lang="en-US" altLang="en-US" sz="2800" kern="1200" dirty="0">
                <a:solidFill>
                  <a:schemeClr val="tx1"/>
                </a:solidFill>
                <a:latin typeface="Calibri" panose="020F0502020204030204" pitchFamily="34" charset="0"/>
                <a:ea typeface="+mn-ea"/>
                <a:cs typeface="+mn-cs"/>
              </a:rPr>
              <a:t>professional wrestlers</a:t>
            </a:r>
          </a:p>
          <a:p>
            <a:pPr marL="457200" indent="-457200" algn="l" rtl="0" fontAlgn="base">
              <a:spcBef>
                <a:spcPts val="200"/>
              </a:spcBef>
              <a:spcAft>
                <a:spcPct val="0"/>
              </a:spcAft>
              <a:buClr>
                <a:schemeClr val="tx1"/>
              </a:buClr>
              <a:buSzPct val="75000"/>
              <a:buFont typeface="Arial" panose="020B0604020202020204" pitchFamily="34" charset="0"/>
              <a:buChar char="•"/>
            </a:pPr>
            <a:r>
              <a:rPr lang="en-US" altLang="en-US" sz="2400" kern="1200" dirty="0">
                <a:solidFill>
                  <a:schemeClr val="tx1"/>
                </a:solidFill>
                <a:latin typeface="Calibri" panose="020F0502020204030204" pitchFamily="34" charset="0"/>
                <a:ea typeface="+mn-ea"/>
                <a:cs typeface="+mn-cs"/>
              </a:rPr>
              <a:t>Since the conclusion suggests the </a:t>
            </a:r>
            <a:br>
              <a:rPr lang="en-US" altLang="en-US" sz="2400" kern="1200" dirty="0">
                <a:solidFill>
                  <a:schemeClr val="tx1"/>
                </a:solidFill>
                <a:latin typeface="Calibri" panose="020F0502020204030204" pitchFamily="34" charset="0"/>
                <a:ea typeface="+mn-ea"/>
                <a:cs typeface="+mn-cs"/>
              </a:rPr>
            </a:br>
            <a:r>
              <a:rPr lang="en-US" altLang="en-US" sz="2400" kern="1200" dirty="0">
                <a:solidFill>
                  <a:schemeClr val="tx1"/>
                </a:solidFill>
                <a:latin typeface="Calibri" panose="020F0502020204030204" pitchFamily="34" charset="0"/>
                <a:ea typeface="+mn-ea"/>
                <a:cs typeface="+mn-cs"/>
              </a:rPr>
              <a:t>shared area between Cardiologists </a:t>
            </a:r>
            <a:br>
              <a:rPr lang="en-US" altLang="en-US" sz="2400" kern="1200" dirty="0">
                <a:solidFill>
                  <a:schemeClr val="tx1"/>
                </a:solidFill>
                <a:latin typeface="Calibri" panose="020F0502020204030204" pitchFamily="34" charset="0"/>
                <a:ea typeface="+mn-ea"/>
                <a:cs typeface="+mn-cs"/>
              </a:rPr>
            </a:br>
            <a:r>
              <a:rPr lang="en-US" altLang="en-US" sz="2400" kern="1200" dirty="0">
                <a:solidFill>
                  <a:schemeClr val="tx1"/>
                </a:solidFill>
                <a:latin typeface="Calibri" panose="020F0502020204030204" pitchFamily="34" charset="0"/>
                <a:ea typeface="+mn-ea"/>
                <a:cs typeface="+mn-cs"/>
              </a:rPr>
              <a:t>and Pro Wrestlers is empty (shaded), </a:t>
            </a:r>
            <a:br>
              <a:rPr lang="en-US" altLang="en-US" sz="2400" kern="1200" dirty="0">
                <a:solidFill>
                  <a:schemeClr val="tx1"/>
                </a:solidFill>
                <a:latin typeface="Calibri" panose="020F0502020204030204" pitchFamily="34" charset="0"/>
                <a:ea typeface="+mn-ea"/>
                <a:cs typeface="+mn-cs"/>
              </a:rPr>
            </a:br>
            <a:r>
              <a:rPr lang="en-US" altLang="en-US" sz="2400" kern="1200" dirty="0">
                <a:solidFill>
                  <a:schemeClr val="tx1"/>
                </a:solidFill>
                <a:latin typeface="Calibri" panose="020F0502020204030204" pitchFamily="34" charset="0"/>
                <a:ea typeface="+mn-ea"/>
                <a:cs typeface="+mn-cs"/>
              </a:rPr>
              <a:t>and the first two premises already shaded that area, the argument is valid</a:t>
            </a:r>
          </a:p>
        </p:txBody>
      </p:sp>
      <p:pic>
        <p:nvPicPr>
          <p:cNvPr id="8" name="Picture 7" descr="The image shows a Venn diagram that is shaded to represent two premises and a conclusion. ">
            <a:extLst>
              <a:ext uri="{FF2B5EF4-FFF2-40B4-BE49-F238E27FC236}">
                <a16:creationId xmlns:a16="http://schemas.microsoft.com/office/drawing/2014/main" id="{784F8B08-980C-4CBC-9C3C-A77170BDCC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6097" y="2799560"/>
            <a:ext cx="2999875" cy="2689132"/>
          </a:xfrm>
          <a:prstGeom prst="rect">
            <a:avLst/>
          </a:prstGeom>
        </p:spPr>
      </p:pic>
      <p:sp>
        <p:nvSpPr>
          <p:cNvPr id="12" name="Content Placeholder 2">
            <a:extLst>
              <a:ext uri="{FF2B5EF4-FFF2-40B4-BE49-F238E27FC236}">
                <a16:creationId xmlns:a16="http://schemas.microsoft.com/office/drawing/2014/main" id="{D53B0F20-5C28-4A22-B3D1-D155784B60CB}"/>
              </a:ext>
            </a:extLst>
          </p:cNvPr>
          <p:cNvSpPr txBox="1">
            <a:spLocks/>
          </p:cNvSpPr>
          <p:nvPr/>
        </p:nvSpPr>
        <p:spPr bwMode="auto">
          <a:xfrm>
            <a:off x="6096000" y="5369238"/>
            <a:ext cx="2935934" cy="226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sz="1000" dirty="0">
                <a:hlinkClick r:id="rId3" action="ppaction://hlinksldjump"/>
              </a:rPr>
              <a:t>Jump to Using Venn Diagrams to Test Validity, 3, Appendix</a:t>
            </a:r>
            <a:endParaRPr lang="en-US" sz="1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B8B75-1975-465D-B491-6A9D79A50165}"/>
              </a:ext>
            </a:extLst>
          </p:cNvPr>
          <p:cNvSpPr>
            <a:spLocks noGrp="1"/>
          </p:cNvSpPr>
          <p:nvPr>
            <p:ph type="title"/>
          </p:nvPr>
        </p:nvSpPr>
        <p:spPr/>
        <p:txBody>
          <a:bodyPr/>
          <a:lstStyle/>
          <a:p>
            <a:r>
              <a:rPr lang="en-US" altLang="en-US" dirty="0"/>
              <a:t>Rules for Diagramming “Some” Statements, 1</a:t>
            </a:r>
            <a:endParaRPr lang="en-US" dirty="0"/>
          </a:p>
        </p:txBody>
      </p:sp>
      <p:sp>
        <p:nvSpPr>
          <p:cNvPr id="3" name="Content Placeholder 2">
            <a:extLst>
              <a:ext uri="{FF2B5EF4-FFF2-40B4-BE49-F238E27FC236}">
                <a16:creationId xmlns:a16="http://schemas.microsoft.com/office/drawing/2014/main" id="{6DFDF9C8-6790-4235-A712-F755E61C9DF1}"/>
              </a:ext>
            </a:extLst>
          </p:cNvPr>
          <p:cNvSpPr>
            <a:spLocks noGrp="1"/>
          </p:cNvSpPr>
          <p:nvPr>
            <p:ph idx="1"/>
          </p:nvPr>
        </p:nvSpPr>
        <p:spPr/>
        <p:txBody>
          <a:bodyPr/>
          <a:lstStyle/>
          <a:p>
            <a:r>
              <a:rPr lang="en-US" dirty="0"/>
              <a:t>If an argument contains one all or no statement, always do any necessary shading before placing an X</a:t>
            </a:r>
          </a:p>
          <a:p>
            <a:pPr marL="457200" indent="-457200">
              <a:buFont typeface="Arial" panose="020B0604020202020204" pitchFamily="34" charset="0"/>
              <a:buChar char="•"/>
            </a:pPr>
            <a:r>
              <a:rPr lang="en-US" sz="2400" dirty="0"/>
              <a:t>If the argument contains two all or no statements, either statement can be done first</a:t>
            </a:r>
          </a:p>
          <a:p>
            <a:endParaRPr lang="en-US" altLang="en-US" sz="1000" dirty="0"/>
          </a:p>
          <a:p>
            <a:r>
              <a:rPr lang="en-US" altLang="en-US" dirty="0"/>
              <a:t>If part of the placement area has already been shaded, place the X in the unshaded area</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B8B75-1975-465D-B491-6A9D79A50165}"/>
              </a:ext>
            </a:extLst>
          </p:cNvPr>
          <p:cNvSpPr>
            <a:spLocks noGrp="1"/>
          </p:cNvSpPr>
          <p:nvPr>
            <p:ph type="title"/>
          </p:nvPr>
        </p:nvSpPr>
        <p:spPr/>
        <p:txBody>
          <a:bodyPr/>
          <a:lstStyle/>
          <a:p>
            <a:r>
              <a:rPr lang="en-US" altLang="en-US" dirty="0"/>
              <a:t>Rules for Diagramming “Some” Statements, 2</a:t>
            </a:r>
            <a:endParaRPr lang="en-US" dirty="0"/>
          </a:p>
        </p:txBody>
      </p:sp>
      <p:sp>
        <p:nvSpPr>
          <p:cNvPr id="3" name="Content Placeholder 2">
            <a:extLst>
              <a:ext uri="{FF2B5EF4-FFF2-40B4-BE49-F238E27FC236}">
                <a16:creationId xmlns:a16="http://schemas.microsoft.com/office/drawing/2014/main" id="{6DFDF9C8-6790-4235-A712-F755E61C9DF1}"/>
              </a:ext>
            </a:extLst>
          </p:cNvPr>
          <p:cNvSpPr>
            <a:spLocks noGrp="1"/>
          </p:cNvSpPr>
          <p:nvPr>
            <p:ph idx="1"/>
          </p:nvPr>
        </p:nvSpPr>
        <p:spPr/>
        <p:txBody>
          <a:bodyPr/>
          <a:lstStyle/>
          <a:p>
            <a:r>
              <a:rPr lang="en-US" altLang="en-US" dirty="0"/>
              <a:t>When placing an X in an area, if neither part of the area has been shaded, place the X on the line that separates the two parts (see examples on page 253 and 254)</a:t>
            </a:r>
          </a:p>
        </p:txBody>
      </p:sp>
    </p:spTree>
    <p:extLst>
      <p:ext uri="{BB962C8B-B14F-4D97-AF65-F5344CB8AC3E}">
        <p14:creationId xmlns:p14="http://schemas.microsoft.com/office/powerpoint/2010/main" val="3994452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3A2B7-CC75-474B-A5F8-FDC0BEDDB584}"/>
              </a:ext>
            </a:extLst>
          </p:cNvPr>
          <p:cNvSpPr>
            <a:spLocks noGrp="1"/>
          </p:cNvSpPr>
          <p:nvPr>
            <p:ph type="title"/>
          </p:nvPr>
        </p:nvSpPr>
        <p:spPr/>
        <p:txBody>
          <a:bodyPr/>
          <a:lstStyle/>
          <a:p>
            <a:r>
              <a:rPr lang="en-US" altLang="en-US" dirty="0"/>
              <a:t>“Some” Statements: Example, 1</a:t>
            </a:r>
            <a:endParaRPr lang="en-US" dirty="0"/>
          </a:p>
        </p:txBody>
      </p:sp>
      <p:sp>
        <p:nvSpPr>
          <p:cNvPr id="3" name="Content Placeholder 2">
            <a:extLst>
              <a:ext uri="{FF2B5EF4-FFF2-40B4-BE49-F238E27FC236}">
                <a16:creationId xmlns:a16="http://schemas.microsoft.com/office/drawing/2014/main" id="{6E8DC7D6-348D-4CC8-93CA-AB770B77D877}"/>
              </a:ext>
            </a:extLst>
          </p:cNvPr>
          <p:cNvSpPr>
            <a:spLocks noGrp="1"/>
          </p:cNvSpPr>
          <p:nvPr>
            <p:ph idx="1"/>
          </p:nvPr>
        </p:nvSpPr>
        <p:spPr/>
        <p:txBody>
          <a:bodyPr/>
          <a:lstStyle/>
          <a:p>
            <a:pPr marL="457200" indent="-457200">
              <a:buFont typeface="Arial" panose="020B0604020202020204" pitchFamily="34" charset="0"/>
              <a:buChar char="•"/>
            </a:pPr>
            <a:r>
              <a:rPr lang="en-US" altLang="en-US" dirty="0"/>
              <a:t>Some Baptists are coffee lovers</a:t>
            </a:r>
          </a:p>
          <a:p>
            <a:pPr marL="457200" indent="-457200">
              <a:buFont typeface="Arial" panose="020B0604020202020204" pitchFamily="34" charset="0"/>
              <a:buChar char="•"/>
            </a:pPr>
            <a:r>
              <a:rPr lang="en-US" altLang="en-US" dirty="0"/>
              <a:t>All Baptists are Protestants</a:t>
            </a:r>
          </a:p>
          <a:p>
            <a:pPr marL="457200" indent="-457200">
              <a:buFont typeface="Arial" panose="020B0604020202020204" pitchFamily="34" charset="0"/>
              <a:buChar char="•"/>
            </a:pPr>
            <a:r>
              <a:rPr lang="en-US" altLang="en-US" dirty="0"/>
              <a:t>So, some Protestants are </a:t>
            </a:r>
            <a:br>
              <a:rPr lang="en-US" altLang="en-US" dirty="0"/>
            </a:br>
            <a:r>
              <a:rPr lang="en-US" altLang="en-US" dirty="0"/>
              <a:t>coffee lovers</a:t>
            </a:r>
          </a:p>
        </p:txBody>
      </p:sp>
      <p:pic>
        <p:nvPicPr>
          <p:cNvPr id="8" name="Picture 7" descr="The image shows a partially completed Venn diagram that helps test the validity of a categorical syllogism that contains statements with the word “some.”&#10;">
            <a:extLst>
              <a:ext uri="{FF2B5EF4-FFF2-40B4-BE49-F238E27FC236}">
                <a16:creationId xmlns:a16="http://schemas.microsoft.com/office/drawing/2014/main" id="{1EA95573-AC9F-4271-A8BA-E89485233D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0521" y="3276600"/>
            <a:ext cx="3657600" cy="3060580"/>
          </a:xfrm>
          <a:prstGeom prst="rect">
            <a:avLst/>
          </a:prstGeom>
        </p:spPr>
      </p:pic>
      <p:sp>
        <p:nvSpPr>
          <p:cNvPr id="12" name="Content Placeholder 2">
            <a:extLst>
              <a:ext uri="{FF2B5EF4-FFF2-40B4-BE49-F238E27FC236}">
                <a16:creationId xmlns:a16="http://schemas.microsoft.com/office/drawing/2014/main" id="{C74944A9-16AD-4321-A7C2-254A2877D152}"/>
              </a:ext>
            </a:extLst>
          </p:cNvPr>
          <p:cNvSpPr txBox="1">
            <a:spLocks/>
          </p:cNvSpPr>
          <p:nvPr/>
        </p:nvSpPr>
        <p:spPr bwMode="auto">
          <a:xfrm>
            <a:off x="6096000" y="6303006"/>
            <a:ext cx="2935934" cy="226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sz="1000" dirty="0">
                <a:hlinkClick r:id="rId4" action="ppaction://hlinksldjump"/>
              </a:rPr>
              <a:t>Jump to “Some” Statements: Example, 1, Appendix</a:t>
            </a:r>
            <a:endParaRPr 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335E271-A662-4B14-A2E1-27015A7BAEA0}"/>
              </a:ext>
            </a:extLst>
          </p:cNvPr>
          <p:cNvSpPr>
            <a:spLocks noGrp="1"/>
          </p:cNvSpPr>
          <p:nvPr>
            <p:ph type="title"/>
          </p:nvPr>
        </p:nvSpPr>
        <p:spPr/>
        <p:txBody>
          <a:bodyPr/>
          <a:lstStyle/>
          <a:p>
            <a:r>
              <a:rPr lang="en-US" altLang="en-US" dirty="0"/>
              <a:t>Categorical Statements</a:t>
            </a:r>
            <a:endParaRPr lang="en-US" dirty="0"/>
          </a:p>
        </p:txBody>
      </p:sp>
      <p:sp>
        <p:nvSpPr>
          <p:cNvPr id="8" name="Content Placeholder 7">
            <a:extLst>
              <a:ext uri="{FF2B5EF4-FFF2-40B4-BE49-F238E27FC236}">
                <a16:creationId xmlns:a16="http://schemas.microsoft.com/office/drawing/2014/main" id="{CD5FB2AE-8E0E-4C78-8C6E-BCACF01994A6}"/>
              </a:ext>
            </a:extLst>
          </p:cNvPr>
          <p:cNvSpPr>
            <a:spLocks noGrp="1"/>
          </p:cNvSpPr>
          <p:nvPr>
            <p:ph idx="1"/>
          </p:nvPr>
        </p:nvSpPr>
        <p:spPr/>
        <p:txBody>
          <a:bodyPr/>
          <a:lstStyle/>
          <a:p>
            <a:r>
              <a:rPr lang="en-US" altLang="en-US" b="1" dirty="0"/>
              <a:t>Categorical statement</a:t>
            </a:r>
            <a:r>
              <a:rPr lang="en-US" altLang="en-US" dirty="0"/>
              <a:t>:</a:t>
            </a:r>
            <a:r>
              <a:rPr lang="en-US" altLang="en-US" b="1" dirty="0"/>
              <a:t> </a:t>
            </a:r>
            <a:r>
              <a:rPr lang="en-US" altLang="en-US" dirty="0"/>
              <a:t>Makes a claim about the relationship between two or more categories or classes of things</a:t>
            </a:r>
          </a:p>
          <a:p>
            <a:endParaRPr lang="en-US" altLang="en-US" sz="1000" u="sng" dirty="0"/>
          </a:p>
          <a:p>
            <a:r>
              <a:rPr lang="en-US" altLang="en-US" b="1" dirty="0"/>
              <a:t>Standard-form categorical statements</a:t>
            </a:r>
          </a:p>
          <a:p>
            <a:pPr lvl="1"/>
            <a:r>
              <a:rPr lang="en-US" altLang="en-US" dirty="0"/>
              <a:t>All S are P (example</a:t>
            </a:r>
            <a:r>
              <a:rPr lang="en-US" altLang="en-US" i="1" dirty="0"/>
              <a:t>,</a:t>
            </a:r>
            <a:r>
              <a:rPr lang="en-US" altLang="en-US" dirty="0"/>
              <a:t> All Democrats are liberals)</a:t>
            </a:r>
          </a:p>
          <a:p>
            <a:pPr lvl="1"/>
            <a:r>
              <a:rPr lang="en-US" altLang="en-US" dirty="0"/>
              <a:t>No S are P (example</a:t>
            </a:r>
            <a:r>
              <a:rPr lang="en-US" altLang="en-US" i="1" dirty="0"/>
              <a:t>,</a:t>
            </a:r>
            <a:r>
              <a:rPr lang="en-US" altLang="en-US" dirty="0"/>
              <a:t> No Democrats are liberals)</a:t>
            </a:r>
          </a:p>
          <a:p>
            <a:pPr lvl="1"/>
            <a:r>
              <a:rPr lang="en-US" altLang="en-US" dirty="0"/>
              <a:t>Some S are P (example</a:t>
            </a:r>
            <a:r>
              <a:rPr lang="en-US" altLang="en-US" i="1" dirty="0"/>
              <a:t>,</a:t>
            </a:r>
            <a:r>
              <a:rPr lang="en-US" altLang="en-US" dirty="0"/>
              <a:t> Some Democrats are liberals)</a:t>
            </a:r>
          </a:p>
          <a:p>
            <a:pPr lvl="1"/>
            <a:r>
              <a:rPr lang="en-US" altLang="en-US" dirty="0"/>
              <a:t>Some S are not P (example</a:t>
            </a:r>
            <a:r>
              <a:rPr lang="en-US" altLang="en-US" i="1" dirty="0"/>
              <a:t>,</a:t>
            </a:r>
            <a:r>
              <a:rPr lang="en-US" altLang="en-US" dirty="0"/>
              <a:t> Some Democrats are not liberals)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3A2B7-CC75-474B-A5F8-FDC0BEDDB584}"/>
              </a:ext>
            </a:extLst>
          </p:cNvPr>
          <p:cNvSpPr>
            <a:spLocks noGrp="1"/>
          </p:cNvSpPr>
          <p:nvPr>
            <p:ph type="title"/>
          </p:nvPr>
        </p:nvSpPr>
        <p:spPr/>
        <p:txBody>
          <a:bodyPr/>
          <a:lstStyle/>
          <a:p>
            <a:r>
              <a:rPr lang="en-US" altLang="en-US" dirty="0"/>
              <a:t>“Some” Statements: Example, 2</a:t>
            </a:r>
            <a:endParaRPr lang="en-US" dirty="0"/>
          </a:p>
        </p:txBody>
      </p:sp>
      <p:sp>
        <p:nvSpPr>
          <p:cNvPr id="3" name="Content Placeholder 2">
            <a:extLst>
              <a:ext uri="{FF2B5EF4-FFF2-40B4-BE49-F238E27FC236}">
                <a16:creationId xmlns:a16="http://schemas.microsoft.com/office/drawing/2014/main" id="{6E8DC7D6-348D-4CC8-93CA-AB770B77D877}"/>
              </a:ext>
            </a:extLst>
          </p:cNvPr>
          <p:cNvSpPr>
            <a:spLocks noGrp="1"/>
          </p:cNvSpPr>
          <p:nvPr>
            <p:ph idx="1"/>
          </p:nvPr>
        </p:nvSpPr>
        <p:spPr/>
        <p:txBody>
          <a:bodyPr/>
          <a:lstStyle/>
          <a:p>
            <a:r>
              <a:rPr lang="en-US" altLang="en-US" dirty="0"/>
              <a:t>All Baptists are Protestants</a:t>
            </a:r>
          </a:p>
          <a:p>
            <a:pPr marL="457200" indent="-457200">
              <a:buFont typeface="Arial" panose="020B0604020202020204" pitchFamily="34" charset="0"/>
              <a:buChar char="•"/>
            </a:pPr>
            <a:r>
              <a:rPr lang="en-US" altLang="en-US" sz="2400" dirty="0"/>
              <a:t>Notice we do the “all” statement first because it requires shading</a:t>
            </a:r>
          </a:p>
        </p:txBody>
      </p:sp>
      <p:pic>
        <p:nvPicPr>
          <p:cNvPr id="5" name="Picture 4" descr="The image shows a Venn diagram that is shaded to represent the premise “All Baptists are Protestants.”">
            <a:extLst>
              <a:ext uri="{FF2B5EF4-FFF2-40B4-BE49-F238E27FC236}">
                <a16:creationId xmlns:a16="http://schemas.microsoft.com/office/drawing/2014/main" id="{5C04FB1E-2B7F-489D-82C6-DB8788754A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5678" y="3581400"/>
            <a:ext cx="3130865" cy="2738729"/>
          </a:xfrm>
          <a:prstGeom prst="rect">
            <a:avLst/>
          </a:prstGeom>
        </p:spPr>
      </p:pic>
      <p:sp>
        <p:nvSpPr>
          <p:cNvPr id="7" name="Content Placeholder 2">
            <a:extLst>
              <a:ext uri="{FF2B5EF4-FFF2-40B4-BE49-F238E27FC236}">
                <a16:creationId xmlns:a16="http://schemas.microsoft.com/office/drawing/2014/main" id="{1DBF32E2-FE19-4D47-976F-5FDAAC56B52A}"/>
              </a:ext>
            </a:extLst>
          </p:cNvPr>
          <p:cNvSpPr txBox="1">
            <a:spLocks/>
          </p:cNvSpPr>
          <p:nvPr/>
        </p:nvSpPr>
        <p:spPr bwMode="auto">
          <a:xfrm>
            <a:off x="5792115" y="6303004"/>
            <a:ext cx="2971800" cy="22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sz="1000" dirty="0">
                <a:hlinkClick r:id="rId3" action="ppaction://hlinksldjump"/>
              </a:rPr>
              <a:t>Jump to “Some” Statements: Example, 2, Appendix</a:t>
            </a:r>
            <a:endParaRPr lang="en-US" sz="1000" dirty="0"/>
          </a:p>
        </p:txBody>
      </p:sp>
    </p:spTree>
    <p:extLst>
      <p:ext uri="{BB962C8B-B14F-4D97-AF65-F5344CB8AC3E}">
        <p14:creationId xmlns:p14="http://schemas.microsoft.com/office/powerpoint/2010/main" val="3042178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3A2B7-CC75-474B-A5F8-FDC0BEDDB584}"/>
              </a:ext>
            </a:extLst>
          </p:cNvPr>
          <p:cNvSpPr>
            <a:spLocks noGrp="1"/>
          </p:cNvSpPr>
          <p:nvPr>
            <p:ph type="title"/>
          </p:nvPr>
        </p:nvSpPr>
        <p:spPr/>
        <p:txBody>
          <a:bodyPr/>
          <a:lstStyle/>
          <a:p>
            <a:r>
              <a:rPr lang="en-US" altLang="en-US" dirty="0"/>
              <a:t>“Some” Statements: Example, 3</a:t>
            </a:r>
            <a:endParaRPr lang="en-US" dirty="0"/>
          </a:p>
        </p:txBody>
      </p:sp>
      <p:sp>
        <p:nvSpPr>
          <p:cNvPr id="3" name="Content Placeholder 2">
            <a:extLst>
              <a:ext uri="{FF2B5EF4-FFF2-40B4-BE49-F238E27FC236}">
                <a16:creationId xmlns:a16="http://schemas.microsoft.com/office/drawing/2014/main" id="{6E8DC7D6-348D-4CC8-93CA-AB770B77D877}"/>
              </a:ext>
            </a:extLst>
          </p:cNvPr>
          <p:cNvSpPr>
            <a:spLocks noGrp="1"/>
          </p:cNvSpPr>
          <p:nvPr>
            <p:ph idx="1"/>
          </p:nvPr>
        </p:nvSpPr>
        <p:spPr/>
        <p:txBody>
          <a:bodyPr/>
          <a:lstStyle/>
          <a:p>
            <a:r>
              <a:rPr lang="en-US" altLang="en-US" dirty="0"/>
              <a:t>Some Baptists are coffee lovers</a:t>
            </a:r>
          </a:p>
          <a:p>
            <a:pPr marL="457200" indent="-457200">
              <a:buFont typeface="Arial" panose="020B0604020202020204" pitchFamily="34" charset="0"/>
              <a:buChar char="•"/>
            </a:pPr>
            <a:r>
              <a:rPr lang="en-US" altLang="en-US" sz="2400" dirty="0"/>
              <a:t>Since part of the area that represents the overlap of Baptists and coffee lovers is already shaded, we place the “X” in the unshaded part of that </a:t>
            </a:r>
            <a:br>
              <a:rPr lang="en-US" altLang="en-US" sz="2400" dirty="0"/>
            </a:br>
            <a:r>
              <a:rPr lang="en-US" altLang="en-US" sz="2400" dirty="0"/>
              <a:t>overlap</a:t>
            </a:r>
          </a:p>
          <a:p>
            <a:endParaRPr lang="en-US" altLang="en-US" sz="1000" dirty="0"/>
          </a:p>
          <a:p>
            <a:r>
              <a:rPr lang="en-US" altLang="en-US" dirty="0"/>
              <a:t>All Baptists are Protestants</a:t>
            </a:r>
          </a:p>
        </p:txBody>
      </p:sp>
      <p:pic>
        <p:nvPicPr>
          <p:cNvPr id="6" name="Picture 5" descr="The image shows a Venn diagram that is shaded to represent two premises and a conclusion. ">
            <a:extLst>
              <a:ext uri="{FF2B5EF4-FFF2-40B4-BE49-F238E27FC236}">
                <a16:creationId xmlns:a16="http://schemas.microsoft.com/office/drawing/2014/main" id="{374D3B8D-BECA-48DF-B0C3-DF41EB042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0983" y="3733800"/>
            <a:ext cx="3076755" cy="2655037"/>
          </a:xfrm>
          <a:prstGeom prst="rect">
            <a:avLst/>
          </a:prstGeom>
        </p:spPr>
      </p:pic>
      <p:sp>
        <p:nvSpPr>
          <p:cNvPr id="7" name="Content Placeholder 2">
            <a:extLst>
              <a:ext uri="{FF2B5EF4-FFF2-40B4-BE49-F238E27FC236}">
                <a16:creationId xmlns:a16="http://schemas.microsoft.com/office/drawing/2014/main" id="{3900DA0A-ECC7-4831-946F-8D1898C9B2E5}"/>
              </a:ext>
            </a:extLst>
          </p:cNvPr>
          <p:cNvSpPr txBox="1">
            <a:spLocks/>
          </p:cNvSpPr>
          <p:nvPr/>
        </p:nvSpPr>
        <p:spPr bwMode="auto">
          <a:xfrm>
            <a:off x="6033460" y="6315474"/>
            <a:ext cx="2971800" cy="22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sz="1000" dirty="0">
                <a:hlinkClick r:id="rId3" action="ppaction://hlinksldjump"/>
              </a:rPr>
              <a:t>Jump to “Some” Statements: Example, 3, Appendix</a:t>
            </a:r>
            <a:endParaRPr lang="en-US" sz="1000" dirty="0"/>
          </a:p>
        </p:txBody>
      </p:sp>
    </p:spTree>
    <p:extLst>
      <p:ext uri="{BB962C8B-B14F-4D97-AF65-F5344CB8AC3E}">
        <p14:creationId xmlns:p14="http://schemas.microsoft.com/office/powerpoint/2010/main" val="3909851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3A2B7-CC75-474B-A5F8-FDC0BEDDB584}"/>
              </a:ext>
            </a:extLst>
          </p:cNvPr>
          <p:cNvSpPr>
            <a:spLocks noGrp="1"/>
          </p:cNvSpPr>
          <p:nvPr>
            <p:ph type="title"/>
          </p:nvPr>
        </p:nvSpPr>
        <p:spPr/>
        <p:txBody>
          <a:bodyPr/>
          <a:lstStyle/>
          <a:p>
            <a:r>
              <a:rPr lang="en-US" altLang="en-US" dirty="0"/>
              <a:t>“Some” Statements: Example, 4</a:t>
            </a:r>
            <a:endParaRPr lang="en-US" dirty="0"/>
          </a:p>
        </p:txBody>
      </p:sp>
      <p:sp>
        <p:nvSpPr>
          <p:cNvPr id="3" name="Content Placeholder 2">
            <a:extLst>
              <a:ext uri="{FF2B5EF4-FFF2-40B4-BE49-F238E27FC236}">
                <a16:creationId xmlns:a16="http://schemas.microsoft.com/office/drawing/2014/main" id="{6E8DC7D6-348D-4CC8-93CA-AB770B77D877}"/>
              </a:ext>
            </a:extLst>
          </p:cNvPr>
          <p:cNvSpPr>
            <a:spLocks noGrp="1"/>
          </p:cNvSpPr>
          <p:nvPr>
            <p:ph idx="1"/>
          </p:nvPr>
        </p:nvSpPr>
        <p:spPr/>
        <p:txBody>
          <a:bodyPr/>
          <a:lstStyle/>
          <a:p>
            <a:pPr>
              <a:spcBef>
                <a:spcPts val="300"/>
              </a:spcBef>
            </a:pPr>
            <a:r>
              <a:rPr lang="en-US" altLang="en-US" dirty="0"/>
              <a:t>Some Baptists are coffee lovers</a:t>
            </a:r>
          </a:p>
          <a:p>
            <a:pPr>
              <a:spcBef>
                <a:spcPts val="300"/>
              </a:spcBef>
            </a:pPr>
            <a:endParaRPr lang="en-US" altLang="en-US" sz="1000" dirty="0"/>
          </a:p>
          <a:p>
            <a:pPr>
              <a:spcBef>
                <a:spcPts val="300"/>
              </a:spcBef>
            </a:pPr>
            <a:r>
              <a:rPr lang="en-US" altLang="en-US" dirty="0"/>
              <a:t>All Baptists are Protestants</a:t>
            </a:r>
          </a:p>
          <a:p>
            <a:pPr>
              <a:spcBef>
                <a:spcPts val="300"/>
              </a:spcBef>
            </a:pPr>
            <a:endParaRPr lang="en-US" altLang="en-US" sz="1000" dirty="0"/>
          </a:p>
          <a:p>
            <a:pPr>
              <a:spcBef>
                <a:spcPts val="300"/>
              </a:spcBef>
            </a:pPr>
            <a:r>
              <a:rPr lang="en-US" altLang="en-US" dirty="0"/>
              <a:t>So, some Protestants are coffee </a:t>
            </a:r>
            <a:br>
              <a:rPr lang="en-US" altLang="en-US" dirty="0"/>
            </a:br>
            <a:r>
              <a:rPr lang="en-US" altLang="en-US" dirty="0"/>
              <a:t>lovers</a:t>
            </a:r>
          </a:p>
          <a:p>
            <a:pPr marL="457200" indent="-457200">
              <a:spcBef>
                <a:spcPts val="300"/>
              </a:spcBef>
              <a:buFont typeface="Arial" panose="020B0604020202020204" pitchFamily="34" charset="0"/>
              <a:buChar char="•"/>
            </a:pPr>
            <a:r>
              <a:rPr lang="en-US" altLang="en-US" sz="2400" dirty="0"/>
              <a:t>Since the conclusion suggests that </a:t>
            </a:r>
            <a:br>
              <a:rPr lang="en-US" altLang="en-US" sz="2400" dirty="0"/>
            </a:br>
            <a:r>
              <a:rPr lang="en-US" altLang="en-US" sz="2400" dirty="0"/>
              <a:t>there is at least one individual within </a:t>
            </a:r>
            <a:br>
              <a:rPr lang="en-US" altLang="en-US" sz="2400" dirty="0"/>
            </a:br>
            <a:r>
              <a:rPr lang="en-US" altLang="en-US" sz="2400" dirty="0"/>
              <a:t>the overlap of Protestants and </a:t>
            </a:r>
            <a:br>
              <a:rPr lang="en-US" altLang="en-US" sz="2400" dirty="0"/>
            </a:br>
            <a:r>
              <a:rPr lang="en-US" altLang="en-US" sz="2400" dirty="0"/>
              <a:t>coffee lovers, and the first two </a:t>
            </a:r>
            <a:br>
              <a:rPr lang="en-US" altLang="en-US" sz="2400" dirty="0"/>
            </a:br>
            <a:r>
              <a:rPr lang="en-US" altLang="en-US" sz="2400" dirty="0"/>
              <a:t>premises place an “X” in that area, the argument is valid </a:t>
            </a:r>
          </a:p>
        </p:txBody>
      </p:sp>
      <p:pic>
        <p:nvPicPr>
          <p:cNvPr id="6" name="Picture 5" descr="The image shows a Venn diagram that is shaded to represent two premises and a conclusion. ">
            <a:extLst>
              <a:ext uri="{FF2B5EF4-FFF2-40B4-BE49-F238E27FC236}">
                <a16:creationId xmlns:a16="http://schemas.microsoft.com/office/drawing/2014/main" id="{374D3B8D-BECA-48DF-B0C3-DF41EB0428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5489" y="3035438"/>
            <a:ext cx="3076755" cy="2655037"/>
          </a:xfrm>
          <a:prstGeom prst="rect">
            <a:avLst/>
          </a:prstGeom>
        </p:spPr>
      </p:pic>
      <p:sp>
        <p:nvSpPr>
          <p:cNvPr id="5" name="Content Placeholder 2">
            <a:extLst>
              <a:ext uri="{FF2B5EF4-FFF2-40B4-BE49-F238E27FC236}">
                <a16:creationId xmlns:a16="http://schemas.microsoft.com/office/drawing/2014/main" id="{77C77E19-0924-44DB-828B-814D5482ABF8}"/>
              </a:ext>
            </a:extLst>
          </p:cNvPr>
          <p:cNvSpPr txBox="1">
            <a:spLocks/>
          </p:cNvSpPr>
          <p:nvPr/>
        </p:nvSpPr>
        <p:spPr bwMode="auto">
          <a:xfrm>
            <a:off x="6033460" y="5746804"/>
            <a:ext cx="2971800" cy="22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sz="1000" dirty="0">
                <a:hlinkClick r:id="rId3" action="ppaction://hlinksldjump"/>
              </a:rPr>
              <a:t>Jump to “Some” Statements: Example, 4, Appendix</a:t>
            </a:r>
            <a:endParaRPr lang="en-US" sz="1000" dirty="0"/>
          </a:p>
        </p:txBody>
      </p:sp>
    </p:spTree>
    <p:extLst>
      <p:ext uri="{BB962C8B-B14F-4D97-AF65-F5344CB8AC3E}">
        <p14:creationId xmlns:p14="http://schemas.microsoft.com/office/powerpoint/2010/main" val="519837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D1BB-D445-47CA-93AB-B5CE8FD66E0D}"/>
              </a:ext>
            </a:extLst>
          </p:cNvPr>
          <p:cNvSpPr>
            <a:spLocks noGrp="1"/>
          </p:cNvSpPr>
          <p:nvPr>
            <p:ph type="title"/>
          </p:nvPr>
        </p:nvSpPr>
        <p:spPr/>
        <p:txBody>
          <a:bodyPr/>
          <a:lstStyle/>
          <a:p>
            <a:r>
              <a:rPr lang="en-US" altLang="en-US" dirty="0"/>
              <a:t>Diagramming When an Argument is Invalid: Example, 1</a:t>
            </a:r>
            <a:endParaRPr lang="en-US" dirty="0"/>
          </a:p>
        </p:txBody>
      </p:sp>
      <p:sp>
        <p:nvSpPr>
          <p:cNvPr id="3" name="Content Placeholder 2">
            <a:extLst>
              <a:ext uri="{FF2B5EF4-FFF2-40B4-BE49-F238E27FC236}">
                <a16:creationId xmlns:a16="http://schemas.microsoft.com/office/drawing/2014/main" id="{6BEE3FE9-B31B-4E09-AE7D-A2E5B621004D}"/>
              </a:ext>
            </a:extLst>
          </p:cNvPr>
          <p:cNvSpPr>
            <a:spLocks noGrp="1"/>
          </p:cNvSpPr>
          <p:nvPr>
            <p:ph idx="1"/>
          </p:nvPr>
        </p:nvSpPr>
        <p:spPr/>
        <p:txBody>
          <a:bodyPr/>
          <a:lstStyle/>
          <a:p>
            <a:pPr marL="609600" indent="-609600">
              <a:buFont typeface="Arial" panose="020B0604020202020204" pitchFamily="34" charset="0"/>
              <a:buChar char="•"/>
            </a:pPr>
            <a:r>
              <a:rPr lang="en-US" altLang="en-US" dirty="0"/>
              <a:t>All painters are artists</a:t>
            </a:r>
          </a:p>
          <a:p>
            <a:pPr marL="609600" indent="-609600">
              <a:buFont typeface="Arial" panose="020B0604020202020204" pitchFamily="34" charset="0"/>
              <a:buChar char="•"/>
            </a:pPr>
            <a:r>
              <a:rPr lang="en-US" altLang="en-US" dirty="0"/>
              <a:t>Some magicians are artists </a:t>
            </a:r>
          </a:p>
          <a:p>
            <a:pPr marL="609600" indent="-609600">
              <a:buFont typeface="Arial" panose="020B0604020202020204" pitchFamily="34" charset="0"/>
              <a:buChar char="•"/>
            </a:pPr>
            <a:r>
              <a:rPr lang="en-US" altLang="en-US" dirty="0"/>
              <a:t>So, some magicians are painters</a:t>
            </a:r>
          </a:p>
        </p:txBody>
      </p:sp>
      <p:pic>
        <p:nvPicPr>
          <p:cNvPr id="8" name="Picture 7" descr="This image shows a partially completed Venn diagram that illustrates an invalid argument.">
            <a:extLst>
              <a:ext uri="{FF2B5EF4-FFF2-40B4-BE49-F238E27FC236}">
                <a16:creationId xmlns:a16="http://schemas.microsoft.com/office/drawing/2014/main" id="{D0846DC2-E282-4365-90F2-290C8493CC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0" y="3750519"/>
            <a:ext cx="2810565" cy="2501890"/>
          </a:xfrm>
          <a:prstGeom prst="rect">
            <a:avLst/>
          </a:prstGeom>
        </p:spPr>
      </p:pic>
      <p:sp>
        <p:nvSpPr>
          <p:cNvPr id="12" name="Content Placeholder 2">
            <a:extLst>
              <a:ext uri="{FF2B5EF4-FFF2-40B4-BE49-F238E27FC236}">
                <a16:creationId xmlns:a16="http://schemas.microsoft.com/office/drawing/2014/main" id="{5174749C-160D-4C46-B2D8-DF1F308D3674}"/>
              </a:ext>
            </a:extLst>
          </p:cNvPr>
          <p:cNvSpPr txBox="1">
            <a:spLocks/>
          </p:cNvSpPr>
          <p:nvPr/>
        </p:nvSpPr>
        <p:spPr bwMode="auto">
          <a:xfrm>
            <a:off x="6033460" y="6124628"/>
            <a:ext cx="2971800" cy="22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sz="1000" dirty="0">
                <a:hlinkClick r:id="rId3" action="ppaction://hlinksldjump"/>
              </a:rPr>
              <a:t>Jump to Diagramming When an Argument is Invalid: Example, 1, Appendix </a:t>
            </a:r>
            <a:endParaRPr lang="en-US" sz="1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D1BB-D445-47CA-93AB-B5CE8FD66E0D}"/>
              </a:ext>
            </a:extLst>
          </p:cNvPr>
          <p:cNvSpPr>
            <a:spLocks noGrp="1"/>
          </p:cNvSpPr>
          <p:nvPr>
            <p:ph type="title"/>
          </p:nvPr>
        </p:nvSpPr>
        <p:spPr/>
        <p:txBody>
          <a:bodyPr/>
          <a:lstStyle/>
          <a:p>
            <a:r>
              <a:rPr lang="en-US" altLang="en-US" dirty="0"/>
              <a:t>Diagramming When an Argument is Invalid: Example, 2</a:t>
            </a:r>
            <a:endParaRPr lang="en-US" dirty="0"/>
          </a:p>
        </p:txBody>
      </p:sp>
      <p:sp>
        <p:nvSpPr>
          <p:cNvPr id="3" name="Content Placeholder 2">
            <a:extLst>
              <a:ext uri="{FF2B5EF4-FFF2-40B4-BE49-F238E27FC236}">
                <a16:creationId xmlns:a16="http://schemas.microsoft.com/office/drawing/2014/main" id="{6BEE3FE9-B31B-4E09-AE7D-A2E5B621004D}"/>
              </a:ext>
            </a:extLst>
          </p:cNvPr>
          <p:cNvSpPr>
            <a:spLocks noGrp="1"/>
          </p:cNvSpPr>
          <p:nvPr>
            <p:ph idx="1"/>
          </p:nvPr>
        </p:nvSpPr>
        <p:spPr/>
        <p:txBody>
          <a:bodyPr/>
          <a:lstStyle/>
          <a:p>
            <a:r>
              <a:rPr lang="en-US" altLang="en-US" dirty="0"/>
              <a:t>All painters are artists</a:t>
            </a:r>
          </a:p>
          <a:p>
            <a:pPr marL="457200" indent="-457200">
              <a:buFont typeface="Arial" panose="020B0604020202020204" pitchFamily="34" charset="0"/>
              <a:buChar char="•"/>
            </a:pPr>
            <a:r>
              <a:rPr lang="en-US" altLang="en-US" sz="2400" dirty="0"/>
              <a:t>Notice we start with the first premise because it is an “all” statement and thus requires shading</a:t>
            </a:r>
          </a:p>
        </p:txBody>
      </p:sp>
      <p:pic>
        <p:nvPicPr>
          <p:cNvPr id="5" name="Picture 4" descr="The image shows a Venn diagram that is shaded to represent the premise “All Painters are Artists.”">
            <a:extLst>
              <a:ext uri="{FF2B5EF4-FFF2-40B4-BE49-F238E27FC236}">
                <a16:creationId xmlns:a16="http://schemas.microsoft.com/office/drawing/2014/main" id="{9E9715E9-E9CE-491B-B087-63246BF795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638110"/>
            <a:ext cx="2829564" cy="2658967"/>
          </a:xfrm>
          <a:prstGeom prst="rect">
            <a:avLst/>
          </a:prstGeom>
        </p:spPr>
      </p:pic>
      <p:sp>
        <p:nvSpPr>
          <p:cNvPr id="7" name="Content Placeholder 2">
            <a:extLst>
              <a:ext uri="{FF2B5EF4-FFF2-40B4-BE49-F238E27FC236}">
                <a16:creationId xmlns:a16="http://schemas.microsoft.com/office/drawing/2014/main" id="{FE321AD8-CBCE-4667-9752-7D889BD2B3AE}"/>
              </a:ext>
            </a:extLst>
          </p:cNvPr>
          <p:cNvSpPr txBox="1">
            <a:spLocks/>
          </p:cNvSpPr>
          <p:nvPr/>
        </p:nvSpPr>
        <p:spPr bwMode="auto">
          <a:xfrm>
            <a:off x="6033460" y="6172754"/>
            <a:ext cx="2971800" cy="22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sz="1000" dirty="0">
                <a:hlinkClick r:id="rId3" action="ppaction://hlinksldjump"/>
              </a:rPr>
              <a:t>Jump to Diagramming When an Argument is Invalid: Example, 2, Appendix </a:t>
            </a:r>
            <a:endParaRPr lang="en-US" sz="1000" dirty="0"/>
          </a:p>
        </p:txBody>
      </p:sp>
    </p:spTree>
    <p:extLst>
      <p:ext uri="{BB962C8B-B14F-4D97-AF65-F5344CB8AC3E}">
        <p14:creationId xmlns:p14="http://schemas.microsoft.com/office/powerpoint/2010/main" val="21748746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D1BB-D445-47CA-93AB-B5CE8FD66E0D}"/>
              </a:ext>
            </a:extLst>
          </p:cNvPr>
          <p:cNvSpPr>
            <a:spLocks noGrp="1"/>
          </p:cNvSpPr>
          <p:nvPr>
            <p:ph type="title"/>
          </p:nvPr>
        </p:nvSpPr>
        <p:spPr/>
        <p:txBody>
          <a:bodyPr/>
          <a:lstStyle/>
          <a:p>
            <a:r>
              <a:rPr lang="en-US" altLang="en-US" dirty="0"/>
              <a:t>Diagramming When an Argument is Invalid: Example, 3</a:t>
            </a:r>
            <a:endParaRPr lang="en-US" dirty="0"/>
          </a:p>
        </p:txBody>
      </p:sp>
      <p:sp>
        <p:nvSpPr>
          <p:cNvPr id="3" name="Content Placeholder 2">
            <a:extLst>
              <a:ext uri="{FF2B5EF4-FFF2-40B4-BE49-F238E27FC236}">
                <a16:creationId xmlns:a16="http://schemas.microsoft.com/office/drawing/2014/main" id="{6BEE3FE9-B31B-4E09-AE7D-A2E5B621004D}"/>
              </a:ext>
            </a:extLst>
          </p:cNvPr>
          <p:cNvSpPr>
            <a:spLocks noGrp="1"/>
          </p:cNvSpPr>
          <p:nvPr>
            <p:ph idx="1"/>
          </p:nvPr>
        </p:nvSpPr>
        <p:spPr/>
        <p:txBody>
          <a:bodyPr/>
          <a:lstStyle/>
          <a:p>
            <a:pPr algn="l" rtl="0" fontAlgn="base">
              <a:spcBef>
                <a:spcPts val="200"/>
              </a:spcBef>
              <a:spcAft>
                <a:spcPct val="0"/>
              </a:spcAft>
              <a:buClr>
                <a:schemeClr val="tx1"/>
              </a:buClr>
              <a:buSzPct val="75000"/>
            </a:pPr>
            <a:r>
              <a:rPr lang="en-US" altLang="en-US" sz="2800" kern="1200" dirty="0">
                <a:solidFill>
                  <a:schemeClr val="tx1"/>
                </a:solidFill>
                <a:latin typeface="Calibri" panose="020F0502020204030204" pitchFamily="34" charset="0"/>
                <a:ea typeface="+mn-ea"/>
                <a:cs typeface="+mn-cs"/>
              </a:rPr>
              <a:t>All painters are artists</a:t>
            </a:r>
          </a:p>
          <a:p>
            <a:pPr algn="l" rtl="0" fontAlgn="base">
              <a:spcBef>
                <a:spcPts val="200"/>
              </a:spcBef>
              <a:spcAft>
                <a:spcPct val="0"/>
              </a:spcAft>
              <a:buClr>
                <a:schemeClr val="tx1"/>
              </a:buClr>
              <a:buSzPct val="75000"/>
            </a:pPr>
            <a:endParaRPr lang="en-US" altLang="en-US" sz="1000" kern="1200" dirty="0">
              <a:solidFill>
                <a:schemeClr val="tx1"/>
              </a:solidFill>
              <a:latin typeface="Calibri" panose="020F0502020204030204" pitchFamily="34" charset="0"/>
              <a:ea typeface="+mn-ea"/>
              <a:cs typeface="+mn-cs"/>
            </a:endParaRPr>
          </a:p>
          <a:p>
            <a:pPr algn="l" rtl="0" fontAlgn="base">
              <a:spcBef>
                <a:spcPts val="200"/>
              </a:spcBef>
              <a:spcAft>
                <a:spcPct val="0"/>
              </a:spcAft>
              <a:buClr>
                <a:schemeClr val="tx1"/>
              </a:buClr>
              <a:buSzPct val="75000"/>
            </a:pPr>
            <a:r>
              <a:rPr lang="en-US" altLang="en-US" sz="2800" kern="1200" dirty="0">
                <a:solidFill>
                  <a:schemeClr val="tx1"/>
                </a:solidFill>
                <a:latin typeface="Calibri" panose="020F0502020204030204" pitchFamily="34" charset="0"/>
                <a:ea typeface="+mn-ea"/>
                <a:cs typeface="+mn-cs"/>
              </a:rPr>
              <a:t>Some magicians are artists</a:t>
            </a:r>
          </a:p>
          <a:p>
            <a:pPr marL="457200" indent="-457200">
              <a:spcBef>
                <a:spcPts val="200"/>
              </a:spcBef>
              <a:buFont typeface="Arial" panose="020B0604020202020204" pitchFamily="34" charset="0"/>
              <a:buChar char="•"/>
            </a:pPr>
            <a:r>
              <a:rPr lang="en-US" sz="2400" dirty="0"/>
              <a:t>We place an X in that portion of the </a:t>
            </a:r>
            <a:br>
              <a:rPr lang="en-US" sz="2400" dirty="0"/>
            </a:br>
            <a:r>
              <a:rPr lang="en-US" sz="2400" dirty="0"/>
              <a:t>Magicians circle that overlaps with the </a:t>
            </a:r>
            <a:br>
              <a:rPr lang="en-US" sz="2400" dirty="0"/>
            </a:br>
            <a:r>
              <a:rPr lang="en-US" sz="2400" dirty="0"/>
              <a:t>Artists circle to represent the claim</a:t>
            </a:r>
          </a:p>
          <a:p>
            <a:pPr marL="852488" lvl="1" indent="-457200">
              <a:spcBef>
                <a:spcPts val="200"/>
              </a:spcBef>
            </a:pPr>
            <a:r>
              <a:rPr lang="en-US" sz="2000" dirty="0"/>
              <a:t>The area is divided into two parts (“1” </a:t>
            </a:r>
            <a:br>
              <a:rPr lang="en-US" sz="2000" dirty="0"/>
            </a:br>
            <a:r>
              <a:rPr lang="en-US" sz="2000" dirty="0"/>
              <a:t>and “2”)</a:t>
            </a:r>
          </a:p>
          <a:p>
            <a:pPr marL="852488" lvl="1" indent="-457200">
              <a:spcBef>
                <a:spcPts val="200"/>
              </a:spcBef>
            </a:pPr>
            <a:r>
              <a:rPr lang="en-US" sz="2000" dirty="0"/>
              <a:t>We have no information that warrants </a:t>
            </a:r>
            <a:br>
              <a:rPr lang="en-US" sz="2000" dirty="0"/>
            </a:br>
            <a:r>
              <a:rPr lang="en-US" sz="2000" dirty="0"/>
              <a:t>placing the X in one of these areas rather than the other. In such cases, we place the X precisely on the line between the two sections.</a:t>
            </a:r>
            <a:endParaRPr lang="en-US" altLang="en-US" sz="1400" dirty="0"/>
          </a:p>
        </p:txBody>
      </p:sp>
      <p:pic>
        <p:nvPicPr>
          <p:cNvPr id="5" name="Picture 4" descr="The image shows a Venn diagram that is shaded to represent two premises and a conclusion. ">
            <a:extLst>
              <a:ext uri="{FF2B5EF4-FFF2-40B4-BE49-F238E27FC236}">
                <a16:creationId xmlns:a16="http://schemas.microsoft.com/office/drawing/2014/main" id="{AFE99B20-FE0F-476C-AD2E-F96C5F66E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8348" y="2690473"/>
            <a:ext cx="2819400" cy="2577415"/>
          </a:xfrm>
          <a:prstGeom prst="rect">
            <a:avLst/>
          </a:prstGeom>
        </p:spPr>
      </p:pic>
      <p:sp>
        <p:nvSpPr>
          <p:cNvPr id="6" name="Content Placeholder 2">
            <a:extLst>
              <a:ext uri="{FF2B5EF4-FFF2-40B4-BE49-F238E27FC236}">
                <a16:creationId xmlns:a16="http://schemas.microsoft.com/office/drawing/2014/main" id="{9A1B5E2A-2B7B-4AEB-A155-C5571533E419}"/>
              </a:ext>
            </a:extLst>
          </p:cNvPr>
          <p:cNvSpPr txBox="1">
            <a:spLocks/>
          </p:cNvSpPr>
          <p:nvPr/>
        </p:nvSpPr>
        <p:spPr bwMode="auto">
          <a:xfrm>
            <a:off x="6033460" y="5208562"/>
            <a:ext cx="2971800" cy="22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sz="1000" dirty="0">
                <a:hlinkClick r:id="rId3" action="ppaction://hlinksldjump"/>
              </a:rPr>
              <a:t>Jump to Diagramming When an Argument is Invalid: Example, 3, Appendix </a:t>
            </a:r>
            <a:endParaRPr lang="en-US" sz="1000" dirty="0"/>
          </a:p>
        </p:txBody>
      </p:sp>
    </p:spTree>
    <p:extLst>
      <p:ext uri="{BB962C8B-B14F-4D97-AF65-F5344CB8AC3E}">
        <p14:creationId xmlns:p14="http://schemas.microsoft.com/office/powerpoint/2010/main" val="29183497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ED1BB-D445-47CA-93AB-B5CE8FD66E0D}"/>
              </a:ext>
            </a:extLst>
          </p:cNvPr>
          <p:cNvSpPr>
            <a:spLocks noGrp="1"/>
          </p:cNvSpPr>
          <p:nvPr>
            <p:ph type="title"/>
          </p:nvPr>
        </p:nvSpPr>
        <p:spPr/>
        <p:txBody>
          <a:bodyPr/>
          <a:lstStyle/>
          <a:p>
            <a:r>
              <a:rPr lang="en-US" altLang="en-US" dirty="0"/>
              <a:t>Diagramming When an Argument is Invalid: Example, 4</a:t>
            </a:r>
            <a:endParaRPr lang="en-US" dirty="0"/>
          </a:p>
        </p:txBody>
      </p:sp>
      <p:sp>
        <p:nvSpPr>
          <p:cNvPr id="3" name="Content Placeholder 2">
            <a:extLst>
              <a:ext uri="{FF2B5EF4-FFF2-40B4-BE49-F238E27FC236}">
                <a16:creationId xmlns:a16="http://schemas.microsoft.com/office/drawing/2014/main" id="{6BEE3FE9-B31B-4E09-AE7D-A2E5B621004D}"/>
              </a:ext>
            </a:extLst>
          </p:cNvPr>
          <p:cNvSpPr>
            <a:spLocks noGrp="1"/>
          </p:cNvSpPr>
          <p:nvPr>
            <p:ph idx="1"/>
          </p:nvPr>
        </p:nvSpPr>
        <p:spPr/>
        <p:txBody>
          <a:bodyPr/>
          <a:lstStyle/>
          <a:p>
            <a:pPr algn="l" rtl="0" fontAlgn="base">
              <a:spcBef>
                <a:spcPts val="400"/>
              </a:spcBef>
              <a:spcAft>
                <a:spcPct val="0"/>
              </a:spcAft>
              <a:buClr>
                <a:schemeClr val="tx1"/>
              </a:buClr>
              <a:buSzPct val="75000"/>
            </a:pPr>
            <a:r>
              <a:rPr lang="en-US" altLang="en-US" sz="2800" kern="1200" dirty="0">
                <a:solidFill>
                  <a:schemeClr val="tx1"/>
                </a:solidFill>
                <a:latin typeface="Calibri" panose="020F0502020204030204" pitchFamily="34" charset="0"/>
                <a:ea typeface="+mn-ea"/>
                <a:cs typeface="+mn-cs"/>
              </a:rPr>
              <a:t>All painters are artists</a:t>
            </a:r>
          </a:p>
          <a:p>
            <a:pPr algn="l" rtl="0" fontAlgn="base">
              <a:spcBef>
                <a:spcPts val="400"/>
              </a:spcBef>
              <a:spcAft>
                <a:spcPct val="0"/>
              </a:spcAft>
              <a:buClr>
                <a:schemeClr val="tx1"/>
              </a:buClr>
              <a:buSzPct val="75000"/>
            </a:pPr>
            <a:endParaRPr lang="en-US" altLang="en-US" sz="1000" kern="1200" dirty="0">
              <a:solidFill>
                <a:schemeClr val="tx1"/>
              </a:solidFill>
              <a:latin typeface="Calibri" panose="020F0502020204030204" pitchFamily="34" charset="0"/>
              <a:ea typeface="+mn-ea"/>
              <a:cs typeface="+mn-cs"/>
            </a:endParaRPr>
          </a:p>
          <a:p>
            <a:pPr algn="l" rtl="0" fontAlgn="base">
              <a:spcBef>
                <a:spcPts val="400"/>
              </a:spcBef>
              <a:spcAft>
                <a:spcPct val="0"/>
              </a:spcAft>
              <a:buClr>
                <a:schemeClr val="tx1"/>
              </a:buClr>
              <a:buSzPct val="75000"/>
            </a:pPr>
            <a:r>
              <a:rPr lang="en-US" altLang="en-US" sz="2800" kern="1200" dirty="0">
                <a:solidFill>
                  <a:schemeClr val="tx1"/>
                </a:solidFill>
                <a:latin typeface="Calibri" panose="020F0502020204030204" pitchFamily="34" charset="0"/>
                <a:ea typeface="+mn-ea"/>
                <a:cs typeface="+mn-cs"/>
              </a:rPr>
              <a:t>Some magicians are artists</a:t>
            </a:r>
          </a:p>
          <a:p>
            <a:pPr algn="l" rtl="0" fontAlgn="base">
              <a:spcBef>
                <a:spcPts val="400"/>
              </a:spcBef>
              <a:spcAft>
                <a:spcPct val="0"/>
              </a:spcAft>
              <a:buClr>
                <a:schemeClr val="tx1"/>
              </a:buClr>
              <a:buSzPct val="75000"/>
            </a:pPr>
            <a:endParaRPr lang="en-US" altLang="en-US" sz="1000" dirty="0"/>
          </a:p>
          <a:p>
            <a:pPr>
              <a:spcBef>
                <a:spcPts val="400"/>
              </a:spcBef>
            </a:pPr>
            <a:r>
              <a:rPr lang="en-US" altLang="en-US" dirty="0"/>
              <a:t>So, some magicians are painters</a:t>
            </a:r>
            <a:endParaRPr lang="en-US" altLang="en-US" dirty="0">
              <a:solidFill>
                <a:srgbClr val="008000"/>
              </a:solidFill>
            </a:endParaRPr>
          </a:p>
          <a:p>
            <a:pPr marL="457200" indent="-457200">
              <a:spcBef>
                <a:spcPts val="400"/>
              </a:spcBef>
              <a:buFont typeface="Arial" panose="020B0604020202020204" pitchFamily="34" charset="0"/>
              <a:buChar char="•"/>
            </a:pPr>
            <a:r>
              <a:rPr lang="en-US" sz="2400" dirty="0"/>
              <a:t>There is an X in the Magicians circle, </a:t>
            </a:r>
            <a:br>
              <a:rPr lang="en-US" sz="2400" dirty="0"/>
            </a:br>
            <a:r>
              <a:rPr lang="en-US" sz="2400" dirty="0"/>
              <a:t>but it dangles on the line between the </a:t>
            </a:r>
            <a:br>
              <a:rPr lang="en-US" sz="2400" dirty="0"/>
            </a:br>
            <a:r>
              <a:rPr lang="en-US" sz="2400" dirty="0"/>
              <a:t>Artists circle and the Painters circle. We </a:t>
            </a:r>
            <a:br>
              <a:rPr lang="en-US" sz="2400" dirty="0"/>
            </a:br>
            <a:r>
              <a:rPr lang="en-US" sz="2400" dirty="0"/>
              <a:t>don’t know whether it is inside or </a:t>
            </a:r>
            <a:br>
              <a:rPr lang="en-US" sz="2400" dirty="0"/>
            </a:br>
            <a:r>
              <a:rPr lang="en-US" sz="2400" dirty="0"/>
              <a:t>outside the Painters circle. </a:t>
            </a:r>
            <a:br>
              <a:rPr lang="en-US" sz="2400" dirty="0"/>
            </a:br>
            <a:r>
              <a:rPr lang="en-US" sz="2400" dirty="0"/>
              <a:t>Consequently, the argument is invalid.</a:t>
            </a:r>
            <a:endParaRPr lang="en-US" altLang="en-US" sz="2400" dirty="0">
              <a:solidFill>
                <a:srgbClr val="008000"/>
              </a:solidFill>
            </a:endParaRPr>
          </a:p>
        </p:txBody>
      </p:sp>
      <p:pic>
        <p:nvPicPr>
          <p:cNvPr id="5" name="Picture 4" descr="This image shows a Venn diagram that is shaded to represent two premises and a conclusion. ">
            <a:extLst>
              <a:ext uri="{FF2B5EF4-FFF2-40B4-BE49-F238E27FC236}">
                <a16:creationId xmlns:a16="http://schemas.microsoft.com/office/drawing/2014/main" id="{AFE99B20-FE0F-476C-AD2E-F96C5F66E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2516" y="3619905"/>
            <a:ext cx="2819400" cy="2577415"/>
          </a:xfrm>
          <a:prstGeom prst="rect">
            <a:avLst/>
          </a:prstGeom>
        </p:spPr>
      </p:pic>
      <p:sp>
        <p:nvSpPr>
          <p:cNvPr id="6" name="Content Placeholder 2">
            <a:extLst>
              <a:ext uri="{FF2B5EF4-FFF2-40B4-BE49-F238E27FC236}">
                <a16:creationId xmlns:a16="http://schemas.microsoft.com/office/drawing/2014/main" id="{FA44645A-545B-4701-AC29-C0AC2B3C04A6}"/>
              </a:ext>
            </a:extLst>
          </p:cNvPr>
          <p:cNvSpPr txBox="1">
            <a:spLocks/>
          </p:cNvSpPr>
          <p:nvPr/>
        </p:nvSpPr>
        <p:spPr bwMode="auto">
          <a:xfrm>
            <a:off x="6127504" y="6075392"/>
            <a:ext cx="2971800" cy="22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sz="1000" dirty="0">
                <a:hlinkClick r:id="rId3" action="ppaction://hlinksldjump"/>
              </a:rPr>
              <a:t>Jump to Diagramming When an Argument is Invalid: Example, 4, Appendix </a:t>
            </a:r>
            <a:endParaRPr lang="en-US" sz="1000" dirty="0"/>
          </a:p>
        </p:txBody>
      </p:sp>
    </p:spTree>
    <p:extLst>
      <p:ext uri="{BB962C8B-B14F-4D97-AF65-F5344CB8AC3E}">
        <p14:creationId xmlns:p14="http://schemas.microsoft.com/office/powerpoint/2010/main" val="42532639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0831-0FDF-494A-98F5-BDC0598AC38B}"/>
              </a:ext>
            </a:extLst>
          </p:cNvPr>
          <p:cNvSpPr>
            <a:spLocks noGrp="1"/>
          </p:cNvSpPr>
          <p:nvPr>
            <p:ph type="title"/>
          </p:nvPr>
        </p:nvSpPr>
        <p:spPr/>
        <p:txBody>
          <a:bodyPr/>
          <a:lstStyle/>
          <a:p>
            <a:r>
              <a:rPr lang="en-US" altLang="en-US" dirty="0"/>
              <a:t>Using Venn Diagrams to Test the Validity of Categorical Syllogisms, 1</a:t>
            </a:r>
            <a:endParaRPr lang="en-US" dirty="0"/>
          </a:p>
        </p:txBody>
      </p:sp>
      <p:sp>
        <p:nvSpPr>
          <p:cNvPr id="3" name="Content Placeholder 2">
            <a:extLst>
              <a:ext uri="{FF2B5EF4-FFF2-40B4-BE49-F238E27FC236}">
                <a16:creationId xmlns:a16="http://schemas.microsoft.com/office/drawing/2014/main" id="{56A58F9B-BA9F-4767-B16F-4754FD89BA79}"/>
              </a:ext>
            </a:extLst>
          </p:cNvPr>
          <p:cNvSpPr>
            <a:spLocks noGrp="1"/>
          </p:cNvSpPr>
          <p:nvPr>
            <p:ph idx="1"/>
          </p:nvPr>
        </p:nvSpPr>
        <p:spPr/>
        <p:txBody>
          <a:bodyPr/>
          <a:lstStyle/>
          <a:p>
            <a:pPr>
              <a:spcBef>
                <a:spcPts val="0"/>
              </a:spcBef>
            </a:pPr>
            <a:r>
              <a:rPr lang="en-US" dirty="0"/>
              <a:t>Step 1: Translate all statements in the argument (if necessary) into standard-form categorical statements</a:t>
            </a:r>
          </a:p>
          <a:p>
            <a:pPr>
              <a:spcBef>
                <a:spcPts val="0"/>
              </a:spcBef>
            </a:pPr>
            <a:endParaRPr lang="en-US" sz="1000" dirty="0"/>
          </a:p>
          <a:p>
            <a:pPr>
              <a:spcBef>
                <a:spcPts val="0"/>
              </a:spcBef>
            </a:pPr>
            <a:r>
              <a:rPr lang="en-US" dirty="0"/>
              <a:t>Step 2: Draw and label three overlapping circles </a:t>
            </a:r>
          </a:p>
          <a:p>
            <a:pPr marL="457200" indent="-457200">
              <a:spcBef>
                <a:spcPts val="0"/>
              </a:spcBef>
              <a:buFont typeface="Arial" panose="020B0604020202020204" pitchFamily="34" charset="0"/>
              <a:buChar char="•"/>
            </a:pPr>
            <a:r>
              <a:rPr lang="en-US" sz="2400" dirty="0"/>
              <a:t>One for each term (class name) in the argument, with the two circles for the conclusion at the bottom</a:t>
            </a:r>
          </a:p>
          <a:p>
            <a:pPr>
              <a:spcBef>
                <a:spcPts val="0"/>
              </a:spcBef>
            </a:pPr>
            <a:endParaRPr lang="en-US" sz="1000" dirty="0"/>
          </a:p>
          <a:p>
            <a:pPr>
              <a:spcBef>
                <a:spcPts val="0"/>
              </a:spcBef>
            </a:pPr>
            <a:r>
              <a:rPr lang="en-US" dirty="0"/>
              <a:t>Step 3: Use shading to represent the information in all or no statements and use X’s to represent the information in “some” statements</a:t>
            </a:r>
          </a:p>
        </p:txBody>
      </p:sp>
    </p:spTree>
    <p:extLst>
      <p:ext uri="{BB962C8B-B14F-4D97-AF65-F5344CB8AC3E}">
        <p14:creationId xmlns:p14="http://schemas.microsoft.com/office/powerpoint/2010/main" val="403204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0831-0FDF-494A-98F5-BDC0598AC38B}"/>
              </a:ext>
            </a:extLst>
          </p:cNvPr>
          <p:cNvSpPr>
            <a:spLocks noGrp="1"/>
          </p:cNvSpPr>
          <p:nvPr>
            <p:ph type="title"/>
          </p:nvPr>
        </p:nvSpPr>
        <p:spPr/>
        <p:txBody>
          <a:bodyPr/>
          <a:lstStyle/>
          <a:p>
            <a:r>
              <a:rPr lang="en-US" altLang="en-US" dirty="0"/>
              <a:t>Using Venn Diagrams to Test the Validity of Categorical Syllogisms, 2</a:t>
            </a:r>
            <a:endParaRPr lang="en-US" dirty="0"/>
          </a:p>
        </p:txBody>
      </p:sp>
      <p:sp>
        <p:nvSpPr>
          <p:cNvPr id="3" name="Content Placeholder 2">
            <a:extLst>
              <a:ext uri="{FF2B5EF4-FFF2-40B4-BE49-F238E27FC236}">
                <a16:creationId xmlns:a16="http://schemas.microsoft.com/office/drawing/2014/main" id="{56A58F9B-BA9F-4767-B16F-4754FD89BA79}"/>
              </a:ext>
            </a:extLst>
          </p:cNvPr>
          <p:cNvSpPr>
            <a:spLocks noGrp="1"/>
          </p:cNvSpPr>
          <p:nvPr>
            <p:ph idx="1"/>
          </p:nvPr>
        </p:nvSpPr>
        <p:spPr/>
        <p:txBody>
          <a:bodyPr/>
          <a:lstStyle/>
          <a:p>
            <a:r>
              <a:rPr lang="en-US" dirty="0"/>
              <a:t>Step 4: Diagram the two premises</a:t>
            </a:r>
          </a:p>
          <a:p>
            <a:pPr marL="457200" indent="-457200">
              <a:buFont typeface="Arial" panose="020B0604020202020204" pitchFamily="34" charset="0"/>
              <a:buChar char="•"/>
            </a:pPr>
            <a:r>
              <a:rPr lang="en-US" sz="2400" dirty="0"/>
              <a:t>No marks should be entered for the conclusion</a:t>
            </a:r>
          </a:p>
          <a:p>
            <a:endParaRPr lang="en-US" sz="1000" dirty="0"/>
          </a:p>
          <a:p>
            <a:r>
              <a:rPr lang="en-US" dirty="0"/>
              <a:t>Step 5: When placing an X in a two-part area, if one part of the area has been shaded, place the X in the unshaded part</a:t>
            </a:r>
          </a:p>
          <a:p>
            <a:pPr marL="457200" indent="-457200">
              <a:spcBef>
                <a:spcPts val="200"/>
              </a:spcBef>
              <a:buFont typeface="Arial" panose="020B0604020202020204" pitchFamily="34" charset="0"/>
              <a:buChar char="•"/>
            </a:pPr>
            <a:r>
              <a:rPr lang="en-US" sz="2400" dirty="0"/>
              <a:t>If neither part of the area has been shaded, place the X precisely on the line separating the two parts</a:t>
            </a:r>
          </a:p>
          <a:p>
            <a:pPr>
              <a:spcBef>
                <a:spcPts val="200"/>
              </a:spcBef>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F0831-0FDF-494A-98F5-BDC0598AC38B}"/>
              </a:ext>
            </a:extLst>
          </p:cNvPr>
          <p:cNvSpPr>
            <a:spLocks noGrp="1"/>
          </p:cNvSpPr>
          <p:nvPr>
            <p:ph type="title"/>
          </p:nvPr>
        </p:nvSpPr>
        <p:spPr/>
        <p:txBody>
          <a:bodyPr/>
          <a:lstStyle/>
          <a:p>
            <a:r>
              <a:rPr lang="en-US" altLang="en-US" dirty="0"/>
              <a:t>Using Venn Diagrams to Test the Validity of Categorical Syllogisms, 3</a:t>
            </a:r>
            <a:endParaRPr lang="en-US" dirty="0"/>
          </a:p>
        </p:txBody>
      </p:sp>
      <p:sp>
        <p:nvSpPr>
          <p:cNvPr id="3" name="Content Placeholder 2">
            <a:extLst>
              <a:ext uri="{FF2B5EF4-FFF2-40B4-BE49-F238E27FC236}">
                <a16:creationId xmlns:a16="http://schemas.microsoft.com/office/drawing/2014/main" id="{56A58F9B-BA9F-4767-B16F-4754FD89BA79}"/>
              </a:ext>
            </a:extLst>
          </p:cNvPr>
          <p:cNvSpPr>
            <a:spLocks noGrp="1"/>
          </p:cNvSpPr>
          <p:nvPr>
            <p:ph idx="1"/>
          </p:nvPr>
        </p:nvSpPr>
        <p:spPr/>
        <p:txBody>
          <a:bodyPr/>
          <a:lstStyle/>
          <a:p>
            <a:r>
              <a:rPr lang="en-US" dirty="0"/>
              <a:t>Step 6: Look to see if the diagram contains all the information presented in the conclusion</a:t>
            </a:r>
          </a:p>
          <a:p>
            <a:pPr marL="457200" indent="-457200">
              <a:buFont typeface="Arial" panose="020B0604020202020204" pitchFamily="34" charset="0"/>
              <a:buChar char="•"/>
            </a:pPr>
            <a:r>
              <a:rPr lang="en-US" sz="2400" dirty="0"/>
              <a:t>If it does, the argument is valid</a:t>
            </a:r>
          </a:p>
          <a:p>
            <a:pPr marL="457200" indent="-457200">
              <a:buFont typeface="Arial" panose="020B0604020202020204" pitchFamily="34" charset="0"/>
              <a:buChar char="•"/>
            </a:pPr>
            <a:r>
              <a:rPr lang="en-US" sz="2400" dirty="0"/>
              <a:t>If it doesn’t, the argument is invalid</a:t>
            </a:r>
          </a:p>
        </p:txBody>
      </p:sp>
    </p:spTree>
    <p:extLst>
      <p:ext uri="{BB962C8B-B14F-4D97-AF65-F5344CB8AC3E}">
        <p14:creationId xmlns:p14="http://schemas.microsoft.com/office/powerpoint/2010/main" val="1854286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136BA-82DA-4A1B-841A-14A93616A45A}"/>
              </a:ext>
            </a:extLst>
          </p:cNvPr>
          <p:cNvSpPr>
            <a:spLocks noGrp="1"/>
          </p:cNvSpPr>
          <p:nvPr>
            <p:ph type="title"/>
          </p:nvPr>
        </p:nvSpPr>
        <p:spPr/>
        <p:txBody>
          <a:bodyPr/>
          <a:lstStyle/>
          <a:p>
            <a:r>
              <a:rPr lang="en-US" altLang="en-US" dirty="0"/>
              <a:t>Venn Diagram, 1</a:t>
            </a:r>
            <a:endParaRPr lang="en-US" dirty="0"/>
          </a:p>
        </p:txBody>
      </p:sp>
      <p:sp>
        <p:nvSpPr>
          <p:cNvPr id="8" name="Content Placeholder 7">
            <a:extLst>
              <a:ext uri="{FF2B5EF4-FFF2-40B4-BE49-F238E27FC236}">
                <a16:creationId xmlns:a16="http://schemas.microsoft.com/office/drawing/2014/main" id="{35A18D9A-CFB1-4314-BED8-57B1D44142B7}"/>
              </a:ext>
            </a:extLst>
          </p:cNvPr>
          <p:cNvSpPr>
            <a:spLocks noGrp="1"/>
          </p:cNvSpPr>
          <p:nvPr>
            <p:ph idx="1"/>
          </p:nvPr>
        </p:nvSpPr>
        <p:spPr/>
        <p:txBody>
          <a:bodyPr/>
          <a:lstStyle/>
          <a:p>
            <a:pPr>
              <a:spcBef>
                <a:spcPts val="500"/>
              </a:spcBef>
            </a:pPr>
            <a:r>
              <a:rPr lang="en-US" altLang="en-US" dirty="0"/>
              <a:t>Method to represent categorical statements (or test categorical arguments) with a series of overlapping circles that represent the suggested groups and their relations</a:t>
            </a:r>
          </a:p>
          <a:p>
            <a:pPr marL="457200" indent="-457200">
              <a:spcBef>
                <a:spcPts val="500"/>
              </a:spcBef>
              <a:buFont typeface="Arial" panose="020B0604020202020204" pitchFamily="34" charset="0"/>
              <a:buChar char="•"/>
            </a:pPr>
            <a:r>
              <a:rPr lang="en-US" altLang="en-US" sz="2400" dirty="0"/>
              <a:t>Each circle represents a group</a:t>
            </a:r>
          </a:p>
          <a:p>
            <a:pPr marL="457200" indent="-457200">
              <a:spcBef>
                <a:spcPts val="500"/>
              </a:spcBef>
              <a:buFont typeface="Arial" panose="020B0604020202020204" pitchFamily="34" charset="0"/>
              <a:buChar char="•"/>
            </a:pPr>
            <a:r>
              <a:rPr lang="en-US" altLang="en-US" sz="2400" dirty="0"/>
              <a:t>Partially overlapping circles denote that the groups share similarities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E434A0-316D-4961-956C-6A77110BF10D}"/>
              </a:ext>
            </a:extLst>
          </p:cNvPr>
          <p:cNvSpPr>
            <a:spLocks noGrp="1"/>
          </p:cNvSpPr>
          <p:nvPr>
            <p:ph type="title"/>
          </p:nvPr>
        </p:nvSpPr>
        <p:spPr>
          <a:xfrm>
            <a:off x="838200" y="3810000"/>
            <a:ext cx="7924800" cy="1143000"/>
          </a:xfrm>
        </p:spPr>
        <p:txBody>
          <a:bodyPr/>
          <a:lstStyle/>
          <a:p>
            <a:pPr algn="r"/>
            <a:r>
              <a:rPr lang="en-US" dirty="0"/>
              <a:t>Appendices</a:t>
            </a:r>
          </a:p>
        </p:txBody>
      </p:sp>
    </p:spTree>
    <p:extLst>
      <p:ext uri="{BB962C8B-B14F-4D97-AF65-F5344CB8AC3E}">
        <p14:creationId xmlns:p14="http://schemas.microsoft.com/office/powerpoint/2010/main" val="14840961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DBAB6C-E85C-4E40-911C-D0BF1CBC0FFA}"/>
              </a:ext>
            </a:extLst>
          </p:cNvPr>
          <p:cNvSpPr>
            <a:spLocks noGrp="1"/>
          </p:cNvSpPr>
          <p:nvPr>
            <p:ph type="title"/>
          </p:nvPr>
        </p:nvSpPr>
        <p:spPr/>
        <p:txBody>
          <a:bodyPr/>
          <a:lstStyle/>
          <a:p>
            <a:r>
              <a:rPr lang="en-US" altLang="en-US" dirty="0"/>
              <a:t>Standard-Form Examples, 1, Appendix 1</a:t>
            </a:r>
            <a:endParaRPr lang="en-US" dirty="0"/>
          </a:p>
        </p:txBody>
      </p:sp>
      <p:sp>
        <p:nvSpPr>
          <p:cNvPr id="4" name="Content Placeholder 3">
            <a:extLst>
              <a:ext uri="{FF2B5EF4-FFF2-40B4-BE49-F238E27FC236}">
                <a16:creationId xmlns:a16="http://schemas.microsoft.com/office/drawing/2014/main" id="{0D3A42DE-2B5E-4D23-9907-A437E6BE8ED4}"/>
              </a:ext>
            </a:extLst>
          </p:cNvPr>
          <p:cNvSpPr>
            <a:spLocks noGrp="1"/>
          </p:cNvSpPr>
          <p:nvPr>
            <p:ph idx="1"/>
          </p:nvPr>
        </p:nvSpPr>
        <p:spPr/>
        <p:txBody>
          <a:bodyPr/>
          <a:lstStyle/>
          <a:p>
            <a:r>
              <a:rPr lang="en-US" dirty="0"/>
              <a:t>The Venn diagram contains two partially overlapping circles. The circle on the left is labeled S and is shaded. The circle on the right is labeled P.</a:t>
            </a:r>
          </a:p>
        </p:txBody>
      </p:sp>
      <p:sp>
        <p:nvSpPr>
          <p:cNvPr id="5" name="Content Placeholder 2">
            <a:extLst>
              <a:ext uri="{FF2B5EF4-FFF2-40B4-BE49-F238E27FC236}">
                <a16:creationId xmlns:a16="http://schemas.microsoft.com/office/drawing/2014/main" id="{7A83A738-1A83-4C22-888F-F65CF85E6772}"/>
              </a:ext>
            </a:extLst>
          </p:cNvPr>
          <p:cNvSpPr txBox="1">
            <a:spLocks/>
          </p:cNvSpPr>
          <p:nvPr/>
        </p:nvSpPr>
        <p:spPr bwMode="auto">
          <a:xfrm>
            <a:off x="6779172" y="6132786"/>
            <a:ext cx="2362200" cy="228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hlinkClick r:id="rId2" action="ppaction://hlinksldjump"/>
              </a:rPr>
              <a:t>Jump back to Standard-Form Examples, 1</a:t>
            </a:r>
            <a:endParaRPr lang="en-US" sz="1000" dirty="0"/>
          </a:p>
        </p:txBody>
      </p:sp>
    </p:spTree>
    <p:extLst>
      <p:ext uri="{BB962C8B-B14F-4D97-AF65-F5344CB8AC3E}">
        <p14:creationId xmlns:p14="http://schemas.microsoft.com/office/powerpoint/2010/main" val="22788972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DBAB6C-E85C-4E40-911C-D0BF1CBC0FFA}"/>
              </a:ext>
            </a:extLst>
          </p:cNvPr>
          <p:cNvSpPr>
            <a:spLocks noGrp="1"/>
          </p:cNvSpPr>
          <p:nvPr>
            <p:ph type="title"/>
          </p:nvPr>
        </p:nvSpPr>
        <p:spPr/>
        <p:txBody>
          <a:bodyPr/>
          <a:lstStyle/>
          <a:p>
            <a:r>
              <a:rPr lang="en-US" altLang="en-US" dirty="0"/>
              <a:t>Standard-Form Examples, 1, Appendix 2</a:t>
            </a:r>
            <a:endParaRPr lang="en-US" dirty="0"/>
          </a:p>
        </p:txBody>
      </p:sp>
      <p:sp>
        <p:nvSpPr>
          <p:cNvPr id="4" name="Content Placeholder 3">
            <a:extLst>
              <a:ext uri="{FF2B5EF4-FFF2-40B4-BE49-F238E27FC236}">
                <a16:creationId xmlns:a16="http://schemas.microsoft.com/office/drawing/2014/main" id="{0D3A42DE-2B5E-4D23-9907-A437E6BE8ED4}"/>
              </a:ext>
            </a:extLst>
          </p:cNvPr>
          <p:cNvSpPr>
            <a:spLocks noGrp="1"/>
          </p:cNvSpPr>
          <p:nvPr>
            <p:ph idx="1"/>
          </p:nvPr>
        </p:nvSpPr>
        <p:spPr/>
        <p:txBody>
          <a:bodyPr/>
          <a:lstStyle/>
          <a:p>
            <a:r>
              <a:rPr lang="en-US" dirty="0"/>
              <a:t>The Venn diagram contains two partially overlapping circles. The circle on the left is labeled S, and the circle on the right is labeled P. The area where the circles overlap is shaded.</a:t>
            </a:r>
          </a:p>
        </p:txBody>
      </p:sp>
      <p:sp>
        <p:nvSpPr>
          <p:cNvPr id="5" name="Content Placeholder 2">
            <a:extLst>
              <a:ext uri="{FF2B5EF4-FFF2-40B4-BE49-F238E27FC236}">
                <a16:creationId xmlns:a16="http://schemas.microsoft.com/office/drawing/2014/main" id="{A44AD705-50AF-4F1E-9AF0-EC378C88739E}"/>
              </a:ext>
            </a:extLst>
          </p:cNvPr>
          <p:cNvSpPr txBox="1">
            <a:spLocks/>
          </p:cNvSpPr>
          <p:nvPr/>
        </p:nvSpPr>
        <p:spPr bwMode="auto">
          <a:xfrm>
            <a:off x="6779172" y="6132786"/>
            <a:ext cx="2362200" cy="228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hlinkClick r:id="rId2" action="ppaction://hlinksldjump"/>
              </a:rPr>
              <a:t>Jump back to Standard-Form Examples, 1</a:t>
            </a:r>
            <a:endParaRPr lang="en-US" sz="1000" dirty="0"/>
          </a:p>
        </p:txBody>
      </p:sp>
    </p:spTree>
    <p:extLst>
      <p:ext uri="{BB962C8B-B14F-4D97-AF65-F5344CB8AC3E}">
        <p14:creationId xmlns:p14="http://schemas.microsoft.com/office/powerpoint/2010/main" val="29659274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DBAB6C-E85C-4E40-911C-D0BF1CBC0FFA}"/>
              </a:ext>
            </a:extLst>
          </p:cNvPr>
          <p:cNvSpPr>
            <a:spLocks noGrp="1"/>
          </p:cNvSpPr>
          <p:nvPr>
            <p:ph type="title"/>
          </p:nvPr>
        </p:nvSpPr>
        <p:spPr/>
        <p:txBody>
          <a:bodyPr/>
          <a:lstStyle/>
          <a:p>
            <a:r>
              <a:rPr lang="en-US" altLang="en-US" dirty="0"/>
              <a:t>Standard-Form Examples, 2, Appendix 1</a:t>
            </a:r>
            <a:endParaRPr lang="en-US" dirty="0"/>
          </a:p>
        </p:txBody>
      </p:sp>
      <p:sp>
        <p:nvSpPr>
          <p:cNvPr id="4" name="Content Placeholder 3">
            <a:extLst>
              <a:ext uri="{FF2B5EF4-FFF2-40B4-BE49-F238E27FC236}">
                <a16:creationId xmlns:a16="http://schemas.microsoft.com/office/drawing/2014/main" id="{0D3A42DE-2B5E-4D23-9907-A437E6BE8ED4}"/>
              </a:ext>
            </a:extLst>
          </p:cNvPr>
          <p:cNvSpPr>
            <a:spLocks noGrp="1"/>
          </p:cNvSpPr>
          <p:nvPr>
            <p:ph idx="1"/>
          </p:nvPr>
        </p:nvSpPr>
        <p:spPr/>
        <p:txBody>
          <a:bodyPr/>
          <a:lstStyle/>
          <a:p>
            <a:r>
              <a:rPr lang="en-US" dirty="0"/>
              <a:t>The Venn diagram contains two partially overlapping circles. The circle on the left is labeled S, and the circle on the right is labeled P. The area where the circles overlap contains an X.</a:t>
            </a:r>
          </a:p>
        </p:txBody>
      </p:sp>
      <p:sp>
        <p:nvSpPr>
          <p:cNvPr id="5" name="Content Placeholder 2">
            <a:extLst>
              <a:ext uri="{FF2B5EF4-FFF2-40B4-BE49-F238E27FC236}">
                <a16:creationId xmlns:a16="http://schemas.microsoft.com/office/drawing/2014/main" id="{5A1DB553-696F-4693-BF60-55F87AE13CE1}"/>
              </a:ext>
            </a:extLst>
          </p:cNvPr>
          <p:cNvSpPr txBox="1">
            <a:spLocks/>
          </p:cNvSpPr>
          <p:nvPr/>
        </p:nvSpPr>
        <p:spPr bwMode="auto">
          <a:xfrm>
            <a:off x="6779172" y="6132786"/>
            <a:ext cx="2362200" cy="228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hlinkClick r:id="rId2" action="ppaction://hlinksldjump"/>
              </a:rPr>
              <a:t>Jump back to Standard-Form Examples, 2</a:t>
            </a:r>
            <a:endParaRPr lang="en-US" sz="1000" dirty="0"/>
          </a:p>
        </p:txBody>
      </p:sp>
    </p:spTree>
    <p:extLst>
      <p:ext uri="{BB962C8B-B14F-4D97-AF65-F5344CB8AC3E}">
        <p14:creationId xmlns:p14="http://schemas.microsoft.com/office/powerpoint/2010/main" val="2901020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DBAB6C-E85C-4E40-911C-D0BF1CBC0FFA}"/>
              </a:ext>
            </a:extLst>
          </p:cNvPr>
          <p:cNvSpPr>
            <a:spLocks noGrp="1"/>
          </p:cNvSpPr>
          <p:nvPr>
            <p:ph type="title"/>
          </p:nvPr>
        </p:nvSpPr>
        <p:spPr/>
        <p:txBody>
          <a:bodyPr/>
          <a:lstStyle/>
          <a:p>
            <a:r>
              <a:rPr lang="en-US" altLang="en-US" dirty="0"/>
              <a:t>Standard-Form Examples, 2, Appendix 2</a:t>
            </a:r>
            <a:endParaRPr lang="en-US" dirty="0"/>
          </a:p>
        </p:txBody>
      </p:sp>
      <p:sp>
        <p:nvSpPr>
          <p:cNvPr id="4" name="Content Placeholder 3">
            <a:extLst>
              <a:ext uri="{FF2B5EF4-FFF2-40B4-BE49-F238E27FC236}">
                <a16:creationId xmlns:a16="http://schemas.microsoft.com/office/drawing/2014/main" id="{0D3A42DE-2B5E-4D23-9907-A437E6BE8ED4}"/>
              </a:ext>
            </a:extLst>
          </p:cNvPr>
          <p:cNvSpPr>
            <a:spLocks noGrp="1"/>
          </p:cNvSpPr>
          <p:nvPr>
            <p:ph idx="1"/>
          </p:nvPr>
        </p:nvSpPr>
        <p:spPr/>
        <p:txBody>
          <a:bodyPr/>
          <a:lstStyle/>
          <a:p>
            <a:r>
              <a:rPr lang="en-US" dirty="0"/>
              <a:t>The Venn diagram contains two partially overlapping circles. The circle on the left is labeled S, and the circle on the right is labeled P. The circle on the left contains an X.</a:t>
            </a:r>
          </a:p>
        </p:txBody>
      </p:sp>
      <p:sp>
        <p:nvSpPr>
          <p:cNvPr id="5" name="Content Placeholder 2">
            <a:extLst>
              <a:ext uri="{FF2B5EF4-FFF2-40B4-BE49-F238E27FC236}">
                <a16:creationId xmlns:a16="http://schemas.microsoft.com/office/drawing/2014/main" id="{6F8CB6B7-9646-4B53-B77A-845BAC9C0D22}"/>
              </a:ext>
            </a:extLst>
          </p:cNvPr>
          <p:cNvSpPr txBox="1">
            <a:spLocks/>
          </p:cNvSpPr>
          <p:nvPr/>
        </p:nvSpPr>
        <p:spPr bwMode="auto">
          <a:xfrm>
            <a:off x="6779172" y="6132786"/>
            <a:ext cx="2362200" cy="228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hlinkClick r:id="rId2" action="ppaction://hlinksldjump"/>
              </a:rPr>
              <a:t>Jump back to Standard-Form Examples, 2</a:t>
            </a:r>
            <a:endParaRPr lang="en-US" sz="1000" dirty="0"/>
          </a:p>
        </p:txBody>
      </p:sp>
    </p:spTree>
    <p:extLst>
      <p:ext uri="{BB962C8B-B14F-4D97-AF65-F5344CB8AC3E}">
        <p14:creationId xmlns:p14="http://schemas.microsoft.com/office/powerpoint/2010/main" val="1196437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F1F6-56F4-46A5-B149-0158AC2BC6D0}"/>
              </a:ext>
            </a:extLst>
          </p:cNvPr>
          <p:cNvSpPr>
            <a:spLocks noGrp="1"/>
          </p:cNvSpPr>
          <p:nvPr>
            <p:ph type="title"/>
          </p:nvPr>
        </p:nvSpPr>
        <p:spPr/>
        <p:txBody>
          <a:bodyPr/>
          <a:lstStyle/>
          <a:p>
            <a:r>
              <a:rPr lang="en-US" altLang="en-US" dirty="0"/>
              <a:t>Using Venn Diagrams to Test Validity, 1, Appendix</a:t>
            </a:r>
            <a:endParaRPr lang="en-US" dirty="0"/>
          </a:p>
        </p:txBody>
      </p:sp>
      <p:sp>
        <p:nvSpPr>
          <p:cNvPr id="3" name="Content Placeholder 2">
            <a:extLst>
              <a:ext uri="{FF2B5EF4-FFF2-40B4-BE49-F238E27FC236}">
                <a16:creationId xmlns:a16="http://schemas.microsoft.com/office/drawing/2014/main" id="{9D7E4424-D202-4ECD-90A3-68D53AEB6259}"/>
              </a:ext>
            </a:extLst>
          </p:cNvPr>
          <p:cNvSpPr>
            <a:spLocks noGrp="1"/>
          </p:cNvSpPr>
          <p:nvPr>
            <p:ph idx="1"/>
          </p:nvPr>
        </p:nvSpPr>
        <p:spPr/>
        <p:txBody>
          <a:bodyPr/>
          <a:lstStyle/>
          <a:p>
            <a:r>
              <a:rPr lang="en-US" dirty="0"/>
              <a:t>The Venn diagram represents the statements “No doctors are professional wrestlers. All cardiologists are doctors. So, no cardiologists are professional wrestlers.” The diagram contains three partially overlapping circles. In a clockwise direction, the first circle is labeled doctors, the second circle is labeled professional wrestlers, and the third circle is labeled cardiologists. </a:t>
            </a:r>
          </a:p>
        </p:txBody>
      </p:sp>
      <p:sp>
        <p:nvSpPr>
          <p:cNvPr id="4" name="Content Placeholder 2">
            <a:extLst>
              <a:ext uri="{FF2B5EF4-FFF2-40B4-BE49-F238E27FC236}">
                <a16:creationId xmlns:a16="http://schemas.microsoft.com/office/drawing/2014/main" id="{DC0BF5F9-4B71-4882-8BEF-4AA5FE4AF40C}"/>
              </a:ext>
            </a:extLst>
          </p:cNvPr>
          <p:cNvSpPr txBox="1">
            <a:spLocks/>
          </p:cNvSpPr>
          <p:nvPr/>
        </p:nvSpPr>
        <p:spPr bwMode="auto">
          <a:xfrm>
            <a:off x="6172200" y="6172599"/>
            <a:ext cx="2971800" cy="22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sz="1000" dirty="0">
                <a:hlinkClick r:id="rId2" action="ppaction://hlinksldjump"/>
              </a:rPr>
              <a:t>Jump back to Using Venn Diagrams to Test Validity, 1</a:t>
            </a:r>
            <a:endParaRPr lang="en-US" sz="1000" dirty="0"/>
          </a:p>
        </p:txBody>
      </p:sp>
    </p:spTree>
    <p:extLst>
      <p:ext uri="{BB962C8B-B14F-4D97-AF65-F5344CB8AC3E}">
        <p14:creationId xmlns:p14="http://schemas.microsoft.com/office/powerpoint/2010/main" val="35685390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F1F6-56F4-46A5-B149-0158AC2BC6D0}"/>
              </a:ext>
            </a:extLst>
          </p:cNvPr>
          <p:cNvSpPr>
            <a:spLocks noGrp="1"/>
          </p:cNvSpPr>
          <p:nvPr>
            <p:ph type="title"/>
          </p:nvPr>
        </p:nvSpPr>
        <p:spPr/>
        <p:txBody>
          <a:bodyPr/>
          <a:lstStyle/>
          <a:p>
            <a:r>
              <a:rPr lang="en-US" altLang="en-US" dirty="0"/>
              <a:t>Using Venn Diagrams to Test Validity, 2, Appendix</a:t>
            </a:r>
            <a:endParaRPr lang="en-US" dirty="0"/>
          </a:p>
        </p:txBody>
      </p:sp>
      <p:sp>
        <p:nvSpPr>
          <p:cNvPr id="3" name="Content Placeholder 2">
            <a:extLst>
              <a:ext uri="{FF2B5EF4-FFF2-40B4-BE49-F238E27FC236}">
                <a16:creationId xmlns:a16="http://schemas.microsoft.com/office/drawing/2014/main" id="{9D7E4424-D202-4ECD-90A3-68D53AEB6259}"/>
              </a:ext>
            </a:extLst>
          </p:cNvPr>
          <p:cNvSpPr>
            <a:spLocks noGrp="1"/>
          </p:cNvSpPr>
          <p:nvPr>
            <p:ph idx="1"/>
          </p:nvPr>
        </p:nvSpPr>
        <p:spPr/>
        <p:txBody>
          <a:bodyPr/>
          <a:lstStyle/>
          <a:p>
            <a:r>
              <a:rPr lang="en-US" sz="2400" dirty="0"/>
              <a:t>The Venn diagram represents the statements “No doctors are professional wrestlers. All cardiologists are doctors. So, no cardiologists are professional wrestlers.” The diagram contains three partially overlapping circles. In a clockwise direction, the first circle is labeled doctors, the second circle is labeled professional wrestlers, and the third circle is labeled cardiologists. The circles labeled doctors and professional wrestlers and the area where the three circles overlap are shaded.</a:t>
            </a:r>
          </a:p>
        </p:txBody>
      </p:sp>
      <p:sp>
        <p:nvSpPr>
          <p:cNvPr id="5" name="Content Placeholder 2">
            <a:extLst>
              <a:ext uri="{FF2B5EF4-FFF2-40B4-BE49-F238E27FC236}">
                <a16:creationId xmlns:a16="http://schemas.microsoft.com/office/drawing/2014/main" id="{0B192B46-97B3-44D3-8B60-64F1C150D909}"/>
              </a:ext>
            </a:extLst>
          </p:cNvPr>
          <p:cNvSpPr txBox="1">
            <a:spLocks/>
          </p:cNvSpPr>
          <p:nvPr/>
        </p:nvSpPr>
        <p:spPr bwMode="auto">
          <a:xfrm>
            <a:off x="6172200" y="6172599"/>
            <a:ext cx="2971800" cy="22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sz="1000" dirty="0">
                <a:hlinkClick r:id="rId2" action="ppaction://hlinksldjump"/>
              </a:rPr>
              <a:t>Jump back to Using Venn Diagrams to Test Validity, 2</a:t>
            </a:r>
            <a:endParaRPr lang="en-US" sz="1000" dirty="0"/>
          </a:p>
        </p:txBody>
      </p:sp>
    </p:spTree>
    <p:extLst>
      <p:ext uri="{BB962C8B-B14F-4D97-AF65-F5344CB8AC3E}">
        <p14:creationId xmlns:p14="http://schemas.microsoft.com/office/powerpoint/2010/main" val="1838289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F1F6-56F4-46A5-B149-0158AC2BC6D0}"/>
              </a:ext>
            </a:extLst>
          </p:cNvPr>
          <p:cNvSpPr>
            <a:spLocks noGrp="1"/>
          </p:cNvSpPr>
          <p:nvPr>
            <p:ph type="title"/>
          </p:nvPr>
        </p:nvSpPr>
        <p:spPr/>
        <p:txBody>
          <a:bodyPr/>
          <a:lstStyle/>
          <a:p>
            <a:r>
              <a:rPr lang="en-US" altLang="en-US" dirty="0"/>
              <a:t>Using Venn Diagrams to Test Validity, 3, Appendix</a:t>
            </a:r>
            <a:endParaRPr lang="en-US" dirty="0"/>
          </a:p>
        </p:txBody>
      </p:sp>
      <p:sp>
        <p:nvSpPr>
          <p:cNvPr id="3" name="Content Placeholder 2">
            <a:extLst>
              <a:ext uri="{FF2B5EF4-FFF2-40B4-BE49-F238E27FC236}">
                <a16:creationId xmlns:a16="http://schemas.microsoft.com/office/drawing/2014/main" id="{9D7E4424-D202-4ECD-90A3-68D53AEB6259}"/>
              </a:ext>
            </a:extLst>
          </p:cNvPr>
          <p:cNvSpPr>
            <a:spLocks noGrp="1"/>
          </p:cNvSpPr>
          <p:nvPr>
            <p:ph idx="1"/>
          </p:nvPr>
        </p:nvSpPr>
        <p:spPr/>
        <p:txBody>
          <a:bodyPr/>
          <a:lstStyle/>
          <a:p>
            <a:r>
              <a:rPr lang="en-US" sz="2200" dirty="0"/>
              <a:t>The Venn diagram represents the statements “No doctors are professional wrestlers. All cardiologists are doctors. So, no cardiologists are professional wrestlers.” The diagram contains three partially overlapping circles. In clockwise direction, the first circle is labeled doctors, the second circle is labeled professional wrestlers, and the third circle is labeled cardiologists. The circles labeled doctors and professional wrestlers and the area where the three circles overlap are shaded to represent the premise “No doctors are professional wrestlers.” To represent the premise “All cardiologists are doctors,” the part of the Cardiologists circle that does not overlap with the Doctors circle is shaded using lines.</a:t>
            </a:r>
          </a:p>
        </p:txBody>
      </p:sp>
      <p:sp>
        <p:nvSpPr>
          <p:cNvPr id="4" name="Content Placeholder 2">
            <a:extLst>
              <a:ext uri="{FF2B5EF4-FFF2-40B4-BE49-F238E27FC236}">
                <a16:creationId xmlns:a16="http://schemas.microsoft.com/office/drawing/2014/main" id="{A5ACE0DE-2D2F-4707-814D-84AACED13F8B}"/>
              </a:ext>
            </a:extLst>
          </p:cNvPr>
          <p:cNvSpPr txBox="1">
            <a:spLocks/>
          </p:cNvSpPr>
          <p:nvPr/>
        </p:nvSpPr>
        <p:spPr bwMode="auto">
          <a:xfrm>
            <a:off x="6172200" y="6172599"/>
            <a:ext cx="2971800" cy="22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sz="1000" dirty="0">
                <a:hlinkClick r:id="rId2" action="ppaction://hlinksldjump"/>
              </a:rPr>
              <a:t>Jump back to Using Venn Diagrams to Test Validity, 3</a:t>
            </a:r>
            <a:endParaRPr lang="en-US" sz="1000" dirty="0"/>
          </a:p>
        </p:txBody>
      </p:sp>
    </p:spTree>
    <p:extLst>
      <p:ext uri="{BB962C8B-B14F-4D97-AF65-F5344CB8AC3E}">
        <p14:creationId xmlns:p14="http://schemas.microsoft.com/office/powerpoint/2010/main" val="35878991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85328-EA1F-40CC-B55A-DAC421EF4027}"/>
              </a:ext>
            </a:extLst>
          </p:cNvPr>
          <p:cNvSpPr>
            <a:spLocks noGrp="1"/>
          </p:cNvSpPr>
          <p:nvPr>
            <p:ph type="title"/>
          </p:nvPr>
        </p:nvSpPr>
        <p:spPr/>
        <p:txBody>
          <a:bodyPr/>
          <a:lstStyle/>
          <a:p>
            <a:r>
              <a:rPr lang="en-US" altLang="en-US" dirty="0"/>
              <a:t>“Some” Statements: Example, 1, Appendix</a:t>
            </a:r>
            <a:endParaRPr lang="en-US" dirty="0"/>
          </a:p>
        </p:txBody>
      </p:sp>
      <p:sp>
        <p:nvSpPr>
          <p:cNvPr id="3" name="Content Placeholder 2">
            <a:extLst>
              <a:ext uri="{FF2B5EF4-FFF2-40B4-BE49-F238E27FC236}">
                <a16:creationId xmlns:a16="http://schemas.microsoft.com/office/drawing/2014/main" id="{C9E83C63-7607-4959-95C6-C727603401DA}"/>
              </a:ext>
            </a:extLst>
          </p:cNvPr>
          <p:cNvSpPr>
            <a:spLocks noGrp="1"/>
          </p:cNvSpPr>
          <p:nvPr>
            <p:ph idx="1"/>
          </p:nvPr>
        </p:nvSpPr>
        <p:spPr/>
        <p:txBody>
          <a:bodyPr/>
          <a:lstStyle/>
          <a:p>
            <a:r>
              <a:rPr lang="en-US" dirty="0"/>
              <a:t>The Venn diagram represents the statements “Some Baptists are coffee lovers. All Baptists are Protestants. So, some Protestants are coffee lovers.” The diagram contains three partially overlapping circles. In a clockwise direction, the first circle is labeled Baptists, the second circle is labeled coffee lovers, and the third circle is labeled Protestants. </a:t>
            </a:r>
          </a:p>
          <a:p>
            <a:endParaRPr lang="en-US" dirty="0"/>
          </a:p>
        </p:txBody>
      </p:sp>
      <p:sp>
        <p:nvSpPr>
          <p:cNvPr id="4" name="Content Placeholder 2">
            <a:extLst>
              <a:ext uri="{FF2B5EF4-FFF2-40B4-BE49-F238E27FC236}">
                <a16:creationId xmlns:a16="http://schemas.microsoft.com/office/drawing/2014/main" id="{A66BA6D5-892D-48FA-910B-735D8A34D285}"/>
              </a:ext>
            </a:extLst>
          </p:cNvPr>
          <p:cNvSpPr txBox="1">
            <a:spLocks/>
          </p:cNvSpPr>
          <p:nvPr/>
        </p:nvSpPr>
        <p:spPr bwMode="auto">
          <a:xfrm>
            <a:off x="6172200" y="6172599"/>
            <a:ext cx="2971800" cy="22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sz="1000" dirty="0">
                <a:hlinkClick r:id="rId2" action="ppaction://hlinksldjump"/>
              </a:rPr>
              <a:t>Jump back to “Some” Statements: Example, 1</a:t>
            </a:r>
            <a:endParaRPr lang="en-US" sz="1000" dirty="0"/>
          </a:p>
        </p:txBody>
      </p:sp>
    </p:spTree>
    <p:extLst>
      <p:ext uri="{BB962C8B-B14F-4D97-AF65-F5344CB8AC3E}">
        <p14:creationId xmlns:p14="http://schemas.microsoft.com/office/powerpoint/2010/main" val="20451451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85328-EA1F-40CC-B55A-DAC421EF4027}"/>
              </a:ext>
            </a:extLst>
          </p:cNvPr>
          <p:cNvSpPr>
            <a:spLocks noGrp="1"/>
          </p:cNvSpPr>
          <p:nvPr>
            <p:ph type="title"/>
          </p:nvPr>
        </p:nvSpPr>
        <p:spPr/>
        <p:txBody>
          <a:bodyPr/>
          <a:lstStyle/>
          <a:p>
            <a:r>
              <a:rPr lang="en-US" altLang="en-US" dirty="0"/>
              <a:t>“Some” Statements: Example, 2, Appendix</a:t>
            </a:r>
            <a:endParaRPr lang="en-US" dirty="0"/>
          </a:p>
        </p:txBody>
      </p:sp>
      <p:sp>
        <p:nvSpPr>
          <p:cNvPr id="3" name="Content Placeholder 2">
            <a:extLst>
              <a:ext uri="{FF2B5EF4-FFF2-40B4-BE49-F238E27FC236}">
                <a16:creationId xmlns:a16="http://schemas.microsoft.com/office/drawing/2014/main" id="{C9E83C63-7607-4959-95C6-C727603401DA}"/>
              </a:ext>
            </a:extLst>
          </p:cNvPr>
          <p:cNvSpPr>
            <a:spLocks noGrp="1"/>
          </p:cNvSpPr>
          <p:nvPr>
            <p:ph idx="1"/>
          </p:nvPr>
        </p:nvSpPr>
        <p:spPr/>
        <p:txBody>
          <a:bodyPr/>
          <a:lstStyle/>
          <a:p>
            <a:r>
              <a:rPr lang="en-US" sz="2400" dirty="0"/>
              <a:t>The Venn diagram represents the statements “Some Baptists are coffee lovers. All Baptists are Protestants. So, some Protestants are coffee lovers.” The diagram contains three partially overlapping circles. In a clockwise direction, the first circle is labeled Baptists, the second circle is labeled coffee lovers, and the third circle is labeled Protestants. To represent the premise “All Baptists are Protestants,” the area of the Baptists circle that does not overlap with the Protestants circle is shaded.</a:t>
            </a:r>
          </a:p>
        </p:txBody>
      </p:sp>
      <p:sp>
        <p:nvSpPr>
          <p:cNvPr id="4" name="Content Placeholder 2">
            <a:extLst>
              <a:ext uri="{FF2B5EF4-FFF2-40B4-BE49-F238E27FC236}">
                <a16:creationId xmlns:a16="http://schemas.microsoft.com/office/drawing/2014/main" id="{94E00D2A-7DD8-4053-A4C3-6377D9BB05D3}"/>
              </a:ext>
            </a:extLst>
          </p:cNvPr>
          <p:cNvSpPr txBox="1">
            <a:spLocks/>
          </p:cNvSpPr>
          <p:nvPr/>
        </p:nvSpPr>
        <p:spPr bwMode="auto">
          <a:xfrm>
            <a:off x="6172200" y="6172599"/>
            <a:ext cx="2971800" cy="22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sz="1000" dirty="0">
                <a:hlinkClick r:id="rId2" action="ppaction://hlinksldjump"/>
              </a:rPr>
              <a:t>Jump back to “Some” Statements: Example, 2</a:t>
            </a:r>
            <a:endParaRPr lang="en-US" sz="1000" dirty="0"/>
          </a:p>
        </p:txBody>
      </p:sp>
    </p:spTree>
    <p:extLst>
      <p:ext uri="{BB962C8B-B14F-4D97-AF65-F5344CB8AC3E}">
        <p14:creationId xmlns:p14="http://schemas.microsoft.com/office/powerpoint/2010/main" val="784414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4A136BA-82DA-4A1B-841A-14A93616A45A}"/>
              </a:ext>
            </a:extLst>
          </p:cNvPr>
          <p:cNvSpPr>
            <a:spLocks noGrp="1"/>
          </p:cNvSpPr>
          <p:nvPr>
            <p:ph type="title"/>
          </p:nvPr>
        </p:nvSpPr>
        <p:spPr/>
        <p:txBody>
          <a:bodyPr/>
          <a:lstStyle/>
          <a:p>
            <a:r>
              <a:rPr lang="en-US" altLang="en-US" dirty="0"/>
              <a:t>Venn Diagram, 2</a:t>
            </a:r>
            <a:endParaRPr lang="en-US" dirty="0"/>
          </a:p>
        </p:txBody>
      </p:sp>
      <p:sp>
        <p:nvSpPr>
          <p:cNvPr id="8" name="Content Placeholder 7">
            <a:extLst>
              <a:ext uri="{FF2B5EF4-FFF2-40B4-BE49-F238E27FC236}">
                <a16:creationId xmlns:a16="http://schemas.microsoft.com/office/drawing/2014/main" id="{35A18D9A-CFB1-4314-BED8-57B1D44142B7}"/>
              </a:ext>
            </a:extLst>
          </p:cNvPr>
          <p:cNvSpPr>
            <a:spLocks noGrp="1"/>
          </p:cNvSpPr>
          <p:nvPr>
            <p:ph idx="1"/>
          </p:nvPr>
        </p:nvSpPr>
        <p:spPr/>
        <p:txBody>
          <a:bodyPr/>
          <a:lstStyle/>
          <a:p>
            <a:pPr marL="457200" lvl="0" indent="-457200">
              <a:spcBef>
                <a:spcPts val="500"/>
              </a:spcBef>
              <a:buClr>
                <a:srgbClr val="003366"/>
              </a:buClr>
              <a:buFont typeface="Arial" panose="020B0604020202020204" pitchFamily="34" charset="0"/>
              <a:buChar char="•"/>
            </a:pPr>
            <a:r>
              <a:rPr lang="en-US" altLang="en-US" sz="2400" dirty="0">
                <a:solidFill>
                  <a:srgbClr val="003366"/>
                </a:solidFill>
              </a:rPr>
              <a:t>An “X” in a portion of a circle entails that there is at least one thing within that portion</a:t>
            </a:r>
          </a:p>
          <a:p>
            <a:pPr marL="457200" lvl="0" indent="-457200">
              <a:spcBef>
                <a:spcPts val="500"/>
              </a:spcBef>
              <a:buClr>
                <a:srgbClr val="003366"/>
              </a:buClr>
              <a:buFont typeface="Arial" panose="020B0604020202020204" pitchFamily="34" charset="0"/>
              <a:buChar char="•"/>
            </a:pPr>
            <a:r>
              <a:rPr lang="en-US" altLang="en-US" sz="2400" dirty="0">
                <a:solidFill>
                  <a:srgbClr val="003366"/>
                </a:solidFill>
              </a:rPr>
              <a:t>Coloring in a portion of a circle entails that there is nothing within that portion</a:t>
            </a:r>
          </a:p>
        </p:txBody>
      </p:sp>
    </p:spTree>
    <p:extLst>
      <p:ext uri="{BB962C8B-B14F-4D97-AF65-F5344CB8AC3E}">
        <p14:creationId xmlns:p14="http://schemas.microsoft.com/office/powerpoint/2010/main" val="35930221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85328-EA1F-40CC-B55A-DAC421EF4027}"/>
              </a:ext>
            </a:extLst>
          </p:cNvPr>
          <p:cNvSpPr>
            <a:spLocks noGrp="1"/>
          </p:cNvSpPr>
          <p:nvPr>
            <p:ph type="title"/>
          </p:nvPr>
        </p:nvSpPr>
        <p:spPr/>
        <p:txBody>
          <a:bodyPr/>
          <a:lstStyle/>
          <a:p>
            <a:r>
              <a:rPr lang="en-US" altLang="en-US" dirty="0"/>
              <a:t>“Some” Statements: Example, 3, Appendix</a:t>
            </a:r>
            <a:endParaRPr lang="en-US" dirty="0"/>
          </a:p>
        </p:txBody>
      </p:sp>
      <p:sp>
        <p:nvSpPr>
          <p:cNvPr id="3" name="Content Placeholder 2">
            <a:extLst>
              <a:ext uri="{FF2B5EF4-FFF2-40B4-BE49-F238E27FC236}">
                <a16:creationId xmlns:a16="http://schemas.microsoft.com/office/drawing/2014/main" id="{C9E83C63-7607-4959-95C6-C727603401DA}"/>
              </a:ext>
            </a:extLst>
          </p:cNvPr>
          <p:cNvSpPr>
            <a:spLocks noGrp="1"/>
          </p:cNvSpPr>
          <p:nvPr>
            <p:ph idx="1"/>
          </p:nvPr>
        </p:nvSpPr>
        <p:spPr/>
        <p:txBody>
          <a:bodyPr/>
          <a:lstStyle/>
          <a:p>
            <a:r>
              <a:rPr lang="en-US" sz="2200" dirty="0"/>
              <a:t>The Venn diagram represents the statements “Some Baptists are coffee lovers. All Baptists are Protestants. So, some Protestants are coffee lovers.” The diagram contains three partially overlapping circles. In a clockwise direction, the first circle is labeled Baptists, the second circle is labeled coffee lovers, and the third circle is labeled Protestants. To represent the premise “All Baptists are Protestants,” the area of the Baptists circle that does not overlap with the Protestants circle is shaded. To represent the premise “Some Baptists are coffee lovers,” an X is placed in the unshaded portion of the Baptists circle that overlaps with the Coffee lovers circle.</a:t>
            </a:r>
          </a:p>
        </p:txBody>
      </p:sp>
      <p:sp>
        <p:nvSpPr>
          <p:cNvPr id="4" name="Content Placeholder 2">
            <a:extLst>
              <a:ext uri="{FF2B5EF4-FFF2-40B4-BE49-F238E27FC236}">
                <a16:creationId xmlns:a16="http://schemas.microsoft.com/office/drawing/2014/main" id="{D19EC417-4B9B-4D8E-A59D-4358F5B26839}"/>
              </a:ext>
            </a:extLst>
          </p:cNvPr>
          <p:cNvSpPr txBox="1">
            <a:spLocks/>
          </p:cNvSpPr>
          <p:nvPr/>
        </p:nvSpPr>
        <p:spPr bwMode="auto">
          <a:xfrm>
            <a:off x="6172200" y="6172599"/>
            <a:ext cx="2971800" cy="22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sz="1000" dirty="0">
                <a:hlinkClick r:id="rId2" action="ppaction://hlinksldjump"/>
              </a:rPr>
              <a:t>Jump back to “Some” Statements: Example, 3</a:t>
            </a:r>
            <a:endParaRPr lang="en-US" sz="1000" dirty="0"/>
          </a:p>
        </p:txBody>
      </p:sp>
    </p:spTree>
    <p:extLst>
      <p:ext uri="{BB962C8B-B14F-4D97-AF65-F5344CB8AC3E}">
        <p14:creationId xmlns:p14="http://schemas.microsoft.com/office/powerpoint/2010/main" val="3400590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85328-EA1F-40CC-B55A-DAC421EF4027}"/>
              </a:ext>
            </a:extLst>
          </p:cNvPr>
          <p:cNvSpPr>
            <a:spLocks noGrp="1"/>
          </p:cNvSpPr>
          <p:nvPr>
            <p:ph type="title"/>
          </p:nvPr>
        </p:nvSpPr>
        <p:spPr/>
        <p:txBody>
          <a:bodyPr/>
          <a:lstStyle/>
          <a:p>
            <a:r>
              <a:rPr lang="en-US" altLang="en-US" dirty="0"/>
              <a:t>“Some” Statements: Example, 4, Appendix</a:t>
            </a:r>
            <a:endParaRPr lang="en-US" dirty="0"/>
          </a:p>
        </p:txBody>
      </p:sp>
      <p:sp>
        <p:nvSpPr>
          <p:cNvPr id="3" name="Content Placeholder 2">
            <a:extLst>
              <a:ext uri="{FF2B5EF4-FFF2-40B4-BE49-F238E27FC236}">
                <a16:creationId xmlns:a16="http://schemas.microsoft.com/office/drawing/2014/main" id="{C9E83C63-7607-4959-95C6-C727603401DA}"/>
              </a:ext>
            </a:extLst>
          </p:cNvPr>
          <p:cNvSpPr>
            <a:spLocks noGrp="1"/>
          </p:cNvSpPr>
          <p:nvPr>
            <p:ph idx="1"/>
          </p:nvPr>
        </p:nvSpPr>
        <p:spPr/>
        <p:txBody>
          <a:bodyPr/>
          <a:lstStyle/>
          <a:p>
            <a:r>
              <a:rPr lang="en-US" sz="2200" dirty="0"/>
              <a:t>The Venn diagram represents the statements “Some Baptists are coffee lovers. All Baptists are Protestants. So, some Protestants are coffee lovers.” The diagram contains three partially overlapping circles. In a clockwise direction, the first circle is labeled Baptists, the second circle is labeled coffee lovers, and the third circle is labeled Protestants. To represent the premise “All Baptists are Protestants,” the area of the Baptists circle that does not overlap with the Protestants circle is shaded. To represent the premise “Some Baptists are coffee lovers,” an X is placed in the unshaded portion of the Baptists circle that overlaps with the Coffee lovers circle.</a:t>
            </a:r>
          </a:p>
        </p:txBody>
      </p:sp>
      <p:sp>
        <p:nvSpPr>
          <p:cNvPr id="4" name="Content Placeholder 2">
            <a:extLst>
              <a:ext uri="{FF2B5EF4-FFF2-40B4-BE49-F238E27FC236}">
                <a16:creationId xmlns:a16="http://schemas.microsoft.com/office/drawing/2014/main" id="{DE679F0F-ACEB-425D-943B-C91170A57357}"/>
              </a:ext>
            </a:extLst>
          </p:cNvPr>
          <p:cNvSpPr txBox="1">
            <a:spLocks/>
          </p:cNvSpPr>
          <p:nvPr/>
        </p:nvSpPr>
        <p:spPr bwMode="auto">
          <a:xfrm>
            <a:off x="6172200" y="6172599"/>
            <a:ext cx="2971800" cy="22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sz="1000" dirty="0">
                <a:hlinkClick r:id="rId2" action="ppaction://hlinksldjump"/>
              </a:rPr>
              <a:t>Jump back to “Some” Statements: Example, 4</a:t>
            </a:r>
            <a:endParaRPr lang="en-US" sz="1000" dirty="0"/>
          </a:p>
        </p:txBody>
      </p:sp>
    </p:spTree>
    <p:extLst>
      <p:ext uri="{BB962C8B-B14F-4D97-AF65-F5344CB8AC3E}">
        <p14:creationId xmlns:p14="http://schemas.microsoft.com/office/powerpoint/2010/main" val="41915643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2C6F-A2C2-42F9-9243-F3DC6C011B3C}"/>
              </a:ext>
            </a:extLst>
          </p:cNvPr>
          <p:cNvSpPr>
            <a:spLocks noGrp="1"/>
          </p:cNvSpPr>
          <p:nvPr>
            <p:ph type="title"/>
          </p:nvPr>
        </p:nvSpPr>
        <p:spPr/>
        <p:txBody>
          <a:bodyPr/>
          <a:lstStyle/>
          <a:p>
            <a:r>
              <a:rPr lang="en-US" altLang="en-US" dirty="0"/>
              <a:t>Diagramming When an Argument is Invalid: Example, 1, Appendix</a:t>
            </a:r>
            <a:endParaRPr lang="en-US" dirty="0"/>
          </a:p>
        </p:txBody>
      </p:sp>
      <p:sp>
        <p:nvSpPr>
          <p:cNvPr id="3" name="Content Placeholder 2">
            <a:extLst>
              <a:ext uri="{FF2B5EF4-FFF2-40B4-BE49-F238E27FC236}">
                <a16:creationId xmlns:a16="http://schemas.microsoft.com/office/drawing/2014/main" id="{9DFB1291-7F21-4EF1-83C0-E62B6D86BF7A}"/>
              </a:ext>
            </a:extLst>
          </p:cNvPr>
          <p:cNvSpPr>
            <a:spLocks noGrp="1"/>
          </p:cNvSpPr>
          <p:nvPr>
            <p:ph idx="1"/>
          </p:nvPr>
        </p:nvSpPr>
        <p:spPr/>
        <p:txBody>
          <a:bodyPr/>
          <a:lstStyle/>
          <a:p>
            <a:r>
              <a:rPr lang="en-US" dirty="0"/>
              <a:t>The Venn diagram represents the statements “All painters are artists. Some magicians are artists. So, some magicians are painters.” The diagram contains three partially overlapping circles. In a clockwise direction, the first circle is labeled artists, the second circle is labeled painters, and the third circle is labeled magicians. </a:t>
            </a:r>
          </a:p>
        </p:txBody>
      </p:sp>
      <p:sp>
        <p:nvSpPr>
          <p:cNvPr id="4" name="Content Placeholder 2">
            <a:extLst>
              <a:ext uri="{FF2B5EF4-FFF2-40B4-BE49-F238E27FC236}">
                <a16:creationId xmlns:a16="http://schemas.microsoft.com/office/drawing/2014/main" id="{BB280494-8DA1-476F-AD6D-B8204D646B49}"/>
              </a:ext>
            </a:extLst>
          </p:cNvPr>
          <p:cNvSpPr txBox="1">
            <a:spLocks/>
          </p:cNvSpPr>
          <p:nvPr/>
        </p:nvSpPr>
        <p:spPr bwMode="auto">
          <a:xfrm>
            <a:off x="5181600" y="6298725"/>
            <a:ext cx="3962400" cy="152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sz="1000" dirty="0">
                <a:hlinkClick r:id="rId2" action="ppaction://hlinksldjump"/>
              </a:rPr>
              <a:t>Jump back to Diagramming When an Argument is Invalid: Example, 1</a:t>
            </a:r>
            <a:endParaRPr lang="en-US" sz="1000" dirty="0"/>
          </a:p>
        </p:txBody>
      </p:sp>
    </p:spTree>
    <p:extLst>
      <p:ext uri="{BB962C8B-B14F-4D97-AF65-F5344CB8AC3E}">
        <p14:creationId xmlns:p14="http://schemas.microsoft.com/office/powerpoint/2010/main" val="437568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2C6F-A2C2-42F9-9243-F3DC6C011B3C}"/>
              </a:ext>
            </a:extLst>
          </p:cNvPr>
          <p:cNvSpPr>
            <a:spLocks noGrp="1"/>
          </p:cNvSpPr>
          <p:nvPr>
            <p:ph type="title"/>
          </p:nvPr>
        </p:nvSpPr>
        <p:spPr/>
        <p:txBody>
          <a:bodyPr/>
          <a:lstStyle/>
          <a:p>
            <a:r>
              <a:rPr lang="en-US" altLang="en-US" dirty="0"/>
              <a:t>Diagramming When an Argument is Invalid: Example, 2, Appendix</a:t>
            </a:r>
            <a:endParaRPr lang="en-US" dirty="0"/>
          </a:p>
        </p:txBody>
      </p:sp>
      <p:sp>
        <p:nvSpPr>
          <p:cNvPr id="3" name="Content Placeholder 2">
            <a:extLst>
              <a:ext uri="{FF2B5EF4-FFF2-40B4-BE49-F238E27FC236}">
                <a16:creationId xmlns:a16="http://schemas.microsoft.com/office/drawing/2014/main" id="{9DFB1291-7F21-4EF1-83C0-E62B6D86BF7A}"/>
              </a:ext>
            </a:extLst>
          </p:cNvPr>
          <p:cNvSpPr>
            <a:spLocks noGrp="1"/>
          </p:cNvSpPr>
          <p:nvPr>
            <p:ph idx="1"/>
          </p:nvPr>
        </p:nvSpPr>
        <p:spPr/>
        <p:txBody>
          <a:bodyPr/>
          <a:lstStyle/>
          <a:p>
            <a:r>
              <a:rPr lang="en-US" sz="2400" dirty="0"/>
              <a:t>The Venn diagram represents the statements “All painters are artists. Some magicians are artists. So, some magicians are painters.” The diagram contains three partially overlapping circles In a clockwise direction, the first circle is labeled artists, the second circle is labeled painters, and the third circle is labeled magicians. To represent the premise “All painters are artists,” the part of the Painters circle that does not overlap with the Artists circle is shaded.</a:t>
            </a:r>
          </a:p>
        </p:txBody>
      </p:sp>
      <p:sp>
        <p:nvSpPr>
          <p:cNvPr id="4" name="Content Placeholder 2">
            <a:extLst>
              <a:ext uri="{FF2B5EF4-FFF2-40B4-BE49-F238E27FC236}">
                <a16:creationId xmlns:a16="http://schemas.microsoft.com/office/drawing/2014/main" id="{95B43FBE-7723-492E-91F5-46CAA3E52E06}"/>
              </a:ext>
            </a:extLst>
          </p:cNvPr>
          <p:cNvSpPr txBox="1">
            <a:spLocks/>
          </p:cNvSpPr>
          <p:nvPr/>
        </p:nvSpPr>
        <p:spPr bwMode="auto">
          <a:xfrm>
            <a:off x="5181600" y="6298725"/>
            <a:ext cx="3962400" cy="152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sz="1000" dirty="0">
                <a:hlinkClick r:id="rId2" action="ppaction://hlinksldjump"/>
              </a:rPr>
              <a:t>Jump back to Diagramming When an Argument is Invalid: Example, 2</a:t>
            </a:r>
            <a:endParaRPr lang="en-US" sz="1000" dirty="0"/>
          </a:p>
        </p:txBody>
      </p:sp>
    </p:spTree>
    <p:extLst>
      <p:ext uri="{BB962C8B-B14F-4D97-AF65-F5344CB8AC3E}">
        <p14:creationId xmlns:p14="http://schemas.microsoft.com/office/powerpoint/2010/main" val="16564462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2C6F-A2C2-42F9-9243-F3DC6C011B3C}"/>
              </a:ext>
            </a:extLst>
          </p:cNvPr>
          <p:cNvSpPr>
            <a:spLocks noGrp="1"/>
          </p:cNvSpPr>
          <p:nvPr>
            <p:ph type="title"/>
          </p:nvPr>
        </p:nvSpPr>
        <p:spPr/>
        <p:txBody>
          <a:bodyPr/>
          <a:lstStyle/>
          <a:p>
            <a:r>
              <a:rPr lang="en-US" altLang="en-US" dirty="0"/>
              <a:t>Diagramming When an Argument is Invalid: Example, 3, Appendix</a:t>
            </a:r>
            <a:endParaRPr lang="en-US" dirty="0"/>
          </a:p>
        </p:txBody>
      </p:sp>
      <p:sp>
        <p:nvSpPr>
          <p:cNvPr id="3" name="Content Placeholder 2">
            <a:extLst>
              <a:ext uri="{FF2B5EF4-FFF2-40B4-BE49-F238E27FC236}">
                <a16:creationId xmlns:a16="http://schemas.microsoft.com/office/drawing/2014/main" id="{9DFB1291-7F21-4EF1-83C0-E62B6D86BF7A}"/>
              </a:ext>
            </a:extLst>
          </p:cNvPr>
          <p:cNvSpPr>
            <a:spLocks noGrp="1"/>
          </p:cNvSpPr>
          <p:nvPr>
            <p:ph idx="1"/>
          </p:nvPr>
        </p:nvSpPr>
        <p:spPr/>
        <p:txBody>
          <a:bodyPr/>
          <a:lstStyle/>
          <a:p>
            <a:r>
              <a:rPr lang="en-US" sz="2400" dirty="0"/>
              <a:t>The Venn diagram represents the statements “All painters are artists. Some magicians are artists. So, some magicians are painters.” The diagram contains three partially overlapping circles. In a clockwise direction, the first circle is labeled artists, the second circle is labeled painters, and the third circle is labeled magicians. The area where the circles labeled artists and magicians overlap is labeled 1, and the area where all three circles overlap is labeled 2. To represent the premise “Some magicians are artists,” an X is placed on the line between the areas labeled 1 and 2. </a:t>
            </a:r>
          </a:p>
        </p:txBody>
      </p:sp>
      <p:sp>
        <p:nvSpPr>
          <p:cNvPr id="4" name="Content Placeholder 2">
            <a:extLst>
              <a:ext uri="{FF2B5EF4-FFF2-40B4-BE49-F238E27FC236}">
                <a16:creationId xmlns:a16="http://schemas.microsoft.com/office/drawing/2014/main" id="{16A516D5-83A9-40E6-817D-FF7FD3AEB690}"/>
              </a:ext>
            </a:extLst>
          </p:cNvPr>
          <p:cNvSpPr txBox="1">
            <a:spLocks/>
          </p:cNvSpPr>
          <p:nvPr/>
        </p:nvSpPr>
        <p:spPr bwMode="auto">
          <a:xfrm>
            <a:off x="5181600" y="6298725"/>
            <a:ext cx="3962400" cy="152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sz="1000" dirty="0">
                <a:hlinkClick r:id="rId2" action="ppaction://hlinksldjump"/>
              </a:rPr>
              <a:t>Jump back to Diagramming When an Argument is Invalid: Example,3</a:t>
            </a:r>
            <a:endParaRPr lang="en-US" sz="1000" dirty="0"/>
          </a:p>
        </p:txBody>
      </p:sp>
    </p:spTree>
    <p:extLst>
      <p:ext uri="{BB962C8B-B14F-4D97-AF65-F5344CB8AC3E}">
        <p14:creationId xmlns:p14="http://schemas.microsoft.com/office/powerpoint/2010/main" val="5016016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32C6F-A2C2-42F9-9243-F3DC6C011B3C}"/>
              </a:ext>
            </a:extLst>
          </p:cNvPr>
          <p:cNvSpPr>
            <a:spLocks noGrp="1"/>
          </p:cNvSpPr>
          <p:nvPr>
            <p:ph type="title"/>
          </p:nvPr>
        </p:nvSpPr>
        <p:spPr/>
        <p:txBody>
          <a:bodyPr/>
          <a:lstStyle/>
          <a:p>
            <a:r>
              <a:rPr lang="en-US" altLang="en-US" dirty="0"/>
              <a:t>Diagramming When an Argument is Invalid: Example, 4, Appendix</a:t>
            </a:r>
            <a:endParaRPr lang="en-US" dirty="0"/>
          </a:p>
        </p:txBody>
      </p:sp>
      <p:sp>
        <p:nvSpPr>
          <p:cNvPr id="3" name="Content Placeholder 2">
            <a:extLst>
              <a:ext uri="{FF2B5EF4-FFF2-40B4-BE49-F238E27FC236}">
                <a16:creationId xmlns:a16="http://schemas.microsoft.com/office/drawing/2014/main" id="{9DFB1291-7F21-4EF1-83C0-E62B6D86BF7A}"/>
              </a:ext>
            </a:extLst>
          </p:cNvPr>
          <p:cNvSpPr>
            <a:spLocks noGrp="1"/>
          </p:cNvSpPr>
          <p:nvPr>
            <p:ph idx="1"/>
          </p:nvPr>
        </p:nvSpPr>
        <p:spPr/>
        <p:txBody>
          <a:bodyPr/>
          <a:lstStyle/>
          <a:p>
            <a:r>
              <a:rPr lang="en-US" sz="2400" dirty="0"/>
              <a:t>The Venn diagram represents the statements “All painters are artists. Some magicians are artists. So, some magicians are painters.” The diagram contains three partially overlapping circles. In a clockwise direction, the first circle is labeled artists, the second circle is labeled painters, and the third circle is labeled magicians. The area where the circles labeled artists and magicians overlap is labeled 1, and the area where all three circles overlap is labeled 2. To represent the premise “Some magicians are artists,” an X is placed on the line between the areas labeled 1 and 2. </a:t>
            </a:r>
          </a:p>
        </p:txBody>
      </p:sp>
      <p:sp>
        <p:nvSpPr>
          <p:cNvPr id="4" name="Content Placeholder 2">
            <a:extLst>
              <a:ext uri="{FF2B5EF4-FFF2-40B4-BE49-F238E27FC236}">
                <a16:creationId xmlns:a16="http://schemas.microsoft.com/office/drawing/2014/main" id="{B6AAE7AB-ED71-42F0-9EDA-4326CD5E5EBB}"/>
              </a:ext>
            </a:extLst>
          </p:cNvPr>
          <p:cNvSpPr txBox="1">
            <a:spLocks/>
          </p:cNvSpPr>
          <p:nvPr/>
        </p:nvSpPr>
        <p:spPr bwMode="auto">
          <a:xfrm>
            <a:off x="5181600" y="6298725"/>
            <a:ext cx="3962400" cy="152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sz="1000" dirty="0">
                <a:hlinkClick r:id="rId2" action="ppaction://hlinksldjump"/>
              </a:rPr>
              <a:t>Jump back to Diagramming When an Argument is Invalid: Example,4</a:t>
            </a:r>
            <a:endParaRPr lang="en-US" sz="1000" dirty="0"/>
          </a:p>
        </p:txBody>
      </p:sp>
    </p:spTree>
    <p:extLst>
      <p:ext uri="{BB962C8B-B14F-4D97-AF65-F5344CB8AC3E}">
        <p14:creationId xmlns:p14="http://schemas.microsoft.com/office/powerpoint/2010/main" val="3121899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CB11-E275-49E8-A540-722082B3C7D9}"/>
              </a:ext>
            </a:extLst>
          </p:cNvPr>
          <p:cNvSpPr>
            <a:spLocks noGrp="1"/>
          </p:cNvSpPr>
          <p:nvPr>
            <p:ph type="title"/>
          </p:nvPr>
        </p:nvSpPr>
        <p:spPr/>
        <p:txBody>
          <a:bodyPr/>
          <a:lstStyle/>
          <a:p>
            <a:r>
              <a:rPr lang="en-US" altLang="en-US" dirty="0"/>
              <a:t>Standard-Form Examples, 1</a:t>
            </a:r>
            <a:endParaRPr lang="en-US" dirty="0"/>
          </a:p>
        </p:txBody>
      </p:sp>
      <p:sp>
        <p:nvSpPr>
          <p:cNvPr id="3" name="Content Placeholder 2">
            <a:extLst>
              <a:ext uri="{FF2B5EF4-FFF2-40B4-BE49-F238E27FC236}">
                <a16:creationId xmlns:a16="http://schemas.microsoft.com/office/drawing/2014/main" id="{E522DD08-2427-479F-B387-59FA1B0ED5FD}"/>
              </a:ext>
            </a:extLst>
          </p:cNvPr>
          <p:cNvSpPr>
            <a:spLocks noGrp="1"/>
          </p:cNvSpPr>
          <p:nvPr>
            <p:ph idx="1"/>
          </p:nvPr>
        </p:nvSpPr>
        <p:spPr/>
        <p:txBody>
          <a:bodyPr/>
          <a:lstStyle/>
          <a:p>
            <a:r>
              <a:rPr lang="en-US" dirty="0"/>
              <a:t>All S are P</a:t>
            </a:r>
          </a:p>
          <a:p>
            <a:endParaRPr lang="en-US" dirty="0"/>
          </a:p>
          <a:p>
            <a:endParaRPr lang="en-US" dirty="0"/>
          </a:p>
          <a:p>
            <a:r>
              <a:rPr lang="en-US" dirty="0"/>
              <a:t>No S are P</a:t>
            </a:r>
          </a:p>
        </p:txBody>
      </p:sp>
      <p:pic>
        <p:nvPicPr>
          <p:cNvPr id="5" name="Picture 4" descr="This image shows a Venn diagram that represents the statement, All S are P.">
            <a:extLst>
              <a:ext uri="{FF2B5EF4-FFF2-40B4-BE49-F238E27FC236}">
                <a16:creationId xmlns:a16="http://schemas.microsoft.com/office/drawing/2014/main" id="{B7947310-9FC8-489B-8BB6-BE9A69937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0" y="2362200"/>
            <a:ext cx="2645357" cy="1500352"/>
          </a:xfrm>
          <a:prstGeom prst="rect">
            <a:avLst/>
          </a:prstGeom>
        </p:spPr>
      </p:pic>
      <p:pic>
        <p:nvPicPr>
          <p:cNvPr id="7" name="Picture 6" descr="This image shows a Venn diagram that represents the statement, No S are P.">
            <a:extLst>
              <a:ext uri="{FF2B5EF4-FFF2-40B4-BE49-F238E27FC236}">
                <a16:creationId xmlns:a16="http://schemas.microsoft.com/office/drawing/2014/main" id="{1CBCDA9C-4B9E-43DC-9DB6-36E89FD85874}"/>
              </a:ext>
            </a:extLst>
          </p:cNvPr>
          <p:cNvPicPr>
            <a:picLocks noChangeAspect="1"/>
          </p:cNvPicPr>
          <p:nvPr/>
        </p:nvPicPr>
        <p:blipFill rotWithShape="1">
          <a:blip r:embed="rId3">
            <a:extLst>
              <a:ext uri="{28A0092B-C50C-407E-A947-70E740481C1C}">
                <a14:useLocalDpi xmlns:a14="http://schemas.microsoft.com/office/drawing/2010/main" val="0"/>
              </a:ext>
            </a:extLst>
          </a:blip>
          <a:srcRect l="10614" t="1" b="1724"/>
          <a:stretch/>
        </p:blipFill>
        <p:spPr>
          <a:xfrm>
            <a:off x="4005683" y="4800600"/>
            <a:ext cx="2612584" cy="1500353"/>
          </a:xfrm>
          <a:prstGeom prst="rect">
            <a:avLst/>
          </a:prstGeom>
        </p:spPr>
      </p:pic>
      <p:sp>
        <p:nvSpPr>
          <p:cNvPr id="9" name="Content Placeholder 2">
            <a:extLst>
              <a:ext uri="{FF2B5EF4-FFF2-40B4-BE49-F238E27FC236}">
                <a16:creationId xmlns:a16="http://schemas.microsoft.com/office/drawing/2014/main" id="{F89315F7-356E-430A-9F11-13B742FF1A3D}"/>
              </a:ext>
            </a:extLst>
          </p:cNvPr>
          <p:cNvSpPr txBox="1">
            <a:spLocks/>
          </p:cNvSpPr>
          <p:nvPr/>
        </p:nvSpPr>
        <p:spPr bwMode="auto">
          <a:xfrm>
            <a:off x="5562600" y="3962402"/>
            <a:ext cx="2968625" cy="86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hlinkClick r:id="rId4" action="ppaction://hlinksldjump"/>
              </a:rPr>
              <a:t>Jump to Standard-Form Examples, 1, Appendix 1</a:t>
            </a:r>
            <a:endParaRPr lang="en-US" sz="1000" dirty="0"/>
          </a:p>
        </p:txBody>
      </p:sp>
      <p:sp>
        <p:nvSpPr>
          <p:cNvPr id="10" name="Content Placeholder 2">
            <a:extLst>
              <a:ext uri="{FF2B5EF4-FFF2-40B4-BE49-F238E27FC236}">
                <a16:creationId xmlns:a16="http://schemas.microsoft.com/office/drawing/2014/main" id="{55772B9E-87DA-4165-B053-03221B49F091}"/>
              </a:ext>
            </a:extLst>
          </p:cNvPr>
          <p:cNvSpPr txBox="1">
            <a:spLocks/>
          </p:cNvSpPr>
          <p:nvPr/>
        </p:nvSpPr>
        <p:spPr bwMode="auto">
          <a:xfrm>
            <a:off x="5791200" y="6273034"/>
            <a:ext cx="2740025" cy="270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hlinkClick r:id="rId5" action="ppaction://hlinksldjump"/>
              </a:rPr>
              <a:t>Jump to Standard-Form Examples, 1, Appendix 2</a:t>
            </a:r>
            <a:endParaRPr lang="en-US" sz="1000" dirty="0"/>
          </a:p>
        </p:txBody>
      </p:sp>
    </p:spTree>
    <p:extLst>
      <p:ext uri="{BB962C8B-B14F-4D97-AF65-F5344CB8AC3E}">
        <p14:creationId xmlns:p14="http://schemas.microsoft.com/office/powerpoint/2010/main" val="3505268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CB11-E275-49E8-A540-722082B3C7D9}"/>
              </a:ext>
            </a:extLst>
          </p:cNvPr>
          <p:cNvSpPr>
            <a:spLocks noGrp="1"/>
          </p:cNvSpPr>
          <p:nvPr>
            <p:ph type="title"/>
          </p:nvPr>
        </p:nvSpPr>
        <p:spPr/>
        <p:txBody>
          <a:bodyPr/>
          <a:lstStyle/>
          <a:p>
            <a:r>
              <a:rPr lang="en-US" altLang="en-US" dirty="0"/>
              <a:t>Standard-Form Examples, 2</a:t>
            </a:r>
            <a:endParaRPr lang="en-US" dirty="0"/>
          </a:p>
        </p:txBody>
      </p:sp>
      <p:sp>
        <p:nvSpPr>
          <p:cNvPr id="3" name="Content Placeholder 2">
            <a:extLst>
              <a:ext uri="{FF2B5EF4-FFF2-40B4-BE49-F238E27FC236}">
                <a16:creationId xmlns:a16="http://schemas.microsoft.com/office/drawing/2014/main" id="{E522DD08-2427-479F-B387-59FA1B0ED5FD}"/>
              </a:ext>
            </a:extLst>
          </p:cNvPr>
          <p:cNvSpPr>
            <a:spLocks noGrp="1"/>
          </p:cNvSpPr>
          <p:nvPr>
            <p:ph idx="1"/>
          </p:nvPr>
        </p:nvSpPr>
        <p:spPr/>
        <p:txBody>
          <a:bodyPr/>
          <a:lstStyle/>
          <a:p>
            <a:r>
              <a:rPr lang="en-US" dirty="0"/>
              <a:t>Some S are P</a:t>
            </a:r>
          </a:p>
          <a:p>
            <a:endParaRPr lang="en-US" dirty="0"/>
          </a:p>
          <a:p>
            <a:endParaRPr lang="en-US" dirty="0"/>
          </a:p>
          <a:p>
            <a:r>
              <a:rPr lang="en-US" dirty="0"/>
              <a:t>Some S are not P</a:t>
            </a:r>
          </a:p>
        </p:txBody>
      </p:sp>
      <p:pic>
        <p:nvPicPr>
          <p:cNvPr id="9" name="Picture 8" descr="This image shows a Venn diagram that represents the statement, Some S are P.">
            <a:extLst>
              <a:ext uri="{FF2B5EF4-FFF2-40B4-BE49-F238E27FC236}">
                <a16:creationId xmlns:a16="http://schemas.microsoft.com/office/drawing/2014/main" id="{916AF440-A2F3-4EA3-B6AA-8EA3BEF534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3802" y="2362200"/>
            <a:ext cx="2336345" cy="1500354"/>
          </a:xfrm>
          <a:prstGeom prst="rect">
            <a:avLst/>
          </a:prstGeom>
        </p:spPr>
      </p:pic>
      <p:pic>
        <p:nvPicPr>
          <p:cNvPr id="11" name="Picture 10" descr="This image shows a Venn diagram that represents the statement, Some S are not P.">
            <a:extLst>
              <a:ext uri="{FF2B5EF4-FFF2-40B4-BE49-F238E27FC236}">
                <a16:creationId xmlns:a16="http://schemas.microsoft.com/office/drawing/2014/main" id="{1D439CB7-83F3-443E-B09F-715775BDF7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3285" y="4595646"/>
            <a:ext cx="2437378" cy="1500354"/>
          </a:xfrm>
          <a:prstGeom prst="rect">
            <a:avLst/>
          </a:prstGeom>
        </p:spPr>
      </p:pic>
      <p:sp>
        <p:nvSpPr>
          <p:cNvPr id="12" name="Content Placeholder 2">
            <a:extLst>
              <a:ext uri="{FF2B5EF4-FFF2-40B4-BE49-F238E27FC236}">
                <a16:creationId xmlns:a16="http://schemas.microsoft.com/office/drawing/2014/main" id="{187CDF2F-CB9B-4223-8372-96077FE3C788}"/>
              </a:ext>
            </a:extLst>
          </p:cNvPr>
          <p:cNvSpPr txBox="1">
            <a:spLocks/>
          </p:cNvSpPr>
          <p:nvPr/>
        </p:nvSpPr>
        <p:spPr bwMode="auto">
          <a:xfrm>
            <a:off x="5715000" y="3962401"/>
            <a:ext cx="2816225" cy="357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hlinkClick r:id="rId4" action="ppaction://hlinksldjump"/>
              </a:rPr>
              <a:t>Jump to Standard-Form Examples, 2, Appendix 1</a:t>
            </a:r>
            <a:endParaRPr lang="en-US" sz="1000" dirty="0"/>
          </a:p>
        </p:txBody>
      </p:sp>
      <p:sp>
        <p:nvSpPr>
          <p:cNvPr id="13" name="Content Placeholder 2">
            <a:extLst>
              <a:ext uri="{FF2B5EF4-FFF2-40B4-BE49-F238E27FC236}">
                <a16:creationId xmlns:a16="http://schemas.microsoft.com/office/drawing/2014/main" id="{82B79580-0259-41BE-B620-1017D2F97824}"/>
              </a:ext>
            </a:extLst>
          </p:cNvPr>
          <p:cNvSpPr txBox="1">
            <a:spLocks/>
          </p:cNvSpPr>
          <p:nvPr/>
        </p:nvSpPr>
        <p:spPr bwMode="auto">
          <a:xfrm>
            <a:off x="5715000" y="6098299"/>
            <a:ext cx="2816225" cy="88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l" rtl="0" fontAlgn="base">
              <a:spcBef>
                <a:spcPct val="20000"/>
              </a:spcBef>
              <a:spcAft>
                <a:spcPct val="0"/>
              </a:spcAft>
              <a:buClr>
                <a:schemeClr val="tx1"/>
              </a:buClr>
              <a:buSzPct val="75000"/>
              <a:buFont typeface="Arial" panose="020B0604020202020204" pitchFamily="34" charset="0"/>
              <a:buNone/>
              <a:defRPr sz="2800" kern="1200">
                <a:solidFill>
                  <a:schemeClr val="tx1"/>
                </a:solidFill>
                <a:latin typeface="Calibri" panose="020F0502020204030204" pitchFamily="34" charset="0"/>
                <a:ea typeface="+mn-ea"/>
                <a:cs typeface="+mn-cs"/>
              </a:defRPr>
            </a:lvl1pPr>
            <a:lvl2pPr marL="395288" indent="-395288" algn="l" rtl="0" fontAlgn="base">
              <a:spcBef>
                <a:spcPct val="20000"/>
              </a:spcBef>
              <a:spcAft>
                <a:spcPct val="0"/>
              </a:spcAft>
              <a:buClr>
                <a:schemeClr val="tx1"/>
              </a:buClr>
              <a:buSzPct val="75000"/>
              <a:buFont typeface="Arial" panose="020B0604020202020204" pitchFamily="34" charset="0"/>
              <a:buChar char="•"/>
              <a:defRPr sz="2400" kern="1200">
                <a:solidFill>
                  <a:schemeClr val="tx1"/>
                </a:solidFill>
                <a:latin typeface="Calibri" panose="020F0502020204030204" pitchFamily="34" charset="0"/>
                <a:ea typeface="+mn-ea"/>
                <a:cs typeface="+mn-cs"/>
              </a:defRPr>
            </a:lvl2pPr>
            <a:lvl3pPr marL="804863" indent="-409575" algn="l" rtl="0" fontAlgn="base">
              <a:spcBef>
                <a:spcPct val="20000"/>
              </a:spcBef>
              <a:spcAft>
                <a:spcPct val="0"/>
              </a:spcAft>
              <a:buClr>
                <a:schemeClr val="tx1"/>
              </a:buClr>
              <a:buSzPct val="75000"/>
              <a:buFont typeface="Arial" panose="020B0604020202020204" pitchFamily="34" charset="0"/>
              <a:buChar char="•"/>
              <a:defRPr sz="2200" kern="1200">
                <a:solidFill>
                  <a:schemeClr val="tx1"/>
                </a:solidFill>
                <a:latin typeface="Calibri" panose="020F0502020204030204" pitchFamily="34" charset="0"/>
                <a:ea typeface="+mn-ea"/>
                <a:cs typeface="+mn-cs"/>
              </a:defRPr>
            </a:lvl3pPr>
            <a:lvl4pPr marL="1201738" indent="-396875" algn="l" rtl="0" fontAlgn="base">
              <a:spcBef>
                <a:spcPct val="20000"/>
              </a:spcBef>
              <a:spcAft>
                <a:spcPct val="0"/>
              </a:spcAft>
              <a:buClr>
                <a:schemeClr val="tx1"/>
              </a:buClr>
              <a:buSzPct val="80000"/>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1597025" indent="-395288" algn="l" rtl="0" fontAlgn="base">
              <a:spcBef>
                <a:spcPct val="20000"/>
              </a:spcBef>
              <a:spcAft>
                <a:spcPct val="0"/>
              </a:spcAft>
              <a:buClr>
                <a:schemeClr val="tx1"/>
              </a:buClr>
              <a:buSzPct val="65000"/>
              <a:buFont typeface="Arial" panose="020B0604020202020204" pitchFamily="34" charset="0"/>
              <a:buChar char="•"/>
              <a:defRPr kern="1200">
                <a:solidFill>
                  <a:schemeClr val="tx1"/>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000" dirty="0">
                <a:hlinkClick r:id="rId5" action="ppaction://hlinksldjump"/>
              </a:rPr>
              <a:t>Jump to Standard-Form Examples, 2, Appendix 2</a:t>
            </a:r>
            <a:endParaRPr lang="en-US" sz="1000" dirty="0"/>
          </a:p>
        </p:txBody>
      </p:sp>
    </p:spTree>
    <p:extLst>
      <p:ext uri="{BB962C8B-B14F-4D97-AF65-F5344CB8AC3E}">
        <p14:creationId xmlns:p14="http://schemas.microsoft.com/office/powerpoint/2010/main" val="761388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8207-C6F4-44D6-9865-013A2678EC5D}"/>
              </a:ext>
            </a:extLst>
          </p:cNvPr>
          <p:cNvSpPr>
            <a:spLocks noGrp="1"/>
          </p:cNvSpPr>
          <p:nvPr>
            <p:ph type="title"/>
          </p:nvPr>
        </p:nvSpPr>
        <p:spPr/>
        <p:txBody>
          <a:bodyPr/>
          <a:lstStyle/>
          <a:p>
            <a:r>
              <a:rPr lang="en-US" dirty="0"/>
              <a:t>Parts of a Statement, 1</a:t>
            </a:r>
          </a:p>
        </p:txBody>
      </p:sp>
      <p:sp>
        <p:nvSpPr>
          <p:cNvPr id="3" name="Content Placeholder 2">
            <a:extLst>
              <a:ext uri="{FF2B5EF4-FFF2-40B4-BE49-F238E27FC236}">
                <a16:creationId xmlns:a16="http://schemas.microsoft.com/office/drawing/2014/main" id="{E46D4221-1C0C-47C0-ACEB-529412E24DBF}"/>
              </a:ext>
            </a:extLst>
          </p:cNvPr>
          <p:cNvSpPr>
            <a:spLocks noGrp="1"/>
          </p:cNvSpPr>
          <p:nvPr>
            <p:ph idx="1"/>
          </p:nvPr>
        </p:nvSpPr>
        <p:spPr/>
        <p:txBody>
          <a:bodyPr/>
          <a:lstStyle/>
          <a:p>
            <a:r>
              <a:rPr lang="en-US" b="1" dirty="0"/>
              <a:t>Quantifiers</a:t>
            </a:r>
            <a:r>
              <a:rPr lang="en-US" dirty="0"/>
              <a:t>: Express a quantity or a number</a:t>
            </a:r>
          </a:p>
          <a:p>
            <a:pPr marL="457200" indent="-457200">
              <a:buFont typeface="Arial" panose="020B0604020202020204" pitchFamily="34" charset="0"/>
              <a:buChar char="•"/>
            </a:pPr>
            <a:r>
              <a:rPr lang="en-US" sz="2400" dirty="0"/>
              <a:t>Examples: All, no, or some</a:t>
            </a:r>
          </a:p>
          <a:p>
            <a:endParaRPr lang="en-US" sz="1000" dirty="0"/>
          </a:p>
          <a:p>
            <a:r>
              <a:rPr lang="en-US" b="1" dirty="0"/>
              <a:t>Subject term</a:t>
            </a:r>
            <a:r>
              <a:rPr lang="en-US" dirty="0"/>
              <a:t>: Word or phrase that names a class and that serves as the grammatical subject of a sentence</a:t>
            </a:r>
          </a:p>
          <a:p>
            <a:pPr marL="457200" indent="-457200">
              <a:buFont typeface="Arial" panose="020B0604020202020204" pitchFamily="34" charset="0"/>
              <a:buChar char="•"/>
            </a:pPr>
            <a:r>
              <a:rPr lang="en-US" sz="2400" dirty="0"/>
              <a:t>Example: In “Some students are not voters,” the subject term is “students” </a:t>
            </a:r>
          </a:p>
        </p:txBody>
      </p:sp>
    </p:spTree>
    <p:extLst>
      <p:ext uri="{BB962C8B-B14F-4D97-AF65-F5344CB8AC3E}">
        <p14:creationId xmlns:p14="http://schemas.microsoft.com/office/powerpoint/2010/main" val="448055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8207-C6F4-44D6-9865-013A2678EC5D}"/>
              </a:ext>
            </a:extLst>
          </p:cNvPr>
          <p:cNvSpPr>
            <a:spLocks noGrp="1"/>
          </p:cNvSpPr>
          <p:nvPr>
            <p:ph type="title"/>
          </p:nvPr>
        </p:nvSpPr>
        <p:spPr/>
        <p:txBody>
          <a:bodyPr/>
          <a:lstStyle/>
          <a:p>
            <a:r>
              <a:rPr lang="en-US" dirty="0"/>
              <a:t>Parts of a Statement, 2</a:t>
            </a:r>
          </a:p>
        </p:txBody>
      </p:sp>
      <p:sp>
        <p:nvSpPr>
          <p:cNvPr id="3" name="Content Placeholder 2">
            <a:extLst>
              <a:ext uri="{FF2B5EF4-FFF2-40B4-BE49-F238E27FC236}">
                <a16:creationId xmlns:a16="http://schemas.microsoft.com/office/drawing/2014/main" id="{E46D4221-1C0C-47C0-ACEB-529412E24DBF}"/>
              </a:ext>
            </a:extLst>
          </p:cNvPr>
          <p:cNvSpPr>
            <a:spLocks noGrp="1"/>
          </p:cNvSpPr>
          <p:nvPr>
            <p:ph idx="1"/>
          </p:nvPr>
        </p:nvSpPr>
        <p:spPr/>
        <p:txBody>
          <a:bodyPr/>
          <a:lstStyle/>
          <a:p>
            <a:r>
              <a:rPr lang="en-US" b="1" dirty="0"/>
              <a:t>Predicate term</a:t>
            </a:r>
            <a:r>
              <a:rPr lang="en-US" dirty="0"/>
              <a:t>: Word or phrase that names a class and that serves as the subject complement of the sentence</a:t>
            </a:r>
          </a:p>
          <a:p>
            <a:pPr marL="342900" indent="-342900">
              <a:buFont typeface="Arial" panose="020B0604020202020204" pitchFamily="34" charset="0"/>
              <a:buChar char="•"/>
            </a:pPr>
            <a:r>
              <a:rPr lang="en-US" sz="2400" dirty="0"/>
              <a:t>Example: In the statement “No prime ministers are prime numbers,” the predicate term is “prime numbers”</a:t>
            </a:r>
          </a:p>
          <a:p>
            <a:endParaRPr lang="en-US" sz="1000" dirty="0"/>
          </a:p>
          <a:p>
            <a:r>
              <a:rPr lang="en-US" b="1" dirty="0"/>
              <a:t>Copula</a:t>
            </a:r>
            <a:r>
              <a:rPr lang="en-US" dirty="0"/>
              <a:t>: Linking verb</a:t>
            </a:r>
          </a:p>
          <a:p>
            <a:pPr marL="457200" indent="-457200">
              <a:buFont typeface="Arial" panose="020B0604020202020204" pitchFamily="34" charset="0"/>
              <a:buChar char="•"/>
            </a:pPr>
            <a:r>
              <a:rPr lang="en-US" sz="2400" dirty="0"/>
              <a:t>Example: In the statement “Some students are double majors,” the copula is “are”</a:t>
            </a:r>
          </a:p>
        </p:txBody>
      </p:sp>
    </p:spTree>
    <p:extLst>
      <p:ext uri="{BB962C8B-B14F-4D97-AF65-F5344CB8AC3E}">
        <p14:creationId xmlns:p14="http://schemas.microsoft.com/office/powerpoint/2010/main" val="3252294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E449F1F-3D78-4A2E-BF70-AEFEF38862CB}"/>
              </a:ext>
            </a:extLst>
          </p:cNvPr>
          <p:cNvSpPr>
            <a:spLocks noGrp="1"/>
          </p:cNvSpPr>
          <p:nvPr>
            <p:ph type="title"/>
          </p:nvPr>
        </p:nvSpPr>
        <p:spPr/>
        <p:txBody>
          <a:bodyPr/>
          <a:lstStyle/>
          <a:p>
            <a:r>
              <a:rPr lang="en-US" altLang="en-US" dirty="0"/>
              <a:t>Tips for Translating Sentences into Standard Categorical Form, 1</a:t>
            </a:r>
            <a:endParaRPr lang="en-US" dirty="0"/>
          </a:p>
        </p:txBody>
      </p:sp>
      <p:sp>
        <p:nvSpPr>
          <p:cNvPr id="8" name="Content Placeholder 7">
            <a:extLst>
              <a:ext uri="{FF2B5EF4-FFF2-40B4-BE49-F238E27FC236}">
                <a16:creationId xmlns:a16="http://schemas.microsoft.com/office/drawing/2014/main" id="{DB64A38D-AFED-43F2-BBD8-C098E6D0067D}"/>
              </a:ext>
            </a:extLst>
          </p:cNvPr>
          <p:cNvSpPr>
            <a:spLocks noGrp="1"/>
          </p:cNvSpPr>
          <p:nvPr>
            <p:ph idx="1"/>
          </p:nvPr>
        </p:nvSpPr>
        <p:spPr/>
        <p:txBody>
          <a:bodyPr/>
          <a:lstStyle/>
          <a:p>
            <a:r>
              <a:rPr lang="en-US" altLang="en-US" dirty="0"/>
              <a:t>Tip 1: Rephrase all nonstandard subject and predicate terms so that they refer to classes</a:t>
            </a:r>
          </a:p>
          <a:p>
            <a:pPr lvl="1"/>
            <a:r>
              <a:rPr lang="en-US" altLang="en-US" dirty="0"/>
              <a:t>Example: “All actors are vain” becomes “All actors are vain </a:t>
            </a:r>
            <a:r>
              <a:rPr lang="en-US" altLang="en-US" i="1" dirty="0"/>
              <a:t>people</a:t>
            </a:r>
            <a:r>
              <a:rPr lang="en-US" altLang="en-US" dirty="0"/>
              <a:t>” </a:t>
            </a:r>
          </a:p>
          <a:p>
            <a:endParaRPr lang="en-US" altLang="en-US" sz="1000" dirty="0"/>
          </a:p>
          <a:p>
            <a:r>
              <a:rPr lang="en-US" altLang="en-US" dirty="0"/>
              <a:t>Tip 2: Rephrase all nonstandard verbs</a:t>
            </a:r>
          </a:p>
          <a:p>
            <a:pPr lvl="1"/>
            <a:r>
              <a:rPr lang="en-US" altLang="en-US" dirty="0"/>
              <a:t>Example: “Some students walk to school” becomes “Some students </a:t>
            </a:r>
            <a:r>
              <a:rPr lang="en-US" altLang="en-US" i="1" dirty="0"/>
              <a:t>are persons who</a:t>
            </a:r>
            <a:r>
              <a:rPr lang="en-US" altLang="en-US" dirty="0"/>
              <a:t> walk to school” </a:t>
            </a:r>
          </a:p>
        </p:txBody>
      </p:sp>
    </p:spTree>
  </p:cSld>
  <p:clrMapOvr>
    <a:masterClrMapping/>
  </p:clrMapOvr>
</p:sld>
</file>

<file path=ppt/theme/theme1.xml><?xml version="1.0" encoding="utf-8"?>
<a:theme xmlns:a="http://schemas.openxmlformats.org/drawingml/2006/main" name="1_Capsules">
  <a:themeElements>
    <a:clrScheme name="Custom 59">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0000"/>
      </a:hlink>
      <a:folHlink>
        <a:srgbClr val="003366"/>
      </a:folHlink>
    </a:clrScheme>
    <a:fontScheme name="Capsule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3B1605E6CAFF34DA7688D4A3DE741FC" ma:contentTypeVersion="" ma:contentTypeDescription="Create a new document." ma:contentTypeScope="" ma:versionID="05ef95cd2ad246d0c8271ec60b17ad4f">
  <xsd:schema xmlns:xsd="http://www.w3.org/2001/XMLSchema" xmlns:xs="http://www.w3.org/2001/XMLSchema" xmlns:p="http://schemas.microsoft.com/office/2006/metadata/properties" xmlns:ns2="dd132adf-85ac-4a18-8a8f-eabd02632a11" xmlns:ns3="8f5cc36b-c016-4758-adce-9e0f69c0453c" targetNamespace="http://schemas.microsoft.com/office/2006/metadata/properties" ma:root="true" ma:fieldsID="c503de9789163bd5bbe326fdacfa265e" ns2:_="" ns3:_="">
    <xsd:import namespace="dd132adf-85ac-4a18-8a8f-eabd02632a11"/>
    <xsd:import namespace="8f5cc36b-c016-4758-adce-9e0f69c0453c"/>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132adf-85ac-4a18-8a8f-eabd02632a11"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8f5cc36b-c016-4758-adce-9e0f69c0453c" elementFormDefault="qualified">
    <xsd:import namespace="http://schemas.microsoft.com/office/2006/documentManagement/types"/>
    <xsd:import namespace="http://schemas.microsoft.com/office/infopath/2007/PartnerControls"/>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2242D55-8185-4203-B52F-6195C16AF0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132adf-85ac-4a18-8a8f-eabd02632a11"/>
    <ds:schemaRef ds:uri="8f5cc36b-c016-4758-adce-9e0f69c0453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4BE64D-2277-4170-85A0-1F7AD6331D5A}">
  <ds:schemaRefs>
    <ds:schemaRef ds:uri="http://schemas.microsoft.com/sharepoint/v3/contenttype/forms"/>
  </ds:schemaRefs>
</ds:datastoreItem>
</file>

<file path=customXml/itemProps3.xml><?xml version="1.0" encoding="utf-8"?>
<ds:datastoreItem xmlns:ds="http://schemas.openxmlformats.org/officeDocument/2006/customXml" ds:itemID="{C5D952A2-92DA-4F86-8FBD-92AD43EF1897}">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aa4f5ada-9d1d-46d6-b705-f2cf90d05a91"/>
    <ds:schemaRef ds:uri="http://purl.org/dc/terms/"/>
    <ds:schemaRef ds:uri="http://schemas.openxmlformats.org/package/2006/metadata/core-properties"/>
    <ds:schemaRef ds:uri="3b891efd-a537-4e57-a9a6-7bde74ae8a20"/>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3209</TotalTime>
  <Words>2866</Words>
  <Application>Microsoft Office PowerPoint</Application>
  <PresentationFormat>On-screen Show (4:3)</PresentationFormat>
  <Paragraphs>208</Paragraphs>
  <Slides>45</Slides>
  <Notes>2</Notes>
  <HiddenSlides>16</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MS PGothic</vt:lpstr>
      <vt:lpstr>Arial</vt:lpstr>
      <vt:lpstr>Calibri</vt:lpstr>
      <vt:lpstr>Wingdings</vt:lpstr>
      <vt:lpstr>1_Capsules</vt:lpstr>
      <vt:lpstr>Critical Thinking: A Student’s Introduction</vt:lpstr>
      <vt:lpstr>Categorical Statements</vt:lpstr>
      <vt:lpstr>Venn Diagram, 1</vt:lpstr>
      <vt:lpstr>Venn Diagram, 2</vt:lpstr>
      <vt:lpstr>Standard-Form Examples, 1</vt:lpstr>
      <vt:lpstr>Standard-Form Examples, 2</vt:lpstr>
      <vt:lpstr>Parts of a Statement, 1</vt:lpstr>
      <vt:lpstr>Parts of a Statement, 2</vt:lpstr>
      <vt:lpstr>Tips for Translating Sentences into Standard Categorical Form, 1</vt:lpstr>
      <vt:lpstr>Tips for Translating Sentences into Standard Categorical Form, 2</vt:lpstr>
      <vt:lpstr>Tips for Translating Sentences into Standard Categorical Form, 3</vt:lpstr>
      <vt:lpstr>Tips for Translating Sentences into Standard Categorical Form, 4</vt:lpstr>
      <vt:lpstr>Categorical Syllogisms</vt:lpstr>
      <vt:lpstr>Using Venn Diagrams to Test Validity, 1</vt:lpstr>
      <vt:lpstr>Using Venn Diagrams to Test Validity, 2</vt:lpstr>
      <vt:lpstr>Using Venn Diagrams to Test Validity, 3</vt:lpstr>
      <vt:lpstr>Rules for Diagramming “Some” Statements, 1</vt:lpstr>
      <vt:lpstr>Rules for Diagramming “Some” Statements, 2</vt:lpstr>
      <vt:lpstr>“Some” Statements: Example, 1</vt:lpstr>
      <vt:lpstr>“Some” Statements: Example, 2</vt:lpstr>
      <vt:lpstr>“Some” Statements: Example, 3</vt:lpstr>
      <vt:lpstr>“Some” Statements: Example, 4</vt:lpstr>
      <vt:lpstr>Diagramming When an Argument is Invalid: Example, 1</vt:lpstr>
      <vt:lpstr>Diagramming When an Argument is Invalid: Example, 2</vt:lpstr>
      <vt:lpstr>Diagramming When an Argument is Invalid: Example, 3</vt:lpstr>
      <vt:lpstr>Diagramming When an Argument is Invalid: Example, 4</vt:lpstr>
      <vt:lpstr>Using Venn Diagrams to Test the Validity of Categorical Syllogisms, 1</vt:lpstr>
      <vt:lpstr>Using Venn Diagrams to Test the Validity of Categorical Syllogisms, 2</vt:lpstr>
      <vt:lpstr>Using Venn Diagrams to Test the Validity of Categorical Syllogisms, 3</vt:lpstr>
      <vt:lpstr>Appendices</vt:lpstr>
      <vt:lpstr>Standard-Form Examples, 1, Appendix 1</vt:lpstr>
      <vt:lpstr>Standard-Form Examples, 1, Appendix 2</vt:lpstr>
      <vt:lpstr>Standard-Form Examples, 2, Appendix 1</vt:lpstr>
      <vt:lpstr>Standard-Form Examples, 2, Appendix 2</vt:lpstr>
      <vt:lpstr>Using Venn Diagrams to Test Validity, 1, Appendix</vt:lpstr>
      <vt:lpstr>Using Venn Diagrams to Test Validity, 2, Appendix</vt:lpstr>
      <vt:lpstr>Using Venn Diagrams to Test Validity, 3, Appendix</vt:lpstr>
      <vt:lpstr>“Some” Statements: Example, 1, Appendix</vt:lpstr>
      <vt:lpstr>“Some” Statements: Example, 2, Appendix</vt:lpstr>
      <vt:lpstr>“Some” Statements: Example, 3, Appendix</vt:lpstr>
      <vt:lpstr>“Some” Statements: Example, 4, Appendix</vt:lpstr>
      <vt:lpstr>Diagramming When an Argument is Invalid: Example, 1, Appendix</vt:lpstr>
      <vt:lpstr>Diagramming When an Argument is Invalid: Example, 2, Appendix</vt:lpstr>
      <vt:lpstr>Diagramming When an Argument is Invalid: Example, 3, Appendix</vt:lpstr>
      <vt:lpstr>Diagramming When an Argument is Invalid: Example, 4, 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Bhavana Balaji</dc:creator>
  <cp:lastModifiedBy>Cote, Tim</cp:lastModifiedBy>
  <cp:revision>58</cp:revision>
  <cp:lastPrinted>1601-01-01T00:00:00Z</cp:lastPrinted>
  <dcterms:created xsi:type="dcterms:W3CDTF">1601-01-01T00:00:00Z</dcterms:created>
  <dcterms:modified xsi:type="dcterms:W3CDTF">2019-01-07T21:00:19Z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ContentTypeId">
    <vt:lpwstr>0x010100E3B1605E6CAFF34DA7688D4A3DE741FC</vt:lpwstr>
  </property>
</Properties>
</file>