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5" roundtripDataSignature="AMtx7mjNFy01ZkBuoDnFW3naDbiY2B1y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5CF38B-A0E5-4CF8-A853-9D2F387F7BE2}">
  <a:tblStyle styleId="{E25CF38B-A0E5-4CF8-A853-9D2F387F7BE2}"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9"/>
          </a:solidFill>
        </a:fill>
      </a:tcStyle>
    </a:wholeTbl>
    <a:band1H>
      <a:tcTxStyle/>
      <a:tcStyle>
        <a:fill>
          <a:solidFill>
            <a:srgbClr val="CACBD0"/>
          </a:solidFill>
        </a:fill>
      </a:tcStyle>
    </a:band1H>
    <a:band2H>
      <a:tcTxStyle/>
    </a:band2H>
    <a:band1V>
      <a:tcTxStyle/>
      <a:tcStyle>
        <a:fill>
          <a:solidFill>
            <a:srgbClr val="CACBD0"/>
          </a:solidFill>
        </a:fill>
      </a:tcStyle>
    </a:band1V>
    <a:band2V>
      <a:tcTxStyle/>
    </a:band2V>
    <a:lastCol>
      <a:tcTxStyle b="on" i="off">
        <a:font>
          <a:latin typeface="Arial"/>
          <a:ea typeface="Arial"/>
          <a:cs typeface="Arial"/>
        </a:font>
        <a:schemeClr val="lt1"/>
      </a:tcTxStyle>
      <a:tcStyle>
        <a:fill>
          <a:solidFill>
            <a:schemeClr val="accent4"/>
          </a:solidFill>
        </a:fill>
      </a:tcStyle>
    </a:lastCol>
    <a:firstCol>
      <a:tcTxStyle b="on" i="off">
        <a:font>
          <a:latin typeface="Arial"/>
          <a:ea typeface="Arial"/>
          <a:cs typeface="Arial"/>
        </a:font>
        <a:schemeClr val="lt1"/>
      </a:tcTxStyle>
      <a:tcStyle>
        <a:fill>
          <a:solidFill>
            <a:schemeClr val="accent4"/>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 name="Google Shape;15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 name="Google Shape;1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5" name="Google Shape;17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2" name="Google Shape;18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9" name="Google Shape;18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 name="Google Shape;20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7" name="Google Shape;20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3" name="Google Shape;21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5" name="Google Shape;22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7" name="Google Shape;23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3" name="Google Shape;24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9" name="Google Shape;24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1" name="Google Shape;26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7" name="Google Shape;26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8" name="Google Shape;10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 name="Google Shape;27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9" name="Google Shape;27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5" name="Google Shape;28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1" name="Google Shape;29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7" name="Google Shape;29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3" name="Google Shape;30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9" name="Google Shape;30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5" name="Google Shape;31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1" name="Google Shape;32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 name="Google Shape;12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8" name="Google Shape;13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4" name="Google Shape;14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9" name="Shape 19"/>
        <p:cNvGrpSpPr/>
        <p:nvPr/>
      </p:nvGrpSpPr>
      <p:grpSpPr>
        <a:xfrm>
          <a:off x="0" y="0"/>
          <a:ext cx="0" cy="0"/>
          <a:chOff x="0" y="0"/>
          <a:chExt cx="0" cy="0"/>
        </a:xfrm>
      </p:grpSpPr>
      <p:grpSp>
        <p:nvGrpSpPr>
          <p:cNvPr id="20" name="Google Shape;20;p40"/>
          <p:cNvGrpSpPr/>
          <p:nvPr/>
        </p:nvGrpSpPr>
        <p:grpSpPr>
          <a:xfrm>
            <a:off x="0" y="0"/>
            <a:ext cx="5867400" cy="6858000"/>
            <a:chOff x="0" y="0"/>
            <a:chExt cx="3696" cy="4320"/>
          </a:xfrm>
        </p:grpSpPr>
        <p:sp>
          <p:nvSpPr>
            <p:cNvPr id="21" name="Google Shape;21;p40"/>
            <p:cNvSpPr/>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2" name="Google Shape;22;p40"/>
            <p:cNvSpPr/>
            <p:nvPr/>
          </p:nvSpPr>
          <p:spPr>
            <a:xfrm>
              <a:off x="432" y="624"/>
              <a:ext cx="3264" cy="12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23" name="Google Shape;23;p40"/>
          <p:cNvGrpSpPr/>
          <p:nvPr/>
        </p:nvGrpSpPr>
        <p:grpSpPr>
          <a:xfrm>
            <a:off x="3632200" y="4889500"/>
            <a:ext cx="4876800" cy="319088"/>
            <a:chOff x="2288" y="3080"/>
            <a:chExt cx="3072" cy="201"/>
          </a:xfrm>
        </p:grpSpPr>
        <p:sp>
          <p:nvSpPr>
            <p:cNvPr id="24" name="Google Shape;24;p40"/>
            <p:cNvSpPr/>
            <p:nvPr/>
          </p:nvSpPr>
          <p:spPr>
            <a:xfrm flipH="1">
              <a:off x="2288" y="3080"/>
              <a:ext cx="2914" cy="200"/>
            </a:xfrm>
            <a:prstGeom prst="roundRect">
              <a:avLst>
                <a:gd fmla="val 0" name="adj"/>
              </a:avLst>
            </a:prstGeom>
            <a:solidFill>
              <a:srgbClr val="0033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40"/>
            <p:cNvSpPr/>
            <p:nvPr/>
          </p:nvSpPr>
          <p:spPr>
            <a:xfrm>
              <a:off x="5196" y="3080"/>
              <a:ext cx="164" cy="201"/>
            </a:xfrm>
            <a:prstGeom prst="flowChartDelay">
              <a:avLst/>
            </a:prstGeom>
            <a:solidFill>
              <a:srgbClr val="0033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 name="Google Shape;26;p40"/>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rgbClr val="006161"/>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7" name="Google Shape;27;p40"/>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8" name="Google Shape;28;p40"/>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0"/>
          <p:cNvSpPr txBox="1"/>
          <p:nvPr>
            <p:ph idx="2" type="body"/>
          </p:nvPr>
        </p:nvSpPr>
        <p:spPr>
          <a:xfrm>
            <a:off x="148771" y="6468269"/>
            <a:ext cx="3352800" cy="304800"/>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SzPts val="900"/>
              <a:buNone/>
              <a:defRPr sz="1200"/>
            </a:lvl1pPr>
            <a:lvl2pPr indent="-285750" lvl="1" marL="914400" algn="l">
              <a:spcBef>
                <a:spcPts val="240"/>
              </a:spcBef>
              <a:spcAft>
                <a:spcPts val="0"/>
              </a:spcAft>
              <a:buSzPts val="900"/>
              <a:buChar char="•"/>
              <a:defRPr sz="1200"/>
            </a:lvl2pPr>
            <a:lvl3pPr indent="-285750" lvl="2" marL="1371600" algn="l">
              <a:spcBef>
                <a:spcPts val="240"/>
              </a:spcBef>
              <a:spcAft>
                <a:spcPts val="0"/>
              </a:spcAft>
              <a:buSzPts val="900"/>
              <a:buChar char="•"/>
              <a:defRPr sz="1200"/>
            </a:lvl3pPr>
            <a:lvl4pPr indent="-289560" lvl="3" marL="1828800" algn="l">
              <a:spcBef>
                <a:spcPts val="240"/>
              </a:spcBef>
              <a:spcAft>
                <a:spcPts val="0"/>
              </a:spcAft>
              <a:buSzPts val="960"/>
              <a:buChar char="•"/>
              <a:defRPr sz="1200"/>
            </a:lvl4pPr>
            <a:lvl5pPr indent="-278129" lvl="4" marL="2286000" algn="l">
              <a:spcBef>
                <a:spcPts val="240"/>
              </a:spcBef>
              <a:spcAft>
                <a:spcPts val="0"/>
              </a:spcAft>
              <a:buSzPts val="78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0"/>
          <p:cNvSpPr txBox="1"/>
          <p:nvPr>
            <p:ph idx="3" type="body"/>
          </p:nvPr>
        </p:nvSpPr>
        <p:spPr>
          <a:xfrm>
            <a:off x="5182054" y="6468269"/>
            <a:ext cx="3352800" cy="304800"/>
          </a:xfrm>
          <a:prstGeom prst="rect">
            <a:avLst/>
          </a:prstGeom>
          <a:noFill/>
          <a:ln>
            <a:noFill/>
          </a:ln>
        </p:spPr>
        <p:txBody>
          <a:bodyPr anchorCtr="0" anchor="t" bIns="45700" lIns="91425" spcFirstLastPara="1" rIns="91425" wrap="square" tIns="45700">
            <a:noAutofit/>
          </a:bodyPr>
          <a:lstStyle>
            <a:lvl1pPr indent="-228600" lvl="0" marL="457200" algn="ctr">
              <a:spcBef>
                <a:spcPts val="240"/>
              </a:spcBef>
              <a:spcAft>
                <a:spcPts val="0"/>
              </a:spcAft>
              <a:buSzPts val="900"/>
              <a:buNone/>
              <a:defRPr sz="1200"/>
            </a:lvl1pPr>
            <a:lvl2pPr indent="-285750" lvl="1" marL="914400" algn="l">
              <a:spcBef>
                <a:spcPts val="240"/>
              </a:spcBef>
              <a:spcAft>
                <a:spcPts val="0"/>
              </a:spcAft>
              <a:buSzPts val="900"/>
              <a:buChar char="•"/>
              <a:defRPr sz="1200"/>
            </a:lvl2pPr>
            <a:lvl3pPr indent="-285750" lvl="2" marL="1371600" algn="l">
              <a:spcBef>
                <a:spcPts val="240"/>
              </a:spcBef>
              <a:spcAft>
                <a:spcPts val="0"/>
              </a:spcAft>
              <a:buSzPts val="900"/>
              <a:buChar char="•"/>
              <a:defRPr sz="1200"/>
            </a:lvl3pPr>
            <a:lvl4pPr indent="-289560" lvl="3" marL="1828800" algn="l">
              <a:spcBef>
                <a:spcPts val="240"/>
              </a:spcBef>
              <a:spcAft>
                <a:spcPts val="0"/>
              </a:spcAft>
              <a:buSzPts val="960"/>
              <a:buChar char="•"/>
              <a:defRPr sz="1200"/>
            </a:lvl4pPr>
            <a:lvl5pPr indent="-278129" lvl="4" marL="2286000" algn="l">
              <a:spcBef>
                <a:spcPts val="240"/>
              </a:spcBef>
              <a:spcAft>
                <a:spcPts val="0"/>
              </a:spcAft>
              <a:buSzPts val="78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4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8" name="Google Shape;78;p49"/>
          <p:cNvSpPr txBox="1"/>
          <p:nvPr>
            <p:ph idx="1" type="body"/>
          </p:nvPr>
        </p:nvSpPr>
        <p:spPr>
          <a:xfrm rot="5400000">
            <a:off x="2822575" y="377825"/>
            <a:ext cx="37242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9"/>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0" name="Google Shape;80;p49"/>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50"/>
          <p:cNvSpPr/>
          <p:nvPr>
            <p:ph type="title"/>
          </p:nvPr>
        </p:nvSpPr>
        <p:spPr>
          <a:xfrm>
            <a:off x="6705600" y="762000"/>
            <a:ext cx="1981200" cy="5324475"/>
          </a:xfrm>
          <a:prstGeom prst="roundRect">
            <a:avLst>
              <a:gd fmla="val 21667"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83" name="Google Shape;83;p50"/>
          <p:cNvSpPr txBox="1"/>
          <p:nvPr/>
        </p:nvSpPr>
        <p:spPr>
          <a:xfrm rot="5400000">
            <a:off x="5159690" y="2559365"/>
            <a:ext cx="5073019" cy="1729744"/>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chemeClr val="dk2"/>
                </a:solidFill>
                <a:latin typeface="Calibri"/>
                <a:ea typeface="Calibri"/>
                <a:cs typeface="Calibri"/>
                <a:sym typeface="Calibri"/>
              </a:rPr>
              <a:t>Click to edit Master title style</a:t>
            </a:r>
            <a:endParaRPr/>
          </a:p>
        </p:txBody>
      </p:sp>
      <p:sp>
        <p:nvSpPr>
          <p:cNvPr id="84" name="Google Shape;84;p50"/>
          <p:cNvSpPr txBox="1"/>
          <p:nvPr>
            <p:ph idx="1" type="body"/>
          </p:nvPr>
        </p:nvSpPr>
        <p:spPr>
          <a:xfrm rot="5400000">
            <a:off x="995363" y="528638"/>
            <a:ext cx="5324475" cy="5791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50"/>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6" name="Google Shape;86;p50"/>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87" name="Shape 87"/>
        <p:cNvGrpSpPr/>
        <p:nvPr/>
      </p:nvGrpSpPr>
      <p:grpSpPr>
        <a:xfrm>
          <a:off x="0" y="0"/>
          <a:ext cx="0" cy="0"/>
          <a:chOff x="0" y="0"/>
          <a:chExt cx="0" cy="0"/>
        </a:xfrm>
      </p:grpSpPr>
      <p:sp>
        <p:nvSpPr>
          <p:cNvPr id="88" name="Google Shape;88;p51"/>
          <p:cNvSpPr/>
          <p:nvPr>
            <p:ph type="ctrTitle"/>
          </p:nvPr>
        </p:nvSpPr>
        <p:spPr>
          <a:xfrm>
            <a:off x="2133600" y="1371600"/>
            <a:ext cx="6477000" cy="17526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9" name="Google Shape;89;p51"/>
          <p:cNvSpPr txBox="1"/>
          <p:nvPr>
            <p:ph idx="1" type="subTitle"/>
          </p:nvPr>
        </p:nvSpPr>
        <p:spPr>
          <a:xfrm>
            <a:off x="2133600" y="3733800"/>
            <a:ext cx="6477000" cy="1981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100"/>
              <a:buFont typeface="Noto Sans Symbols"/>
              <a:buNone/>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90" name="Google Shape;90;p51"/>
          <p:cNvSpPr txBox="1"/>
          <p:nvPr>
            <p:ph idx="10" type="dt"/>
          </p:nvPr>
        </p:nvSpPr>
        <p:spPr>
          <a:xfrm>
            <a:off x="7086600" y="6248400"/>
            <a:ext cx="15240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91" name="Google Shape;91;p51"/>
          <p:cNvSpPr txBox="1"/>
          <p:nvPr>
            <p:ph idx="11" type="ftr"/>
          </p:nvPr>
        </p:nvSpPr>
        <p:spPr>
          <a:xfrm>
            <a:off x="38100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1" name="Shape 31"/>
        <p:cNvGrpSpPr/>
        <p:nvPr/>
      </p:nvGrpSpPr>
      <p:grpSpPr>
        <a:xfrm>
          <a:off x="0" y="0"/>
          <a:ext cx="0" cy="0"/>
          <a:chOff x="0" y="0"/>
          <a:chExt cx="0" cy="0"/>
        </a:xfrm>
      </p:grpSpPr>
      <p:sp>
        <p:nvSpPr>
          <p:cNvPr id="32" name="Google Shape;32;p4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41"/>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228600" lvl="0" marL="457200" algn="l">
              <a:spcBef>
                <a:spcPts val="560"/>
              </a:spcBef>
              <a:spcAft>
                <a:spcPts val="0"/>
              </a:spcAft>
              <a:buSzPts val="2100"/>
              <a:buNone/>
              <a:defRPr/>
            </a:lvl1pPr>
            <a:lvl2pPr indent="-342900" lvl="1" marL="914400" algn="l">
              <a:spcBef>
                <a:spcPts val="480"/>
              </a:spcBef>
              <a:spcAft>
                <a:spcPts val="0"/>
              </a:spcAft>
              <a:buSzPts val="1800"/>
              <a:buFont typeface="Arial"/>
              <a:buChar char="•"/>
              <a:defRPr sz="2400"/>
            </a:lvl2pPr>
            <a:lvl3pPr indent="-333375" lvl="2" marL="1371600" algn="l">
              <a:spcBef>
                <a:spcPts val="440"/>
              </a:spcBef>
              <a:spcAft>
                <a:spcPts val="0"/>
              </a:spcAft>
              <a:buSzPts val="1650"/>
              <a:buFont typeface="Arial"/>
              <a:buChar char="•"/>
              <a:defRPr sz="2200"/>
            </a:lvl3pPr>
            <a:lvl4pPr indent="-330200" lvl="3" marL="1828800" algn="l">
              <a:spcBef>
                <a:spcPts val="400"/>
              </a:spcBef>
              <a:spcAft>
                <a:spcPts val="0"/>
              </a:spcAft>
              <a:buSzPts val="1600"/>
              <a:buFont typeface="Arial"/>
              <a:buChar char="•"/>
              <a:defRPr sz="2000"/>
            </a:lvl4pPr>
            <a:lvl5pPr indent="-302895" lvl="4" marL="2286000" algn="l">
              <a:spcBef>
                <a:spcPts val="360"/>
              </a:spcBef>
              <a:spcAft>
                <a:spcPts val="0"/>
              </a:spcAft>
              <a:buSzPts val="117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1"/>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35" name="Google Shape;35;p41"/>
          <p:cNvSpPr txBox="1"/>
          <p:nvPr/>
        </p:nvSpPr>
        <p:spPr>
          <a:xfrm>
            <a:off x="838200" y="6502812"/>
            <a:ext cx="76930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 2019 McGraw-Hill Companies. All Rights Reserved.</a:t>
            </a:r>
            <a:endParaRPr/>
          </a:p>
        </p:txBody>
      </p:sp>
      <p:sp>
        <p:nvSpPr>
          <p:cNvPr id="36" name="Google Shape;36;p41"/>
          <p:cNvSpPr txBox="1"/>
          <p:nvPr/>
        </p:nvSpPr>
        <p:spPr>
          <a:xfrm>
            <a:off x="8328546" y="6502812"/>
            <a:ext cx="7588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11-</a:t>
            </a:r>
            <a:fld id="{00000000-1234-1234-1234-123412341234}" type="slidenum">
              <a:rPr b="1" lang="en-US" sz="1200">
                <a:solidFill>
                  <a:schemeClr val="dk1"/>
                </a:solidFill>
                <a:latin typeface="Calibri"/>
                <a:ea typeface="Calibri"/>
                <a:cs typeface="Calibri"/>
                <a:sym typeface="Calibri"/>
              </a:rPr>
              <a:t>‹#›</a:t>
            </a:fld>
            <a:endParaRPr b="1" sz="12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42"/>
          <p:cNvSpPr/>
          <p:nvPr>
            <p:ph type="title"/>
          </p:nvPr>
        </p:nvSpPr>
        <p:spPr>
          <a:xfrm>
            <a:off x="623888" y="1709738"/>
            <a:ext cx="7886700" cy="2852737"/>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42"/>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800"/>
              <a:buNone/>
              <a:defRPr sz="2400"/>
            </a:lvl1pPr>
            <a:lvl2pPr indent="-228600" lvl="1" marL="914400" algn="l">
              <a:spcBef>
                <a:spcPts val="400"/>
              </a:spcBef>
              <a:spcAft>
                <a:spcPts val="0"/>
              </a:spcAft>
              <a:buSzPts val="1500"/>
              <a:buNone/>
              <a:defRPr sz="2000"/>
            </a:lvl2pPr>
            <a:lvl3pPr indent="-228600" lvl="2" marL="1371600" algn="l">
              <a:spcBef>
                <a:spcPts val="360"/>
              </a:spcBef>
              <a:spcAft>
                <a:spcPts val="0"/>
              </a:spcAft>
              <a:buSzPts val="1350"/>
              <a:buNone/>
              <a:defRPr sz="1800"/>
            </a:lvl3pPr>
            <a:lvl4pPr indent="-228600" lvl="3" marL="1828800" algn="l">
              <a:spcBef>
                <a:spcPts val="320"/>
              </a:spcBef>
              <a:spcAft>
                <a:spcPts val="0"/>
              </a:spcAft>
              <a:buSzPts val="1280"/>
              <a:buNone/>
              <a:defRPr sz="1600"/>
            </a:lvl4pPr>
            <a:lvl5pPr indent="-228600" lvl="4" marL="2286000" algn="l">
              <a:spcBef>
                <a:spcPts val="320"/>
              </a:spcBef>
              <a:spcAft>
                <a:spcPts val="0"/>
              </a:spcAft>
              <a:buSzPts val="104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40" name="Google Shape;40;p42"/>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1" name="Google Shape;41;p42"/>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4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4" name="Google Shape;44;p43"/>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800"/>
              <a:buFont typeface="Arial"/>
              <a:buNone/>
              <a:defRPr sz="2400"/>
            </a:lvl1pPr>
            <a:lvl2pPr indent="-333375" lvl="1" marL="914400" algn="l">
              <a:spcBef>
                <a:spcPts val="440"/>
              </a:spcBef>
              <a:spcAft>
                <a:spcPts val="0"/>
              </a:spcAft>
              <a:buSzPts val="1650"/>
              <a:buFont typeface="Arial"/>
              <a:buChar char="•"/>
              <a:defRPr sz="2200"/>
            </a:lvl2pPr>
            <a:lvl3pPr indent="-323850" lvl="2" marL="1371600" algn="l">
              <a:spcBef>
                <a:spcPts val="400"/>
              </a:spcBef>
              <a:spcAft>
                <a:spcPts val="0"/>
              </a:spcAft>
              <a:buSzPts val="1500"/>
              <a:buFont typeface="Arial"/>
              <a:buChar char="•"/>
              <a:defRPr sz="2000"/>
            </a:lvl3pPr>
            <a:lvl4pPr indent="-330200" lvl="3" marL="1828800" algn="l">
              <a:spcBef>
                <a:spcPts val="400"/>
              </a:spcBef>
              <a:spcAft>
                <a:spcPts val="0"/>
              </a:spcAft>
              <a:buSzPts val="1600"/>
              <a:buFont typeface="Arial"/>
              <a:buChar char="•"/>
              <a:defRPr/>
            </a:lvl4pPr>
            <a:lvl5pPr indent="-302895" lvl="4" marL="2286000" algn="l">
              <a:spcBef>
                <a:spcPts val="360"/>
              </a:spcBef>
              <a:spcAft>
                <a:spcPts val="0"/>
              </a:spcAft>
              <a:buSzPts val="117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43"/>
          <p:cNvSpPr txBox="1"/>
          <p:nvPr>
            <p:ph idx="2" type="body"/>
          </p:nvPr>
        </p:nvSpPr>
        <p:spPr>
          <a:xfrm>
            <a:off x="4760913" y="2362200"/>
            <a:ext cx="3770312" cy="3724275"/>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800"/>
              <a:buNone/>
              <a:defRPr sz="2400"/>
            </a:lvl1pPr>
            <a:lvl2pPr indent="-333375" lvl="1" marL="914400" algn="l">
              <a:spcBef>
                <a:spcPts val="440"/>
              </a:spcBef>
              <a:spcAft>
                <a:spcPts val="0"/>
              </a:spcAft>
              <a:buSzPts val="1650"/>
              <a:buChar char="•"/>
              <a:defRPr sz="2200">
                <a:solidFill>
                  <a:schemeClr val="dk1"/>
                </a:solidFill>
                <a:latin typeface="Calibri"/>
                <a:ea typeface="Calibri"/>
                <a:cs typeface="Calibri"/>
                <a:sym typeface="Calibri"/>
              </a:defRPr>
            </a:lvl2pPr>
            <a:lvl3pPr indent="-323850" lvl="2" marL="1371600" algn="l">
              <a:spcBef>
                <a:spcPts val="400"/>
              </a:spcBef>
              <a:spcAft>
                <a:spcPts val="0"/>
              </a:spcAft>
              <a:buSzPts val="1500"/>
              <a:buChar char="•"/>
              <a:defRPr sz="2000">
                <a:solidFill>
                  <a:schemeClr val="dk1"/>
                </a:solidFill>
                <a:latin typeface="Calibri"/>
                <a:ea typeface="Calibri"/>
                <a:cs typeface="Calibri"/>
                <a:sym typeface="Calibri"/>
              </a:defRPr>
            </a:lvl3pPr>
            <a:lvl4pPr indent="-330200" lvl="3" marL="1828800" algn="l">
              <a:spcBef>
                <a:spcPts val="400"/>
              </a:spcBef>
              <a:spcAft>
                <a:spcPts val="0"/>
              </a:spcAft>
              <a:buSzPts val="1600"/>
              <a:buChar char="•"/>
              <a:defRPr sz="2000">
                <a:solidFill>
                  <a:schemeClr val="dk1"/>
                </a:solidFill>
                <a:latin typeface="Calibri"/>
                <a:ea typeface="Calibri"/>
                <a:cs typeface="Calibri"/>
                <a:sym typeface="Calibri"/>
              </a:defRPr>
            </a:lvl4pPr>
            <a:lvl5pPr indent="-302895" lvl="4" marL="2286000" algn="l">
              <a:spcBef>
                <a:spcPts val="360"/>
              </a:spcBef>
              <a:spcAft>
                <a:spcPts val="0"/>
              </a:spcAft>
              <a:buSzPts val="1170"/>
              <a:buChar char="•"/>
              <a:defRPr>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3"/>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7" name="Google Shape;47;p43"/>
          <p:cNvSpPr txBox="1"/>
          <p:nvPr/>
        </p:nvSpPr>
        <p:spPr>
          <a:xfrm>
            <a:off x="838200" y="6502812"/>
            <a:ext cx="76930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 2019 McGraw-Hill Companies. All Rights Reserved.</a:t>
            </a:r>
            <a:endParaRPr/>
          </a:p>
        </p:txBody>
      </p:sp>
      <p:sp>
        <p:nvSpPr>
          <p:cNvPr id="48" name="Google Shape;48;p43"/>
          <p:cNvSpPr txBox="1"/>
          <p:nvPr/>
        </p:nvSpPr>
        <p:spPr>
          <a:xfrm>
            <a:off x="8328546" y="6502812"/>
            <a:ext cx="7588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11-</a:t>
            </a:r>
            <a:fld id="{00000000-1234-1234-1234-123412341234}" type="slidenum">
              <a:rPr b="1" lang="en-US" sz="1200">
                <a:solidFill>
                  <a:schemeClr val="dk1"/>
                </a:solidFill>
                <a:latin typeface="Calibri"/>
                <a:ea typeface="Calibri"/>
                <a:cs typeface="Calibri"/>
                <a:sym typeface="Calibri"/>
              </a:rPr>
              <a:t>‹#›</a:t>
            </a:fld>
            <a:endParaRPr b="1" sz="120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44"/>
          <p:cNvSpPr/>
          <p:nvPr>
            <p:ph type="title"/>
          </p:nvPr>
        </p:nvSpPr>
        <p:spPr>
          <a:xfrm>
            <a:off x="630238" y="365125"/>
            <a:ext cx="7886700" cy="1325563"/>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44"/>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None/>
              <a:defRPr b="1" sz="1600"/>
            </a:lvl4pPr>
            <a:lvl5pPr indent="-228600" lvl="4" marL="2286000" algn="l">
              <a:spcBef>
                <a:spcPts val="320"/>
              </a:spcBef>
              <a:spcAft>
                <a:spcPts val="0"/>
              </a:spcAft>
              <a:buSzPts val="104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44"/>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44"/>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None/>
              <a:defRPr b="1" sz="1600"/>
            </a:lvl4pPr>
            <a:lvl5pPr indent="-228600" lvl="4" marL="2286000" algn="l">
              <a:spcBef>
                <a:spcPts val="320"/>
              </a:spcBef>
              <a:spcAft>
                <a:spcPts val="0"/>
              </a:spcAft>
              <a:buSzPts val="104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44"/>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4"/>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6" name="Google Shape;56;p44"/>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4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45"/>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0" name="Google Shape;60;p45"/>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46"/>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3" name="Google Shape;63;p46"/>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47"/>
          <p:cNvSpPr/>
          <p:nvPr>
            <p:ph type="title"/>
          </p:nvPr>
        </p:nvSpPr>
        <p:spPr>
          <a:xfrm>
            <a:off x="630238" y="457200"/>
            <a:ext cx="2949575" cy="16002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6" name="Google Shape;66;p47"/>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Char char="•"/>
              <a:defRPr sz="2000"/>
            </a:lvl4pPr>
            <a:lvl5pPr indent="-311150" lvl="4" marL="2286000" algn="l">
              <a:spcBef>
                <a:spcPts val="400"/>
              </a:spcBef>
              <a:spcAft>
                <a:spcPts val="0"/>
              </a:spcAft>
              <a:buSzPts val="13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47"/>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00"/>
              <a:buNone/>
              <a:defRPr sz="1600"/>
            </a:lvl1pPr>
            <a:lvl2pPr indent="-228600" lvl="1" marL="914400" algn="l">
              <a:spcBef>
                <a:spcPts val="280"/>
              </a:spcBef>
              <a:spcAft>
                <a:spcPts val="0"/>
              </a:spcAft>
              <a:buSzPts val="1050"/>
              <a:buNone/>
              <a:defRPr sz="1400"/>
            </a:lvl2pPr>
            <a:lvl3pPr indent="-228600" lvl="2" marL="1371600" algn="l">
              <a:spcBef>
                <a:spcPts val="240"/>
              </a:spcBef>
              <a:spcAft>
                <a:spcPts val="0"/>
              </a:spcAft>
              <a:buSzPts val="900"/>
              <a:buNone/>
              <a:defRPr sz="1200"/>
            </a:lvl3pPr>
            <a:lvl4pPr indent="-228600" lvl="3" marL="1828800" algn="l">
              <a:spcBef>
                <a:spcPts val="200"/>
              </a:spcBef>
              <a:spcAft>
                <a:spcPts val="0"/>
              </a:spcAft>
              <a:buSzPts val="800"/>
              <a:buNone/>
              <a:defRPr sz="1000"/>
            </a:lvl4pPr>
            <a:lvl5pPr indent="-228600" lvl="4" marL="2286000" algn="l">
              <a:spcBef>
                <a:spcPts val="200"/>
              </a:spcBef>
              <a:spcAft>
                <a:spcPts val="0"/>
              </a:spcAft>
              <a:buSzPts val="65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47"/>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9" name="Google Shape;69;p47"/>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48"/>
          <p:cNvSpPr/>
          <p:nvPr>
            <p:ph type="title"/>
          </p:nvPr>
        </p:nvSpPr>
        <p:spPr>
          <a:xfrm>
            <a:off x="630238" y="457200"/>
            <a:ext cx="2949575" cy="16002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48"/>
          <p:cNvSpPr/>
          <p:nvPr>
            <p:ph idx="2" type="pic"/>
          </p:nvPr>
        </p:nvSpPr>
        <p:spPr>
          <a:xfrm>
            <a:off x="3887788" y="987425"/>
            <a:ext cx="4629150" cy="4873625"/>
          </a:xfrm>
          <a:prstGeom prst="rect">
            <a:avLst/>
          </a:prstGeom>
          <a:noFill/>
          <a:ln>
            <a:noFill/>
          </a:ln>
        </p:spPr>
      </p:sp>
      <p:sp>
        <p:nvSpPr>
          <p:cNvPr id="73" name="Google Shape;73;p48"/>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00"/>
              <a:buNone/>
              <a:defRPr sz="1600"/>
            </a:lvl1pPr>
            <a:lvl2pPr indent="-228600" lvl="1" marL="914400" algn="l">
              <a:spcBef>
                <a:spcPts val="280"/>
              </a:spcBef>
              <a:spcAft>
                <a:spcPts val="0"/>
              </a:spcAft>
              <a:buSzPts val="1050"/>
              <a:buNone/>
              <a:defRPr sz="1400"/>
            </a:lvl2pPr>
            <a:lvl3pPr indent="-228600" lvl="2" marL="1371600" algn="l">
              <a:spcBef>
                <a:spcPts val="240"/>
              </a:spcBef>
              <a:spcAft>
                <a:spcPts val="0"/>
              </a:spcAft>
              <a:buSzPts val="900"/>
              <a:buNone/>
              <a:defRPr sz="1200"/>
            </a:lvl3pPr>
            <a:lvl4pPr indent="-228600" lvl="3" marL="1828800" algn="l">
              <a:spcBef>
                <a:spcPts val="200"/>
              </a:spcBef>
              <a:spcAft>
                <a:spcPts val="0"/>
              </a:spcAft>
              <a:buSzPts val="800"/>
              <a:buNone/>
              <a:defRPr sz="1000"/>
            </a:lvl4pPr>
            <a:lvl5pPr indent="-228600" lvl="4" marL="2286000" algn="l">
              <a:spcBef>
                <a:spcPts val="200"/>
              </a:spcBef>
              <a:spcAft>
                <a:spcPts val="0"/>
              </a:spcAft>
              <a:buSzPts val="65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48"/>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75" name="Google Shape;75;p48"/>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9"/>
          <p:cNvGrpSpPr/>
          <p:nvPr/>
        </p:nvGrpSpPr>
        <p:grpSpPr>
          <a:xfrm>
            <a:off x="0" y="0"/>
            <a:ext cx="7620000" cy="6858000"/>
            <a:chOff x="0" y="0"/>
            <a:chExt cx="4800" cy="4320"/>
          </a:xfrm>
        </p:grpSpPr>
        <p:grpSp>
          <p:nvGrpSpPr>
            <p:cNvPr id="11" name="Google Shape;11;p39"/>
            <p:cNvGrpSpPr/>
            <p:nvPr/>
          </p:nvGrpSpPr>
          <p:grpSpPr>
            <a:xfrm>
              <a:off x="0" y="0"/>
              <a:ext cx="2016" cy="4320"/>
              <a:chOff x="0" y="0"/>
              <a:chExt cx="2016" cy="4320"/>
            </a:xfrm>
          </p:grpSpPr>
          <p:sp>
            <p:nvSpPr>
              <p:cNvPr id="12" name="Google Shape;12;p39"/>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39"/>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 name="Google Shape;14;p39"/>
            <p:cNvGrpSpPr/>
            <p:nvPr/>
          </p:nvGrpSpPr>
          <p:grpSpPr>
            <a:xfrm>
              <a:off x="144" y="1248"/>
              <a:ext cx="4656" cy="201"/>
              <a:chOff x="144" y="1248"/>
              <a:chExt cx="4656" cy="201"/>
            </a:xfrm>
          </p:grpSpPr>
          <p:sp>
            <p:nvSpPr>
              <p:cNvPr id="15" name="Google Shape;15;p39"/>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39"/>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7" name="Google Shape;17;p3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8" name="Google Shape;18;p39"/>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Arial"/>
              <a:buChar char="•"/>
              <a:defRPr b="0" i="0" sz="2800" u="none" cap="none" strike="noStrike">
                <a:solidFill>
                  <a:schemeClr val="dk1"/>
                </a:solidFill>
                <a:latin typeface="Calibri"/>
                <a:ea typeface="Calibri"/>
                <a:cs typeface="Calibri"/>
                <a:sym typeface="Calibri"/>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Calibri"/>
                <a:ea typeface="Calibri"/>
                <a:cs typeface="Calibri"/>
                <a:sym typeface="Calibri"/>
              </a:defRPr>
            </a:lvl2pPr>
            <a:lvl3pPr indent="-333375" lvl="2" marL="1371600" marR="0" rtl="0" algn="l">
              <a:spcBef>
                <a:spcPts val="440"/>
              </a:spcBef>
              <a:spcAft>
                <a:spcPts val="0"/>
              </a:spcAft>
              <a:buClr>
                <a:schemeClr val="dk1"/>
              </a:buClr>
              <a:buSzPts val="1650"/>
              <a:buFont typeface="Arial"/>
              <a:buChar char="•"/>
              <a:defRPr b="0" i="0" sz="2200" u="none" cap="none" strike="noStrike">
                <a:solidFill>
                  <a:schemeClr val="dk1"/>
                </a:solidFill>
                <a:latin typeface="Calibri"/>
                <a:ea typeface="Calibri"/>
                <a:cs typeface="Calibri"/>
                <a:sym typeface="Calibri"/>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Calibri"/>
                <a:ea typeface="Calibri"/>
                <a:cs typeface="Calibri"/>
                <a:sym typeface="Calibri"/>
              </a:defRPr>
            </a:lvl4pPr>
            <a:lvl5pPr indent="-302895" lvl="4" marL="2286000" marR="0" rtl="0" algn="l">
              <a:spcBef>
                <a:spcPts val="360"/>
              </a:spcBef>
              <a:spcAft>
                <a:spcPts val="0"/>
              </a:spcAft>
              <a:buClr>
                <a:schemeClr val="dk1"/>
              </a:buClr>
              <a:buSzPts val="117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Critical Thinking: A Student’s Introduction</a:t>
            </a:r>
            <a:endParaRPr/>
          </a:p>
        </p:txBody>
      </p:sp>
      <p:sp>
        <p:nvSpPr>
          <p:cNvPr id="98" name="Google Shape;98;p1"/>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100"/>
              <a:buFont typeface="Noto Sans Symbols"/>
              <a:buNone/>
            </a:pPr>
            <a:r>
              <a:rPr lang="en-US"/>
              <a:t>Chapter 11</a:t>
            </a:r>
            <a:endParaRPr/>
          </a:p>
          <a:p>
            <a:pPr indent="0" lvl="0" marL="0" rtl="0" algn="l">
              <a:spcBef>
                <a:spcPts val="560"/>
              </a:spcBef>
              <a:spcAft>
                <a:spcPts val="0"/>
              </a:spcAft>
              <a:buSzPts val="2100"/>
              <a:buFont typeface="Noto Sans Symbols"/>
              <a:buNone/>
            </a:pPr>
            <a:r>
              <a:rPr lang="en-US"/>
              <a:t>Inductive Reasoning</a:t>
            </a:r>
            <a:endParaRPr/>
          </a:p>
        </p:txBody>
      </p:sp>
      <p:sp>
        <p:nvSpPr>
          <p:cNvPr id="99" name="Google Shape;99;p1"/>
          <p:cNvSpPr txBox="1"/>
          <p:nvPr>
            <p:ph idx="3" type="body"/>
          </p:nvPr>
        </p:nvSpPr>
        <p:spPr>
          <a:xfrm>
            <a:off x="5053718" y="6468269"/>
            <a:ext cx="3504746" cy="304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900"/>
              <a:buNone/>
            </a:pPr>
            <a:r>
              <a:rPr lang="en-US"/>
              <a:t>© 2019 McGraw-Hill Companies.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Opinion Polls and Inductive Generalizations, 2</a:t>
            </a:r>
            <a:endParaRPr/>
          </a:p>
        </p:txBody>
      </p:sp>
      <p:sp>
        <p:nvSpPr>
          <p:cNvPr id="153" name="Google Shape;153;p10"/>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1800"/>
              <a:buFont typeface="Arial"/>
              <a:buChar char="•"/>
            </a:pPr>
            <a:r>
              <a:rPr lang="en-US" sz="2400"/>
              <a:t>If 60% of the 4000 voted yes, there would be a 95% chance that 58% to 62% of the 100 million voted yes [that is, 60% (±2)] </a:t>
            </a:r>
            <a:endParaRPr/>
          </a:p>
          <a:p>
            <a:pPr indent="-457200" lvl="0" marL="457200" rtl="0" algn="l">
              <a:spcBef>
                <a:spcPts val="480"/>
              </a:spcBef>
              <a:spcAft>
                <a:spcPts val="0"/>
              </a:spcAft>
              <a:buSzPts val="1800"/>
              <a:buFont typeface="Arial"/>
              <a:buChar char="•"/>
            </a:pPr>
            <a:r>
              <a:rPr lang="en-US" sz="2400"/>
              <a:t>Small polls have a big</a:t>
            </a:r>
            <a:br>
              <a:rPr lang="en-US" sz="2400"/>
            </a:br>
            <a:r>
              <a:rPr lang="en-US" sz="2400"/>
              <a:t>margin of errors:</a:t>
            </a:r>
            <a:endParaRPr/>
          </a:p>
        </p:txBody>
      </p:sp>
      <p:graphicFrame>
        <p:nvGraphicFramePr>
          <p:cNvPr id="154" name="Google Shape;154;p10"/>
          <p:cNvGraphicFramePr/>
          <p:nvPr/>
        </p:nvGraphicFramePr>
        <p:xfrm>
          <a:off x="4953000" y="3461657"/>
          <a:ext cx="3000000" cy="3000000"/>
        </p:xfrm>
        <a:graphic>
          <a:graphicData uri="http://schemas.openxmlformats.org/drawingml/2006/table">
            <a:tbl>
              <a:tblPr bandRow="1" firstRow="1">
                <a:noFill/>
                <a:tableStyleId>{E25CF38B-A0E5-4CF8-A853-9D2F387F7BE2}</a:tableStyleId>
              </a:tblPr>
              <a:tblGrid>
                <a:gridCol w="2057400"/>
                <a:gridCol w="1905000"/>
              </a:tblGrid>
              <a:tr h="285050">
                <a:tc>
                  <a:txBody>
                    <a:bodyPr/>
                    <a:lstStyle/>
                    <a:p>
                      <a:pPr indent="0" lvl="0" marL="0" marR="0" rtl="0" algn="l">
                        <a:spcBef>
                          <a:spcPts val="0"/>
                        </a:spcBef>
                        <a:spcAft>
                          <a:spcPts val="0"/>
                        </a:spcAft>
                        <a:buNone/>
                      </a:pPr>
                      <a:r>
                        <a:rPr lang="en-US" sz="1600" u="none" cap="none" strike="noStrike">
                          <a:latin typeface="Calibri"/>
                          <a:ea typeface="Calibri"/>
                          <a:cs typeface="Calibri"/>
                          <a:sym typeface="Calibri"/>
                        </a:rPr>
                        <a:t>Number Polled</a:t>
                      </a:r>
                      <a:endParaRPr sz="16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600">
                          <a:latin typeface="Calibri"/>
                          <a:ea typeface="Calibri"/>
                          <a:cs typeface="Calibri"/>
                          <a:sym typeface="Calibri"/>
                        </a:rPr>
                        <a:t>Margin of Error</a:t>
                      </a:r>
                      <a:endParaRPr/>
                    </a:p>
                  </a:txBody>
                  <a:tcPr marT="45725" marB="45725" marR="91450" marL="91450"/>
                </a:tc>
              </a:tr>
              <a:tr h="285050">
                <a:tc>
                  <a:txBody>
                    <a:bodyPr/>
                    <a:lstStyle/>
                    <a:p>
                      <a:pPr indent="0" lvl="0" marL="0" marR="0" rtl="0" algn="l">
                        <a:spcBef>
                          <a:spcPts val="0"/>
                        </a:spcBef>
                        <a:spcAft>
                          <a:spcPts val="0"/>
                        </a:spcAft>
                        <a:buNone/>
                      </a:pPr>
                      <a:r>
                        <a:rPr lang="en-US" sz="1600">
                          <a:latin typeface="Calibri"/>
                          <a:ea typeface="Calibri"/>
                          <a:cs typeface="Calibri"/>
                          <a:sym typeface="Calibri"/>
                        </a:rPr>
                        <a:t>4,000</a:t>
                      </a:r>
                      <a:endParaRPr/>
                    </a:p>
                  </a:txBody>
                  <a:tcPr marT="45725" marB="45725" marR="91450" marL="91450"/>
                </a:tc>
                <a:tc>
                  <a:txBody>
                    <a:bodyPr/>
                    <a:lstStyle/>
                    <a:p>
                      <a:pPr indent="0" lvl="0" marL="0" marR="0" rtl="0" algn="l">
                        <a:spcBef>
                          <a:spcPts val="0"/>
                        </a:spcBef>
                        <a:spcAft>
                          <a:spcPts val="0"/>
                        </a:spcAft>
                        <a:buNone/>
                      </a:pPr>
                      <a:r>
                        <a:rPr lang="en-US" sz="1600">
                          <a:latin typeface="Calibri"/>
                          <a:ea typeface="Calibri"/>
                          <a:cs typeface="Calibri"/>
                          <a:sym typeface="Calibri"/>
                        </a:rPr>
                        <a:t>±2</a:t>
                      </a:r>
                      <a:endParaRPr/>
                    </a:p>
                  </a:txBody>
                  <a:tcPr marT="45725" marB="45725" marR="91450" marL="91450"/>
                </a:tc>
              </a:tr>
              <a:tr h="285050">
                <a:tc>
                  <a:txBody>
                    <a:bodyPr/>
                    <a:lstStyle/>
                    <a:p>
                      <a:pPr indent="0" lvl="0" marL="0" marR="0" rtl="0" algn="l">
                        <a:spcBef>
                          <a:spcPts val="0"/>
                        </a:spcBef>
                        <a:spcAft>
                          <a:spcPts val="0"/>
                        </a:spcAft>
                        <a:buNone/>
                      </a:pPr>
                      <a:r>
                        <a:rPr lang="en-US" sz="1600">
                          <a:latin typeface="Calibri"/>
                          <a:ea typeface="Calibri"/>
                          <a:cs typeface="Calibri"/>
                          <a:sym typeface="Calibri"/>
                        </a:rPr>
                        <a:t>1,500</a:t>
                      </a:r>
                      <a:endParaRPr/>
                    </a:p>
                  </a:txBody>
                  <a:tcPr marT="45725" marB="45725" marR="91450" marL="91450"/>
                </a:tc>
                <a:tc>
                  <a:txBody>
                    <a:bodyPr/>
                    <a:lstStyle/>
                    <a:p>
                      <a:pPr indent="0" lvl="0" marL="0" marR="0" rtl="0" algn="l">
                        <a:spcBef>
                          <a:spcPts val="0"/>
                        </a:spcBef>
                        <a:spcAft>
                          <a:spcPts val="0"/>
                        </a:spcAft>
                        <a:buNone/>
                      </a:pPr>
                      <a:r>
                        <a:rPr lang="en-US" sz="1600">
                          <a:latin typeface="Calibri"/>
                          <a:ea typeface="Calibri"/>
                          <a:cs typeface="Calibri"/>
                          <a:sym typeface="Calibri"/>
                        </a:rPr>
                        <a:t>±3</a:t>
                      </a:r>
                      <a:endParaRPr/>
                    </a:p>
                  </a:txBody>
                  <a:tcPr marT="45725" marB="45725" marR="91450" marL="91450"/>
                </a:tc>
              </a:tr>
              <a:tr h="285050">
                <a:tc>
                  <a:txBody>
                    <a:bodyPr/>
                    <a:lstStyle/>
                    <a:p>
                      <a:pPr indent="0" lvl="0" marL="0" marR="0" rtl="0" algn="l">
                        <a:spcBef>
                          <a:spcPts val="0"/>
                        </a:spcBef>
                        <a:spcAft>
                          <a:spcPts val="0"/>
                        </a:spcAft>
                        <a:buNone/>
                      </a:pPr>
                      <a:r>
                        <a:rPr lang="en-US" sz="1600">
                          <a:latin typeface="Calibri"/>
                          <a:ea typeface="Calibri"/>
                          <a:cs typeface="Calibri"/>
                          <a:sym typeface="Calibri"/>
                        </a:rPr>
                        <a:t>1,000</a:t>
                      </a:r>
                      <a:endParaRPr/>
                    </a:p>
                  </a:txBody>
                  <a:tcPr marT="45725" marB="45725" marR="91450" marL="91450"/>
                </a:tc>
                <a:tc>
                  <a:txBody>
                    <a:bodyPr/>
                    <a:lstStyle/>
                    <a:p>
                      <a:pPr indent="0" lvl="0" marL="0" marR="0" rtl="0" algn="l">
                        <a:spcBef>
                          <a:spcPts val="0"/>
                        </a:spcBef>
                        <a:spcAft>
                          <a:spcPts val="0"/>
                        </a:spcAft>
                        <a:buNone/>
                      </a:pPr>
                      <a:r>
                        <a:rPr lang="en-US" sz="1600">
                          <a:latin typeface="Calibri"/>
                          <a:ea typeface="Calibri"/>
                          <a:cs typeface="Calibri"/>
                          <a:sym typeface="Calibri"/>
                        </a:rPr>
                        <a:t>±4</a:t>
                      </a:r>
                      <a:endParaRPr/>
                    </a:p>
                  </a:txBody>
                  <a:tcPr marT="45725" marB="45725" marR="91450" marL="91450"/>
                </a:tc>
              </a:tr>
              <a:tr h="285050">
                <a:tc>
                  <a:txBody>
                    <a:bodyPr/>
                    <a:lstStyle/>
                    <a:p>
                      <a:pPr indent="0" lvl="0" marL="0" marR="0" rtl="0" algn="l">
                        <a:spcBef>
                          <a:spcPts val="0"/>
                        </a:spcBef>
                        <a:spcAft>
                          <a:spcPts val="0"/>
                        </a:spcAft>
                        <a:buNone/>
                      </a:pPr>
                      <a:r>
                        <a:rPr lang="en-US" sz="1600">
                          <a:latin typeface="Calibri"/>
                          <a:ea typeface="Calibri"/>
                          <a:cs typeface="Calibri"/>
                          <a:sym typeface="Calibri"/>
                        </a:rPr>
                        <a:t>750</a:t>
                      </a:r>
                      <a:endParaRPr/>
                    </a:p>
                  </a:txBody>
                  <a:tcPr marT="45725" marB="45725" marR="91450" marL="91450"/>
                </a:tc>
                <a:tc>
                  <a:txBody>
                    <a:bodyPr/>
                    <a:lstStyle/>
                    <a:p>
                      <a:pPr indent="0" lvl="0" marL="0" marR="0" rtl="0" algn="l">
                        <a:spcBef>
                          <a:spcPts val="0"/>
                        </a:spcBef>
                        <a:spcAft>
                          <a:spcPts val="0"/>
                        </a:spcAft>
                        <a:buNone/>
                      </a:pPr>
                      <a:r>
                        <a:rPr lang="en-US" sz="1600">
                          <a:latin typeface="Calibri"/>
                          <a:ea typeface="Calibri"/>
                          <a:cs typeface="Calibri"/>
                          <a:sym typeface="Calibri"/>
                        </a:rPr>
                        <a:t>±4</a:t>
                      </a:r>
                      <a:endParaRPr/>
                    </a:p>
                  </a:txBody>
                  <a:tcPr marT="45725" marB="45725" marR="91450" marL="91450"/>
                </a:tc>
              </a:tr>
              <a:tr h="285050">
                <a:tc>
                  <a:txBody>
                    <a:bodyPr/>
                    <a:lstStyle/>
                    <a:p>
                      <a:pPr indent="0" lvl="0" marL="0" marR="0" rtl="0" algn="l">
                        <a:spcBef>
                          <a:spcPts val="0"/>
                        </a:spcBef>
                        <a:spcAft>
                          <a:spcPts val="0"/>
                        </a:spcAft>
                        <a:buNone/>
                      </a:pPr>
                      <a:r>
                        <a:rPr lang="en-US" sz="1600">
                          <a:latin typeface="Calibri"/>
                          <a:ea typeface="Calibri"/>
                          <a:cs typeface="Calibri"/>
                          <a:sym typeface="Calibri"/>
                        </a:rPr>
                        <a:t>600</a:t>
                      </a:r>
                      <a:endParaRPr/>
                    </a:p>
                  </a:txBody>
                  <a:tcPr marT="45725" marB="45725" marR="91450" marL="91450"/>
                </a:tc>
                <a:tc>
                  <a:txBody>
                    <a:bodyPr/>
                    <a:lstStyle/>
                    <a:p>
                      <a:pPr indent="0" lvl="0" marL="0" marR="0" rtl="0" algn="l">
                        <a:spcBef>
                          <a:spcPts val="0"/>
                        </a:spcBef>
                        <a:spcAft>
                          <a:spcPts val="0"/>
                        </a:spcAft>
                        <a:buNone/>
                      </a:pPr>
                      <a:r>
                        <a:rPr lang="en-US" sz="1600">
                          <a:latin typeface="Calibri"/>
                          <a:ea typeface="Calibri"/>
                          <a:cs typeface="Calibri"/>
                          <a:sym typeface="Calibri"/>
                        </a:rPr>
                        <a:t>±5</a:t>
                      </a:r>
                      <a:endParaRPr/>
                    </a:p>
                  </a:txBody>
                  <a:tcPr marT="45725" marB="45725" marR="91450" marL="91450"/>
                </a:tc>
              </a:tr>
              <a:tr h="285050">
                <a:tc>
                  <a:txBody>
                    <a:bodyPr/>
                    <a:lstStyle/>
                    <a:p>
                      <a:pPr indent="0" lvl="0" marL="0" marR="0" rtl="0" algn="l">
                        <a:spcBef>
                          <a:spcPts val="0"/>
                        </a:spcBef>
                        <a:spcAft>
                          <a:spcPts val="0"/>
                        </a:spcAft>
                        <a:buNone/>
                      </a:pPr>
                      <a:r>
                        <a:rPr lang="en-US" sz="1600">
                          <a:latin typeface="Calibri"/>
                          <a:ea typeface="Calibri"/>
                          <a:cs typeface="Calibri"/>
                          <a:sym typeface="Calibri"/>
                        </a:rPr>
                        <a:t>400</a:t>
                      </a:r>
                      <a:endParaRPr/>
                    </a:p>
                  </a:txBody>
                  <a:tcPr marT="45725" marB="45725" marR="91450" marL="91450"/>
                </a:tc>
                <a:tc>
                  <a:txBody>
                    <a:bodyPr/>
                    <a:lstStyle/>
                    <a:p>
                      <a:pPr indent="0" lvl="0" marL="0" marR="0" rtl="0" algn="l">
                        <a:spcBef>
                          <a:spcPts val="0"/>
                        </a:spcBef>
                        <a:spcAft>
                          <a:spcPts val="0"/>
                        </a:spcAft>
                        <a:buNone/>
                      </a:pPr>
                      <a:r>
                        <a:rPr lang="en-US" sz="1600">
                          <a:latin typeface="Calibri"/>
                          <a:ea typeface="Calibri"/>
                          <a:cs typeface="Calibri"/>
                          <a:sym typeface="Calibri"/>
                        </a:rPr>
                        <a:t>±6</a:t>
                      </a:r>
                      <a:endParaRPr/>
                    </a:p>
                  </a:txBody>
                  <a:tcPr marT="45725" marB="45725" marR="91450" marL="91450"/>
                </a:tc>
              </a:tr>
              <a:tr h="285050">
                <a:tc>
                  <a:txBody>
                    <a:bodyPr/>
                    <a:lstStyle/>
                    <a:p>
                      <a:pPr indent="0" lvl="0" marL="0" marR="0" rtl="0" algn="l">
                        <a:spcBef>
                          <a:spcPts val="0"/>
                        </a:spcBef>
                        <a:spcAft>
                          <a:spcPts val="0"/>
                        </a:spcAft>
                        <a:buNone/>
                      </a:pPr>
                      <a:r>
                        <a:rPr lang="en-US" sz="1600">
                          <a:latin typeface="Calibri"/>
                          <a:ea typeface="Calibri"/>
                          <a:cs typeface="Calibri"/>
                          <a:sym typeface="Calibri"/>
                        </a:rPr>
                        <a:t>200</a:t>
                      </a:r>
                      <a:endParaRPr/>
                    </a:p>
                  </a:txBody>
                  <a:tcPr marT="45725" marB="45725" marR="91450" marL="91450"/>
                </a:tc>
                <a:tc>
                  <a:txBody>
                    <a:bodyPr/>
                    <a:lstStyle/>
                    <a:p>
                      <a:pPr indent="0" lvl="0" marL="0" marR="0" rtl="0" algn="l">
                        <a:spcBef>
                          <a:spcPts val="0"/>
                        </a:spcBef>
                        <a:spcAft>
                          <a:spcPts val="0"/>
                        </a:spcAft>
                        <a:buNone/>
                      </a:pPr>
                      <a:r>
                        <a:rPr lang="en-US" sz="1600">
                          <a:latin typeface="Calibri"/>
                          <a:ea typeface="Calibri"/>
                          <a:cs typeface="Calibri"/>
                          <a:sym typeface="Calibri"/>
                        </a:rPr>
                        <a:t>±8</a:t>
                      </a:r>
                      <a:endParaRPr/>
                    </a:p>
                  </a:txBody>
                  <a:tcPr marT="45725" marB="45725" marR="91450" marL="91450"/>
                </a:tc>
              </a:tr>
              <a:tr h="285050">
                <a:tc>
                  <a:txBody>
                    <a:bodyPr/>
                    <a:lstStyle/>
                    <a:p>
                      <a:pPr indent="0" lvl="0" marL="0" marR="0" rtl="0" algn="l">
                        <a:spcBef>
                          <a:spcPts val="0"/>
                        </a:spcBef>
                        <a:spcAft>
                          <a:spcPts val="0"/>
                        </a:spcAft>
                        <a:buNone/>
                      </a:pPr>
                      <a:r>
                        <a:rPr lang="en-US" sz="1600">
                          <a:latin typeface="Calibri"/>
                          <a:ea typeface="Calibri"/>
                          <a:cs typeface="Calibri"/>
                          <a:sym typeface="Calibri"/>
                        </a:rPr>
                        <a:t>100</a:t>
                      </a:r>
                      <a:endParaRPr/>
                    </a:p>
                  </a:txBody>
                  <a:tcPr marT="45725" marB="45725" marR="91450" marL="91450"/>
                </a:tc>
                <a:tc>
                  <a:txBody>
                    <a:bodyPr/>
                    <a:lstStyle/>
                    <a:p>
                      <a:pPr indent="0" lvl="0" marL="0" marR="0" rtl="0" algn="l">
                        <a:spcBef>
                          <a:spcPts val="0"/>
                        </a:spcBef>
                        <a:spcAft>
                          <a:spcPts val="0"/>
                        </a:spcAft>
                        <a:buNone/>
                      </a:pPr>
                      <a:r>
                        <a:rPr lang="en-US" sz="1600">
                          <a:latin typeface="Calibri"/>
                          <a:ea typeface="Calibri"/>
                          <a:cs typeface="Calibri"/>
                          <a:sym typeface="Calibri"/>
                        </a:rPr>
                        <a:t>±11</a:t>
                      </a:r>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Opinion Polls and Inductive Generalizations, 3</a:t>
            </a:r>
            <a:endParaRPr/>
          </a:p>
        </p:txBody>
      </p:sp>
      <p:sp>
        <p:nvSpPr>
          <p:cNvPr id="160" name="Google Shape;160;p11"/>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00"/>
              <a:buFont typeface="Arial"/>
              <a:buChar char="•"/>
            </a:pPr>
            <a:r>
              <a:rPr lang="en-US" sz="2400"/>
              <a:t>But this only holds if the sample population is representative</a:t>
            </a:r>
            <a:endParaRPr/>
          </a:p>
          <a:p>
            <a:pPr indent="-342900" lvl="1" marL="738188" rtl="0" algn="l">
              <a:lnSpc>
                <a:spcPct val="90000"/>
              </a:lnSpc>
              <a:spcBef>
                <a:spcPts val="440"/>
              </a:spcBef>
              <a:spcAft>
                <a:spcPts val="0"/>
              </a:spcAft>
              <a:buSzPts val="1650"/>
              <a:buChar char="•"/>
            </a:pPr>
            <a:r>
              <a:rPr lang="en-US" sz="2200"/>
              <a:t>To have a truly representative sample, we must select subjects at random from within the appropriate pool</a:t>
            </a:r>
            <a:endParaRPr/>
          </a:p>
          <a:p>
            <a:pPr indent="-342900" lvl="0" marL="342900" rtl="0" algn="l">
              <a:lnSpc>
                <a:spcPct val="90000"/>
              </a:lnSpc>
              <a:spcBef>
                <a:spcPts val="200"/>
              </a:spcBef>
              <a:spcAft>
                <a:spcPts val="0"/>
              </a:spcAft>
              <a:buSzPts val="750"/>
              <a:buNone/>
            </a:pPr>
            <a:r>
              <a:t/>
            </a:r>
            <a:endParaRPr sz="1000"/>
          </a:p>
          <a:p>
            <a:pPr indent="-342900" lvl="0" marL="342900" rtl="0" algn="l">
              <a:lnSpc>
                <a:spcPct val="90000"/>
              </a:lnSpc>
              <a:spcBef>
                <a:spcPts val="560"/>
              </a:spcBef>
              <a:spcAft>
                <a:spcPts val="0"/>
              </a:spcAft>
              <a:buSzPts val="2100"/>
              <a:buNone/>
            </a:pPr>
            <a:r>
              <a:rPr lang="en-US"/>
              <a:t>Factors that can prevent random selection</a:t>
            </a:r>
            <a:endParaRPr/>
          </a:p>
          <a:p>
            <a:pPr indent="-457200" lvl="0" marL="457200" rtl="0" algn="l">
              <a:lnSpc>
                <a:spcPct val="90000"/>
              </a:lnSpc>
              <a:spcBef>
                <a:spcPts val="480"/>
              </a:spcBef>
              <a:spcAft>
                <a:spcPts val="0"/>
              </a:spcAft>
              <a:buSzPts val="1800"/>
              <a:buFont typeface="Arial"/>
              <a:buChar char="•"/>
            </a:pPr>
            <a:r>
              <a:rPr lang="en-US" sz="2400"/>
              <a:t>Self-selecting samples</a:t>
            </a:r>
            <a:endParaRPr/>
          </a:p>
          <a:p>
            <a:pPr indent="-457200" lvl="0" marL="457200" rtl="0" algn="l">
              <a:lnSpc>
                <a:spcPct val="90000"/>
              </a:lnSpc>
              <a:spcBef>
                <a:spcPts val="480"/>
              </a:spcBef>
              <a:spcAft>
                <a:spcPts val="0"/>
              </a:spcAft>
              <a:buSzPts val="1800"/>
              <a:buFont typeface="Arial"/>
              <a:buChar char="•"/>
            </a:pPr>
            <a:r>
              <a:rPr lang="en-US" sz="2400"/>
              <a:t>Nonresponses</a:t>
            </a:r>
            <a:endParaRPr/>
          </a:p>
          <a:p>
            <a:pPr indent="-457200" lvl="0" marL="457200" rtl="0" algn="l">
              <a:lnSpc>
                <a:spcPct val="90000"/>
              </a:lnSpc>
              <a:spcBef>
                <a:spcPts val="480"/>
              </a:spcBef>
              <a:spcAft>
                <a:spcPts val="0"/>
              </a:spcAft>
              <a:buSzPts val="1800"/>
              <a:buFont typeface="Arial"/>
              <a:buChar char="•"/>
            </a:pPr>
            <a:r>
              <a:rPr lang="en-US" sz="2400"/>
              <a:t>Dishonesty </a:t>
            </a:r>
            <a:endParaRPr/>
          </a:p>
          <a:p>
            <a:pPr indent="-457200" lvl="0" marL="457200" rtl="0" algn="l">
              <a:lnSpc>
                <a:spcPct val="90000"/>
              </a:lnSpc>
              <a:spcBef>
                <a:spcPts val="480"/>
              </a:spcBef>
              <a:spcAft>
                <a:spcPts val="0"/>
              </a:spcAft>
              <a:buSzPts val="1800"/>
              <a:buFont typeface="Arial"/>
              <a:buChar char="•"/>
            </a:pPr>
            <a:r>
              <a:rPr lang="en-US" sz="2400"/>
              <a:t>Characteristics of the pollster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Statistical Arguments, 1</a:t>
            </a:r>
            <a:endParaRPr/>
          </a:p>
        </p:txBody>
      </p:sp>
      <p:sp>
        <p:nvSpPr>
          <p:cNvPr id="166" name="Google Shape;166;p12"/>
          <p:cNvSpPr txBox="1"/>
          <p:nvPr>
            <p:ph idx="1" type="body"/>
          </p:nvPr>
        </p:nvSpPr>
        <p:spPr>
          <a:xfrm>
            <a:off x="838200" y="2362200"/>
            <a:ext cx="8077200"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Argues from premises regarding a percentage of a population to a conclusion about an individual member of that population or some part of that population</a:t>
            </a:r>
            <a:endParaRPr/>
          </a:p>
          <a:p>
            <a:pPr indent="0" lvl="0" marL="0" rtl="0" algn="l">
              <a:spcBef>
                <a:spcPts val="300"/>
              </a:spcBef>
              <a:spcAft>
                <a:spcPts val="0"/>
              </a:spcAft>
              <a:buSzPts val="750"/>
              <a:buNone/>
            </a:pPr>
            <a:r>
              <a:t/>
            </a:r>
            <a:endParaRPr sz="1000"/>
          </a:p>
          <a:p>
            <a:pPr indent="0" lvl="0" marL="0" rtl="0" algn="l">
              <a:spcBef>
                <a:spcPts val="300"/>
              </a:spcBef>
              <a:spcAft>
                <a:spcPts val="0"/>
              </a:spcAft>
              <a:buSzPts val="2100"/>
              <a:buNone/>
            </a:pPr>
            <a:r>
              <a:rPr lang="en-US"/>
              <a:t>Example</a:t>
            </a:r>
            <a:endParaRPr sz="2100"/>
          </a:p>
          <a:p>
            <a:pPr indent="-342900" lvl="0" marL="404812" rtl="0" algn="l">
              <a:lnSpc>
                <a:spcPct val="90000"/>
              </a:lnSpc>
              <a:spcBef>
                <a:spcPts val="300"/>
              </a:spcBef>
              <a:spcAft>
                <a:spcPts val="0"/>
              </a:spcAft>
              <a:buSzPts val="1800"/>
              <a:buFont typeface="Arial"/>
              <a:buChar char="•"/>
            </a:pPr>
            <a:r>
              <a:rPr lang="en-US" sz="2400"/>
              <a:t>Ninety percent of college students are in favor of not having a cumulative final exam in their critical thinking class</a:t>
            </a:r>
            <a:endParaRPr/>
          </a:p>
          <a:p>
            <a:pPr indent="-342900" lvl="0" marL="404812" rtl="0" algn="l">
              <a:lnSpc>
                <a:spcPct val="90000"/>
              </a:lnSpc>
              <a:spcBef>
                <a:spcPts val="300"/>
              </a:spcBef>
              <a:spcAft>
                <a:spcPts val="0"/>
              </a:spcAft>
              <a:buSzPts val="1800"/>
              <a:buFont typeface="Arial"/>
              <a:buChar char="•"/>
            </a:pPr>
            <a:r>
              <a:rPr lang="en-US" sz="2400"/>
              <a:t>Vera Peterson is a college student</a:t>
            </a:r>
            <a:endParaRPr/>
          </a:p>
          <a:p>
            <a:pPr indent="-342900" lvl="0" marL="404812" rtl="0" algn="l">
              <a:lnSpc>
                <a:spcPct val="90000"/>
              </a:lnSpc>
              <a:spcBef>
                <a:spcPts val="300"/>
              </a:spcBef>
              <a:spcAft>
                <a:spcPts val="0"/>
              </a:spcAft>
              <a:buSzPts val="1800"/>
              <a:buFont typeface="Arial"/>
              <a:buChar char="•"/>
            </a:pPr>
            <a:r>
              <a:rPr lang="en-US" sz="2400"/>
              <a:t>So, Vera Peterson is in favor of not having a cumulative final exam in her critical thinking class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Statistical Arguments, 2</a:t>
            </a:r>
            <a:endParaRPr/>
          </a:p>
        </p:txBody>
      </p:sp>
      <p:sp>
        <p:nvSpPr>
          <p:cNvPr id="172" name="Google Shape;172;p13"/>
          <p:cNvSpPr txBox="1"/>
          <p:nvPr>
            <p:ph idx="1" type="body"/>
          </p:nvPr>
        </p:nvSpPr>
        <p:spPr>
          <a:xfrm>
            <a:off x="838200" y="2362200"/>
            <a:ext cx="8077200"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Statistical arguments are evaluated along a continuum of strong to weak</a:t>
            </a:r>
            <a:endParaRPr/>
          </a:p>
          <a:p>
            <a:pPr indent="-342900" lvl="0" marL="404812" rtl="0" algn="l">
              <a:lnSpc>
                <a:spcPct val="90000"/>
              </a:lnSpc>
              <a:spcBef>
                <a:spcPts val="480"/>
              </a:spcBef>
              <a:spcAft>
                <a:spcPts val="0"/>
              </a:spcAft>
              <a:buSzPts val="1800"/>
              <a:buFont typeface="Arial"/>
              <a:buChar char="•"/>
            </a:pPr>
            <a:r>
              <a:rPr lang="en-US" sz="2400"/>
              <a:t>Rule of thumb: If it is reasonable to bet on it, then it is reliable</a:t>
            </a:r>
            <a:endParaRPr/>
          </a:p>
          <a:p>
            <a:pPr indent="-342900" lvl="0" marL="404812" rtl="0" algn="l">
              <a:lnSpc>
                <a:spcPct val="90000"/>
              </a:lnSpc>
              <a:spcBef>
                <a:spcPts val="480"/>
              </a:spcBef>
              <a:spcAft>
                <a:spcPts val="0"/>
              </a:spcAft>
              <a:buSzPts val="1800"/>
              <a:buFont typeface="Arial"/>
              <a:buChar char="•"/>
            </a:pPr>
            <a:r>
              <a:rPr lang="en-US" sz="2400"/>
              <a:t>Example 1: Only 3 percent of Wexford College students are against building the new gymnasium. Johnny Z is a Wexford College student. So, Johnny Z is not against building the new gymnasium.</a:t>
            </a:r>
            <a:endParaRPr/>
          </a:p>
          <a:p>
            <a:pPr indent="-342900" lvl="1" marL="800100" rtl="0" algn="l">
              <a:lnSpc>
                <a:spcPct val="90000"/>
              </a:lnSpc>
              <a:spcBef>
                <a:spcPts val="440"/>
              </a:spcBef>
              <a:spcAft>
                <a:spcPts val="0"/>
              </a:spcAft>
              <a:buSzPts val="1650"/>
              <a:buChar char="•"/>
            </a:pPr>
            <a:r>
              <a:rPr lang="en-US" sz="2200"/>
              <a:t>This is a strong argument, offering evidence that there is a 97 percent chance that the conclusion is true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Statistical Arguments, 3</a:t>
            </a:r>
            <a:endParaRPr/>
          </a:p>
        </p:txBody>
      </p:sp>
      <p:sp>
        <p:nvSpPr>
          <p:cNvPr id="179" name="Google Shape;179;p14"/>
          <p:cNvSpPr txBox="1"/>
          <p:nvPr>
            <p:ph idx="1" type="body"/>
          </p:nvPr>
        </p:nvSpPr>
        <p:spPr>
          <a:xfrm>
            <a:off x="838200" y="2362200"/>
            <a:ext cx="8077200" cy="3724275"/>
          </a:xfrm>
          <a:prstGeom prst="rect">
            <a:avLst/>
          </a:prstGeom>
          <a:noFill/>
          <a:ln>
            <a:noFill/>
          </a:ln>
        </p:spPr>
        <p:txBody>
          <a:bodyPr anchorCtr="0" anchor="t" bIns="45700" lIns="91425" spcFirstLastPara="1" rIns="91425" wrap="square" tIns="45700">
            <a:noAutofit/>
          </a:bodyPr>
          <a:lstStyle/>
          <a:p>
            <a:pPr indent="-342900" lvl="0" marL="404812" rtl="0" algn="l">
              <a:spcBef>
                <a:spcPts val="0"/>
              </a:spcBef>
              <a:spcAft>
                <a:spcPts val="0"/>
              </a:spcAft>
              <a:buSzPts val="1800"/>
              <a:buFont typeface="Arial"/>
              <a:buChar char="•"/>
            </a:pPr>
            <a:r>
              <a:rPr lang="en-US" sz="2400"/>
              <a:t>Example 2: Only 3 percent of Wexford College students are against building the new gymnasium. Johnny Z is a Wexford College student. So, Johnny Z is probably not against building the new gymnasium.</a:t>
            </a:r>
            <a:endParaRPr/>
          </a:p>
          <a:p>
            <a:pPr indent="-342900" lvl="1" marL="800100" rtl="0" algn="l">
              <a:spcBef>
                <a:spcPts val="440"/>
              </a:spcBef>
              <a:spcAft>
                <a:spcPts val="0"/>
              </a:spcAft>
              <a:buSzPts val="1650"/>
              <a:buChar char="•"/>
            </a:pPr>
            <a:r>
              <a:rPr lang="en-US" sz="2200"/>
              <a:t>The word “probably” safeguards this conclusion by claiming less than the conclusion in the original formulation did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Statistical Arguments, 4</a:t>
            </a:r>
            <a:endParaRPr/>
          </a:p>
        </p:txBody>
      </p:sp>
      <p:sp>
        <p:nvSpPr>
          <p:cNvPr id="186" name="Google Shape;186;p15"/>
          <p:cNvSpPr txBox="1"/>
          <p:nvPr>
            <p:ph idx="1" type="body"/>
          </p:nvPr>
        </p:nvSpPr>
        <p:spPr>
          <a:xfrm>
            <a:off x="838200" y="2362200"/>
            <a:ext cx="8077200" cy="3724275"/>
          </a:xfrm>
          <a:prstGeom prst="rect">
            <a:avLst/>
          </a:prstGeom>
          <a:noFill/>
          <a:ln>
            <a:noFill/>
          </a:ln>
        </p:spPr>
        <p:txBody>
          <a:bodyPr anchorCtr="0" anchor="t" bIns="45700" lIns="91425" spcFirstLastPara="1" rIns="91425" wrap="square" tIns="45700">
            <a:noAutofit/>
          </a:bodyPr>
          <a:lstStyle/>
          <a:p>
            <a:pPr indent="-342900" lvl="0" marL="404812" rtl="0" algn="l">
              <a:spcBef>
                <a:spcPts val="0"/>
              </a:spcBef>
              <a:spcAft>
                <a:spcPts val="0"/>
              </a:spcAft>
              <a:buSzPts val="1800"/>
              <a:buFont typeface="Arial"/>
              <a:buChar char="•"/>
            </a:pPr>
            <a:r>
              <a:rPr lang="en-US" sz="2400"/>
              <a:t>Example 3: Only 3 percent of Wexford College students are against building the new gymnasium. Johnny Z is a Wexford College student. So, Johnny Z is against building the new gymnasium.</a:t>
            </a:r>
            <a:endParaRPr/>
          </a:p>
          <a:p>
            <a:pPr indent="-342900" lvl="1" marL="800100" rtl="0" algn="l">
              <a:spcBef>
                <a:spcPts val="440"/>
              </a:spcBef>
              <a:spcAft>
                <a:spcPts val="0"/>
              </a:spcAft>
              <a:buSzPts val="1650"/>
              <a:buChar char="•"/>
            </a:pPr>
            <a:r>
              <a:rPr lang="en-US" sz="2200"/>
              <a:t>This argument is weak because there is a 97 percent chance that the conclusion is false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Reference Class, 1</a:t>
            </a:r>
            <a:endParaRPr/>
          </a:p>
        </p:txBody>
      </p:sp>
      <p:sp>
        <p:nvSpPr>
          <p:cNvPr id="192" name="Google Shape;192;p16"/>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In statistical arguments, the subject of the premise should be as much like the subject of the conclusion as possible</a:t>
            </a:r>
            <a:endParaRPr/>
          </a:p>
          <a:p>
            <a:pPr indent="0" lvl="0" marL="0" rtl="0" algn="l">
              <a:spcBef>
                <a:spcPts val="200"/>
              </a:spcBef>
              <a:spcAft>
                <a:spcPts val="0"/>
              </a:spcAft>
              <a:buSzPts val="750"/>
              <a:buNone/>
            </a:pPr>
            <a:r>
              <a:t/>
            </a:r>
            <a:endParaRPr sz="1000"/>
          </a:p>
          <a:p>
            <a:pPr indent="0" lvl="0" marL="0" rtl="0" algn="l">
              <a:spcBef>
                <a:spcPts val="560"/>
              </a:spcBef>
              <a:spcAft>
                <a:spcPts val="0"/>
              </a:spcAft>
              <a:buSzPts val="2100"/>
              <a:buNone/>
            </a:pPr>
            <a:r>
              <a:rPr lang="en-US"/>
              <a:t>Example</a:t>
            </a:r>
            <a:endParaRPr/>
          </a:p>
          <a:p>
            <a:pPr indent="-342900" lvl="0" marL="342900" rtl="0" algn="l">
              <a:spcBef>
                <a:spcPts val="480"/>
              </a:spcBef>
              <a:spcAft>
                <a:spcPts val="0"/>
              </a:spcAft>
              <a:buSzPts val="1800"/>
              <a:buFont typeface="Arial"/>
              <a:buChar char="•"/>
            </a:pPr>
            <a:r>
              <a:rPr lang="en-US" sz="2400"/>
              <a:t>Eighty-five percent of college students who like writing essays want the cumulative final because it will have an essay</a:t>
            </a:r>
            <a:endParaRPr/>
          </a:p>
          <a:p>
            <a:pPr indent="-342900" lvl="0" marL="342900" rtl="0" algn="l">
              <a:spcBef>
                <a:spcPts val="480"/>
              </a:spcBef>
              <a:spcAft>
                <a:spcPts val="0"/>
              </a:spcAft>
              <a:buSzPts val="1800"/>
              <a:buFont typeface="Arial"/>
              <a:buChar char="•"/>
            </a:pPr>
            <a:r>
              <a:rPr lang="en-US" sz="2400"/>
              <a:t>Vera Peterson is a college student who likes writing essays</a:t>
            </a:r>
            <a:endParaRPr/>
          </a:p>
          <a:p>
            <a:pPr indent="-342900" lvl="0" marL="342900" rtl="0" algn="l">
              <a:spcBef>
                <a:spcPts val="480"/>
              </a:spcBef>
              <a:spcAft>
                <a:spcPts val="0"/>
              </a:spcAft>
              <a:buSzPts val="1800"/>
              <a:buFont typeface="Arial"/>
              <a:buChar char="•"/>
            </a:pPr>
            <a:r>
              <a:rPr lang="en-US" sz="2400"/>
              <a:t>So, Vera Peterson probably wants the cumulative final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Reference Class, 2</a:t>
            </a:r>
            <a:endParaRPr/>
          </a:p>
        </p:txBody>
      </p:sp>
      <p:sp>
        <p:nvSpPr>
          <p:cNvPr id="198" name="Google Shape;198;p17"/>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This is a stronger argument compared to the original version of the argument</a:t>
            </a:r>
            <a:endParaRPr/>
          </a:p>
          <a:p>
            <a:pPr indent="-457200" lvl="0" marL="457200" rtl="0" algn="l">
              <a:spcBef>
                <a:spcPts val="480"/>
              </a:spcBef>
              <a:spcAft>
                <a:spcPts val="0"/>
              </a:spcAft>
              <a:buSzPts val="1800"/>
              <a:buFont typeface="Arial"/>
              <a:buChar char="•"/>
            </a:pPr>
            <a:r>
              <a:rPr lang="en-US" sz="2400"/>
              <a:t>The </a:t>
            </a:r>
            <a:r>
              <a:rPr b="1" lang="en-US" sz="2400"/>
              <a:t>reference class </a:t>
            </a:r>
            <a:r>
              <a:rPr lang="en-US" sz="2400"/>
              <a:t>is the group to which statistics apply</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Argument by Analogy, 1</a:t>
            </a:r>
            <a:endParaRPr/>
          </a:p>
        </p:txBody>
      </p:sp>
      <p:sp>
        <p:nvSpPr>
          <p:cNvPr id="204" name="Google Shape;204;p18"/>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b="1" lang="en-US"/>
              <a:t>Analogy</a:t>
            </a:r>
            <a:r>
              <a:rPr lang="en-US"/>
              <a:t>: Comparison of things based on similarities those things share</a:t>
            </a:r>
            <a:endParaRPr/>
          </a:p>
          <a:p>
            <a:pPr indent="-552450" lvl="0" marL="552450" rtl="0" algn="l">
              <a:spcBef>
                <a:spcPts val="200"/>
              </a:spcBef>
              <a:spcAft>
                <a:spcPts val="0"/>
              </a:spcAft>
              <a:buSzPts val="750"/>
              <a:buNone/>
            </a:pPr>
            <a:r>
              <a:t/>
            </a:r>
            <a:endParaRPr i="1" sz="1000"/>
          </a:p>
          <a:p>
            <a:pPr indent="0" lvl="0" marL="0" rtl="0" algn="l">
              <a:spcBef>
                <a:spcPts val="560"/>
              </a:spcBef>
              <a:spcAft>
                <a:spcPts val="0"/>
              </a:spcAft>
              <a:buSzPts val="2100"/>
              <a:buNone/>
            </a:pPr>
            <a:r>
              <a:rPr b="1" lang="en-US"/>
              <a:t>Argument from analogy</a:t>
            </a:r>
            <a:r>
              <a:rPr lang="en-US"/>
              <a:t>: Argument that suggests that the presence of certain similarities is evidence for further similarities</a:t>
            </a:r>
            <a:endParaRPr/>
          </a:p>
          <a:p>
            <a:pPr indent="-342900" lvl="0" marL="342900" rtl="0" algn="l">
              <a:spcBef>
                <a:spcPts val="480"/>
              </a:spcBef>
              <a:spcAft>
                <a:spcPts val="0"/>
              </a:spcAft>
              <a:buSzPts val="1800"/>
              <a:buFont typeface="Arial"/>
              <a:buChar char="•"/>
            </a:pPr>
            <a:r>
              <a:rPr lang="en-US" sz="2400"/>
              <a:t>Common form</a:t>
            </a:r>
            <a:endParaRPr/>
          </a:p>
          <a:p>
            <a:pPr indent="-342900" lvl="1" marL="738188" rtl="0" algn="l">
              <a:spcBef>
                <a:spcPts val="440"/>
              </a:spcBef>
              <a:spcAft>
                <a:spcPts val="0"/>
              </a:spcAft>
              <a:buSzPts val="1650"/>
              <a:buChar char="•"/>
            </a:pPr>
            <a:r>
              <a:rPr lang="en-US" sz="2200"/>
              <a:t>A and B have characteristic X</a:t>
            </a:r>
            <a:endParaRPr/>
          </a:p>
          <a:p>
            <a:pPr indent="-342900" lvl="1" marL="738188" rtl="0" algn="l">
              <a:spcBef>
                <a:spcPts val="440"/>
              </a:spcBef>
              <a:spcAft>
                <a:spcPts val="0"/>
              </a:spcAft>
              <a:buSzPts val="1650"/>
              <a:buChar char="•"/>
            </a:pPr>
            <a:r>
              <a:rPr lang="en-US" sz="2200"/>
              <a:t>A has characteristic Y</a:t>
            </a:r>
            <a:endParaRPr/>
          </a:p>
          <a:p>
            <a:pPr indent="-342900" lvl="1" marL="738188" rtl="0" algn="l">
              <a:spcBef>
                <a:spcPts val="440"/>
              </a:spcBef>
              <a:spcAft>
                <a:spcPts val="0"/>
              </a:spcAft>
              <a:buSzPts val="1650"/>
              <a:buChar char="•"/>
            </a:pPr>
            <a:r>
              <a:rPr lang="en-US" sz="2200"/>
              <a:t>Therefore, B has characteristic Y too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Argument by Analogy, 2</a:t>
            </a:r>
            <a:endParaRPr/>
          </a:p>
        </p:txBody>
      </p:sp>
      <p:sp>
        <p:nvSpPr>
          <p:cNvPr id="210" name="Google Shape;210;p19"/>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5"/>
              <a:buFont typeface="Arial"/>
              <a:buChar char="•"/>
            </a:pPr>
            <a:r>
              <a:rPr lang="en-US" sz="2500"/>
              <a:t>Example</a:t>
            </a:r>
            <a:endParaRPr/>
          </a:p>
          <a:p>
            <a:pPr indent="-342900" lvl="1" marL="738188" rtl="0" algn="l">
              <a:spcBef>
                <a:spcPts val="440"/>
              </a:spcBef>
              <a:spcAft>
                <a:spcPts val="0"/>
              </a:spcAft>
              <a:buSzPts val="1650"/>
              <a:buChar char="•"/>
            </a:pPr>
            <a:r>
              <a:rPr lang="en-US" sz="2200"/>
              <a:t>The Post Office and the Department of Motor Vehicles are both government agencies, and both were closed on Veterans Day</a:t>
            </a:r>
            <a:endParaRPr/>
          </a:p>
          <a:p>
            <a:pPr indent="-342900" lvl="1" marL="738188" rtl="0" algn="l">
              <a:spcBef>
                <a:spcPts val="440"/>
              </a:spcBef>
              <a:spcAft>
                <a:spcPts val="0"/>
              </a:spcAft>
              <a:buSzPts val="1650"/>
              <a:buChar char="•"/>
            </a:pPr>
            <a:r>
              <a:rPr lang="en-US" sz="2200"/>
              <a:t>The Post Office is closed for Martin Luther King Junior Day</a:t>
            </a:r>
            <a:endParaRPr/>
          </a:p>
          <a:p>
            <a:pPr indent="-342900" lvl="1" marL="738188" rtl="0" algn="l">
              <a:spcBef>
                <a:spcPts val="440"/>
              </a:spcBef>
              <a:spcAft>
                <a:spcPts val="0"/>
              </a:spcAft>
              <a:buSzPts val="1650"/>
              <a:buChar char="•"/>
            </a:pPr>
            <a:r>
              <a:rPr lang="en-US" sz="2200"/>
              <a:t>So, the Department of Motor Vehicles must be closed for Martin Luther King Junior Day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a:t>
            </a:r>
            <a:endParaRPr/>
          </a:p>
        </p:txBody>
      </p:sp>
      <p:sp>
        <p:nvSpPr>
          <p:cNvPr id="105" name="Google Shape;105;p2"/>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b="1" lang="en-US"/>
              <a:t>Inductive argument</a:t>
            </a:r>
            <a:r>
              <a:rPr lang="en-US"/>
              <a:t>: An argument in which the premises are intended to provide support, but not conclusive evidence, for the conclusion</a:t>
            </a:r>
            <a:endParaRPr/>
          </a:p>
          <a:p>
            <a:pPr indent="-342900" lvl="0" marL="342900" rtl="0" algn="l">
              <a:spcBef>
                <a:spcPts val="600"/>
              </a:spcBef>
              <a:spcAft>
                <a:spcPts val="0"/>
              </a:spcAft>
              <a:buSzPts val="1800"/>
              <a:buFont typeface="Arial"/>
              <a:buChar char="•"/>
            </a:pPr>
            <a:r>
              <a:rPr lang="en-US" sz="2400"/>
              <a:t>An inductive argument is strong when its premises provide evidence that its conclusion is more likely true than false</a:t>
            </a:r>
            <a:endParaRPr/>
          </a:p>
          <a:p>
            <a:pPr indent="-342900" lvl="0" marL="342900" rtl="0" algn="l">
              <a:spcBef>
                <a:spcPts val="600"/>
              </a:spcBef>
              <a:spcAft>
                <a:spcPts val="0"/>
              </a:spcAft>
              <a:buSzPts val="1800"/>
              <a:buFont typeface="Arial"/>
              <a:buChar char="•"/>
            </a:pPr>
            <a:r>
              <a:rPr lang="en-US" sz="2400"/>
              <a:t>An inductive argument is weak when its premises do not provide evidence that its conclusion is more likely true than false</a:t>
            </a:r>
            <a:endParaRPr/>
          </a:p>
          <a:p>
            <a:pPr indent="-342900" lvl="0" marL="342900" rtl="0" algn="l">
              <a:spcBef>
                <a:spcPts val="600"/>
              </a:spcBef>
              <a:spcAft>
                <a:spcPts val="0"/>
              </a:spcAft>
              <a:buSzPts val="1800"/>
              <a:buFont typeface="Arial"/>
              <a:buChar char="•"/>
            </a:pPr>
            <a:r>
              <a:rPr lang="en-US" sz="2400"/>
              <a:t>Arguments have varying degrees of strength and weakness</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Evaluating Arguments from Analogy Using an Example, 1</a:t>
            </a:r>
            <a:endParaRPr/>
          </a:p>
        </p:txBody>
      </p:sp>
      <p:sp>
        <p:nvSpPr>
          <p:cNvPr id="216" name="Google Shape;216;p20"/>
          <p:cNvSpPr txBox="1"/>
          <p:nvPr>
            <p:ph idx="1" type="body"/>
          </p:nvPr>
        </p:nvSpPr>
        <p:spPr>
          <a:xfrm>
            <a:off x="838200" y="2362200"/>
            <a:ext cx="8153400"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Example</a:t>
            </a:r>
            <a:endParaRPr/>
          </a:p>
          <a:p>
            <a:pPr indent="-457200" lvl="0" marL="457200" rtl="0" algn="l">
              <a:spcBef>
                <a:spcPts val="300"/>
              </a:spcBef>
              <a:spcAft>
                <a:spcPts val="0"/>
              </a:spcAft>
              <a:buSzPts val="1800"/>
              <a:buFont typeface="Arial"/>
              <a:buChar char="•"/>
            </a:pPr>
            <a:r>
              <a:rPr lang="en-US" sz="2400"/>
              <a:t>Tiffany and Heather are both tall and play basketball</a:t>
            </a:r>
            <a:endParaRPr/>
          </a:p>
          <a:p>
            <a:pPr indent="-457200" lvl="0" marL="457200" rtl="0" algn="l">
              <a:spcBef>
                <a:spcPts val="300"/>
              </a:spcBef>
              <a:spcAft>
                <a:spcPts val="0"/>
              </a:spcAft>
              <a:buSzPts val="1800"/>
              <a:buFont typeface="Arial"/>
              <a:buChar char="•"/>
            </a:pPr>
            <a:r>
              <a:rPr lang="en-US" sz="2400"/>
              <a:t>Tiffany also plays volleyball</a:t>
            </a:r>
            <a:endParaRPr/>
          </a:p>
          <a:p>
            <a:pPr indent="-457200" lvl="0" marL="457200" rtl="0" algn="l">
              <a:spcBef>
                <a:spcPts val="300"/>
              </a:spcBef>
              <a:spcAft>
                <a:spcPts val="0"/>
              </a:spcAft>
              <a:buSzPts val="1800"/>
              <a:buFont typeface="Arial"/>
              <a:buChar char="•"/>
            </a:pPr>
            <a:r>
              <a:rPr lang="en-US" sz="2400"/>
              <a:t>So, Heather must also play volleyball</a:t>
            </a:r>
            <a:endParaRPr/>
          </a:p>
          <a:p>
            <a:pPr indent="0" lvl="0" marL="0" rtl="0" algn="l">
              <a:spcBef>
                <a:spcPts val="300"/>
              </a:spcBef>
              <a:spcAft>
                <a:spcPts val="0"/>
              </a:spcAft>
              <a:buSzPts val="750"/>
              <a:buNone/>
            </a:pPr>
            <a:r>
              <a:t/>
            </a:r>
            <a:endParaRPr sz="1000"/>
          </a:p>
          <a:p>
            <a:pPr indent="0" lvl="0" marL="0" rtl="0" algn="l">
              <a:spcBef>
                <a:spcPts val="300"/>
              </a:spcBef>
              <a:spcAft>
                <a:spcPts val="0"/>
              </a:spcAft>
              <a:buSzPts val="2100"/>
              <a:buNone/>
            </a:pPr>
            <a:r>
              <a:rPr lang="en-US"/>
              <a:t>Evaluation involves asking the following questions:</a:t>
            </a:r>
            <a:endParaRPr/>
          </a:p>
          <a:p>
            <a:pPr indent="0" lvl="0" marL="0" rtl="0" algn="l">
              <a:spcBef>
                <a:spcPts val="300"/>
              </a:spcBef>
              <a:spcAft>
                <a:spcPts val="0"/>
              </a:spcAft>
              <a:buSzPts val="750"/>
              <a:buNone/>
            </a:pPr>
            <a:r>
              <a:t/>
            </a:r>
            <a:endParaRPr sz="1000"/>
          </a:p>
          <a:p>
            <a:pPr indent="-342900" lvl="0" marL="342900" rtl="0" algn="l">
              <a:spcBef>
                <a:spcPts val="300"/>
              </a:spcBef>
              <a:spcAft>
                <a:spcPts val="0"/>
              </a:spcAft>
              <a:buSzPts val="1800"/>
              <a:buFont typeface="Arial"/>
              <a:buChar char="•"/>
            </a:pPr>
            <a:r>
              <a:rPr lang="en-US" sz="2400"/>
              <a:t>Are the premises true?</a:t>
            </a:r>
            <a:endParaRPr/>
          </a:p>
          <a:p>
            <a:pPr indent="-342900" lvl="0" marL="342900" rtl="0" algn="l">
              <a:spcBef>
                <a:spcPts val="300"/>
              </a:spcBef>
              <a:spcAft>
                <a:spcPts val="0"/>
              </a:spcAft>
              <a:buSzPts val="1800"/>
              <a:buFont typeface="Arial"/>
              <a:buChar char="•"/>
            </a:pPr>
            <a:r>
              <a:rPr lang="en-US" sz="2400"/>
              <a:t>Are the similarities relevant? </a:t>
            </a:r>
            <a:endParaRPr/>
          </a:p>
          <a:p>
            <a:pPr indent="-342900" lvl="1" marL="738188" rtl="0" algn="l">
              <a:spcBef>
                <a:spcPts val="300"/>
              </a:spcBef>
              <a:spcAft>
                <a:spcPts val="0"/>
              </a:spcAft>
              <a:buSzPts val="1650"/>
              <a:buChar char="•"/>
            </a:pPr>
            <a:r>
              <a:rPr lang="en-US" sz="2200"/>
              <a:t>Since being tall is helpful in volleyball, the fact that both Tiffany and Heather are tall is relevant to the previous conclusion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Evaluating Arguments from Analogy Using an Example, 2</a:t>
            </a:r>
            <a:endParaRPr/>
          </a:p>
        </p:txBody>
      </p:sp>
      <p:sp>
        <p:nvSpPr>
          <p:cNvPr id="222" name="Google Shape;222;p21"/>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800"/>
              <a:buFont typeface="Arial"/>
              <a:buChar char="•"/>
            </a:pPr>
            <a:r>
              <a:rPr lang="en-US" sz="2400"/>
              <a:t>How many relevant similarities?</a:t>
            </a:r>
            <a:endParaRPr/>
          </a:p>
          <a:p>
            <a:pPr indent="-285750" lvl="1" marL="681038" rtl="0" algn="l">
              <a:spcBef>
                <a:spcPts val="440"/>
              </a:spcBef>
              <a:spcAft>
                <a:spcPts val="0"/>
              </a:spcAft>
              <a:buSzPts val="1650"/>
              <a:buChar char="•"/>
            </a:pPr>
            <a:r>
              <a:rPr lang="en-US" sz="2200"/>
              <a:t>The more relevant similarities there are, the better</a:t>
            </a:r>
            <a:endParaRPr/>
          </a:p>
          <a:p>
            <a:pPr indent="-285750" lvl="1" marL="681038" rtl="0" algn="l">
              <a:spcBef>
                <a:spcPts val="440"/>
              </a:spcBef>
              <a:spcAft>
                <a:spcPts val="0"/>
              </a:spcAft>
              <a:buSzPts val="1650"/>
              <a:buChar char="•"/>
            </a:pPr>
            <a:r>
              <a:rPr lang="en-US" sz="2200"/>
              <a:t>If we also learn that they both get scholarships if they play more than one sport, our conclusion is more supported</a:t>
            </a:r>
            <a:endParaRPr/>
          </a:p>
          <a:p>
            <a:pPr indent="-285750" lvl="0" marL="285750" rtl="0" algn="l">
              <a:spcBef>
                <a:spcPts val="480"/>
              </a:spcBef>
              <a:spcAft>
                <a:spcPts val="0"/>
              </a:spcAft>
              <a:buSzPts val="1800"/>
              <a:buFont typeface="Arial"/>
              <a:buChar char="•"/>
            </a:pPr>
            <a:r>
              <a:rPr lang="en-US" sz="2400"/>
              <a:t>Are there relevant dissimilarities? </a:t>
            </a:r>
            <a:endParaRPr/>
          </a:p>
          <a:p>
            <a:pPr indent="-285750" lvl="1" marL="681038" rtl="0" algn="l">
              <a:spcBef>
                <a:spcPts val="440"/>
              </a:spcBef>
              <a:spcAft>
                <a:spcPts val="0"/>
              </a:spcAft>
              <a:buSzPts val="1650"/>
              <a:buChar char="•"/>
            </a:pPr>
            <a:r>
              <a:rPr lang="en-US" sz="2200"/>
              <a:t>Irrelevant dissimilarity: Hair color</a:t>
            </a:r>
            <a:endParaRPr/>
          </a:p>
          <a:p>
            <a:pPr indent="-285750" lvl="1" marL="681038" rtl="0" algn="l">
              <a:spcBef>
                <a:spcPts val="440"/>
              </a:spcBef>
              <a:spcAft>
                <a:spcPts val="0"/>
              </a:spcAft>
              <a:buSzPts val="1650"/>
              <a:buChar char="•"/>
            </a:pPr>
            <a:r>
              <a:rPr lang="en-US" sz="2200"/>
              <a:t>Relevant dissimilarity: Job statuses of Tiffany and Heather</a:t>
            </a:r>
            <a:endParaRPr/>
          </a:p>
          <a:p>
            <a:pPr indent="-342900" lvl="0" marL="342900" rtl="0" algn="l">
              <a:spcBef>
                <a:spcPts val="480"/>
              </a:spcBef>
              <a:spcAft>
                <a:spcPts val="0"/>
              </a:spcAft>
              <a:buSzPts val="1800"/>
              <a:buFont typeface="Arial"/>
              <a:buChar char="•"/>
            </a:pPr>
            <a:r>
              <a:rPr lang="en-US" sz="2400"/>
              <a:t>Does the argument consider a large sample?</a:t>
            </a:r>
            <a:r>
              <a:rPr b="1" lang="en-US" sz="1900"/>
              <a:t> </a:t>
            </a:r>
            <a:endParaRPr/>
          </a:p>
          <a:p>
            <a:pPr indent="-285750" lvl="1" marL="681038" rtl="0" algn="l">
              <a:spcBef>
                <a:spcPts val="440"/>
              </a:spcBef>
              <a:spcAft>
                <a:spcPts val="0"/>
              </a:spcAft>
              <a:buSzPts val="1650"/>
              <a:buChar char="•"/>
            </a:pPr>
            <a:r>
              <a:rPr lang="en-US" sz="2200"/>
              <a:t>If Amber and Krissy are also tall and play both basketball and volleyball, our conclusion is even further supported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Evaluating Arguments from Analogy Using an Example, 3</a:t>
            </a:r>
            <a:endParaRPr/>
          </a:p>
        </p:txBody>
      </p:sp>
      <p:sp>
        <p:nvSpPr>
          <p:cNvPr id="228" name="Google Shape;228;p22"/>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285750" lvl="1" marL="681038" rtl="0" algn="l">
              <a:lnSpc>
                <a:spcPct val="80000"/>
              </a:lnSpc>
              <a:spcBef>
                <a:spcPts val="0"/>
              </a:spcBef>
              <a:spcAft>
                <a:spcPts val="0"/>
              </a:spcAft>
              <a:buSzPts val="1650"/>
              <a:buChar char="•"/>
            </a:pPr>
            <a:r>
              <a:rPr lang="en-US" sz="2200"/>
              <a:t>The more diversity in the examples, the better</a:t>
            </a:r>
            <a:endParaRPr/>
          </a:p>
          <a:p>
            <a:pPr indent="-285750" lvl="2" marL="1090613" rtl="0" algn="l">
              <a:lnSpc>
                <a:spcPct val="80000"/>
              </a:lnSpc>
              <a:spcBef>
                <a:spcPts val="800"/>
              </a:spcBef>
              <a:spcAft>
                <a:spcPts val="0"/>
              </a:spcAft>
              <a:buSzPts val="1500"/>
              <a:buChar char="•"/>
            </a:pPr>
            <a:r>
              <a:rPr lang="en-US" sz="2000"/>
              <a:t>If Tiffany, Amber, and Krissy are different in many ways, except for the fact that they are all tall and play basketball and volleyball, it seems more likely that their being tall and them playing basketball are relevant to them playing volleyball</a:t>
            </a:r>
            <a:endParaRPr/>
          </a:p>
          <a:p>
            <a:pPr indent="-285750" lvl="3" marL="1487488" rtl="0" algn="l">
              <a:lnSpc>
                <a:spcPct val="80000"/>
              </a:lnSpc>
              <a:spcBef>
                <a:spcPts val="800"/>
              </a:spcBef>
              <a:spcAft>
                <a:spcPts val="0"/>
              </a:spcAft>
              <a:buSzPts val="1600"/>
              <a:buChar char="•"/>
            </a:pPr>
            <a:r>
              <a:rPr lang="en-US"/>
              <a:t>Thus, Heather being tall and she playing basketball are better evidence that she also plays volleyball</a:t>
            </a:r>
            <a:endParaRPr/>
          </a:p>
          <a:p>
            <a:pPr indent="-285750" lvl="0" marL="285750" rtl="0" algn="l">
              <a:lnSpc>
                <a:spcPct val="80000"/>
              </a:lnSpc>
              <a:spcBef>
                <a:spcPts val="800"/>
              </a:spcBef>
              <a:spcAft>
                <a:spcPts val="0"/>
              </a:spcAft>
              <a:buSzPts val="1800"/>
              <a:buFont typeface="Arial"/>
              <a:buChar char="•"/>
            </a:pPr>
            <a:r>
              <a:rPr lang="en-US" sz="2400"/>
              <a:t>Is the specificity of the conclusion relative to the premises?</a:t>
            </a:r>
            <a:endParaRPr/>
          </a:p>
          <a:p>
            <a:pPr indent="-285750" lvl="1" marL="681038" rtl="0" algn="l">
              <a:lnSpc>
                <a:spcPct val="80000"/>
              </a:lnSpc>
              <a:spcBef>
                <a:spcPts val="800"/>
              </a:spcBef>
              <a:spcAft>
                <a:spcPts val="0"/>
              </a:spcAft>
              <a:buSzPts val="1650"/>
              <a:buChar char="•"/>
            </a:pPr>
            <a:r>
              <a:rPr lang="en-US" sz="2200"/>
              <a:t>The broader and less specific the conclusion is, the stronger the argument is</a:t>
            </a:r>
            <a:endParaRPr/>
          </a:p>
          <a:p>
            <a:pPr indent="-285750" lvl="1" marL="681038" rtl="0" algn="l">
              <a:lnSpc>
                <a:spcPct val="80000"/>
              </a:lnSpc>
              <a:spcBef>
                <a:spcPts val="800"/>
              </a:spcBef>
              <a:spcAft>
                <a:spcPts val="0"/>
              </a:spcAft>
              <a:buSzPts val="1650"/>
              <a:buChar char="•"/>
            </a:pPr>
            <a:r>
              <a:rPr lang="en-US" sz="2200"/>
              <a:t>In the example, “Heather probably plays volleyball” is better supported than “Heather must play volleyball”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Arguing by Analogy</a:t>
            </a:r>
            <a:endParaRPr/>
          </a:p>
        </p:txBody>
      </p:sp>
      <p:sp>
        <p:nvSpPr>
          <p:cNvPr id="234" name="Google Shape;234;p23"/>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The criteria for constructing a good argument from analogy are the same as those for evaluating an argument from analogy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Induction and Causal Arguments, 1</a:t>
            </a:r>
            <a:endParaRPr/>
          </a:p>
        </p:txBody>
      </p:sp>
      <p:sp>
        <p:nvSpPr>
          <p:cNvPr id="240" name="Google Shape;240;p24"/>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A cause is that which brings about a change, that which produces an effect</a:t>
            </a:r>
            <a:endParaRPr/>
          </a:p>
          <a:p>
            <a:pPr indent="-342900" lvl="0" marL="342900" rtl="0" algn="l">
              <a:spcBef>
                <a:spcPts val="480"/>
              </a:spcBef>
              <a:spcAft>
                <a:spcPts val="0"/>
              </a:spcAft>
              <a:buSzPts val="1800"/>
              <a:buFont typeface="Arial"/>
              <a:buChar char="•"/>
            </a:pPr>
            <a:r>
              <a:rPr lang="en-US" sz="2400"/>
              <a:t>On a billiard table, we constantly see the cue ball striking the other balls just before they move</a:t>
            </a:r>
            <a:endParaRPr/>
          </a:p>
          <a:p>
            <a:pPr indent="-342900" lvl="1" marL="738188" rtl="0" algn="l">
              <a:spcBef>
                <a:spcPts val="440"/>
              </a:spcBef>
              <a:spcAft>
                <a:spcPts val="0"/>
              </a:spcAft>
              <a:buSzPts val="1650"/>
              <a:buChar char="•"/>
            </a:pPr>
            <a:r>
              <a:rPr lang="en-US" sz="2200"/>
              <a:t>We assume a causal connection</a:t>
            </a:r>
            <a:endParaRPr/>
          </a:p>
          <a:p>
            <a:pPr indent="-342900" lvl="1" marL="738188" rtl="0" algn="l">
              <a:spcBef>
                <a:spcPts val="440"/>
              </a:spcBef>
              <a:spcAft>
                <a:spcPts val="0"/>
              </a:spcAft>
              <a:buSzPts val="1650"/>
              <a:buChar char="•"/>
            </a:pPr>
            <a:r>
              <a:rPr lang="en-US" sz="2200"/>
              <a:t>If we were to argue that they are causally connected, we would cite the fact that the cue ball striking the other balls always precedes and is constantly conjoined with the movement of the other balls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Induction and Causal Arguments, 2</a:t>
            </a:r>
            <a:endParaRPr/>
          </a:p>
        </p:txBody>
      </p:sp>
      <p:sp>
        <p:nvSpPr>
          <p:cNvPr id="246" name="Google Shape;246;p2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But as we learned in chapter 6, not every event that precedes another causes the other</a:t>
            </a:r>
            <a:endParaRPr sz="2400"/>
          </a:p>
          <a:p>
            <a:pPr indent="-342900" lvl="0" marL="342900" rtl="0" algn="l">
              <a:lnSpc>
                <a:spcPct val="90000"/>
              </a:lnSpc>
              <a:spcBef>
                <a:spcPts val="480"/>
              </a:spcBef>
              <a:spcAft>
                <a:spcPts val="0"/>
              </a:spcAft>
              <a:buSzPts val="1800"/>
              <a:buFont typeface="Arial"/>
              <a:buChar char="•"/>
            </a:pPr>
            <a:r>
              <a:rPr lang="en-US" sz="2400"/>
              <a:t>How can we argue and conclude that two things are causally connected?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Types of Causal Arguments</a:t>
            </a:r>
            <a:endParaRPr/>
          </a:p>
        </p:txBody>
      </p:sp>
      <p:sp>
        <p:nvSpPr>
          <p:cNvPr id="252" name="Google Shape;252;p26"/>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100"/>
              <a:buNone/>
            </a:pPr>
            <a:r>
              <a:rPr lang="en-US"/>
              <a:t>Arguments about the cause of a single instance</a:t>
            </a:r>
            <a:endParaRPr/>
          </a:p>
          <a:p>
            <a:pPr indent="-395288" lvl="1" marL="395288" rtl="0" algn="l">
              <a:lnSpc>
                <a:spcPct val="90000"/>
              </a:lnSpc>
              <a:spcBef>
                <a:spcPts val="300"/>
              </a:spcBef>
              <a:spcAft>
                <a:spcPts val="0"/>
              </a:spcAft>
              <a:buSzPts val="1800"/>
              <a:buChar char="•"/>
            </a:pPr>
            <a:r>
              <a:rPr lang="en-US"/>
              <a:t>Example: Megan’s car wouldn’t start this morning, and she hasn’t replaced the battery since she bought the car six years ago. So, it is probably a dead battery that caused the car not to start.</a:t>
            </a:r>
            <a:endParaRPr/>
          </a:p>
          <a:p>
            <a:pPr indent="0" lvl="1" marL="0" rtl="0" algn="l">
              <a:lnSpc>
                <a:spcPct val="90000"/>
              </a:lnSpc>
              <a:spcBef>
                <a:spcPts val="300"/>
              </a:spcBef>
              <a:spcAft>
                <a:spcPts val="0"/>
              </a:spcAft>
              <a:buSzPts val="750"/>
              <a:buNone/>
            </a:pPr>
            <a:r>
              <a:t/>
            </a:r>
            <a:endParaRPr sz="1000"/>
          </a:p>
          <a:p>
            <a:pPr indent="0" lvl="0" marL="0" rtl="0" algn="l">
              <a:lnSpc>
                <a:spcPct val="90000"/>
              </a:lnSpc>
              <a:spcBef>
                <a:spcPts val="300"/>
              </a:spcBef>
              <a:spcAft>
                <a:spcPts val="0"/>
              </a:spcAft>
              <a:buSzPts val="2100"/>
              <a:buNone/>
            </a:pPr>
            <a:r>
              <a:rPr lang="en-US"/>
              <a:t>Arguments about a general relationship</a:t>
            </a:r>
            <a:endParaRPr/>
          </a:p>
          <a:p>
            <a:pPr indent="-395288" lvl="1" marL="395288" rtl="0" algn="l">
              <a:lnSpc>
                <a:spcPct val="90000"/>
              </a:lnSpc>
              <a:spcBef>
                <a:spcPts val="300"/>
              </a:spcBef>
              <a:spcAft>
                <a:spcPts val="0"/>
              </a:spcAft>
              <a:buSzPts val="1800"/>
              <a:buChar char="•"/>
            </a:pPr>
            <a:r>
              <a:rPr lang="en-US"/>
              <a:t>Example: The Surgeon General has found that there is a strong link between smoking cigarettes and getting lung cancer. So, smoking cigarettes causes lung cancer. </a:t>
            </a:r>
            <a:endParaRPr/>
          </a:p>
          <a:p>
            <a:pPr indent="-409575" lvl="2" marL="804863" rtl="0" algn="l">
              <a:lnSpc>
                <a:spcPct val="90000"/>
              </a:lnSpc>
              <a:spcBef>
                <a:spcPts val="300"/>
              </a:spcBef>
              <a:spcAft>
                <a:spcPts val="0"/>
              </a:spcAft>
              <a:buSzPts val="1650"/>
              <a:buChar char="•"/>
            </a:pPr>
            <a:r>
              <a:rPr lang="en-US"/>
              <a:t>This is suggesting a causal relationship between smoking and lung cancer (not about a specific person’s lung cancer)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Forming Premises for Causal Arguments</a:t>
            </a:r>
            <a:endParaRPr/>
          </a:p>
        </p:txBody>
      </p:sp>
      <p:sp>
        <p:nvSpPr>
          <p:cNvPr id="258" name="Google Shape;258;p27"/>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As is the case with all arguments, we need true premises for our causal arguments to be of any value</a:t>
            </a:r>
            <a:endParaRPr/>
          </a:p>
          <a:p>
            <a:pPr indent="-457200" lvl="0" marL="457200" rtl="0" algn="l">
              <a:spcBef>
                <a:spcPts val="480"/>
              </a:spcBef>
              <a:spcAft>
                <a:spcPts val="0"/>
              </a:spcAft>
              <a:buSzPts val="1800"/>
              <a:buFont typeface="Arial"/>
              <a:buChar char="•"/>
            </a:pPr>
            <a:r>
              <a:rPr lang="en-US" sz="2400"/>
              <a:t>In arguing for a cause-and-effect relationship, premises should be based on careful observation</a:t>
            </a:r>
            <a:endParaRPr/>
          </a:p>
          <a:p>
            <a:pPr indent="-457200" lvl="1" marL="852488" rtl="0" algn="l">
              <a:spcBef>
                <a:spcPts val="440"/>
              </a:spcBef>
              <a:spcAft>
                <a:spcPts val="0"/>
              </a:spcAft>
              <a:buSzPts val="1650"/>
              <a:buChar char="•"/>
            </a:pPr>
            <a:r>
              <a:rPr lang="en-US" sz="2200"/>
              <a:t>Selective attention and memory can cause problems here</a:t>
            </a:r>
            <a:endParaRPr/>
          </a:p>
          <a:p>
            <a:pPr indent="-457200" lvl="0" marL="457200" rtl="0" algn="l">
              <a:spcBef>
                <a:spcPts val="480"/>
              </a:spcBef>
              <a:spcAft>
                <a:spcPts val="0"/>
              </a:spcAft>
              <a:buSzPts val="1800"/>
              <a:buFont typeface="Arial"/>
              <a:buChar char="•"/>
            </a:pPr>
            <a:r>
              <a:rPr lang="en-US" sz="2400"/>
              <a:t>Basing causal arguments on the anecdotal evidence of others should be done with caution</a:t>
            </a:r>
            <a:endParaRPr/>
          </a:p>
          <a:p>
            <a:pPr indent="-457200" lvl="1" marL="852488" rtl="0" algn="l">
              <a:spcBef>
                <a:spcPts val="440"/>
              </a:spcBef>
              <a:spcAft>
                <a:spcPts val="0"/>
              </a:spcAft>
              <a:buSzPts val="1650"/>
              <a:buChar char="•"/>
            </a:pPr>
            <a:r>
              <a:rPr lang="en-US" sz="2200"/>
              <a:t>Experts investigate causal connections by conducting </a:t>
            </a:r>
            <a:r>
              <a:rPr b="1" lang="en-US" sz="2200"/>
              <a:t>double-blind studies</a:t>
            </a:r>
            <a:r>
              <a:rPr lang="en-US" sz="2200"/>
              <a:t>, which help ensure that the results are not compromised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Correlation and Cause, 1</a:t>
            </a:r>
            <a:endParaRPr/>
          </a:p>
        </p:txBody>
      </p:sp>
      <p:sp>
        <p:nvSpPr>
          <p:cNvPr id="264" name="Google Shape;264;p28"/>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Most correlations do not indicate a causal relationship between the two things or events correlated</a:t>
            </a:r>
            <a:endParaRPr/>
          </a:p>
          <a:p>
            <a:pPr indent="-457200" lvl="0" marL="457200" rtl="0" algn="l">
              <a:spcBef>
                <a:spcPts val="480"/>
              </a:spcBef>
              <a:spcAft>
                <a:spcPts val="0"/>
              </a:spcAft>
              <a:buSzPts val="1800"/>
              <a:buFont typeface="Arial"/>
              <a:buChar char="•"/>
            </a:pPr>
            <a:r>
              <a:rPr lang="en-US" sz="2400"/>
              <a:t>Example: Correlation between children’s shoe size and math ability (see page 330) </a:t>
            </a:r>
            <a:endParaRPr/>
          </a:p>
          <a:p>
            <a:pPr indent="0" lvl="0" marL="0" rtl="0" algn="l">
              <a:spcBef>
                <a:spcPts val="200"/>
              </a:spcBef>
              <a:spcAft>
                <a:spcPts val="0"/>
              </a:spcAft>
              <a:buSzPts val="750"/>
              <a:buNone/>
            </a:pPr>
            <a:r>
              <a:t/>
            </a:r>
            <a:endParaRPr sz="1000"/>
          </a:p>
          <a:p>
            <a:pPr indent="0" lvl="0" marL="0" rtl="0" algn="l">
              <a:spcBef>
                <a:spcPts val="560"/>
              </a:spcBef>
              <a:spcAft>
                <a:spcPts val="0"/>
              </a:spcAft>
              <a:buSzPts val="2100"/>
              <a:buNone/>
            </a:pPr>
            <a:r>
              <a:rPr lang="en-US"/>
              <a:t>Positive correlation: When two things are found together more than 50 percent of the time, it may indicate a causal connection between one thing and the other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Correlation and Cause, 2</a:t>
            </a:r>
            <a:endParaRPr/>
          </a:p>
        </p:txBody>
      </p:sp>
      <p:sp>
        <p:nvSpPr>
          <p:cNvPr id="270" name="Google Shape;270;p29"/>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Negative correlation: When two things are found together less than 50 percent of the time, it may indicate that one thing prevents the other </a:t>
            </a:r>
            <a:endParaRPr/>
          </a:p>
          <a:p>
            <a:pPr indent="0" lvl="0" marL="0" rtl="0" algn="l">
              <a:spcBef>
                <a:spcPts val="200"/>
              </a:spcBef>
              <a:spcAft>
                <a:spcPts val="0"/>
              </a:spcAft>
              <a:buSzPts val="750"/>
              <a:buNone/>
            </a:pPr>
            <a:r>
              <a:t/>
            </a:r>
            <a:endParaRPr sz="1000"/>
          </a:p>
          <a:p>
            <a:pPr indent="0" lvl="0" marL="0" rtl="0" algn="l">
              <a:spcBef>
                <a:spcPts val="560"/>
              </a:spcBef>
              <a:spcAft>
                <a:spcPts val="0"/>
              </a:spcAft>
              <a:buSzPts val="2100"/>
              <a:buNone/>
            </a:pPr>
            <a:r>
              <a:rPr lang="en-US"/>
              <a:t>When arguing from correlation, one needs to make sure that there aren’t any other factors that might account for the correlation</a:t>
            </a:r>
            <a:endParaRPr/>
          </a:p>
          <a:p>
            <a:pPr indent="-395288" lvl="1" marL="395288" rtl="0" algn="l">
              <a:spcBef>
                <a:spcPts val="480"/>
              </a:spcBef>
              <a:spcAft>
                <a:spcPts val="0"/>
              </a:spcAft>
              <a:buSzPts val="1800"/>
              <a:buChar char="•"/>
            </a:pPr>
            <a:r>
              <a:rPr lang="en-US"/>
              <a:t>Example: Vitamin C study (page 331)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How Can You Know If an Argument Is Inductive? 1</a:t>
            </a:r>
            <a:endParaRPr/>
          </a:p>
        </p:txBody>
      </p:sp>
      <p:sp>
        <p:nvSpPr>
          <p:cNvPr id="111" name="Google Shape;111;p3"/>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If the argument’s conclusion does not follow with strict logical necessity from its premises, the argument should normally be treated as inductive</a:t>
            </a:r>
            <a:endParaRPr/>
          </a:p>
          <a:p>
            <a:pPr indent="0" lvl="0" marL="0" rtl="0" algn="l">
              <a:spcBef>
                <a:spcPts val="200"/>
              </a:spcBef>
              <a:spcAft>
                <a:spcPts val="0"/>
              </a:spcAft>
              <a:buSzPts val="750"/>
              <a:buNone/>
            </a:pPr>
            <a:r>
              <a:t/>
            </a:r>
            <a:endParaRPr sz="1000"/>
          </a:p>
          <a:p>
            <a:pPr indent="0" lvl="0" marL="0" rtl="0" algn="l">
              <a:spcBef>
                <a:spcPts val="560"/>
              </a:spcBef>
              <a:spcAft>
                <a:spcPts val="0"/>
              </a:spcAft>
              <a:buSzPts val="2100"/>
              <a:buNone/>
            </a:pPr>
            <a:r>
              <a:rPr lang="en-US"/>
              <a:t>Presence of induction indicator words</a:t>
            </a:r>
            <a:endParaRPr/>
          </a:p>
          <a:p>
            <a:pPr indent="-342900" lvl="0" marL="342900" rtl="0" algn="l">
              <a:spcBef>
                <a:spcPts val="480"/>
              </a:spcBef>
              <a:spcAft>
                <a:spcPts val="0"/>
              </a:spcAft>
              <a:buSzPts val="1800"/>
              <a:buFont typeface="Arial"/>
              <a:buChar char="•"/>
            </a:pPr>
            <a:r>
              <a:rPr b="1" lang="en-US" sz="2400"/>
              <a:t>Induction indicator words</a:t>
            </a:r>
            <a:r>
              <a:rPr lang="en-US" sz="2400"/>
              <a:t>: Words are phrases such as “likely,” “probably,” “it’s plausible to suppose that,” “it’s reasonable to believe that,” and “odds are that”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Correlation and Cause, 3</a:t>
            </a:r>
            <a:endParaRPr/>
          </a:p>
        </p:txBody>
      </p:sp>
      <p:sp>
        <p:nvSpPr>
          <p:cNvPr id="276" name="Google Shape;276;p30"/>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Correlation can always be a result of mere coincidence, and most of the time it is</a:t>
            </a:r>
            <a:endParaRPr/>
          </a:p>
          <a:p>
            <a:pPr indent="-457200" lvl="0" marL="457200" rtl="0" algn="l">
              <a:spcBef>
                <a:spcPts val="480"/>
              </a:spcBef>
              <a:spcAft>
                <a:spcPts val="0"/>
              </a:spcAft>
              <a:buSzPts val="1800"/>
              <a:buFont typeface="Arial"/>
              <a:buChar char="•"/>
            </a:pPr>
            <a:r>
              <a:rPr lang="en-US" sz="2400"/>
              <a:t>When a correlation is not absolute, one should be suspicious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Probability, 1</a:t>
            </a:r>
            <a:endParaRPr/>
          </a:p>
        </p:txBody>
      </p:sp>
      <p:sp>
        <p:nvSpPr>
          <p:cNvPr id="282" name="Google Shape;282;p31"/>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b="1" lang="en-US"/>
              <a:t>Epistemic probability </a:t>
            </a:r>
            <a:r>
              <a:rPr lang="en-US"/>
              <a:t>expresses how likely we think something is, given what we believe</a:t>
            </a:r>
            <a:endParaRPr/>
          </a:p>
          <a:p>
            <a:pPr indent="-395288" lvl="1" marL="395288" rtl="0" algn="l">
              <a:spcBef>
                <a:spcPts val="480"/>
              </a:spcBef>
              <a:spcAft>
                <a:spcPts val="0"/>
              </a:spcAft>
              <a:buSzPts val="1800"/>
              <a:buChar char="•"/>
            </a:pPr>
            <a:r>
              <a:rPr lang="en-US"/>
              <a:t>Example: “There is a pretty high probability that I’ll go to the beach sometime this summer”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Probability, 2</a:t>
            </a:r>
            <a:endParaRPr/>
          </a:p>
        </p:txBody>
      </p:sp>
      <p:sp>
        <p:nvSpPr>
          <p:cNvPr id="288" name="Google Shape;288;p32"/>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3366"/>
              </a:buClr>
              <a:buSzPts val="2100"/>
              <a:buNone/>
            </a:pPr>
            <a:r>
              <a:rPr b="1" lang="en-US">
                <a:solidFill>
                  <a:srgbClr val="003366"/>
                </a:solidFill>
              </a:rPr>
              <a:t>Relative frequency probability </a:t>
            </a:r>
            <a:r>
              <a:rPr lang="en-US">
                <a:solidFill>
                  <a:srgbClr val="003366"/>
                </a:solidFill>
              </a:rPr>
              <a:t>takes information about a group as a whole and applies it to individual cases</a:t>
            </a:r>
            <a:endParaRPr/>
          </a:p>
          <a:p>
            <a:pPr indent="-395288" lvl="1" marL="395288" rtl="0" algn="l">
              <a:spcBef>
                <a:spcPts val="480"/>
              </a:spcBef>
              <a:spcAft>
                <a:spcPts val="0"/>
              </a:spcAft>
              <a:buClr>
                <a:srgbClr val="003366"/>
              </a:buClr>
              <a:buSzPts val="1800"/>
              <a:buChar char="•"/>
            </a:pPr>
            <a:r>
              <a:rPr lang="en-US">
                <a:solidFill>
                  <a:srgbClr val="003366"/>
                </a:solidFill>
              </a:rPr>
              <a:t>Example: “There is a 90% chance that the operation will be successful”</a:t>
            </a:r>
            <a:endParaRPr/>
          </a:p>
          <a:p>
            <a:pPr indent="-409575" lvl="2" marL="804863" rtl="0" algn="l">
              <a:spcBef>
                <a:spcPts val="440"/>
              </a:spcBef>
              <a:spcAft>
                <a:spcPts val="0"/>
              </a:spcAft>
              <a:buClr>
                <a:srgbClr val="003366"/>
              </a:buClr>
              <a:buSzPts val="1650"/>
              <a:buChar char="•"/>
            </a:pPr>
            <a:r>
              <a:rPr lang="en-US">
                <a:solidFill>
                  <a:srgbClr val="003366"/>
                </a:solidFill>
              </a:rPr>
              <a:t>This is derived from the fact that for 90% of the people, on whom the operation was performed, the operation was successful</a:t>
            </a:r>
            <a:endParaRPr sz="1900">
              <a:solidFill>
                <a:srgbClr val="003366"/>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Probability, 3</a:t>
            </a:r>
            <a:endParaRPr/>
          </a:p>
        </p:txBody>
      </p:sp>
      <p:sp>
        <p:nvSpPr>
          <p:cNvPr id="294" name="Google Shape;294;p33"/>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b="1" lang="en-US"/>
              <a:t>A priori probability </a:t>
            </a:r>
            <a:r>
              <a:rPr lang="en-US"/>
              <a:t>are statements that have odds that can be calculated prior to, and independent of, sensory observation </a:t>
            </a:r>
            <a:endParaRPr sz="2100"/>
          </a:p>
          <a:p>
            <a:pPr indent="-395288" lvl="1" marL="395288" rtl="0" algn="l">
              <a:spcBef>
                <a:spcPts val="480"/>
              </a:spcBef>
              <a:spcAft>
                <a:spcPts val="0"/>
              </a:spcAft>
              <a:buSzPts val="1800"/>
              <a:buChar char="•"/>
            </a:pPr>
            <a:r>
              <a:rPr lang="en-US"/>
              <a:t>Example: “There is a 50% probability of getting tails on a fair coin toss” </a:t>
            </a:r>
            <a:endParaRPr/>
          </a:p>
          <a:p>
            <a:pPr indent="-409575" lvl="2" marL="804863" rtl="0" algn="l">
              <a:spcBef>
                <a:spcPts val="440"/>
              </a:spcBef>
              <a:spcAft>
                <a:spcPts val="0"/>
              </a:spcAft>
              <a:buSzPts val="1650"/>
              <a:buChar char="•"/>
            </a:pPr>
            <a:r>
              <a:rPr lang="en-US"/>
              <a:t>The nature of the coin determines the “objective” probability of getting tails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More on a Priori Probability</a:t>
            </a:r>
            <a:endParaRPr/>
          </a:p>
        </p:txBody>
      </p:sp>
      <p:sp>
        <p:nvSpPr>
          <p:cNvPr id="300" name="Google Shape;300;p34"/>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Probability of either A or B is “Pr(A) + Pr(B)”</a:t>
            </a:r>
            <a:endParaRPr/>
          </a:p>
          <a:p>
            <a:pPr indent="-395288" lvl="1" marL="395288" rtl="0" algn="l">
              <a:spcBef>
                <a:spcPts val="480"/>
              </a:spcBef>
              <a:spcAft>
                <a:spcPts val="0"/>
              </a:spcAft>
              <a:buSzPts val="1800"/>
              <a:buChar char="•"/>
            </a:pPr>
            <a:r>
              <a:rPr lang="en-US"/>
              <a:t>Probability of drawing either a King or a 7 in a standard deck of cards: 1/13 + 1/13 = 2/13 or 15.4%</a:t>
            </a:r>
            <a:endParaRPr/>
          </a:p>
          <a:p>
            <a:pPr indent="0" lvl="0" marL="0" rtl="0" algn="l">
              <a:spcBef>
                <a:spcPts val="560"/>
              </a:spcBef>
              <a:spcAft>
                <a:spcPts val="0"/>
              </a:spcAft>
              <a:buSzPts val="2100"/>
              <a:buNone/>
            </a:pPr>
            <a:r>
              <a:rPr lang="en-US"/>
              <a:t>Probability of getting both A and B is “Pr(A) × Pr(B)”</a:t>
            </a:r>
            <a:endParaRPr/>
          </a:p>
          <a:p>
            <a:pPr indent="-395288" lvl="1" marL="395288" rtl="0" algn="l">
              <a:spcBef>
                <a:spcPts val="480"/>
              </a:spcBef>
              <a:spcAft>
                <a:spcPts val="0"/>
              </a:spcAft>
              <a:buSzPts val="1800"/>
              <a:buChar char="•"/>
            </a:pPr>
            <a:r>
              <a:rPr lang="en-US"/>
              <a:t>Probability of drawing a King and then a 7 (or a 7 and then a King): 1/13 × 1/13 = 1/169 or 0.59%</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Gambler’s Fallacy</a:t>
            </a:r>
            <a:endParaRPr/>
          </a:p>
        </p:txBody>
      </p:sp>
      <p:sp>
        <p:nvSpPr>
          <p:cNvPr id="306" name="Google Shape;306;p3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Mistaken belief that a past event has an impact on a current random event</a:t>
            </a:r>
            <a:endParaRPr/>
          </a:p>
          <a:p>
            <a:pPr indent="-342900" lvl="0" marL="342900" rtl="0" algn="l">
              <a:spcBef>
                <a:spcPts val="480"/>
              </a:spcBef>
              <a:spcAft>
                <a:spcPts val="0"/>
              </a:spcAft>
              <a:buSzPts val="1800"/>
              <a:buFont typeface="Arial"/>
              <a:buChar char="•"/>
            </a:pPr>
            <a:r>
              <a:rPr lang="en-US" sz="2400"/>
              <a:t>Example: The probability of a roulette wheel coming up black is always 47.37%, even if it came up black 28 times in a row</a:t>
            </a:r>
            <a:endParaRPr/>
          </a:p>
          <a:p>
            <a:pPr indent="-342900" lvl="1" marL="738188" rtl="0" algn="l">
              <a:spcBef>
                <a:spcPts val="440"/>
              </a:spcBef>
              <a:spcAft>
                <a:spcPts val="0"/>
              </a:spcAft>
              <a:buSzPts val="1650"/>
              <a:buChar char="•"/>
            </a:pPr>
            <a:r>
              <a:rPr lang="en-US" sz="2200"/>
              <a:t>Each spin of the wheel is a random event, unaffected by previous events</a:t>
            </a:r>
            <a:endParaRPr/>
          </a:p>
          <a:p>
            <a:pPr indent="-342900" lvl="0" marL="342900" rtl="0" algn="l">
              <a:spcBef>
                <a:spcPts val="480"/>
              </a:spcBef>
              <a:spcAft>
                <a:spcPts val="0"/>
              </a:spcAft>
              <a:buSzPts val="1800"/>
              <a:buFont typeface="Arial"/>
              <a:buChar char="•"/>
            </a:pPr>
            <a:r>
              <a:rPr b="1" lang="en-US" sz="2400"/>
              <a:t>Law of large numbers</a:t>
            </a:r>
            <a:r>
              <a:rPr lang="en-US" sz="2400"/>
              <a:t>: Proximity of theoretically predicted and actual percentages tends to increase as the sample grows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Ways to Assess the Value of Making a Bet, 1</a:t>
            </a:r>
            <a:endParaRPr/>
          </a:p>
        </p:txBody>
      </p:sp>
      <p:sp>
        <p:nvSpPr>
          <p:cNvPr id="312" name="Google Shape;312;p36"/>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b="1" lang="en-US"/>
              <a:t>Expected value</a:t>
            </a:r>
            <a:r>
              <a:rPr lang="en-US"/>
              <a:t>: The payoff or loss you can expect from making a bet</a:t>
            </a:r>
            <a:endParaRPr/>
          </a:p>
          <a:p>
            <a:pPr indent="-342900" lvl="0" marL="342900" rtl="0" algn="l">
              <a:spcBef>
                <a:spcPts val="480"/>
              </a:spcBef>
              <a:spcAft>
                <a:spcPts val="0"/>
              </a:spcAft>
              <a:buSzPts val="1800"/>
              <a:buFont typeface="Arial"/>
              <a:buChar char="•"/>
            </a:pPr>
            <a:r>
              <a:rPr lang="en-US" sz="2400"/>
              <a:t>How to figure expected value: Take the payoff and multiply it by your odds</a:t>
            </a:r>
            <a:endParaRPr/>
          </a:p>
          <a:p>
            <a:pPr indent="-409575" lvl="2" marL="804863" rtl="0" algn="l">
              <a:spcBef>
                <a:spcPts val="440"/>
              </a:spcBef>
              <a:spcAft>
                <a:spcPts val="0"/>
              </a:spcAft>
              <a:buSzPts val="1650"/>
              <a:buChar char="•"/>
            </a:pPr>
            <a:r>
              <a:rPr lang="en-US"/>
              <a:t>The expected value of a 1/100 chance at $100 is $1</a:t>
            </a:r>
            <a:endParaRPr/>
          </a:p>
          <a:p>
            <a:pPr indent="-396875" lvl="3" marL="1201738" rtl="0" algn="l">
              <a:spcBef>
                <a:spcPts val="400"/>
              </a:spcBef>
              <a:spcAft>
                <a:spcPts val="0"/>
              </a:spcAft>
              <a:buSzPts val="1600"/>
              <a:buChar char="•"/>
            </a:pPr>
            <a:r>
              <a:rPr lang="en-US"/>
              <a:t>1/100 × $100 = $1</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Ways to Assess the Value of Making a Bet, 2</a:t>
            </a:r>
            <a:endParaRPr/>
          </a:p>
        </p:txBody>
      </p:sp>
      <p:sp>
        <p:nvSpPr>
          <p:cNvPr id="318" name="Google Shape;318;p37"/>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SzPts val="2100"/>
              <a:buNone/>
            </a:pPr>
            <a:r>
              <a:rPr b="1" lang="en-US" sz="2800"/>
              <a:t>Relative value</a:t>
            </a:r>
            <a:r>
              <a:rPr lang="en-US" sz="2800"/>
              <a:t>: The value a bet has in relation to an individual’s own needs, preferences, and resources</a:t>
            </a:r>
            <a:endParaRPr/>
          </a:p>
          <a:p>
            <a:pPr indent="-395288" lvl="1" marL="395288" rtl="0" algn="l">
              <a:spcBef>
                <a:spcPts val="480"/>
              </a:spcBef>
              <a:spcAft>
                <a:spcPts val="0"/>
              </a:spcAft>
              <a:buSzPts val="1800"/>
              <a:buChar char="•"/>
            </a:pPr>
            <a:r>
              <a:rPr lang="en-US"/>
              <a:t>Example: The relative value of betting $100 for a long shot at a billion is high for a millionaire (he can afford it) but low for a homeless person (who wouldn’t want to risk money he can use to eat on a long shot at a billion)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Ways to Assess the Value of Making a Bet, 3</a:t>
            </a:r>
            <a:endParaRPr/>
          </a:p>
        </p:txBody>
      </p:sp>
      <p:sp>
        <p:nvSpPr>
          <p:cNvPr id="324" name="Google Shape;324;p38"/>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b="1" lang="en-US"/>
              <a:t>Diminishing marginal value</a:t>
            </a:r>
            <a:r>
              <a:rPr lang="en-US"/>
              <a:t>: As the quantity of bets increase, the relative value of the bets tends to decrease</a:t>
            </a:r>
            <a:endParaRPr/>
          </a:p>
          <a:p>
            <a:pPr indent="-395288" lvl="1" marL="395288" rtl="0" algn="l">
              <a:spcBef>
                <a:spcPts val="480"/>
              </a:spcBef>
              <a:spcAft>
                <a:spcPts val="0"/>
              </a:spcAft>
              <a:buSzPts val="1800"/>
              <a:buChar char="•"/>
            </a:pPr>
            <a:r>
              <a:rPr lang="en-US"/>
              <a:t>Example: If you are hungry, one slice of pizza will have a very high relative value, probably making its cost worthwhile. But as the number of slices you buy increases, the relative value tends to go down.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How Can You Know If an Argument Is Inductive? 2</a:t>
            </a:r>
            <a:endParaRPr/>
          </a:p>
        </p:txBody>
      </p:sp>
      <p:sp>
        <p:nvSpPr>
          <p:cNvPr id="117" name="Google Shape;117;p4"/>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Common patterns such as inductive generalizations, statistical arguments, arguments from analogy, and causal arguments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Inductive Generalizations</a:t>
            </a:r>
            <a:endParaRPr/>
          </a:p>
        </p:txBody>
      </p:sp>
      <p:sp>
        <p:nvSpPr>
          <p:cNvPr id="123" name="Google Shape;123;p5"/>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b="1" lang="en-US"/>
              <a:t>Generalization</a:t>
            </a:r>
            <a:r>
              <a:rPr lang="en-US"/>
              <a:t>: Statement made about all or most members of a group</a:t>
            </a:r>
            <a:endParaRPr/>
          </a:p>
          <a:p>
            <a:pPr indent="0" lvl="0" marL="0" rtl="0" algn="l">
              <a:spcBef>
                <a:spcPts val="200"/>
              </a:spcBef>
              <a:spcAft>
                <a:spcPts val="0"/>
              </a:spcAft>
              <a:buSzPts val="750"/>
              <a:buNone/>
            </a:pPr>
            <a:r>
              <a:t/>
            </a:r>
            <a:endParaRPr sz="1000"/>
          </a:p>
          <a:p>
            <a:pPr indent="0" lvl="0" marL="0" rtl="0" algn="l">
              <a:spcBef>
                <a:spcPts val="560"/>
              </a:spcBef>
              <a:spcAft>
                <a:spcPts val="0"/>
              </a:spcAft>
              <a:buSzPts val="2100"/>
              <a:buNone/>
            </a:pPr>
            <a:r>
              <a:rPr b="1" lang="en-US"/>
              <a:t>Inductive generalization</a:t>
            </a:r>
            <a:r>
              <a:rPr lang="en-US"/>
              <a:t>: Argument that relies on characteristics of a </a:t>
            </a:r>
            <a:r>
              <a:rPr b="1" lang="en-US"/>
              <a:t>sample population</a:t>
            </a:r>
            <a:r>
              <a:rPr lang="en-US"/>
              <a:t> (that is, a portion of the population) to make a claim about the </a:t>
            </a:r>
            <a:r>
              <a:rPr b="1" lang="en-US"/>
              <a:t>population as a whole</a:t>
            </a:r>
            <a:endParaRPr/>
          </a:p>
          <a:p>
            <a:pPr indent="-342900" lvl="0" marL="342900" rtl="0" algn="l">
              <a:spcBef>
                <a:spcPts val="480"/>
              </a:spcBef>
              <a:spcAft>
                <a:spcPts val="0"/>
              </a:spcAft>
              <a:buSzPts val="1800"/>
              <a:buFont typeface="Arial"/>
              <a:buChar char="•"/>
            </a:pPr>
            <a:r>
              <a:rPr lang="en-US" sz="2400"/>
              <a:t>Example: All the bass Hank caught in the Susquehanna River have weighed less than one pound. So, most of the bass in the Susquehanna River weigh less than one pound.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400"/>
              <a:t>Making Inductive Generalizations Stronger by Making Conclusions Weaker</a:t>
            </a:r>
            <a:endParaRPr sz="3400"/>
          </a:p>
        </p:txBody>
      </p:sp>
      <p:sp>
        <p:nvSpPr>
          <p:cNvPr id="129" name="Google Shape;129;p6"/>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SzPts val="2100"/>
              <a:buNone/>
            </a:pPr>
            <a:r>
              <a:rPr lang="en-US" sz="2800"/>
              <a:t>All the bass Hank caught in the Susquehanna River weighed less than one pound. So, </a:t>
            </a:r>
            <a:r>
              <a:rPr lang="en-US" sz="2800" u="sng"/>
              <a:t>all of</a:t>
            </a:r>
            <a:r>
              <a:rPr lang="en-US" sz="2800"/>
              <a:t> the bass in the Susquehanna River weigh less than one pound. </a:t>
            </a:r>
            <a:endParaRPr/>
          </a:p>
          <a:p>
            <a:pPr indent="-342900" lvl="0" marL="342900" rtl="0" algn="l">
              <a:spcBef>
                <a:spcPts val="480"/>
              </a:spcBef>
              <a:spcAft>
                <a:spcPts val="0"/>
              </a:spcAft>
              <a:buSzPts val="1800"/>
              <a:buFont typeface="Arial"/>
              <a:buChar char="•"/>
            </a:pPr>
            <a:r>
              <a:rPr lang="en-US" sz="2400"/>
              <a:t>Notice that this is a pretty weak argument</a:t>
            </a:r>
            <a:endParaRPr/>
          </a:p>
          <a:p>
            <a:pPr indent="-342900" lvl="1" marL="738188" rtl="0" algn="l">
              <a:spcBef>
                <a:spcPts val="440"/>
              </a:spcBef>
              <a:spcAft>
                <a:spcPts val="0"/>
              </a:spcAft>
              <a:buSzPts val="1650"/>
              <a:buChar char="•"/>
            </a:pPr>
            <a:r>
              <a:rPr lang="en-US" sz="2200"/>
              <a:t>Even if Hank fishes often, the Susquehanna is a big river and his catches are not enough to justify such a “sweeping conclusion” </a:t>
            </a:r>
            <a:endParaRPr/>
          </a:p>
          <a:p>
            <a:pPr indent="-342900" lvl="1" marL="738188" rtl="0" algn="l">
              <a:spcBef>
                <a:spcPts val="440"/>
              </a:spcBef>
              <a:spcAft>
                <a:spcPts val="0"/>
              </a:spcAft>
              <a:buSzPts val="1650"/>
              <a:buChar char="•"/>
            </a:pPr>
            <a:r>
              <a:rPr lang="en-US" sz="2200"/>
              <a:t>However, if we changed the conclusion to “</a:t>
            </a:r>
            <a:r>
              <a:rPr lang="en-US" sz="2200" u="sng"/>
              <a:t>most of</a:t>
            </a:r>
            <a:r>
              <a:rPr lang="en-US" sz="2200"/>
              <a:t> the bass are…” or, better yet, “</a:t>
            </a:r>
            <a:r>
              <a:rPr lang="en-US" sz="2200" u="sng"/>
              <a:t>many of</a:t>
            </a:r>
            <a:r>
              <a:rPr lang="en-US" sz="2200"/>
              <a:t> the bass are…” the argument would be much stronger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Evaluating Inductive Generalizations, 1</a:t>
            </a:r>
            <a:endParaRPr/>
          </a:p>
        </p:txBody>
      </p:sp>
      <p:sp>
        <p:nvSpPr>
          <p:cNvPr id="135" name="Google Shape;135;p7"/>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100"/>
              <a:buNone/>
            </a:pPr>
            <a:r>
              <a:rPr lang="en-US"/>
              <a:t>Questions to be asked:</a:t>
            </a:r>
            <a:endParaRPr/>
          </a:p>
          <a:p>
            <a:pPr indent="0" lvl="0" marL="0" rtl="0" algn="l">
              <a:lnSpc>
                <a:spcPct val="90000"/>
              </a:lnSpc>
              <a:spcBef>
                <a:spcPts val="200"/>
              </a:spcBef>
              <a:spcAft>
                <a:spcPts val="0"/>
              </a:spcAft>
              <a:buSzPts val="750"/>
              <a:buNone/>
            </a:pPr>
            <a:r>
              <a:t/>
            </a:r>
            <a:endParaRPr sz="1000"/>
          </a:p>
          <a:p>
            <a:pPr indent="-342900" lvl="0" marL="342900" rtl="0" algn="l">
              <a:lnSpc>
                <a:spcPct val="90000"/>
              </a:lnSpc>
              <a:spcBef>
                <a:spcPts val="480"/>
              </a:spcBef>
              <a:spcAft>
                <a:spcPts val="0"/>
              </a:spcAft>
              <a:buSzPts val="1800"/>
              <a:buFont typeface="Arial"/>
              <a:buChar char="•"/>
            </a:pPr>
            <a:r>
              <a:rPr lang="en-US" sz="2400"/>
              <a:t>Are the premises true? </a:t>
            </a:r>
            <a:endParaRPr/>
          </a:p>
          <a:p>
            <a:pPr indent="-342900" lvl="1" marL="738188" rtl="0" algn="l">
              <a:lnSpc>
                <a:spcPct val="90000"/>
              </a:lnSpc>
              <a:spcBef>
                <a:spcPts val="440"/>
              </a:spcBef>
              <a:spcAft>
                <a:spcPts val="0"/>
              </a:spcAft>
              <a:buSzPts val="1650"/>
              <a:buChar char="•"/>
            </a:pPr>
            <a:r>
              <a:rPr lang="en-US" sz="2200"/>
              <a:t>Similar to deductive arguments, inductive arguments also need true premises</a:t>
            </a:r>
            <a:endParaRPr/>
          </a:p>
          <a:p>
            <a:pPr indent="-342900" lvl="1" marL="738188" rtl="0" algn="l">
              <a:lnSpc>
                <a:spcPct val="90000"/>
              </a:lnSpc>
              <a:spcBef>
                <a:spcPts val="440"/>
              </a:spcBef>
              <a:spcAft>
                <a:spcPts val="0"/>
              </a:spcAft>
              <a:buSzPts val="1650"/>
              <a:buChar char="•"/>
            </a:pPr>
            <a:r>
              <a:rPr lang="en-US" sz="2200"/>
              <a:t>The premises of an inductive generalization can provide strong support for its conclusion, but if the premises are not all true, it is not a cogent inductive argument</a:t>
            </a:r>
            <a:endParaRPr/>
          </a:p>
          <a:p>
            <a:pPr indent="-342900" lvl="2" marL="1147763" rtl="0" algn="l">
              <a:lnSpc>
                <a:spcPct val="90000"/>
              </a:lnSpc>
              <a:spcBef>
                <a:spcPts val="400"/>
              </a:spcBef>
              <a:spcAft>
                <a:spcPts val="0"/>
              </a:spcAft>
              <a:buSzPts val="1500"/>
              <a:buChar char="•"/>
            </a:pPr>
            <a:r>
              <a:rPr b="1" lang="en-US" sz="2000"/>
              <a:t>Cogent argument</a:t>
            </a:r>
            <a:r>
              <a:rPr lang="en-US" sz="2000"/>
              <a:t>: An argument that has all true premises and supplies strong support for its conclusion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Evaluating Inductive Generalizations, 2</a:t>
            </a:r>
            <a:endParaRPr/>
          </a:p>
        </p:txBody>
      </p:sp>
      <p:sp>
        <p:nvSpPr>
          <p:cNvPr id="141" name="Google Shape;141;p8"/>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00"/>
              <a:buFont typeface="Arial"/>
              <a:buChar char="•"/>
            </a:pPr>
            <a:r>
              <a:rPr lang="en-US" sz="2400"/>
              <a:t>Is the sample large enough? </a:t>
            </a:r>
            <a:endParaRPr/>
          </a:p>
          <a:p>
            <a:pPr indent="-342900" lvl="1" marL="738188" rtl="0" algn="l">
              <a:lnSpc>
                <a:spcPct val="90000"/>
              </a:lnSpc>
              <a:spcBef>
                <a:spcPts val="440"/>
              </a:spcBef>
              <a:spcAft>
                <a:spcPts val="0"/>
              </a:spcAft>
              <a:buSzPts val="1650"/>
              <a:buChar char="•"/>
            </a:pPr>
            <a:r>
              <a:rPr lang="en-US" sz="2200"/>
              <a:t>The larger the population you are generalizing about, the larger your “sample population” will need to be</a:t>
            </a:r>
            <a:endParaRPr/>
          </a:p>
          <a:p>
            <a:pPr indent="-342900" lvl="2" marL="1147763" rtl="0" algn="l">
              <a:lnSpc>
                <a:spcPct val="90000"/>
              </a:lnSpc>
              <a:spcBef>
                <a:spcPts val="400"/>
              </a:spcBef>
              <a:spcAft>
                <a:spcPts val="0"/>
              </a:spcAft>
              <a:buSzPts val="1500"/>
              <a:buChar char="•"/>
            </a:pPr>
            <a:r>
              <a:rPr lang="en-US" sz="2000"/>
              <a:t>A sample is “large enough” when it is clear that we have not rushed to judgment, that we have not formed a </a:t>
            </a:r>
            <a:r>
              <a:rPr b="1" lang="en-US" sz="2000"/>
              <a:t>hasty generalization</a:t>
            </a:r>
            <a:endParaRPr sz="2000"/>
          </a:p>
          <a:p>
            <a:pPr indent="-342900" lvl="0" marL="342900" rtl="0" algn="l">
              <a:lnSpc>
                <a:spcPct val="90000"/>
              </a:lnSpc>
              <a:spcBef>
                <a:spcPts val="480"/>
              </a:spcBef>
              <a:spcAft>
                <a:spcPts val="0"/>
              </a:spcAft>
              <a:buSzPts val="1800"/>
              <a:buFont typeface="Arial"/>
              <a:buChar char="•"/>
            </a:pPr>
            <a:r>
              <a:rPr lang="en-US" sz="2400"/>
              <a:t>Is the sample representative? </a:t>
            </a:r>
            <a:endParaRPr/>
          </a:p>
          <a:p>
            <a:pPr indent="-342900" lvl="1" marL="738188" rtl="0" algn="l">
              <a:lnSpc>
                <a:spcPct val="90000"/>
              </a:lnSpc>
              <a:spcBef>
                <a:spcPts val="440"/>
              </a:spcBef>
              <a:spcAft>
                <a:spcPts val="0"/>
              </a:spcAft>
              <a:buSzPts val="1650"/>
              <a:buChar char="•"/>
            </a:pPr>
            <a:r>
              <a:rPr lang="en-US" sz="2200"/>
              <a:t>The sample population needs to be representative</a:t>
            </a:r>
            <a:endParaRPr/>
          </a:p>
          <a:p>
            <a:pPr indent="-342900" lvl="2" marL="1147763" rtl="0" algn="l">
              <a:lnSpc>
                <a:spcPct val="90000"/>
              </a:lnSpc>
              <a:spcBef>
                <a:spcPts val="400"/>
              </a:spcBef>
              <a:spcAft>
                <a:spcPts val="0"/>
              </a:spcAft>
              <a:buSzPts val="1500"/>
              <a:buChar char="•"/>
            </a:pPr>
            <a:r>
              <a:rPr lang="en-US" sz="2000"/>
              <a:t>A </a:t>
            </a:r>
            <a:r>
              <a:rPr b="1" lang="en-US" sz="2000"/>
              <a:t>representative sample </a:t>
            </a:r>
            <a:r>
              <a:rPr lang="en-US" sz="2000"/>
              <a:t>is like the population as a whole in all relevant ways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Opinion Polls and Inductive Generalizations, 1</a:t>
            </a:r>
            <a:endParaRPr/>
          </a:p>
        </p:txBody>
      </p:sp>
      <p:sp>
        <p:nvSpPr>
          <p:cNvPr id="147" name="Google Shape;147;p9"/>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The aim of a poll is to determine what a large population thinks or believes about a certain issue</a:t>
            </a:r>
            <a:endParaRPr/>
          </a:p>
          <a:p>
            <a:pPr indent="-457200" lvl="0" marL="457200" rtl="0" algn="l">
              <a:spcBef>
                <a:spcPts val="100"/>
              </a:spcBef>
              <a:spcAft>
                <a:spcPts val="0"/>
              </a:spcAft>
              <a:buSzPts val="1800"/>
              <a:buFont typeface="Arial"/>
              <a:buChar char="•"/>
            </a:pPr>
            <a:r>
              <a:rPr lang="en-US" sz="2400"/>
              <a:t>The preferred method is to ask a question of a sample of the population that is both large enough and representative of the population as a whole</a:t>
            </a:r>
            <a:endParaRPr/>
          </a:p>
          <a:p>
            <a:pPr indent="0" lvl="0" marL="0" rtl="0" algn="l">
              <a:spcBef>
                <a:spcPts val="100"/>
              </a:spcBef>
              <a:spcAft>
                <a:spcPts val="0"/>
              </a:spcAft>
              <a:buSzPts val="750"/>
              <a:buNone/>
            </a:pPr>
            <a:r>
              <a:t/>
            </a:r>
            <a:endParaRPr sz="1000"/>
          </a:p>
          <a:p>
            <a:pPr indent="0" lvl="0" marL="0" rtl="0" algn="l">
              <a:spcBef>
                <a:spcPts val="100"/>
              </a:spcBef>
              <a:spcAft>
                <a:spcPts val="0"/>
              </a:spcAft>
              <a:buSzPts val="2100"/>
              <a:buNone/>
            </a:pPr>
            <a:r>
              <a:rPr lang="en-US"/>
              <a:t>Take a population of 100 million, and take a representative poll of 4000 voters</a:t>
            </a:r>
            <a:endParaRPr/>
          </a:p>
          <a:p>
            <a:pPr indent="-457200" lvl="0" marL="457200" rtl="0" algn="l">
              <a:spcBef>
                <a:spcPts val="100"/>
              </a:spcBef>
              <a:spcAft>
                <a:spcPts val="0"/>
              </a:spcAft>
              <a:buSzPts val="1800"/>
              <a:buFont typeface="Arial"/>
              <a:buChar char="•"/>
            </a:pPr>
            <a:r>
              <a:rPr lang="en-US" sz="2400"/>
              <a:t>There is a 95% chance that the percentages of the 4000 voters will fall within 2 percentage points of the whole population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Bhavana Balaji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0x010100E3B1605E6CAFF34DA7688D4A3DE741FC</vt:lpwstr>
  </property>
</Properties>
</file>