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34"/>
  </p:notesMasterIdLst>
  <p:sldIdLst>
    <p:sldId id="256" r:id="rId5"/>
    <p:sldId id="257" r:id="rId6"/>
    <p:sldId id="258" r:id="rId7"/>
    <p:sldId id="268" r:id="rId8"/>
    <p:sldId id="259" r:id="rId9"/>
    <p:sldId id="269" r:id="rId10"/>
    <p:sldId id="260" r:id="rId11"/>
    <p:sldId id="270" r:id="rId12"/>
    <p:sldId id="261" r:id="rId13"/>
    <p:sldId id="271" r:id="rId14"/>
    <p:sldId id="264" r:id="rId15"/>
    <p:sldId id="262" r:id="rId16"/>
    <p:sldId id="272" r:id="rId17"/>
    <p:sldId id="273" r:id="rId18"/>
    <p:sldId id="274" r:id="rId19"/>
    <p:sldId id="263" r:id="rId20"/>
    <p:sldId id="275" r:id="rId21"/>
    <p:sldId id="276" r:id="rId22"/>
    <p:sldId id="277" r:id="rId23"/>
    <p:sldId id="265" r:id="rId24"/>
    <p:sldId id="278" r:id="rId25"/>
    <p:sldId id="279" r:id="rId26"/>
    <p:sldId id="280" r:id="rId27"/>
    <p:sldId id="266" r:id="rId28"/>
    <p:sldId id="281" r:id="rId29"/>
    <p:sldId id="282" r:id="rId30"/>
    <p:sldId id="267" r:id="rId31"/>
    <p:sldId id="283" r:id="rId32"/>
    <p:sldId id="284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2" autoAdjust="0"/>
    <p:restoredTop sz="94249" autoAdjust="0"/>
  </p:normalViewPr>
  <p:slideViewPr>
    <p:cSldViewPr>
      <p:cViewPr varScale="1">
        <p:scale>
          <a:sx n="68" d="100"/>
          <a:sy n="68" d="100"/>
        </p:scale>
        <p:origin x="15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FCD639A-D9B3-4CAE-A87C-184572DB8D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605F01D-C52E-4869-B654-0E198F8814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5735D00A-190D-40C4-8481-1C4C991AEFB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F3C48E40-CFF2-4996-99FC-CC3C33779C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A3A55DF4-9EBA-4333-94A9-548F451843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F6FB00D4-E6F5-45F5-81B3-2DBD9EB519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8E362F4-7ED4-4BD3-BB21-4A1C1C3352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>
            <a:extLst>
              <a:ext uri="{FF2B5EF4-FFF2-40B4-BE49-F238E27FC236}">
                <a16:creationId xmlns:a16="http://schemas.microsoft.com/office/drawing/2014/main" id="{A3EA3E66-762E-4BEB-8B92-8A68AC0CB25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1507" name="Rectangle 3">
              <a:extLst>
                <a:ext uri="{FF2B5EF4-FFF2-40B4-BE49-F238E27FC236}">
                  <a16:creationId xmlns:a16="http://schemas.microsoft.com/office/drawing/2014/main" id="{442B3C40-5FDF-4D70-8AA1-293B3EABA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21508" name="AutoShape 4">
              <a:extLst>
                <a:ext uri="{FF2B5EF4-FFF2-40B4-BE49-F238E27FC236}">
                  <a16:creationId xmlns:a16="http://schemas.microsoft.com/office/drawing/2014/main" id="{59D0404B-D764-438A-9F83-E7225A06CCB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1509" name="Group 5">
            <a:extLst>
              <a:ext uri="{FF2B5EF4-FFF2-40B4-BE49-F238E27FC236}">
                <a16:creationId xmlns:a16="http://schemas.microsoft.com/office/drawing/2014/main" id="{E854D2F2-15A5-49F3-9552-B2247ED64C36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  <a:solidFill>
            <a:srgbClr val="003366"/>
          </a:solidFill>
        </p:grpSpPr>
        <p:sp>
          <p:nvSpPr>
            <p:cNvPr id="21510" name="AutoShape 6">
              <a:extLst>
                <a:ext uri="{FF2B5EF4-FFF2-40B4-BE49-F238E27FC236}">
                  <a16:creationId xmlns:a16="http://schemas.microsoft.com/office/drawing/2014/main" id="{D6F67AC2-01CB-4CFD-AA0E-97B18E42688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1511" name="AutoShape 7">
              <a:extLst>
                <a:ext uri="{FF2B5EF4-FFF2-40B4-BE49-F238E27FC236}">
                  <a16:creationId xmlns:a16="http://schemas.microsoft.com/office/drawing/2014/main" id="{51F4C740-C2E9-45C6-B988-B89DD8616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21512" name="Rectangle 8">
            <a:extLst>
              <a:ext uri="{FF2B5EF4-FFF2-40B4-BE49-F238E27FC236}">
                <a16:creationId xmlns:a16="http://schemas.microsoft.com/office/drawing/2014/main" id="{1A8B7BC2-FAD3-44A8-A4D1-10DDACFE79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rgbClr val="00616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91FF7400-CB45-404E-8816-D613B12F2842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21516" name="AutoShape 12">
            <a:extLst>
              <a:ext uri="{FF2B5EF4-FFF2-40B4-BE49-F238E27FC236}">
                <a16:creationId xmlns:a16="http://schemas.microsoft.com/office/drawing/2014/main" id="{EB40EB83-E588-41EE-B1E9-48B63AC19121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D676-69E1-4E3A-8413-E87F6897D9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8771" y="6468269"/>
            <a:ext cx="3352800" cy="304800"/>
          </a:xfrm>
        </p:spPr>
        <p:txBody>
          <a:bodyPr/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67072E0-06C1-44BE-A6F7-8EDC89B449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82054" y="6468269"/>
            <a:ext cx="3352800" cy="304800"/>
          </a:xfrm>
        </p:spPr>
        <p:txBody>
          <a:bodyPr/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512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D3BD-6624-48E7-BC1D-905DA4AD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811F4-A94A-4712-9ACF-24A87C0ED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322C-3825-4036-BB43-DA61FAF1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A74A4-B986-4CBA-A8DB-DA0D1DFC94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 dirty="0">
                <a:latin typeface="Calibri" panose="020F0502020204030204" pitchFamily="34" charset="0"/>
              </a:rPr>
              <a:t>2 - </a:t>
            </a:r>
            <a:fld id="{80A7DA13-DB78-4B3A-B84C-1C8A38838B3E}" type="slidenum">
              <a:rPr lang="en-US" altLang="en-US" smtClean="0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7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40A31-E7CC-4BF6-A1B2-1CD039753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4872A-2686-4293-8DB9-86DFD8CDC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4C11-9578-4CB0-8FC9-BF6E7E0C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336F6-D385-45FC-9A95-35B8675682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 dirty="0">
                <a:latin typeface="Calibri" panose="020F0502020204030204" pitchFamily="34" charset="0"/>
              </a:rPr>
              <a:t>2 - </a:t>
            </a:r>
            <a:fld id="{8132F15D-EE19-4108-A05C-4A699E35CC46}" type="slidenum">
              <a:rPr lang="en-US" altLang="en-US" smtClean="0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9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B017E12-3D99-4275-B7F3-FD15FB3249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387E20B-46BC-4A37-B322-F2084AD65B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D788BD31-0636-41AF-A0C9-12203DF0626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endParaRPr lang="en-US" altLang="en-US" dirty="0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2FB4DA29-CEED-40D4-AA17-19EED51F250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573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9962-42C6-41A6-8BB7-3DEA961A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1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DC8D-F5CD-4C13-A146-CC8770D3F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95288" indent="-395288">
              <a:buFont typeface="Arial" panose="020B0604020202020204" pitchFamily="34" charset="0"/>
              <a:buChar char="•"/>
              <a:defRPr sz="2400"/>
            </a:lvl2pPr>
            <a:lvl3pPr marL="804863" indent="-409575">
              <a:buFont typeface="Arial" panose="020B0604020202020204" pitchFamily="34" charset="0"/>
              <a:buChar char="•"/>
              <a:defRPr sz="2200"/>
            </a:lvl3pPr>
            <a:lvl4pPr marL="1201738" indent="-396875">
              <a:buFont typeface="Arial" panose="020B0604020202020204" pitchFamily="34" charset="0"/>
              <a:buChar char="•"/>
              <a:defRPr sz="2000"/>
            </a:lvl4pPr>
            <a:lvl5pPr marL="1597025" indent="-395288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F3BD5-B194-413C-B7DF-D1C743EB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2416A6-1D3B-430E-91E5-457A593A572A}"/>
              </a:ext>
            </a:extLst>
          </p:cNvPr>
          <p:cNvSpPr txBox="1"/>
          <p:nvPr userDrawn="1"/>
        </p:nvSpPr>
        <p:spPr>
          <a:xfrm>
            <a:off x="838200" y="6502812"/>
            <a:ext cx="769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© 2019 McGraw-Hill Companies. All Rights Reserved.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5F05F2-2573-4668-B850-F5600A677A92}"/>
              </a:ext>
            </a:extLst>
          </p:cNvPr>
          <p:cNvSpPr txBox="1"/>
          <p:nvPr userDrawn="1"/>
        </p:nvSpPr>
        <p:spPr>
          <a:xfrm>
            <a:off x="8328546" y="6502812"/>
            <a:ext cx="75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12-</a:t>
            </a:r>
            <a:fld id="{4A12D00C-9512-4D2D-8293-69492B734CD1}" type="slidenum">
              <a:rPr lang="en-US" sz="1200" b="1" smtClean="0">
                <a:latin typeface="Calibri" panose="020F0502020204030204" pitchFamily="34" charset="0"/>
              </a:rPr>
              <a:t>‹#›</a:t>
            </a:fld>
            <a:endParaRPr lang="en-US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34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5199-EC35-4968-AD3F-25715390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>
                <a:solidFill>
                  <a:srgbClr val="0061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0721F-8F3F-467F-98C1-A6F4BA131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6E3E2-E9EE-4124-8225-E6C27694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5DD6F-8CA3-428C-BC36-D99E3AA94D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 dirty="0">
                <a:latin typeface="Calibri" panose="020F0502020204030204" pitchFamily="34" charset="0"/>
              </a:rPr>
              <a:t>2 - </a:t>
            </a:r>
            <a:fld id="{508A1CF3-8D7C-408C-8B38-94C70FFE1C9D}" type="slidenum">
              <a:rPr lang="en-US" altLang="en-US" smtClean="0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71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C6F3-84D8-4E08-A183-4EDFECD1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1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1936-80FC-4CEA-9AE3-94CA8F6A5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463550" indent="-463550">
              <a:buFont typeface="Arial" panose="020B0604020202020204" pitchFamily="34" charset="0"/>
              <a:buChar char="•"/>
              <a:defRPr sz="2200"/>
            </a:lvl2pPr>
            <a:lvl3pPr marL="804863" indent="-341313">
              <a:buFont typeface="Arial" panose="020B0604020202020204" pitchFamily="34" charset="0"/>
              <a:buChar char="•"/>
              <a:defRPr sz="2000"/>
            </a:lvl3pPr>
            <a:lvl4pPr marL="1309688" indent="-395288">
              <a:buFont typeface="Arial" panose="020B0604020202020204" pitchFamily="34" charset="0"/>
              <a:buChar char="•"/>
              <a:defRPr/>
            </a:lvl4pPr>
            <a:lvl5pPr marL="1719263" indent="-409575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3C610-FD7D-4E11-9A7C-10BF617AE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lang="en-US" sz="2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06450" indent="-342900">
              <a:defRPr lang="en-US" sz="20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>
              <a:defRPr lang="en-US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463550" lvl="1" indent="-4635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04863" lvl="2" indent="-3413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309688" lvl="3" indent="-3952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719263" lvl="4" indent="-409575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9033B-8905-44A5-AD84-061B519E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8B66-5A43-4188-A38B-48BB38E400F8}"/>
              </a:ext>
            </a:extLst>
          </p:cNvPr>
          <p:cNvSpPr txBox="1"/>
          <p:nvPr userDrawn="1"/>
        </p:nvSpPr>
        <p:spPr>
          <a:xfrm>
            <a:off x="838200" y="6502812"/>
            <a:ext cx="769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© 2019 McGraw-Hill Companies.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A28C4-ABD5-439F-A33D-243DD1E9A94E}"/>
              </a:ext>
            </a:extLst>
          </p:cNvPr>
          <p:cNvSpPr txBox="1"/>
          <p:nvPr userDrawn="1"/>
        </p:nvSpPr>
        <p:spPr>
          <a:xfrm>
            <a:off x="8328546" y="6502812"/>
            <a:ext cx="75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12-</a:t>
            </a:r>
            <a:fld id="{4A12D00C-9512-4D2D-8293-69492B734CD1}" type="slidenum">
              <a:rPr lang="en-US" sz="1200" b="1" smtClean="0">
                <a:latin typeface="Calibri" panose="020F0502020204030204" pitchFamily="34" charset="0"/>
              </a:rPr>
              <a:t>‹#›</a:t>
            </a:fld>
            <a:endParaRPr lang="en-US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1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CD05-142C-487C-9E3D-C0DCA904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>
                <a:solidFill>
                  <a:srgbClr val="0061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3E47E-E704-48D4-B937-65F93597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02C24-47C2-4EF7-BDFA-6B5C261AD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8154E-4A9E-4392-BBF1-D4EAA2F2A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5C84A-9B2E-4A4E-A865-6A1BD314B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735E7-2A19-4FDB-9B48-7C1554FD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367FF0-E612-4588-AD2C-D8BFF26632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 dirty="0">
                <a:latin typeface="Calibri" panose="020F0502020204030204" pitchFamily="34" charset="0"/>
              </a:rPr>
              <a:t>2 - </a:t>
            </a:r>
            <a:fld id="{7E509BFC-BC18-42C1-8264-A7F322FCB612}" type="slidenum">
              <a:rPr lang="en-US" altLang="en-US" smtClean="0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3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27D0-944C-4433-8C62-D77981FF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1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7F3AC-CCBD-44B5-A9CD-60E2B5D1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79277-3269-4E5D-9478-F1A97C375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 dirty="0">
                <a:latin typeface="Calibri" panose="020F0502020204030204" pitchFamily="34" charset="0"/>
              </a:rPr>
              <a:t>2 - </a:t>
            </a:r>
            <a:fld id="{7F5892C6-3412-461F-AC9D-A277AF6E6F95}" type="slidenum">
              <a:rPr lang="en-US" altLang="en-US" smtClean="0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EBA2-04A2-49B7-949B-2216ACDA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E760DF-E871-4355-A351-1C80C844B7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 dirty="0">
                <a:latin typeface="Calibri" panose="020F0502020204030204" pitchFamily="34" charset="0"/>
              </a:rPr>
              <a:t>2 - </a:t>
            </a:r>
            <a:fld id="{D915AF13-A0A4-4D69-A056-9A1A94785A1B}" type="slidenum">
              <a:rPr lang="en-US" altLang="en-US" smtClean="0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87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FCFA-299A-4AC4-BE76-2866F24E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59B5-C3E0-4015-ADCC-88C5AD3AF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A756B-454A-42BC-AA9E-0E3E59CB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2AC32-8600-48EF-90DD-DB85E1F5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5FD3F-517D-4E52-BA28-49BD33DC5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 dirty="0">
                <a:latin typeface="Calibri" panose="020F0502020204030204" pitchFamily="34" charset="0"/>
              </a:rPr>
              <a:t>2 - </a:t>
            </a:r>
            <a:fld id="{8FED2D14-96D7-4275-BF40-385D28C1945C}" type="slidenum">
              <a:rPr lang="en-US" altLang="en-US" smtClean="0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6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B05B-1761-4DDD-A2B7-CA21A53A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06284-4001-47BC-BF93-3002F3573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BD075-5377-4B8F-9403-7E57D6908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E1EE2-4AB9-4F44-9B14-C87EE299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22288-3423-428E-892B-962FCDCE9C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 dirty="0">
                <a:latin typeface="Calibri" panose="020F0502020204030204" pitchFamily="34" charset="0"/>
              </a:rPr>
              <a:t>2 - </a:t>
            </a:r>
            <a:fld id="{58378B94-12D3-4D64-A0E2-D4E06F7BA8D3}" type="slidenum">
              <a:rPr lang="en-US" altLang="en-US" smtClean="0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10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>
            <a:extLst>
              <a:ext uri="{FF2B5EF4-FFF2-40B4-BE49-F238E27FC236}">
                <a16:creationId xmlns:a16="http://schemas.microsoft.com/office/drawing/2014/main" id="{AD9FE23F-2AA5-42C6-851B-6C9909A10B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20483" name="Group 3">
              <a:extLst>
                <a:ext uri="{FF2B5EF4-FFF2-40B4-BE49-F238E27FC236}">
                  <a16:creationId xmlns:a16="http://schemas.microsoft.com/office/drawing/2014/main" id="{DD13DD36-D79A-4135-8A38-2AFC283951D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20484" name="Rectangle 4">
                <a:extLst>
                  <a:ext uri="{FF2B5EF4-FFF2-40B4-BE49-F238E27FC236}">
                    <a16:creationId xmlns:a16="http://schemas.microsoft.com/office/drawing/2014/main" id="{B49EEC80-9DE9-43B2-B1F7-9DCFDF512EE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0485" name="Freeform 5">
                <a:extLst>
                  <a:ext uri="{FF2B5EF4-FFF2-40B4-BE49-F238E27FC236}">
                    <a16:creationId xmlns:a16="http://schemas.microsoft.com/office/drawing/2014/main" id="{7F623373-2CB5-4136-8992-F6DC61B7DA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20486" name="Group 6">
              <a:extLst>
                <a:ext uri="{FF2B5EF4-FFF2-40B4-BE49-F238E27FC236}">
                  <a16:creationId xmlns:a16="http://schemas.microsoft.com/office/drawing/2014/main" id="{951C7E48-0156-4E72-8588-E4D5F0567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20487" name="AutoShape 7">
                <a:extLst>
                  <a:ext uri="{FF2B5EF4-FFF2-40B4-BE49-F238E27FC236}">
                    <a16:creationId xmlns:a16="http://schemas.microsoft.com/office/drawing/2014/main" id="{9EEB2FBC-E68C-4055-8C31-59FE75F2E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0488" name="AutoShape 8">
                <a:extLst>
                  <a:ext uri="{FF2B5EF4-FFF2-40B4-BE49-F238E27FC236}">
                    <a16:creationId xmlns:a16="http://schemas.microsoft.com/office/drawing/2014/main" id="{67C7F64D-2C03-4A9A-9A8A-226FF082D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20489" name="AutoShape 9">
            <a:extLst>
              <a:ext uri="{FF2B5EF4-FFF2-40B4-BE49-F238E27FC236}">
                <a16:creationId xmlns:a16="http://schemas.microsoft.com/office/drawing/2014/main" id="{EE4C48D6-91DA-4CA0-B994-85FE1B51E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490" name="Rectangle 10">
            <a:extLst>
              <a:ext uri="{FF2B5EF4-FFF2-40B4-BE49-F238E27FC236}">
                <a16:creationId xmlns:a16="http://schemas.microsoft.com/office/drawing/2014/main" id="{69E6B602-3A30-49AB-9677-9F9D2B4F1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168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0105B7-2112-414A-843C-145B4E66A9C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/>
              <a:t>Critical Thinking: A Student’s Introduction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239850C-6C05-41F7-9EE2-AA8CDBCB3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Chapter 12</a:t>
            </a:r>
          </a:p>
          <a:p>
            <a:r>
              <a:rPr lang="en-US" altLang="en-US" dirty="0"/>
              <a:t>Finding, Evaluating, and Using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EE42-F4C0-4F32-931E-A4084533A5B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30108" y="6468269"/>
            <a:ext cx="3504746" cy="304800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© 2019 McGraw-Hill Companies.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6281-F150-4C37-ABBF-FF2FE459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Informational Sources,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B9C7-E27C-40EA-B3BB-04ADFC3E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Other human sources can provide information, expert advice, opinion, and firsthand observations</a:t>
            </a:r>
          </a:p>
          <a:p>
            <a:pPr lvl="1"/>
            <a:r>
              <a:rPr lang="en-US" altLang="en-US" dirty="0"/>
              <a:t>Before interviewing someone, prepare a list of questions you would like the interviewee to answer</a:t>
            </a:r>
          </a:p>
          <a:p>
            <a:pPr lvl="1"/>
            <a:r>
              <a:rPr lang="en-US" altLang="en-US" dirty="0"/>
              <a:t>Always have questions ready when you go into an interview of an expert</a:t>
            </a:r>
          </a:p>
          <a:p>
            <a:pPr lvl="2"/>
            <a:r>
              <a:rPr lang="en-US" altLang="en-US" dirty="0"/>
              <a:t>Make sure the questions are fact-based and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3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9852-7965-4246-8F00-E180E4C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Evaluating Informational Sources: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F4F1-5849-4955-8EC2-32A2CAE6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Content of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Author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Publisher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Intended audience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5579-4826-4A16-9B4A-B567E976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Content: Facts and Everything Else,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E01C-1D9E-49E8-BEB4-AD336A835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Facts and </a:t>
            </a:r>
            <a:r>
              <a:rPr lang="en-US" altLang="en-US" dirty="0" err="1"/>
              <a:t>nonfacts</a:t>
            </a:r>
            <a:r>
              <a:rPr lang="en-US" altLang="en-US" dirty="0"/>
              <a:t> must be distinguished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b="1" dirty="0"/>
              <a:t>Fact</a:t>
            </a:r>
            <a:r>
              <a:rPr lang="en-US" altLang="en-US" sz="2400" dirty="0"/>
              <a:t>: </a:t>
            </a:r>
            <a:r>
              <a:rPr lang="en-US" sz="2400" dirty="0"/>
              <a:t>An item of information that is objective and true </a:t>
            </a:r>
            <a:endParaRPr lang="en-US" altLang="en-US" sz="2400" dirty="0"/>
          </a:p>
          <a:p>
            <a:endParaRPr lang="en-US" sz="1000" dirty="0"/>
          </a:p>
          <a:p>
            <a:r>
              <a:rPr lang="en-US" dirty="0"/>
              <a:t>Verified, proven facts must be distinguished from anything else a writer offers, including matters of fact that have yet to be verified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Facts can be verified using eyewitness testimony, scientific measurement, and video recordings</a:t>
            </a:r>
          </a:p>
          <a:p>
            <a:pPr marL="852488" lvl="1" indent="-457200"/>
            <a:r>
              <a:rPr lang="en-US" altLang="en-US" sz="2200" dirty="0"/>
              <a:t>The evidence used to verify a fact is frequently referred to as </a:t>
            </a:r>
            <a:r>
              <a:rPr lang="en-US" altLang="en-US" sz="2200" b="1" dirty="0"/>
              <a:t>documentation</a:t>
            </a:r>
            <a:endParaRPr lang="en-US" alt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5579-4826-4A16-9B4A-B567E976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Content: Facts and Everything Else,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E01C-1D9E-49E8-BEB4-AD336A835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Be careful while separating opinion from fact in an author’s work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Authors frequently and sometimes very subtly present opinion as if it were fact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Example: Freud (See page 353)</a:t>
            </a:r>
          </a:p>
          <a:p>
            <a:pPr>
              <a:spcBef>
                <a:spcPts val="300"/>
              </a:spcBef>
            </a:pPr>
            <a:endParaRPr lang="en-US" altLang="en-US" sz="1000" dirty="0"/>
          </a:p>
          <a:p>
            <a:pPr>
              <a:spcBef>
                <a:spcPts val="300"/>
              </a:spcBef>
            </a:pPr>
            <a:r>
              <a:rPr lang="en-US" dirty="0"/>
              <a:t>Information can also be presented as fact and can appear to be well documented and verified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en-US" dirty="0"/>
              <a:t>Instead of simply citing a survey’s conclusion, quote the survey and give details of how it was presented (let the reader decide if it was biased)</a:t>
            </a:r>
          </a:p>
        </p:txBody>
      </p:sp>
    </p:spTree>
    <p:extLst>
      <p:ext uri="{BB962C8B-B14F-4D97-AF65-F5344CB8AC3E}">
        <p14:creationId xmlns:p14="http://schemas.microsoft.com/office/powerpoint/2010/main" val="412968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5579-4826-4A16-9B4A-B567E976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Content: Facts and Everything Else,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E01C-1D9E-49E8-BEB4-AD336A835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that any facts you collect are objective and verifiable and that they can be documented</a:t>
            </a:r>
          </a:p>
          <a:p>
            <a:endParaRPr lang="en-US" sz="1000" dirty="0"/>
          </a:p>
          <a:p>
            <a:r>
              <a:rPr lang="en-US" dirty="0"/>
              <a:t>Do not rely on information that has been disproved or replaced by new discoveries</a:t>
            </a:r>
          </a:p>
          <a:p>
            <a:endParaRPr lang="en-US" sz="1000" dirty="0"/>
          </a:p>
          <a:p>
            <a:r>
              <a:rPr lang="en-US" dirty="0"/>
              <a:t>Be certain that the facts are relevant to your purpose</a:t>
            </a:r>
          </a:p>
        </p:txBody>
      </p:sp>
    </p:spTree>
    <p:extLst>
      <p:ext uri="{BB962C8B-B14F-4D97-AF65-F5344CB8AC3E}">
        <p14:creationId xmlns:p14="http://schemas.microsoft.com/office/powerpoint/2010/main" val="2379905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5579-4826-4A16-9B4A-B567E976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Content: Facts and Everything Else,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E01C-1D9E-49E8-BEB4-AD336A835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a writer’s choice of words can alter the facts or show that the writer is interpreting rather than relaying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When facts are separated from </a:t>
            </a:r>
            <a:r>
              <a:rPr lang="en-US" sz="2400" dirty="0" err="1"/>
              <a:t>nonfacts</a:t>
            </a:r>
            <a:r>
              <a:rPr lang="en-US" sz="2400" dirty="0"/>
              <a:t>, one is in a better position to judge the value of an author’s ideas </a:t>
            </a:r>
          </a:p>
        </p:txBody>
      </p:sp>
    </p:spTree>
    <p:extLst>
      <p:ext uri="{BB962C8B-B14F-4D97-AF65-F5344CB8AC3E}">
        <p14:creationId xmlns:p14="http://schemas.microsoft.com/office/powerpoint/2010/main" val="1165626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8793-ED39-4F92-9E2E-D0560584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Author and the Publisher,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A61F-EC1C-46F7-ABED-A56F7A73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Something being written or published doesn’t make it true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One must ascertain if the author or publisher is reliable</a:t>
            </a:r>
          </a:p>
          <a:p>
            <a:endParaRPr lang="en-US" altLang="en-US" sz="1000" dirty="0"/>
          </a:p>
          <a:p>
            <a:r>
              <a:rPr lang="en-US" altLang="en-US" dirty="0"/>
              <a:t>When assessing an author, the following questions should be asked:</a:t>
            </a:r>
          </a:p>
          <a:p>
            <a:endParaRPr lang="en-US" altLang="en-US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What is the author’s background?</a:t>
            </a:r>
          </a:p>
          <a:p>
            <a:pPr lvl="2"/>
            <a:r>
              <a:rPr lang="en-US" altLang="en-US" dirty="0"/>
              <a:t>When evaluating the background of an author, don’t base your assessment on only one criterion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8793-ED39-4F92-9E2E-D0560584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Author and the Publisher,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A61F-EC1C-46F7-ABED-A56F7A73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spcBef>
                <a:spcPts val="600"/>
              </a:spcBef>
            </a:pPr>
            <a:r>
              <a:rPr lang="en-US" altLang="en-US" dirty="0"/>
              <a:t>Make sure you find authors who express opinions that have been carefully arrived at through intelligent inquiry</a:t>
            </a:r>
          </a:p>
          <a:p>
            <a:pPr lvl="3">
              <a:spcBef>
                <a:spcPts val="600"/>
              </a:spcBef>
            </a:pPr>
            <a:r>
              <a:rPr lang="en-US" altLang="en-US" dirty="0"/>
              <a:t>Even those authors who represent the opposing side of the argument you intend to present should be the best representatives of that side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What is the author’s bias and purpose? 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Although authors may not lie outright (some might), they may hide contradictory information, “cherry-pick” evidence, or carefully select language that presents information most favorably</a:t>
            </a:r>
          </a:p>
        </p:txBody>
      </p:sp>
    </p:spTree>
    <p:extLst>
      <p:ext uri="{BB962C8B-B14F-4D97-AF65-F5344CB8AC3E}">
        <p14:creationId xmlns:p14="http://schemas.microsoft.com/office/powerpoint/2010/main" val="356778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8793-ED39-4F92-9E2E-D0560584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Author and the Publisher,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A61F-EC1C-46F7-ABED-A56F7A73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80000"/>
              </a:lnSpc>
              <a:spcBef>
                <a:spcPts val="650"/>
              </a:spcBef>
            </a:pPr>
            <a:r>
              <a:rPr lang="en-US" altLang="en-US" dirty="0"/>
              <a:t>In attempting to uncover an author’s point of view, try to:</a:t>
            </a:r>
          </a:p>
          <a:p>
            <a:pPr marL="395288" lvl="2" indent="0">
              <a:lnSpc>
                <a:spcPct val="80000"/>
              </a:lnSpc>
              <a:spcBef>
                <a:spcPts val="650"/>
              </a:spcBef>
              <a:buNone/>
            </a:pPr>
            <a:endParaRPr lang="en-US" altLang="en-US" sz="1000" dirty="0"/>
          </a:p>
          <a:p>
            <a:pPr lvl="3">
              <a:lnSpc>
                <a:spcPct val="80000"/>
              </a:lnSpc>
              <a:spcBef>
                <a:spcPts val="650"/>
              </a:spcBef>
            </a:pPr>
            <a:r>
              <a:rPr lang="en-US" altLang="en-US" dirty="0"/>
              <a:t>Determine the author’s purpose in writing</a:t>
            </a:r>
          </a:p>
          <a:p>
            <a:pPr lvl="3">
              <a:lnSpc>
                <a:spcPct val="80000"/>
              </a:lnSpc>
              <a:spcBef>
                <a:spcPts val="650"/>
              </a:spcBef>
            </a:pPr>
            <a:r>
              <a:rPr lang="en-US" altLang="en-US" dirty="0"/>
              <a:t>Be wary of writers who claim only to inform or who pretend to objectivity</a:t>
            </a:r>
          </a:p>
          <a:p>
            <a:pPr lvl="3">
              <a:lnSpc>
                <a:spcPct val="80000"/>
              </a:lnSpc>
              <a:spcBef>
                <a:spcPts val="650"/>
              </a:spcBef>
            </a:pPr>
            <a:r>
              <a:rPr lang="en-US" altLang="en-US" dirty="0"/>
              <a:t>Treat sources fairly when judging their bias and purpose</a:t>
            </a:r>
          </a:p>
          <a:p>
            <a:pPr lvl="1">
              <a:lnSpc>
                <a:spcPct val="80000"/>
              </a:lnSpc>
              <a:spcBef>
                <a:spcPts val="650"/>
              </a:spcBef>
            </a:pPr>
            <a:r>
              <a:rPr lang="en-US" altLang="en-US" dirty="0"/>
              <a:t>What are the author’s sources? </a:t>
            </a:r>
          </a:p>
          <a:p>
            <a:pPr lvl="2">
              <a:lnSpc>
                <a:spcPct val="80000"/>
              </a:lnSpc>
              <a:spcBef>
                <a:spcPts val="650"/>
              </a:spcBef>
            </a:pPr>
            <a:r>
              <a:rPr lang="en-US" altLang="en-US" dirty="0"/>
              <a:t>Make sure the author’s sources aren’t biased</a:t>
            </a:r>
          </a:p>
          <a:p>
            <a:pPr lvl="2">
              <a:lnSpc>
                <a:spcPct val="80000"/>
              </a:lnSpc>
              <a:spcBef>
                <a:spcPts val="650"/>
              </a:spcBef>
            </a:pPr>
            <a:r>
              <a:rPr lang="en-US" altLang="en-US" dirty="0"/>
              <a:t>Make sure the author uses the sources in unbiased ways (for example</a:t>
            </a:r>
            <a:r>
              <a:rPr lang="en-US" altLang="en-US" i="1" dirty="0"/>
              <a:t>,</a:t>
            </a:r>
            <a:r>
              <a:rPr lang="en-US" altLang="en-US" dirty="0"/>
              <a:t> not leaving out information that might hurt his/her argument)</a:t>
            </a:r>
          </a:p>
          <a:p>
            <a:pPr lvl="2">
              <a:lnSpc>
                <a:spcPct val="80000"/>
              </a:lnSpc>
              <a:spcBef>
                <a:spcPts val="650"/>
              </a:spcBef>
            </a:pPr>
            <a:r>
              <a:rPr lang="en-US" altLang="en-US" dirty="0"/>
              <a:t>Be wary of unnamed, undocumented, or completely unreliable sources in a writer’s essay or argument</a:t>
            </a:r>
          </a:p>
        </p:txBody>
      </p:sp>
    </p:spTree>
    <p:extLst>
      <p:ext uri="{BB962C8B-B14F-4D97-AF65-F5344CB8AC3E}">
        <p14:creationId xmlns:p14="http://schemas.microsoft.com/office/powerpoint/2010/main" val="258425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8793-ED39-4F92-9E2E-D0560584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Author and the Publisher,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A61F-EC1C-46F7-ABED-A56F7A73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Who is the publisher or sponsor?</a:t>
            </a:r>
          </a:p>
          <a:p>
            <a:pPr marL="738188" lvl="1" indent="-342900"/>
            <a:r>
              <a:rPr lang="en-US" altLang="en-US" sz="2200" dirty="0"/>
              <a:t>Researchers should carefully evaluate everything they read</a:t>
            </a:r>
          </a:p>
          <a:p>
            <a:pPr marL="1147763" lvl="2" indent="-342900"/>
            <a:r>
              <a:rPr lang="en-US" altLang="en-US" sz="2000" dirty="0"/>
              <a:t>Many periodicals have an editorial bias that governs not only the topics chosen but also the perspective and slant of the writing as well</a:t>
            </a:r>
          </a:p>
          <a:p>
            <a:pPr marL="1147763" lvl="2" indent="-342900"/>
            <a:r>
              <a:rPr lang="en-US" altLang="en-US" sz="2000" dirty="0"/>
              <a:t>One can usually trust the content of scholarly publications</a:t>
            </a:r>
          </a:p>
        </p:txBody>
      </p:sp>
    </p:spTree>
    <p:extLst>
      <p:ext uri="{BB962C8B-B14F-4D97-AF65-F5344CB8AC3E}">
        <p14:creationId xmlns:p14="http://schemas.microsoft.com/office/powerpoint/2010/main" val="94024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BFFC-9B11-4316-9A65-ED509EC6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Importance of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4777E-F632-4F57-A643-B40F9E4F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Helps practice the skills of finding, evaluating, summarizing, and using information, which are required in every profession that requires a college degree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Can help one set the record straight and avoid accepting at face value what one hears and reads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Helps correct one’s own misconceptions and assumptions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E21E-5987-4A88-93E1-2FC86E43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Audience, 1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344EB-6F31-430E-A8D0-0E300262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Who is the intended audience? </a:t>
            </a:r>
          </a:p>
          <a:p>
            <a:pPr lvl="1"/>
            <a:r>
              <a:rPr lang="en-US" altLang="en-US" dirty="0"/>
              <a:t>If the intended audience of a work is not college-educated, it probably won’t work (except as a starting place) for a college research paper</a:t>
            </a:r>
          </a:p>
          <a:p>
            <a:pPr lvl="1"/>
            <a:r>
              <a:rPr lang="en-US" altLang="en-US" dirty="0"/>
              <a:t>If the intended audience already shares the conclusion of the publication (like subscribes to a conservative talk show host’s newsletter), suspicion is called for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E21E-5987-4A88-93E1-2FC86E43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Audience, 2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344EB-6F31-430E-A8D0-0E300262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has the audience responded? </a:t>
            </a:r>
          </a:p>
          <a:p>
            <a:pPr lvl="1"/>
            <a:r>
              <a:rPr lang="en-US" altLang="en-US" dirty="0"/>
              <a:t>Reviews, although sometimes petty and personal, can be helpful in alerting readers to the presence of misinformation or shoddy research</a:t>
            </a:r>
          </a:p>
          <a:p>
            <a:pPr lvl="1"/>
            <a:r>
              <a:rPr lang="en-US" altLang="en-US" dirty="0"/>
              <a:t>The comment sections of online publications might serve to correct misinformation or present alternative viewpoints</a:t>
            </a:r>
          </a:p>
          <a:p>
            <a:pPr lvl="1"/>
            <a:r>
              <a:rPr lang="en-US" altLang="en-US" dirty="0"/>
              <a:t>Authors who are often cited by other writers or who show up often in bibliographies are usually considered experts in their fields</a:t>
            </a:r>
          </a:p>
        </p:txBody>
      </p:sp>
    </p:spTree>
    <p:extLst>
      <p:ext uri="{BB962C8B-B14F-4D97-AF65-F5344CB8AC3E}">
        <p14:creationId xmlns:p14="http://schemas.microsoft.com/office/powerpoint/2010/main" val="3426649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F912-9236-4075-864D-66A89FAE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Internet Sources,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30D8-5772-4E58-865A-4AAF57C5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electronic informational sources, ask many questions about the content and the author</a:t>
            </a:r>
          </a:p>
          <a:p>
            <a:pPr>
              <a:spcBef>
                <a:spcPts val="200"/>
              </a:spcBef>
            </a:pPr>
            <a:endParaRPr lang="en-US" sz="1000" dirty="0"/>
          </a:p>
          <a:p>
            <a:pPr>
              <a:spcBef>
                <a:spcPts val="200"/>
              </a:spcBef>
            </a:pPr>
            <a:r>
              <a:rPr lang="en-US" dirty="0"/>
              <a:t>When evaluating the site, give preference to those maintained by recognized and respected organizations and institutions</a:t>
            </a:r>
          </a:p>
          <a:p>
            <a:pPr>
              <a:spcBef>
                <a:spcPts val="200"/>
              </a:spcBef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80898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F912-9236-4075-864D-66A89FAE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Internet Sources,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30D8-5772-4E58-865A-4AAF57C5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200"/>
              </a:spcBef>
              <a:buClr>
                <a:srgbClr val="003366"/>
              </a:buClr>
            </a:pPr>
            <a:r>
              <a:rPr lang="en-US" dirty="0">
                <a:solidFill>
                  <a:srgbClr val="003366"/>
                </a:solidFill>
              </a:rPr>
              <a:t>Often the address of the site will provide some information about the site’s sponsor</a:t>
            </a:r>
          </a:p>
          <a:p>
            <a:pPr marL="457200" lvl="0" indent="-457200">
              <a:spcBef>
                <a:spcPts val="200"/>
              </a:spcBef>
              <a:buClr>
                <a:srgbClr val="003366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66"/>
                </a:solidFill>
              </a:rPr>
              <a:t>Internet addresses with .</a:t>
            </a:r>
            <a:r>
              <a:rPr lang="en-US" sz="2400" dirty="0" err="1">
                <a:solidFill>
                  <a:srgbClr val="003366"/>
                </a:solidFill>
              </a:rPr>
              <a:t>edu</a:t>
            </a:r>
            <a:r>
              <a:rPr lang="en-US" sz="2400" dirty="0">
                <a:solidFill>
                  <a:srgbClr val="003366"/>
                </a:solidFill>
              </a:rPr>
              <a:t> (short for education) usually originate at colleges and universities</a:t>
            </a:r>
          </a:p>
          <a:p>
            <a:endParaRPr lang="en-US" sz="1000" dirty="0"/>
          </a:p>
          <a:p>
            <a:r>
              <a:rPr lang="en-US" dirty="0"/>
              <a:t>Appearance can sometimes help distinguish scholarly sites from the more commercial 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Appearances can be deceiving, and some highly reliable sites are very attractive and user-friendly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7924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3ED2-C280-4FFF-85D8-6229674C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Taking Notes,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EB17-51ED-4E83-9F2F-037F969C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Be sure to be selective with your note-taking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When reading, don’t highlight every other sentence</a:t>
            </a:r>
          </a:p>
          <a:p>
            <a:pPr>
              <a:lnSpc>
                <a:spcPct val="90000"/>
              </a:lnSpc>
            </a:pPr>
            <a:endParaRPr lang="en-US" altLang="en-US" sz="1000" dirty="0"/>
          </a:p>
          <a:p>
            <a:r>
              <a:rPr lang="en-US" dirty="0"/>
              <a:t>One of the easiest and most effective methods of note-taking is still the 3-by-5-inch or 4-by-6-inch index card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3ED2-C280-4FFF-85D8-6229674C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Taking Notes,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EB17-51ED-4E83-9F2F-037F969C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notes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Bibliographical</a:t>
            </a:r>
          </a:p>
          <a:p>
            <a:pPr marL="852488" lvl="1" indent="-457200"/>
            <a:r>
              <a:rPr lang="en-US" sz="2200" dirty="0"/>
              <a:t>Information to be included with one’s paper will depend on the style you’re using (M L A, A P A, for example)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Content</a:t>
            </a:r>
          </a:p>
          <a:p>
            <a:pPr marL="852488" lvl="1" indent="-457200">
              <a:lnSpc>
                <a:spcPct val="90000"/>
              </a:lnSpc>
            </a:pPr>
            <a:r>
              <a:rPr lang="en-US" altLang="en-US" sz="2200" dirty="0"/>
              <a:t>Quotations</a:t>
            </a:r>
          </a:p>
          <a:p>
            <a:pPr marL="1262063" lvl="2" indent="-457200">
              <a:lnSpc>
                <a:spcPct val="90000"/>
              </a:lnSpc>
            </a:pPr>
            <a:r>
              <a:rPr lang="en-US" altLang="en-US" sz="2000" dirty="0"/>
              <a:t>Make sure to get it exact </a:t>
            </a:r>
          </a:p>
          <a:p>
            <a:pPr marL="1262063" lvl="2" indent="-457200">
              <a:lnSpc>
                <a:spcPct val="90000"/>
              </a:lnSpc>
            </a:pPr>
            <a:r>
              <a:rPr lang="en-US" altLang="en-US" sz="2000" dirty="0"/>
              <a:t>Material omitted for brevity should be replaced with ellipses (…)</a:t>
            </a:r>
          </a:p>
          <a:p>
            <a:pPr marL="1262063" lvl="2" indent="-457200">
              <a:lnSpc>
                <a:spcPct val="90000"/>
              </a:lnSpc>
            </a:pPr>
            <a:r>
              <a:rPr lang="en-US" altLang="en-US" sz="2000" dirty="0"/>
              <a:t>Added material used for clarity is presented within brackets [like this]</a:t>
            </a:r>
          </a:p>
        </p:txBody>
      </p:sp>
    </p:spTree>
    <p:extLst>
      <p:ext uri="{BB962C8B-B14F-4D97-AF65-F5344CB8AC3E}">
        <p14:creationId xmlns:p14="http://schemas.microsoft.com/office/powerpoint/2010/main" val="2040910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3ED2-C280-4FFF-85D8-6229674C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Taking Notes,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EB17-51ED-4E83-9F2F-037F969C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2488" lvl="1" indent="-457200"/>
            <a:r>
              <a:rPr lang="en-US" altLang="en-US" sz="2200" b="1" dirty="0"/>
              <a:t>Summaries</a:t>
            </a:r>
          </a:p>
          <a:p>
            <a:pPr marL="1262063" lvl="2" indent="-457200"/>
            <a:r>
              <a:rPr lang="en-US" altLang="en-US" sz="2000" dirty="0"/>
              <a:t>Contains only the main idea (the thesis) or the claim and the main premises or supporting points (see chapter 7)</a:t>
            </a:r>
          </a:p>
          <a:p>
            <a:pPr marL="852488" lvl="1" indent="-457200"/>
            <a:r>
              <a:rPr lang="en-US" altLang="en-US" sz="2200" dirty="0"/>
              <a:t>Paraphrasing</a:t>
            </a:r>
          </a:p>
          <a:p>
            <a:pPr marL="1262063" lvl="2" indent="-457200"/>
            <a:r>
              <a:rPr lang="en-US" altLang="en-US" sz="2000" dirty="0"/>
              <a:t>Involves restating an argument in one’s own words</a:t>
            </a:r>
          </a:p>
        </p:txBody>
      </p:sp>
    </p:spTree>
    <p:extLst>
      <p:ext uri="{BB962C8B-B14F-4D97-AF65-F5344CB8AC3E}">
        <p14:creationId xmlns:p14="http://schemas.microsoft.com/office/powerpoint/2010/main" val="4038242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BBB5-1D6E-4092-89E0-84444538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Acknowledging 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4677-331C-495B-90AB-AA1717B9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altLang="en-US" sz="2800" dirty="0"/>
              <a:t>Do not plagiarize</a:t>
            </a:r>
          </a:p>
          <a:p>
            <a:pPr lvl="1"/>
            <a:r>
              <a:rPr lang="en-US" altLang="en-US" dirty="0"/>
              <a:t>Know what does not have to be acknowledged</a:t>
            </a:r>
          </a:p>
          <a:p>
            <a:pPr lvl="2"/>
            <a:r>
              <a:rPr lang="en-US" altLang="en-US" dirty="0"/>
              <a:t>Facts, proverbs, clichés, and recognized literary quotations do not have to be cited</a:t>
            </a:r>
          </a:p>
          <a:p>
            <a:pPr lvl="2"/>
            <a:r>
              <a:rPr lang="en-US" altLang="en-US" dirty="0"/>
              <a:t>Direct quotations, statistics, surveys, obscure facts, descriptions of events, unusual verbal illustrations, and any ideas that are not your own must be cited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BBB5-1D6E-4092-89E0-84444538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Incorporating Sources,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4677-331C-495B-90AB-AA1717B9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90000"/>
              </a:lnSpc>
              <a:buNone/>
            </a:pPr>
            <a:r>
              <a:rPr lang="en-US" altLang="en-US" sz="2800" dirty="0"/>
              <a:t>Quoting words and phrases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Incorporate exact words or phrases into your writing, using quotation marks (“”)</a:t>
            </a:r>
          </a:p>
          <a:p>
            <a:pPr marL="0" lvl="1" indent="0">
              <a:lnSpc>
                <a:spcPct val="90000"/>
              </a:lnSpc>
              <a:buNone/>
            </a:pPr>
            <a:endParaRPr lang="en-US" altLang="en-US" sz="1000" dirty="0"/>
          </a:p>
          <a:p>
            <a:pPr marL="0" lvl="1" indent="0">
              <a:lnSpc>
                <a:spcPct val="90000"/>
              </a:lnSpc>
              <a:buNone/>
            </a:pPr>
            <a:r>
              <a:rPr lang="en-US" altLang="en-US" sz="2800" dirty="0"/>
              <a:t>Quoting and paraphrasing longer passages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Provide an introduction to the sentence that establishes its context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you paraphrase, make sure to be clear and credit the source of the idea</a:t>
            </a:r>
          </a:p>
        </p:txBody>
      </p:sp>
    </p:spTree>
    <p:extLst>
      <p:ext uri="{BB962C8B-B14F-4D97-AF65-F5344CB8AC3E}">
        <p14:creationId xmlns:p14="http://schemas.microsoft.com/office/powerpoint/2010/main" val="2933178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BBB5-1D6E-4092-89E0-84444538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Incorporating Sources,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4677-331C-495B-90AB-AA1717B9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Block quotations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If a quotation amounts to fifty or more words, one should block the quotation, maintaining the double spacing, omitting quotation marks, and indenting the left margin five spaces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82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F525-5553-40A2-9597-CAB3867F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Sources,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14AA-58E6-49DF-8275-84F3E024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With access to a lot of information, people must learn to refine their search</a:t>
            </a:r>
          </a:p>
          <a:p>
            <a:pPr lvl="1"/>
            <a:r>
              <a:rPr lang="en-US" altLang="en-US" dirty="0"/>
              <a:t>Forming questions</a:t>
            </a:r>
          </a:p>
          <a:p>
            <a:pPr lvl="2"/>
            <a:r>
              <a:rPr lang="en-US" altLang="en-US" dirty="0"/>
              <a:t>Most researchers approach the library or the Internet with two types of questions in mind</a:t>
            </a:r>
          </a:p>
          <a:p>
            <a:pPr lvl="3"/>
            <a:r>
              <a:rPr lang="en-US" altLang="en-US" dirty="0"/>
              <a:t>Simple questions that require the retrieval of specific data</a:t>
            </a:r>
          </a:p>
          <a:p>
            <a:pPr lvl="3"/>
            <a:r>
              <a:rPr lang="en-US" altLang="en-US" dirty="0"/>
              <a:t>Questions that require a more complicated and intensive search</a:t>
            </a:r>
          </a:p>
          <a:p>
            <a:pPr lvl="2"/>
            <a:r>
              <a:rPr lang="en-US" altLang="en-US" dirty="0"/>
              <a:t>Questions should be used to direct but not restrict research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F525-5553-40A2-9597-CAB3867F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Sources,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14AA-58E6-49DF-8275-84F3E024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Searches can be refined using </a:t>
            </a:r>
            <a:r>
              <a:rPr lang="en-US" altLang="en-US" b="1" dirty="0"/>
              <a:t>keywords </a:t>
            </a:r>
            <a:r>
              <a:rPr lang="en-US" altLang="en-US" dirty="0"/>
              <a:t>and </a:t>
            </a:r>
            <a:r>
              <a:rPr lang="en-US" altLang="en-US" b="1" dirty="0"/>
              <a:t>subject headings</a:t>
            </a:r>
            <a:endParaRPr lang="en-US" altLang="en-US" dirty="0"/>
          </a:p>
          <a:p>
            <a:pPr marL="0" lvl="1" indent="0">
              <a:buNone/>
            </a:pPr>
            <a:endParaRPr lang="en-US" altLang="en-US" dirty="0"/>
          </a:p>
          <a:p>
            <a:pPr marL="0" lvl="1" indent="0">
              <a:buNone/>
            </a:pPr>
            <a:r>
              <a:rPr lang="en-US" altLang="en-US" sz="2800" dirty="0"/>
              <a:t>Types of helpful sources</a:t>
            </a:r>
          </a:p>
          <a:p>
            <a:pPr lvl="1"/>
            <a:r>
              <a:rPr lang="en-US" altLang="en-US" dirty="0"/>
              <a:t>Informational sources</a:t>
            </a:r>
          </a:p>
          <a:p>
            <a:pPr lvl="1"/>
            <a:r>
              <a:rPr lang="en-US" altLang="en-US" dirty="0"/>
              <a:t>Directional sources</a:t>
            </a:r>
          </a:p>
        </p:txBody>
      </p:sp>
    </p:spTree>
    <p:extLst>
      <p:ext uri="{BB962C8B-B14F-4D97-AF65-F5344CB8AC3E}">
        <p14:creationId xmlns:p14="http://schemas.microsoft.com/office/powerpoint/2010/main" val="429173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38A1-8A05-4D1F-BBD0-94107937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Directional Sources,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0232-E291-4077-A6B1-62EEB5A5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Bibliographies: Lists of books or publications</a:t>
            </a:r>
          </a:p>
          <a:p>
            <a:pPr lvl="1"/>
            <a:r>
              <a:rPr lang="en-US" altLang="en-US" dirty="0"/>
              <a:t>These can be found in libraries or online (see list on pages 346 and 347)</a:t>
            </a:r>
          </a:p>
          <a:p>
            <a:pPr marL="0" lvl="1" indent="0">
              <a:buNone/>
            </a:pPr>
            <a:endParaRPr lang="en-US" altLang="en-US" sz="1000" dirty="0"/>
          </a:p>
          <a:p>
            <a:r>
              <a:rPr lang="en-US" altLang="en-US" dirty="0"/>
              <a:t>Indexes and databases: </a:t>
            </a:r>
            <a:r>
              <a:rPr lang="en-US" dirty="0"/>
              <a:t>Print and online indexes allow one to search for titles and, in some cases, access entire documents </a:t>
            </a:r>
            <a:r>
              <a:rPr lang="en-US" altLang="en-US" dirty="0"/>
              <a:t>(for example, The Reader’s Guide to Periodical Literature and PsycINFO)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38A1-8A05-4D1F-BBD0-94107937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Directional Sources,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0232-E291-4077-A6B1-62EEB5A5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Internet search engines, guides, and directories</a:t>
            </a:r>
          </a:p>
          <a:p>
            <a:pPr lvl="1"/>
            <a:r>
              <a:rPr lang="en-US" altLang="en-US" dirty="0"/>
              <a:t>Using websites such as Google Scholar, one can limit the number of search “hits” to reliable sources from academic publishers</a:t>
            </a:r>
          </a:p>
          <a:p>
            <a:pPr lvl="1"/>
            <a:r>
              <a:rPr lang="en-US" dirty="0"/>
              <a:t>Researchers may find helpful sources of information in some of the more academic and serious groups</a:t>
            </a:r>
          </a:p>
        </p:txBody>
      </p:sp>
    </p:spTree>
    <p:extLst>
      <p:ext uri="{BB962C8B-B14F-4D97-AF65-F5344CB8AC3E}">
        <p14:creationId xmlns:p14="http://schemas.microsoft.com/office/powerpoint/2010/main" val="276754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EAE9-C06E-437E-8EAA-317D707E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Informational Sources,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2E6B-764D-45A8-9741-D42396DB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Encyclopedias, online or not, are excellent starting points for finding information about a topic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Be careful while using content from online encyclopedias, such as Wikipedia, where content is not reviewed before it appears on the page</a:t>
            </a:r>
          </a:p>
          <a:p>
            <a:pPr marL="0" lvl="1" indent="0">
              <a:lnSpc>
                <a:spcPct val="90000"/>
              </a:lnSpc>
              <a:buNone/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Dictionaries: General and specialized dictionaries (example, dictionaries of legal terms, slang, philosophy, math, and film) are also useful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OneLook</a:t>
            </a:r>
            <a:r>
              <a:rPr lang="en-US" altLang="en-US" dirty="0"/>
              <a:t> Dictionaries indexes about a thousand online dictionaries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EAE9-C06E-437E-8EAA-317D707E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Informational Sources,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2E6B-764D-45A8-9741-D42396DB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Reference collections/databases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Reference databases such as Credo Reference provide access to articles from hundreds of reference books</a:t>
            </a:r>
          </a:p>
          <a:p>
            <a:pPr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Almanacs, yearbooks, fact books, directories, handbooks, manuals, and atlases are good for answering uncomplicated questions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Example: “How many Americans are on Social Security?”</a:t>
            </a:r>
          </a:p>
          <a:p>
            <a:pPr>
              <a:lnSpc>
                <a:spcPct val="90000"/>
              </a:lnSpc>
            </a:pPr>
            <a:endParaRPr lang="en-US" altLang="en-US" sz="1000" u="sng" dirty="0"/>
          </a:p>
          <a:p>
            <a:pPr>
              <a:lnSpc>
                <a:spcPct val="90000"/>
              </a:lnSpc>
            </a:pPr>
            <a:r>
              <a:rPr lang="en-US" altLang="en-US" dirty="0"/>
              <a:t>Biographical sources are good for finding information about specific people</a:t>
            </a:r>
          </a:p>
        </p:txBody>
      </p:sp>
    </p:spTree>
    <p:extLst>
      <p:ext uri="{BB962C8B-B14F-4D97-AF65-F5344CB8AC3E}">
        <p14:creationId xmlns:p14="http://schemas.microsoft.com/office/powerpoint/2010/main" val="369580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6281-F150-4C37-ABBF-FF2FE459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Informational Sources,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B9C7-E27C-40EA-B3BB-04ADFC3E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Government documents contain everything published by the U.S. government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Only unclassified documents are available to the public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Topics range from biographical information about members of Congress to advice on repairing a home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A good place to start would be U S </a:t>
            </a:r>
            <a:r>
              <a:rPr lang="en-US" altLang="en-US" sz="2400" dirty="0" err="1"/>
              <a:t>A.g</a:t>
            </a:r>
            <a:r>
              <a:rPr lang="en-US" altLang="en-US" sz="2400" dirty="0"/>
              <a:t> o v</a:t>
            </a:r>
          </a:p>
          <a:p>
            <a:pPr>
              <a:lnSpc>
                <a:spcPct val="90000"/>
              </a:lnSpc>
            </a:pPr>
            <a:endParaRPr lang="en-US" altLang="en-US" sz="1000" dirty="0"/>
          </a:p>
          <a:p>
            <a:r>
              <a:rPr lang="en-US" altLang="en-US" dirty="0"/>
              <a:t>Human sources</a:t>
            </a:r>
          </a:p>
          <a:p>
            <a:pPr lvl="1"/>
            <a:r>
              <a:rPr lang="en-US" altLang="en-US" dirty="0"/>
              <a:t>In looking for library sources, you would be wise to consult a librarian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B1605E6CAFF34DA7688D4A3DE741FC" ma:contentTypeVersion="" ma:contentTypeDescription="Create a new document." ma:contentTypeScope="" ma:versionID="05ef95cd2ad246d0c8271ec60b17ad4f">
  <xsd:schema xmlns:xsd="http://www.w3.org/2001/XMLSchema" xmlns:xs="http://www.w3.org/2001/XMLSchema" xmlns:p="http://schemas.microsoft.com/office/2006/metadata/properties" xmlns:ns2="dd132adf-85ac-4a18-8a8f-eabd02632a11" xmlns:ns3="8f5cc36b-c016-4758-adce-9e0f69c0453c" targetNamespace="http://schemas.microsoft.com/office/2006/metadata/properties" ma:root="true" ma:fieldsID="c503de9789163bd5bbe326fdacfa265e" ns2:_="" ns3:_="">
    <xsd:import namespace="dd132adf-85ac-4a18-8a8f-eabd02632a11"/>
    <xsd:import namespace="8f5cc36b-c016-4758-adce-9e0f69c045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132adf-85ac-4a18-8a8f-eabd02632a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cc36b-c016-4758-adce-9e0f69c045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316BFA-FC9B-466D-8DDF-14C2FFC154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132adf-85ac-4a18-8a8f-eabd02632a11"/>
    <ds:schemaRef ds:uri="8f5cc36b-c016-4758-adce-9e0f69c045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12DFF8-2E40-490D-94EC-5BE09C7EDC5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b891efd-a537-4e57-a9a6-7bde74ae8a20"/>
    <ds:schemaRef ds:uri="http://purl.org/dc/elements/1.1/"/>
    <ds:schemaRef ds:uri="http://schemas.microsoft.com/office/2006/metadata/properties"/>
    <ds:schemaRef ds:uri="aa4f5ada-9d1d-46d6-b705-f2cf90d05a9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8869FFB-E35A-43F7-A470-3B6E1AEC31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3030</TotalTime>
  <Words>1643</Words>
  <Application>Microsoft Office PowerPoint</Application>
  <PresentationFormat>On-screen Show (4:3)</PresentationFormat>
  <Paragraphs>166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MS PGothic</vt:lpstr>
      <vt:lpstr>Arial</vt:lpstr>
      <vt:lpstr>Calibri</vt:lpstr>
      <vt:lpstr>Wingdings</vt:lpstr>
      <vt:lpstr>Capsules</vt:lpstr>
      <vt:lpstr>Critical Thinking: A Student’s Introduction</vt:lpstr>
      <vt:lpstr>Importance of Research</vt:lpstr>
      <vt:lpstr>Finding Sources, 1</vt:lpstr>
      <vt:lpstr>Finding Sources, 2</vt:lpstr>
      <vt:lpstr>Directional Sources, 1</vt:lpstr>
      <vt:lpstr>Directional Sources, 2</vt:lpstr>
      <vt:lpstr>Informational Sources, 1</vt:lpstr>
      <vt:lpstr>Informational Sources, 2</vt:lpstr>
      <vt:lpstr>Informational Sources, 3</vt:lpstr>
      <vt:lpstr>Informational Sources, 4</vt:lpstr>
      <vt:lpstr>Evaluating Informational Sources: Elements</vt:lpstr>
      <vt:lpstr>Content: Facts and Everything Else, 1</vt:lpstr>
      <vt:lpstr>Content: Facts and Everything Else, 2</vt:lpstr>
      <vt:lpstr>Content: Facts and Everything Else, 3</vt:lpstr>
      <vt:lpstr>Content: Facts and Everything Else, 4</vt:lpstr>
      <vt:lpstr>The Author and the Publisher, 1</vt:lpstr>
      <vt:lpstr>The Author and the Publisher, 2</vt:lpstr>
      <vt:lpstr>The Author and the Publisher, 3</vt:lpstr>
      <vt:lpstr>The Author and the Publisher, 4</vt:lpstr>
      <vt:lpstr>The Audience, 1 </vt:lpstr>
      <vt:lpstr>The Audience, 2 </vt:lpstr>
      <vt:lpstr>Evaluating Internet Sources, 1</vt:lpstr>
      <vt:lpstr>Evaluating Internet Sources, 2</vt:lpstr>
      <vt:lpstr>Taking Notes, 1</vt:lpstr>
      <vt:lpstr>Taking Notes, 2</vt:lpstr>
      <vt:lpstr>Taking Notes, 3</vt:lpstr>
      <vt:lpstr>Acknowledging Sources</vt:lpstr>
      <vt:lpstr>Incorporating Sources, 1</vt:lpstr>
      <vt:lpstr>Incorporating Sources,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Balaji</dc:creator>
  <cp:lastModifiedBy>Cote, Tim</cp:lastModifiedBy>
  <cp:revision>55</cp:revision>
  <cp:lastPrinted>1601-01-01T00:00:00Z</cp:lastPrinted>
  <dcterms:created xsi:type="dcterms:W3CDTF">1601-01-01T00:00:00Z</dcterms:created>
  <dcterms:modified xsi:type="dcterms:W3CDTF">2019-01-07T21:07:50Z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0x010100E3B1605E6CAFF34DA7688D4A3DE741FC</vt:lpwstr>
  </property>
</Properties>
</file>