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36"/>
  </p:notesMasterIdLst>
  <p:sldIdLst>
    <p:sldId id="256" r:id="rId5"/>
    <p:sldId id="257" r:id="rId6"/>
    <p:sldId id="275" r:id="rId7"/>
    <p:sldId id="258" r:id="rId8"/>
    <p:sldId id="259" r:id="rId9"/>
    <p:sldId id="262" r:id="rId10"/>
    <p:sldId id="263" r:id="rId11"/>
    <p:sldId id="276" r:id="rId12"/>
    <p:sldId id="277" r:id="rId13"/>
    <p:sldId id="264" r:id="rId14"/>
    <p:sldId id="278" r:id="rId15"/>
    <p:sldId id="265" r:id="rId16"/>
    <p:sldId id="266" r:id="rId17"/>
    <p:sldId id="279" r:id="rId18"/>
    <p:sldId id="267" r:id="rId19"/>
    <p:sldId id="280" r:id="rId20"/>
    <p:sldId id="268" r:id="rId21"/>
    <p:sldId id="281" r:id="rId22"/>
    <p:sldId id="282" r:id="rId23"/>
    <p:sldId id="286" r:id="rId24"/>
    <p:sldId id="260" r:id="rId25"/>
    <p:sldId id="283" r:id="rId26"/>
    <p:sldId id="270" r:id="rId27"/>
    <p:sldId id="271" r:id="rId28"/>
    <p:sldId id="269" r:id="rId29"/>
    <p:sldId id="272" r:id="rId30"/>
    <p:sldId id="284" r:id="rId31"/>
    <p:sldId id="261" r:id="rId32"/>
    <p:sldId id="273" r:id="rId33"/>
    <p:sldId id="274" r:id="rId34"/>
    <p:sldId id="285"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53" autoAdjust="0"/>
    <p:restoredTop sz="86456" autoAdjust="0"/>
  </p:normalViewPr>
  <p:slideViewPr>
    <p:cSldViewPr>
      <p:cViewPr varScale="1">
        <p:scale>
          <a:sx n="62" d="100"/>
          <a:sy n="62" d="100"/>
        </p:scale>
        <p:origin x="124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E415CE2-B750-401F-AD0B-FE1308D492B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28675" name="Rectangle 3">
            <a:extLst>
              <a:ext uri="{FF2B5EF4-FFF2-40B4-BE49-F238E27FC236}">
                <a16:creationId xmlns:a16="http://schemas.microsoft.com/office/drawing/2014/main" id="{E0FE1BD2-BB70-43FE-9AEA-ED75658716B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endParaRPr lang="en-US" altLang="en-US"/>
          </a:p>
        </p:txBody>
      </p:sp>
      <p:sp>
        <p:nvSpPr>
          <p:cNvPr id="28676" name="Rectangle 4">
            <a:extLst>
              <a:ext uri="{FF2B5EF4-FFF2-40B4-BE49-F238E27FC236}">
                <a16:creationId xmlns:a16="http://schemas.microsoft.com/office/drawing/2014/main" id="{92D1F100-0F08-4B38-AF43-935F09CD885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7" name="Rectangle 5">
            <a:extLst>
              <a:ext uri="{FF2B5EF4-FFF2-40B4-BE49-F238E27FC236}">
                <a16:creationId xmlns:a16="http://schemas.microsoft.com/office/drawing/2014/main" id="{4EDC46D1-DE05-4FA4-A4E0-15803828C2E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8678" name="Rectangle 6">
            <a:extLst>
              <a:ext uri="{FF2B5EF4-FFF2-40B4-BE49-F238E27FC236}">
                <a16:creationId xmlns:a16="http://schemas.microsoft.com/office/drawing/2014/main" id="{7FEB5BDB-F51A-4489-A0A3-5965C7A9918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28679" name="Rectangle 7">
            <a:extLst>
              <a:ext uri="{FF2B5EF4-FFF2-40B4-BE49-F238E27FC236}">
                <a16:creationId xmlns:a16="http://schemas.microsoft.com/office/drawing/2014/main" id="{36AC362B-8561-4D23-8059-AE472A6FD5D8}"/>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21B8DA90-B228-40C5-9B58-EB449DB20A3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8DA90-B228-40C5-9B58-EB449DB20A3C}" type="slidenum">
              <a:rPr lang="en-US" altLang="en-US" smtClean="0"/>
              <a:pPr/>
              <a:t>1</a:t>
            </a:fld>
            <a:endParaRPr lang="en-US" altLang="en-US"/>
          </a:p>
        </p:txBody>
      </p:sp>
    </p:spTree>
    <p:extLst>
      <p:ext uri="{BB962C8B-B14F-4D97-AF65-F5344CB8AC3E}">
        <p14:creationId xmlns:p14="http://schemas.microsoft.com/office/powerpoint/2010/main" val="3025810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1506" name="Group 2">
            <a:extLst>
              <a:ext uri="{FF2B5EF4-FFF2-40B4-BE49-F238E27FC236}">
                <a16:creationId xmlns:a16="http://schemas.microsoft.com/office/drawing/2014/main" id="{A3EA3E66-762E-4BEB-8B92-8A68AC0CB25F}"/>
              </a:ext>
            </a:extLst>
          </p:cNvPr>
          <p:cNvGrpSpPr>
            <a:grpSpLocks/>
          </p:cNvGrpSpPr>
          <p:nvPr/>
        </p:nvGrpSpPr>
        <p:grpSpPr bwMode="auto">
          <a:xfrm>
            <a:off x="0" y="0"/>
            <a:ext cx="5867400" cy="6858000"/>
            <a:chOff x="0" y="0"/>
            <a:chExt cx="3696" cy="4320"/>
          </a:xfrm>
        </p:grpSpPr>
        <p:sp>
          <p:nvSpPr>
            <p:cNvPr id="21507" name="Rectangle 3">
              <a:extLst>
                <a:ext uri="{FF2B5EF4-FFF2-40B4-BE49-F238E27FC236}">
                  <a16:creationId xmlns:a16="http://schemas.microsoft.com/office/drawing/2014/main" id="{442B3C40-5FDF-4D70-8AA1-293B3EABA89B}"/>
                </a:ext>
              </a:extLst>
            </p:cNvPr>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Calibri" panose="020F0502020204030204" pitchFamily="34" charset="0"/>
              </a:endParaRPr>
            </a:p>
          </p:txBody>
        </p:sp>
        <p:sp>
          <p:nvSpPr>
            <p:cNvPr id="21508" name="AutoShape 4">
              <a:extLst>
                <a:ext uri="{FF2B5EF4-FFF2-40B4-BE49-F238E27FC236}">
                  <a16:creationId xmlns:a16="http://schemas.microsoft.com/office/drawing/2014/main" id="{59D0404B-D764-438A-9F83-E7225A06CCBF}"/>
                </a:ext>
              </a:extLst>
            </p:cNvPr>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Calibri" panose="020F0502020204030204" pitchFamily="34" charset="0"/>
              </a:endParaRPr>
            </a:p>
          </p:txBody>
        </p:sp>
      </p:grpSp>
      <p:grpSp>
        <p:nvGrpSpPr>
          <p:cNvPr id="21509" name="Group 5">
            <a:extLst>
              <a:ext uri="{FF2B5EF4-FFF2-40B4-BE49-F238E27FC236}">
                <a16:creationId xmlns:a16="http://schemas.microsoft.com/office/drawing/2014/main" id="{E854D2F2-15A5-49F3-9552-B2247ED64C36}"/>
              </a:ext>
            </a:extLst>
          </p:cNvPr>
          <p:cNvGrpSpPr>
            <a:grpSpLocks/>
          </p:cNvGrpSpPr>
          <p:nvPr/>
        </p:nvGrpSpPr>
        <p:grpSpPr bwMode="auto">
          <a:xfrm>
            <a:off x="3632200" y="4889500"/>
            <a:ext cx="4876800" cy="319088"/>
            <a:chOff x="2288" y="3080"/>
            <a:chExt cx="3072" cy="201"/>
          </a:xfrm>
          <a:solidFill>
            <a:srgbClr val="003366"/>
          </a:solidFill>
        </p:grpSpPr>
        <p:sp>
          <p:nvSpPr>
            <p:cNvPr id="21510" name="AutoShape 6">
              <a:extLst>
                <a:ext uri="{FF2B5EF4-FFF2-40B4-BE49-F238E27FC236}">
                  <a16:creationId xmlns:a16="http://schemas.microsoft.com/office/drawing/2014/main" id="{D6F67AC2-01CB-4CFD-AA0E-97B18E426886}"/>
                </a:ext>
              </a:extLst>
            </p:cNvPr>
            <p:cNvSpPr>
              <a:spLocks noChangeArrowheads="1"/>
            </p:cNvSpPr>
            <p:nvPr/>
          </p:nvSpPr>
          <p:spPr bwMode="auto">
            <a:xfrm flipH="1">
              <a:off x="2288" y="3080"/>
              <a:ext cx="2914" cy="200"/>
            </a:xfrm>
            <a:prstGeom prst="roundRect">
              <a:avLst>
                <a:gd name="adj" fmla="val 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1511" name="AutoShape 7">
              <a:extLst>
                <a:ext uri="{FF2B5EF4-FFF2-40B4-BE49-F238E27FC236}">
                  <a16:creationId xmlns:a16="http://schemas.microsoft.com/office/drawing/2014/main" id="{51F4C740-C2E9-45C6-B988-B89DD86162FF}"/>
                </a:ext>
              </a:extLst>
            </p:cNvPr>
            <p:cNvSpPr>
              <a:spLocks noChangeArrowheads="1"/>
            </p:cNvSpPr>
            <p:nvPr/>
          </p:nvSpPr>
          <p:spPr bwMode="auto">
            <a:xfrm>
              <a:off x="5196" y="3080"/>
              <a:ext cx="164" cy="201"/>
            </a:xfrm>
            <a:prstGeom prst="flowChartDelay">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grpSp>
      <p:sp>
        <p:nvSpPr>
          <p:cNvPr id="21512" name="Rectangle 8">
            <a:extLst>
              <a:ext uri="{FF2B5EF4-FFF2-40B4-BE49-F238E27FC236}">
                <a16:creationId xmlns:a16="http://schemas.microsoft.com/office/drawing/2014/main" id="{1A8B7BC2-FAD3-44A8-A4D1-10DDACFE7995}"/>
              </a:ext>
            </a:extLst>
          </p:cNvPr>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rgbClr val="006161"/>
                </a:solidFill>
              </a:defRPr>
            </a:lvl1pPr>
          </a:lstStyle>
          <a:p>
            <a:pPr lvl="0"/>
            <a:r>
              <a:rPr lang="en-US" altLang="en-US" noProof="0" dirty="0"/>
              <a:t>Click to edit Master subtitle style</a:t>
            </a:r>
          </a:p>
        </p:txBody>
      </p:sp>
      <p:sp>
        <p:nvSpPr>
          <p:cNvPr id="21513" name="Rectangle 9">
            <a:extLst>
              <a:ext uri="{FF2B5EF4-FFF2-40B4-BE49-F238E27FC236}">
                <a16:creationId xmlns:a16="http://schemas.microsoft.com/office/drawing/2014/main" id="{91FF7400-CB45-404E-8816-D613B12F2842}"/>
              </a:ext>
            </a:extLst>
          </p:cNvPr>
          <p:cNvSpPr>
            <a:spLocks noGrp="1" noChangeArrowheads="1"/>
          </p:cNvSpPr>
          <p:nvPr>
            <p:ph type="dt" sz="quarter" idx="2"/>
          </p:nvPr>
        </p:nvSpPr>
        <p:spPr>
          <a:xfrm>
            <a:off x="2438400" y="6248400"/>
            <a:ext cx="2130425" cy="474663"/>
          </a:xfrm>
          <a:prstGeom prst="rect">
            <a:avLst/>
          </a:prstGeom>
        </p:spPr>
        <p:txBody>
          <a:bodyPr/>
          <a:lstStyle>
            <a:lvl1pPr>
              <a:defRPr>
                <a:solidFill>
                  <a:schemeClr val="bg1"/>
                </a:solidFill>
              </a:defRPr>
            </a:lvl1pPr>
          </a:lstStyle>
          <a:p>
            <a:endParaRPr lang="en-US" altLang="en-US" dirty="0"/>
          </a:p>
        </p:txBody>
      </p:sp>
      <p:sp>
        <p:nvSpPr>
          <p:cNvPr id="21516" name="AutoShape 12">
            <a:extLst>
              <a:ext uri="{FF2B5EF4-FFF2-40B4-BE49-F238E27FC236}">
                <a16:creationId xmlns:a16="http://schemas.microsoft.com/office/drawing/2014/main" id="{EB40EB83-E588-41EE-B1E9-48B63AC19121}"/>
              </a:ext>
            </a:extLst>
          </p:cNvPr>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
        <p:nvSpPr>
          <p:cNvPr id="3" name="Content Placeholder 2">
            <a:extLst>
              <a:ext uri="{FF2B5EF4-FFF2-40B4-BE49-F238E27FC236}">
                <a16:creationId xmlns:a16="http://schemas.microsoft.com/office/drawing/2014/main" id="{FA35D676-69E1-4E3A-8413-E87F6897D903}"/>
              </a:ext>
            </a:extLst>
          </p:cNvPr>
          <p:cNvSpPr>
            <a:spLocks noGrp="1"/>
          </p:cNvSpPr>
          <p:nvPr>
            <p:ph sz="quarter" idx="10"/>
          </p:nvPr>
        </p:nvSpPr>
        <p:spPr>
          <a:xfrm>
            <a:off x="148771" y="6468269"/>
            <a:ext cx="3352800" cy="304800"/>
          </a:xfrm>
        </p:spPr>
        <p:txBody>
          <a:bodyPr/>
          <a:lstStyle>
            <a:lvl1pPr marL="0" indent="0">
              <a:buNone/>
              <a:defRPr sz="1200"/>
            </a:lvl1pPr>
            <a:lvl2pPr>
              <a:defRPr sz="1200"/>
            </a:lvl2pPr>
            <a:lvl3pPr>
              <a:defRPr sz="1200"/>
            </a:lvl3pPr>
            <a:lvl4pPr>
              <a:defRPr sz="1200"/>
            </a:lvl4pPr>
            <a:lvl5pPr>
              <a:defRPr sz="1200"/>
            </a:lvl5pPr>
          </a:lstStyle>
          <a:p>
            <a:pPr lvl="0"/>
            <a:r>
              <a:rPr lang="en-US" dirty="0"/>
              <a:t>Edit Master text styles</a:t>
            </a:r>
          </a:p>
        </p:txBody>
      </p:sp>
      <p:sp>
        <p:nvSpPr>
          <p:cNvPr id="13" name="Content Placeholder 2">
            <a:extLst>
              <a:ext uri="{FF2B5EF4-FFF2-40B4-BE49-F238E27FC236}">
                <a16:creationId xmlns:a16="http://schemas.microsoft.com/office/drawing/2014/main" id="{D67072E0-06C1-44BE-A6F7-8EDC89B4494D}"/>
              </a:ext>
            </a:extLst>
          </p:cNvPr>
          <p:cNvSpPr>
            <a:spLocks noGrp="1"/>
          </p:cNvSpPr>
          <p:nvPr>
            <p:ph sz="quarter" idx="11"/>
          </p:nvPr>
        </p:nvSpPr>
        <p:spPr>
          <a:xfrm>
            <a:off x="5182054" y="6468269"/>
            <a:ext cx="3352800" cy="304800"/>
          </a:xfrm>
        </p:spPr>
        <p:txBody>
          <a:bodyPr/>
          <a:lstStyle>
            <a:lvl1pPr marL="0" indent="0" algn="ctr">
              <a:buNone/>
              <a:defRPr sz="1200"/>
            </a:lvl1pPr>
            <a:lvl2pPr>
              <a:defRPr sz="1200"/>
            </a:lvl2pPr>
            <a:lvl3pPr>
              <a:defRPr sz="1200"/>
            </a:lvl3pPr>
            <a:lvl4pPr>
              <a:defRPr sz="1200"/>
            </a:lvl4pPr>
            <a:lvl5pPr>
              <a:defRPr sz="1200"/>
            </a:lvl5pPr>
          </a:lstStyle>
          <a:p>
            <a:pPr lvl="0"/>
            <a:r>
              <a:rPr lang="en-US" dirty="0"/>
              <a:t>Edit Master text styles</a:t>
            </a:r>
          </a:p>
        </p:txBody>
      </p:sp>
    </p:spTree>
    <p:extLst>
      <p:ext uri="{BB962C8B-B14F-4D97-AF65-F5344CB8AC3E}">
        <p14:creationId xmlns:p14="http://schemas.microsoft.com/office/powerpoint/2010/main" val="534930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D3BD-6624-48E7-BC1D-905DA4ADD8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0811F4-A94A-4712-9ACF-24A87C0ED9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4322C-3825-4036-BB43-DA61FAF1366B}"/>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94DA74A4-B986-4CBA-A8DB-DA0D1DFC94A9}"/>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0A7DA13-DB78-4B3A-B84C-1C8A38838B3E}"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1154806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440A31-E7CC-4BF6-A1B2-1CD0397531FA}"/>
              </a:ext>
            </a:extLst>
          </p:cNvPr>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14872A-2686-4293-8DB9-86DFD8CDCBCD}"/>
              </a:ext>
            </a:extLst>
          </p:cNvPr>
          <p:cNvSpPr>
            <a:spLocks noGrp="1"/>
          </p:cNvSpPr>
          <p:nvPr>
            <p:ph type="body" orient="vert" idx="1"/>
          </p:nvPr>
        </p:nvSpPr>
        <p:spPr>
          <a:xfrm>
            <a:off x="762000" y="762000"/>
            <a:ext cx="5791200" cy="53244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D4C11-9578-4CB0-8FC9-BF6E7E0C10E7}"/>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8D2336F6-D385-45FC-9A95-35B8675682E2}"/>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132F15D-EE19-4108-A05C-4A699E35CC46}"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1189145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B017E12-3D99-4275-B7F3-FD15FB3249C0}"/>
              </a:ext>
            </a:extLst>
          </p:cNvPr>
          <p:cNvSpPr>
            <a:spLocks noGrp="1" noChangeArrowheads="1"/>
          </p:cNvSpPr>
          <p:nvPr>
            <p:ph type="ctrTitle"/>
          </p:nvPr>
        </p:nvSpPr>
        <p:spPr>
          <a:xfrm>
            <a:off x="2133600" y="1371600"/>
            <a:ext cx="6477000" cy="1752600"/>
          </a:xfrm>
        </p:spPr>
        <p:txBody>
          <a:bodyPr/>
          <a:lstStyle>
            <a:lvl1pPr>
              <a:defRPr sz="5400"/>
            </a:lvl1pPr>
          </a:lstStyle>
          <a:p>
            <a:pPr lvl="0"/>
            <a:r>
              <a:rPr lang="en-US" altLang="en-US" noProof="0"/>
              <a:t>Click to edit Master title style</a:t>
            </a:r>
          </a:p>
        </p:txBody>
      </p:sp>
      <p:sp>
        <p:nvSpPr>
          <p:cNvPr id="19459" name="Rectangle 3">
            <a:extLst>
              <a:ext uri="{FF2B5EF4-FFF2-40B4-BE49-F238E27FC236}">
                <a16:creationId xmlns:a16="http://schemas.microsoft.com/office/drawing/2014/main" id="{5387E20B-46BC-4A37-B322-F2084AD65BA7}"/>
              </a:ext>
            </a:extLst>
          </p:cNvPr>
          <p:cNvSpPr>
            <a:spLocks noGrp="1" noChangeArrowheads="1"/>
          </p:cNvSpPr>
          <p:nvPr>
            <p:ph type="subTitle" idx="1"/>
          </p:nvPr>
        </p:nvSpPr>
        <p:spPr>
          <a:xfrm>
            <a:off x="2133600" y="3733800"/>
            <a:ext cx="6477000" cy="1981200"/>
          </a:xfrm>
        </p:spPr>
        <p:txBody>
          <a:bodyPr/>
          <a:lstStyle>
            <a:lvl1pPr marL="0" indent="0">
              <a:buFont typeface="Wingdings" panose="05000000000000000000" pitchFamily="2" charset="2"/>
              <a:buNone/>
              <a:defRPr/>
            </a:lvl1pPr>
          </a:lstStyle>
          <a:p>
            <a:pPr lvl="0"/>
            <a:r>
              <a:rPr lang="en-US" altLang="en-US" noProof="0"/>
              <a:t>Click to edit Master subtitle style</a:t>
            </a:r>
          </a:p>
        </p:txBody>
      </p:sp>
      <p:sp>
        <p:nvSpPr>
          <p:cNvPr id="19460" name="Rectangle 4">
            <a:extLst>
              <a:ext uri="{FF2B5EF4-FFF2-40B4-BE49-F238E27FC236}">
                <a16:creationId xmlns:a16="http://schemas.microsoft.com/office/drawing/2014/main" id="{D788BD31-0636-41AF-A0C9-12203DF0626B}"/>
              </a:ext>
            </a:extLst>
          </p:cNvPr>
          <p:cNvSpPr>
            <a:spLocks noGrp="1" noChangeArrowheads="1"/>
          </p:cNvSpPr>
          <p:nvPr>
            <p:ph type="dt" sz="half" idx="2"/>
          </p:nvPr>
        </p:nvSpPr>
        <p:spPr bwMode="auto">
          <a:xfrm>
            <a:off x="7086600" y="6248400"/>
            <a:ext cx="1524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endParaRPr lang="en-US" altLang="en-US" dirty="0"/>
          </a:p>
        </p:txBody>
      </p:sp>
      <p:sp>
        <p:nvSpPr>
          <p:cNvPr id="19461" name="Rectangle 5">
            <a:extLst>
              <a:ext uri="{FF2B5EF4-FFF2-40B4-BE49-F238E27FC236}">
                <a16:creationId xmlns:a16="http://schemas.microsoft.com/office/drawing/2014/main" id="{2FB4DA29-CEED-40D4-AA17-19EED51F2507}"/>
              </a:ext>
            </a:extLst>
          </p:cNvPr>
          <p:cNvSpPr>
            <a:spLocks noGrp="1" noChangeArrowheads="1"/>
          </p:cNvSpPr>
          <p:nvPr>
            <p:ph type="ftr" sz="quarter" idx="3"/>
          </p:nvPr>
        </p:nvSpPr>
        <p:spPr bwMode="auto">
          <a:xfrm>
            <a:off x="3810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ltLang="en-US" dirty="0"/>
          </a:p>
        </p:txBody>
      </p:sp>
    </p:spTree>
    <p:extLst>
      <p:ext uri="{BB962C8B-B14F-4D97-AF65-F5344CB8AC3E}">
        <p14:creationId xmlns:p14="http://schemas.microsoft.com/office/powerpoint/2010/main" val="103155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9962-42C6-41A6-8BB7-3DEA961A0490}"/>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AA07DC8D-F5CD-4C13-A146-CC8770D3F836}"/>
              </a:ext>
            </a:extLst>
          </p:cNvPr>
          <p:cNvSpPr>
            <a:spLocks noGrp="1"/>
          </p:cNvSpPr>
          <p:nvPr>
            <p:ph idx="1"/>
          </p:nvPr>
        </p:nvSpPr>
        <p:spPr/>
        <p:txBody>
          <a:bodyPr/>
          <a:lstStyle>
            <a:lvl1pPr marL="0" indent="0">
              <a:buNone/>
              <a:defRPr/>
            </a:lvl1pPr>
            <a:lvl2pPr marL="395288" indent="-395288">
              <a:buFont typeface="Arial" panose="020B0604020202020204" pitchFamily="34" charset="0"/>
              <a:buChar char="•"/>
              <a:defRPr sz="2400"/>
            </a:lvl2pPr>
            <a:lvl3pPr marL="804863" indent="-409575">
              <a:buFont typeface="Arial" panose="020B0604020202020204" pitchFamily="34" charset="0"/>
              <a:buChar char="•"/>
              <a:defRPr sz="2200"/>
            </a:lvl3pPr>
            <a:lvl4pPr marL="1201738" indent="-396875">
              <a:buFont typeface="Arial" panose="020B0604020202020204" pitchFamily="34" charset="0"/>
              <a:buChar char="•"/>
              <a:defRPr sz="2000"/>
            </a:lvl4pPr>
            <a:lvl5pPr marL="1597025" indent="-395288">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7F3BD5-B194-413C-B7DF-D1C743EBEB7D}"/>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14" name="TextBox 13">
            <a:extLst>
              <a:ext uri="{FF2B5EF4-FFF2-40B4-BE49-F238E27FC236}">
                <a16:creationId xmlns:a16="http://schemas.microsoft.com/office/drawing/2014/main" id="{CD2416A6-1D3B-430E-91E5-457A593A572A}"/>
              </a:ext>
            </a:extLst>
          </p:cNvPr>
          <p:cNvSpPr txBox="1"/>
          <p:nvPr userDrawn="1"/>
        </p:nvSpPr>
        <p:spPr>
          <a:xfrm>
            <a:off x="838200" y="6502812"/>
            <a:ext cx="7693025" cy="276999"/>
          </a:xfrm>
          <a:prstGeom prst="rect">
            <a:avLst/>
          </a:prstGeom>
          <a:noFill/>
        </p:spPr>
        <p:txBody>
          <a:bodyPr wrap="square" rtlCol="0">
            <a:spAutoFit/>
          </a:bodyPr>
          <a:lstStyle/>
          <a:p>
            <a:pPr algn="ctr"/>
            <a:r>
              <a:rPr lang="en-US" sz="1200" dirty="0">
                <a:latin typeface="Calibri" panose="020F0502020204030204" pitchFamily="34" charset="0"/>
              </a:rPr>
              <a:t>© 2019 McGraw-Hill Companies. All Rights Reserved.</a:t>
            </a:r>
          </a:p>
        </p:txBody>
      </p:sp>
      <p:sp>
        <p:nvSpPr>
          <p:cNvPr id="16" name="TextBox 15">
            <a:extLst>
              <a:ext uri="{FF2B5EF4-FFF2-40B4-BE49-F238E27FC236}">
                <a16:creationId xmlns:a16="http://schemas.microsoft.com/office/drawing/2014/main" id="{0D5F05F2-2573-4668-B850-F5600A677A92}"/>
              </a:ext>
            </a:extLst>
          </p:cNvPr>
          <p:cNvSpPr txBox="1"/>
          <p:nvPr userDrawn="1"/>
        </p:nvSpPr>
        <p:spPr>
          <a:xfrm>
            <a:off x="8328546" y="6502812"/>
            <a:ext cx="758825" cy="276999"/>
          </a:xfrm>
          <a:prstGeom prst="rect">
            <a:avLst/>
          </a:prstGeom>
          <a:noFill/>
        </p:spPr>
        <p:txBody>
          <a:bodyPr wrap="square" rtlCol="0">
            <a:spAutoFit/>
          </a:bodyPr>
          <a:lstStyle/>
          <a:p>
            <a:pPr algn="ctr"/>
            <a:r>
              <a:rPr lang="en-US" sz="1200" b="1" dirty="0">
                <a:latin typeface="Calibri" panose="020F0502020204030204" pitchFamily="34" charset="0"/>
              </a:rPr>
              <a:t>13-</a:t>
            </a:r>
            <a:fld id="{4A12D00C-9512-4D2D-8293-69492B734CD1}" type="slidenum">
              <a:rPr lang="en-US" sz="1200" b="1" smtClean="0">
                <a:latin typeface="Calibri" panose="020F0502020204030204" pitchFamily="34" charset="0"/>
              </a:rPr>
              <a:t>‹#›</a:t>
            </a:fld>
            <a:endParaRPr lang="en-US" sz="1200" b="1" dirty="0">
              <a:latin typeface="Calibri" panose="020F0502020204030204" pitchFamily="34" charset="0"/>
            </a:endParaRPr>
          </a:p>
        </p:txBody>
      </p:sp>
    </p:spTree>
    <p:extLst>
      <p:ext uri="{BB962C8B-B14F-4D97-AF65-F5344CB8AC3E}">
        <p14:creationId xmlns:p14="http://schemas.microsoft.com/office/powerpoint/2010/main" val="489190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5199-EC35-4968-AD3F-25715390111E}"/>
              </a:ext>
            </a:extLst>
          </p:cNvPr>
          <p:cNvSpPr>
            <a:spLocks noGrp="1"/>
          </p:cNvSpPr>
          <p:nvPr>
            <p:ph type="title"/>
          </p:nvPr>
        </p:nvSpPr>
        <p:spPr>
          <a:xfrm>
            <a:off x="623888" y="1709738"/>
            <a:ext cx="7886700" cy="2852737"/>
          </a:xfrm>
        </p:spPr>
        <p:txBody>
          <a:bodyPr/>
          <a:lstStyle>
            <a:lvl1pPr>
              <a:defRPr sz="6000">
                <a:solidFill>
                  <a:srgbClr val="00616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A4E0721F-8F3F-467F-98C1-A6F4BA13107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CD46E3E2-E9EE-4124-8225-E6C276942FF8}"/>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0E15DD6F-8CA3-428C-BC36-D99E3AA94D9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508A1CF3-8D7C-408C-8B38-94C70FFE1C9D}"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88627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C6F3-84D8-4E08-A183-4EDFECD14931}"/>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29B1936-80FC-4CEA-9AE3-94CA8F6A57F7}"/>
              </a:ext>
            </a:extLst>
          </p:cNvPr>
          <p:cNvSpPr>
            <a:spLocks noGrp="1"/>
          </p:cNvSpPr>
          <p:nvPr>
            <p:ph sz="half" idx="1"/>
          </p:nvPr>
        </p:nvSpPr>
        <p:spPr>
          <a:xfrm>
            <a:off x="838200" y="2362200"/>
            <a:ext cx="3770313" cy="3724275"/>
          </a:xfrm>
        </p:spPr>
        <p:txBody>
          <a:bodyPr/>
          <a:lstStyle>
            <a:lvl1pPr marL="0" indent="0">
              <a:buFont typeface="Arial" panose="020B0604020202020204" pitchFamily="34" charset="0"/>
              <a:buNone/>
              <a:defRPr sz="2400"/>
            </a:lvl1pPr>
            <a:lvl2pPr marL="463550" indent="-463550">
              <a:buFont typeface="Arial" panose="020B0604020202020204" pitchFamily="34" charset="0"/>
              <a:buChar char="•"/>
              <a:defRPr sz="2200"/>
            </a:lvl2pPr>
            <a:lvl3pPr marL="804863" indent="-341313">
              <a:buFont typeface="Arial" panose="020B0604020202020204" pitchFamily="34" charset="0"/>
              <a:buChar char="•"/>
              <a:defRPr sz="2000"/>
            </a:lvl3pPr>
            <a:lvl4pPr marL="1309688" indent="-395288">
              <a:buFont typeface="Arial" panose="020B0604020202020204" pitchFamily="34" charset="0"/>
              <a:buChar char="•"/>
              <a:defRPr/>
            </a:lvl4pPr>
            <a:lvl5pPr marL="1719263" indent="-409575">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813C610-FD7D-4E11-9A7C-10BF617AE0C6}"/>
              </a:ext>
            </a:extLst>
          </p:cNvPr>
          <p:cNvSpPr>
            <a:spLocks noGrp="1"/>
          </p:cNvSpPr>
          <p:nvPr>
            <p:ph sz="half" idx="2"/>
          </p:nvPr>
        </p:nvSpPr>
        <p:spPr>
          <a:xfrm>
            <a:off x="4760913" y="2362200"/>
            <a:ext cx="3770312" cy="3724275"/>
          </a:xfrm>
        </p:spPr>
        <p:txBody>
          <a:bodyPr/>
          <a:lstStyle>
            <a:lvl1pPr marL="0" indent="0">
              <a:buNone/>
              <a:defRPr sz="2400"/>
            </a:lvl1pPr>
            <a:lvl2pPr>
              <a:defRPr lang="en-US" sz="2200" kern="1200" dirty="0" smtClean="0">
                <a:solidFill>
                  <a:schemeClr val="tx1"/>
                </a:solidFill>
                <a:latin typeface="Calibri" panose="020F0502020204030204" pitchFamily="34" charset="0"/>
                <a:ea typeface="+mn-ea"/>
                <a:cs typeface="+mn-cs"/>
              </a:defRPr>
            </a:lvl2pPr>
            <a:lvl3pPr marL="806450" indent="-342900">
              <a:defRPr lang="en-US" sz="2000" kern="1200" dirty="0" smtClean="0">
                <a:solidFill>
                  <a:schemeClr val="tx1"/>
                </a:solidFill>
                <a:latin typeface="Calibri" panose="020F0502020204030204" pitchFamily="34" charset="0"/>
                <a:ea typeface="+mn-ea"/>
                <a:cs typeface="+mn-cs"/>
              </a:defRPr>
            </a:lvl3pPr>
            <a:lvl4pPr>
              <a:defRPr lang="en-US" sz="2000" kern="1200" dirty="0" smtClean="0">
                <a:solidFill>
                  <a:schemeClr val="tx1"/>
                </a:solidFill>
                <a:latin typeface="Calibri" panose="020F0502020204030204" pitchFamily="34" charset="0"/>
                <a:ea typeface="+mn-ea"/>
                <a:cs typeface="+mn-cs"/>
              </a:defRPr>
            </a:lvl4pPr>
            <a:lvl5pPr>
              <a:defRPr lang="en-US" kern="1200" dirty="0">
                <a:solidFill>
                  <a:schemeClr val="tx1"/>
                </a:solidFill>
                <a:latin typeface="Calibri" panose="020F0502020204030204" pitchFamily="34" charset="0"/>
                <a:ea typeface="+mn-ea"/>
                <a:cs typeface="+mn-cs"/>
              </a:defRPr>
            </a:lvl5pPr>
          </a:lstStyle>
          <a:p>
            <a:pPr lvl="0"/>
            <a:r>
              <a:rPr lang="en-US" dirty="0"/>
              <a:t>Edit Master text styles</a:t>
            </a:r>
          </a:p>
          <a:p>
            <a:pPr marL="463550" lvl="1" indent="-463550" algn="l" rtl="0" fontAlgn="base">
              <a:spcBef>
                <a:spcPct val="20000"/>
              </a:spcBef>
              <a:spcAft>
                <a:spcPct val="0"/>
              </a:spcAft>
              <a:buClr>
                <a:schemeClr val="tx1"/>
              </a:buClr>
              <a:buSzPct val="75000"/>
              <a:buFont typeface="Arial" panose="020B0604020202020204" pitchFamily="34" charset="0"/>
              <a:buChar char="•"/>
            </a:pPr>
            <a:r>
              <a:rPr lang="en-US" dirty="0"/>
              <a:t>Second level</a:t>
            </a:r>
          </a:p>
          <a:p>
            <a:pPr marL="804863" lvl="2" indent="-341313" algn="l" rtl="0" fontAlgn="base">
              <a:spcBef>
                <a:spcPct val="20000"/>
              </a:spcBef>
              <a:spcAft>
                <a:spcPct val="0"/>
              </a:spcAft>
              <a:buClr>
                <a:schemeClr val="tx1"/>
              </a:buClr>
              <a:buSzPct val="75000"/>
              <a:buFont typeface="Arial" panose="020B0604020202020204" pitchFamily="34" charset="0"/>
              <a:buChar char="•"/>
            </a:pPr>
            <a:r>
              <a:rPr lang="en-US" dirty="0"/>
              <a:t>Third level</a:t>
            </a:r>
          </a:p>
          <a:p>
            <a:pPr marL="1309688" lvl="3" indent="-395288" algn="l" rtl="0" fontAlgn="base">
              <a:spcBef>
                <a:spcPct val="20000"/>
              </a:spcBef>
              <a:spcAft>
                <a:spcPct val="0"/>
              </a:spcAft>
              <a:buClr>
                <a:schemeClr val="tx1"/>
              </a:buClr>
              <a:buSzPct val="80000"/>
              <a:buFont typeface="Arial" panose="020B0604020202020204" pitchFamily="34" charset="0"/>
              <a:buChar char="•"/>
            </a:pPr>
            <a:r>
              <a:rPr lang="en-US" dirty="0"/>
              <a:t>Fourth level</a:t>
            </a:r>
          </a:p>
          <a:p>
            <a:pPr marL="1719263" lvl="4" indent="-409575" algn="l" rtl="0" fontAlgn="base">
              <a:spcBef>
                <a:spcPct val="20000"/>
              </a:spcBef>
              <a:spcAft>
                <a:spcPct val="0"/>
              </a:spcAft>
              <a:buClr>
                <a:schemeClr val="tx1"/>
              </a:buClr>
              <a:buSzPct val="65000"/>
              <a:buFont typeface="Arial" panose="020B0604020202020204" pitchFamily="34" charset="0"/>
              <a:buChar char="•"/>
            </a:pPr>
            <a:r>
              <a:rPr lang="en-US" dirty="0"/>
              <a:t>Fifth level</a:t>
            </a:r>
          </a:p>
        </p:txBody>
      </p:sp>
      <p:sp>
        <p:nvSpPr>
          <p:cNvPr id="5" name="Date Placeholder 4">
            <a:extLst>
              <a:ext uri="{FF2B5EF4-FFF2-40B4-BE49-F238E27FC236}">
                <a16:creationId xmlns:a16="http://schemas.microsoft.com/office/drawing/2014/main" id="{3629033B-8905-44A5-AD84-061B519E6E0F}"/>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7" name="TextBox 6">
            <a:extLst>
              <a:ext uri="{FF2B5EF4-FFF2-40B4-BE49-F238E27FC236}">
                <a16:creationId xmlns:a16="http://schemas.microsoft.com/office/drawing/2014/main" id="{DAB58B66-5A43-4188-A38B-48BB38E400F8}"/>
              </a:ext>
            </a:extLst>
          </p:cNvPr>
          <p:cNvSpPr txBox="1"/>
          <p:nvPr userDrawn="1"/>
        </p:nvSpPr>
        <p:spPr>
          <a:xfrm>
            <a:off x="838200" y="6502812"/>
            <a:ext cx="7693025" cy="276999"/>
          </a:xfrm>
          <a:prstGeom prst="rect">
            <a:avLst/>
          </a:prstGeom>
          <a:noFill/>
        </p:spPr>
        <p:txBody>
          <a:bodyPr wrap="square" rtlCol="0">
            <a:spAutoFit/>
          </a:bodyPr>
          <a:lstStyle/>
          <a:p>
            <a:pPr algn="ctr"/>
            <a:r>
              <a:rPr lang="en-US" sz="1200" dirty="0">
                <a:latin typeface="Calibri" panose="020F0502020204030204" pitchFamily="34" charset="0"/>
              </a:rPr>
              <a:t>© 2019 McGraw-Hill Companies. All Rights Reserved.</a:t>
            </a:r>
          </a:p>
        </p:txBody>
      </p:sp>
      <p:sp>
        <p:nvSpPr>
          <p:cNvPr id="8" name="TextBox 7">
            <a:extLst>
              <a:ext uri="{FF2B5EF4-FFF2-40B4-BE49-F238E27FC236}">
                <a16:creationId xmlns:a16="http://schemas.microsoft.com/office/drawing/2014/main" id="{718A28C4-ABD5-439F-A33D-243DD1E9A94E}"/>
              </a:ext>
            </a:extLst>
          </p:cNvPr>
          <p:cNvSpPr txBox="1"/>
          <p:nvPr userDrawn="1"/>
        </p:nvSpPr>
        <p:spPr>
          <a:xfrm>
            <a:off x="8328546" y="6502812"/>
            <a:ext cx="758825" cy="276999"/>
          </a:xfrm>
          <a:prstGeom prst="rect">
            <a:avLst/>
          </a:prstGeom>
          <a:noFill/>
        </p:spPr>
        <p:txBody>
          <a:bodyPr wrap="square" rtlCol="0">
            <a:spAutoFit/>
          </a:bodyPr>
          <a:lstStyle/>
          <a:p>
            <a:pPr algn="ctr"/>
            <a:r>
              <a:rPr lang="en-US" sz="1200" b="1" dirty="0">
                <a:latin typeface="Calibri" panose="020F0502020204030204" pitchFamily="34" charset="0"/>
              </a:rPr>
              <a:t>13-</a:t>
            </a:r>
            <a:fld id="{4A12D00C-9512-4D2D-8293-69492B734CD1}" type="slidenum">
              <a:rPr lang="en-US" sz="1200" b="1" smtClean="0">
                <a:latin typeface="Calibri" panose="020F0502020204030204" pitchFamily="34" charset="0"/>
              </a:rPr>
              <a:t>‹#›</a:t>
            </a:fld>
            <a:endParaRPr lang="en-US" sz="1200" b="1" dirty="0">
              <a:latin typeface="Calibri" panose="020F0502020204030204" pitchFamily="34" charset="0"/>
            </a:endParaRPr>
          </a:p>
        </p:txBody>
      </p:sp>
    </p:spTree>
    <p:extLst>
      <p:ext uri="{BB962C8B-B14F-4D97-AF65-F5344CB8AC3E}">
        <p14:creationId xmlns:p14="http://schemas.microsoft.com/office/powerpoint/2010/main" val="1718206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2CD05-142C-487C-9E3D-C0DCA90418EE}"/>
              </a:ext>
            </a:extLst>
          </p:cNvPr>
          <p:cNvSpPr>
            <a:spLocks noGrp="1"/>
          </p:cNvSpPr>
          <p:nvPr>
            <p:ph type="title"/>
          </p:nvPr>
        </p:nvSpPr>
        <p:spPr>
          <a:xfrm>
            <a:off x="630238" y="365125"/>
            <a:ext cx="7886700" cy="1325563"/>
          </a:xfrm>
        </p:spPr>
        <p:txBody>
          <a:bodyPr/>
          <a:lstStyle>
            <a:lvl1pPr>
              <a:defRPr>
                <a:solidFill>
                  <a:srgbClr val="00616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153E47E-E704-48D4-B937-65F93597494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902C24-47C2-4EF7-BDFA-6B5C261AD421}"/>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C8154E-4A9E-4392-BBF1-D4EAA2F2AD2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F5C84A-9B2E-4A4E-A865-6A1BD314BE0C}"/>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4735E7-2A19-4FDB-9B48-7C1554FDCB43}"/>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8" name="Slide Number Placeholder 7">
            <a:extLst>
              <a:ext uri="{FF2B5EF4-FFF2-40B4-BE49-F238E27FC236}">
                <a16:creationId xmlns:a16="http://schemas.microsoft.com/office/drawing/2014/main" id="{DC367FF0-E612-4588-AD2C-D8BFF26632F3}"/>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7E509BFC-BC18-42C1-8264-A7F322FCB612}"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55040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27D0-944C-4433-8C62-D77981FFED79}"/>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A787F3AC-CCBD-44B5-A9CD-60E2B5D150BF}"/>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4" name="Slide Number Placeholder 3">
            <a:extLst>
              <a:ext uri="{FF2B5EF4-FFF2-40B4-BE49-F238E27FC236}">
                <a16:creationId xmlns:a16="http://schemas.microsoft.com/office/drawing/2014/main" id="{5B579277-3269-4E5D-9478-F1A97C37570A}"/>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7F5892C6-3412-461F-AC9D-A277AF6E6F95}"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42433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DFEBA2-04A2-49B7-949B-2216ACDA6506}"/>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3" name="Slide Number Placeholder 2">
            <a:extLst>
              <a:ext uri="{FF2B5EF4-FFF2-40B4-BE49-F238E27FC236}">
                <a16:creationId xmlns:a16="http://schemas.microsoft.com/office/drawing/2014/main" id="{25E760DF-E871-4355-A351-1C80C844B78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D915AF13-A0A4-4D69-A056-9A1A94785A1B}"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989306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FCFA-299A-4AC4-BE76-2866F24E98C7}"/>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4059B5-C3E0-4015-ADCC-88C5AD3AFD9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5A756B-454A-42BC-AA9E-0E3E59CBB94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32AC32-8600-48EF-90DD-DB85E1F5850E}"/>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9095FD3F-517D-4E52-BA28-49BD33DC54B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FED2D14-96D7-4275-BF40-385D28C1945C}"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1469215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B05B-1761-4DDD-A2B7-CA21A53ABF5E}"/>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A06284-4001-47BC-BF93-3002F357314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A6BD075-5377-4B8F-9403-7E57D6908F7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4E1EE2-4AB9-4F44-9B14-C87EE2995085}"/>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F8122288-3423-428E-892B-962FCDCE9C7E}"/>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58378B94-12D3-4D64-A0E2-D4E06F7BA8D3}"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948283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482" name="Group 2">
            <a:extLst>
              <a:ext uri="{FF2B5EF4-FFF2-40B4-BE49-F238E27FC236}">
                <a16:creationId xmlns:a16="http://schemas.microsoft.com/office/drawing/2014/main" id="{AD9FE23F-2AA5-42C6-851B-6C9909A10B24}"/>
              </a:ext>
            </a:extLst>
          </p:cNvPr>
          <p:cNvGrpSpPr>
            <a:grpSpLocks/>
          </p:cNvGrpSpPr>
          <p:nvPr/>
        </p:nvGrpSpPr>
        <p:grpSpPr bwMode="auto">
          <a:xfrm>
            <a:off x="0" y="0"/>
            <a:ext cx="7620000" cy="6858000"/>
            <a:chOff x="0" y="0"/>
            <a:chExt cx="4800" cy="4320"/>
          </a:xfrm>
        </p:grpSpPr>
        <p:grpSp>
          <p:nvGrpSpPr>
            <p:cNvPr id="20483" name="Group 3">
              <a:extLst>
                <a:ext uri="{FF2B5EF4-FFF2-40B4-BE49-F238E27FC236}">
                  <a16:creationId xmlns:a16="http://schemas.microsoft.com/office/drawing/2014/main" id="{DD13DD36-D79A-4135-8A38-2AFC283951DC}"/>
                </a:ext>
              </a:extLst>
            </p:cNvPr>
            <p:cNvGrpSpPr>
              <a:grpSpLocks/>
            </p:cNvGrpSpPr>
            <p:nvPr userDrawn="1"/>
          </p:nvGrpSpPr>
          <p:grpSpPr bwMode="auto">
            <a:xfrm>
              <a:off x="0" y="0"/>
              <a:ext cx="2016" cy="4320"/>
              <a:chOff x="0" y="0"/>
              <a:chExt cx="2016" cy="4320"/>
            </a:xfrm>
          </p:grpSpPr>
          <p:sp>
            <p:nvSpPr>
              <p:cNvPr id="20484" name="Rectangle 4">
                <a:extLst>
                  <a:ext uri="{FF2B5EF4-FFF2-40B4-BE49-F238E27FC236}">
                    <a16:creationId xmlns:a16="http://schemas.microsoft.com/office/drawing/2014/main" id="{B49EEC80-9DE9-43B2-B1F7-9DCFDF512EE0}"/>
                  </a:ext>
                </a:extLst>
              </p:cNvPr>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0485" name="Freeform 5">
                <a:extLst>
                  <a:ext uri="{FF2B5EF4-FFF2-40B4-BE49-F238E27FC236}">
                    <a16:creationId xmlns:a16="http://schemas.microsoft.com/office/drawing/2014/main" id="{7F623373-2CB5-4136-8992-F6DC61B7DA32}"/>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latin typeface="Calibri" panose="020F0502020204030204" pitchFamily="34" charset="0"/>
                </a:endParaRPr>
              </a:p>
            </p:txBody>
          </p:sp>
        </p:grpSp>
        <p:grpSp>
          <p:nvGrpSpPr>
            <p:cNvPr id="20486" name="Group 6">
              <a:extLst>
                <a:ext uri="{FF2B5EF4-FFF2-40B4-BE49-F238E27FC236}">
                  <a16:creationId xmlns:a16="http://schemas.microsoft.com/office/drawing/2014/main" id="{951C7E48-0156-4E72-8588-E4D5F056714D}"/>
                </a:ext>
              </a:extLst>
            </p:cNvPr>
            <p:cNvGrpSpPr>
              <a:grpSpLocks/>
            </p:cNvGrpSpPr>
            <p:nvPr/>
          </p:nvGrpSpPr>
          <p:grpSpPr bwMode="auto">
            <a:xfrm>
              <a:off x="144" y="1248"/>
              <a:ext cx="4656" cy="201"/>
              <a:chOff x="144" y="1248"/>
              <a:chExt cx="4656" cy="201"/>
            </a:xfrm>
          </p:grpSpPr>
          <p:sp>
            <p:nvSpPr>
              <p:cNvPr id="20487" name="AutoShape 7">
                <a:extLst>
                  <a:ext uri="{FF2B5EF4-FFF2-40B4-BE49-F238E27FC236}">
                    <a16:creationId xmlns:a16="http://schemas.microsoft.com/office/drawing/2014/main" id="{9EEB2FBC-E68C-4055-8C31-59FE75F2E4E7}"/>
                  </a:ext>
                </a:extLst>
              </p:cNvPr>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0488" name="AutoShape 8">
                <a:extLst>
                  <a:ext uri="{FF2B5EF4-FFF2-40B4-BE49-F238E27FC236}">
                    <a16:creationId xmlns:a16="http://schemas.microsoft.com/office/drawing/2014/main" id="{67C7F64D-2C03-4A9A-9A8A-226FF082DE92}"/>
                  </a:ext>
                </a:extLst>
              </p:cNvPr>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grpSp>
      </p:grpSp>
      <p:sp>
        <p:nvSpPr>
          <p:cNvPr id="20489" name="AutoShape 9">
            <a:extLst>
              <a:ext uri="{FF2B5EF4-FFF2-40B4-BE49-F238E27FC236}">
                <a16:creationId xmlns:a16="http://schemas.microsoft.com/office/drawing/2014/main" id="{EE4C48D6-91DA-4CA0-B994-85FE1B51E798}"/>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20490" name="Rectangle 10">
            <a:extLst>
              <a:ext uri="{FF2B5EF4-FFF2-40B4-BE49-F238E27FC236}">
                <a16:creationId xmlns:a16="http://schemas.microsoft.com/office/drawing/2014/main" id="{69E6B602-3A30-49AB-9677-9F9D2B4F1E74}"/>
              </a:ext>
            </a:extLst>
          </p:cNvPr>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166751407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fontAlgn="base">
        <a:lnSpc>
          <a:spcPct val="90000"/>
        </a:lnSpc>
        <a:spcBef>
          <a:spcPct val="0"/>
        </a:spcBef>
        <a:spcAft>
          <a:spcPct val="0"/>
        </a:spcAft>
        <a:defRPr sz="3600" b="1" kern="1200">
          <a:solidFill>
            <a:schemeClr val="tx2"/>
          </a:solidFill>
          <a:latin typeface="Calibri" panose="020F0502020204030204" pitchFamily="34" charset="0"/>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defRPr>
      </a:lvl2pPr>
      <a:lvl3pPr algn="l" rtl="0" fontAlgn="base">
        <a:lnSpc>
          <a:spcPct val="90000"/>
        </a:lnSpc>
        <a:spcBef>
          <a:spcPct val="0"/>
        </a:spcBef>
        <a:spcAft>
          <a:spcPct val="0"/>
        </a:spcAft>
        <a:defRPr sz="3600" b="1">
          <a:solidFill>
            <a:schemeClr val="tx2"/>
          </a:solidFill>
          <a:latin typeface="Arial" panose="020B0604020202020204" pitchFamily="34" charset="0"/>
        </a:defRPr>
      </a:lvl3pPr>
      <a:lvl4pPr algn="l" rtl="0" fontAlgn="base">
        <a:lnSpc>
          <a:spcPct val="90000"/>
        </a:lnSpc>
        <a:spcBef>
          <a:spcPct val="0"/>
        </a:spcBef>
        <a:spcAft>
          <a:spcPct val="0"/>
        </a:spcAft>
        <a:defRPr sz="3600" b="1">
          <a:solidFill>
            <a:schemeClr val="tx2"/>
          </a:solidFill>
          <a:latin typeface="Arial" panose="020B0604020202020204" pitchFamily="34" charset="0"/>
        </a:defRPr>
      </a:lvl4pPr>
      <a:lvl5pPr algn="l" rtl="0" fontAlgn="base">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1"/>
        </a:buClr>
        <a:buSzPct val="75000"/>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600200" indent="-228600"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036BF7-7A80-4D53-95CC-1253F37A0A7C}"/>
              </a:ext>
            </a:extLst>
          </p:cNvPr>
          <p:cNvSpPr>
            <a:spLocks noGrp="1"/>
          </p:cNvSpPr>
          <p:nvPr>
            <p:ph type="ctrTitle" sz="quarter"/>
          </p:nvPr>
        </p:nvSpPr>
        <p:spPr/>
        <p:txBody>
          <a:bodyPr/>
          <a:lstStyle/>
          <a:p>
            <a:r>
              <a:rPr lang="en-US" altLang="en-US"/>
              <a:t>Critical Thinking: A Student’s Introduction</a:t>
            </a:r>
            <a:endParaRPr lang="en-US" dirty="0"/>
          </a:p>
        </p:txBody>
      </p:sp>
      <p:sp>
        <p:nvSpPr>
          <p:cNvPr id="5" name="Subtitle 4">
            <a:extLst>
              <a:ext uri="{FF2B5EF4-FFF2-40B4-BE49-F238E27FC236}">
                <a16:creationId xmlns:a16="http://schemas.microsoft.com/office/drawing/2014/main" id="{7A524458-5BF8-4AF0-85C2-65FA3C6AC31D}"/>
              </a:ext>
            </a:extLst>
          </p:cNvPr>
          <p:cNvSpPr>
            <a:spLocks noGrp="1"/>
          </p:cNvSpPr>
          <p:nvPr>
            <p:ph type="subTitle" idx="1"/>
          </p:nvPr>
        </p:nvSpPr>
        <p:spPr/>
        <p:txBody>
          <a:bodyPr/>
          <a:lstStyle/>
          <a:p>
            <a:r>
              <a:rPr lang="en-US" altLang="en-US" dirty="0"/>
              <a:t>Chapter 13</a:t>
            </a:r>
          </a:p>
          <a:p>
            <a:r>
              <a:rPr lang="en-US" altLang="en-US" dirty="0"/>
              <a:t>Writing Argumentative Essays</a:t>
            </a:r>
          </a:p>
        </p:txBody>
      </p:sp>
      <p:sp>
        <p:nvSpPr>
          <p:cNvPr id="3" name="Content Placeholder 2">
            <a:extLst>
              <a:ext uri="{FF2B5EF4-FFF2-40B4-BE49-F238E27FC236}">
                <a16:creationId xmlns:a16="http://schemas.microsoft.com/office/drawing/2014/main" id="{E278D85C-C382-4689-B3AB-7949BB825ACD}"/>
              </a:ext>
            </a:extLst>
          </p:cNvPr>
          <p:cNvSpPr>
            <a:spLocks noGrp="1"/>
          </p:cNvSpPr>
          <p:nvPr>
            <p:ph sz="quarter" idx="11"/>
          </p:nvPr>
        </p:nvSpPr>
        <p:spPr>
          <a:xfrm>
            <a:off x="5148326" y="6468269"/>
            <a:ext cx="3504746" cy="304800"/>
          </a:xfrm>
        </p:spPr>
        <p:txBody>
          <a:bodyPr/>
          <a:lstStyle/>
          <a:p>
            <a:r>
              <a:rPr lang="en-US" dirty="0"/>
              <a:t>© 2019 McGraw-Hill Companies.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3046-EF1A-4517-A4C6-404F8DFF1597}"/>
              </a:ext>
            </a:extLst>
          </p:cNvPr>
          <p:cNvSpPr>
            <a:spLocks noGrp="1"/>
          </p:cNvSpPr>
          <p:nvPr>
            <p:ph type="title"/>
          </p:nvPr>
        </p:nvSpPr>
        <p:spPr/>
        <p:txBody>
          <a:bodyPr/>
          <a:lstStyle/>
          <a:p>
            <a:r>
              <a:rPr lang="en-US" altLang="en-US" dirty="0"/>
              <a:t>Choose and Narrow Your Topic, 1</a:t>
            </a:r>
            <a:endParaRPr lang="en-US" dirty="0"/>
          </a:p>
        </p:txBody>
      </p:sp>
      <p:sp>
        <p:nvSpPr>
          <p:cNvPr id="3" name="Content Placeholder 2">
            <a:extLst>
              <a:ext uri="{FF2B5EF4-FFF2-40B4-BE49-F238E27FC236}">
                <a16:creationId xmlns:a16="http://schemas.microsoft.com/office/drawing/2014/main" id="{83A3D52A-4469-4A5D-A990-5307CB4E21B0}"/>
              </a:ext>
            </a:extLst>
          </p:cNvPr>
          <p:cNvSpPr>
            <a:spLocks noGrp="1"/>
          </p:cNvSpPr>
          <p:nvPr>
            <p:ph idx="1"/>
          </p:nvPr>
        </p:nvSpPr>
        <p:spPr>
          <a:xfrm>
            <a:off x="838200" y="2362200"/>
            <a:ext cx="7848600" cy="3724275"/>
          </a:xfrm>
        </p:spPr>
        <p:txBody>
          <a:bodyPr/>
          <a:lstStyle/>
          <a:p>
            <a:pPr>
              <a:spcBef>
                <a:spcPts val="300"/>
              </a:spcBef>
            </a:pPr>
            <a:r>
              <a:rPr lang="en-US" dirty="0"/>
              <a:t>Decide on a topic that is both controversial and interesting</a:t>
            </a:r>
          </a:p>
          <a:p>
            <a:pPr marL="457200" indent="-457200">
              <a:spcBef>
                <a:spcPts val="300"/>
              </a:spcBef>
              <a:buFont typeface="Arial" panose="020B0604020202020204" pitchFamily="34" charset="0"/>
              <a:buChar char="•"/>
            </a:pPr>
            <a:r>
              <a:rPr lang="en-US" sz="2400" dirty="0"/>
              <a:t>Pick a topic that you can manage to cover completely in the space allowed for your paper</a:t>
            </a:r>
          </a:p>
          <a:p>
            <a:pPr>
              <a:spcBef>
                <a:spcPts val="300"/>
              </a:spcBef>
            </a:pPr>
            <a:endParaRPr lang="en-US" sz="1000" dirty="0"/>
          </a:p>
          <a:p>
            <a:pPr>
              <a:spcBef>
                <a:spcPts val="300"/>
              </a:spcBef>
            </a:pPr>
            <a:r>
              <a:rPr lang="en-US" dirty="0"/>
              <a:t>To help prepare yourself for an argument, list your potential topics in the form of questions</a:t>
            </a:r>
          </a:p>
          <a:p>
            <a:pPr marL="457200" indent="-457200">
              <a:spcBef>
                <a:spcPts val="300"/>
              </a:spcBef>
              <a:buFont typeface="Arial" panose="020B0604020202020204" pitchFamily="34" charset="0"/>
              <a:buChar char="•"/>
            </a:pPr>
            <a:r>
              <a:rPr lang="en-US" sz="2400" dirty="0"/>
              <a:t>Narrow each topic to something that is more manageable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3046-EF1A-4517-A4C6-404F8DFF1597}"/>
              </a:ext>
            </a:extLst>
          </p:cNvPr>
          <p:cNvSpPr>
            <a:spLocks noGrp="1"/>
          </p:cNvSpPr>
          <p:nvPr>
            <p:ph type="title"/>
          </p:nvPr>
        </p:nvSpPr>
        <p:spPr/>
        <p:txBody>
          <a:bodyPr/>
          <a:lstStyle/>
          <a:p>
            <a:r>
              <a:rPr lang="en-US" altLang="en-US" dirty="0"/>
              <a:t>Choose and Narrow Your Topic, 2</a:t>
            </a:r>
            <a:endParaRPr lang="en-US" dirty="0"/>
          </a:p>
        </p:txBody>
      </p:sp>
      <p:sp>
        <p:nvSpPr>
          <p:cNvPr id="3" name="Content Placeholder 2">
            <a:extLst>
              <a:ext uri="{FF2B5EF4-FFF2-40B4-BE49-F238E27FC236}">
                <a16:creationId xmlns:a16="http://schemas.microsoft.com/office/drawing/2014/main" id="{83A3D52A-4469-4A5D-A990-5307CB4E21B0}"/>
              </a:ext>
            </a:extLst>
          </p:cNvPr>
          <p:cNvSpPr>
            <a:spLocks noGrp="1"/>
          </p:cNvSpPr>
          <p:nvPr>
            <p:ph idx="1"/>
          </p:nvPr>
        </p:nvSpPr>
        <p:spPr>
          <a:xfrm>
            <a:off x="838200" y="2362200"/>
            <a:ext cx="7848600" cy="3724275"/>
          </a:xfrm>
        </p:spPr>
        <p:txBody>
          <a:bodyPr/>
          <a:lstStyle/>
          <a:p>
            <a:pPr marL="457200" lvl="0" indent="-457200">
              <a:spcBef>
                <a:spcPts val="300"/>
              </a:spcBef>
              <a:buClr>
                <a:srgbClr val="003366"/>
              </a:buClr>
              <a:buFont typeface="Arial" panose="020B0604020202020204" pitchFamily="34" charset="0"/>
              <a:buChar char="•"/>
            </a:pPr>
            <a:r>
              <a:rPr lang="en-US" altLang="en-US" sz="2400" dirty="0">
                <a:solidFill>
                  <a:srgbClr val="003366"/>
                </a:solidFill>
              </a:rPr>
              <a:t>Instead of writing about “Modern Work Relations in America,” write about whether “Employers Have the Right to Read their Employees E-mails” </a:t>
            </a:r>
          </a:p>
          <a:p>
            <a:pPr lvl="0">
              <a:buClr>
                <a:srgbClr val="003366"/>
              </a:buClr>
            </a:pPr>
            <a:endParaRPr lang="en-US" sz="1000" dirty="0">
              <a:solidFill>
                <a:srgbClr val="003366"/>
              </a:solidFill>
            </a:endParaRPr>
          </a:p>
          <a:p>
            <a:pPr lvl="0">
              <a:buClr>
                <a:srgbClr val="003366"/>
              </a:buClr>
            </a:pPr>
            <a:r>
              <a:rPr lang="en-US" dirty="0">
                <a:solidFill>
                  <a:srgbClr val="003366"/>
                </a:solidFill>
              </a:rPr>
              <a:t>Keep in mind that: </a:t>
            </a:r>
          </a:p>
          <a:p>
            <a:pPr lvl="0">
              <a:buClr>
                <a:srgbClr val="003366"/>
              </a:buClr>
            </a:pPr>
            <a:endParaRPr lang="en-US" sz="1000" dirty="0">
              <a:solidFill>
                <a:srgbClr val="003366"/>
              </a:solidFill>
            </a:endParaRPr>
          </a:p>
          <a:p>
            <a:pPr marL="457200" lvl="0" indent="-457200">
              <a:buClr>
                <a:srgbClr val="003366"/>
              </a:buClr>
              <a:buFont typeface="Arial" panose="020B0604020202020204" pitchFamily="34" charset="0"/>
              <a:buChar char="•"/>
            </a:pPr>
            <a:r>
              <a:rPr lang="en-US" sz="2400" dirty="0">
                <a:solidFill>
                  <a:srgbClr val="003366"/>
                </a:solidFill>
              </a:rPr>
              <a:t>How you narrow the topic may depend on your audience’s knowledge, needs, and interests</a:t>
            </a:r>
          </a:p>
          <a:p>
            <a:pPr marL="457200" lvl="0" indent="-457200">
              <a:buClr>
                <a:srgbClr val="003366"/>
              </a:buClr>
              <a:buFont typeface="Arial" panose="020B0604020202020204" pitchFamily="34" charset="0"/>
              <a:buChar char="•"/>
            </a:pPr>
            <a:r>
              <a:rPr lang="en-US" sz="2400" dirty="0">
                <a:solidFill>
                  <a:srgbClr val="003366"/>
                </a:solidFill>
              </a:rPr>
              <a:t>The best arguments are often those that present an unusual point of view or a claim few people have considered</a:t>
            </a:r>
          </a:p>
        </p:txBody>
      </p:sp>
    </p:spTree>
    <p:extLst>
      <p:ext uri="{BB962C8B-B14F-4D97-AF65-F5344CB8AC3E}">
        <p14:creationId xmlns:p14="http://schemas.microsoft.com/office/powerpoint/2010/main" val="702770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F8CDC-83BF-42D7-9D80-A188A26381F8}"/>
              </a:ext>
            </a:extLst>
          </p:cNvPr>
          <p:cNvSpPr>
            <a:spLocks noGrp="1"/>
          </p:cNvSpPr>
          <p:nvPr>
            <p:ph type="title"/>
          </p:nvPr>
        </p:nvSpPr>
        <p:spPr/>
        <p:txBody>
          <a:bodyPr/>
          <a:lstStyle/>
          <a:p>
            <a:r>
              <a:rPr lang="en-US" altLang="en-US" dirty="0"/>
              <a:t>Write a Sentence That Expresses Your Claim</a:t>
            </a:r>
            <a:endParaRPr lang="en-US" dirty="0"/>
          </a:p>
        </p:txBody>
      </p:sp>
      <p:sp>
        <p:nvSpPr>
          <p:cNvPr id="3" name="Content Placeholder 2">
            <a:extLst>
              <a:ext uri="{FF2B5EF4-FFF2-40B4-BE49-F238E27FC236}">
                <a16:creationId xmlns:a16="http://schemas.microsoft.com/office/drawing/2014/main" id="{CEB508A8-AA2A-4F93-8002-8E31BBAF54D8}"/>
              </a:ext>
            </a:extLst>
          </p:cNvPr>
          <p:cNvSpPr>
            <a:spLocks noGrp="1"/>
          </p:cNvSpPr>
          <p:nvPr>
            <p:ph idx="1"/>
          </p:nvPr>
        </p:nvSpPr>
        <p:spPr/>
        <p:txBody>
          <a:bodyPr/>
          <a:lstStyle/>
          <a:p>
            <a:r>
              <a:rPr lang="en-US" altLang="en-US" dirty="0"/>
              <a:t>Write down the statement you plan to defend</a:t>
            </a:r>
          </a:p>
          <a:p>
            <a:pPr marL="342900" indent="-342900">
              <a:buFont typeface="Arial" panose="020B0604020202020204" pitchFamily="34" charset="0"/>
              <a:buChar char="•"/>
            </a:pPr>
            <a:r>
              <a:rPr lang="en-US" altLang="en-US" sz="2400" dirty="0"/>
              <a:t>Make sure that your claim is debatable, something with which someone could disagree</a:t>
            </a:r>
          </a:p>
          <a:p>
            <a:endParaRPr lang="en-US" altLang="en-US" sz="1000" dirty="0"/>
          </a:p>
          <a:p>
            <a:r>
              <a:rPr lang="en-US" altLang="en-US" dirty="0"/>
              <a:t>For instance, for a paper on employee e-mail, the claim might be, “An employer has no right to read an employee’s private e-mail messages”</a:t>
            </a:r>
            <a:endParaRPr lang="en-US"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04B7-0645-4C10-84FE-1A435AFCE720}"/>
              </a:ext>
            </a:extLst>
          </p:cNvPr>
          <p:cNvSpPr>
            <a:spLocks noGrp="1"/>
          </p:cNvSpPr>
          <p:nvPr>
            <p:ph type="title"/>
          </p:nvPr>
        </p:nvSpPr>
        <p:spPr/>
        <p:txBody>
          <a:bodyPr/>
          <a:lstStyle/>
          <a:p>
            <a:r>
              <a:rPr lang="en-US" altLang="en-US" dirty="0"/>
              <a:t>Gather Ideas: Brainstorm, 1</a:t>
            </a:r>
            <a:endParaRPr lang="en-US" dirty="0"/>
          </a:p>
        </p:txBody>
      </p:sp>
      <p:sp>
        <p:nvSpPr>
          <p:cNvPr id="3" name="Content Placeholder 2">
            <a:extLst>
              <a:ext uri="{FF2B5EF4-FFF2-40B4-BE49-F238E27FC236}">
                <a16:creationId xmlns:a16="http://schemas.microsoft.com/office/drawing/2014/main" id="{A908BB1A-62B0-4FF8-A4DC-48253B196303}"/>
              </a:ext>
            </a:extLst>
          </p:cNvPr>
          <p:cNvSpPr>
            <a:spLocks noGrp="1"/>
          </p:cNvSpPr>
          <p:nvPr>
            <p:ph idx="1"/>
          </p:nvPr>
        </p:nvSpPr>
        <p:spPr/>
        <p:txBody>
          <a:bodyPr/>
          <a:lstStyle/>
          <a:p>
            <a:r>
              <a:rPr lang="en-US" altLang="en-US" b="1" dirty="0"/>
              <a:t>Brainstorming </a:t>
            </a:r>
            <a:r>
              <a:rPr lang="en-US" altLang="en-US" dirty="0"/>
              <a:t>is a method for generating ideas for a paper</a:t>
            </a:r>
          </a:p>
          <a:p>
            <a:endParaRPr lang="en-US" altLang="en-US" sz="1000" dirty="0"/>
          </a:p>
          <a:p>
            <a:r>
              <a:rPr lang="en-US" altLang="en-US" dirty="0"/>
              <a:t>Methods</a:t>
            </a:r>
          </a:p>
          <a:p>
            <a:pPr marL="457200" indent="-457200">
              <a:buFont typeface="Arial" panose="020B0604020202020204" pitchFamily="34" charset="0"/>
              <a:buChar char="•"/>
            </a:pPr>
            <a:r>
              <a:rPr lang="en-US" altLang="en-US" sz="2400" dirty="0"/>
              <a:t>List supporting premises</a:t>
            </a:r>
          </a:p>
          <a:p>
            <a:pPr marL="457200" indent="-457200">
              <a:buFont typeface="Arial" panose="020B0604020202020204" pitchFamily="34" charset="0"/>
              <a:buChar char="•"/>
            </a:pPr>
            <a:r>
              <a:rPr lang="en-US" altLang="en-US" sz="2400" dirty="0"/>
              <a:t>List opposing premises</a:t>
            </a:r>
          </a:p>
          <a:p>
            <a:pPr marL="457200" indent="-457200">
              <a:buFont typeface="Arial" panose="020B0604020202020204" pitchFamily="34" charset="0"/>
              <a:buChar char="•"/>
            </a:pPr>
            <a:r>
              <a:rPr lang="en-US" altLang="en-US" sz="2400" dirty="0"/>
              <a:t>Think critically about your claim </a:t>
            </a:r>
          </a:p>
          <a:p>
            <a:pPr marL="457200" indent="-457200">
              <a:buFont typeface="Arial" panose="020B0604020202020204" pitchFamily="34" charset="0"/>
              <a:buChar char="•"/>
            </a:pPr>
            <a:r>
              <a:rPr lang="en-US" altLang="en-US" sz="2400" dirty="0"/>
              <a:t>Think on paper (write what you know so far)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04B7-0645-4C10-84FE-1A435AFCE720}"/>
              </a:ext>
            </a:extLst>
          </p:cNvPr>
          <p:cNvSpPr>
            <a:spLocks noGrp="1"/>
          </p:cNvSpPr>
          <p:nvPr>
            <p:ph type="title"/>
          </p:nvPr>
        </p:nvSpPr>
        <p:spPr/>
        <p:txBody>
          <a:bodyPr/>
          <a:lstStyle/>
          <a:p>
            <a:r>
              <a:rPr lang="en-US" altLang="en-US" dirty="0"/>
              <a:t>Gather Ideas: Brainstorm, 2</a:t>
            </a:r>
            <a:endParaRPr lang="en-US" dirty="0"/>
          </a:p>
        </p:txBody>
      </p:sp>
      <p:sp>
        <p:nvSpPr>
          <p:cNvPr id="3" name="Content Placeholder 2">
            <a:extLst>
              <a:ext uri="{FF2B5EF4-FFF2-40B4-BE49-F238E27FC236}">
                <a16:creationId xmlns:a16="http://schemas.microsoft.com/office/drawing/2014/main" id="{A908BB1A-62B0-4FF8-A4DC-48253B196303}"/>
              </a:ext>
            </a:extLst>
          </p:cNvPr>
          <p:cNvSpPr>
            <a:spLocks noGrp="1"/>
          </p:cNvSpPr>
          <p:nvPr>
            <p:ph idx="1"/>
          </p:nvPr>
        </p:nvSpPr>
        <p:spPr/>
        <p:txBody>
          <a:bodyPr/>
          <a:lstStyle/>
          <a:p>
            <a:pPr marL="457200" indent="-457200">
              <a:lnSpc>
                <a:spcPct val="80000"/>
              </a:lnSpc>
              <a:buFont typeface="Arial" panose="020B0604020202020204" pitchFamily="34" charset="0"/>
              <a:buChar char="•"/>
            </a:pPr>
            <a:r>
              <a:rPr lang="en-US" altLang="en-US" sz="2400" dirty="0"/>
              <a:t>Use methods of development (see pages 396 to 398)</a:t>
            </a:r>
          </a:p>
          <a:p>
            <a:pPr marL="852488" lvl="1" indent="-457200">
              <a:lnSpc>
                <a:spcPct val="80000"/>
              </a:lnSpc>
            </a:pPr>
            <a:r>
              <a:rPr lang="en-US" altLang="en-US" sz="2200" dirty="0"/>
              <a:t>Narration</a:t>
            </a:r>
          </a:p>
          <a:p>
            <a:pPr marL="852488" lvl="1" indent="-457200">
              <a:lnSpc>
                <a:spcPct val="80000"/>
              </a:lnSpc>
            </a:pPr>
            <a:r>
              <a:rPr lang="en-US" altLang="en-US" sz="2200" dirty="0"/>
              <a:t>Description</a:t>
            </a:r>
          </a:p>
          <a:p>
            <a:pPr marL="852488" lvl="1" indent="-457200">
              <a:lnSpc>
                <a:spcPct val="80000"/>
              </a:lnSpc>
            </a:pPr>
            <a:r>
              <a:rPr lang="en-US" altLang="en-US" sz="2200" dirty="0"/>
              <a:t>Cause</a:t>
            </a:r>
          </a:p>
          <a:p>
            <a:pPr marL="852488" lvl="1" indent="-457200">
              <a:lnSpc>
                <a:spcPct val="80000"/>
              </a:lnSpc>
            </a:pPr>
            <a:r>
              <a:rPr lang="en-US" altLang="en-US" sz="2200" dirty="0"/>
              <a:t>Effect</a:t>
            </a:r>
          </a:p>
          <a:p>
            <a:pPr marL="852488" lvl="1" indent="-457200">
              <a:lnSpc>
                <a:spcPct val="80000"/>
              </a:lnSpc>
            </a:pPr>
            <a:r>
              <a:rPr lang="en-US" altLang="en-US" sz="2200" dirty="0"/>
              <a:t>Classification and division</a:t>
            </a:r>
          </a:p>
          <a:p>
            <a:pPr marL="852488" lvl="1" indent="-457200">
              <a:lnSpc>
                <a:spcPct val="80000"/>
              </a:lnSpc>
            </a:pPr>
            <a:r>
              <a:rPr lang="en-US" altLang="en-US" sz="2200" dirty="0"/>
              <a:t>Contrast</a:t>
            </a:r>
          </a:p>
          <a:p>
            <a:pPr marL="852488" lvl="1" indent="-457200">
              <a:lnSpc>
                <a:spcPct val="80000"/>
              </a:lnSpc>
            </a:pPr>
            <a:r>
              <a:rPr lang="en-US" altLang="en-US" sz="2200" dirty="0"/>
              <a:t>Comparison</a:t>
            </a:r>
          </a:p>
          <a:p>
            <a:pPr marL="852488" lvl="1" indent="-457200">
              <a:lnSpc>
                <a:spcPct val="80000"/>
              </a:lnSpc>
            </a:pPr>
            <a:r>
              <a:rPr lang="en-US" altLang="en-US" sz="2200" dirty="0"/>
              <a:t>Illustration </a:t>
            </a:r>
          </a:p>
          <a:p>
            <a:pPr marL="852488" lvl="1" indent="-457200">
              <a:lnSpc>
                <a:spcPct val="80000"/>
              </a:lnSpc>
            </a:pPr>
            <a:r>
              <a:rPr lang="en-US" altLang="en-US" sz="2200" dirty="0"/>
              <a:t>Definition</a:t>
            </a:r>
          </a:p>
          <a:p>
            <a:pPr marL="457200" indent="-457200">
              <a:lnSpc>
                <a:spcPct val="80000"/>
              </a:lnSpc>
              <a:buFont typeface="Arial" panose="020B0604020202020204" pitchFamily="34" charset="0"/>
              <a:buChar char="•"/>
            </a:pPr>
            <a:r>
              <a:rPr lang="en-US" altLang="en-US" sz="2400" dirty="0"/>
              <a:t>Look over your brainstorming</a:t>
            </a:r>
          </a:p>
        </p:txBody>
      </p:sp>
    </p:spTree>
    <p:extLst>
      <p:ext uri="{BB962C8B-B14F-4D97-AF65-F5344CB8AC3E}">
        <p14:creationId xmlns:p14="http://schemas.microsoft.com/office/powerpoint/2010/main" val="3563919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E643-ACC8-4EE9-8ADA-941D5B975160}"/>
              </a:ext>
            </a:extLst>
          </p:cNvPr>
          <p:cNvSpPr>
            <a:spLocks noGrp="1"/>
          </p:cNvSpPr>
          <p:nvPr>
            <p:ph type="title"/>
          </p:nvPr>
        </p:nvSpPr>
        <p:spPr/>
        <p:txBody>
          <a:bodyPr/>
          <a:lstStyle/>
          <a:p>
            <a:r>
              <a:rPr lang="en-US" altLang="en-US" dirty="0"/>
              <a:t>Gathering Ideas: Research, 1</a:t>
            </a:r>
            <a:endParaRPr lang="en-US" dirty="0"/>
          </a:p>
        </p:txBody>
      </p:sp>
      <p:sp>
        <p:nvSpPr>
          <p:cNvPr id="3" name="Content Placeholder 2">
            <a:extLst>
              <a:ext uri="{FF2B5EF4-FFF2-40B4-BE49-F238E27FC236}">
                <a16:creationId xmlns:a16="http://schemas.microsoft.com/office/drawing/2014/main" id="{817A42FC-2028-4834-AA18-E86A1CBA04F1}"/>
              </a:ext>
            </a:extLst>
          </p:cNvPr>
          <p:cNvSpPr>
            <a:spLocks noGrp="1"/>
          </p:cNvSpPr>
          <p:nvPr>
            <p:ph idx="1"/>
          </p:nvPr>
        </p:nvSpPr>
        <p:spPr/>
        <p:txBody>
          <a:bodyPr/>
          <a:lstStyle/>
          <a:p>
            <a:pPr>
              <a:spcBef>
                <a:spcPts val="100"/>
              </a:spcBef>
            </a:pPr>
            <a:r>
              <a:rPr lang="en-US" altLang="en-US" dirty="0"/>
              <a:t>See chapter 12 for extensive advice for conducting research</a:t>
            </a:r>
          </a:p>
          <a:p>
            <a:pPr>
              <a:spcBef>
                <a:spcPts val="100"/>
              </a:spcBef>
            </a:pPr>
            <a:endParaRPr lang="en-US" altLang="en-US" sz="1000" dirty="0"/>
          </a:p>
          <a:p>
            <a:pPr>
              <a:spcBef>
                <a:spcPts val="100"/>
              </a:spcBef>
            </a:pPr>
            <a:r>
              <a:rPr lang="en-US" altLang="en-US" dirty="0"/>
              <a:t>Gather facts</a:t>
            </a:r>
          </a:p>
          <a:p>
            <a:pPr lvl="1">
              <a:spcBef>
                <a:spcPts val="100"/>
              </a:spcBef>
            </a:pPr>
            <a:r>
              <a:rPr lang="en-US" altLang="en-US" dirty="0"/>
              <a:t>Facts can be hard to distinguish from non-facts</a:t>
            </a:r>
          </a:p>
          <a:p>
            <a:pPr lvl="2">
              <a:spcBef>
                <a:spcPts val="100"/>
              </a:spcBef>
            </a:pPr>
            <a:r>
              <a:rPr lang="en-US" altLang="en-US" dirty="0"/>
              <a:t>Be sure it is not a matter of opinion and can be verified</a:t>
            </a:r>
          </a:p>
          <a:p>
            <a:pPr lvl="2">
              <a:spcBef>
                <a:spcPts val="100"/>
              </a:spcBef>
            </a:pPr>
            <a:r>
              <a:rPr lang="en-US" altLang="en-US" dirty="0"/>
              <a:t>Include statistical data, reports of observation, and examples of actual events</a:t>
            </a:r>
          </a:p>
          <a:p>
            <a:pPr lvl="1">
              <a:spcBef>
                <a:spcPts val="100"/>
              </a:spcBef>
            </a:pPr>
            <a:r>
              <a:rPr lang="en-US" altLang="en-US" dirty="0"/>
              <a:t>Spend extra time to verify your facts</a:t>
            </a:r>
          </a:p>
          <a:p>
            <a:pPr lvl="1">
              <a:spcBef>
                <a:spcPts val="100"/>
              </a:spcBef>
            </a:pPr>
            <a:r>
              <a:rPr lang="en-US" altLang="en-US" dirty="0"/>
              <a:t>Use facts that have been verified by reliable sources</a:t>
            </a:r>
          </a:p>
          <a:p>
            <a:pPr lvl="1">
              <a:spcBef>
                <a:spcPts val="100"/>
              </a:spcBef>
            </a:pPr>
            <a:r>
              <a:rPr lang="en-US" altLang="en-US" dirty="0"/>
              <a:t>Unless it is obvious, cite it!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E643-ACC8-4EE9-8ADA-941D5B975160}"/>
              </a:ext>
            </a:extLst>
          </p:cNvPr>
          <p:cNvSpPr>
            <a:spLocks noGrp="1"/>
          </p:cNvSpPr>
          <p:nvPr>
            <p:ph type="title"/>
          </p:nvPr>
        </p:nvSpPr>
        <p:spPr/>
        <p:txBody>
          <a:bodyPr/>
          <a:lstStyle/>
          <a:p>
            <a:r>
              <a:rPr lang="en-US" altLang="en-US" dirty="0"/>
              <a:t>Gathering Ideas: Research, 2</a:t>
            </a:r>
            <a:endParaRPr lang="en-US" dirty="0"/>
          </a:p>
        </p:txBody>
      </p:sp>
      <p:sp>
        <p:nvSpPr>
          <p:cNvPr id="3" name="Content Placeholder 2">
            <a:extLst>
              <a:ext uri="{FF2B5EF4-FFF2-40B4-BE49-F238E27FC236}">
                <a16:creationId xmlns:a16="http://schemas.microsoft.com/office/drawing/2014/main" id="{817A42FC-2028-4834-AA18-E86A1CBA04F1}"/>
              </a:ext>
            </a:extLst>
          </p:cNvPr>
          <p:cNvSpPr>
            <a:spLocks noGrp="1"/>
          </p:cNvSpPr>
          <p:nvPr>
            <p:ph idx="1"/>
          </p:nvPr>
        </p:nvSpPr>
        <p:spPr/>
        <p:txBody>
          <a:bodyPr/>
          <a:lstStyle/>
          <a:p>
            <a:r>
              <a:rPr lang="en-US" altLang="en-US" dirty="0"/>
              <a:t>Opinions</a:t>
            </a:r>
          </a:p>
          <a:p>
            <a:pPr lvl="1"/>
            <a:r>
              <a:rPr lang="en-US" dirty="0"/>
              <a:t>Unlike facts, opinions can be based on nothing more than prejudice or wishful thinking</a:t>
            </a:r>
          </a:p>
          <a:p>
            <a:pPr lvl="1"/>
            <a:r>
              <a:rPr lang="en-US" dirty="0"/>
              <a:t>In seeking expert opinion to support an argument, look for opinions from experts who prove that they have the knowledge, fair-mindedness, and clear thinking skills necessary to offer informed opinions</a:t>
            </a:r>
            <a:endParaRPr lang="en-US" altLang="en-US" dirty="0"/>
          </a:p>
        </p:txBody>
      </p:sp>
    </p:spTree>
    <p:extLst>
      <p:ext uri="{BB962C8B-B14F-4D97-AF65-F5344CB8AC3E}">
        <p14:creationId xmlns:p14="http://schemas.microsoft.com/office/powerpoint/2010/main" val="422351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A00C-7EEF-42CD-BB8E-18F097D5980D}"/>
              </a:ext>
            </a:extLst>
          </p:cNvPr>
          <p:cNvSpPr>
            <a:spLocks noGrp="1"/>
          </p:cNvSpPr>
          <p:nvPr>
            <p:ph type="title"/>
          </p:nvPr>
        </p:nvSpPr>
        <p:spPr/>
        <p:txBody>
          <a:bodyPr/>
          <a:lstStyle/>
          <a:p>
            <a:r>
              <a:rPr lang="en-US" altLang="en-US" dirty="0"/>
              <a:t>Organize Your Ideas, 1</a:t>
            </a:r>
            <a:endParaRPr lang="en-US" dirty="0"/>
          </a:p>
        </p:txBody>
      </p:sp>
      <p:sp>
        <p:nvSpPr>
          <p:cNvPr id="3" name="Content Placeholder 2">
            <a:extLst>
              <a:ext uri="{FF2B5EF4-FFF2-40B4-BE49-F238E27FC236}">
                <a16:creationId xmlns:a16="http://schemas.microsoft.com/office/drawing/2014/main" id="{5C2609F4-D33A-4125-A13C-410F8D9E9EDD}"/>
              </a:ext>
            </a:extLst>
          </p:cNvPr>
          <p:cNvSpPr>
            <a:spLocks noGrp="1"/>
          </p:cNvSpPr>
          <p:nvPr>
            <p:ph idx="1"/>
          </p:nvPr>
        </p:nvSpPr>
        <p:spPr/>
        <p:txBody>
          <a:bodyPr/>
          <a:lstStyle/>
          <a:p>
            <a:pPr>
              <a:spcBef>
                <a:spcPts val="300"/>
              </a:spcBef>
            </a:pPr>
            <a:r>
              <a:rPr lang="en-US" altLang="en-US" dirty="0"/>
              <a:t>Try to find the most logical order in which to present your ideas</a:t>
            </a:r>
          </a:p>
          <a:p>
            <a:pPr marL="285750" indent="-285750">
              <a:spcBef>
                <a:spcPts val="300"/>
              </a:spcBef>
              <a:buFont typeface="Arial" panose="020B0604020202020204" pitchFamily="34" charset="0"/>
              <a:buChar char="•"/>
            </a:pPr>
            <a:r>
              <a:rPr lang="en-US" altLang="en-US" sz="2400" dirty="0"/>
              <a:t>Organize by premises</a:t>
            </a:r>
          </a:p>
          <a:p>
            <a:pPr marL="681038" lvl="1" indent="-285750">
              <a:spcBef>
                <a:spcPts val="300"/>
              </a:spcBef>
            </a:pPr>
            <a:r>
              <a:rPr lang="en-US" altLang="en-US" sz="2200" dirty="0"/>
              <a:t>List the claim first, followed by a premise in each body paragraph</a:t>
            </a:r>
          </a:p>
          <a:p>
            <a:pPr marL="1090613" lvl="2" indent="-285750">
              <a:spcBef>
                <a:spcPts val="300"/>
              </a:spcBef>
            </a:pPr>
            <a:r>
              <a:rPr lang="en-US" altLang="en-US" sz="2000" dirty="0"/>
              <a:t>Some ideas can be divided into two separate paragraphs</a:t>
            </a:r>
          </a:p>
          <a:p>
            <a:pPr marL="1090613" lvl="2" indent="-285750">
              <a:spcBef>
                <a:spcPts val="300"/>
              </a:spcBef>
            </a:pPr>
            <a:r>
              <a:rPr lang="en-US" altLang="en-US" sz="2000" dirty="0"/>
              <a:t>If there is a long list of facts and expert opinion to present in support of a claim, a paragraph can be devoted to each fact and opinion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A00C-7EEF-42CD-BB8E-18F097D5980D}"/>
              </a:ext>
            </a:extLst>
          </p:cNvPr>
          <p:cNvSpPr>
            <a:spLocks noGrp="1"/>
          </p:cNvSpPr>
          <p:nvPr>
            <p:ph type="title"/>
          </p:nvPr>
        </p:nvSpPr>
        <p:spPr/>
        <p:txBody>
          <a:bodyPr/>
          <a:lstStyle/>
          <a:p>
            <a:r>
              <a:rPr lang="en-US" altLang="en-US" dirty="0"/>
              <a:t>Organize Your Ideas, 2</a:t>
            </a:r>
            <a:endParaRPr lang="en-US" dirty="0"/>
          </a:p>
        </p:txBody>
      </p:sp>
      <p:sp>
        <p:nvSpPr>
          <p:cNvPr id="3" name="Content Placeholder 2">
            <a:extLst>
              <a:ext uri="{FF2B5EF4-FFF2-40B4-BE49-F238E27FC236}">
                <a16:creationId xmlns:a16="http://schemas.microsoft.com/office/drawing/2014/main" id="{5C2609F4-D33A-4125-A13C-410F8D9E9EDD}"/>
              </a:ext>
            </a:extLst>
          </p:cNvPr>
          <p:cNvSpPr>
            <a:spLocks noGrp="1"/>
          </p:cNvSpPr>
          <p:nvPr>
            <p:ph idx="1"/>
          </p:nvPr>
        </p:nvSpPr>
        <p:spPr/>
        <p:txBody>
          <a:bodyPr/>
          <a:lstStyle/>
          <a:p>
            <a:pPr marL="1090613" lvl="2" indent="-285750">
              <a:spcBef>
                <a:spcPts val="600"/>
              </a:spcBef>
              <a:buClr>
                <a:srgbClr val="003366"/>
              </a:buClr>
            </a:pPr>
            <a:r>
              <a:rPr lang="en-US" altLang="en-US" sz="2000" dirty="0">
                <a:solidFill>
                  <a:srgbClr val="003366"/>
                </a:solidFill>
              </a:rPr>
              <a:t>Be sure to determine whether the claim is supported by any unstated premises or assumptions that may need to be defended</a:t>
            </a:r>
          </a:p>
          <a:p>
            <a:pPr marL="285750" indent="-285750">
              <a:spcBef>
                <a:spcPts val="600"/>
              </a:spcBef>
              <a:buFont typeface="Arial" panose="020B0604020202020204" pitchFamily="34" charset="0"/>
              <a:buChar char="•"/>
            </a:pPr>
            <a:r>
              <a:rPr lang="en-US" altLang="en-US" sz="2400" dirty="0"/>
              <a:t>Organize by methods of development</a:t>
            </a:r>
          </a:p>
          <a:p>
            <a:pPr lvl="2">
              <a:spcBef>
                <a:spcPts val="600"/>
              </a:spcBef>
            </a:pPr>
            <a:r>
              <a:rPr lang="en-US" altLang="en-US" dirty="0"/>
              <a:t>Use different methods of development to build your claim</a:t>
            </a:r>
          </a:p>
          <a:p>
            <a:pPr marL="285750" indent="-285750">
              <a:spcBef>
                <a:spcPts val="600"/>
              </a:spcBef>
              <a:buFont typeface="Arial" panose="020B0604020202020204" pitchFamily="34" charset="0"/>
              <a:buChar char="•"/>
            </a:pPr>
            <a:r>
              <a:rPr lang="en-US" altLang="en-US" sz="2400" dirty="0"/>
              <a:t>Use the problem-solution pattern</a:t>
            </a:r>
          </a:p>
          <a:p>
            <a:pPr lvl="2">
              <a:spcBef>
                <a:spcPts val="600"/>
              </a:spcBef>
            </a:pPr>
            <a:r>
              <a:rPr lang="en-US" altLang="en-US" dirty="0"/>
              <a:t>Options</a:t>
            </a:r>
          </a:p>
          <a:p>
            <a:pPr lvl="3">
              <a:spcBef>
                <a:spcPts val="600"/>
              </a:spcBef>
            </a:pPr>
            <a:r>
              <a:rPr lang="en-US" altLang="en-US" dirty="0"/>
              <a:t>State the problem and give the solution</a:t>
            </a:r>
          </a:p>
          <a:p>
            <a:pPr lvl="3">
              <a:spcBef>
                <a:spcPts val="600"/>
              </a:spcBef>
            </a:pPr>
            <a:r>
              <a:rPr lang="en-US" altLang="en-US" dirty="0"/>
              <a:t>State the solution and then look at the problem that motivated you to discover a solution</a:t>
            </a:r>
          </a:p>
        </p:txBody>
      </p:sp>
    </p:spTree>
    <p:extLst>
      <p:ext uri="{BB962C8B-B14F-4D97-AF65-F5344CB8AC3E}">
        <p14:creationId xmlns:p14="http://schemas.microsoft.com/office/powerpoint/2010/main" val="2388876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A00C-7EEF-42CD-BB8E-18F097D5980D}"/>
              </a:ext>
            </a:extLst>
          </p:cNvPr>
          <p:cNvSpPr>
            <a:spLocks noGrp="1"/>
          </p:cNvSpPr>
          <p:nvPr>
            <p:ph type="title"/>
          </p:nvPr>
        </p:nvSpPr>
        <p:spPr/>
        <p:txBody>
          <a:bodyPr/>
          <a:lstStyle/>
          <a:p>
            <a:r>
              <a:rPr lang="en-US" altLang="en-US" dirty="0"/>
              <a:t>Organize Your Ideas, 3</a:t>
            </a:r>
            <a:endParaRPr lang="en-US" dirty="0"/>
          </a:p>
        </p:txBody>
      </p:sp>
      <p:sp>
        <p:nvSpPr>
          <p:cNvPr id="3" name="Content Placeholder 2">
            <a:extLst>
              <a:ext uri="{FF2B5EF4-FFF2-40B4-BE49-F238E27FC236}">
                <a16:creationId xmlns:a16="http://schemas.microsoft.com/office/drawing/2014/main" id="{5C2609F4-D33A-4125-A13C-410F8D9E9EDD}"/>
              </a:ext>
            </a:extLst>
          </p:cNvPr>
          <p:cNvSpPr>
            <a:spLocks noGrp="1"/>
          </p:cNvSpPr>
          <p:nvPr>
            <p:ph idx="1"/>
          </p:nvPr>
        </p:nvSpPr>
        <p:spPr/>
        <p:txBody>
          <a:bodyPr/>
          <a:lstStyle/>
          <a:p>
            <a:pPr lvl="3">
              <a:spcBef>
                <a:spcPts val="600"/>
              </a:spcBef>
              <a:buClr>
                <a:srgbClr val="003366"/>
              </a:buClr>
            </a:pPr>
            <a:r>
              <a:rPr lang="en-US" altLang="en-US" dirty="0">
                <a:solidFill>
                  <a:srgbClr val="003366"/>
                </a:solidFill>
              </a:rPr>
              <a:t>State the problem and consider alternative solutions before arguing for your own</a:t>
            </a:r>
          </a:p>
          <a:p>
            <a:pPr lvl="1">
              <a:spcBef>
                <a:spcPts val="600"/>
              </a:spcBef>
              <a:buClr>
                <a:srgbClr val="003366"/>
              </a:buClr>
            </a:pPr>
            <a:r>
              <a:rPr lang="en-US" altLang="en-US" dirty="0">
                <a:solidFill>
                  <a:srgbClr val="003366"/>
                </a:solidFill>
              </a:rPr>
              <a:t>Use the evaluative pattern</a:t>
            </a:r>
          </a:p>
          <a:p>
            <a:pPr lvl="2">
              <a:spcBef>
                <a:spcPts val="600"/>
              </a:spcBef>
              <a:buClr>
                <a:srgbClr val="003366"/>
              </a:buClr>
            </a:pPr>
            <a:r>
              <a:rPr lang="en-US" altLang="en-US" dirty="0">
                <a:solidFill>
                  <a:srgbClr val="003366"/>
                </a:solidFill>
              </a:rPr>
              <a:t>Works best when you are trying to determine the worth of something according to certain established criteria</a:t>
            </a:r>
          </a:p>
          <a:p>
            <a:pPr lvl="1">
              <a:spcBef>
                <a:spcPts val="600"/>
              </a:spcBef>
            </a:pPr>
            <a:r>
              <a:rPr lang="en-US" altLang="en-US" dirty="0"/>
              <a:t>Use your opponent’s argument</a:t>
            </a:r>
          </a:p>
          <a:p>
            <a:pPr lvl="2">
              <a:spcBef>
                <a:spcPts val="600"/>
              </a:spcBef>
            </a:pPr>
            <a:r>
              <a:rPr lang="en-US" altLang="en-US" dirty="0"/>
              <a:t>Ways</a:t>
            </a:r>
          </a:p>
          <a:p>
            <a:pPr lvl="3">
              <a:spcBef>
                <a:spcPts val="600"/>
              </a:spcBef>
            </a:pPr>
            <a:r>
              <a:rPr lang="en-US" altLang="en-US" dirty="0"/>
              <a:t>Start the paper with opposing viewpoints and then organize the argument around a refutation of each point</a:t>
            </a:r>
          </a:p>
          <a:p>
            <a:pPr lvl="3">
              <a:spcBef>
                <a:spcPts val="600"/>
              </a:spcBef>
            </a:pPr>
            <a:r>
              <a:rPr lang="en-US" altLang="en-US" dirty="0"/>
              <a:t>Mention the opposition within each of the premise paragraphs</a:t>
            </a:r>
          </a:p>
        </p:txBody>
      </p:sp>
    </p:spTree>
    <p:extLst>
      <p:ext uri="{BB962C8B-B14F-4D97-AF65-F5344CB8AC3E}">
        <p14:creationId xmlns:p14="http://schemas.microsoft.com/office/powerpoint/2010/main" val="832941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7761-5E0C-46E4-8869-C7ED1484BE1A}"/>
              </a:ext>
            </a:extLst>
          </p:cNvPr>
          <p:cNvSpPr>
            <a:spLocks noGrp="1"/>
          </p:cNvSpPr>
          <p:nvPr>
            <p:ph type="title"/>
          </p:nvPr>
        </p:nvSpPr>
        <p:spPr/>
        <p:txBody>
          <a:bodyPr/>
          <a:lstStyle/>
          <a:p>
            <a:r>
              <a:rPr lang="en-US" altLang="en-US" dirty="0"/>
              <a:t>Purpose of an Argument, 1</a:t>
            </a:r>
            <a:endParaRPr lang="en-US" dirty="0"/>
          </a:p>
        </p:txBody>
      </p:sp>
      <p:sp>
        <p:nvSpPr>
          <p:cNvPr id="3" name="Content Placeholder 2">
            <a:extLst>
              <a:ext uri="{FF2B5EF4-FFF2-40B4-BE49-F238E27FC236}">
                <a16:creationId xmlns:a16="http://schemas.microsoft.com/office/drawing/2014/main" id="{3F0E7BD2-BD44-4ECF-9C56-6C3B852400E0}"/>
              </a:ext>
            </a:extLst>
          </p:cNvPr>
          <p:cNvSpPr>
            <a:spLocks noGrp="1"/>
          </p:cNvSpPr>
          <p:nvPr>
            <p:ph idx="1"/>
          </p:nvPr>
        </p:nvSpPr>
        <p:spPr/>
        <p:txBody>
          <a:bodyPr/>
          <a:lstStyle/>
          <a:p>
            <a:r>
              <a:rPr lang="en-US" dirty="0"/>
              <a:t>An argument between rational opponents should be an effort to arrive at the truth or, when it comes to practical matters and decision making, to arrive at compromises that make life easier and more enjoyable</a:t>
            </a:r>
          </a:p>
          <a:p>
            <a:pPr marL="457200" indent="-457200">
              <a:buFont typeface="Arial" panose="020B0604020202020204" pitchFamily="34" charset="0"/>
              <a:buChar char="•"/>
            </a:pPr>
            <a:r>
              <a:rPr lang="en-US" sz="2400" dirty="0"/>
              <a:t>Arguing, as opposed to fighting, means that you respect your opponents, accurately and fairly represent their points of view, and support your conclusions with true premises and sound reasoning</a:t>
            </a:r>
            <a:endParaRPr lang="en-US"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A00C-7EEF-42CD-BB8E-18F097D5980D}"/>
              </a:ext>
            </a:extLst>
          </p:cNvPr>
          <p:cNvSpPr>
            <a:spLocks noGrp="1"/>
          </p:cNvSpPr>
          <p:nvPr>
            <p:ph type="title"/>
          </p:nvPr>
        </p:nvSpPr>
        <p:spPr/>
        <p:txBody>
          <a:bodyPr/>
          <a:lstStyle/>
          <a:p>
            <a:r>
              <a:rPr lang="en-US" altLang="en-US" dirty="0"/>
              <a:t>Organize Your Ideas, 4</a:t>
            </a:r>
            <a:endParaRPr lang="en-US" dirty="0"/>
          </a:p>
        </p:txBody>
      </p:sp>
      <p:sp>
        <p:nvSpPr>
          <p:cNvPr id="3" name="Content Placeholder 2">
            <a:extLst>
              <a:ext uri="{FF2B5EF4-FFF2-40B4-BE49-F238E27FC236}">
                <a16:creationId xmlns:a16="http://schemas.microsoft.com/office/drawing/2014/main" id="{5C2609F4-D33A-4125-A13C-410F8D9E9EDD}"/>
              </a:ext>
            </a:extLst>
          </p:cNvPr>
          <p:cNvSpPr>
            <a:spLocks noGrp="1"/>
          </p:cNvSpPr>
          <p:nvPr>
            <p:ph idx="1"/>
          </p:nvPr>
        </p:nvSpPr>
        <p:spPr/>
        <p:txBody>
          <a:bodyPr/>
          <a:lstStyle/>
          <a:p>
            <a:pPr lvl="3">
              <a:spcBef>
                <a:spcPts val="600"/>
              </a:spcBef>
            </a:pPr>
            <a:r>
              <a:rPr lang="en-US" altLang="en-US" dirty="0"/>
              <a:t>Save the opposition for the end </a:t>
            </a:r>
          </a:p>
          <a:p>
            <a:pPr marL="285750" indent="-285750">
              <a:spcBef>
                <a:spcPts val="600"/>
              </a:spcBef>
              <a:buFont typeface="Arial" panose="020B0604020202020204" pitchFamily="34" charset="0"/>
              <a:buChar char="•"/>
            </a:pPr>
            <a:r>
              <a:rPr lang="en-US" altLang="en-US" sz="2400" dirty="0"/>
              <a:t>Combine patterns</a:t>
            </a:r>
          </a:p>
          <a:p>
            <a:pPr marL="681038" lvl="1" indent="-285750">
              <a:spcBef>
                <a:spcPts val="600"/>
              </a:spcBef>
            </a:pPr>
            <a:r>
              <a:rPr lang="en-US" altLang="en-US" sz="2200" dirty="0"/>
              <a:t>The most effective method for organizing an argument is to combine the provided patterns</a:t>
            </a:r>
          </a:p>
        </p:txBody>
      </p:sp>
    </p:spTree>
    <p:extLst>
      <p:ext uri="{BB962C8B-B14F-4D97-AF65-F5344CB8AC3E}">
        <p14:creationId xmlns:p14="http://schemas.microsoft.com/office/powerpoint/2010/main" val="234237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7E14-84B1-427F-B361-AD81A78815ED}"/>
              </a:ext>
            </a:extLst>
          </p:cNvPr>
          <p:cNvSpPr>
            <a:spLocks noGrp="1"/>
          </p:cNvSpPr>
          <p:nvPr>
            <p:ph type="title"/>
          </p:nvPr>
        </p:nvSpPr>
        <p:spPr/>
        <p:txBody>
          <a:bodyPr/>
          <a:lstStyle/>
          <a:p>
            <a:r>
              <a:rPr lang="en-US" altLang="en-US" dirty="0"/>
              <a:t>Writing the First Draft, 1</a:t>
            </a:r>
            <a:endParaRPr lang="en-US" dirty="0"/>
          </a:p>
        </p:txBody>
      </p:sp>
      <p:sp>
        <p:nvSpPr>
          <p:cNvPr id="3" name="Content Placeholder 2">
            <a:extLst>
              <a:ext uri="{FF2B5EF4-FFF2-40B4-BE49-F238E27FC236}">
                <a16:creationId xmlns:a16="http://schemas.microsoft.com/office/drawing/2014/main" id="{71730431-32FB-4434-97AD-08703955791D}"/>
              </a:ext>
            </a:extLst>
          </p:cNvPr>
          <p:cNvSpPr>
            <a:spLocks noGrp="1"/>
          </p:cNvSpPr>
          <p:nvPr>
            <p:ph idx="1"/>
          </p:nvPr>
        </p:nvSpPr>
        <p:spPr/>
        <p:txBody>
          <a:bodyPr/>
          <a:lstStyle/>
          <a:p>
            <a:r>
              <a:rPr lang="en-US" altLang="en-US" dirty="0"/>
              <a:t>The prewriting phase is very important; if done correctly and thoroughly, the first draft should come easy</a:t>
            </a:r>
          </a:p>
          <a:p>
            <a:endParaRPr lang="en-US" altLang="en-US" sz="1000" dirty="0"/>
          </a:p>
          <a:p>
            <a:r>
              <a:rPr lang="en-US" altLang="en-US" dirty="0"/>
              <a:t>Be open to revision; don’t feel like you can’t change what you came up with in the prewriting stages—even if it is your conclusion!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7E14-84B1-427F-B361-AD81A78815ED}"/>
              </a:ext>
            </a:extLst>
          </p:cNvPr>
          <p:cNvSpPr>
            <a:spLocks noGrp="1"/>
          </p:cNvSpPr>
          <p:nvPr>
            <p:ph type="title"/>
          </p:nvPr>
        </p:nvSpPr>
        <p:spPr/>
        <p:txBody>
          <a:bodyPr/>
          <a:lstStyle/>
          <a:p>
            <a:r>
              <a:rPr lang="en-US" altLang="en-US" dirty="0"/>
              <a:t>Writing the First Draft, 2</a:t>
            </a:r>
            <a:endParaRPr lang="en-US" dirty="0"/>
          </a:p>
        </p:txBody>
      </p:sp>
      <p:sp>
        <p:nvSpPr>
          <p:cNvPr id="3" name="Content Placeholder 2">
            <a:extLst>
              <a:ext uri="{FF2B5EF4-FFF2-40B4-BE49-F238E27FC236}">
                <a16:creationId xmlns:a16="http://schemas.microsoft.com/office/drawing/2014/main" id="{71730431-32FB-4434-97AD-08703955791D}"/>
              </a:ext>
            </a:extLst>
          </p:cNvPr>
          <p:cNvSpPr>
            <a:spLocks noGrp="1"/>
          </p:cNvSpPr>
          <p:nvPr>
            <p:ph idx="1"/>
          </p:nvPr>
        </p:nvSpPr>
        <p:spPr/>
        <p:txBody>
          <a:bodyPr/>
          <a:lstStyle/>
          <a:p>
            <a:pPr lvl="0">
              <a:buClr>
                <a:srgbClr val="003366"/>
              </a:buClr>
            </a:pPr>
            <a:r>
              <a:rPr lang="en-US" altLang="en-US" dirty="0">
                <a:solidFill>
                  <a:srgbClr val="003366"/>
                </a:solidFill>
              </a:rPr>
              <a:t>The draft must include the following elements:</a:t>
            </a:r>
          </a:p>
          <a:p>
            <a:pPr lvl="0">
              <a:buClr>
                <a:srgbClr val="003366"/>
              </a:buClr>
            </a:pPr>
            <a:endParaRPr lang="en-US" altLang="en-US" sz="1000" b="1" dirty="0">
              <a:solidFill>
                <a:srgbClr val="003366"/>
              </a:solidFill>
            </a:endParaRPr>
          </a:p>
          <a:p>
            <a:pPr marL="457200" lvl="0" indent="-457200">
              <a:buClr>
                <a:srgbClr val="003366"/>
              </a:buClr>
              <a:buFont typeface="Arial" panose="020B0604020202020204" pitchFamily="34" charset="0"/>
              <a:buChar char="•"/>
            </a:pPr>
            <a:r>
              <a:rPr lang="en-US" altLang="en-US" sz="2400" dirty="0">
                <a:solidFill>
                  <a:srgbClr val="003366"/>
                </a:solidFill>
              </a:rPr>
              <a:t>An interesting and relevant opening</a:t>
            </a:r>
          </a:p>
          <a:p>
            <a:pPr marL="457200" lvl="0" indent="-457200">
              <a:buClr>
                <a:srgbClr val="003366"/>
              </a:buClr>
              <a:buFont typeface="Arial" panose="020B0604020202020204" pitchFamily="34" charset="0"/>
              <a:buChar char="•"/>
            </a:pPr>
            <a:r>
              <a:rPr lang="en-US" altLang="en-US" sz="2400" dirty="0">
                <a:solidFill>
                  <a:srgbClr val="003366"/>
                </a:solidFill>
              </a:rPr>
              <a:t>A clear thesis</a:t>
            </a:r>
          </a:p>
          <a:p>
            <a:pPr marL="457200" lvl="0" indent="-457200">
              <a:buClr>
                <a:srgbClr val="003366"/>
              </a:buClr>
              <a:buFont typeface="Arial" panose="020B0604020202020204" pitchFamily="34" charset="0"/>
              <a:buChar char="•"/>
            </a:pPr>
            <a:r>
              <a:rPr lang="en-US" altLang="en-US" sz="2400" dirty="0">
                <a:solidFill>
                  <a:srgbClr val="003366"/>
                </a:solidFill>
              </a:rPr>
              <a:t>A definition of key terms</a:t>
            </a:r>
          </a:p>
          <a:p>
            <a:pPr marL="457200" lvl="0" indent="-457200">
              <a:buClr>
                <a:srgbClr val="003366"/>
              </a:buClr>
              <a:buFont typeface="Arial" panose="020B0604020202020204" pitchFamily="34" charset="0"/>
              <a:buChar char="•"/>
            </a:pPr>
            <a:r>
              <a:rPr lang="en-US" altLang="en-US" sz="2400" dirty="0">
                <a:solidFill>
                  <a:srgbClr val="003366"/>
                </a:solidFill>
              </a:rPr>
              <a:t>Well-organized ideas in clear paragraphs</a:t>
            </a:r>
          </a:p>
          <a:p>
            <a:pPr marL="457200" lvl="0" indent="-457200">
              <a:buClr>
                <a:srgbClr val="003366"/>
              </a:buClr>
              <a:buFont typeface="Arial" panose="020B0604020202020204" pitchFamily="34" charset="0"/>
              <a:buChar char="•"/>
            </a:pPr>
            <a:r>
              <a:rPr lang="en-US" altLang="en-US" sz="2400" dirty="0">
                <a:solidFill>
                  <a:srgbClr val="003366"/>
                </a:solidFill>
              </a:rPr>
              <a:t>Solidly defended topic ideas within those paragraphs</a:t>
            </a:r>
          </a:p>
          <a:p>
            <a:pPr marL="457200" lvl="0" indent="-457200">
              <a:buClr>
                <a:srgbClr val="003366"/>
              </a:buClr>
              <a:buFont typeface="Arial" panose="020B0604020202020204" pitchFamily="34" charset="0"/>
              <a:buChar char="•"/>
            </a:pPr>
            <a:r>
              <a:rPr lang="en-US" altLang="en-US" sz="2400" dirty="0">
                <a:solidFill>
                  <a:srgbClr val="003366"/>
                </a:solidFill>
              </a:rPr>
              <a:t>A satisfying conclusion</a:t>
            </a:r>
            <a:endParaRPr lang="en-US" sz="2400" dirty="0">
              <a:solidFill>
                <a:srgbClr val="003366"/>
              </a:solidFill>
            </a:endParaRPr>
          </a:p>
        </p:txBody>
      </p:sp>
    </p:spTree>
    <p:extLst>
      <p:ext uri="{BB962C8B-B14F-4D97-AF65-F5344CB8AC3E}">
        <p14:creationId xmlns:p14="http://schemas.microsoft.com/office/powerpoint/2010/main" val="33589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53ED-2166-4996-8131-3FE77E81EF3F}"/>
              </a:ext>
            </a:extLst>
          </p:cNvPr>
          <p:cNvSpPr>
            <a:spLocks noGrp="1"/>
          </p:cNvSpPr>
          <p:nvPr>
            <p:ph type="title"/>
          </p:nvPr>
        </p:nvSpPr>
        <p:spPr/>
        <p:txBody>
          <a:bodyPr/>
          <a:lstStyle/>
          <a:p>
            <a:r>
              <a:rPr lang="en-US" altLang="en-US" dirty="0"/>
              <a:t>Provide an Interesting Opening</a:t>
            </a:r>
            <a:endParaRPr lang="en-US" dirty="0"/>
          </a:p>
        </p:txBody>
      </p:sp>
      <p:sp>
        <p:nvSpPr>
          <p:cNvPr id="3" name="Content Placeholder 2">
            <a:extLst>
              <a:ext uri="{FF2B5EF4-FFF2-40B4-BE49-F238E27FC236}">
                <a16:creationId xmlns:a16="http://schemas.microsoft.com/office/drawing/2014/main" id="{CDEF9B88-FE55-4387-A6EF-96AA10349366}"/>
              </a:ext>
            </a:extLst>
          </p:cNvPr>
          <p:cNvSpPr>
            <a:spLocks noGrp="1"/>
          </p:cNvSpPr>
          <p:nvPr>
            <p:ph idx="1"/>
          </p:nvPr>
        </p:nvSpPr>
        <p:spPr/>
        <p:txBody>
          <a:bodyPr/>
          <a:lstStyle/>
          <a:p>
            <a:r>
              <a:rPr lang="en-US" dirty="0"/>
              <a:t>Ideas for an interesting opening</a:t>
            </a:r>
          </a:p>
          <a:p>
            <a:pPr marL="457200" indent="-457200">
              <a:buFont typeface="Arial" panose="020B0604020202020204" pitchFamily="34" charset="0"/>
              <a:buChar char="•"/>
            </a:pPr>
            <a:r>
              <a:rPr lang="en-US" sz="2400" dirty="0"/>
              <a:t>A startling, very controversial, or attention-grabbing claim</a:t>
            </a:r>
          </a:p>
          <a:p>
            <a:pPr marL="457200" indent="-457200">
              <a:buFont typeface="Arial" panose="020B0604020202020204" pitchFamily="34" charset="0"/>
              <a:buChar char="•"/>
            </a:pPr>
            <a:r>
              <a:rPr lang="en-US" sz="2400" dirty="0"/>
              <a:t>Provide some background on the chosen topic or show why the issue is an important one</a:t>
            </a:r>
          </a:p>
          <a:p>
            <a:pPr marL="457200" indent="-457200">
              <a:buFont typeface="Arial" panose="020B0604020202020204" pitchFamily="34" charset="0"/>
              <a:buChar char="•"/>
            </a:pPr>
            <a:r>
              <a:rPr lang="en-US" sz="2400" dirty="0"/>
              <a:t>Statistics, a quote, a fact, or an interesting story relevant to the topic</a:t>
            </a:r>
          </a:p>
          <a:p>
            <a:pPr marL="457200" indent="-457200">
              <a:buFont typeface="Arial" panose="020B0604020202020204" pitchFamily="34" charset="0"/>
              <a:buChar char="•"/>
            </a:pPr>
            <a:r>
              <a:rPr lang="en-US" sz="2400" dirty="0"/>
              <a:t>A personal account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94E0-0B2D-49B8-8036-3C90D420578B}"/>
              </a:ext>
            </a:extLst>
          </p:cNvPr>
          <p:cNvSpPr>
            <a:spLocks noGrp="1"/>
          </p:cNvSpPr>
          <p:nvPr>
            <p:ph type="title"/>
          </p:nvPr>
        </p:nvSpPr>
        <p:spPr/>
        <p:txBody>
          <a:bodyPr/>
          <a:lstStyle/>
          <a:p>
            <a:r>
              <a:rPr lang="en-US" altLang="en-US" dirty="0"/>
              <a:t>Include a Thesis Statement</a:t>
            </a:r>
            <a:endParaRPr lang="en-US" dirty="0"/>
          </a:p>
        </p:txBody>
      </p:sp>
      <p:sp>
        <p:nvSpPr>
          <p:cNvPr id="3" name="Content Placeholder 2">
            <a:extLst>
              <a:ext uri="{FF2B5EF4-FFF2-40B4-BE49-F238E27FC236}">
                <a16:creationId xmlns:a16="http://schemas.microsoft.com/office/drawing/2014/main" id="{F2789130-ABBC-4DF9-A4C5-B36FB28940BD}"/>
              </a:ext>
            </a:extLst>
          </p:cNvPr>
          <p:cNvSpPr>
            <a:spLocks noGrp="1"/>
          </p:cNvSpPr>
          <p:nvPr>
            <p:ph idx="1"/>
          </p:nvPr>
        </p:nvSpPr>
        <p:spPr/>
        <p:txBody>
          <a:bodyPr/>
          <a:lstStyle/>
          <a:p>
            <a:pPr>
              <a:lnSpc>
                <a:spcPct val="90000"/>
              </a:lnSpc>
            </a:pPr>
            <a:r>
              <a:rPr lang="en-US" altLang="en-US" dirty="0"/>
              <a:t>The more clearly, precisely, and up front you state your thesis, the better</a:t>
            </a:r>
          </a:p>
          <a:p>
            <a:pPr lvl="1">
              <a:lnSpc>
                <a:spcPct val="90000"/>
              </a:lnSpc>
            </a:pPr>
            <a:r>
              <a:rPr lang="en-US" altLang="en-US" dirty="0"/>
              <a:t>The less your readers have to guess at what you are getting at, the more they will understand your argument </a:t>
            </a:r>
          </a:p>
          <a:p>
            <a:pPr>
              <a:lnSpc>
                <a:spcPct val="90000"/>
              </a:lnSpc>
            </a:pPr>
            <a:endParaRPr lang="en-US" altLang="en-US" sz="1000" dirty="0"/>
          </a:p>
          <a:p>
            <a:pPr>
              <a:lnSpc>
                <a:spcPct val="90000"/>
              </a:lnSpc>
            </a:pPr>
            <a:r>
              <a:rPr lang="en-US" altLang="en-US" dirty="0"/>
              <a:t>Limit your thesis statement to what you will defend </a:t>
            </a:r>
          </a:p>
          <a:p>
            <a:pPr>
              <a:lnSpc>
                <a:spcPct val="90000"/>
              </a:lnSpc>
            </a:pPr>
            <a:endParaRPr lang="en-US" altLang="en-US" sz="1000" dirty="0"/>
          </a:p>
          <a:p>
            <a:pPr>
              <a:lnSpc>
                <a:spcPct val="90000"/>
              </a:lnSpc>
            </a:pPr>
            <a:r>
              <a:rPr lang="en-US" altLang="en-US" dirty="0"/>
              <a:t>It is also good to include some details on how you will defend your claim or ideas of how the paper is organized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23F9-A1BB-4446-8076-D8B9E2CDC384}"/>
              </a:ext>
            </a:extLst>
          </p:cNvPr>
          <p:cNvSpPr>
            <a:spLocks noGrp="1"/>
          </p:cNvSpPr>
          <p:nvPr>
            <p:ph type="title"/>
          </p:nvPr>
        </p:nvSpPr>
        <p:spPr/>
        <p:txBody>
          <a:bodyPr/>
          <a:lstStyle/>
          <a:p>
            <a:r>
              <a:rPr lang="en-US" altLang="en-US" dirty="0"/>
              <a:t>Develop Your Body Paragraphs</a:t>
            </a:r>
            <a:endParaRPr lang="en-US" dirty="0"/>
          </a:p>
        </p:txBody>
      </p:sp>
      <p:sp>
        <p:nvSpPr>
          <p:cNvPr id="3" name="Content Placeholder 2">
            <a:extLst>
              <a:ext uri="{FF2B5EF4-FFF2-40B4-BE49-F238E27FC236}">
                <a16:creationId xmlns:a16="http://schemas.microsoft.com/office/drawing/2014/main" id="{DF73F044-A1EA-47FD-A9C1-A71DF3623502}"/>
              </a:ext>
            </a:extLst>
          </p:cNvPr>
          <p:cNvSpPr>
            <a:spLocks noGrp="1"/>
          </p:cNvSpPr>
          <p:nvPr>
            <p:ph idx="1"/>
          </p:nvPr>
        </p:nvSpPr>
        <p:spPr/>
        <p:txBody>
          <a:bodyPr/>
          <a:lstStyle/>
          <a:p>
            <a:pPr marL="457200" indent="-457200">
              <a:buFont typeface="Arial" panose="020B0604020202020204" pitchFamily="34" charset="0"/>
              <a:buChar char="•"/>
            </a:pPr>
            <a:r>
              <a:rPr lang="en-US" altLang="en-US" dirty="0"/>
              <a:t>Start each body paragraph with a topic sentence and develop the paragraph with details that support the topic sentence </a:t>
            </a:r>
          </a:p>
          <a:p>
            <a:pPr marL="457200" indent="-457200">
              <a:buFont typeface="Arial" panose="020B0604020202020204" pitchFamily="34" charset="0"/>
              <a:buChar char="•"/>
            </a:pPr>
            <a:r>
              <a:rPr lang="en-US" dirty="0"/>
              <a:t>Try to organize your ideas in a logical, fluid manner and, when necessary, by providing transitional words and phrases that link ideas in a coherent flow</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A38B-C691-43A2-AA90-23078D89956C}"/>
              </a:ext>
            </a:extLst>
          </p:cNvPr>
          <p:cNvSpPr>
            <a:spLocks noGrp="1"/>
          </p:cNvSpPr>
          <p:nvPr>
            <p:ph type="title"/>
          </p:nvPr>
        </p:nvSpPr>
        <p:spPr/>
        <p:txBody>
          <a:bodyPr/>
          <a:lstStyle/>
          <a:p>
            <a:r>
              <a:rPr lang="en-US" altLang="en-US" dirty="0"/>
              <a:t>Provide a Satisfying Conclusion, 1</a:t>
            </a:r>
            <a:endParaRPr lang="en-US" dirty="0"/>
          </a:p>
        </p:txBody>
      </p:sp>
      <p:sp>
        <p:nvSpPr>
          <p:cNvPr id="3" name="Content Placeholder 2">
            <a:extLst>
              <a:ext uri="{FF2B5EF4-FFF2-40B4-BE49-F238E27FC236}">
                <a16:creationId xmlns:a16="http://schemas.microsoft.com/office/drawing/2014/main" id="{3B5A3BB7-B30C-4AFE-A9C6-64C687CBC44D}"/>
              </a:ext>
            </a:extLst>
          </p:cNvPr>
          <p:cNvSpPr>
            <a:spLocks noGrp="1"/>
          </p:cNvSpPr>
          <p:nvPr>
            <p:ph idx="1"/>
          </p:nvPr>
        </p:nvSpPr>
        <p:spPr/>
        <p:txBody>
          <a:bodyPr/>
          <a:lstStyle/>
          <a:p>
            <a:pPr>
              <a:lnSpc>
                <a:spcPct val="80000"/>
              </a:lnSpc>
            </a:pPr>
            <a:r>
              <a:rPr lang="en-US" altLang="en-US" dirty="0"/>
              <a:t>Always remember to “close up shops” </a:t>
            </a:r>
          </a:p>
          <a:p>
            <a:pPr marL="342900" indent="-342900">
              <a:lnSpc>
                <a:spcPct val="80000"/>
              </a:lnSpc>
              <a:buFont typeface="Arial" panose="020B0604020202020204" pitchFamily="34" charset="0"/>
              <a:buChar char="•"/>
            </a:pPr>
            <a:r>
              <a:rPr lang="en-US" altLang="en-US" sz="2400" dirty="0"/>
              <a:t>You don’t want to simply end your argument after defending your last premise</a:t>
            </a:r>
          </a:p>
          <a:p>
            <a:pPr marL="342900" indent="-342900">
              <a:lnSpc>
                <a:spcPct val="80000"/>
              </a:lnSpc>
              <a:buFont typeface="Arial" panose="020B0604020202020204" pitchFamily="34" charset="0"/>
              <a:buChar char="•"/>
            </a:pPr>
            <a:r>
              <a:rPr lang="en-US" altLang="en-US" sz="2400" dirty="0"/>
              <a:t>Make sure you say “goodbye” so the reader knows you’re done</a:t>
            </a:r>
          </a:p>
          <a:p>
            <a:pPr>
              <a:lnSpc>
                <a:spcPct val="80000"/>
              </a:lnSpc>
            </a:pPr>
            <a:endParaRPr lang="en-US" altLang="en-US" sz="1000" dirty="0"/>
          </a:p>
          <a:p>
            <a:pPr>
              <a:lnSpc>
                <a:spcPct val="80000"/>
              </a:lnSpc>
            </a:pPr>
            <a:r>
              <a:rPr lang="en-US" altLang="en-US" dirty="0"/>
              <a:t>In a shorter paper, there is no reason to repeat your whole argument; maybe close with a restatement of your thesis statement</a:t>
            </a:r>
          </a:p>
          <a:p>
            <a:pPr>
              <a:lnSpc>
                <a:spcPct val="80000"/>
              </a:lnSpc>
            </a:pPr>
            <a:endParaRPr lang="en-US" altLang="en-US" sz="1000" dirty="0"/>
          </a:p>
          <a:p>
            <a:pPr>
              <a:lnSpc>
                <a:spcPct val="80000"/>
              </a:lnSpc>
            </a:pPr>
            <a:r>
              <a:rPr lang="en-US" altLang="en-US" dirty="0"/>
              <a:t>In a longer paper, however, it helps to restate your main ideas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A38B-C691-43A2-AA90-23078D89956C}"/>
              </a:ext>
            </a:extLst>
          </p:cNvPr>
          <p:cNvSpPr>
            <a:spLocks noGrp="1"/>
          </p:cNvSpPr>
          <p:nvPr>
            <p:ph type="title"/>
          </p:nvPr>
        </p:nvSpPr>
        <p:spPr/>
        <p:txBody>
          <a:bodyPr/>
          <a:lstStyle/>
          <a:p>
            <a:r>
              <a:rPr lang="en-US" altLang="en-US" dirty="0"/>
              <a:t>Provide a Satisfying Conclusion, 2</a:t>
            </a:r>
            <a:endParaRPr lang="en-US" dirty="0"/>
          </a:p>
        </p:txBody>
      </p:sp>
      <p:sp>
        <p:nvSpPr>
          <p:cNvPr id="3" name="Content Placeholder 2">
            <a:extLst>
              <a:ext uri="{FF2B5EF4-FFF2-40B4-BE49-F238E27FC236}">
                <a16:creationId xmlns:a16="http://schemas.microsoft.com/office/drawing/2014/main" id="{3B5A3BB7-B30C-4AFE-A9C6-64C687CBC44D}"/>
              </a:ext>
            </a:extLst>
          </p:cNvPr>
          <p:cNvSpPr>
            <a:spLocks noGrp="1"/>
          </p:cNvSpPr>
          <p:nvPr>
            <p:ph idx="1"/>
          </p:nvPr>
        </p:nvSpPr>
        <p:spPr/>
        <p:txBody>
          <a:bodyPr/>
          <a:lstStyle/>
          <a:p>
            <a:pPr>
              <a:lnSpc>
                <a:spcPct val="80000"/>
              </a:lnSpc>
            </a:pPr>
            <a:r>
              <a:rPr lang="en-US" altLang="en-US" dirty="0"/>
              <a:t>Ideas to conclude an argument</a:t>
            </a:r>
          </a:p>
          <a:p>
            <a:pPr lvl="1">
              <a:lnSpc>
                <a:spcPct val="80000"/>
              </a:lnSpc>
            </a:pPr>
            <a:r>
              <a:rPr lang="en-US" altLang="en-US" dirty="0"/>
              <a:t>Return to the opening</a:t>
            </a:r>
          </a:p>
          <a:p>
            <a:pPr lvl="1">
              <a:lnSpc>
                <a:spcPct val="80000"/>
              </a:lnSpc>
            </a:pPr>
            <a:r>
              <a:rPr lang="en-US" altLang="en-US" dirty="0"/>
              <a:t>Make a prediction about your topic</a:t>
            </a:r>
          </a:p>
          <a:p>
            <a:pPr lvl="1">
              <a:lnSpc>
                <a:spcPct val="80000"/>
              </a:lnSpc>
            </a:pPr>
            <a:r>
              <a:rPr lang="en-US" altLang="en-US" dirty="0"/>
              <a:t>Ask a related yet unanswered question</a:t>
            </a:r>
          </a:p>
          <a:p>
            <a:pPr lvl="1">
              <a:lnSpc>
                <a:spcPct val="80000"/>
              </a:lnSpc>
            </a:pPr>
            <a:r>
              <a:rPr lang="en-US" altLang="en-US" dirty="0"/>
              <a:t>Call for action</a:t>
            </a:r>
          </a:p>
          <a:p>
            <a:pPr lvl="1">
              <a:lnSpc>
                <a:spcPct val="80000"/>
              </a:lnSpc>
            </a:pPr>
            <a:r>
              <a:rPr lang="en-US" altLang="en-US" dirty="0"/>
              <a:t>End with a different story from the one you started with</a:t>
            </a:r>
          </a:p>
          <a:p>
            <a:pPr lvl="1">
              <a:lnSpc>
                <a:spcPct val="80000"/>
              </a:lnSpc>
            </a:pPr>
            <a:r>
              <a:rPr lang="en-US" altLang="en-US" dirty="0"/>
              <a:t>Emphasize the importance of your claim</a:t>
            </a:r>
          </a:p>
        </p:txBody>
      </p:sp>
    </p:spTree>
    <p:extLst>
      <p:ext uri="{BB962C8B-B14F-4D97-AF65-F5344CB8AC3E}">
        <p14:creationId xmlns:p14="http://schemas.microsoft.com/office/powerpoint/2010/main" val="2971424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CE14A-A1D2-46A1-87F0-25E76F251A0C}"/>
              </a:ext>
            </a:extLst>
          </p:cNvPr>
          <p:cNvSpPr>
            <a:spLocks noGrp="1"/>
          </p:cNvSpPr>
          <p:nvPr>
            <p:ph type="title"/>
          </p:nvPr>
        </p:nvSpPr>
        <p:spPr/>
        <p:txBody>
          <a:bodyPr/>
          <a:lstStyle/>
          <a:p>
            <a:r>
              <a:rPr lang="en-US" altLang="en-US" dirty="0"/>
              <a:t>After the First Draft</a:t>
            </a:r>
            <a:endParaRPr lang="en-US" dirty="0"/>
          </a:p>
        </p:txBody>
      </p:sp>
      <p:sp>
        <p:nvSpPr>
          <p:cNvPr id="3" name="Content Placeholder 2">
            <a:extLst>
              <a:ext uri="{FF2B5EF4-FFF2-40B4-BE49-F238E27FC236}">
                <a16:creationId xmlns:a16="http://schemas.microsoft.com/office/drawing/2014/main" id="{34AED56A-EDDF-48B9-9E47-1B7ED38EADAC}"/>
              </a:ext>
            </a:extLst>
          </p:cNvPr>
          <p:cNvSpPr>
            <a:spLocks noGrp="1"/>
          </p:cNvSpPr>
          <p:nvPr>
            <p:ph idx="1"/>
          </p:nvPr>
        </p:nvSpPr>
        <p:spPr/>
        <p:txBody>
          <a:bodyPr/>
          <a:lstStyle/>
          <a:p>
            <a:r>
              <a:rPr lang="en-US" altLang="en-US" dirty="0"/>
              <a:t>It is usually best to set aside your work for a while </a:t>
            </a:r>
            <a:r>
              <a:rPr lang="en-US" dirty="0"/>
              <a:t>before you begin revising or editing</a:t>
            </a:r>
            <a:r>
              <a:rPr lang="en-US" altLang="en-US" dirty="0"/>
              <a:t> (otherwise, you will look past mistakes) </a:t>
            </a:r>
          </a:p>
          <a:p>
            <a:pPr marL="457200" indent="-457200">
              <a:buFont typeface="Arial" panose="020B0604020202020204" pitchFamily="34" charset="0"/>
              <a:buChar char="•"/>
            </a:pPr>
            <a:r>
              <a:rPr lang="en-US" altLang="en-US" sz="2400" dirty="0"/>
              <a:t>Take as many drafts as you need to get the argument as you want it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302C-A259-4FF9-9D38-E0A6889FBF30}"/>
              </a:ext>
            </a:extLst>
          </p:cNvPr>
          <p:cNvSpPr>
            <a:spLocks noGrp="1"/>
          </p:cNvSpPr>
          <p:nvPr>
            <p:ph type="title"/>
          </p:nvPr>
        </p:nvSpPr>
        <p:spPr/>
        <p:txBody>
          <a:bodyPr/>
          <a:lstStyle/>
          <a:p>
            <a:r>
              <a:rPr lang="en-US" altLang="en-US" dirty="0"/>
              <a:t>Steps to Take After Writing Your Draft, 1</a:t>
            </a:r>
            <a:endParaRPr lang="en-US" dirty="0"/>
          </a:p>
        </p:txBody>
      </p:sp>
      <p:sp>
        <p:nvSpPr>
          <p:cNvPr id="3" name="Content Placeholder 2">
            <a:extLst>
              <a:ext uri="{FF2B5EF4-FFF2-40B4-BE49-F238E27FC236}">
                <a16:creationId xmlns:a16="http://schemas.microsoft.com/office/drawing/2014/main" id="{9525C1FA-ABD7-4790-AF9A-E9CE32A21432}"/>
              </a:ext>
            </a:extLst>
          </p:cNvPr>
          <p:cNvSpPr>
            <a:spLocks noGrp="1"/>
          </p:cNvSpPr>
          <p:nvPr>
            <p:ph idx="1"/>
          </p:nvPr>
        </p:nvSpPr>
        <p:spPr>
          <a:xfrm>
            <a:off x="838200" y="2362200"/>
            <a:ext cx="7924800" cy="3724275"/>
          </a:xfrm>
        </p:spPr>
        <p:txBody>
          <a:bodyPr/>
          <a:lstStyle/>
          <a:p>
            <a:r>
              <a:rPr lang="en-US" altLang="en-US" dirty="0"/>
              <a:t>Read what you have written and revise</a:t>
            </a:r>
          </a:p>
          <a:p>
            <a:pPr marL="457200" indent="-457200">
              <a:buFont typeface="Arial" panose="020B0604020202020204" pitchFamily="34" charset="0"/>
              <a:buChar char="•"/>
            </a:pPr>
            <a:r>
              <a:rPr lang="en-US" altLang="en-US" sz="2400" dirty="0"/>
              <a:t>Don’t just look for grammar, spelling, and awkward language </a:t>
            </a:r>
          </a:p>
          <a:p>
            <a:pPr marL="457200" indent="-457200">
              <a:buFont typeface="Arial" panose="020B0604020202020204" pitchFamily="34" charset="0"/>
              <a:buChar char="•"/>
            </a:pPr>
            <a:r>
              <a:rPr lang="en-US" altLang="en-US" sz="2400" dirty="0"/>
              <a:t>Look for the large issues and evaluate your argument from the point of view of someone who disagrees with you</a:t>
            </a:r>
          </a:p>
          <a:p>
            <a:pPr marL="457200" indent="-457200">
              <a:buFont typeface="Arial" panose="020B0604020202020204" pitchFamily="34" charset="0"/>
              <a:buChar char="•"/>
            </a:pPr>
            <a:r>
              <a:rPr lang="en-US" altLang="en-US" sz="2400" dirty="0"/>
              <a:t>Question your evidence and check your logic</a:t>
            </a:r>
          </a:p>
          <a:p>
            <a:pPr marL="457200" indent="-457200">
              <a:buFont typeface="Arial" panose="020B0604020202020204" pitchFamily="34" charset="0"/>
              <a:buChar char="•"/>
            </a:pPr>
            <a:r>
              <a:rPr lang="en-US" altLang="en-US" sz="2400" dirty="0"/>
              <a:t>Ask yourself if you are simply repeating what you have heard or what you assume to be true</a:t>
            </a:r>
          </a:p>
          <a:p>
            <a:pPr marL="457200" indent="-457200">
              <a:buFont typeface="Arial" panose="020B0604020202020204" pitchFamily="34" charset="0"/>
              <a:buChar char="•"/>
            </a:pPr>
            <a:r>
              <a:rPr lang="en-US" altLang="en-US" sz="2400" dirty="0"/>
              <a:t>Revise your draft to correct any problems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7761-5E0C-46E4-8869-C7ED1484BE1A}"/>
              </a:ext>
            </a:extLst>
          </p:cNvPr>
          <p:cNvSpPr>
            <a:spLocks noGrp="1"/>
          </p:cNvSpPr>
          <p:nvPr>
            <p:ph type="title"/>
          </p:nvPr>
        </p:nvSpPr>
        <p:spPr/>
        <p:txBody>
          <a:bodyPr/>
          <a:lstStyle/>
          <a:p>
            <a:r>
              <a:rPr lang="en-US" altLang="en-US" dirty="0"/>
              <a:t>Purpose of an Argument, 2</a:t>
            </a:r>
            <a:endParaRPr lang="en-US" dirty="0"/>
          </a:p>
        </p:txBody>
      </p:sp>
      <p:sp>
        <p:nvSpPr>
          <p:cNvPr id="3" name="Content Placeholder 2">
            <a:extLst>
              <a:ext uri="{FF2B5EF4-FFF2-40B4-BE49-F238E27FC236}">
                <a16:creationId xmlns:a16="http://schemas.microsoft.com/office/drawing/2014/main" id="{3F0E7BD2-BD44-4ECF-9C56-6C3B852400E0}"/>
              </a:ext>
            </a:extLst>
          </p:cNvPr>
          <p:cNvSpPr>
            <a:spLocks noGrp="1"/>
          </p:cNvSpPr>
          <p:nvPr>
            <p:ph idx="1"/>
          </p:nvPr>
        </p:nvSpPr>
        <p:spPr/>
        <p:txBody>
          <a:bodyPr/>
          <a:lstStyle/>
          <a:p>
            <a:r>
              <a:rPr lang="en-US" dirty="0"/>
              <a:t>When writing an argument, the goal is to be heard and listened to, to have one’s ideas considered and measured, and to be regarded as an intelligent, rational, and sensitive person</a:t>
            </a:r>
          </a:p>
          <a:p>
            <a:pPr marL="457200" indent="-457200">
              <a:buFont typeface="Arial" panose="020B0604020202020204" pitchFamily="34" charset="0"/>
              <a:buChar char="•"/>
            </a:pPr>
            <a:r>
              <a:rPr lang="en-US" sz="2400" dirty="0"/>
              <a:t>True measure of the success of an argument lies in what a person has said or written and how he/she has said or written it, not in who agrees with the person</a:t>
            </a:r>
            <a:endParaRPr lang="en-US" altLang="en-US" sz="2000" dirty="0"/>
          </a:p>
        </p:txBody>
      </p:sp>
    </p:spTree>
    <p:extLst>
      <p:ext uri="{BB962C8B-B14F-4D97-AF65-F5344CB8AC3E}">
        <p14:creationId xmlns:p14="http://schemas.microsoft.com/office/powerpoint/2010/main" val="763300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A3B9-5C27-47A9-A15A-01A07B715329}"/>
              </a:ext>
            </a:extLst>
          </p:cNvPr>
          <p:cNvSpPr>
            <a:spLocks noGrp="1"/>
          </p:cNvSpPr>
          <p:nvPr>
            <p:ph type="title"/>
          </p:nvPr>
        </p:nvSpPr>
        <p:spPr/>
        <p:txBody>
          <a:bodyPr/>
          <a:lstStyle/>
          <a:p>
            <a:r>
              <a:rPr lang="en-US" altLang="en-US" dirty="0"/>
              <a:t>Steps to Take After Writing Your Draft, 2</a:t>
            </a:r>
            <a:endParaRPr lang="en-US" dirty="0"/>
          </a:p>
        </p:txBody>
      </p:sp>
      <p:sp>
        <p:nvSpPr>
          <p:cNvPr id="3" name="Content Placeholder 2">
            <a:extLst>
              <a:ext uri="{FF2B5EF4-FFF2-40B4-BE49-F238E27FC236}">
                <a16:creationId xmlns:a16="http://schemas.microsoft.com/office/drawing/2014/main" id="{395DC121-A93D-4C84-9A9B-E73F3E681605}"/>
              </a:ext>
            </a:extLst>
          </p:cNvPr>
          <p:cNvSpPr>
            <a:spLocks noGrp="1"/>
          </p:cNvSpPr>
          <p:nvPr>
            <p:ph idx="1"/>
          </p:nvPr>
        </p:nvSpPr>
        <p:spPr/>
        <p:txBody>
          <a:bodyPr/>
          <a:lstStyle/>
          <a:p>
            <a:pPr>
              <a:lnSpc>
                <a:spcPct val="90000"/>
              </a:lnSpc>
            </a:pPr>
            <a:r>
              <a:rPr lang="en-US" altLang="en-US" dirty="0"/>
              <a:t>Consider what you have not written and revise </a:t>
            </a:r>
          </a:p>
          <a:p>
            <a:pPr marL="457200" indent="-457200">
              <a:lnSpc>
                <a:spcPct val="90000"/>
              </a:lnSpc>
              <a:buFont typeface="Arial" panose="020B0604020202020204" pitchFamily="34" charset="0"/>
              <a:buChar char="•"/>
            </a:pPr>
            <a:r>
              <a:rPr lang="en-US" altLang="en-US" sz="2400" dirty="0"/>
              <a:t>As you read, object to your argument every way you can </a:t>
            </a:r>
          </a:p>
          <a:p>
            <a:pPr marL="457200" indent="-457200">
              <a:lnSpc>
                <a:spcPct val="90000"/>
              </a:lnSpc>
              <a:buFont typeface="Arial" panose="020B0604020202020204" pitchFamily="34" charset="0"/>
              <a:buChar char="•"/>
            </a:pPr>
            <a:r>
              <a:rPr lang="en-US" altLang="en-US" sz="2400" dirty="0"/>
              <a:t>If you find a serious objection, you will need to revise to account for it</a:t>
            </a:r>
          </a:p>
          <a:p>
            <a:pPr>
              <a:lnSpc>
                <a:spcPct val="90000"/>
              </a:lnSpc>
            </a:pPr>
            <a:endParaRPr lang="en-US" altLang="en-US" sz="1000" dirty="0"/>
          </a:p>
          <a:p>
            <a:pPr>
              <a:lnSpc>
                <a:spcPct val="90000"/>
              </a:lnSpc>
            </a:pPr>
            <a:r>
              <a:rPr lang="en-US" altLang="en-US" dirty="0"/>
              <a:t>Show your work to someone</a:t>
            </a:r>
          </a:p>
          <a:p>
            <a:pPr marL="457200" indent="-457200">
              <a:lnSpc>
                <a:spcPct val="90000"/>
              </a:lnSpc>
              <a:buFont typeface="Arial" panose="020B0604020202020204" pitchFamily="34" charset="0"/>
              <a:buChar char="•"/>
            </a:pPr>
            <a:r>
              <a:rPr lang="en-US" altLang="en-US" sz="2400" dirty="0"/>
              <a:t>Get an honest opinion from someone who can critically review your essay</a:t>
            </a:r>
          </a:p>
          <a:p>
            <a:pPr marL="457200" indent="-457200">
              <a:lnSpc>
                <a:spcPct val="90000"/>
              </a:lnSpc>
              <a:buFont typeface="Arial" panose="020B0604020202020204" pitchFamily="34" charset="0"/>
              <a:buChar char="•"/>
            </a:pPr>
            <a:r>
              <a:rPr lang="en-US" altLang="en-US" sz="2400" dirty="0"/>
              <a:t>If people offer no criticism, prod them for some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A3B9-5C27-47A9-A15A-01A07B715329}"/>
              </a:ext>
            </a:extLst>
          </p:cNvPr>
          <p:cNvSpPr>
            <a:spLocks noGrp="1"/>
          </p:cNvSpPr>
          <p:nvPr>
            <p:ph type="title"/>
          </p:nvPr>
        </p:nvSpPr>
        <p:spPr/>
        <p:txBody>
          <a:bodyPr/>
          <a:lstStyle/>
          <a:p>
            <a:r>
              <a:rPr lang="en-US" altLang="en-US" dirty="0"/>
              <a:t>Steps to Take After Writing Your Draft, 3</a:t>
            </a:r>
            <a:endParaRPr lang="en-US" dirty="0"/>
          </a:p>
        </p:txBody>
      </p:sp>
      <p:sp>
        <p:nvSpPr>
          <p:cNvPr id="3" name="Content Placeholder 2">
            <a:extLst>
              <a:ext uri="{FF2B5EF4-FFF2-40B4-BE49-F238E27FC236}">
                <a16:creationId xmlns:a16="http://schemas.microsoft.com/office/drawing/2014/main" id="{395DC121-A93D-4C84-9A9B-E73F3E681605}"/>
              </a:ext>
            </a:extLst>
          </p:cNvPr>
          <p:cNvSpPr>
            <a:spLocks noGrp="1"/>
          </p:cNvSpPr>
          <p:nvPr>
            <p:ph idx="1"/>
          </p:nvPr>
        </p:nvSpPr>
        <p:spPr/>
        <p:txBody>
          <a:bodyPr/>
          <a:lstStyle/>
          <a:p>
            <a:pPr>
              <a:lnSpc>
                <a:spcPct val="90000"/>
              </a:lnSpc>
            </a:pPr>
            <a:r>
              <a:rPr lang="en-US" altLang="en-US" dirty="0"/>
              <a:t>Edit your work </a:t>
            </a:r>
          </a:p>
          <a:p>
            <a:pPr marL="457200" indent="-457200">
              <a:lnSpc>
                <a:spcPct val="90000"/>
              </a:lnSpc>
              <a:buFont typeface="Arial" panose="020B0604020202020204" pitchFamily="34" charset="0"/>
              <a:buChar char="•"/>
            </a:pPr>
            <a:r>
              <a:rPr lang="en-US" altLang="en-US" sz="2400" dirty="0"/>
              <a:t>Look over your sentences very carefully one last time for grammatical mistakes, misused or missing punctuation, misspellings, and typographical errors</a:t>
            </a:r>
          </a:p>
          <a:p>
            <a:pPr marL="457200" indent="-457200">
              <a:lnSpc>
                <a:spcPct val="90000"/>
              </a:lnSpc>
              <a:buFont typeface="Arial" panose="020B0604020202020204" pitchFamily="34" charset="0"/>
              <a:buChar char="•"/>
            </a:pPr>
            <a:r>
              <a:rPr lang="en-US" altLang="en-US" sz="2400" dirty="0"/>
              <a:t>Read it out loud! </a:t>
            </a:r>
          </a:p>
          <a:p>
            <a:pPr>
              <a:lnSpc>
                <a:spcPct val="90000"/>
              </a:lnSpc>
            </a:pPr>
            <a:endParaRPr lang="en-US" altLang="en-US" sz="1000" dirty="0"/>
          </a:p>
          <a:p>
            <a:pPr>
              <a:lnSpc>
                <a:spcPct val="90000"/>
              </a:lnSpc>
            </a:pPr>
            <a:r>
              <a:rPr lang="en-US" altLang="en-US" dirty="0"/>
              <a:t>Hand it in! </a:t>
            </a:r>
          </a:p>
          <a:p>
            <a:pPr marL="457200" indent="-457200">
              <a:lnSpc>
                <a:spcPct val="90000"/>
              </a:lnSpc>
              <a:buFont typeface="Arial" panose="020B0604020202020204" pitchFamily="34" charset="0"/>
              <a:buChar char="•"/>
            </a:pPr>
            <a:r>
              <a:rPr lang="en-US" altLang="en-US" sz="2400" dirty="0"/>
              <a:t>Your paper will never be perfect, so don’t wait until you think it is to hand it in</a:t>
            </a:r>
          </a:p>
          <a:p>
            <a:pPr marL="852488" lvl="1" indent="-457200">
              <a:lnSpc>
                <a:spcPct val="90000"/>
              </a:lnSpc>
            </a:pPr>
            <a:r>
              <a:rPr lang="en-US" altLang="en-US" sz="2200" dirty="0"/>
              <a:t>Just make sure you have gone through all the steps</a:t>
            </a:r>
          </a:p>
        </p:txBody>
      </p:sp>
    </p:spTree>
    <p:extLst>
      <p:ext uri="{BB962C8B-B14F-4D97-AF65-F5344CB8AC3E}">
        <p14:creationId xmlns:p14="http://schemas.microsoft.com/office/powerpoint/2010/main" val="3835006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336D-59BE-422C-A8E4-4E486224C897}"/>
              </a:ext>
            </a:extLst>
          </p:cNvPr>
          <p:cNvSpPr>
            <a:spLocks noGrp="1"/>
          </p:cNvSpPr>
          <p:nvPr>
            <p:ph type="title"/>
          </p:nvPr>
        </p:nvSpPr>
        <p:spPr/>
        <p:txBody>
          <a:bodyPr/>
          <a:lstStyle/>
          <a:p>
            <a:r>
              <a:rPr lang="en-US" altLang="en-US" dirty="0"/>
              <a:t>Stages in Writing a Successful Argument</a:t>
            </a:r>
            <a:endParaRPr lang="en-US" dirty="0"/>
          </a:p>
        </p:txBody>
      </p:sp>
      <p:sp>
        <p:nvSpPr>
          <p:cNvPr id="3" name="Content Placeholder 2">
            <a:extLst>
              <a:ext uri="{FF2B5EF4-FFF2-40B4-BE49-F238E27FC236}">
                <a16:creationId xmlns:a16="http://schemas.microsoft.com/office/drawing/2014/main" id="{03B5AEA4-7D04-49DE-A5B9-8A10921E9E9F}"/>
              </a:ext>
            </a:extLst>
          </p:cNvPr>
          <p:cNvSpPr>
            <a:spLocks noGrp="1"/>
          </p:cNvSpPr>
          <p:nvPr>
            <p:ph idx="1"/>
          </p:nvPr>
        </p:nvSpPr>
        <p:spPr/>
        <p:txBody>
          <a:bodyPr/>
          <a:lstStyle/>
          <a:p>
            <a:pPr marL="457200" indent="-457200">
              <a:buFont typeface="Arial" panose="020B0604020202020204" pitchFamily="34" charset="0"/>
              <a:buChar char="•"/>
            </a:pPr>
            <a:r>
              <a:rPr lang="en-US" altLang="en-US" dirty="0"/>
              <a:t>What to do before you begin writing</a:t>
            </a:r>
          </a:p>
          <a:p>
            <a:pPr marL="457200" indent="-457200">
              <a:buFont typeface="Arial" panose="020B0604020202020204" pitchFamily="34" charset="0"/>
              <a:buChar char="•"/>
            </a:pPr>
            <a:r>
              <a:rPr lang="en-US" altLang="en-US" dirty="0"/>
              <a:t>What to do when writing the first draft</a:t>
            </a:r>
          </a:p>
          <a:p>
            <a:pPr marL="457200" indent="-457200">
              <a:buFont typeface="Arial" panose="020B0604020202020204" pitchFamily="34" charset="0"/>
              <a:buChar char="•"/>
            </a:pPr>
            <a:r>
              <a:rPr lang="en-US" altLang="en-US" dirty="0"/>
              <a:t>What to do after you’ve completed the first draft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C87F-8C75-48E0-8FF1-12EC43692AC8}"/>
              </a:ext>
            </a:extLst>
          </p:cNvPr>
          <p:cNvSpPr>
            <a:spLocks noGrp="1"/>
          </p:cNvSpPr>
          <p:nvPr>
            <p:ph type="title"/>
          </p:nvPr>
        </p:nvSpPr>
        <p:spPr/>
        <p:txBody>
          <a:bodyPr/>
          <a:lstStyle/>
          <a:p>
            <a:r>
              <a:rPr lang="en-US" altLang="en-US" dirty="0"/>
              <a:t>What to Do Before You Begin Writing</a:t>
            </a:r>
            <a:endParaRPr lang="en-US" dirty="0"/>
          </a:p>
        </p:txBody>
      </p:sp>
      <p:sp>
        <p:nvSpPr>
          <p:cNvPr id="3" name="Content Placeholder 2">
            <a:extLst>
              <a:ext uri="{FF2B5EF4-FFF2-40B4-BE49-F238E27FC236}">
                <a16:creationId xmlns:a16="http://schemas.microsoft.com/office/drawing/2014/main" id="{530390C7-5189-4903-BA7C-86D71D28A5A4}"/>
              </a:ext>
            </a:extLst>
          </p:cNvPr>
          <p:cNvSpPr>
            <a:spLocks noGrp="1"/>
          </p:cNvSpPr>
          <p:nvPr>
            <p:ph idx="1"/>
          </p:nvPr>
        </p:nvSpPr>
        <p:spPr/>
        <p:txBody>
          <a:bodyPr/>
          <a:lstStyle/>
          <a:p>
            <a:pPr marL="457200" indent="-457200">
              <a:lnSpc>
                <a:spcPct val="90000"/>
              </a:lnSpc>
              <a:buFont typeface="Arial" panose="020B0604020202020204" pitchFamily="34" charset="0"/>
              <a:buChar char="•"/>
            </a:pPr>
            <a:r>
              <a:rPr lang="en-US" altLang="en-US" dirty="0"/>
              <a:t>Know yourself</a:t>
            </a:r>
          </a:p>
          <a:p>
            <a:pPr marL="457200" indent="-457200">
              <a:lnSpc>
                <a:spcPct val="90000"/>
              </a:lnSpc>
              <a:buFont typeface="Arial" panose="020B0604020202020204" pitchFamily="34" charset="0"/>
              <a:buChar char="•"/>
            </a:pPr>
            <a:r>
              <a:rPr lang="en-US" altLang="en-US" dirty="0"/>
              <a:t>Know your audience</a:t>
            </a:r>
          </a:p>
          <a:p>
            <a:pPr marL="457200" indent="-457200">
              <a:lnSpc>
                <a:spcPct val="90000"/>
              </a:lnSpc>
              <a:buFont typeface="Arial" panose="020B0604020202020204" pitchFamily="34" charset="0"/>
              <a:buChar char="•"/>
            </a:pPr>
            <a:r>
              <a:rPr lang="en-US" altLang="en-US" dirty="0"/>
              <a:t>Choose and narrow your topic</a:t>
            </a:r>
          </a:p>
          <a:p>
            <a:pPr marL="457200" indent="-457200">
              <a:lnSpc>
                <a:spcPct val="90000"/>
              </a:lnSpc>
              <a:buFont typeface="Arial" panose="020B0604020202020204" pitchFamily="34" charset="0"/>
              <a:buChar char="•"/>
            </a:pPr>
            <a:r>
              <a:rPr lang="en-US" altLang="en-US" dirty="0"/>
              <a:t>Write a sentence that expresses your claim</a:t>
            </a:r>
          </a:p>
          <a:p>
            <a:pPr marL="457200" indent="-457200">
              <a:lnSpc>
                <a:spcPct val="90000"/>
              </a:lnSpc>
              <a:buFont typeface="Arial" panose="020B0604020202020204" pitchFamily="34" charset="0"/>
              <a:buChar char="•"/>
            </a:pPr>
            <a:r>
              <a:rPr lang="en-US" altLang="en-US" dirty="0"/>
              <a:t>Gather ideas (brainstorm and research)</a:t>
            </a:r>
          </a:p>
          <a:p>
            <a:pPr marL="457200" indent="-457200">
              <a:lnSpc>
                <a:spcPct val="90000"/>
              </a:lnSpc>
              <a:buFont typeface="Arial" panose="020B0604020202020204" pitchFamily="34" charset="0"/>
              <a:buChar char="•"/>
            </a:pPr>
            <a:r>
              <a:rPr lang="en-US" altLang="en-US" dirty="0"/>
              <a:t>Organize your ideas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B579B-4744-4331-BAEA-26DAEF686CB9}"/>
              </a:ext>
            </a:extLst>
          </p:cNvPr>
          <p:cNvSpPr>
            <a:spLocks noGrp="1"/>
          </p:cNvSpPr>
          <p:nvPr>
            <p:ph type="title"/>
          </p:nvPr>
        </p:nvSpPr>
        <p:spPr/>
        <p:txBody>
          <a:bodyPr/>
          <a:lstStyle/>
          <a:p>
            <a:r>
              <a:rPr lang="en-US" altLang="en-US" dirty="0"/>
              <a:t>Know Yourself</a:t>
            </a:r>
            <a:endParaRPr lang="en-US" dirty="0"/>
          </a:p>
        </p:txBody>
      </p:sp>
      <p:sp>
        <p:nvSpPr>
          <p:cNvPr id="3" name="Content Placeholder 2">
            <a:extLst>
              <a:ext uri="{FF2B5EF4-FFF2-40B4-BE49-F238E27FC236}">
                <a16:creationId xmlns:a16="http://schemas.microsoft.com/office/drawing/2014/main" id="{B2D40487-8EEA-427E-ADC5-1D91CB5E6349}"/>
              </a:ext>
            </a:extLst>
          </p:cNvPr>
          <p:cNvSpPr>
            <a:spLocks noGrp="1"/>
          </p:cNvSpPr>
          <p:nvPr>
            <p:ph idx="1"/>
          </p:nvPr>
        </p:nvSpPr>
        <p:spPr/>
        <p:txBody>
          <a:bodyPr/>
          <a:lstStyle/>
          <a:p>
            <a:pPr marL="457200" indent="-457200">
              <a:spcBef>
                <a:spcPts val="400"/>
              </a:spcBef>
              <a:buFont typeface="Arial" panose="020B0604020202020204" pitchFamily="34" charset="0"/>
              <a:buChar char="•"/>
            </a:pPr>
            <a:r>
              <a:rPr lang="en-US" altLang="en-US" dirty="0"/>
              <a:t>Are you prepared to be precise and accurate, offer only premises you believe to be true, be fair to the other side, and credit your sources? </a:t>
            </a:r>
          </a:p>
          <a:p>
            <a:pPr marL="457200" indent="-457200">
              <a:spcBef>
                <a:spcPts val="400"/>
              </a:spcBef>
              <a:buFont typeface="Arial" panose="020B0604020202020204" pitchFamily="34" charset="0"/>
              <a:buChar char="•"/>
            </a:pPr>
            <a:r>
              <a:rPr lang="en-US" altLang="en-US" dirty="0"/>
              <a:t>Are you ready to simply present your argument well and not just do it to “win a fight?” </a:t>
            </a:r>
          </a:p>
          <a:p>
            <a:pPr marL="457200" indent="-457200">
              <a:spcBef>
                <a:spcPts val="400"/>
              </a:spcBef>
              <a:buFont typeface="Arial" panose="020B0604020202020204" pitchFamily="34" charset="0"/>
              <a:buChar char="•"/>
            </a:pPr>
            <a:r>
              <a:rPr lang="en-US" altLang="en-US" dirty="0"/>
              <a:t>Are you ready to defend your beliefs, not merely hold them because you always have? </a:t>
            </a:r>
          </a:p>
          <a:p>
            <a:pPr marL="457200" indent="-457200">
              <a:spcBef>
                <a:spcPts val="400"/>
              </a:spcBef>
              <a:buFont typeface="Arial" panose="020B0604020202020204" pitchFamily="34" charset="0"/>
              <a:buChar char="•"/>
            </a:pPr>
            <a:r>
              <a:rPr lang="en-US" altLang="en-US" dirty="0"/>
              <a:t>Do you know enough about the topic you’re going to address? If not, do your research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A3B7-7803-4952-883D-C677DE7AB996}"/>
              </a:ext>
            </a:extLst>
          </p:cNvPr>
          <p:cNvSpPr>
            <a:spLocks noGrp="1"/>
          </p:cNvSpPr>
          <p:nvPr>
            <p:ph type="title"/>
          </p:nvPr>
        </p:nvSpPr>
        <p:spPr/>
        <p:txBody>
          <a:bodyPr/>
          <a:lstStyle/>
          <a:p>
            <a:r>
              <a:rPr lang="en-US" altLang="en-US" dirty="0"/>
              <a:t>Know Your Audience, 1</a:t>
            </a:r>
            <a:endParaRPr lang="en-US" dirty="0"/>
          </a:p>
        </p:txBody>
      </p:sp>
      <p:sp>
        <p:nvSpPr>
          <p:cNvPr id="3" name="Content Placeholder 2">
            <a:extLst>
              <a:ext uri="{FF2B5EF4-FFF2-40B4-BE49-F238E27FC236}">
                <a16:creationId xmlns:a16="http://schemas.microsoft.com/office/drawing/2014/main" id="{5BC7A5B9-D39B-468F-A4B5-5E1C5A86415F}"/>
              </a:ext>
            </a:extLst>
          </p:cNvPr>
          <p:cNvSpPr>
            <a:spLocks noGrp="1"/>
          </p:cNvSpPr>
          <p:nvPr>
            <p:ph idx="1"/>
          </p:nvPr>
        </p:nvSpPr>
        <p:spPr/>
        <p:txBody>
          <a:bodyPr/>
          <a:lstStyle/>
          <a:p>
            <a:r>
              <a:rPr lang="en-US" dirty="0"/>
              <a:t>Take a little time to think about your intended audience before you begin writing</a:t>
            </a:r>
          </a:p>
          <a:p>
            <a:endParaRPr lang="en-US" sz="1000" dirty="0"/>
          </a:p>
          <a:p>
            <a:r>
              <a:rPr lang="en-US" dirty="0"/>
              <a:t>Don’t write for extremes</a:t>
            </a:r>
          </a:p>
          <a:p>
            <a:pPr marL="457200" indent="-457200">
              <a:buFont typeface="Arial" panose="020B0604020202020204" pitchFamily="34" charset="0"/>
              <a:buChar char="•"/>
            </a:pPr>
            <a:r>
              <a:rPr lang="en-US" sz="2400" dirty="0"/>
              <a:t>Assume that your readers are intelligent, rational, humane, and willing to carefully weigh the merits of your argument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A3B7-7803-4952-883D-C677DE7AB996}"/>
              </a:ext>
            </a:extLst>
          </p:cNvPr>
          <p:cNvSpPr>
            <a:spLocks noGrp="1"/>
          </p:cNvSpPr>
          <p:nvPr>
            <p:ph type="title"/>
          </p:nvPr>
        </p:nvSpPr>
        <p:spPr/>
        <p:txBody>
          <a:bodyPr/>
          <a:lstStyle/>
          <a:p>
            <a:r>
              <a:rPr lang="en-US" altLang="en-US" dirty="0"/>
              <a:t>Know Your Audience, 2</a:t>
            </a:r>
            <a:endParaRPr lang="en-US" dirty="0"/>
          </a:p>
        </p:txBody>
      </p:sp>
      <p:sp>
        <p:nvSpPr>
          <p:cNvPr id="3" name="Content Placeholder 2">
            <a:extLst>
              <a:ext uri="{FF2B5EF4-FFF2-40B4-BE49-F238E27FC236}">
                <a16:creationId xmlns:a16="http://schemas.microsoft.com/office/drawing/2014/main" id="{5BC7A5B9-D39B-468F-A4B5-5E1C5A86415F}"/>
              </a:ext>
            </a:extLst>
          </p:cNvPr>
          <p:cNvSpPr>
            <a:spLocks noGrp="1"/>
          </p:cNvSpPr>
          <p:nvPr>
            <p:ph idx="1"/>
          </p:nvPr>
        </p:nvSpPr>
        <p:spPr/>
        <p:txBody>
          <a:bodyPr/>
          <a:lstStyle/>
          <a:p>
            <a:pPr lvl="0">
              <a:spcBef>
                <a:spcPts val="300"/>
              </a:spcBef>
              <a:buClr>
                <a:srgbClr val="003366"/>
              </a:buClr>
            </a:pPr>
            <a:r>
              <a:rPr lang="en-US" dirty="0">
                <a:solidFill>
                  <a:srgbClr val="003366"/>
                </a:solidFill>
              </a:rPr>
              <a:t>Try to identify your specific audience</a:t>
            </a:r>
          </a:p>
          <a:p>
            <a:pPr marL="457200" lvl="0" indent="-457200">
              <a:spcBef>
                <a:spcPts val="300"/>
              </a:spcBef>
              <a:buClr>
                <a:srgbClr val="003366"/>
              </a:buClr>
              <a:buFont typeface="Arial" panose="020B0604020202020204" pitchFamily="34" charset="0"/>
              <a:buChar char="•"/>
            </a:pPr>
            <a:r>
              <a:rPr lang="en-US" sz="2400" dirty="0">
                <a:solidFill>
                  <a:srgbClr val="003366"/>
                </a:solidFill>
              </a:rPr>
              <a:t>Knowing who will be reading your argument will help you decide what tone to use, how sophisticated your word choices can be, and how much background you must provide</a:t>
            </a:r>
          </a:p>
        </p:txBody>
      </p:sp>
    </p:spTree>
    <p:extLst>
      <p:ext uri="{BB962C8B-B14F-4D97-AF65-F5344CB8AC3E}">
        <p14:creationId xmlns:p14="http://schemas.microsoft.com/office/powerpoint/2010/main" val="2606943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A3B7-7803-4952-883D-C677DE7AB996}"/>
              </a:ext>
            </a:extLst>
          </p:cNvPr>
          <p:cNvSpPr>
            <a:spLocks noGrp="1"/>
          </p:cNvSpPr>
          <p:nvPr>
            <p:ph type="title"/>
          </p:nvPr>
        </p:nvSpPr>
        <p:spPr/>
        <p:txBody>
          <a:bodyPr/>
          <a:lstStyle/>
          <a:p>
            <a:r>
              <a:rPr lang="en-US" altLang="en-US" dirty="0"/>
              <a:t>Know Your Audience, 3</a:t>
            </a:r>
            <a:endParaRPr lang="en-US" dirty="0"/>
          </a:p>
        </p:txBody>
      </p:sp>
      <p:sp>
        <p:nvSpPr>
          <p:cNvPr id="3" name="Content Placeholder 2">
            <a:extLst>
              <a:ext uri="{FF2B5EF4-FFF2-40B4-BE49-F238E27FC236}">
                <a16:creationId xmlns:a16="http://schemas.microsoft.com/office/drawing/2014/main" id="{5BC7A5B9-D39B-468F-A4B5-5E1C5A86415F}"/>
              </a:ext>
            </a:extLst>
          </p:cNvPr>
          <p:cNvSpPr>
            <a:spLocks noGrp="1"/>
          </p:cNvSpPr>
          <p:nvPr>
            <p:ph idx="1"/>
          </p:nvPr>
        </p:nvSpPr>
        <p:spPr/>
        <p:txBody>
          <a:bodyPr/>
          <a:lstStyle/>
          <a:p>
            <a:pPr lvl="0">
              <a:spcBef>
                <a:spcPts val="300"/>
              </a:spcBef>
              <a:buClr>
                <a:srgbClr val="003366"/>
              </a:buClr>
            </a:pPr>
            <a:r>
              <a:rPr lang="en-US" dirty="0">
                <a:solidFill>
                  <a:srgbClr val="003366"/>
                </a:solidFill>
              </a:rPr>
              <a:t>Put yourself in your reader’s shoes</a:t>
            </a:r>
          </a:p>
          <a:p>
            <a:pPr marL="342900" lvl="0" indent="-342900">
              <a:spcBef>
                <a:spcPts val="300"/>
              </a:spcBef>
              <a:buClr>
                <a:srgbClr val="003366"/>
              </a:buClr>
              <a:buFont typeface="Arial" panose="020B0604020202020204" pitchFamily="34" charset="0"/>
              <a:buChar char="•"/>
            </a:pPr>
            <a:r>
              <a:rPr lang="en-US" sz="2400" dirty="0">
                <a:solidFill>
                  <a:srgbClr val="003366"/>
                </a:solidFill>
              </a:rPr>
              <a:t>Showing an audience that you share their concerns, that you respect them, and that you believe there is merit in both your view and theirs can go a long way toward getting your viewpoint heard</a:t>
            </a:r>
          </a:p>
          <a:p>
            <a:pPr lvl="0">
              <a:buClr>
                <a:srgbClr val="003366"/>
              </a:buClr>
            </a:pPr>
            <a:endParaRPr lang="en-US" sz="1000" dirty="0">
              <a:solidFill>
                <a:srgbClr val="003366"/>
              </a:solidFill>
            </a:endParaRPr>
          </a:p>
          <a:p>
            <a:pPr lvl="0">
              <a:buClr>
                <a:srgbClr val="003366"/>
              </a:buClr>
            </a:pPr>
            <a:r>
              <a:rPr lang="en-US" dirty="0">
                <a:solidFill>
                  <a:srgbClr val="003366"/>
                </a:solidFill>
              </a:rPr>
              <a:t>Anticipate your readers’ reactions</a:t>
            </a:r>
          </a:p>
          <a:p>
            <a:pPr marL="457200" lvl="0" indent="-457200">
              <a:buClr>
                <a:srgbClr val="003366"/>
              </a:buClr>
              <a:buFont typeface="Arial" panose="020B0604020202020204" pitchFamily="34" charset="0"/>
              <a:buChar char="•"/>
            </a:pPr>
            <a:r>
              <a:rPr lang="en-US" sz="2400" dirty="0">
                <a:solidFill>
                  <a:srgbClr val="003366"/>
                </a:solidFill>
              </a:rPr>
              <a:t>Predicting what an audience might say in response to your argument will help you to create a stronger case </a:t>
            </a:r>
            <a:endParaRPr lang="en-US" sz="2000" dirty="0">
              <a:solidFill>
                <a:srgbClr val="003366"/>
              </a:solidFill>
            </a:endParaRPr>
          </a:p>
        </p:txBody>
      </p:sp>
    </p:spTree>
    <p:extLst>
      <p:ext uri="{BB962C8B-B14F-4D97-AF65-F5344CB8AC3E}">
        <p14:creationId xmlns:p14="http://schemas.microsoft.com/office/powerpoint/2010/main" val="2169981456"/>
      </p:ext>
    </p:extLst>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3B1605E6CAFF34DA7688D4A3DE741FC" ma:contentTypeVersion="" ma:contentTypeDescription="Create a new document." ma:contentTypeScope="" ma:versionID="05ef95cd2ad246d0c8271ec60b17ad4f">
  <xsd:schema xmlns:xsd="http://www.w3.org/2001/XMLSchema" xmlns:xs="http://www.w3.org/2001/XMLSchema" xmlns:p="http://schemas.microsoft.com/office/2006/metadata/properties" xmlns:ns2="dd132adf-85ac-4a18-8a8f-eabd02632a11" xmlns:ns3="8f5cc36b-c016-4758-adce-9e0f69c0453c" targetNamespace="http://schemas.microsoft.com/office/2006/metadata/properties" ma:root="true" ma:fieldsID="c503de9789163bd5bbe326fdacfa265e" ns2:_="" ns3:_="">
    <xsd:import namespace="dd132adf-85ac-4a18-8a8f-eabd02632a11"/>
    <xsd:import namespace="8f5cc36b-c016-4758-adce-9e0f69c0453c"/>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132adf-85ac-4a18-8a8f-eabd02632a1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f5cc36b-c016-4758-adce-9e0f69c0453c"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D94565-2161-4808-9A0C-28DBD6BC5147}">
  <ds:schemaRefs>
    <ds:schemaRef ds:uri="http://purl.org/dc/dcmitype/"/>
    <ds:schemaRef ds:uri="http://schemas.microsoft.com/office/2006/documentManagement/types"/>
    <ds:schemaRef ds:uri="http://schemas.microsoft.com/office/2006/metadata/properties"/>
    <ds:schemaRef ds:uri="http://schemas.microsoft.com/office/infopath/2007/PartnerControls"/>
    <ds:schemaRef ds:uri="3b891efd-a537-4e57-a9a6-7bde74ae8a20"/>
    <ds:schemaRef ds:uri="http://purl.org/dc/terms/"/>
    <ds:schemaRef ds:uri="aa4f5ada-9d1d-46d6-b705-f2cf90d05a91"/>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7A908C17-AFE1-471A-B1C1-E062846928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132adf-85ac-4a18-8a8f-eabd02632a11"/>
    <ds:schemaRef ds:uri="8f5cc36b-c016-4758-adce-9e0f69c045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EF6031-F4BB-42D2-A6FB-63CCFFA751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572</TotalTime>
  <Words>1779</Words>
  <Application>Microsoft Office PowerPoint</Application>
  <PresentationFormat>On-screen Show (4:3)</PresentationFormat>
  <Paragraphs>190</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Tahoma</vt:lpstr>
      <vt:lpstr>Wingdings</vt:lpstr>
      <vt:lpstr>Capsules</vt:lpstr>
      <vt:lpstr>Critical Thinking: A Student’s Introduction</vt:lpstr>
      <vt:lpstr>Purpose of an Argument, 1</vt:lpstr>
      <vt:lpstr>Purpose of an Argument, 2</vt:lpstr>
      <vt:lpstr>Stages in Writing a Successful Argument</vt:lpstr>
      <vt:lpstr>What to Do Before You Begin Writing</vt:lpstr>
      <vt:lpstr>Know Yourself</vt:lpstr>
      <vt:lpstr>Know Your Audience, 1</vt:lpstr>
      <vt:lpstr>Know Your Audience, 2</vt:lpstr>
      <vt:lpstr>Know Your Audience, 3</vt:lpstr>
      <vt:lpstr>Choose and Narrow Your Topic, 1</vt:lpstr>
      <vt:lpstr>Choose and Narrow Your Topic, 2</vt:lpstr>
      <vt:lpstr>Write a Sentence That Expresses Your Claim</vt:lpstr>
      <vt:lpstr>Gather Ideas: Brainstorm, 1</vt:lpstr>
      <vt:lpstr>Gather Ideas: Brainstorm, 2</vt:lpstr>
      <vt:lpstr>Gathering Ideas: Research, 1</vt:lpstr>
      <vt:lpstr>Gathering Ideas: Research, 2</vt:lpstr>
      <vt:lpstr>Organize Your Ideas, 1</vt:lpstr>
      <vt:lpstr>Organize Your Ideas, 2</vt:lpstr>
      <vt:lpstr>Organize Your Ideas, 3</vt:lpstr>
      <vt:lpstr>Organize Your Ideas, 4</vt:lpstr>
      <vt:lpstr>Writing the First Draft, 1</vt:lpstr>
      <vt:lpstr>Writing the First Draft, 2</vt:lpstr>
      <vt:lpstr>Provide an Interesting Opening</vt:lpstr>
      <vt:lpstr>Include a Thesis Statement</vt:lpstr>
      <vt:lpstr>Develop Your Body Paragraphs</vt:lpstr>
      <vt:lpstr>Provide a Satisfying Conclusion, 1</vt:lpstr>
      <vt:lpstr>Provide a Satisfying Conclusion, 2</vt:lpstr>
      <vt:lpstr>After the First Draft</vt:lpstr>
      <vt:lpstr>Steps to Take After Writing Your Draft, 1</vt:lpstr>
      <vt:lpstr>Steps to Take After Writing Your Draft, 2</vt:lpstr>
      <vt:lpstr>Steps to Take After Writing Your Draft,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 Balaji</dc:creator>
  <cp:lastModifiedBy>Cote, Tim</cp:lastModifiedBy>
  <cp:revision>48</cp:revision>
  <cp:lastPrinted>1601-01-01T00:00:00Z</cp:lastPrinted>
  <dcterms:created xsi:type="dcterms:W3CDTF">1601-01-01T00:00:00Z</dcterms:created>
  <dcterms:modified xsi:type="dcterms:W3CDTF">2019-01-07T21:09:32Z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0x010100E3B1605E6CAFF34DA7688D4A3DE741FC</vt:lpwstr>
  </property>
</Properties>
</file>