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4"/>
  </p:sldMasterIdLst>
  <p:notesMasterIdLst>
    <p:notesMasterId r:id="rId45"/>
  </p:notesMasterIdLst>
  <p:sldIdLst>
    <p:sldId id="256" r:id="rId5"/>
    <p:sldId id="257" r:id="rId6"/>
    <p:sldId id="258" r:id="rId7"/>
    <p:sldId id="268" r:id="rId8"/>
    <p:sldId id="269" r:id="rId9"/>
    <p:sldId id="270" r:id="rId10"/>
    <p:sldId id="271" r:id="rId11"/>
    <p:sldId id="272" r:id="rId12"/>
    <p:sldId id="273" r:id="rId13"/>
    <p:sldId id="274" r:id="rId14"/>
    <p:sldId id="275" r:id="rId15"/>
    <p:sldId id="276" r:id="rId16"/>
    <p:sldId id="278" r:id="rId17"/>
    <p:sldId id="279" r:id="rId18"/>
    <p:sldId id="280" r:id="rId19"/>
    <p:sldId id="281" r:id="rId20"/>
    <p:sldId id="282" r:id="rId21"/>
    <p:sldId id="283" r:id="rId22"/>
    <p:sldId id="284" r:id="rId23"/>
    <p:sldId id="285" r:id="rId24"/>
    <p:sldId id="286" r:id="rId25"/>
    <p:sldId id="287" r:id="rId26"/>
    <p:sldId id="288" r:id="rId27"/>
    <p:sldId id="295" r:id="rId28"/>
    <p:sldId id="297" r:id="rId29"/>
    <p:sldId id="296" r:id="rId30"/>
    <p:sldId id="263" r:id="rId31"/>
    <p:sldId id="289" r:id="rId32"/>
    <p:sldId id="264" r:id="rId33"/>
    <p:sldId id="290" r:id="rId34"/>
    <p:sldId id="265" r:id="rId35"/>
    <p:sldId id="298" r:id="rId36"/>
    <p:sldId id="291" r:id="rId37"/>
    <p:sldId id="292" r:id="rId38"/>
    <p:sldId id="299" r:id="rId39"/>
    <p:sldId id="266" r:id="rId40"/>
    <p:sldId id="293" r:id="rId41"/>
    <p:sldId id="267" r:id="rId42"/>
    <p:sldId id="294" r:id="rId43"/>
    <p:sldId id="300" r:id="rId4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22" autoAdjust="0"/>
    <p:restoredTop sz="94249" autoAdjust="0"/>
  </p:normalViewPr>
  <p:slideViewPr>
    <p:cSldViewPr>
      <p:cViewPr varScale="1">
        <p:scale>
          <a:sx n="68" d="100"/>
          <a:sy n="68" d="100"/>
        </p:scale>
        <p:origin x="160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379681B-44AF-48D0-AC40-79EB648BB49B}"/>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en-US" dirty="0"/>
          </a:p>
        </p:txBody>
      </p:sp>
      <p:sp>
        <p:nvSpPr>
          <p:cNvPr id="27651" name="Rectangle 3">
            <a:extLst>
              <a:ext uri="{FF2B5EF4-FFF2-40B4-BE49-F238E27FC236}">
                <a16:creationId xmlns:a16="http://schemas.microsoft.com/office/drawing/2014/main" id="{2BD4DB5E-E3F3-4601-81E3-A6E49B114C98}"/>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ltLang="en-US" dirty="0"/>
          </a:p>
        </p:txBody>
      </p:sp>
      <p:sp>
        <p:nvSpPr>
          <p:cNvPr id="27652" name="Rectangle 4">
            <a:extLst>
              <a:ext uri="{FF2B5EF4-FFF2-40B4-BE49-F238E27FC236}">
                <a16:creationId xmlns:a16="http://schemas.microsoft.com/office/drawing/2014/main" id="{806A2346-D0B1-405E-BC42-A88A5FEC3990}"/>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653" name="Rectangle 5">
            <a:extLst>
              <a:ext uri="{FF2B5EF4-FFF2-40B4-BE49-F238E27FC236}">
                <a16:creationId xmlns:a16="http://schemas.microsoft.com/office/drawing/2014/main" id="{71B807CD-93F1-4DAF-A9DE-86B5978F67E8}"/>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7654" name="Rectangle 6">
            <a:extLst>
              <a:ext uri="{FF2B5EF4-FFF2-40B4-BE49-F238E27FC236}">
                <a16:creationId xmlns:a16="http://schemas.microsoft.com/office/drawing/2014/main" id="{05A8C8D0-EDC8-4088-AD1E-41B66A3F43B1}"/>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en-US" dirty="0"/>
          </a:p>
        </p:txBody>
      </p:sp>
      <p:sp>
        <p:nvSpPr>
          <p:cNvPr id="27655" name="Rectangle 7">
            <a:extLst>
              <a:ext uri="{FF2B5EF4-FFF2-40B4-BE49-F238E27FC236}">
                <a16:creationId xmlns:a16="http://schemas.microsoft.com/office/drawing/2014/main" id="{BC09F38F-752E-493B-A8B9-2FBA7F1F9005}"/>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0A345B7E-05A2-40A1-9248-A80B83729E03}"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45B7E-05A2-40A1-9248-A80B83729E03}" type="slidenum">
              <a:rPr lang="en-US" altLang="en-US" smtClean="0"/>
              <a:pPr/>
              <a:t>6</a:t>
            </a:fld>
            <a:endParaRPr lang="en-US" altLang="en-US" dirty="0"/>
          </a:p>
        </p:txBody>
      </p:sp>
    </p:spTree>
    <p:extLst>
      <p:ext uri="{BB962C8B-B14F-4D97-AF65-F5344CB8AC3E}">
        <p14:creationId xmlns:p14="http://schemas.microsoft.com/office/powerpoint/2010/main" val="4266135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45B7E-05A2-40A1-9248-A80B83729E03}" type="slidenum">
              <a:rPr lang="en-US" altLang="en-US" smtClean="0"/>
              <a:pPr/>
              <a:t>19</a:t>
            </a:fld>
            <a:endParaRPr lang="en-US" altLang="en-US" dirty="0"/>
          </a:p>
        </p:txBody>
      </p:sp>
    </p:spTree>
    <p:extLst>
      <p:ext uri="{BB962C8B-B14F-4D97-AF65-F5344CB8AC3E}">
        <p14:creationId xmlns:p14="http://schemas.microsoft.com/office/powerpoint/2010/main" val="4261926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45B7E-05A2-40A1-9248-A80B83729E03}" type="slidenum">
              <a:rPr lang="en-US" altLang="en-US" smtClean="0"/>
              <a:pPr/>
              <a:t>22</a:t>
            </a:fld>
            <a:endParaRPr lang="en-US" altLang="en-US" dirty="0"/>
          </a:p>
        </p:txBody>
      </p:sp>
    </p:spTree>
    <p:extLst>
      <p:ext uri="{BB962C8B-B14F-4D97-AF65-F5344CB8AC3E}">
        <p14:creationId xmlns:p14="http://schemas.microsoft.com/office/powerpoint/2010/main" val="1537223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21506" name="Group 2">
            <a:extLst>
              <a:ext uri="{FF2B5EF4-FFF2-40B4-BE49-F238E27FC236}">
                <a16:creationId xmlns:a16="http://schemas.microsoft.com/office/drawing/2014/main" id="{A3EA3E66-762E-4BEB-8B92-8A68AC0CB25F}"/>
              </a:ext>
            </a:extLst>
          </p:cNvPr>
          <p:cNvGrpSpPr>
            <a:grpSpLocks/>
          </p:cNvGrpSpPr>
          <p:nvPr/>
        </p:nvGrpSpPr>
        <p:grpSpPr bwMode="auto">
          <a:xfrm>
            <a:off x="0" y="0"/>
            <a:ext cx="5867400" cy="6858000"/>
            <a:chOff x="0" y="0"/>
            <a:chExt cx="3696" cy="4320"/>
          </a:xfrm>
        </p:grpSpPr>
        <p:sp>
          <p:nvSpPr>
            <p:cNvPr id="21507" name="Rectangle 3">
              <a:extLst>
                <a:ext uri="{FF2B5EF4-FFF2-40B4-BE49-F238E27FC236}">
                  <a16:creationId xmlns:a16="http://schemas.microsoft.com/office/drawing/2014/main" id="{442B3C40-5FDF-4D70-8AA1-293B3EABA89B}"/>
                </a:ext>
              </a:extLst>
            </p:cNvPr>
            <p:cNvSpPr>
              <a:spLocks noChangeArrowheads="1"/>
            </p:cNvSpPr>
            <p:nvPr/>
          </p:nvSpPr>
          <p:spPr bwMode="auto">
            <a:xfrm>
              <a:off x="0" y="0"/>
              <a:ext cx="28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dirty="0">
                <a:latin typeface="Calibri" panose="020F0502020204030204" pitchFamily="34" charset="0"/>
              </a:endParaRPr>
            </a:p>
          </p:txBody>
        </p:sp>
        <p:sp>
          <p:nvSpPr>
            <p:cNvPr id="21508" name="AutoShape 4">
              <a:extLst>
                <a:ext uri="{FF2B5EF4-FFF2-40B4-BE49-F238E27FC236}">
                  <a16:creationId xmlns:a16="http://schemas.microsoft.com/office/drawing/2014/main" id="{59D0404B-D764-438A-9F83-E7225A06CCBF}"/>
                </a:ext>
              </a:extLst>
            </p:cNvPr>
            <p:cNvSpPr>
              <a:spLocks noChangeArrowheads="1"/>
            </p:cNvSpPr>
            <p:nvPr/>
          </p:nvSpPr>
          <p:spPr bwMode="white">
            <a:xfrm>
              <a:off x="432" y="624"/>
              <a:ext cx="3264" cy="12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dirty="0">
                <a:latin typeface="Calibri" panose="020F0502020204030204" pitchFamily="34" charset="0"/>
              </a:endParaRPr>
            </a:p>
          </p:txBody>
        </p:sp>
      </p:grpSp>
      <p:grpSp>
        <p:nvGrpSpPr>
          <p:cNvPr id="21509" name="Group 5">
            <a:extLst>
              <a:ext uri="{FF2B5EF4-FFF2-40B4-BE49-F238E27FC236}">
                <a16:creationId xmlns:a16="http://schemas.microsoft.com/office/drawing/2014/main" id="{E854D2F2-15A5-49F3-9552-B2247ED64C36}"/>
              </a:ext>
            </a:extLst>
          </p:cNvPr>
          <p:cNvGrpSpPr>
            <a:grpSpLocks/>
          </p:cNvGrpSpPr>
          <p:nvPr/>
        </p:nvGrpSpPr>
        <p:grpSpPr bwMode="auto">
          <a:xfrm>
            <a:off x="3632200" y="4889500"/>
            <a:ext cx="4876800" cy="319088"/>
            <a:chOff x="2288" y="3080"/>
            <a:chExt cx="3072" cy="201"/>
          </a:xfrm>
          <a:solidFill>
            <a:srgbClr val="003366"/>
          </a:solidFill>
        </p:grpSpPr>
        <p:sp>
          <p:nvSpPr>
            <p:cNvPr id="21510" name="AutoShape 6">
              <a:extLst>
                <a:ext uri="{FF2B5EF4-FFF2-40B4-BE49-F238E27FC236}">
                  <a16:creationId xmlns:a16="http://schemas.microsoft.com/office/drawing/2014/main" id="{D6F67AC2-01CB-4CFD-AA0E-97B18E426886}"/>
                </a:ext>
              </a:extLst>
            </p:cNvPr>
            <p:cNvSpPr>
              <a:spLocks noChangeArrowheads="1"/>
            </p:cNvSpPr>
            <p:nvPr/>
          </p:nvSpPr>
          <p:spPr bwMode="auto">
            <a:xfrm flipH="1">
              <a:off x="2288" y="3080"/>
              <a:ext cx="2914" cy="200"/>
            </a:xfrm>
            <a:prstGeom prst="roundRect">
              <a:avLst>
                <a:gd name="adj" fmla="val 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endParaRPr>
            </a:p>
          </p:txBody>
        </p:sp>
        <p:sp>
          <p:nvSpPr>
            <p:cNvPr id="21511" name="AutoShape 7">
              <a:extLst>
                <a:ext uri="{FF2B5EF4-FFF2-40B4-BE49-F238E27FC236}">
                  <a16:creationId xmlns:a16="http://schemas.microsoft.com/office/drawing/2014/main" id="{51F4C740-C2E9-45C6-B988-B89DD86162FF}"/>
                </a:ext>
              </a:extLst>
            </p:cNvPr>
            <p:cNvSpPr>
              <a:spLocks noChangeArrowheads="1"/>
            </p:cNvSpPr>
            <p:nvPr/>
          </p:nvSpPr>
          <p:spPr bwMode="auto">
            <a:xfrm>
              <a:off x="5196" y="3080"/>
              <a:ext cx="164" cy="201"/>
            </a:xfrm>
            <a:prstGeom prst="flowChartDelay">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endParaRPr>
            </a:p>
          </p:txBody>
        </p:sp>
      </p:grpSp>
      <p:sp>
        <p:nvSpPr>
          <p:cNvPr id="21512" name="Rectangle 8">
            <a:extLst>
              <a:ext uri="{FF2B5EF4-FFF2-40B4-BE49-F238E27FC236}">
                <a16:creationId xmlns:a16="http://schemas.microsoft.com/office/drawing/2014/main" id="{1A8B7BC2-FAD3-44A8-A4D1-10DDACFE7995}"/>
              </a:ext>
            </a:extLst>
          </p:cNvPr>
          <p:cNvSpPr>
            <a:spLocks noGrp="1" noChangeArrowheads="1"/>
          </p:cNvSpPr>
          <p:nvPr>
            <p:ph type="subTitle" idx="1"/>
          </p:nvPr>
        </p:nvSpPr>
        <p:spPr>
          <a:xfrm>
            <a:off x="4673600" y="2927350"/>
            <a:ext cx="4013200" cy="1822450"/>
          </a:xfrm>
        </p:spPr>
        <p:txBody>
          <a:bodyPr anchor="b"/>
          <a:lstStyle>
            <a:lvl1pPr marL="0" indent="0">
              <a:buFont typeface="Wingdings" panose="05000000000000000000" pitchFamily="2" charset="2"/>
              <a:buNone/>
              <a:defRPr>
                <a:solidFill>
                  <a:srgbClr val="006161"/>
                </a:solidFill>
              </a:defRPr>
            </a:lvl1pPr>
          </a:lstStyle>
          <a:p>
            <a:pPr lvl="0"/>
            <a:r>
              <a:rPr lang="en-US" altLang="en-US" noProof="0" dirty="0"/>
              <a:t>Click to edit Master subtitle style</a:t>
            </a:r>
          </a:p>
        </p:txBody>
      </p:sp>
      <p:sp>
        <p:nvSpPr>
          <p:cNvPr id="21513" name="Rectangle 9">
            <a:extLst>
              <a:ext uri="{FF2B5EF4-FFF2-40B4-BE49-F238E27FC236}">
                <a16:creationId xmlns:a16="http://schemas.microsoft.com/office/drawing/2014/main" id="{91FF7400-CB45-404E-8816-D613B12F2842}"/>
              </a:ext>
            </a:extLst>
          </p:cNvPr>
          <p:cNvSpPr>
            <a:spLocks noGrp="1" noChangeArrowheads="1"/>
          </p:cNvSpPr>
          <p:nvPr>
            <p:ph type="dt" sz="quarter" idx="2"/>
          </p:nvPr>
        </p:nvSpPr>
        <p:spPr>
          <a:xfrm>
            <a:off x="2438400" y="6248400"/>
            <a:ext cx="2130425" cy="474663"/>
          </a:xfrm>
          <a:prstGeom prst="rect">
            <a:avLst/>
          </a:prstGeom>
        </p:spPr>
        <p:txBody>
          <a:bodyPr/>
          <a:lstStyle>
            <a:lvl1pPr>
              <a:defRPr>
                <a:solidFill>
                  <a:schemeClr val="bg1"/>
                </a:solidFill>
              </a:defRPr>
            </a:lvl1pPr>
          </a:lstStyle>
          <a:p>
            <a:endParaRPr lang="en-US" altLang="en-US" dirty="0"/>
          </a:p>
        </p:txBody>
      </p:sp>
      <p:sp>
        <p:nvSpPr>
          <p:cNvPr id="21516" name="AutoShape 12">
            <a:extLst>
              <a:ext uri="{FF2B5EF4-FFF2-40B4-BE49-F238E27FC236}">
                <a16:creationId xmlns:a16="http://schemas.microsoft.com/office/drawing/2014/main" id="{EB40EB83-E588-41EE-B1E9-48B63AC19121}"/>
              </a:ext>
            </a:extLst>
          </p:cNvPr>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pPr lvl="0"/>
            <a:r>
              <a:rPr lang="en-US" altLang="en-US" noProof="0"/>
              <a:t>Click to edit Master title style</a:t>
            </a:r>
          </a:p>
        </p:txBody>
      </p:sp>
      <p:sp>
        <p:nvSpPr>
          <p:cNvPr id="3" name="Content Placeholder 2">
            <a:extLst>
              <a:ext uri="{FF2B5EF4-FFF2-40B4-BE49-F238E27FC236}">
                <a16:creationId xmlns:a16="http://schemas.microsoft.com/office/drawing/2014/main" id="{FA35D676-69E1-4E3A-8413-E87F6897D903}"/>
              </a:ext>
            </a:extLst>
          </p:cNvPr>
          <p:cNvSpPr>
            <a:spLocks noGrp="1"/>
          </p:cNvSpPr>
          <p:nvPr>
            <p:ph sz="quarter" idx="10"/>
          </p:nvPr>
        </p:nvSpPr>
        <p:spPr>
          <a:xfrm>
            <a:off x="148771" y="6468269"/>
            <a:ext cx="3352800" cy="304800"/>
          </a:xfrm>
        </p:spPr>
        <p:txBody>
          <a:bodyPr/>
          <a:lstStyle>
            <a:lvl1pPr marL="0" indent="0">
              <a:buNone/>
              <a:defRPr sz="1200"/>
            </a:lvl1pPr>
            <a:lvl2pPr>
              <a:defRPr sz="1200"/>
            </a:lvl2pPr>
            <a:lvl3pPr>
              <a:defRPr sz="1200"/>
            </a:lvl3pPr>
            <a:lvl4pPr>
              <a:defRPr sz="1200"/>
            </a:lvl4pPr>
            <a:lvl5pPr>
              <a:defRPr sz="1200"/>
            </a:lvl5pPr>
          </a:lstStyle>
          <a:p>
            <a:pPr lvl="0"/>
            <a:r>
              <a:rPr lang="en-US" dirty="0"/>
              <a:t>Edit Master text styles</a:t>
            </a:r>
          </a:p>
        </p:txBody>
      </p:sp>
      <p:sp>
        <p:nvSpPr>
          <p:cNvPr id="13" name="Content Placeholder 2">
            <a:extLst>
              <a:ext uri="{FF2B5EF4-FFF2-40B4-BE49-F238E27FC236}">
                <a16:creationId xmlns:a16="http://schemas.microsoft.com/office/drawing/2014/main" id="{D67072E0-06C1-44BE-A6F7-8EDC89B4494D}"/>
              </a:ext>
            </a:extLst>
          </p:cNvPr>
          <p:cNvSpPr>
            <a:spLocks noGrp="1"/>
          </p:cNvSpPr>
          <p:nvPr>
            <p:ph sz="quarter" idx="11"/>
          </p:nvPr>
        </p:nvSpPr>
        <p:spPr>
          <a:xfrm>
            <a:off x="5182054" y="6468269"/>
            <a:ext cx="3352800" cy="304800"/>
          </a:xfrm>
        </p:spPr>
        <p:txBody>
          <a:bodyPr/>
          <a:lstStyle>
            <a:lvl1pPr marL="0" indent="0" algn="ctr">
              <a:buNone/>
              <a:defRPr sz="1200"/>
            </a:lvl1pPr>
            <a:lvl2pPr>
              <a:defRPr sz="1200"/>
            </a:lvl2pPr>
            <a:lvl3pPr>
              <a:defRPr sz="1200"/>
            </a:lvl3pPr>
            <a:lvl4pPr>
              <a:defRPr sz="1200"/>
            </a:lvl4pPr>
            <a:lvl5pPr>
              <a:defRPr sz="1200"/>
            </a:lvl5pPr>
          </a:lstStyle>
          <a:p>
            <a:pPr lvl="0"/>
            <a:r>
              <a:rPr lang="en-US" dirty="0"/>
              <a:t>Edit Master text styles</a:t>
            </a:r>
          </a:p>
        </p:txBody>
      </p:sp>
    </p:spTree>
    <p:extLst>
      <p:ext uri="{BB962C8B-B14F-4D97-AF65-F5344CB8AC3E}">
        <p14:creationId xmlns:p14="http://schemas.microsoft.com/office/powerpoint/2010/main" val="840034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FD3BD-6624-48E7-BC1D-905DA4ADD8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0811F4-A94A-4712-9ACF-24A87C0ED91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84322C-3825-4036-BB43-DA61FAF1366B}"/>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5" name="Slide Number Placeholder 4">
            <a:extLst>
              <a:ext uri="{FF2B5EF4-FFF2-40B4-BE49-F238E27FC236}">
                <a16:creationId xmlns:a16="http://schemas.microsoft.com/office/drawing/2014/main" id="{94DA74A4-B986-4CBA-A8DB-DA0D1DFC94A9}"/>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80A7DA13-DB78-4B3A-B84C-1C8A38838B3E}"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2412919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440A31-E7CC-4BF6-A1B2-1CD0397531FA}"/>
              </a:ext>
            </a:extLst>
          </p:cNvPr>
          <p:cNvSpPr>
            <a:spLocks noGrp="1"/>
          </p:cNvSpPr>
          <p:nvPr>
            <p:ph type="title" orient="vert"/>
          </p:nvPr>
        </p:nvSpPr>
        <p:spPr>
          <a:xfrm>
            <a:off x="6705600" y="762000"/>
            <a:ext cx="1981200" cy="53244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14872A-2686-4293-8DB9-86DFD8CDCBCD}"/>
              </a:ext>
            </a:extLst>
          </p:cNvPr>
          <p:cNvSpPr>
            <a:spLocks noGrp="1"/>
          </p:cNvSpPr>
          <p:nvPr>
            <p:ph type="body" orient="vert" idx="1"/>
          </p:nvPr>
        </p:nvSpPr>
        <p:spPr>
          <a:xfrm>
            <a:off x="762000" y="762000"/>
            <a:ext cx="5791200" cy="53244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8D4C11-9578-4CB0-8FC9-BF6E7E0C10E7}"/>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5" name="Slide Number Placeholder 4">
            <a:extLst>
              <a:ext uri="{FF2B5EF4-FFF2-40B4-BE49-F238E27FC236}">
                <a16:creationId xmlns:a16="http://schemas.microsoft.com/office/drawing/2014/main" id="{8D2336F6-D385-45FC-9A95-35B8675682E2}"/>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8132F15D-EE19-4108-A05C-4A699E35CC46}"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2034335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9B017E12-3D99-4275-B7F3-FD15FB3249C0}"/>
              </a:ext>
            </a:extLst>
          </p:cNvPr>
          <p:cNvSpPr>
            <a:spLocks noGrp="1" noChangeArrowheads="1"/>
          </p:cNvSpPr>
          <p:nvPr>
            <p:ph type="ctrTitle"/>
          </p:nvPr>
        </p:nvSpPr>
        <p:spPr>
          <a:xfrm>
            <a:off x="2133600" y="1371600"/>
            <a:ext cx="6477000" cy="1752600"/>
          </a:xfrm>
        </p:spPr>
        <p:txBody>
          <a:bodyPr/>
          <a:lstStyle>
            <a:lvl1pPr>
              <a:defRPr sz="5400"/>
            </a:lvl1pPr>
          </a:lstStyle>
          <a:p>
            <a:pPr lvl="0"/>
            <a:r>
              <a:rPr lang="en-US" altLang="en-US" noProof="0"/>
              <a:t>Click to edit Master title style</a:t>
            </a:r>
          </a:p>
        </p:txBody>
      </p:sp>
      <p:sp>
        <p:nvSpPr>
          <p:cNvPr id="19459" name="Rectangle 3">
            <a:extLst>
              <a:ext uri="{FF2B5EF4-FFF2-40B4-BE49-F238E27FC236}">
                <a16:creationId xmlns:a16="http://schemas.microsoft.com/office/drawing/2014/main" id="{5387E20B-46BC-4A37-B322-F2084AD65BA7}"/>
              </a:ext>
            </a:extLst>
          </p:cNvPr>
          <p:cNvSpPr>
            <a:spLocks noGrp="1" noChangeArrowheads="1"/>
          </p:cNvSpPr>
          <p:nvPr>
            <p:ph type="subTitle" idx="1"/>
          </p:nvPr>
        </p:nvSpPr>
        <p:spPr>
          <a:xfrm>
            <a:off x="2133600" y="3733800"/>
            <a:ext cx="6477000" cy="1981200"/>
          </a:xfrm>
        </p:spPr>
        <p:txBody>
          <a:bodyPr/>
          <a:lstStyle>
            <a:lvl1pPr marL="0" indent="0">
              <a:buFont typeface="Wingdings" panose="05000000000000000000" pitchFamily="2" charset="2"/>
              <a:buNone/>
              <a:defRPr/>
            </a:lvl1pPr>
          </a:lstStyle>
          <a:p>
            <a:pPr lvl="0"/>
            <a:r>
              <a:rPr lang="en-US" altLang="en-US" noProof="0"/>
              <a:t>Click to edit Master subtitle style</a:t>
            </a:r>
          </a:p>
        </p:txBody>
      </p:sp>
      <p:sp>
        <p:nvSpPr>
          <p:cNvPr id="19460" name="Rectangle 4">
            <a:extLst>
              <a:ext uri="{FF2B5EF4-FFF2-40B4-BE49-F238E27FC236}">
                <a16:creationId xmlns:a16="http://schemas.microsoft.com/office/drawing/2014/main" id="{D788BD31-0636-41AF-A0C9-12203DF0626B}"/>
              </a:ext>
            </a:extLst>
          </p:cNvPr>
          <p:cNvSpPr>
            <a:spLocks noGrp="1" noChangeArrowheads="1"/>
          </p:cNvSpPr>
          <p:nvPr>
            <p:ph type="dt" sz="half" idx="2"/>
          </p:nvPr>
        </p:nvSpPr>
        <p:spPr bwMode="auto">
          <a:xfrm>
            <a:off x="7086600" y="6248400"/>
            <a:ext cx="1524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endParaRPr lang="en-US" altLang="en-US" dirty="0"/>
          </a:p>
        </p:txBody>
      </p:sp>
      <p:sp>
        <p:nvSpPr>
          <p:cNvPr id="19461" name="Rectangle 5">
            <a:extLst>
              <a:ext uri="{FF2B5EF4-FFF2-40B4-BE49-F238E27FC236}">
                <a16:creationId xmlns:a16="http://schemas.microsoft.com/office/drawing/2014/main" id="{2FB4DA29-CEED-40D4-AA17-19EED51F2507}"/>
              </a:ext>
            </a:extLst>
          </p:cNvPr>
          <p:cNvSpPr>
            <a:spLocks noGrp="1" noChangeArrowheads="1"/>
          </p:cNvSpPr>
          <p:nvPr>
            <p:ph type="ftr" sz="quarter" idx="3"/>
          </p:nvPr>
        </p:nvSpPr>
        <p:spPr bwMode="auto">
          <a:xfrm>
            <a:off x="3810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ltLang="en-US" dirty="0"/>
          </a:p>
        </p:txBody>
      </p:sp>
    </p:spTree>
    <p:extLst>
      <p:ext uri="{BB962C8B-B14F-4D97-AF65-F5344CB8AC3E}">
        <p14:creationId xmlns:p14="http://schemas.microsoft.com/office/powerpoint/2010/main" val="125113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C9962-42C6-41A6-8BB7-3DEA961A0490}"/>
              </a:ext>
            </a:extLst>
          </p:cNvPr>
          <p:cNvSpPr>
            <a:spLocks noGrp="1"/>
          </p:cNvSpPr>
          <p:nvPr>
            <p:ph type="title"/>
          </p:nvPr>
        </p:nvSpPr>
        <p:spPr/>
        <p:txBody>
          <a:bodyPr/>
          <a:lstStyle>
            <a:lvl1pPr>
              <a:defRPr>
                <a:solidFill>
                  <a:srgbClr val="00616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AA07DC8D-F5CD-4C13-A146-CC8770D3F836}"/>
              </a:ext>
            </a:extLst>
          </p:cNvPr>
          <p:cNvSpPr>
            <a:spLocks noGrp="1"/>
          </p:cNvSpPr>
          <p:nvPr>
            <p:ph idx="1"/>
          </p:nvPr>
        </p:nvSpPr>
        <p:spPr/>
        <p:txBody>
          <a:bodyPr/>
          <a:lstStyle>
            <a:lvl1pPr marL="0" indent="0">
              <a:buNone/>
              <a:defRPr/>
            </a:lvl1pPr>
            <a:lvl2pPr marL="395288" indent="-395288">
              <a:buFont typeface="Arial" panose="020B0604020202020204" pitchFamily="34" charset="0"/>
              <a:buChar char="•"/>
              <a:defRPr sz="2400"/>
            </a:lvl2pPr>
            <a:lvl3pPr marL="804863" indent="-409575">
              <a:buFont typeface="Arial" panose="020B0604020202020204" pitchFamily="34" charset="0"/>
              <a:buChar char="•"/>
              <a:defRPr sz="2200"/>
            </a:lvl3pPr>
            <a:lvl4pPr marL="1201738" indent="-396875">
              <a:buFont typeface="Arial" panose="020B0604020202020204" pitchFamily="34" charset="0"/>
              <a:buChar char="•"/>
              <a:defRPr sz="2000"/>
            </a:lvl4pPr>
            <a:lvl5pPr marL="1597025" indent="-395288">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77F3BD5-B194-413C-B7DF-D1C743EBEB7D}"/>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14" name="TextBox 13">
            <a:extLst>
              <a:ext uri="{FF2B5EF4-FFF2-40B4-BE49-F238E27FC236}">
                <a16:creationId xmlns:a16="http://schemas.microsoft.com/office/drawing/2014/main" id="{CD2416A6-1D3B-430E-91E5-457A593A572A}"/>
              </a:ext>
            </a:extLst>
          </p:cNvPr>
          <p:cNvSpPr txBox="1"/>
          <p:nvPr userDrawn="1"/>
        </p:nvSpPr>
        <p:spPr>
          <a:xfrm>
            <a:off x="838200" y="6502812"/>
            <a:ext cx="7693025" cy="276999"/>
          </a:xfrm>
          <a:prstGeom prst="rect">
            <a:avLst/>
          </a:prstGeom>
          <a:noFill/>
        </p:spPr>
        <p:txBody>
          <a:bodyPr wrap="square" rtlCol="0">
            <a:spAutoFit/>
          </a:bodyPr>
          <a:lstStyle/>
          <a:p>
            <a:pPr algn="ctr"/>
            <a:r>
              <a:rPr lang="en-US" sz="1200" dirty="0">
                <a:latin typeface="Calibri" panose="020F0502020204030204" pitchFamily="34" charset="0"/>
              </a:rPr>
              <a:t>© 2019 McGraw-Hill Companies. All Rights Reserved.</a:t>
            </a:r>
          </a:p>
        </p:txBody>
      </p:sp>
      <p:sp>
        <p:nvSpPr>
          <p:cNvPr id="16" name="TextBox 15">
            <a:extLst>
              <a:ext uri="{FF2B5EF4-FFF2-40B4-BE49-F238E27FC236}">
                <a16:creationId xmlns:a16="http://schemas.microsoft.com/office/drawing/2014/main" id="{0D5F05F2-2573-4668-B850-F5600A677A92}"/>
              </a:ext>
            </a:extLst>
          </p:cNvPr>
          <p:cNvSpPr txBox="1"/>
          <p:nvPr userDrawn="1"/>
        </p:nvSpPr>
        <p:spPr>
          <a:xfrm>
            <a:off x="8328546" y="6502812"/>
            <a:ext cx="758825" cy="276999"/>
          </a:xfrm>
          <a:prstGeom prst="rect">
            <a:avLst/>
          </a:prstGeom>
          <a:noFill/>
        </p:spPr>
        <p:txBody>
          <a:bodyPr wrap="square" rtlCol="0">
            <a:spAutoFit/>
          </a:bodyPr>
          <a:lstStyle/>
          <a:p>
            <a:pPr algn="ctr"/>
            <a:r>
              <a:rPr lang="en-US" sz="1200" b="1" dirty="0">
                <a:latin typeface="Calibri" panose="020F0502020204030204" pitchFamily="34" charset="0"/>
              </a:rPr>
              <a:t>14-</a:t>
            </a:r>
            <a:fld id="{4A12D00C-9512-4D2D-8293-69492B734CD1}" type="slidenum">
              <a:rPr lang="en-US" sz="1200" b="1" smtClean="0">
                <a:latin typeface="Calibri" panose="020F0502020204030204" pitchFamily="34" charset="0"/>
              </a:rPr>
              <a:t>‹#›</a:t>
            </a:fld>
            <a:endParaRPr lang="en-US" sz="1200" b="1" dirty="0">
              <a:latin typeface="Calibri" panose="020F0502020204030204" pitchFamily="34" charset="0"/>
            </a:endParaRPr>
          </a:p>
        </p:txBody>
      </p:sp>
    </p:spTree>
    <p:extLst>
      <p:ext uri="{BB962C8B-B14F-4D97-AF65-F5344CB8AC3E}">
        <p14:creationId xmlns:p14="http://schemas.microsoft.com/office/powerpoint/2010/main" val="1899131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05199-EC35-4968-AD3F-25715390111E}"/>
              </a:ext>
            </a:extLst>
          </p:cNvPr>
          <p:cNvSpPr>
            <a:spLocks noGrp="1"/>
          </p:cNvSpPr>
          <p:nvPr>
            <p:ph type="title"/>
          </p:nvPr>
        </p:nvSpPr>
        <p:spPr>
          <a:xfrm>
            <a:off x="623888" y="1709738"/>
            <a:ext cx="7886700" cy="2852737"/>
          </a:xfrm>
        </p:spPr>
        <p:txBody>
          <a:bodyPr/>
          <a:lstStyle>
            <a:lvl1pPr>
              <a:defRPr sz="6000">
                <a:solidFill>
                  <a:srgbClr val="00616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A4E0721F-8F3F-467F-98C1-A6F4BA131074}"/>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CD46E3E2-E9EE-4124-8225-E6C276942FF8}"/>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5" name="Slide Number Placeholder 4">
            <a:extLst>
              <a:ext uri="{FF2B5EF4-FFF2-40B4-BE49-F238E27FC236}">
                <a16:creationId xmlns:a16="http://schemas.microsoft.com/office/drawing/2014/main" id="{0E15DD6F-8CA3-428C-BC36-D99E3AA94D9F}"/>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508A1CF3-8D7C-408C-8B38-94C70FFE1C9D}"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2350166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FC6F3-84D8-4E08-A183-4EDFECD14931}"/>
              </a:ext>
            </a:extLst>
          </p:cNvPr>
          <p:cNvSpPr>
            <a:spLocks noGrp="1"/>
          </p:cNvSpPr>
          <p:nvPr>
            <p:ph type="title"/>
          </p:nvPr>
        </p:nvSpPr>
        <p:spPr/>
        <p:txBody>
          <a:bodyPr/>
          <a:lstStyle>
            <a:lvl1pPr>
              <a:defRPr>
                <a:solidFill>
                  <a:srgbClr val="00616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29B1936-80FC-4CEA-9AE3-94CA8F6A57F7}"/>
              </a:ext>
            </a:extLst>
          </p:cNvPr>
          <p:cNvSpPr>
            <a:spLocks noGrp="1"/>
          </p:cNvSpPr>
          <p:nvPr>
            <p:ph sz="half" idx="1"/>
          </p:nvPr>
        </p:nvSpPr>
        <p:spPr>
          <a:xfrm>
            <a:off x="838200" y="2362200"/>
            <a:ext cx="3770313" cy="3724275"/>
          </a:xfrm>
        </p:spPr>
        <p:txBody>
          <a:bodyPr/>
          <a:lstStyle>
            <a:lvl1pPr marL="0" indent="0">
              <a:buFont typeface="Arial" panose="020B0604020202020204" pitchFamily="34" charset="0"/>
              <a:buNone/>
              <a:defRPr sz="2400"/>
            </a:lvl1pPr>
            <a:lvl2pPr marL="463550" indent="-463550">
              <a:buFont typeface="Arial" panose="020B0604020202020204" pitchFamily="34" charset="0"/>
              <a:buChar char="•"/>
              <a:defRPr sz="2200"/>
            </a:lvl2pPr>
            <a:lvl3pPr marL="804863" indent="-341313">
              <a:buFont typeface="Arial" panose="020B0604020202020204" pitchFamily="34" charset="0"/>
              <a:buChar char="•"/>
              <a:defRPr sz="2000"/>
            </a:lvl3pPr>
            <a:lvl4pPr marL="1309688" indent="-395288">
              <a:buFont typeface="Arial" panose="020B0604020202020204" pitchFamily="34" charset="0"/>
              <a:buChar char="•"/>
              <a:defRPr/>
            </a:lvl4pPr>
            <a:lvl5pPr marL="1719263" indent="-409575">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813C610-FD7D-4E11-9A7C-10BF617AE0C6}"/>
              </a:ext>
            </a:extLst>
          </p:cNvPr>
          <p:cNvSpPr>
            <a:spLocks noGrp="1"/>
          </p:cNvSpPr>
          <p:nvPr>
            <p:ph sz="half" idx="2"/>
          </p:nvPr>
        </p:nvSpPr>
        <p:spPr>
          <a:xfrm>
            <a:off x="4760913" y="2362200"/>
            <a:ext cx="3770312" cy="3724275"/>
          </a:xfrm>
        </p:spPr>
        <p:txBody>
          <a:bodyPr/>
          <a:lstStyle>
            <a:lvl1pPr marL="0" indent="0">
              <a:buNone/>
              <a:defRPr sz="2400"/>
            </a:lvl1pPr>
            <a:lvl2pPr>
              <a:defRPr lang="en-US" sz="2200" kern="1200" dirty="0" smtClean="0">
                <a:solidFill>
                  <a:schemeClr val="tx1"/>
                </a:solidFill>
                <a:latin typeface="Calibri" panose="020F0502020204030204" pitchFamily="34" charset="0"/>
                <a:ea typeface="+mn-ea"/>
                <a:cs typeface="+mn-cs"/>
              </a:defRPr>
            </a:lvl2pPr>
            <a:lvl3pPr marL="806450" indent="-342900">
              <a:defRPr lang="en-US" sz="2000" kern="1200" dirty="0" smtClean="0">
                <a:solidFill>
                  <a:schemeClr val="tx1"/>
                </a:solidFill>
                <a:latin typeface="Calibri" panose="020F0502020204030204" pitchFamily="34" charset="0"/>
                <a:ea typeface="+mn-ea"/>
                <a:cs typeface="+mn-cs"/>
              </a:defRPr>
            </a:lvl3pPr>
            <a:lvl4pPr>
              <a:defRPr lang="en-US" sz="2000" kern="1200" dirty="0" smtClean="0">
                <a:solidFill>
                  <a:schemeClr val="tx1"/>
                </a:solidFill>
                <a:latin typeface="Calibri" panose="020F0502020204030204" pitchFamily="34" charset="0"/>
                <a:ea typeface="+mn-ea"/>
                <a:cs typeface="+mn-cs"/>
              </a:defRPr>
            </a:lvl4pPr>
            <a:lvl5pPr>
              <a:defRPr lang="en-US" kern="1200" dirty="0">
                <a:solidFill>
                  <a:schemeClr val="tx1"/>
                </a:solidFill>
                <a:latin typeface="Calibri" panose="020F0502020204030204" pitchFamily="34" charset="0"/>
                <a:ea typeface="+mn-ea"/>
                <a:cs typeface="+mn-cs"/>
              </a:defRPr>
            </a:lvl5pPr>
          </a:lstStyle>
          <a:p>
            <a:pPr lvl="0"/>
            <a:r>
              <a:rPr lang="en-US" dirty="0"/>
              <a:t>Edit Master text styles</a:t>
            </a:r>
          </a:p>
          <a:p>
            <a:pPr marL="463550" lvl="1" indent="-463550" algn="l" rtl="0" fontAlgn="base">
              <a:spcBef>
                <a:spcPct val="20000"/>
              </a:spcBef>
              <a:spcAft>
                <a:spcPct val="0"/>
              </a:spcAft>
              <a:buClr>
                <a:schemeClr val="tx1"/>
              </a:buClr>
              <a:buSzPct val="75000"/>
              <a:buFont typeface="Arial" panose="020B0604020202020204" pitchFamily="34" charset="0"/>
              <a:buChar char="•"/>
            </a:pPr>
            <a:r>
              <a:rPr lang="en-US" dirty="0"/>
              <a:t>Second level</a:t>
            </a:r>
          </a:p>
          <a:p>
            <a:pPr marL="804863" lvl="2" indent="-341313" algn="l" rtl="0" fontAlgn="base">
              <a:spcBef>
                <a:spcPct val="20000"/>
              </a:spcBef>
              <a:spcAft>
                <a:spcPct val="0"/>
              </a:spcAft>
              <a:buClr>
                <a:schemeClr val="tx1"/>
              </a:buClr>
              <a:buSzPct val="75000"/>
              <a:buFont typeface="Arial" panose="020B0604020202020204" pitchFamily="34" charset="0"/>
              <a:buChar char="•"/>
            </a:pPr>
            <a:r>
              <a:rPr lang="en-US" dirty="0"/>
              <a:t>Third level</a:t>
            </a:r>
          </a:p>
          <a:p>
            <a:pPr marL="1309688" lvl="3" indent="-395288" algn="l" rtl="0" fontAlgn="base">
              <a:spcBef>
                <a:spcPct val="20000"/>
              </a:spcBef>
              <a:spcAft>
                <a:spcPct val="0"/>
              </a:spcAft>
              <a:buClr>
                <a:schemeClr val="tx1"/>
              </a:buClr>
              <a:buSzPct val="80000"/>
              <a:buFont typeface="Arial" panose="020B0604020202020204" pitchFamily="34" charset="0"/>
              <a:buChar char="•"/>
            </a:pPr>
            <a:r>
              <a:rPr lang="en-US" dirty="0"/>
              <a:t>Fourth level</a:t>
            </a:r>
          </a:p>
          <a:p>
            <a:pPr marL="1719263" lvl="4" indent="-409575" algn="l" rtl="0" fontAlgn="base">
              <a:spcBef>
                <a:spcPct val="20000"/>
              </a:spcBef>
              <a:spcAft>
                <a:spcPct val="0"/>
              </a:spcAft>
              <a:buClr>
                <a:schemeClr val="tx1"/>
              </a:buClr>
              <a:buSzPct val="65000"/>
              <a:buFont typeface="Arial" panose="020B0604020202020204" pitchFamily="34" charset="0"/>
              <a:buChar char="•"/>
            </a:pPr>
            <a:r>
              <a:rPr lang="en-US" dirty="0"/>
              <a:t>Fifth level</a:t>
            </a:r>
          </a:p>
        </p:txBody>
      </p:sp>
      <p:sp>
        <p:nvSpPr>
          <p:cNvPr id="5" name="Date Placeholder 4">
            <a:extLst>
              <a:ext uri="{FF2B5EF4-FFF2-40B4-BE49-F238E27FC236}">
                <a16:creationId xmlns:a16="http://schemas.microsoft.com/office/drawing/2014/main" id="{3629033B-8905-44A5-AD84-061B519E6E0F}"/>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7" name="TextBox 6">
            <a:extLst>
              <a:ext uri="{FF2B5EF4-FFF2-40B4-BE49-F238E27FC236}">
                <a16:creationId xmlns:a16="http://schemas.microsoft.com/office/drawing/2014/main" id="{DAB58B66-5A43-4188-A38B-48BB38E400F8}"/>
              </a:ext>
            </a:extLst>
          </p:cNvPr>
          <p:cNvSpPr txBox="1"/>
          <p:nvPr userDrawn="1"/>
        </p:nvSpPr>
        <p:spPr>
          <a:xfrm>
            <a:off x="838200" y="6502812"/>
            <a:ext cx="7693025" cy="276999"/>
          </a:xfrm>
          <a:prstGeom prst="rect">
            <a:avLst/>
          </a:prstGeom>
          <a:noFill/>
        </p:spPr>
        <p:txBody>
          <a:bodyPr wrap="square" rtlCol="0">
            <a:spAutoFit/>
          </a:bodyPr>
          <a:lstStyle/>
          <a:p>
            <a:pPr algn="ctr"/>
            <a:r>
              <a:rPr lang="en-US" sz="1200" dirty="0">
                <a:latin typeface="Calibri" panose="020F0502020204030204" pitchFamily="34" charset="0"/>
              </a:rPr>
              <a:t>© 2019 McGraw-Hill Companies. All Rights Reserved.</a:t>
            </a:r>
          </a:p>
        </p:txBody>
      </p:sp>
      <p:sp>
        <p:nvSpPr>
          <p:cNvPr id="8" name="TextBox 7">
            <a:extLst>
              <a:ext uri="{FF2B5EF4-FFF2-40B4-BE49-F238E27FC236}">
                <a16:creationId xmlns:a16="http://schemas.microsoft.com/office/drawing/2014/main" id="{718A28C4-ABD5-439F-A33D-243DD1E9A94E}"/>
              </a:ext>
            </a:extLst>
          </p:cNvPr>
          <p:cNvSpPr txBox="1"/>
          <p:nvPr userDrawn="1"/>
        </p:nvSpPr>
        <p:spPr>
          <a:xfrm>
            <a:off x="8328546" y="6502812"/>
            <a:ext cx="758825" cy="276999"/>
          </a:xfrm>
          <a:prstGeom prst="rect">
            <a:avLst/>
          </a:prstGeom>
          <a:noFill/>
        </p:spPr>
        <p:txBody>
          <a:bodyPr wrap="square" rtlCol="0">
            <a:spAutoFit/>
          </a:bodyPr>
          <a:lstStyle/>
          <a:p>
            <a:pPr algn="ctr"/>
            <a:r>
              <a:rPr lang="en-US" sz="1200" b="1" dirty="0">
                <a:latin typeface="Calibri" panose="020F0502020204030204" pitchFamily="34" charset="0"/>
              </a:rPr>
              <a:t>12-</a:t>
            </a:r>
            <a:fld id="{4A12D00C-9512-4D2D-8293-69492B734CD1}" type="slidenum">
              <a:rPr lang="en-US" sz="1200" b="1" smtClean="0">
                <a:latin typeface="Calibri" panose="020F0502020204030204" pitchFamily="34" charset="0"/>
              </a:rPr>
              <a:t>‹#›</a:t>
            </a:fld>
            <a:endParaRPr lang="en-US" sz="1200" b="1" dirty="0">
              <a:latin typeface="Calibri" panose="020F0502020204030204" pitchFamily="34" charset="0"/>
            </a:endParaRPr>
          </a:p>
        </p:txBody>
      </p:sp>
    </p:spTree>
    <p:extLst>
      <p:ext uri="{BB962C8B-B14F-4D97-AF65-F5344CB8AC3E}">
        <p14:creationId xmlns:p14="http://schemas.microsoft.com/office/powerpoint/2010/main" val="2911615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2CD05-142C-487C-9E3D-C0DCA90418EE}"/>
              </a:ext>
            </a:extLst>
          </p:cNvPr>
          <p:cNvSpPr>
            <a:spLocks noGrp="1"/>
          </p:cNvSpPr>
          <p:nvPr>
            <p:ph type="title"/>
          </p:nvPr>
        </p:nvSpPr>
        <p:spPr>
          <a:xfrm>
            <a:off x="630238" y="365125"/>
            <a:ext cx="7886700" cy="1325563"/>
          </a:xfrm>
        </p:spPr>
        <p:txBody>
          <a:bodyPr/>
          <a:lstStyle>
            <a:lvl1pPr>
              <a:defRPr>
                <a:solidFill>
                  <a:srgbClr val="00616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E153E47E-E704-48D4-B937-65F935974943}"/>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2902C24-47C2-4EF7-BDFA-6B5C261AD421}"/>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C8154E-4A9E-4392-BBF1-D4EAA2F2AD2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5F5C84A-9B2E-4A4E-A865-6A1BD314BE0C}"/>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4735E7-2A19-4FDB-9B48-7C1554FDCB43}"/>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8" name="Slide Number Placeholder 7">
            <a:extLst>
              <a:ext uri="{FF2B5EF4-FFF2-40B4-BE49-F238E27FC236}">
                <a16:creationId xmlns:a16="http://schemas.microsoft.com/office/drawing/2014/main" id="{DC367FF0-E612-4588-AD2C-D8BFF26632F3}"/>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7E509BFC-BC18-42C1-8264-A7F322FCB612}"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2694417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B27D0-944C-4433-8C62-D77981FFED79}"/>
              </a:ext>
            </a:extLst>
          </p:cNvPr>
          <p:cNvSpPr>
            <a:spLocks noGrp="1"/>
          </p:cNvSpPr>
          <p:nvPr>
            <p:ph type="title"/>
          </p:nvPr>
        </p:nvSpPr>
        <p:spPr/>
        <p:txBody>
          <a:bodyPr/>
          <a:lstStyle>
            <a:lvl1pPr>
              <a:defRPr>
                <a:solidFill>
                  <a:srgbClr val="006161"/>
                </a:solidFill>
              </a:defRPr>
            </a:lvl1pPr>
          </a:lstStyle>
          <a:p>
            <a:r>
              <a:rPr lang="en-US" dirty="0"/>
              <a:t>Click to edit Master title style</a:t>
            </a:r>
          </a:p>
        </p:txBody>
      </p:sp>
      <p:sp>
        <p:nvSpPr>
          <p:cNvPr id="3" name="Date Placeholder 2">
            <a:extLst>
              <a:ext uri="{FF2B5EF4-FFF2-40B4-BE49-F238E27FC236}">
                <a16:creationId xmlns:a16="http://schemas.microsoft.com/office/drawing/2014/main" id="{A787F3AC-CCBD-44B5-A9CD-60E2B5D150BF}"/>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4" name="Slide Number Placeholder 3">
            <a:extLst>
              <a:ext uri="{FF2B5EF4-FFF2-40B4-BE49-F238E27FC236}">
                <a16:creationId xmlns:a16="http://schemas.microsoft.com/office/drawing/2014/main" id="{5B579277-3269-4E5D-9478-F1A97C37570A}"/>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7F5892C6-3412-461F-AC9D-A277AF6E6F95}"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3988153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DFEBA2-04A2-49B7-949B-2216ACDA6506}"/>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3" name="Slide Number Placeholder 2">
            <a:extLst>
              <a:ext uri="{FF2B5EF4-FFF2-40B4-BE49-F238E27FC236}">
                <a16:creationId xmlns:a16="http://schemas.microsoft.com/office/drawing/2014/main" id="{25E760DF-E871-4355-A351-1C80C844B78F}"/>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D915AF13-A0A4-4D69-A056-9A1A94785A1B}"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3027282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5FCFA-299A-4AC4-BE76-2866F24E98C7}"/>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4059B5-C3E0-4015-ADCC-88C5AD3AFD97}"/>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5A756B-454A-42BC-AA9E-0E3E59CBB94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032AC32-8600-48EF-90DD-DB85E1F5850E}"/>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6" name="Slide Number Placeholder 5">
            <a:extLst>
              <a:ext uri="{FF2B5EF4-FFF2-40B4-BE49-F238E27FC236}">
                <a16:creationId xmlns:a16="http://schemas.microsoft.com/office/drawing/2014/main" id="{9095FD3F-517D-4E52-BA28-49BD33DC54BF}"/>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8FED2D14-96D7-4275-BF40-385D28C1945C}"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3462357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5B05B-1761-4DDD-A2B7-CA21A53ABF5E}"/>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A06284-4001-47BC-BF93-3002F357314E}"/>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A6BD075-5377-4B8F-9403-7E57D6908F7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4E1EE2-4AB9-4F44-9B14-C87EE2995085}"/>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6" name="Slide Number Placeholder 5">
            <a:extLst>
              <a:ext uri="{FF2B5EF4-FFF2-40B4-BE49-F238E27FC236}">
                <a16:creationId xmlns:a16="http://schemas.microsoft.com/office/drawing/2014/main" id="{F8122288-3423-428E-892B-962FCDCE9C7E}"/>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58378B94-12D3-4D64-A0E2-D4E06F7BA8D3}"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2083585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482" name="Group 2">
            <a:extLst>
              <a:ext uri="{FF2B5EF4-FFF2-40B4-BE49-F238E27FC236}">
                <a16:creationId xmlns:a16="http://schemas.microsoft.com/office/drawing/2014/main" id="{AD9FE23F-2AA5-42C6-851B-6C9909A10B24}"/>
              </a:ext>
            </a:extLst>
          </p:cNvPr>
          <p:cNvGrpSpPr>
            <a:grpSpLocks/>
          </p:cNvGrpSpPr>
          <p:nvPr/>
        </p:nvGrpSpPr>
        <p:grpSpPr bwMode="auto">
          <a:xfrm>
            <a:off x="0" y="0"/>
            <a:ext cx="7620000" cy="6858000"/>
            <a:chOff x="0" y="0"/>
            <a:chExt cx="4800" cy="4320"/>
          </a:xfrm>
        </p:grpSpPr>
        <p:grpSp>
          <p:nvGrpSpPr>
            <p:cNvPr id="20483" name="Group 3">
              <a:extLst>
                <a:ext uri="{FF2B5EF4-FFF2-40B4-BE49-F238E27FC236}">
                  <a16:creationId xmlns:a16="http://schemas.microsoft.com/office/drawing/2014/main" id="{DD13DD36-D79A-4135-8A38-2AFC283951DC}"/>
                </a:ext>
              </a:extLst>
            </p:cNvPr>
            <p:cNvGrpSpPr>
              <a:grpSpLocks/>
            </p:cNvGrpSpPr>
            <p:nvPr userDrawn="1"/>
          </p:nvGrpSpPr>
          <p:grpSpPr bwMode="auto">
            <a:xfrm>
              <a:off x="0" y="0"/>
              <a:ext cx="2016" cy="4320"/>
              <a:chOff x="0" y="0"/>
              <a:chExt cx="2016" cy="4320"/>
            </a:xfrm>
          </p:grpSpPr>
          <p:sp>
            <p:nvSpPr>
              <p:cNvPr id="20484" name="Rectangle 4">
                <a:extLst>
                  <a:ext uri="{FF2B5EF4-FFF2-40B4-BE49-F238E27FC236}">
                    <a16:creationId xmlns:a16="http://schemas.microsoft.com/office/drawing/2014/main" id="{B49EEC80-9DE9-43B2-B1F7-9DCFDF512EE0}"/>
                  </a:ext>
                </a:extLst>
              </p:cNvPr>
              <p:cNvSpPr>
                <a:spLocks noChangeArrowheads="1"/>
              </p:cNvSpPr>
              <p:nvPr userDrawn="1"/>
            </p:nvSpPr>
            <p:spPr bwMode="auto">
              <a:xfrm>
                <a:off x="0" y="0"/>
                <a:ext cx="4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endParaRPr>
              </a:p>
            </p:txBody>
          </p:sp>
          <p:sp>
            <p:nvSpPr>
              <p:cNvPr id="20485" name="Freeform 5">
                <a:extLst>
                  <a:ext uri="{FF2B5EF4-FFF2-40B4-BE49-F238E27FC236}">
                    <a16:creationId xmlns:a16="http://schemas.microsoft.com/office/drawing/2014/main" id="{7F623373-2CB5-4136-8992-F6DC61B7DA32}"/>
                  </a:ext>
                </a:extLst>
              </p:cNvPr>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latin typeface="Calibri" panose="020F0502020204030204" pitchFamily="34" charset="0"/>
                </a:endParaRPr>
              </a:p>
            </p:txBody>
          </p:sp>
        </p:grpSp>
        <p:grpSp>
          <p:nvGrpSpPr>
            <p:cNvPr id="20486" name="Group 6">
              <a:extLst>
                <a:ext uri="{FF2B5EF4-FFF2-40B4-BE49-F238E27FC236}">
                  <a16:creationId xmlns:a16="http://schemas.microsoft.com/office/drawing/2014/main" id="{951C7E48-0156-4E72-8588-E4D5F056714D}"/>
                </a:ext>
              </a:extLst>
            </p:cNvPr>
            <p:cNvGrpSpPr>
              <a:grpSpLocks/>
            </p:cNvGrpSpPr>
            <p:nvPr/>
          </p:nvGrpSpPr>
          <p:grpSpPr bwMode="auto">
            <a:xfrm>
              <a:off x="144" y="1248"/>
              <a:ext cx="4656" cy="201"/>
              <a:chOff x="144" y="1248"/>
              <a:chExt cx="4656" cy="201"/>
            </a:xfrm>
          </p:grpSpPr>
          <p:sp>
            <p:nvSpPr>
              <p:cNvPr id="20487" name="AutoShape 7">
                <a:extLst>
                  <a:ext uri="{FF2B5EF4-FFF2-40B4-BE49-F238E27FC236}">
                    <a16:creationId xmlns:a16="http://schemas.microsoft.com/office/drawing/2014/main" id="{9EEB2FBC-E68C-4055-8C31-59FE75F2E4E7}"/>
                  </a:ext>
                </a:extLst>
              </p:cNvPr>
              <p:cNvSpPr>
                <a:spLocks noChangeArrowheads="1"/>
              </p:cNvSpPr>
              <p:nvPr/>
            </p:nvSpPr>
            <p:spPr bwMode="auto">
              <a:xfrm>
                <a:off x="384" y="1248"/>
                <a:ext cx="4416"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endParaRPr>
              </a:p>
            </p:txBody>
          </p:sp>
          <p:sp>
            <p:nvSpPr>
              <p:cNvPr id="20488" name="AutoShape 8">
                <a:extLst>
                  <a:ext uri="{FF2B5EF4-FFF2-40B4-BE49-F238E27FC236}">
                    <a16:creationId xmlns:a16="http://schemas.microsoft.com/office/drawing/2014/main" id="{67C7F64D-2C03-4A9A-9A8A-226FF082DE92}"/>
                  </a:ext>
                </a:extLst>
              </p:cNvPr>
              <p:cNvSpPr>
                <a:spLocks noChangeArrowheads="1"/>
              </p:cNvSpPr>
              <p:nvPr/>
            </p:nvSpPr>
            <p:spPr bwMode="auto">
              <a:xfrm flipH="1">
                <a:off x="144" y="1248"/>
                <a:ext cx="248"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endParaRPr>
              </a:p>
            </p:txBody>
          </p:sp>
        </p:grpSp>
      </p:grpSp>
      <p:sp>
        <p:nvSpPr>
          <p:cNvPr id="20489" name="AutoShape 9">
            <a:extLst>
              <a:ext uri="{FF2B5EF4-FFF2-40B4-BE49-F238E27FC236}">
                <a16:creationId xmlns:a16="http://schemas.microsoft.com/office/drawing/2014/main" id="{EE4C48D6-91DA-4CA0-B994-85FE1B51E798}"/>
              </a:ext>
            </a:extLst>
          </p:cNvPr>
          <p:cNvSpPr>
            <a:spLocks noGrp="1" noChangeArrowheads="1"/>
          </p:cNvSpPr>
          <p:nvPr>
            <p:ph type="title"/>
          </p:nvPr>
        </p:nvSpPr>
        <p:spPr bwMode="auto">
          <a:xfrm>
            <a:off x="762000" y="762000"/>
            <a:ext cx="7924800" cy="1143000"/>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20490" name="Rectangle 10">
            <a:extLst>
              <a:ext uri="{FF2B5EF4-FFF2-40B4-BE49-F238E27FC236}">
                <a16:creationId xmlns:a16="http://schemas.microsoft.com/office/drawing/2014/main" id="{69E6B602-3A30-49AB-9677-9F9D2B4F1E74}"/>
              </a:ext>
            </a:extLst>
          </p:cNvPr>
          <p:cNvSpPr>
            <a:spLocks noGrp="1" noChangeArrowheads="1"/>
          </p:cNvSpPr>
          <p:nvPr>
            <p:ph type="body" idx="1"/>
          </p:nvPr>
        </p:nvSpPr>
        <p:spPr bwMode="auto">
          <a:xfrm>
            <a:off x="838200" y="2362200"/>
            <a:ext cx="769302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extLst>
      <p:ext uri="{BB962C8B-B14F-4D97-AF65-F5344CB8AC3E}">
        <p14:creationId xmlns:p14="http://schemas.microsoft.com/office/powerpoint/2010/main" val="384676199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hf hdr="0" ftr="0" dt="0"/>
  <p:txStyles>
    <p:titleStyle>
      <a:lvl1pPr algn="l" rtl="0" fontAlgn="base">
        <a:lnSpc>
          <a:spcPct val="90000"/>
        </a:lnSpc>
        <a:spcBef>
          <a:spcPct val="0"/>
        </a:spcBef>
        <a:spcAft>
          <a:spcPct val="0"/>
        </a:spcAft>
        <a:defRPr sz="3600" b="1" kern="1200">
          <a:solidFill>
            <a:schemeClr val="tx2"/>
          </a:solidFill>
          <a:latin typeface="Calibri" panose="020F0502020204030204" pitchFamily="34" charset="0"/>
          <a:ea typeface="+mj-ea"/>
          <a:cs typeface="+mj-cs"/>
        </a:defRPr>
      </a:lvl1pPr>
      <a:lvl2pPr algn="l" rtl="0" fontAlgn="base">
        <a:lnSpc>
          <a:spcPct val="90000"/>
        </a:lnSpc>
        <a:spcBef>
          <a:spcPct val="0"/>
        </a:spcBef>
        <a:spcAft>
          <a:spcPct val="0"/>
        </a:spcAft>
        <a:defRPr sz="3600" b="1">
          <a:solidFill>
            <a:schemeClr val="tx2"/>
          </a:solidFill>
          <a:latin typeface="Arial" panose="020B0604020202020204" pitchFamily="34" charset="0"/>
        </a:defRPr>
      </a:lvl2pPr>
      <a:lvl3pPr algn="l" rtl="0" fontAlgn="base">
        <a:lnSpc>
          <a:spcPct val="90000"/>
        </a:lnSpc>
        <a:spcBef>
          <a:spcPct val="0"/>
        </a:spcBef>
        <a:spcAft>
          <a:spcPct val="0"/>
        </a:spcAft>
        <a:defRPr sz="3600" b="1">
          <a:solidFill>
            <a:schemeClr val="tx2"/>
          </a:solidFill>
          <a:latin typeface="Arial" panose="020B0604020202020204" pitchFamily="34" charset="0"/>
        </a:defRPr>
      </a:lvl3pPr>
      <a:lvl4pPr algn="l" rtl="0" fontAlgn="base">
        <a:lnSpc>
          <a:spcPct val="90000"/>
        </a:lnSpc>
        <a:spcBef>
          <a:spcPct val="0"/>
        </a:spcBef>
        <a:spcAft>
          <a:spcPct val="0"/>
        </a:spcAft>
        <a:defRPr sz="3600" b="1">
          <a:solidFill>
            <a:schemeClr val="tx2"/>
          </a:solidFill>
          <a:latin typeface="Arial" panose="020B0604020202020204" pitchFamily="34" charset="0"/>
        </a:defRPr>
      </a:lvl4pPr>
      <a:lvl5pPr algn="l" rtl="0" fontAlgn="base">
        <a:lnSpc>
          <a:spcPct val="90000"/>
        </a:lnSpc>
        <a:spcBef>
          <a:spcPct val="0"/>
        </a:spcBef>
        <a:spcAft>
          <a:spcPct val="0"/>
        </a:spcAft>
        <a:defRPr sz="3600" b="1">
          <a:solidFill>
            <a:schemeClr val="tx2"/>
          </a:solidFill>
          <a:latin typeface="Arial" panose="020B0604020202020204" pitchFamily="34" charset="0"/>
        </a:defRPr>
      </a:lvl5pPr>
      <a:lvl6pPr marL="457200" algn="l" rtl="0" fontAlgn="base">
        <a:lnSpc>
          <a:spcPct val="90000"/>
        </a:lnSpc>
        <a:spcBef>
          <a:spcPct val="0"/>
        </a:spcBef>
        <a:spcAft>
          <a:spcPct val="0"/>
        </a:spcAft>
        <a:defRPr sz="3600" b="1">
          <a:solidFill>
            <a:schemeClr val="tx2"/>
          </a:solidFill>
          <a:latin typeface="Arial" panose="020B0604020202020204" pitchFamily="34" charset="0"/>
        </a:defRPr>
      </a:lvl6pPr>
      <a:lvl7pPr marL="914400" algn="l" rtl="0" fontAlgn="base">
        <a:lnSpc>
          <a:spcPct val="90000"/>
        </a:lnSpc>
        <a:spcBef>
          <a:spcPct val="0"/>
        </a:spcBef>
        <a:spcAft>
          <a:spcPct val="0"/>
        </a:spcAft>
        <a:defRPr sz="3600" b="1">
          <a:solidFill>
            <a:schemeClr val="tx2"/>
          </a:solidFill>
          <a:latin typeface="Arial" panose="020B0604020202020204" pitchFamily="34" charset="0"/>
        </a:defRPr>
      </a:lvl7pPr>
      <a:lvl8pPr marL="1371600" algn="l" rtl="0" fontAlgn="base">
        <a:lnSpc>
          <a:spcPct val="90000"/>
        </a:lnSpc>
        <a:spcBef>
          <a:spcPct val="0"/>
        </a:spcBef>
        <a:spcAft>
          <a:spcPct val="0"/>
        </a:spcAft>
        <a:defRPr sz="3600" b="1">
          <a:solidFill>
            <a:schemeClr val="tx2"/>
          </a:solidFill>
          <a:latin typeface="Arial" panose="020B0604020202020204" pitchFamily="34" charset="0"/>
        </a:defRPr>
      </a:lvl8pPr>
      <a:lvl9pPr marL="1828800" algn="l" rtl="0" fontAlgn="base">
        <a:lnSpc>
          <a:spcPct val="90000"/>
        </a:lnSpc>
        <a:spcBef>
          <a:spcPct val="0"/>
        </a:spcBef>
        <a:spcAft>
          <a:spcPct val="0"/>
        </a:spcAft>
        <a:defRPr sz="3600" b="1">
          <a:solidFill>
            <a:schemeClr val="tx2"/>
          </a:solidFill>
          <a:latin typeface="Arial" panose="020B0604020202020204" pitchFamily="34" charset="0"/>
        </a:defRPr>
      </a:lvl9pPr>
    </p:titleStyle>
    <p:bodyStyle>
      <a:lvl1pPr marL="342900" indent="-342900" algn="l" rtl="0" fontAlgn="base">
        <a:spcBef>
          <a:spcPct val="20000"/>
        </a:spcBef>
        <a:spcAft>
          <a:spcPct val="0"/>
        </a:spcAft>
        <a:buClr>
          <a:schemeClr val="tx1"/>
        </a:buClr>
        <a:buSzPct val="75000"/>
        <a:buFont typeface="Arial" panose="020B0604020202020204" pitchFamily="34" charset="0"/>
        <a:buChar char="•"/>
        <a:defRPr sz="2800" kern="1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lr>
          <a:schemeClr val="tx1"/>
        </a:buClr>
        <a:buSzPct val="75000"/>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1143000" indent="-228600" algn="l" rtl="0" fontAlgn="base">
        <a:spcBef>
          <a:spcPct val="20000"/>
        </a:spcBef>
        <a:spcAft>
          <a:spcPct val="0"/>
        </a:spcAft>
        <a:buClr>
          <a:schemeClr val="tx1"/>
        </a:buClr>
        <a:buSzPct val="75000"/>
        <a:buFont typeface="Arial" panose="020B0604020202020204" pitchFamily="34" charset="0"/>
        <a:buChar char="•"/>
        <a:defRPr sz="2200" kern="1200">
          <a:solidFill>
            <a:schemeClr val="tx1"/>
          </a:solidFill>
          <a:latin typeface="Calibri" panose="020F0502020204030204" pitchFamily="34" charset="0"/>
          <a:ea typeface="+mn-ea"/>
          <a:cs typeface="+mn-cs"/>
        </a:defRPr>
      </a:lvl3pPr>
      <a:lvl4pPr marL="1600200" indent="-228600" algn="l" rtl="0" fontAlgn="base">
        <a:spcBef>
          <a:spcPct val="20000"/>
        </a:spcBef>
        <a:spcAft>
          <a:spcPct val="0"/>
        </a:spcAft>
        <a:buClr>
          <a:schemeClr val="tx1"/>
        </a:buClr>
        <a:buSzPct val="80000"/>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fontAlgn="base">
        <a:spcBef>
          <a:spcPct val="20000"/>
        </a:spcBef>
        <a:spcAft>
          <a:spcPct val="0"/>
        </a:spcAft>
        <a:buClr>
          <a:schemeClr val="tx1"/>
        </a:buClr>
        <a:buSzPct val="65000"/>
        <a:buFont typeface="Arial" panose="020B0604020202020204" pitchFamily="34" charset="0"/>
        <a:buChar char="•"/>
        <a:defRPr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576742-3BED-4917-A64D-8865C8881347}"/>
              </a:ext>
            </a:extLst>
          </p:cNvPr>
          <p:cNvSpPr>
            <a:spLocks noGrp="1"/>
          </p:cNvSpPr>
          <p:nvPr>
            <p:ph type="ctrTitle" sz="quarter"/>
          </p:nvPr>
        </p:nvSpPr>
        <p:spPr/>
        <p:txBody>
          <a:bodyPr/>
          <a:lstStyle/>
          <a:p>
            <a:r>
              <a:rPr lang="en-US" altLang="en-US"/>
              <a:t>Critical Thinking: A Student’s Introduction</a:t>
            </a:r>
            <a:endParaRPr lang="en-US" dirty="0"/>
          </a:p>
        </p:txBody>
      </p:sp>
      <p:sp>
        <p:nvSpPr>
          <p:cNvPr id="8" name="Subtitle 7">
            <a:extLst>
              <a:ext uri="{FF2B5EF4-FFF2-40B4-BE49-F238E27FC236}">
                <a16:creationId xmlns:a16="http://schemas.microsoft.com/office/drawing/2014/main" id="{CFB26FD0-05B0-4338-A3A7-4DBC4DE8A387}"/>
              </a:ext>
            </a:extLst>
          </p:cNvPr>
          <p:cNvSpPr>
            <a:spLocks noGrp="1"/>
          </p:cNvSpPr>
          <p:nvPr>
            <p:ph type="subTitle" idx="1"/>
          </p:nvPr>
        </p:nvSpPr>
        <p:spPr/>
        <p:txBody>
          <a:bodyPr/>
          <a:lstStyle/>
          <a:p>
            <a:r>
              <a:rPr lang="en-US" altLang="en-US" dirty="0"/>
              <a:t>Chapter 14</a:t>
            </a:r>
          </a:p>
          <a:p>
            <a:r>
              <a:rPr lang="en-US" altLang="en-US" dirty="0"/>
              <a:t>Thinking Critically about the Media</a:t>
            </a:r>
          </a:p>
        </p:txBody>
      </p:sp>
      <p:sp>
        <p:nvSpPr>
          <p:cNvPr id="3" name="Content Placeholder 2">
            <a:extLst>
              <a:ext uri="{FF2B5EF4-FFF2-40B4-BE49-F238E27FC236}">
                <a16:creationId xmlns:a16="http://schemas.microsoft.com/office/drawing/2014/main" id="{AD7A72E4-A42E-4412-820F-716ED6AA59CE}"/>
              </a:ext>
            </a:extLst>
          </p:cNvPr>
          <p:cNvSpPr>
            <a:spLocks noGrp="1"/>
          </p:cNvSpPr>
          <p:nvPr>
            <p:ph sz="quarter" idx="11"/>
          </p:nvPr>
        </p:nvSpPr>
        <p:spPr>
          <a:xfrm>
            <a:off x="5182054" y="6468269"/>
            <a:ext cx="3504746" cy="304800"/>
          </a:xfrm>
        </p:spPr>
        <p:txBody>
          <a:bodyPr/>
          <a:lstStyle/>
          <a:p>
            <a:r>
              <a:rPr lang="en-US" dirty="0"/>
              <a:t>© 2019 McGraw-Hill Companies.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F4CDD-9432-48D2-BB67-87BDF7610755}"/>
              </a:ext>
            </a:extLst>
          </p:cNvPr>
          <p:cNvSpPr>
            <a:spLocks noGrp="1"/>
          </p:cNvSpPr>
          <p:nvPr>
            <p:ph type="title"/>
          </p:nvPr>
        </p:nvSpPr>
        <p:spPr/>
        <p:txBody>
          <a:bodyPr/>
          <a:lstStyle/>
          <a:p>
            <a:r>
              <a:rPr lang="en-US" dirty="0"/>
              <a:t>The News, 2</a:t>
            </a:r>
          </a:p>
        </p:txBody>
      </p:sp>
      <p:sp>
        <p:nvSpPr>
          <p:cNvPr id="3" name="Content Placeholder 2">
            <a:extLst>
              <a:ext uri="{FF2B5EF4-FFF2-40B4-BE49-F238E27FC236}">
                <a16:creationId xmlns:a16="http://schemas.microsoft.com/office/drawing/2014/main" id="{DD6B9ADC-D736-4C7D-B280-4E56FA22BD4C}"/>
              </a:ext>
            </a:extLst>
          </p:cNvPr>
          <p:cNvSpPr>
            <a:spLocks noGrp="1"/>
          </p:cNvSpPr>
          <p:nvPr>
            <p:ph idx="1"/>
          </p:nvPr>
        </p:nvSpPr>
        <p:spPr/>
        <p:txBody>
          <a:bodyPr/>
          <a:lstStyle/>
          <a:p>
            <a:pPr marL="457200" lvl="0" indent="-457200">
              <a:buClr>
                <a:srgbClr val="003366"/>
              </a:buClr>
              <a:buFont typeface="Arial" panose="020B0604020202020204" pitchFamily="34" charset="0"/>
              <a:buChar char="•"/>
            </a:pPr>
            <a:r>
              <a:rPr lang="en-US" sz="2400" b="1" dirty="0">
                <a:solidFill>
                  <a:srgbClr val="003366"/>
                </a:solidFill>
              </a:rPr>
              <a:t>Soft news</a:t>
            </a:r>
            <a:r>
              <a:rPr lang="en-US" sz="2400" dirty="0">
                <a:solidFill>
                  <a:srgbClr val="003366"/>
                </a:solidFill>
              </a:rPr>
              <a:t>:</a:t>
            </a:r>
            <a:r>
              <a:rPr lang="en-US" sz="2400" b="1" dirty="0">
                <a:solidFill>
                  <a:srgbClr val="003366"/>
                </a:solidFill>
              </a:rPr>
              <a:t> </a:t>
            </a:r>
            <a:r>
              <a:rPr lang="en-US" sz="2400" dirty="0">
                <a:solidFill>
                  <a:srgbClr val="003366"/>
                </a:solidFill>
              </a:rPr>
              <a:t>Focuses on human interest stories of heartache, accomplishment, perseverance, </a:t>
            </a:r>
            <a:r>
              <a:rPr lang="en-US" sz="2400" dirty="0" err="1">
                <a:solidFill>
                  <a:srgbClr val="003366"/>
                </a:solidFill>
              </a:rPr>
              <a:t>etc</a:t>
            </a:r>
            <a:r>
              <a:rPr lang="en-US" sz="2400" dirty="0">
                <a:solidFill>
                  <a:srgbClr val="003366"/>
                </a:solidFill>
              </a:rPr>
              <a:t> </a:t>
            </a:r>
          </a:p>
          <a:p>
            <a:endParaRPr lang="en-US" sz="1000" dirty="0"/>
          </a:p>
          <a:p>
            <a:r>
              <a:rPr lang="en-US" dirty="0"/>
              <a:t>Analyzing and evaluating the news media begin with the following questions: </a:t>
            </a:r>
          </a:p>
          <a:p>
            <a:endParaRPr lang="en-US" sz="1000" dirty="0"/>
          </a:p>
          <a:p>
            <a:pPr marL="342900" indent="-342900">
              <a:buFont typeface="Arial" panose="020B0604020202020204" pitchFamily="34" charset="0"/>
              <a:buChar char="•"/>
            </a:pPr>
            <a:r>
              <a:rPr lang="en-US" sz="2400" dirty="0">
                <a:solidFill>
                  <a:srgbClr val="003366"/>
                </a:solidFill>
              </a:rPr>
              <a:t>What actually happened?</a:t>
            </a:r>
          </a:p>
          <a:p>
            <a:pPr marL="342900" indent="-342900">
              <a:buFont typeface="Arial" panose="020B0604020202020204" pitchFamily="34" charset="0"/>
              <a:buChar char="•"/>
            </a:pPr>
            <a:r>
              <a:rPr lang="en-US" sz="2400" dirty="0">
                <a:solidFill>
                  <a:srgbClr val="003366"/>
                </a:solidFill>
              </a:rPr>
              <a:t>How is the event being presented to an audience?</a:t>
            </a:r>
          </a:p>
          <a:p>
            <a:pPr marL="342900" indent="-342900">
              <a:buFont typeface="Arial" panose="020B0604020202020204" pitchFamily="34" charset="0"/>
              <a:buChar char="•"/>
            </a:pPr>
            <a:r>
              <a:rPr lang="en-US" sz="2400" dirty="0">
                <a:solidFill>
                  <a:srgbClr val="003366"/>
                </a:solidFill>
              </a:rPr>
              <a:t>Are the arguments based on true premises and good reasoning?</a:t>
            </a:r>
          </a:p>
        </p:txBody>
      </p:sp>
    </p:spTree>
    <p:extLst>
      <p:ext uri="{BB962C8B-B14F-4D97-AF65-F5344CB8AC3E}">
        <p14:creationId xmlns:p14="http://schemas.microsoft.com/office/powerpoint/2010/main" val="2390594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FDA71-5CE8-4BAA-B432-9A012E96907B}"/>
              </a:ext>
            </a:extLst>
          </p:cNvPr>
          <p:cNvSpPr>
            <a:spLocks noGrp="1"/>
          </p:cNvSpPr>
          <p:nvPr>
            <p:ph type="title"/>
          </p:nvPr>
        </p:nvSpPr>
        <p:spPr/>
        <p:txBody>
          <a:bodyPr/>
          <a:lstStyle/>
          <a:p>
            <a:r>
              <a:rPr lang="en-US" dirty="0"/>
              <a:t>Critically Analyzing News Sources, 1</a:t>
            </a:r>
          </a:p>
        </p:txBody>
      </p:sp>
      <p:sp>
        <p:nvSpPr>
          <p:cNvPr id="3" name="Content Placeholder 2">
            <a:extLst>
              <a:ext uri="{FF2B5EF4-FFF2-40B4-BE49-F238E27FC236}">
                <a16:creationId xmlns:a16="http://schemas.microsoft.com/office/drawing/2014/main" id="{727F2E05-18C7-48EA-8BCD-CD11FA535744}"/>
              </a:ext>
            </a:extLst>
          </p:cNvPr>
          <p:cNvSpPr>
            <a:spLocks noGrp="1"/>
          </p:cNvSpPr>
          <p:nvPr>
            <p:ph idx="1"/>
          </p:nvPr>
        </p:nvSpPr>
        <p:spPr/>
        <p:txBody>
          <a:bodyPr/>
          <a:lstStyle/>
          <a:p>
            <a:pPr>
              <a:spcBef>
                <a:spcPts val="300"/>
              </a:spcBef>
            </a:pPr>
            <a:r>
              <a:rPr lang="en-US" dirty="0"/>
              <a:t>Compare sources</a:t>
            </a:r>
          </a:p>
          <a:p>
            <a:pPr marL="457200" indent="-457200">
              <a:spcBef>
                <a:spcPts val="300"/>
              </a:spcBef>
              <a:buFont typeface="Arial" panose="020B0604020202020204" pitchFamily="34" charset="0"/>
              <a:buChar char="•"/>
            </a:pPr>
            <a:r>
              <a:rPr lang="en-US" sz="2400" dirty="0"/>
              <a:t>This will give one an idea of how media outlets “spin” the facts of an event</a:t>
            </a:r>
          </a:p>
          <a:p>
            <a:pPr>
              <a:spcBef>
                <a:spcPts val="300"/>
              </a:spcBef>
            </a:pPr>
            <a:endParaRPr lang="en-US" sz="1000" dirty="0"/>
          </a:p>
          <a:p>
            <a:pPr>
              <a:spcBef>
                <a:spcPts val="300"/>
              </a:spcBef>
            </a:pPr>
            <a:r>
              <a:rPr lang="en-US" dirty="0"/>
              <a:t>Determine what has been excluded</a:t>
            </a:r>
          </a:p>
          <a:p>
            <a:pPr marL="457200" indent="-457200">
              <a:spcBef>
                <a:spcPts val="300"/>
              </a:spcBef>
              <a:buFont typeface="Arial" panose="020B0604020202020204" pitchFamily="34" charset="0"/>
              <a:buChar char="•"/>
            </a:pPr>
            <a:r>
              <a:rPr lang="en-US" altLang="en-US" sz="2400" dirty="0"/>
              <a:t>Limited by time and in an effort to hold our attention (and thus keep us viewing), news organizations often present us information that is far out of context</a:t>
            </a:r>
          </a:p>
          <a:p>
            <a:pPr marL="457200" indent="-457200">
              <a:spcBef>
                <a:spcPts val="300"/>
              </a:spcBef>
              <a:buFont typeface="Arial" panose="020B0604020202020204" pitchFamily="34" charset="0"/>
              <a:buChar char="•"/>
            </a:pPr>
            <a:r>
              <a:rPr lang="en-US" altLang="en-US" sz="2400" dirty="0"/>
              <a:t>Examples: Small segments of a speaker’s comments are removed from longer, more nuanced discourse, and misrepresenting scientific findings</a:t>
            </a:r>
          </a:p>
        </p:txBody>
      </p:sp>
    </p:spTree>
    <p:extLst>
      <p:ext uri="{BB962C8B-B14F-4D97-AF65-F5344CB8AC3E}">
        <p14:creationId xmlns:p14="http://schemas.microsoft.com/office/powerpoint/2010/main" val="4214707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FDA71-5CE8-4BAA-B432-9A012E96907B}"/>
              </a:ext>
            </a:extLst>
          </p:cNvPr>
          <p:cNvSpPr>
            <a:spLocks noGrp="1"/>
          </p:cNvSpPr>
          <p:nvPr>
            <p:ph type="title"/>
          </p:nvPr>
        </p:nvSpPr>
        <p:spPr/>
        <p:txBody>
          <a:bodyPr/>
          <a:lstStyle/>
          <a:p>
            <a:r>
              <a:rPr lang="en-US" dirty="0"/>
              <a:t>Critically Analyzing News Sources, 2</a:t>
            </a:r>
          </a:p>
        </p:txBody>
      </p:sp>
      <p:sp>
        <p:nvSpPr>
          <p:cNvPr id="3" name="Content Placeholder 2">
            <a:extLst>
              <a:ext uri="{FF2B5EF4-FFF2-40B4-BE49-F238E27FC236}">
                <a16:creationId xmlns:a16="http://schemas.microsoft.com/office/drawing/2014/main" id="{727F2E05-18C7-48EA-8BCD-CD11FA535744}"/>
              </a:ext>
            </a:extLst>
          </p:cNvPr>
          <p:cNvSpPr>
            <a:spLocks noGrp="1"/>
          </p:cNvSpPr>
          <p:nvPr>
            <p:ph idx="1"/>
          </p:nvPr>
        </p:nvSpPr>
        <p:spPr/>
        <p:txBody>
          <a:bodyPr/>
          <a:lstStyle/>
          <a:p>
            <a:pPr>
              <a:spcBef>
                <a:spcPts val="300"/>
              </a:spcBef>
            </a:pPr>
            <a:r>
              <a:rPr lang="en-US" dirty="0"/>
              <a:t>Look at how information is arranged</a:t>
            </a:r>
          </a:p>
          <a:p>
            <a:pPr marL="457200" indent="-457200">
              <a:spcBef>
                <a:spcPts val="300"/>
              </a:spcBef>
              <a:buFont typeface="Arial" panose="020B0604020202020204" pitchFamily="34" charset="0"/>
              <a:buChar char="•"/>
            </a:pPr>
            <a:r>
              <a:rPr lang="en-US" sz="2400" dirty="0"/>
              <a:t>This can influence one’s perception of and reaction to the facts</a:t>
            </a:r>
          </a:p>
          <a:p>
            <a:pPr>
              <a:spcBef>
                <a:spcPts val="300"/>
              </a:spcBef>
            </a:pPr>
            <a:endParaRPr lang="en-US" sz="1000" dirty="0"/>
          </a:p>
          <a:p>
            <a:pPr>
              <a:spcBef>
                <a:spcPts val="300"/>
              </a:spcBef>
            </a:pPr>
            <a:r>
              <a:rPr lang="en-US" dirty="0"/>
              <a:t>Evaluate the language</a:t>
            </a:r>
          </a:p>
          <a:p>
            <a:pPr marL="457200" indent="-457200">
              <a:spcBef>
                <a:spcPts val="300"/>
              </a:spcBef>
              <a:buFont typeface="Arial" panose="020B0604020202020204" pitchFamily="34" charset="0"/>
              <a:buChar char="•"/>
            </a:pPr>
            <a:r>
              <a:rPr lang="en-US" altLang="en-US" sz="2400" dirty="0"/>
              <a:t>The language used to describe events can affect a reader’s perception, and a careful reader must ask if those words capture the truth of the event</a:t>
            </a:r>
          </a:p>
        </p:txBody>
      </p:sp>
    </p:spTree>
    <p:extLst>
      <p:ext uri="{BB962C8B-B14F-4D97-AF65-F5344CB8AC3E}">
        <p14:creationId xmlns:p14="http://schemas.microsoft.com/office/powerpoint/2010/main" val="858066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FDA71-5CE8-4BAA-B432-9A012E96907B}"/>
              </a:ext>
            </a:extLst>
          </p:cNvPr>
          <p:cNvSpPr>
            <a:spLocks noGrp="1"/>
          </p:cNvSpPr>
          <p:nvPr>
            <p:ph type="title"/>
          </p:nvPr>
        </p:nvSpPr>
        <p:spPr/>
        <p:txBody>
          <a:bodyPr/>
          <a:lstStyle/>
          <a:p>
            <a:r>
              <a:rPr lang="en-US" dirty="0"/>
              <a:t>Social Media and the Rise of Fake News, 1</a:t>
            </a:r>
          </a:p>
        </p:txBody>
      </p:sp>
      <p:sp>
        <p:nvSpPr>
          <p:cNvPr id="3" name="Content Placeholder 2">
            <a:extLst>
              <a:ext uri="{FF2B5EF4-FFF2-40B4-BE49-F238E27FC236}">
                <a16:creationId xmlns:a16="http://schemas.microsoft.com/office/drawing/2014/main" id="{727F2E05-18C7-48EA-8BCD-CD11FA535744}"/>
              </a:ext>
            </a:extLst>
          </p:cNvPr>
          <p:cNvSpPr>
            <a:spLocks noGrp="1"/>
          </p:cNvSpPr>
          <p:nvPr>
            <p:ph idx="1"/>
          </p:nvPr>
        </p:nvSpPr>
        <p:spPr/>
        <p:txBody>
          <a:bodyPr/>
          <a:lstStyle/>
          <a:p>
            <a:r>
              <a:rPr lang="en-US" dirty="0"/>
              <a:t>Social media have lately played a very significant role in the distribution of information about current events</a:t>
            </a:r>
          </a:p>
          <a:p>
            <a:pPr marL="457200" indent="-457200">
              <a:buFont typeface="Arial" panose="020B0604020202020204" pitchFamily="34" charset="0"/>
              <a:buChar char="•"/>
            </a:pPr>
            <a:r>
              <a:rPr lang="en-US" sz="2400" dirty="0"/>
              <a:t>Many nonprofessional but dedicated writers routinely publish their own news by narrating events, filing eyewitness accounts, and uploading videos of significant stories</a:t>
            </a:r>
          </a:p>
          <a:p>
            <a:pPr marL="852488" lvl="1" indent="-457200"/>
            <a:r>
              <a:rPr lang="en-US" sz="2200" dirty="0"/>
              <a:t>This practice is known as </a:t>
            </a:r>
            <a:r>
              <a:rPr lang="en-US" sz="2200" b="1" dirty="0"/>
              <a:t>citizen </a:t>
            </a:r>
            <a:r>
              <a:rPr lang="en-US" sz="2200" dirty="0"/>
              <a:t>or </a:t>
            </a:r>
            <a:r>
              <a:rPr lang="en-US" sz="2200" b="1" dirty="0"/>
              <a:t>participatory journalism</a:t>
            </a:r>
          </a:p>
        </p:txBody>
      </p:sp>
    </p:spTree>
    <p:extLst>
      <p:ext uri="{BB962C8B-B14F-4D97-AF65-F5344CB8AC3E}">
        <p14:creationId xmlns:p14="http://schemas.microsoft.com/office/powerpoint/2010/main" val="1340984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FDA71-5CE8-4BAA-B432-9A012E96907B}"/>
              </a:ext>
            </a:extLst>
          </p:cNvPr>
          <p:cNvSpPr>
            <a:spLocks noGrp="1"/>
          </p:cNvSpPr>
          <p:nvPr>
            <p:ph type="title"/>
          </p:nvPr>
        </p:nvSpPr>
        <p:spPr/>
        <p:txBody>
          <a:bodyPr/>
          <a:lstStyle/>
          <a:p>
            <a:r>
              <a:rPr lang="en-US" dirty="0"/>
              <a:t>Social Media and the Rise of Fake News, 2</a:t>
            </a:r>
          </a:p>
        </p:txBody>
      </p:sp>
      <p:sp>
        <p:nvSpPr>
          <p:cNvPr id="3" name="Content Placeholder 2">
            <a:extLst>
              <a:ext uri="{FF2B5EF4-FFF2-40B4-BE49-F238E27FC236}">
                <a16:creationId xmlns:a16="http://schemas.microsoft.com/office/drawing/2014/main" id="{727F2E05-18C7-48EA-8BCD-CD11FA535744}"/>
              </a:ext>
            </a:extLst>
          </p:cNvPr>
          <p:cNvSpPr>
            <a:spLocks noGrp="1"/>
          </p:cNvSpPr>
          <p:nvPr>
            <p:ph idx="1"/>
          </p:nvPr>
        </p:nvSpPr>
        <p:spPr/>
        <p:txBody>
          <a:bodyPr/>
          <a:lstStyle/>
          <a:p>
            <a:r>
              <a:rPr lang="en-US" dirty="0"/>
              <a:t>Some news found on social media is, unfortunately, a malignant form of news based on deliberate fabrication, deception, and extreme distortion</a:t>
            </a:r>
          </a:p>
          <a:p>
            <a:pPr marL="342900" indent="-342900">
              <a:buFont typeface="Arial" panose="020B0604020202020204" pitchFamily="34" charset="0"/>
              <a:buChar char="•"/>
            </a:pPr>
            <a:r>
              <a:rPr lang="en-US" altLang="en-US" sz="2400" b="1" dirty="0"/>
              <a:t>Fake news</a:t>
            </a:r>
            <a:r>
              <a:rPr lang="en-US" altLang="en-US" sz="2400" dirty="0"/>
              <a:t>: Information that is completely fabricated</a:t>
            </a:r>
          </a:p>
          <a:p>
            <a:pPr marL="738188" lvl="1" indent="-342900"/>
            <a:r>
              <a:rPr lang="en-US" altLang="en-US" sz="2200" dirty="0"/>
              <a:t>Example: Headline: Pope Francis Shocks World, Endorses Donald Trump for President</a:t>
            </a:r>
          </a:p>
          <a:p>
            <a:pPr marL="1147763" lvl="2" indent="-342900"/>
            <a:r>
              <a:rPr lang="en-US" altLang="en-US" sz="2000" dirty="0"/>
              <a:t>What actually happened: The Pope didn’t endorse anyone</a:t>
            </a:r>
          </a:p>
        </p:txBody>
      </p:sp>
    </p:spTree>
    <p:extLst>
      <p:ext uri="{BB962C8B-B14F-4D97-AF65-F5344CB8AC3E}">
        <p14:creationId xmlns:p14="http://schemas.microsoft.com/office/powerpoint/2010/main" val="1997424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FDA71-5CE8-4BAA-B432-9A012E96907B}"/>
              </a:ext>
            </a:extLst>
          </p:cNvPr>
          <p:cNvSpPr>
            <a:spLocks noGrp="1"/>
          </p:cNvSpPr>
          <p:nvPr>
            <p:ph type="title"/>
          </p:nvPr>
        </p:nvSpPr>
        <p:spPr/>
        <p:txBody>
          <a:bodyPr/>
          <a:lstStyle/>
          <a:p>
            <a:r>
              <a:rPr lang="en-US" dirty="0"/>
              <a:t>Social Media and the Rise of Fake News, 3</a:t>
            </a:r>
          </a:p>
        </p:txBody>
      </p:sp>
      <p:sp>
        <p:nvSpPr>
          <p:cNvPr id="3" name="Content Placeholder 2">
            <a:extLst>
              <a:ext uri="{FF2B5EF4-FFF2-40B4-BE49-F238E27FC236}">
                <a16:creationId xmlns:a16="http://schemas.microsoft.com/office/drawing/2014/main" id="{727F2E05-18C7-48EA-8BCD-CD11FA535744}"/>
              </a:ext>
            </a:extLst>
          </p:cNvPr>
          <p:cNvSpPr>
            <a:spLocks noGrp="1"/>
          </p:cNvSpPr>
          <p:nvPr>
            <p:ph idx="1"/>
          </p:nvPr>
        </p:nvSpPr>
        <p:spPr/>
        <p:txBody>
          <a:bodyPr/>
          <a:lstStyle/>
          <a:p>
            <a:pPr marL="342900" lvl="0" indent="-342900">
              <a:buClr>
                <a:srgbClr val="003366"/>
              </a:buClr>
              <a:buFont typeface="Arial" panose="020B0604020202020204" pitchFamily="34" charset="0"/>
              <a:buChar char="•"/>
            </a:pPr>
            <a:r>
              <a:rPr lang="en-US" altLang="en-US" sz="2400" b="1" dirty="0">
                <a:solidFill>
                  <a:srgbClr val="003366"/>
                </a:solidFill>
              </a:rPr>
              <a:t>Deliberately misleading news</a:t>
            </a:r>
            <a:r>
              <a:rPr lang="en-US" altLang="en-US" sz="2400" dirty="0">
                <a:solidFill>
                  <a:srgbClr val="003366"/>
                </a:solidFill>
              </a:rPr>
              <a:t>: News based on some small kernel of truth but otherwise grossly distorted to deceive the audience</a:t>
            </a:r>
          </a:p>
          <a:p>
            <a:pPr marL="738188" lvl="1" indent="-342900">
              <a:buClr>
                <a:srgbClr val="003366"/>
              </a:buClr>
            </a:pPr>
            <a:r>
              <a:rPr lang="en-US" altLang="en-US" sz="2200" dirty="0">
                <a:solidFill>
                  <a:srgbClr val="003366"/>
                </a:solidFill>
              </a:rPr>
              <a:t>Example: Headline: Ivanka Trump Attacked by Assailant with Knife</a:t>
            </a:r>
          </a:p>
          <a:p>
            <a:pPr marL="1147763" lvl="2" indent="-342900">
              <a:buClr>
                <a:srgbClr val="003366"/>
              </a:buClr>
            </a:pPr>
            <a:r>
              <a:rPr lang="en-US" altLang="en-US" sz="2000" dirty="0">
                <a:solidFill>
                  <a:srgbClr val="003366"/>
                </a:solidFill>
              </a:rPr>
              <a:t>What actually happened: A man with a set of throwing knives in his pocket showed up at Trump Tower claiming to own the building and asking for Ivanka. However, she was in Germany at the time.</a:t>
            </a:r>
          </a:p>
        </p:txBody>
      </p:sp>
    </p:spTree>
    <p:extLst>
      <p:ext uri="{BB962C8B-B14F-4D97-AF65-F5344CB8AC3E}">
        <p14:creationId xmlns:p14="http://schemas.microsoft.com/office/powerpoint/2010/main" val="1842826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FDA71-5CE8-4BAA-B432-9A012E96907B}"/>
              </a:ext>
            </a:extLst>
          </p:cNvPr>
          <p:cNvSpPr>
            <a:spLocks noGrp="1"/>
          </p:cNvSpPr>
          <p:nvPr>
            <p:ph type="title"/>
          </p:nvPr>
        </p:nvSpPr>
        <p:spPr/>
        <p:txBody>
          <a:bodyPr/>
          <a:lstStyle/>
          <a:p>
            <a:r>
              <a:rPr lang="en-US" dirty="0"/>
              <a:t>Social Media and the Rise of Fake News, 4</a:t>
            </a:r>
          </a:p>
        </p:txBody>
      </p:sp>
      <p:sp>
        <p:nvSpPr>
          <p:cNvPr id="3" name="Content Placeholder 2">
            <a:extLst>
              <a:ext uri="{FF2B5EF4-FFF2-40B4-BE49-F238E27FC236}">
                <a16:creationId xmlns:a16="http://schemas.microsoft.com/office/drawing/2014/main" id="{727F2E05-18C7-48EA-8BCD-CD11FA535744}"/>
              </a:ext>
            </a:extLst>
          </p:cNvPr>
          <p:cNvSpPr>
            <a:spLocks noGrp="1"/>
          </p:cNvSpPr>
          <p:nvPr>
            <p:ph idx="1"/>
          </p:nvPr>
        </p:nvSpPr>
        <p:spPr/>
        <p:txBody>
          <a:bodyPr/>
          <a:lstStyle/>
          <a:p>
            <a:pPr marL="342900" lvl="0" indent="-342900">
              <a:spcBef>
                <a:spcPts val="300"/>
              </a:spcBef>
              <a:buClr>
                <a:srgbClr val="003366"/>
              </a:buClr>
              <a:buFont typeface="Arial" panose="020B0604020202020204" pitchFamily="34" charset="0"/>
              <a:buChar char="•"/>
            </a:pPr>
            <a:r>
              <a:rPr lang="en-US" altLang="en-US" sz="2400" b="1" dirty="0">
                <a:solidFill>
                  <a:srgbClr val="003366"/>
                </a:solidFill>
              </a:rPr>
              <a:t>Clickbait</a:t>
            </a:r>
            <a:r>
              <a:rPr lang="en-US" altLang="en-US" sz="2400" dirty="0">
                <a:solidFill>
                  <a:srgbClr val="003366"/>
                </a:solidFill>
              </a:rPr>
              <a:t>: News that is true but that may be exaggerated to entice curious readers to click through</a:t>
            </a:r>
          </a:p>
          <a:p>
            <a:pPr marL="738188" lvl="1" indent="-342900">
              <a:spcBef>
                <a:spcPts val="300"/>
              </a:spcBef>
              <a:buClr>
                <a:srgbClr val="003366"/>
              </a:buClr>
            </a:pPr>
            <a:r>
              <a:rPr lang="en-US" altLang="en-US" sz="2200" dirty="0">
                <a:solidFill>
                  <a:srgbClr val="003366"/>
                </a:solidFill>
              </a:rPr>
              <a:t>Example: Headline: You Won’t Believe What This Celebrity Looks Like Now</a:t>
            </a:r>
          </a:p>
          <a:p>
            <a:pPr marL="1147763" lvl="2" indent="-342900">
              <a:spcBef>
                <a:spcPts val="300"/>
              </a:spcBef>
              <a:buClr>
                <a:srgbClr val="003366"/>
              </a:buClr>
            </a:pPr>
            <a:r>
              <a:rPr lang="en-US" altLang="en-US" sz="2000" dirty="0">
                <a:solidFill>
                  <a:srgbClr val="003366"/>
                </a:solidFill>
              </a:rPr>
              <a:t>What actually happened: Turns out the celebrity got older</a:t>
            </a:r>
            <a:endParaRPr lang="en-US" altLang="en-US" sz="2600" dirty="0">
              <a:solidFill>
                <a:srgbClr val="003366"/>
              </a:solidFill>
            </a:endParaRPr>
          </a:p>
          <a:p>
            <a:pPr marL="342900" indent="-342900">
              <a:spcBef>
                <a:spcPts val="300"/>
              </a:spcBef>
              <a:buClr>
                <a:srgbClr val="003366"/>
              </a:buClr>
            </a:pPr>
            <a:endParaRPr lang="en-US" altLang="en-US" sz="1000" dirty="0">
              <a:solidFill>
                <a:srgbClr val="003366"/>
              </a:solidFill>
            </a:endParaRPr>
          </a:p>
          <a:p>
            <a:pPr>
              <a:spcBef>
                <a:spcPts val="300"/>
              </a:spcBef>
            </a:pPr>
            <a:r>
              <a:rPr lang="en-US" altLang="en-US" b="1" dirty="0">
                <a:solidFill>
                  <a:srgbClr val="003366"/>
                </a:solidFill>
              </a:rPr>
              <a:t>Satire</a:t>
            </a:r>
            <a:r>
              <a:rPr lang="en-US" altLang="en-US" dirty="0">
                <a:solidFill>
                  <a:srgbClr val="003366"/>
                </a:solidFill>
              </a:rPr>
              <a:t>: </a:t>
            </a:r>
            <a:r>
              <a:rPr lang="en-US" dirty="0"/>
              <a:t>Poking fun at the media and at society’s vices and shortcomings</a:t>
            </a:r>
          </a:p>
          <a:p>
            <a:pPr marL="457200" indent="-457200">
              <a:spcBef>
                <a:spcPts val="300"/>
              </a:spcBef>
              <a:buFont typeface="Arial" panose="020B0604020202020204" pitchFamily="34" charset="0"/>
              <a:buChar char="•"/>
            </a:pPr>
            <a:r>
              <a:rPr lang="en-US" altLang="en-US" sz="2400" dirty="0">
                <a:solidFill>
                  <a:srgbClr val="003366"/>
                </a:solidFill>
              </a:rPr>
              <a:t>Not malicious in nature</a:t>
            </a:r>
          </a:p>
          <a:p>
            <a:pPr marL="457200" indent="-457200">
              <a:spcBef>
                <a:spcPts val="300"/>
              </a:spcBef>
              <a:buFont typeface="Arial" panose="020B0604020202020204" pitchFamily="34" charset="0"/>
              <a:buChar char="•"/>
            </a:pPr>
            <a:r>
              <a:rPr lang="en-US" altLang="en-US" sz="2400" dirty="0">
                <a:solidFill>
                  <a:srgbClr val="003366"/>
                </a:solidFill>
              </a:rPr>
              <a:t>Example: Headline: “I Didn’t Ask for This”: Meet the Man Who Has Osama Bin Laden’s Old Cell Phone Number</a:t>
            </a:r>
          </a:p>
        </p:txBody>
      </p:sp>
    </p:spTree>
    <p:extLst>
      <p:ext uri="{BB962C8B-B14F-4D97-AF65-F5344CB8AC3E}">
        <p14:creationId xmlns:p14="http://schemas.microsoft.com/office/powerpoint/2010/main" val="4206747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3A254-3B18-4778-BF87-930B07B2CE5E}"/>
              </a:ext>
            </a:extLst>
          </p:cNvPr>
          <p:cNvSpPr>
            <a:spLocks noGrp="1"/>
          </p:cNvSpPr>
          <p:nvPr>
            <p:ph type="title"/>
          </p:nvPr>
        </p:nvSpPr>
        <p:spPr/>
        <p:txBody>
          <a:bodyPr/>
          <a:lstStyle/>
          <a:p>
            <a:r>
              <a:rPr lang="en-US" dirty="0"/>
              <a:t>Strategies for Spotting Fake News</a:t>
            </a:r>
          </a:p>
        </p:txBody>
      </p:sp>
      <p:sp>
        <p:nvSpPr>
          <p:cNvPr id="3" name="Content Placeholder 2">
            <a:extLst>
              <a:ext uri="{FF2B5EF4-FFF2-40B4-BE49-F238E27FC236}">
                <a16:creationId xmlns:a16="http://schemas.microsoft.com/office/drawing/2014/main" id="{AB6CB98D-D3F8-42C3-867D-D1F0CD8806A3}"/>
              </a:ext>
            </a:extLst>
          </p:cNvPr>
          <p:cNvSpPr>
            <a:spLocks noGrp="1"/>
          </p:cNvSpPr>
          <p:nvPr>
            <p:ph idx="1"/>
          </p:nvPr>
        </p:nvSpPr>
        <p:spPr/>
        <p:txBody>
          <a:bodyPr/>
          <a:lstStyle/>
          <a:p>
            <a:pPr marL="457200" indent="-457200">
              <a:buFont typeface="Arial" panose="020B0604020202020204" pitchFamily="34" charset="0"/>
              <a:buChar char="•"/>
            </a:pPr>
            <a:r>
              <a:rPr lang="en-US" dirty="0"/>
              <a:t>Look closely at the headline</a:t>
            </a:r>
          </a:p>
          <a:p>
            <a:pPr marL="457200" indent="-457200">
              <a:buFont typeface="Arial" panose="020B0604020202020204" pitchFamily="34" charset="0"/>
              <a:buChar char="•"/>
            </a:pPr>
            <a:r>
              <a:rPr lang="en-US" dirty="0"/>
              <a:t>Find out more information about the source</a:t>
            </a:r>
          </a:p>
          <a:p>
            <a:pPr marL="457200" indent="-457200">
              <a:buFont typeface="Arial" panose="020B0604020202020204" pitchFamily="34" charset="0"/>
              <a:buChar char="•"/>
            </a:pPr>
            <a:r>
              <a:rPr lang="en-US" dirty="0"/>
              <a:t>Examine all “evidence” provided in the story</a:t>
            </a:r>
          </a:p>
          <a:p>
            <a:pPr marL="457200" indent="-457200">
              <a:buFont typeface="Arial" panose="020B0604020202020204" pitchFamily="34" charset="0"/>
              <a:buChar char="•"/>
            </a:pPr>
            <a:r>
              <a:rPr lang="en-US" dirty="0"/>
              <a:t>Research what others have said about the story</a:t>
            </a:r>
          </a:p>
          <a:p>
            <a:pPr marL="457200" indent="-457200">
              <a:buFont typeface="Arial" panose="020B0604020202020204" pitchFamily="34" charset="0"/>
              <a:buChar char="•"/>
            </a:pPr>
            <a:r>
              <a:rPr lang="en-US" dirty="0"/>
              <a:t>Think about the intended audience—including yourself</a:t>
            </a:r>
          </a:p>
        </p:txBody>
      </p:sp>
    </p:spTree>
    <p:extLst>
      <p:ext uri="{BB962C8B-B14F-4D97-AF65-F5344CB8AC3E}">
        <p14:creationId xmlns:p14="http://schemas.microsoft.com/office/powerpoint/2010/main" val="4202672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57F60-197E-4A1B-943F-204BCCE620A9}"/>
              </a:ext>
            </a:extLst>
          </p:cNvPr>
          <p:cNvSpPr>
            <a:spLocks noGrp="1"/>
          </p:cNvSpPr>
          <p:nvPr>
            <p:ph type="title"/>
          </p:nvPr>
        </p:nvSpPr>
        <p:spPr/>
        <p:txBody>
          <a:bodyPr/>
          <a:lstStyle/>
          <a:p>
            <a:r>
              <a:rPr lang="en-US" dirty="0"/>
              <a:t>News Media Bias</a:t>
            </a:r>
          </a:p>
        </p:txBody>
      </p:sp>
      <p:sp>
        <p:nvSpPr>
          <p:cNvPr id="3" name="Content Placeholder 2">
            <a:extLst>
              <a:ext uri="{FF2B5EF4-FFF2-40B4-BE49-F238E27FC236}">
                <a16:creationId xmlns:a16="http://schemas.microsoft.com/office/drawing/2014/main" id="{5605F87D-27F5-4628-B257-9CE18751A97C}"/>
              </a:ext>
            </a:extLst>
          </p:cNvPr>
          <p:cNvSpPr>
            <a:spLocks noGrp="1"/>
          </p:cNvSpPr>
          <p:nvPr>
            <p:ph idx="1"/>
          </p:nvPr>
        </p:nvSpPr>
        <p:spPr/>
        <p:txBody>
          <a:bodyPr/>
          <a:lstStyle/>
          <a:p>
            <a:r>
              <a:rPr lang="en-US" dirty="0"/>
              <a:t>Legitimate, reliable, useful news must be distinguished from “fake news”</a:t>
            </a:r>
          </a:p>
          <a:p>
            <a:pPr marL="457200" indent="-457200">
              <a:buFont typeface="Arial" panose="020B0604020202020204" pitchFamily="34" charset="0"/>
              <a:buChar char="•"/>
            </a:pPr>
            <a:r>
              <a:rPr lang="en-US" sz="2400" dirty="0"/>
              <a:t>The trick to critical media consumption is to be aware that: </a:t>
            </a:r>
          </a:p>
          <a:p>
            <a:pPr lvl="1" indent="0">
              <a:buNone/>
            </a:pPr>
            <a:endParaRPr lang="en-US" sz="1000" dirty="0"/>
          </a:p>
          <a:p>
            <a:pPr marL="852488" lvl="1" indent="-457200"/>
            <a:r>
              <a:rPr lang="en-US" sz="2200" dirty="0"/>
              <a:t>All media stand between their audience and the real world</a:t>
            </a:r>
          </a:p>
          <a:p>
            <a:pPr marL="852488" lvl="1" indent="-457200"/>
            <a:r>
              <a:rPr lang="en-US" sz="2200" dirty="0"/>
              <a:t>The media are not a thing but a collection of people who filter reality through their own lenses</a:t>
            </a:r>
          </a:p>
        </p:txBody>
      </p:sp>
    </p:spTree>
    <p:extLst>
      <p:ext uri="{BB962C8B-B14F-4D97-AF65-F5344CB8AC3E}">
        <p14:creationId xmlns:p14="http://schemas.microsoft.com/office/powerpoint/2010/main" val="1662512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57F60-197E-4A1B-943F-204BCCE620A9}"/>
              </a:ext>
            </a:extLst>
          </p:cNvPr>
          <p:cNvSpPr>
            <a:spLocks noGrp="1"/>
          </p:cNvSpPr>
          <p:nvPr>
            <p:ph type="title"/>
          </p:nvPr>
        </p:nvSpPr>
        <p:spPr/>
        <p:txBody>
          <a:bodyPr/>
          <a:lstStyle/>
          <a:p>
            <a:r>
              <a:rPr lang="en-US" dirty="0"/>
              <a:t>Bias toward Business Interests, 1</a:t>
            </a:r>
          </a:p>
        </p:txBody>
      </p:sp>
      <p:sp>
        <p:nvSpPr>
          <p:cNvPr id="3" name="Content Placeholder 2">
            <a:extLst>
              <a:ext uri="{FF2B5EF4-FFF2-40B4-BE49-F238E27FC236}">
                <a16:creationId xmlns:a16="http://schemas.microsoft.com/office/drawing/2014/main" id="{5605F87D-27F5-4628-B257-9CE18751A97C}"/>
              </a:ext>
            </a:extLst>
          </p:cNvPr>
          <p:cNvSpPr>
            <a:spLocks noGrp="1"/>
          </p:cNvSpPr>
          <p:nvPr>
            <p:ph idx="1"/>
          </p:nvPr>
        </p:nvSpPr>
        <p:spPr>
          <a:xfrm>
            <a:off x="838200" y="2362200"/>
            <a:ext cx="7924800" cy="3724275"/>
          </a:xfrm>
        </p:spPr>
        <p:txBody>
          <a:bodyPr/>
          <a:lstStyle/>
          <a:p>
            <a:r>
              <a:rPr lang="en-US" dirty="0"/>
              <a:t>Mainstream media versus alternative media</a:t>
            </a:r>
          </a:p>
          <a:p>
            <a:pPr marL="457200" indent="-457200">
              <a:buFont typeface="Arial" panose="020B0604020202020204" pitchFamily="34" charset="0"/>
              <a:buChar char="•"/>
            </a:pPr>
            <a:r>
              <a:rPr lang="en-US" sz="2400" dirty="0"/>
              <a:t>Much of the media in the United States is owned by large corporations</a:t>
            </a:r>
          </a:p>
          <a:p>
            <a:pPr marL="457200" indent="-457200">
              <a:buFont typeface="Arial" panose="020B0604020202020204" pitchFamily="34" charset="0"/>
              <a:buChar char="•"/>
            </a:pPr>
            <a:r>
              <a:rPr lang="en-US" sz="2400" b="1" dirty="0"/>
              <a:t>Mainstream media </a:t>
            </a:r>
            <a:r>
              <a:rPr lang="en-US" sz="2400" dirty="0"/>
              <a:t>tend to reflect the dominant values and perspectives of mainstream America</a:t>
            </a:r>
          </a:p>
          <a:p>
            <a:pPr marL="852488" lvl="1" indent="-457200"/>
            <a:r>
              <a:rPr lang="en-US" sz="2200" dirty="0"/>
              <a:t>Raises the question of whether a news organization would investigate wrongdoings by its corporate owners</a:t>
            </a:r>
            <a:endParaRPr lang="en-US" dirty="0"/>
          </a:p>
        </p:txBody>
      </p:sp>
    </p:spTree>
    <p:extLst>
      <p:ext uri="{BB962C8B-B14F-4D97-AF65-F5344CB8AC3E}">
        <p14:creationId xmlns:p14="http://schemas.microsoft.com/office/powerpoint/2010/main" val="3369942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95E704-8419-4C3C-941F-CD1EFE682A5D}"/>
              </a:ext>
            </a:extLst>
          </p:cNvPr>
          <p:cNvSpPr>
            <a:spLocks noGrp="1"/>
          </p:cNvSpPr>
          <p:nvPr>
            <p:ph type="title"/>
          </p:nvPr>
        </p:nvSpPr>
        <p:spPr/>
        <p:txBody>
          <a:bodyPr/>
          <a:lstStyle/>
          <a:p>
            <a:r>
              <a:rPr lang="en-US" altLang="en-US" dirty="0"/>
              <a:t>The Goal</a:t>
            </a:r>
            <a:endParaRPr lang="en-US" dirty="0"/>
          </a:p>
        </p:txBody>
      </p:sp>
      <p:sp>
        <p:nvSpPr>
          <p:cNvPr id="7" name="Content Placeholder 6">
            <a:extLst>
              <a:ext uri="{FF2B5EF4-FFF2-40B4-BE49-F238E27FC236}">
                <a16:creationId xmlns:a16="http://schemas.microsoft.com/office/drawing/2014/main" id="{6456624E-3462-493C-8E6D-52CBD9A47864}"/>
              </a:ext>
            </a:extLst>
          </p:cNvPr>
          <p:cNvSpPr>
            <a:spLocks noGrp="1"/>
          </p:cNvSpPr>
          <p:nvPr>
            <p:ph idx="1"/>
          </p:nvPr>
        </p:nvSpPr>
        <p:spPr/>
        <p:txBody>
          <a:bodyPr/>
          <a:lstStyle/>
          <a:p>
            <a:pPr>
              <a:lnSpc>
                <a:spcPct val="90000"/>
              </a:lnSpc>
            </a:pPr>
            <a:r>
              <a:rPr lang="en-US" altLang="en-US" dirty="0"/>
              <a:t>You shouldn’t be someone who passively absorbs and doesn’t think about or question anything that is thrown at you by the media</a:t>
            </a:r>
          </a:p>
          <a:p>
            <a:endParaRPr lang="en-US" sz="1000" dirty="0"/>
          </a:p>
          <a:p>
            <a:r>
              <a:rPr lang="en-US" dirty="0"/>
              <a:t>This chapter will help you develop methods for applying your critical thinking skills to the evaluation of media content that you encounter in your daily life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57F60-197E-4A1B-943F-204BCCE620A9}"/>
              </a:ext>
            </a:extLst>
          </p:cNvPr>
          <p:cNvSpPr>
            <a:spLocks noGrp="1"/>
          </p:cNvSpPr>
          <p:nvPr>
            <p:ph type="title"/>
          </p:nvPr>
        </p:nvSpPr>
        <p:spPr/>
        <p:txBody>
          <a:bodyPr/>
          <a:lstStyle/>
          <a:p>
            <a:r>
              <a:rPr lang="en-US" dirty="0"/>
              <a:t>Bias toward Business Interests, 2</a:t>
            </a:r>
          </a:p>
        </p:txBody>
      </p:sp>
      <p:sp>
        <p:nvSpPr>
          <p:cNvPr id="3" name="Content Placeholder 2">
            <a:extLst>
              <a:ext uri="{FF2B5EF4-FFF2-40B4-BE49-F238E27FC236}">
                <a16:creationId xmlns:a16="http://schemas.microsoft.com/office/drawing/2014/main" id="{5605F87D-27F5-4628-B257-9CE18751A97C}"/>
              </a:ext>
            </a:extLst>
          </p:cNvPr>
          <p:cNvSpPr>
            <a:spLocks noGrp="1"/>
          </p:cNvSpPr>
          <p:nvPr>
            <p:ph idx="1"/>
          </p:nvPr>
        </p:nvSpPr>
        <p:spPr>
          <a:xfrm>
            <a:off x="838200" y="2362200"/>
            <a:ext cx="7924800" cy="3724275"/>
          </a:xfrm>
        </p:spPr>
        <p:txBody>
          <a:bodyPr/>
          <a:lstStyle/>
          <a:p>
            <a:pPr marL="457200" lvl="0" indent="-457200">
              <a:spcBef>
                <a:spcPts val="300"/>
              </a:spcBef>
              <a:buClr>
                <a:srgbClr val="003366"/>
              </a:buClr>
              <a:buFont typeface="Arial" panose="020B0604020202020204" pitchFamily="34" charset="0"/>
              <a:buChar char="•"/>
            </a:pPr>
            <a:r>
              <a:rPr lang="en-US" sz="2400" b="1" dirty="0">
                <a:solidFill>
                  <a:srgbClr val="003366"/>
                </a:solidFill>
              </a:rPr>
              <a:t>Alternative media </a:t>
            </a:r>
            <a:r>
              <a:rPr lang="en-US" sz="2400" dirty="0">
                <a:solidFill>
                  <a:srgbClr val="003366"/>
                </a:solidFill>
              </a:rPr>
              <a:t>denotes the class of smaller media outlets that, free of corporate control or the need to appeal to a diverse audience, explore topics significant to readers whose interests, identities, and politics may differ from those of the majority</a:t>
            </a:r>
          </a:p>
          <a:p>
            <a:pPr>
              <a:spcBef>
                <a:spcPts val="300"/>
              </a:spcBef>
            </a:pPr>
            <a:endParaRPr lang="en-US" sz="1000" dirty="0"/>
          </a:p>
          <a:p>
            <a:pPr>
              <a:spcBef>
                <a:spcPts val="300"/>
              </a:spcBef>
            </a:pPr>
            <a:r>
              <a:rPr lang="en-US" dirty="0"/>
              <a:t>Many news organizations are supported by advertising revenue</a:t>
            </a:r>
          </a:p>
          <a:p>
            <a:pPr marL="342900" indent="-342900">
              <a:spcBef>
                <a:spcPts val="300"/>
              </a:spcBef>
              <a:buFont typeface="Arial" panose="020B0604020202020204" pitchFamily="34" charset="0"/>
              <a:buChar char="•"/>
            </a:pPr>
            <a:r>
              <a:rPr lang="en-US" sz="2400" dirty="0"/>
              <a:t>The mass media in America are businesses, powerfully motivated by the need to sustain themselves and, in the case of private corporations, to make a profit</a:t>
            </a:r>
            <a:endParaRPr lang="en-US" sz="2000" dirty="0">
              <a:solidFill>
                <a:srgbClr val="003366"/>
              </a:solidFill>
            </a:endParaRPr>
          </a:p>
        </p:txBody>
      </p:sp>
    </p:spTree>
    <p:extLst>
      <p:ext uri="{BB962C8B-B14F-4D97-AF65-F5344CB8AC3E}">
        <p14:creationId xmlns:p14="http://schemas.microsoft.com/office/powerpoint/2010/main" val="359982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E4234-6A14-44E9-BE5E-D7A67B29FB28}"/>
              </a:ext>
            </a:extLst>
          </p:cNvPr>
          <p:cNvSpPr>
            <a:spLocks noGrp="1"/>
          </p:cNvSpPr>
          <p:nvPr>
            <p:ph type="title"/>
          </p:nvPr>
        </p:nvSpPr>
        <p:spPr/>
        <p:txBody>
          <a:bodyPr/>
          <a:lstStyle/>
          <a:p>
            <a:r>
              <a:rPr lang="en-US" dirty="0"/>
              <a:t>Bias toward Entertainment, 1</a:t>
            </a:r>
          </a:p>
        </p:txBody>
      </p:sp>
      <p:sp>
        <p:nvSpPr>
          <p:cNvPr id="3" name="Content Placeholder 2">
            <a:extLst>
              <a:ext uri="{FF2B5EF4-FFF2-40B4-BE49-F238E27FC236}">
                <a16:creationId xmlns:a16="http://schemas.microsoft.com/office/drawing/2014/main" id="{2621B132-D699-4E51-9FEA-673E7C4987E2}"/>
              </a:ext>
            </a:extLst>
          </p:cNvPr>
          <p:cNvSpPr>
            <a:spLocks noGrp="1"/>
          </p:cNvSpPr>
          <p:nvPr>
            <p:ph idx="1"/>
          </p:nvPr>
        </p:nvSpPr>
        <p:spPr/>
        <p:txBody>
          <a:bodyPr/>
          <a:lstStyle/>
          <a:p>
            <a:r>
              <a:rPr lang="en-US" altLang="en-US" dirty="0"/>
              <a:t>The more entertaining something is, the more likely one “keeps coming back”</a:t>
            </a:r>
          </a:p>
          <a:p>
            <a:endParaRPr lang="en-US" altLang="en-US" sz="1000" dirty="0"/>
          </a:p>
          <a:p>
            <a:pPr>
              <a:lnSpc>
                <a:spcPct val="90000"/>
              </a:lnSpc>
            </a:pPr>
            <a:r>
              <a:rPr lang="en-US" altLang="en-US" dirty="0"/>
              <a:t>Ways in which the media entertain us</a:t>
            </a:r>
          </a:p>
          <a:p>
            <a:pPr marL="457200" indent="-457200">
              <a:lnSpc>
                <a:spcPct val="90000"/>
              </a:lnSpc>
              <a:buFont typeface="Arial" panose="020B0604020202020204" pitchFamily="34" charset="0"/>
              <a:buChar char="•"/>
            </a:pPr>
            <a:r>
              <a:rPr lang="en-US" sz="2400" dirty="0"/>
              <a:t>Instead of information that can clarify our thinking and help us make decisions, the news is full of events an audience will find most exciting, titillating, shocking, disturbing, frightening, heartwarming, or easy to understand</a:t>
            </a:r>
            <a:endParaRPr lang="en-US" dirty="0"/>
          </a:p>
          <a:p>
            <a:pPr marL="457200" indent="-457200">
              <a:lnSpc>
                <a:spcPct val="90000"/>
              </a:lnSpc>
              <a:buFont typeface="Arial" panose="020B0604020202020204" pitchFamily="34" charset="0"/>
              <a:buChar char="•"/>
            </a:pPr>
            <a:r>
              <a:rPr lang="en-US" altLang="en-US" sz="2400" dirty="0"/>
              <a:t>The media tend to play on fear by covering stories that highlight the potential threats a person can face</a:t>
            </a:r>
          </a:p>
        </p:txBody>
      </p:sp>
    </p:spTree>
    <p:extLst>
      <p:ext uri="{BB962C8B-B14F-4D97-AF65-F5344CB8AC3E}">
        <p14:creationId xmlns:p14="http://schemas.microsoft.com/office/powerpoint/2010/main" val="1193032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E4234-6A14-44E9-BE5E-D7A67B29FB28}"/>
              </a:ext>
            </a:extLst>
          </p:cNvPr>
          <p:cNvSpPr>
            <a:spLocks noGrp="1"/>
          </p:cNvSpPr>
          <p:nvPr>
            <p:ph type="title"/>
          </p:nvPr>
        </p:nvSpPr>
        <p:spPr/>
        <p:txBody>
          <a:bodyPr/>
          <a:lstStyle/>
          <a:p>
            <a:r>
              <a:rPr lang="en-US" dirty="0"/>
              <a:t>Bias toward Entertainment, 2</a:t>
            </a:r>
          </a:p>
        </p:txBody>
      </p:sp>
      <p:sp>
        <p:nvSpPr>
          <p:cNvPr id="3" name="Content Placeholder 2">
            <a:extLst>
              <a:ext uri="{FF2B5EF4-FFF2-40B4-BE49-F238E27FC236}">
                <a16:creationId xmlns:a16="http://schemas.microsoft.com/office/drawing/2014/main" id="{2621B132-D699-4E51-9FEA-673E7C4987E2}"/>
              </a:ext>
            </a:extLst>
          </p:cNvPr>
          <p:cNvSpPr>
            <a:spLocks noGrp="1"/>
          </p:cNvSpPr>
          <p:nvPr>
            <p:ph idx="1"/>
          </p:nvPr>
        </p:nvSpPr>
        <p:spPr/>
        <p:txBody>
          <a:bodyPr/>
          <a:lstStyle/>
          <a:p>
            <a:pPr marL="457200" indent="-457200">
              <a:buFont typeface="Arial" panose="020B0604020202020204" pitchFamily="34" charset="0"/>
              <a:buChar char="•"/>
            </a:pPr>
            <a:r>
              <a:rPr lang="en-US" sz="2400" dirty="0"/>
              <a:t>Channels present news with all the drama and excitement of literature, complete with suspense, intriguing characters, surprise endings, and conflict between opposing parties in order to hold our attention</a:t>
            </a:r>
          </a:p>
          <a:p>
            <a:pPr marL="457200" indent="-457200">
              <a:buFont typeface="Arial" panose="020B0604020202020204" pitchFamily="34" charset="0"/>
              <a:buChar char="•"/>
            </a:pPr>
            <a:r>
              <a:rPr lang="en-US" altLang="en-US" sz="2400" dirty="0"/>
              <a:t>News organizations don’t usually devote their resources to exploring persistent trends, perennial issues, or the root causes and possible solutions of common problems such as poverty or pollution</a:t>
            </a:r>
          </a:p>
          <a:p>
            <a:pPr marL="457200" indent="-457200">
              <a:buFont typeface="Arial" panose="020B0604020202020204" pitchFamily="34" charset="0"/>
              <a:buChar char="•"/>
            </a:pPr>
            <a:r>
              <a:rPr lang="en-US" altLang="en-US" sz="2400" dirty="0"/>
              <a:t>News that was once presented as urgent will disappear from the spotlight when the topic has worn thin</a:t>
            </a:r>
          </a:p>
        </p:txBody>
      </p:sp>
    </p:spTree>
    <p:extLst>
      <p:ext uri="{BB962C8B-B14F-4D97-AF65-F5344CB8AC3E}">
        <p14:creationId xmlns:p14="http://schemas.microsoft.com/office/powerpoint/2010/main" val="4069331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54795-ACF8-4BCB-BC99-04AE2DAC154F}"/>
              </a:ext>
            </a:extLst>
          </p:cNvPr>
          <p:cNvSpPr>
            <a:spLocks noGrp="1"/>
          </p:cNvSpPr>
          <p:nvPr>
            <p:ph type="title"/>
          </p:nvPr>
        </p:nvSpPr>
        <p:spPr/>
        <p:txBody>
          <a:bodyPr/>
          <a:lstStyle/>
          <a:p>
            <a:r>
              <a:rPr lang="en-US" dirty="0"/>
              <a:t>Political Bias, 1</a:t>
            </a:r>
          </a:p>
        </p:txBody>
      </p:sp>
      <p:sp>
        <p:nvSpPr>
          <p:cNvPr id="3" name="Content Placeholder 2">
            <a:extLst>
              <a:ext uri="{FF2B5EF4-FFF2-40B4-BE49-F238E27FC236}">
                <a16:creationId xmlns:a16="http://schemas.microsoft.com/office/drawing/2014/main" id="{3E177F75-B312-4267-B1F2-8FBF1BB963A5}"/>
              </a:ext>
            </a:extLst>
          </p:cNvPr>
          <p:cNvSpPr>
            <a:spLocks noGrp="1"/>
          </p:cNvSpPr>
          <p:nvPr>
            <p:ph idx="1"/>
          </p:nvPr>
        </p:nvSpPr>
        <p:spPr/>
        <p:txBody>
          <a:bodyPr/>
          <a:lstStyle/>
          <a:p>
            <a:pPr>
              <a:spcBef>
                <a:spcPts val="100"/>
              </a:spcBef>
            </a:pPr>
            <a:r>
              <a:rPr lang="en-US" dirty="0"/>
              <a:t>The news in some mainstream outlets is more slanted than in others, and some news outlets openly admit to their political position</a:t>
            </a:r>
          </a:p>
          <a:p>
            <a:pPr>
              <a:spcBef>
                <a:spcPts val="100"/>
              </a:spcBef>
            </a:pPr>
            <a:endParaRPr lang="en-US" sz="1000" dirty="0"/>
          </a:p>
          <a:p>
            <a:pPr>
              <a:spcBef>
                <a:spcPts val="100"/>
              </a:spcBef>
            </a:pPr>
            <a:r>
              <a:rPr lang="en-US" dirty="0"/>
              <a:t>Objective news</a:t>
            </a:r>
          </a:p>
          <a:p>
            <a:pPr marL="457200" indent="-457200">
              <a:spcBef>
                <a:spcPts val="100"/>
              </a:spcBef>
              <a:buFont typeface="Arial" panose="020B0604020202020204" pitchFamily="34" charset="0"/>
              <a:buChar char="•"/>
            </a:pPr>
            <a:r>
              <a:rPr lang="en-US" sz="2400" dirty="0"/>
              <a:t>With rare exceptions, journalists attempt to relay information, avoid error, and achieve some level of objectivity</a:t>
            </a:r>
          </a:p>
          <a:p>
            <a:pPr marL="852488" lvl="1" indent="-457200">
              <a:spcBef>
                <a:spcPts val="100"/>
              </a:spcBef>
            </a:pPr>
            <a:r>
              <a:rPr lang="en-US" sz="2200" dirty="0"/>
              <a:t>Some media, fearful of being charged with bias or spin, will report information without sorting out what’s reliable, defensible, useful, and meaningful</a:t>
            </a:r>
          </a:p>
        </p:txBody>
      </p:sp>
    </p:spTree>
    <p:extLst>
      <p:ext uri="{BB962C8B-B14F-4D97-AF65-F5344CB8AC3E}">
        <p14:creationId xmlns:p14="http://schemas.microsoft.com/office/powerpoint/2010/main" val="856325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54795-ACF8-4BCB-BC99-04AE2DAC154F}"/>
              </a:ext>
            </a:extLst>
          </p:cNvPr>
          <p:cNvSpPr>
            <a:spLocks noGrp="1"/>
          </p:cNvSpPr>
          <p:nvPr>
            <p:ph type="title"/>
          </p:nvPr>
        </p:nvSpPr>
        <p:spPr/>
        <p:txBody>
          <a:bodyPr/>
          <a:lstStyle/>
          <a:p>
            <a:r>
              <a:rPr lang="en-US" dirty="0"/>
              <a:t>Political Bias, 2</a:t>
            </a:r>
          </a:p>
        </p:txBody>
      </p:sp>
      <p:sp>
        <p:nvSpPr>
          <p:cNvPr id="3" name="Content Placeholder 2">
            <a:extLst>
              <a:ext uri="{FF2B5EF4-FFF2-40B4-BE49-F238E27FC236}">
                <a16:creationId xmlns:a16="http://schemas.microsoft.com/office/drawing/2014/main" id="{3E177F75-B312-4267-B1F2-8FBF1BB963A5}"/>
              </a:ext>
            </a:extLst>
          </p:cNvPr>
          <p:cNvSpPr>
            <a:spLocks noGrp="1"/>
          </p:cNvSpPr>
          <p:nvPr>
            <p:ph idx="1"/>
          </p:nvPr>
        </p:nvSpPr>
        <p:spPr/>
        <p:txBody>
          <a:bodyPr/>
          <a:lstStyle/>
          <a:p>
            <a:pPr>
              <a:spcBef>
                <a:spcPts val="200"/>
              </a:spcBef>
            </a:pPr>
            <a:r>
              <a:rPr lang="en-US" dirty="0"/>
              <a:t>Politically biased news</a:t>
            </a:r>
          </a:p>
          <a:p>
            <a:pPr marL="457200" indent="-457200">
              <a:spcBef>
                <a:spcPts val="200"/>
              </a:spcBef>
              <a:buFont typeface="Arial" panose="020B0604020202020204" pitchFamily="34" charset="0"/>
              <a:buChar char="•"/>
            </a:pPr>
            <a:r>
              <a:rPr lang="en-US" sz="2400" dirty="0"/>
              <a:t>Despite its efforts to avoid controversy, the mainstream media will often give the impression of favoring or opposing, depending on one’s political point of view, one political perspective over another</a:t>
            </a:r>
          </a:p>
          <a:p>
            <a:pPr marL="457200" indent="-457200">
              <a:spcBef>
                <a:spcPts val="200"/>
              </a:spcBef>
              <a:buFont typeface="Arial" panose="020B0604020202020204" pitchFamily="34" charset="0"/>
              <a:buChar char="•"/>
            </a:pPr>
            <a:r>
              <a:rPr lang="en-US" sz="2400" dirty="0"/>
              <a:t>The fact that an individual journalist may be liberal or conservative does not mean that her or his news coverage reflects personal attitudes</a:t>
            </a:r>
          </a:p>
        </p:txBody>
      </p:sp>
    </p:spTree>
    <p:extLst>
      <p:ext uri="{BB962C8B-B14F-4D97-AF65-F5344CB8AC3E}">
        <p14:creationId xmlns:p14="http://schemas.microsoft.com/office/powerpoint/2010/main" val="12848659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54795-ACF8-4BCB-BC99-04AE2DAC154F}"/>
              </a:ext>
            </a:extLst>
          </p:cNvPr>
          <p:cNvSpPr>
            <a:spLocks noGrp="1"/>
          </p:cNvSpPr>
          <p:nvPr>
            <p:ph type="title"/>
          </p:nvPr>
        </p:nvSpPr>
        <p:spPr/>
        <p:txBody>
          <a:bodyPr/>
          <a:lstStyle/>
          <a:p>
            <a:r>
              <a:rPr lang="en-US" dirty="0"/>
              <a:t>Political Bias, 3</a:t>
            </a:r>
          </a:p>
        </p:txBody>
      </p:sp>
      <p:sp>
        <p:nvSpPr>
          <p:cNvPr id="3" name="Content Placeholder 2">
            <a:extLst>
              <a:ext uri="{FF2B5EF4-FFF2-40B4-BE49-F238E27FC236}">
                <a16:creationId xmlns:a16="http://schemas.microsoft.com/office/drawing/2014/main" id="{3E177F75-B312-4267-B1F2-8FBF1BB963A5}"/>
              </a:ext>
            </a:extLst>
          </p:cNvPr>
          <p:cNvSpPr>
            <a:spLocks noGrp="1"/>
          </p:cNvSpPr>
          <p:nvPr>
            <p:ph idx="1"/>
          </p:nvPr>
        </p:nvSpPr>
        <p:spPr/>
        <p:txBody>
          <a:bodyPr/>
          <a:lstStyle/>
          <a:p>
            <a:pPr>
              <a:spcBef>
                <a:spcPts val="200"/>
              </a:spcBef>
            </a:pPr>
            <a:r>
              <a:rPr lang="en-US" b="1" dirty="0"/>
              <a:t>Advocacy journalism</a:t>
            </a:r>
          </a:p>
          <a:p>
            <a:pPr marL="457200" indent="-457200">
              <a:buFont typeface="Arial" panose="020B0604020202020204" pitchFamily="34" charset="0"/>
              <a:buChar char="•"/>
            </a:pPr>
            <a:r>
              <a:rPr lang="en-US" sz="2400" dirty="0"/>
              <a:t>A form of reporting that, though fact-based, allows writers and editors to promote a point of view on important social, political, or economic issues</a:t>
            </a:r>
          </a:p>
          <a:p>
            <a:pPr marL="457200" indent="-457200">
              <a:buFont typeface="Arial" panose="020B0604020202020204" pitchFamily="34" charset="0"/>
              <a:buChar char="•"/>
            </a:pPr>
            <a:r>
              <a:rPr lang="en-US" sz="2400" dirty="0"/>
              <a:t>Proponents believe that readers and viewers are better served by the media that admit to the impossibility of pure objectivity and declare more openly its moral, philosophical, and political stand on issues</a:t>
            </a:r>
          </a:p>
        </p:txBody>
      </p:sp>
    </p:spTree>
    <p:extLst>
      <p:ext uri="{BB962C8B-B14F-4D97-AF65-F5344CB8AC3E}">
        <p14:creationId xmlns:p14="http://schemas.microsoft.com/office/powerpoint/2010/main" val="34855857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54795-ACF8-4BCB-BC99-04AE2DAC154F}"/>
              </a:ext>
            </a:extLst>
          </p:cNvPr>
          <p:cNvSpPr>
            <a:spLocks noGrp="1"/>
          </p:cNvSpPr>
          <p:nvPr>
            <p:ph type="title"/>
          </p:nvPr>
        </p:nvSpPr>
        <p:spPr/>
        <p:txBody>
          <a:bodyPr/>
          <a:lstStyle/>
          <a:p>
            <a:r>
              <a:rPr lang="en-US" dirty="0"/>
              <a:t>Political Bias, 4</a:t>
            </a:r>
          </a:p>
        </p:txBody>
      </p:sp>
      <p:sp>
        <p:nvSpPr>
          <p:cNvPr id="3" name="Content Placeholder 2">
            <a:extLst>
              <a:ext uri="{FF2B5EF4-FFF2-40B4-BE49-F238E27FC236}">
                <a16:creationId xmlns:a16="http://schemas.microsoft.com/office/drawing/2014/main" id="{3E177F75-B312-4267-B1F2-8FBF1BB963A5}"/>
              </a:ext>
            </a:extLst>
          </p:cNvPr>
          <p:cNvSpPr>
            <a:spLocks noGrp="1"/>
          </p:cNvSpPr>
          <p:nvPr>
            <p:ph idx="1"/>
          </p:nvPr>
        </p:nvSpPr>
        <p:spPr/>
        <p:txBody>
          <a:bodyPr/>
          <a:lstStyle/>
          <a:p>
            <a:pPr>
              <a:spcBef>
                <a:spcPts val="200"/>
              </a:spcBef>
            </a:pPr>
            <a:r>
              <a:rPr lang="en-US" b="1" dirty="0"/>
              <a:t>Media watchdogs</a:t>
            </a:r>
          </a:p>
          <a:p>
            <a:pPr marL="457200" indent="-457200">
              <a:spcBef>
                <a:spcPts val="200"/>
              </a:spcBef>
              <a:buFont typeface="Arial" panose="020B0604020202020204" pitchFamily="34" charset="0"/>
              <a:buChar char="•"/>
            </a:pPr>
            <a:r>
              <a:rPr lang="en-US" sz="2400" dirty="0"/>
              <a:t>Readers seeking help in determining whether a mainstream news source is impartial might turn to media watchdogs that root out inaccuracies and incidents of perceived bias in the mainstream press</a:t>
            </a:r>
          </a:p>
          <a:p>
            <a:pPr marL="852488" lvl="1" indent="-457200">
              <a:spcBef>
                <a:spcPts val="200"/>
              </a:spcBef>
            </a:pPr>
            <a:r>
              <a:rPr lang="en-US" sz="2200" dirty="0"/>
              <a:t>For analysis from the right side of the political spectrum, visit Media Research Center (mrc.org) and Accuracy in Media (aim.org)</a:t>
            </a:r>
          </a:p>
          <a:p>
            <a:pPr marL="852488" lvl="1" indent="-457200">
              <a:spcBef>
                <a:spcPts val="200"/>
              </a:spcBef>
            </a:pPr>
            <a:r>
              <a:rPr lang="en-US" sz="2200" dirty="0"/>
              <a:t>For the perspective from the left, visit Media Matters for America (mediamatters.org) and Fairness and Accuracy in Reporting (fair.org)</a:t>
            </a:r>
          </a:p>
        </p:txBody>
      </p:sp>
    </p:spTree>
    <p:extLst>
      <p:ext uri="{BB962C8B-B14F-4D97-AF65-F5344CB8AC3E}">
        <p14:creationId xmlns:p14="http://schemas.microsoft.com/office/powerpoint/2010/main" val="3018508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61052-C583-44C3-9482-FAC69B395CDD}"/>
              </a:ext>
            </a:extLst>
          </p:cNvPr>
          <p:cNvSpPr>
            <a:spLocks noGrp="1"/>
          </p:cNvSpPr>
          <p:nvPr>
            <p:ph type="title"/>
          </p:nvPr>
        </p:nvSpPr>
        <p:spPr/>
        <p:txBody>
          <a:bodyPr/>
          <a:lstStyle/>
          <a:p>
            <a:r>
              <a:rPr lang="en-US" altLang="en-US" dirty="0"/>
              <a:t>Media Literacy, 1</a:t>
            </a:r>
            <a:endParaRPr lang="en-US" dirty="0"/>
          </a:p>
        </p:txBody>
      </p:sp>
      <p:sp>
        <p:nvSpPr>
          <p:cNvPr id="3" name="Content Placeholder 2">
            <a:extLst>
              <a:ext uri="{FF2B5EF4-FFF2-40B4-BE49-F238E27FC236}">
                <a16:creationId xmlns:a16="http://schemas.microsoft.com/office/drawing/2014/main" id="{BC6C4A36-7167-42D6-9D97-4A7362AA4945}"/>
              </a:ext>
            </a:extLst>
          </p:cNvPr>
          <p:cNvSpPr>
            <a:spLocks noGrp="1"/>
          </p:cNvSpPr>
          <p:nvPr>
            <p:ph idx="1"/>
          </p:nvPr>
        </p:nvSpPr>
        <p:spPr>
          <a:xfrm>
            <a:off x="838200" y="2362200"/>
            <a:ext cx="8077200" cy="3724275"/>
          </a:xfrm>
        </p:spPr>
        <p:txBody>
          <a:bodyPr/>
          <a:lstStyle/>
          <a:p>
            <a:pPr>
              <a:lnSpc>
                <a:spcPct val="90000"/>
              </a:lnSpc>
            </a:pPr>
            <a:r>
              <a:rPr lang="en-US" altLang="en-US" dirty="0"/>
              <a:t>It must be remembered that the media also do many good things and our lives would be worse without it</a:t>
            </a:r>
          </a:p>
          <a:p>
            <a:endParaRPr lang="en-US" sz="1000" dirty="0"/>
          </a:p>
          <a:p>
            <a:r>
              <a:rPr lang="en-US" altLang="en-US" dirty="0"/>
              <a:t>But, the line between news, entertainment, and advertising has become blurred</a:t>
            </a:r>
          </a:p>
          <a:p>
            <a:pPr marL="457200" indent="-457200">
              <a:buFont typeface="Arial" panose="020B0604020202020204" pitchFamily="34" charset="0"/>
              <a:buChar char="•"/>
            </a:pPr>
            <a:r>
              <a:rPr lang="en-US" altLang="en-US" sz="2400" dirty="0"/>
              <a:t>News tries to entertain, entertainment passes as news, and ads disguise themselves as news (for example</a:t>
            </a:r>
            <a:r>
              <a:rPr lang="en-US" altLang="en-US" sz="2400" i="1" dirty="0"/>
              <a:t>,</a:t>
            </a:r>
            <a:r>
              <a:rPr lang="en-US" altLang="en-US" sz="2400" dirty="0"/>
              <a:t> infomercials)</a:t>
            </a:r>
          </a:p>
          <a:p>
            <a:pPr marL="457200" indent="-457200">
              <a:buFont typeface="Arial" panose="020B0604020202020204" pitchFamily="34" charset="0"/>
              <a:buChar char="•"/>
            </a:pPr>
            <a:r>
              <a:rPr lang="en-US" sz="2400" dirty="0"/>
              <a:t>Critical thinkers struggling to separate fact from opinion in today’s media have their work cut out for them</a:t>
            </a:r>
            <a:endParaRPr lang="en-US"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61052-C583-44C3-9482-FAC69B395CDD}"/>
              </a:ext>
            </a:extLst>
          </p:cNvPr>
          <p:cNvSpPr>
            <a:spLocks noGrp="1"/>
          </p:cNvSpPr>
          <p:nvPr>
            <p:ph type="title"/>
          </p:nvPr>
        </p:nvSpPr>
        <p:spPr/>
        <p:txBody>
          <a:bodyPr/>
          <a:lstStyle/>
          <a:p>
            <a:r>
              <a:rPr lang="en-US" altLang="en-US" dirty="0"/>
              <a:t>Media Literacy, 2</a:t>
            </a:r>
            <a:endParaRPr lang="en-US" dirty="0"/>
          </a:p>
        </p:txBody>
      </p:sp>
      <p:sp>
        <p:nvSpPr>
          <p:cNvPr id="3" name="Content Placeholder 2">
            <a:extLst>
              <a:ext uri="{FF2B5EF4-FFF2-40B4-BE49-F238E27FC236}">
                <a16:creationId xmlns:a16="http://schemas.microsoft.com/office/drawing/2014/main" id="{BC6C4A36-7167-42D6-9D97-4A7362AA4945}"/>
              </a:ext>
            </a:extLst>
          </p:cNvPr>
          <p:cNvSpPr>
            <a:spLocks noGrp="1"/>
          </p:cNvSpPr>
          <p:nvPr>
            <p:ph idx="1"/>
          </p:nvPr>
        </p:nvSpPr>
        <p:spPr/>
        <p:txBody>
          <a:bodyPr/>
          <a:lstStyle/>
          <a:p>
            <a:pPr>
              <a:lnSpc>
                <a:spcPct val="90000"/>
              </a:lnSpc>
            </a:pPr>
            <a:r>
              <a:rPr lang="en-US" altLang="en-US" dirty="0"/>
              <a:t>One needs to be “media literate”</a:t>
            </a:r>
          </a:p>
          <a:p>
            <a:pPr marL="457200" indent="-457200">
              <a:lnSpc>
                <a:spcPct val="90000"/>
              </a:lnSpc>
              <a:buFont typeface="Arial" panose="020B0604020202020204" pitchFamily="34" charset="0"/>
              <a:buChar char="•"/>
            </a:pPr>
            <a:r>
              <a:rPr lang="en-US" altLang="en-US" sz="2400" b="1" dirty="0"/>
              <a:t>Media literacy</a:t>
            </a:r>
            <a:r>
              <a:rPr lang="en-US" altLang="en-US" sz="2400" dirty="0"/>
              <a:t>: The ability to effectively and efficiently comprehend and utilize mass communication</a:t>
            </a:r>
          </a:p>
          <a:p>
            <a:pPr>
              <a:lnSpc>
                <a:spcPct val="90000"/>
              </a:lnSpc>
            </a:pPr>
            <a:endParaRPr lang="en-US" altLang="en-US" sz="1000" dirty="0"/>
          </a:p>
          <a:p>
            <a:pPr>
              <a:lnSpc>
                <a:spcPct val="90000"/>
              </a:lnSpc>
            </a:pPr>
            <a:r>
              <a:rPr lang="en-US" altLang="en-US" dirty="0"/>
              <a:t>See the list of critical questions to ask on page 451</a:t>
            </a:r>
          </a:p>
        </p:txBody>
      </p:sp>
    </p:spTree>
    <p:extLst>
      <p:ext uri="{BB962C8B-B14F-4D97-AF65-F5344CB8AC3E}">
        <p14:creationId xmlns:p14="http://schemas.microsoft.com/office/powerpoint/2010/main" val="4616740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C2AA0-AC82-442B-AB5F-6C762C70E6E4}"/>
              </a:ext>
            </a:extLst>
          </p:cNvPr>
          <p:cNvSpPr>
            <a:spLocks noGrp="1"/>
          </p:cNvSpPr>
          <p:nvPr>
            <p:ph type="title"/>
          </p:nvPr>
        </p:nvSpPr>
        <p:spPr/>
        <p:txBody>
          <a:bodyPr/>
          <a:lstStyle/>
          <a:p>
            <a:r>
              <a:rPr lang="en-US" altLang="en-US" dirty="0"/>
              <a:t>Advertising, 1</a:t>
            </a:r>
            <a:endParaRPr lang="en-US" dirty="0"/>
          </a:p>
        </p:txBody>
      </p:sp>
      <p:sp>
        <p:nvSpPr>
          <p:cNvPr id="3" name="Content Placeholder 2">
            <a:extLst>
              <a:ext uri="{FF2B5EF4-FFF2-40B4-BE49-F238E27FC236}">
                <a16:creationId xmlns:a16="http://schemas.microsoft.com/office/drawing/2014/main" id="{169DCBF9-5D15-423C-9CBA-939F6E234924}"/>
              </a:ext>
            </a:extLst>
          </p:cNvPr>
          <p:cNvSpPr>
            <a:spLocks noGrp="1"/>
          </p:cNvSpPr>
          <p:nvPr>
            <p:ph idx="1"/>
          </p:nvPr>
        </p:nvSpPr>
        <p:spPr/>
        <p:txBody>
          <a:bodyPr/>
          <a:lstStyle/>
          <a:p>
            <a:r>
              <a:rPr lang="en-US" altLang="en-US" dirty="0"/>
              <a:t>Ads are everywhere and have two basic functions: to inform and to motivate</a:t>
            </a:r>
          </a:p>
          <a:p>
            <a:endParaRPr lang="en-US" altLang="en-US" sz="1000" dirty="0"/>
          </a:p>
          <a:p>
            <a:r>
              <a:rPr lang="en-US" altLang="en-US" dirty="0"/>
              <a:t>What ads do </a:t>
            </a:r>
          </a:p>
          <a:p>
            <a:pPr lvl="1"/>
            <a:r>
              <a:rPr lang="en-US" altLang="en-US" dirty="0"/>
              <a:t>A good ad is truthful, informative, and persuasive</a:t>
            </a:r>
          </a:p>
          <a:p>
            <a:pPr lvl="2"/>
            <a:r>
              <a:rPr lang="en-US" altLang="en-US" dirty="0"/>
              <a:t>If it is humorous, thought-provoking, or entertaining, that’s all the better</a:t>
            </a:r>
          </a:p>
          <a:p>
            <a:pPr lvl="1"/>
            <a:r>
              <a:rPr lang="en-US" altLang="en-US" dirty="0"/>
              <a:t>Some ads seek to motivate without providing any product information at all</a:t>
            </a:r>
          </a:p>
          <a:p>
            <a:pPr lvl="2"/>
            <a:r>
              <a:rPr lang="en-US" altLang="en-US" dirty="0"/>
              <a:t>Example: Nike’s “Just do it”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B84C08-FA68-4235-83D0-7D19C75F1543}"/>
              </a:ext>
            </a:extLst>
          </p:cNvPr>
          <p:cNvSpPr>
            <a:spLocks noGrp="1"/>
          </p:cNvSpPr>
          <p:nvPr>
            <p:ph type="title"/>
          </p:nvPr>
        </p:nvSpPr>
        <p:spPr/>
        <p:txBody>
          <a:bodyPr/>
          <a:lstStyle/>
          <a:p>
            <a:r>
              <a:rPr lang="en-US" altLang="en-US" dirty="0"/>
              <a:t>Mass Media, 1</a:t>
            </a:r>
            <a:endParaRPr lang="en-US" dirty="0"/>
          </a:p>
        </p:txBody>
      </p:sp>
      <p:sp>
        <p:nvSpPr>
          <p:cNvPr id="7" name="Content Placeholder 6">
            <a:extLst>
              <a:ext uri="{FF2B5EF4-FFF2-40B4-BE49-F238E27FC236}">
                <a16:creationId xmlns:a16="http://schemas.microsoft.com/office/drawing/2014/main" id="{29EBC41E-3BEA-4EBB-8303-8EE9344D9370}"/>
              </a:ext>
            </a:extLst>
          </p:cNvPr>
          <p:cNvSpPr>
            <a:spLocks noGrp="1"/>
          </p:cNvSpPr>
          <p:nvPr>
            <p:ph idx="1"/>
          </p:nvPr>
        </p:nvSpPr>
        <p:spPr/>
        <p:txBody>
          <a:bodyPr/>
          <a:lstStyle/>
          <a:p>
            <a:r>
              <a:rPr lang="en-US" altLang="en-US" dirty="0"/>
              <a:t>Mass media has its name, not because of the size of the media organizations themselves (such as ABC, NBC, or CBS), but because of the massive audience they reach</a:t>
            </a:r>
          </a:p>
          <a:p>
            <a:pPr lvl="1"/>
            <a:r>
              <a:rPr lang="en-US" altLang="en-US" dirty="0"/>
              <a:t>Mass media include the broadcast, print, movie, and recording industries; outdoor advertising; and digital forms of communication including the Internet and mobile phones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C2AA0-AC82-442B-AB5F-6C762C70E6E4}"/>
              </a:ext>
            </a:extLst>
          </p:cNvPr>
          <p:cNvSpPr>
            <a:spLocks noGrp="1"/>
          </p:cNvSpPr>
          <p:nvPr>
            <p:ph type="title"/>
          </p:nvPr>
        </p:nvSpPr>
        <p:spPr/>
        <p:txBody>
          <a:bodyPr/>
          <a:lstStyle/>
          <a:p>
            <a:r>
              <a:rPr lang="en-US" altLang="en-US" dirty="0"/>
              <a:t>Advertising, 2</a:t>
            </a:r>
            <a:endParaRPr lang="en-US" dirty="0"/>
          </a:p>
        </p:txBody>
      </p:sp>
      <p:sp>
        <p:nvSpPr>
          <p:cNvPr id="3" name="Content Placeholder 2">
            <a:extLst>
              <a:ext uri="{FF2B5EF4-FFF2-40B4-BE49-F238E27FC236}">
                <a16:creationId xmlns:a16="http://schemas.microsoft.com/office/drawing/2014/main" id="{169DCBF9-5D15-423C-9CBA-939F6E234924}"/>
              </a:ext>
            </a:extLst>
          </p:cNvPr>
          <p:cNvSpPr>
            <a:spLocks noGrp="1"/>
          </p:cNvSpPr>
          <p:nvPr>
            <p:ph idx="1"/>
          </p:nvPr>
        </p:nvSpPr>
        <p:spPr/>
        <p:txBody>
          <a:bodyPr/>
          <a:lstStyle/>
          <a:p>
            <a:pPr lvl="1"/>
            <a:r>
              <a:rPr lang="en-US" altLang="en-US" dirty="0"/>
              <a:t>They also shape the values of our culture by making people value wealth, status, popularity, and prestige over quality of life, values of being your own person, and thinking for yourself</a:t>
            </a:r>
          </a:p>
          <a:p>
            <a:pPr lvl="1"/>
            <a:r>
              <a:rPr lang="en-US" altLang="en-US" dirty="0"/>
              <a:t>Advertisers seek the largest possible audience that is receptive to their message</a:t>
            </a:r>
          </a:p>
          <a:p>
            <a:pPr lvl="2"/>
            <a:r>
              <a:rPr lang="en-US" altLang="en-US" dirty="0"/>
              <a:t>That is why advertisers target certain groups of people according to their age, race, gender, Internet search habits, or economic status to more effectively deliver their message</a:t>
            </a:r>
          </a:p>
        </p:txBody>
      </p:sp>
    </p:spTree>
    <p:extLst>
      <p:ext uri="{BB962C8B-B14F-4D97-AF65-F5344CB8AC3E}">
        <p14:creationId xmlns:p14="http://schemas.microsoft.com/office/powerpoint/2010/main" val="25029913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36124-4FE8-4704-8177-D19D2EA502E1}"/>
              </a:ext>
            </a:extLst>
          </p:cNvPr>
          <p:cNvSpPr>
            <a:spLocks noGrp="1"/>
          </p:cNvSpPr>
          <p:nvPr>
            <p:ph type="title"/>
          </p:nvPr>
        </p:nvSpPr>
        <p:spPr/>
        <p:txBody>
          <a:bodyPr/>
          <a:lstStyle/>
          <a:p>
            <a:r>
              <a:rPr lang="en-US" altLang="en-US" dirty="0"/>
              <a:t>Defenses of Advertising, 1</a:t>
            </a:r>
            <a:endParaRPr lang="en-US" dirty="0"/>
          </a:p>
        </p:txBody>
      </p:sp>
      <p:sp>
        <p:nvSpPr>
          <p:cNvPr id="3" name="Content Placeholder 2">
            <a:extLst>
              <a:ext uri="{FF2B5EF4-FFF2-40B4-BE49-F238E27FC236}">
                <a16:creationId xmlns:a16="http://schemas.microsoft.com/office/drawing/2014/main" id="{54EE35F1-5E17-4BE0-B080-328DF8930272}"/>
              </a:ext>
            </a:extLst>
          </p:cNvPr>
          <p:cNvSpPr>
            <a:spLocks noGrp="1"/>
          </p:cNvSpPr>
          <p:nvPr>
            <p:ph idx="1"/>
          </p:nvPr>
        </p:nvSpPr>
        <p:spPr/>
        <p:txBody>
          <a:bodyPr/>
          <a:lstStyle/>
          <a:p>
            <a:pPr lvl="1"/>
            <a:r>
              <a:rPr lang="en-US" altLang="en-US" sz="2800" dirty="0"/>
              <a:t>It employs a large number of talented writers and producers</a:t>
            </a:r>
          </a:p>
          <a:p>
            <a:pPr lvl="1"/>
            <a:r>
              <a:rPr lang="en-US" altLang="en-US" sz="2800" dirty="0"/>
              <a:t>It informs the public about available products and services</a:t>
            </a:r>
          </a:p>
          <a:p>
            <a:pPr lvl="1"/>
            <a:r>
              <a:rPr lang="en-US" altLang="en-US" sz="2800" dirty="0"/>
              <a:t>Financial backing of media allows “free” non-government-regulated programming, thus promoting greater freedom of expression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36124-4FE8-4704-8177-D19D2EA502E1}"/>
              </a:ext>
            </a:extLst>
          </p:cNvPr>
          <p:cNvSpPr>
            <a:spLocks noGrp="1"/>
          </p:cNvSpPr>
          <p:nvPr>
            <p:ph type="title"/>
          </p:nvPr>
        </p:nvSpPr>
        <p:spPr/>
        <p:txBody>
          <a:bodyPr/>
          <a:lstStyle/>
          <a:p>
            <a:r>
              <a:rPr lang="en-US" altLang="en-US" dirty="0"/>
              <a:t>Defenses of Advertising, 2</a:t>
            </a:r>
            <a:endParaRPr lang="en-US" dirty="0"/>
          </a:p>
        </p:txBody>
      </p:sp>
      <p:sp>
        <p:nvSpPr>
          <p:cNvPr id="3" name="Content Placeholder 2">
            <a:extLst>
              <a:ext uri="{FF2B5EF4-FFF2-40B4-BE49-F238E27FC236}">
                <a16:creationId xmlns:a16="http://schemas.microsoft.com/office/drawing/2014/main" id="{54EE35F1-5E17-4BE0-B080-328DF8930272}"/>
              </a:ext>
            </a:extLst>
          </p:cNvPr>
          <p:cNvSpPr>
            <a:spLocks noGrp="1"/>
          </p:cNvSpPr>
          <p:nvPr>
            <p:ph idx="1"/>
          </p:nvPr>
        </p:nvSpPr>
        <p:spPr/>
        <p:txBody>
          <a:bodyPr/>
          <a:lstStyle/>
          <a:p>
            <a:pPr lvl="1"/>
            <a:r>
              <a:rPr lang="en-US" altLang="en-US" sz="2800" dirty="0"/>
              <a:t>It drives competition</a:t>
            </a:r>
          </a:p>
          <a:p>
            <a:pPr lvl="1"/>
            <a:r>
              <a:rPr lang="en-US" altLang="en-US" sz="2800" dirty="0"/>
              <a:t>It stimulates competition and fuels our mass-consumption economy, raising the standard of living for everyone</a:t>
            </a:r>
          </a:p>
        </p:txBody>
      </p:sp>
    </p:spTree>
    <p:extLst>
      <p:ext uri="{BB962C8B-B14F-4D97-AF65-F5344CB8AC3E}">
        <p14:creationId xmlns:p14="http://schemas.microsoft.com/office/powerpoint/2010/main" val="19699951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36124-4FE8-4704-8177-D19D2EA502E1}"/>
              </a:ext>
            </a:extLst>
          </p:cNvPr>
          <p:cNvSpPr>
            <a:spLocks noGrp="1"/>
          </p:cNvSpPr>
          <p:nvPr>
            <p:ph type="title"/>
          </p:nvPr>
        </p:nvSpPr>
        <p:spPr/>
        <p:txBody>
          <a:bodyPr/>
          <a:lstStyle/>
          <a:p>
            <a:r>
              <a:rPr lang="en-US" altLang="en-US" dirty="0"/>
              <a:t>Criticisms of Advertising</a:t>
            </a:r>
            <a:endParaRPr lang="en-US" dirty="0"/>
          </a:p>
        </p:txBody>
      </p:sp>
      <p:sp>
        <p:nvSpPr>
          <p:cNvPr id="3" name="Content Placeholder 2">
            <a:extLst>
              <a:ext uri="{FF2B5EF4-FFF2-40B4-BE49-F238E27FC236}">
                <a16:creationId xmlns:a16="http://schemas.microsoft.com/office/drawing/2014/main" id="{54EE35F1-5E17-4BE0-B080-328DF8930272}"/>
              </a:ext>
            </a:extLst>
          </p:cNvPr>
          <p:cNvSpPr>
            <a:spLocks noGrp="1"/>
          </p:cNvSpPr>
          <p:nvPr>
            <p:ph idx="1"/>
          </p:nvPr>
        </p:nvSpPr>
        <p:spPr/>
        <p:txBody>
          <a:bodyPr/>
          <a:lstStyle/>
          <a:p>
            <a:pPr lvl="1">
              <a:spcBef>
                <a:spcPts val="300"/>
              </a:spcBef>
            </a:pPr>
            <a:r>
              <a:rPr lang="en-US" altLang="en-US" sz="2800" dirty="0"/>
              <a:t>It is intrusive and often annoying</a:t>
            </a:r>
          </a:p>
          <a:p>
            <a:pPr lvl="1">
              <a:spcBef>
                <a:spcPts val="300"/>
              </a:spcBef>
            </a:pPr>
            <a:r>
              <a:rPr lang="en-US" altLang="en-US" sz="2800" dirty="0"/>
              <a:t>It demeans and corrupts culture</a:t>
            </a:r>
          </a:p>
          <a:p>
            <a:pPr lvl="1">
              <a:spcBef>
                <a:spcPts val="300"/>
              </a:spcBef>
            </a:pPr>
            <a:r>
              <a:rPr lang="en-US" altLang="en-US" sz="2800" dirty="0"/>
              <a:t>It exploits children by targeting dubious messages (for example, sugary cereals are good) at an audience that is too young and unsophisticated to rationally evaluate their content</a:t>
            </a:r>
          </a:p>
          <a:p>
            <a:pPr lvl="1">
              <a:spcBef>
                <a:spcPts val="300"/>
              </a:spcBef>
            </a:pPr>
            <a:r>
              <a:rPr lang="en-US" altLang="en-US" sz="2800" dirty="0"/>
              <a:t>It promotes stereotypes </a:t>
            </a:r>
          </a:p>
          <a:p>
            <a:pPr lvl="1">
              <a:spcBef>
                <a:spcPts val="300"/>
              </a:spcBef>
            </a:pPr>
            <a:r>
              <a:rPr lang="en-US" altLang="en-US" sz="2800" dirty="0"/>
              <a:t>It is manipulative and deceptive</a:t>
            </a:r>
          </a:p>
        </p:txBody>
      </p:sp>
    </p:spTree>
    <p:extLst>
      <p:ext uri="{BB962C8B-B14F-4D97-AF65-F5344CB8AC3E}">
        <p14:creationId xmlns:p14="http://schemas.microsoft.com/office/powerpoint/2010/main" val="13234238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F3C8E-797E-4B21-8C4C-8E038B54E8F5}"/>
              </a:ext>
            </a:extLst>
          </p:cNvPr>
          <p:cNvSpPr>
            <a:spLocks noGrp="1"/>
          </p:cNvSpPr>
          <p:nvPr>
            <p:ph type="title"/>
          </p:nvPr>
        </p:nvSpPr>
        <p:spPr/>
        <p:txBody>
          <a:bodyPr/>
          <a:lstStyle/>
          <a:p>
            <a:r>
              <a:rPr lang="en-US" dirty="0"/>
              <a:t>Low-Involvement versus High-Involvement Buying, 1</a:t>
            </a:r>
          </a:p>
        </p:txBody>
      </p:sp>
      <p:sp>
        <p:nvSpPr>
          <p:cNvPr id="3" name="Content Placeholder 2">
            <a:extLst>
              <a:ext uri="{FF2B5EF4-FFF2-40B4-BE49-F238E27FC236}">
                <a16:creationId xmlns:a16="http://schemas.microsoft.com/office/drawing/2014/main" id="{5864BD91-A6B8-4332-91C8-5B7C83A246E7}"/>
              </a:ext>
            </a:extLst>
          </p:cNvPr>
          <p:cNvSpPr>
            <a:spLocks noGrp="1"/>
          </p:cNvSpPr>
          <p:nvPr>
            <p:ph idx="1"/>
          </p:nvPr>
        </p:nvSpPr>
        <p:spPr>
          <a:xfrm>
            <a:off x="838200" y="2362200"/>
            <a:ext cx="7693025" cy="3724275"/>
          </a:xfrm>
        </p:spPr>
        <p:txBody>
          <a:bodyPr/>
          <a:lstStyle/>
          <a:p>
            <a:pPr>
              <a:spcBef>
                <a:spcPts val="600"/>
              </a:spcBef>
            </a:pPr>
            <a:r>
              <a:rPr lang="en-US" dirty="0"/>
              <a:t>Low-involvement buying includes purchases to which people give little thought</a:t>
            </a:r>
          </a:p>
          <a:p>
            <a:pPr marL="457200" indent="-457200">
              <a:spcBef>
                <a:spcPts val="600"/>
              </a:spcBef>
              <a:buFont typeface="Arial" panose="020B0604020202020204" pitchFamily="34" charset="0"/>
              <a:buChar char="•"/>
            </a:pPr>
            <a:r>
              <a:rPr lang="en-US" sz="2400" dirty="0"/>
              <a:t>Examples: Toothpaste, shampoo, or deodorant</a:t>
            </a:r>
          </a:p>
          <a:p>
            <a:pPr marL="457200" indent="-457200">
              <a:spcBef>
                <a:spcPts val="600"/>
              </a:spcBef>
              <a:buFont typeface="Arial" panose="020B0604020202020204" pitchFamily="34" charset="0"/>
              <a:buChar char="•"/>
            </a:pPr>
            <a:r>
              <a:rPr lang="en-US" sz="2400" dirty="0"/>
              <a:t>It only takes a little to tip a person’s interest toward a product</a:t>
            </a:r>
          </a:p>
        </p:txBody>
      </p:sp>
    </p:spTree>
    <p:extLst>
      <p:ext uri="{BB962C8B-B14F-4D97-AF65-F5344CB8AC3E}">
        <p14:creationId xmlns:p14="http://schemas.microsoft.com/office/powerpoint/2010/main" val="4033187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F3C8E-797E-4B21-8C4C-8E038B54E8F5}"/>
              </a:ext>
            </a:extLst>
          </p:cNvPr>
          <p:cNvSpPr>
            <a:spLocks noGrp="1"/>
          </p:cNvSpPr>
          <p:nvPr>
            <p:ph type="title"/>
          </p:nvPr>
        </p:nvSpPr>
        <p:spPr/>
        <p:txBody>
          <a:bodyPr/>
          <a:lstStyle/>
          <a:p>
            <a:r>
              <a:rPr lang="en-US" dirty="0"/>
              <a:t>Low-Involvement versus High-Involvement Buying, 2</a:t>
            </a:r>
          </a:p>
        </p:txBody>
      </p:sp>
      <p:sp>
        <p:nvSpPr>
          <p:cNvPr id="3" name="Content Placeholder 2">
            <a:extLst>
              <a:ext uri="{FF2B5EF4-FFF2-40B4-BE49-F238E27FC236}">
                <a16:creationId xmlns:a16="http://schemas.microsoft.com/office/drawing/2014/main" id="{5864BD91-A6B8-4332-91C8-5B7C83A246E7}"/>
              </a:ext>
            </a:extLst>
          </p:cNvPr>
          <p:cNvSpPr>
            <a:spLocks noGrp="1"/>
          </p:cNvSpPr>
          <p:nvPr>
            <p:ph idx="1"/>
          </p:nvPr>
        </p:nvSpPr>
        <p:spPr>
          <a:xfrm>
            <a:off x="838200" y="2362200"/>
            <a:ext cx="7693025" cy="3724275"/>
          </a:xfrm>
        </p:spPr>
        <p:txBody>
          <a:bodyPr/>
          <a:lstStyle/>
          <a:p>
            <a:pPr lvl="0">
              <a:spcBef>
                <a:spcPts val="600"/>
              </a:spcBef>
              <a:buClr>
                <a:srgbClr val="003366"/>
              </a:buClr>
            </a:pPr>
            <a:r>
              <a:rPr lang="en-US" dirty="0">
                <a:solidFill>
                  <a:srgbClr val="003366"/>
                </a:solidFill>
              </a:rPr>
              <a:t>High-involvement buying involves high-priced items, such as cars and homes</a:t>
            </a:r>
          </a:p>
          <a:p>
            <a:pPr marL="457200" lvl="0" indent="-457200">
              <a:spcBef>
                <a:spcPts val="600"/>
              </a:spcBef>
              <a:buClr>
                <a:srgbClr val="003366"/>
              </a:buClr>
              <a:buFont typeface="Arial" panose="020B0604020202020204" pitchFamily="34" charset="0"/>
              <a:buChar char="•"/>
            </a:pPr>
            <a:r>
              <a:rPr lang="en-US" sz="2400" dirty="0">
                <a:solidFill>
                  <a:srgbClr val="003366"/>
                </a:solidFill>
              </a:rPr>
              <a:t>Before buying such items, people talk with friends, read online reviews, and generally get as much information as they can about the item</a:t>
            </a:r>
          </a:p>
        </p:txBody>
      </p:sp>
    </p:spTree>
    <p:extLst>
      <p:ext uri="{BB962C8B-B14F-4D97-AF65-F5344CB8AC3E}">
        <p14:creationId xmlns:p14="http://schemas.microsoft.com/office/powerpoint/2010/main" val="35042268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E103-9670-450B-B6F2-820FADC7D204}"/>
              </a:ext>
            </a:extLst>
          </p:cNvPr>
          <p:cNvSpPr>
            <a:spLocks noGrp="1"/>
          </p:cNvSpPr>
          <p:nvPr>
            <p:ph type="title"/>
          </p:nvPr>
        </p:nvSpPr>
        <p:spPr/>
        <p:txBody>
          <a:bodyPr/>
          <a:lstStyle/>
          <a:p>
            <a:r>
              <a:rPr lang="en-US" altLang="en-US" dirty="0"/>
              <a:t>Common Advertising Ploys, 1</a:t>
            </a:r>
            <a:endParaRPr lang="en-US" dirty="0"/>
          </a:p>
        </p:txBody>
      </p:sp>
      <p:sp>
        <p:nvSpPr>
          <p:cNvPr id="3" name="Content Placeholder 2">
            <a:extLst>
              <a:ext uri="{FF2B5EF4-FFF2-40B4-BE49-F238E27FC236}">
                <a16:creationId xmlns:a16="http://schemas.microsoft.com/office/drawing/2014/main" id="{E4D88819-C304-41D2-99AB-C25B225FA5C9}"/>
              </a:ext>
            </a:extLst>
          </p:cNvPr>
          <p:cNvSpPr>
            <a:spLocks noGrp="1"/>
          </p:cNvSpPr>
          <p:nvPr>
            <p:ph idx="1"/>
          </p:nvPr>
        </p:nvSpPr>
        <p:spPr/>
        <p:txBody>
          <a:bodyPr/>
          <a:lstStyle/>
          <a:p>
            <a:r>
              <a:rPr lang="en-US" altLang="en-US" dirty="0"/>
              <a:t>Humor: If we laugh, we remember and if we remember, we buy</a:t>
            </a:r>
          </a:p>
          <a:p>
            <a:endParaRPr lang="en-US" altLang="en-US" sz="1000" dirty="0"/>
          </a:p>
          <a:p>
            <a:r>
              <a:rPr lang="en-US" altLang="en-US" dirty="0"/>
              <a:t>Catchy slogans and jingles: If it sticks in your head, it is likely to repeat itself in your head when you are making your buying decision</a:t>
            </a:r>
          </a:p>
          <a:p>
            <a:endParaRPr lang="en-US" altLang="en-US" sz="1000" dirty="0"/>
          </a:p>
          <a:p>
            <a:r>
              <a:rPr lang="en-US" altLang="en-US" dirty="0"/>
              <a:t>Anxiety ads: Create “needs” by creating fears of “not measuring up” and offer a way to alleviate the fear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E103-9670-450B-B6F2-820FADC7D204}"/>
              </a:ext>
            </a:extLst>
          </p:cNvPr>
          <p:cNvSpPr>
            <a:spLocks noGrp="1"/>
          </p:cNvSpPr>
          <p:nvPr>
            <p:ph type="title"/>
          </p:nvPr>
        </p:nvSpPr>
        <p:spPr/>
        <p:txBody>
          <a:bodyPr/>
          <a:lstStyle/>
          <a:p>
            <a:r>
              <a:rPr lang="en-US" altLang="en-US" dirty="0"/>
              <a:t>Common Advertising Ploys, 2</a:t>
            </a:r>
            <a:endParaRPr lang="en-US" dirty="0"/>
          </a:p>
        </p:txBody>
      </p:sp>
      <p:sp>
        <p:nvSpPr>
          <p:cNvPr id="3" name="Content Placeholder 2">
            <a:extLst>
              <a:ext uri="{FF2B5EF4-FFF2-40B4-BE49-F238E27FC236}">
                <a16:creationId xmlns:a16="http://schemas.microsoft.com/office/drawing/2014/main" id="{E4D88819-C304-41D2-99AB-C25B225FA5C9}"/>
              </a:ext>
            </a:extLst>
          </p:cNvPr>
          <p:cNvSpPr>
            <a:spLocks noGrp="1"/>
          </p:cNvSpPr>
          <p:nvPr>
            <p:ph idx="1"/>
          </p:nvPr>
        </p:nvSpPr>
        <p:spPr>
          <a:xfrm>
            <a:off x="838200" y="2362200"/>
            <a:ext cx="7848600" cy="3724275"/>
          </a:xfrm>
        </p:spPr>
        <p:txBody>
          <a:bodyPr/>
          <a:lstStyle/>
          <a:p>
            <a:pPr>
              <a:spcBef>
                <a:spcPts val="500"/>
              </a:spcBef>
            </a:pPr>
            <a:r>
              <a:rPr lang="en-US" altLang="en-US" dirty="0"/>
              <a:t>Emotive language: Attaching “positive” words (pleasure, fresh, clean) to your product to elicit a positive opinion about a product (for example, Kool Natural Lights) </a:t>
            </a:r>
          </a:p>
          <a:p>
            <a:pPr>
              <a:spcBef>
                <a:spcPts val="500"/>
              </a:spcBef>
            </a:pPr>
            <a:endParaRPr lang="en-US" altLang="en-US" sz="1000" dirty="0"/>
          </a:p>
          <a:p>
            <a:pPr>
              <a:spcBef>
                <a:spcPts val="500"/>
              </a:spcBef>
            </a:pPr>
            <a:r>
              <a:rPr lang="en-US" altLang="en-US" dirty="0"/>
              <a:t>Weasel words: Words </a:t>
            </a:r>
            <a:r>
              <a:rPr lang="en-US" dirty="0"/>
              <a:t>are used to water down or qualify a claim so that it ends up being practically meaningless </a:t>
            </a:r>
            <a:r>
              <a:rPr lang="en-US" altLang="en-US" dirty="0"/>
              <a:t>(for example</a:t>
            </a:r>
            <a:r>
              <a:rPr lang="en-US" altLang="en-US" i="1" dirty="0"/>
              <a:t>,</a:t>
            </a:r>
            <a:r>
              <a:rPr lang="en-US" altLang="en-US" dirty="0"/>
              <a:t> “may help,” “as low as,” or “up to”)</a:t>
            </a:r>
          </a:p>
        </p:txBody>
      </p:sp>
    </p:spTree>
    <p:extLst>
      <p:ext uri="{BB962C8B-B14F-4D97-AF65-F5344CB8AC3E}">
        <p14:creationId xmlns:p14="http://schemas.microsoft.com/office/powerpoint/2010/main" val="30282388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A7E65-BCB4-4DBE-AF74-C6675254CE7C}"/>
              </a:ext>
            </a:extLst>
          </p:cNvPr>
          <p:cNvSpPr>
            <a:spLocks noGrp="1"/>
          </p:cNvSpPr>
          <p:nvPr>
            <p:ph type="title"/>
          </p:nvPr>
        </p:nvSpPr>
        <p:spPr/>
        <p:txBody>
          <a:bodyPr/>
          <a:lstStyle/>
          <a:p>
            <a:r>
              <a:rPr lang="en-US" altLang="en-US" dirty="0"/>
              <a:t>Common Advertising Ploys, 3</a:t>
            </a:r>
            <a:endParaRPr lang="en-US" dirty="0"/>
          </a:p>
        </p:txBody>
      </p:sp>
      <p:sp>
        <p:nvSpPr>
          <p:cNvPr id="3" name="Content Placeholder 2">
            <a:extLst>
              <a:ext uri="{FF2B5EF4-FFF2-40B4-BE49-F238E27FC236}">
                <a16:creationId xmlns:a16="http://schemas.microsoft.com/office/drawing/2014/main" id="{6B422601-9824-4B5E-B0F6-8264DD82C671}"/>
              </a:ext>
            </a:extLst>
          </p:cNvPr>
          <p:cNvSpPr>
            <a:spLocks noGrp="1"/>
          </p:cNvSpPr>
          <p:nvPr>
            <p:ph idx="1"/>
          </p:nvPr>
        </p:nvSpPr>
        <p:spPr/>
        <p:txBody>
          <a:bodyPr/>
          <a:lstStyle/>
          <a:p>
            <a:pPr>
              <a:lnSpc>
                <a:spcPct val="90000"/>
              </a:lnSpc>
            </a:pPr>
            <a:r>
              <a:rPr lang="en-US" altLang="en-US" dirty="0"/>
              <a:t>Fine-print disclaimers: Terms and conditions to a big print ad are provided in small, easy-to-overlook type </a:t>
            </a:r>
            <a:endParaRPr lang="en-US" dirty="0"/>
          </a:p>
          <a:p>
            <a:pPr>
              <a:lnSpc>
                <a:spcPct val="90000"/>
              </a:lnSpc>
            </a:pPr>
            <a:endParaRPr lang="en-US" altLang="en-US" sz="1000" dirty="0"/>
          </a:p>
          <a:p>
            <a:pPr>
              <a:lnSpc>
                <a:spcPct val="90000"/>
              </a:lnSpc>
            </a:pPr>
            <a:r>
              <a:rPr lang="en-US" altLang="en-US" dirty="0"/>
              <a:t>Puffery: Exaggerated claim that skirts the literal truth but does so in a way that does not deceive most audiences</a:t>
            </a:r>
          </a:p>
          <a:p>
            <a:pPr marL="457200" indent="-457200">
              <a:lnSpc>
                <a:spcPct val="90000"/>
              </a:lnSpc>
              <a:buFont typeface="Arial" panose="020B0604020202020204" pitchFamily="34" charset="0"/>
              <a:buChar char="•"/>
            </a:pPr>
            <a:r>
              <a:rPr lang="en-US" altLang="en-US" sz="2400" dirty="0"/>
              <a:t>Example: “Prices so hot the fire department comes by to hose off the store every half hour”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A7E65-BCB4-4DBE-AF74-C6675254CE7C}"/>
              </a:ext>
            </a:extLst>
          </p:cNvPr>
          <p:cNvSpPr>
            <a:spLocks noGrp="1"/>
          </p:cNvSpPr>
          <p:nvPr>
            <p:ph type="title"/>
          </p:nvPr>
        </p:nvSpPr>
        <p:spPr/>
        <p:txBody>
          <a:bodyPr/>
          <a:lstStyle/>
          <a:p>
            <a:r>
              <a:rPr lang="en-US" altLang="en-US" dirty="0"/>
              <a:t>Common Advertising Ploys, 4</a:t>
            </a:r>
            <a:endParaRPr lang="en-US" dirty="0"/>
          </a:p>
        </p:txBody>
      </p:sp>
      <p:sp>
        <p:nvSpPr>
          <p:cNvPr id="3" name="Content Placeholder 2">
            <a:extLst>
              <a:ext uri="{FF2B5EF4-FFF2-40B4-BE49-F238E27FC236}">
                <a16:creationId xmlns:a16="http://schemas.microsoft.com/office/drawing/2014/main" id="{6B422601-9824-4B5E-B0F6-8264DD82C671}"/>
              </a:ext>
            </a:extLst>
          </p:cNvPr>
          <p:cNvSpPr>
            <a:spLocks noGrp="1"/>
          </p:cNvSpPr>
          <p:nvPr>
            <p:ph idx="1"/>
          </p:nvPr>
        </p:nvSpPr>
        <p:spPr/>
        <p:txBody>
          <a:bodyPr/>
          <a:lstStyle/>
          <a:p>
            <a:r>
              <a:rPr lang="en-US" altLang="en-US" dirty="0"/>
              <a:t>Sex appeals: </a:t>
            </a:r>
            <a:r>
              <a:rPr lang="en-US" dirty="0"/>
              <a:t>There is hardly a brand of soap, car, perfume, beer, or jeans that has not used sex appeals in its ads</a:t>
            </a:r>
          </a:p>
          <a:p>
            <a:endParaRPr lang="en-US" sz="1000" dirty="0"/>
          </a:p>
          <a:p>
            <a:pPr lvl="0">
              <a:buClr>
                <a:srgbClr val="003366"/>
              </a:buClr>
            </a:pPr>
            <a:r>
              <a:rPr lang="en-US" altLang="en-US" dirty="0">
                <a:solidFill>
                  <a:srgbClr val="003366"/>
                </a:solidFill>
              </a:rPr>
              <a:t>Feel-good ads: Ads that work on creating positive emotional associations </a:t>
            </a:r>
          </a:p>
          <a:p>
            <a:pPr lvl="0">
              <a:buClr>
                <a:srgbClr val="003366"/>
              </a:buClr>
            </a:pPr>
            <a:endParaRPr lang="en-US" altLang="en-US" sz="1000" u="sng" dirty="0">
              <a:solidFill>
                <a:srgbClr val="003366"/>
              </a:solidFill>
            </a:endParaRPr>
          </a:p>
          <a:p>
            <a:r>
              <a:rPr lang="en-US" altLang="en-US" dirty="0">
                <a:solidFill>
                  <a:srgbClr val="003366"/>
                </a:solidFill>
              </a:rPr>
              <a:t>Image ads: Ads </a:t>
            </a:r>
            <a:r>
              <a:rPr lang="en-US" dirty="0"/>
              <a:t>used to appeal to certain positive images people have of themselves</a:t>
            </a:r>
          </a:p>
        </p:txBody>
      </p:sp>
    </p:spTree>
    <p:extLst>
      <p:ext uri="{BB962C8B-B14F-4D97-AF65-F5344CB8AC3E}">
        <p14:creationId xmlns:p14="http://schemas.microsoft.com/office/powerpoint/2010/main" val="308100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B84C08-FA68-4235-83D0-7D19C75F1543}"/>
              </a:ext>
            </a:extLst>
          </p:cNvPr>
          <p:cNvSpPr>
            <a:spLocks noGrp="1"/>
          </p:cNvSpPr>
          <p:nvPr>
            <p:ph type="title"/>
          </p:nvPr>
        </p:nvSpPr>
        <p:spPr/>
        <p:txBody>
          <a:bodyPr/>
          <a:lstStyle/>
          <a:p>
            <a:r>
              <a:rPr lang="en-US" altLang="en-US" dirty="0"/>
              <a:t>Mass Media, 2</a:t>
            </a:r>
            <a:endParaRPr lang="en-US" dirty="0"/>
          </a:p>
        </p:txBody>
      </p:sp>
      <p:sp>
        <p:nvSpPr>
          <p:cNvPr id="7" name="Content Placeholder 6">
            <a:extLst>
              <a:ext uri="{FF2B5EF4-FFF2-40B4-BE49-F238E27FC236}">
                <a16:creationId xmlns:a16="http://schemas.microsoft.com/office/drawing/2014/main" id="{29EBC41E-3BEA-4EBB-8303-8EE9344D9370}"/>
              </a:ext>
            </a:extLst>
          </p:cNvPr>
          <p:cNvSpPr>
            <a:spLocks noGrp="1"/>
          </p:cNvSpPr>
          <p:nvPr>
            <p:ph idx="1"/>
          </p:nvPr>
        </p:nvSpPr>
        <p:spPr/>
        <p:txBody>
          <a:bodyPr/>
          <a:lstStyle/>
          <a:p>
            <a:pPr marL="457200" indent="-457200">
              <a:buFont typeface="Arial" panose="020B0604020202020204" pitchFamily="34" charset="0"/>
              <a:buChar char="•"/>
            </a:pPr>
            <a:r>
              <a:rPr lang="en-US" sz="2400" dirty="0"/>
              <a:t>Some media target millions of people of diverse interests, education, and opinions</a:t>
            </a:r>
          </a:p>
          <a:p>
            <a:pPr marL="852488" lvl="1" indent="-457200"/>
            <a:r>
              <a:rPr lang="en-US" sz="2200" dirty="0"/>
              <a:t>Other media (Cosmopolitan, Sports Illustrated, Time, and many others) aim for the largest possible audience within narrower target markets defined by common interests or political positions</a:t>
            </a:r>
          </a:p>
        </p:txBody>
      </p:sp>
    </p:spTree>
    <p:extLst>
      <p:ext uri="{BB962C8B-B14F-4D97-AF65-F5344CB8AC3E}">
        <p14:creationId xmlns:p14="http://schemas.microsoft.com/office/powerpoint/2010/main" val="20068610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A7E65-BCB4-4DBE-AF74-C6675254CE7C}"/>
              </a:ext>
            </a:extLst>
          </p:cNvPr>
          <p:cNvSpPr>
            <a:spLocks noGrp="1"/>
          </p:cNvSpPr>
          <p:nvPr>
            <p:ph type="title"/>
          </p:nvPr>
        </p:nvSpPr>
        <p:spPr/>
        <p:txBody>
          <a:bodyPr/>
          <a:lstStyle/>
          <a:p>
            <a:r>
              <a:rPr lang="en-US" altLang="en-US" dirty="0"/>
              <a:t>Common Advertising Ploys, 5</a:t>
            </a:r>
            <a:endParaRPr lang="en-US" dirty="0"/>
          </a:p>
        </p:txBody>
      </p:sp>
      <p:sp>
        <p:nvSpPr>
          <p:cNvPr id="3" name="Content Placeholder 2">
            <a:extLst>
              <a:ext uri="{FF2B5EF4-FFF2-40B4-BE49-F238E27FC236}">
                <a16:creationId xmlns:a16="http://schemas.microsoft.com/office/drawing/2014/main" id="{6B422601-9824-4B5E-B0F6-8264DD82C671}"/>
              </a:ext>
            </a:extLst>
          </p:cNvPr>
          <p:cNvSpPr>
            <a:spLocks noGrp="1"/>
          </p:cNvSpPr>
          <p:nvPr>
            <p:ph idx="1"/>
          </p:nvPr>
        </p:nvSpPr>
        <p:spPr/>
        <p:txBody>
          <a:bodyPr/>
          <a:lstStyle/>
          <a:p>
            <a:pPr lvl="0">
              <a:buClr>
                <a:srgbClr val="003366"/>
              </a:buClr>
            </a:pPr>
            <a:r>
              <a:rPr lang="en-US" altLang="en-US" dirty="0">
                <a:solidFill>
                  <a:srgbClr val="003366"/>
                </a:solidFill>
              </a:rPr>
              <a:t>Celebrity endorsements: For some reason, seeing a celebrity behind a product makes people want the product</a:t>
            </a:r>
            <a:endParaRPr lang="en-US" dirty="0">
              <a:solidFill>
                <a:srgbClr val="003366"/>
              </a:solidFill>
            </a:endParaRPr>
          </a:p>
        </p:txBody>
      </p:sp>
    </p:spTree>
    <p:extLst>
      <p:ext uri="{BB962C8B-B14F-4D97-AF65-F5344CB8AC3E}">
        <p14:creationId xmlns:p14="http://schemas.microsoft.com/office/powerpoint/2010/main" val="97145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18DC6-A8A0-4EF4-A150-44814ADB75BE}"/>
              </a:ext>
            </a:extLst>
          </p:cNvPr>
          <p:cNvSpPr>
            <a:spLocks noGrp="1"/>
          </p:cNvSpPr>
          <p:nvPr>
            <p:ph type="title"/>
          </p:nvPr>
        </p:nvSpPr>
        <p:spPr/>
        <p:txBody>
          <a:bodyPr/>
          <a:lstStyle/>
          <a:p>
            <a:r>
              <a:rPr lang="en-US" dirty="0"/>
              <a:t>Social Media</a:t>
            </a:r>
          </a:p>
        </p:txBody>
      </p:sp>
      <p:sp>
        <p:nvSpPr>
          <p:cNvPr id="3" name="Content Placeholder 2">
            <a:extLst>
              <a:ext uri="{FF2B5EF4-FFF2-40B4-BE49-F238E27FC236}">
                <a16:creationId xmlns:a16="http://schemas.microsoft.com/office/drawing/2014/main" id="{91EAA0BC-738B-4995-9317-4CC868EEAC62}"/>
              </a:ext>
            </a:extLst>
          </p:cNvPr>
          <p:cNvSpPr>
            <a:spLocks noGrp="1"/>
          </p:cNvSpPr>
          <p:nvPr>
            <p:ph idx="1"/>
          </p:nvPr>
        </p:nvSpPr>
        <p:spPr/>
        <p:txBody>
          <a:bodyPr/>
          <a:lstStyle/>
          <a:p>
            <a:r>
              <a:rPr lang="en-US" b="1" dirty="0"/>
              <a:t>Social media </a:t>
            </a:r>
            <a:r>
              <a:rPr lang="en-US" dirty="0"/>
              <a:t>allow users to interact with the mass media and to publish their own independent media creations in such formats as videos, pictures, blogs, podcasts, e-books, slideshows, and so on</a:t>
            </a:r>
          </a:p>
          <a:p>
            <a:pPr marL="457200" indent="-457200">
              <a:buFont typeface="Arial" panose="020B0604020202020204" pitchFamily="34" charset="0"/>
              <a:buChar char="•"/>
            </a:pPr>
            <a:r>
              <a:rPr lang="en-US" sz="2400" dirty="0"/>
              <a:t>Target large audiences who are essentially passive, while social media are, ideally, interactive, allowing individuals to produce knowledge and share information in a manner previously denied to them by the mass media</a:t>
            </a:r>
          </a:p>
        </p:txBody>
      </p:sp>
    </p:spTree>
    <p:extLst>
      <p:ext uri="{BB962C8B-B14F-4D97-AF65-F5344CB8AC3E}">
        <p14:creationId xmlns:p14="http://schemas.microsoft.com/office/powerpoint/2010/main" val="954509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18DC6-A8A0-4EF4-A150-44814ADB75BE}"/>
              </a:ext>
            </a:extLst>
          </p:cNvPr>
          <p:cNvSpPr>
            <a:spLocks noGrp="1"/>
          </p:cNvSpPr>
          <p:nvPr>
            <p:ph type="title"/>
          </p:nvPr>
        </p:nvSpPr>
        <p:spPr/>
        <p:txBody>
          <a:bodyPr/>
          <a:lstStyle/>
          <a:p>
            <a:r>
              <a:rPr lang="en-US" dirty="0"/>
              <a:t>Social Media Pitfalls to Watch Out For, 1</a:t>
            </a:r>
          </a:p>
        </p:txBody>
      </p:sp>
      <p:sp>
        <p:nvSpPr>
          <p:cNvPr id="3" name="Content Placeholder 2">
            <a:extLst>
              <a:ext uri="{FF2B5EF4-FFF2-40B4-BE49-F238E27FC236}">
                <a16:creationId xmlns:a16="http://schemas.microsoft.com/office/drawing/2014/main" id="{91EAA0BC-738B-4995-9317-4CC868EEAC62}"/>
              </a:ext>
            </a:extLst>
          </p:cNvPr>
          <p:cNvSpPr>
            <a:spLocks noGrp="1"/>
          </p:cNvSpPr>
          <p:nvPr>
            <p:ph idx="1"/>
          </p:nvPr>
        </p:nvSpPr>
        <p:spPr>
          <a:xfrm>
            <a:off x="838200" y="2362200"/>
            <a:ext cx="7924800" cy="3724275"/>
          </a:xfrm>
        </p:spPr>
        <p:txBody>
          <a:bodyPr/>
          <a:lstStyle/>
          <a:p>
            <a:r>
              <a:rPr lang="en-US" dirty="0"/>
              <a:t>Echo chamber</a:t>
            </a:r>
          </a:p>
          <a:p>
            <a:pPr marL="342900" indent="-342900">
              <a:buFont typeface="Arial" panose="020B0604020202020204" pitchFamily="34" charset="0"/>
              <a:buChar char="•"/>
            </a:pPr>
            <a:r>
              <a:rPr lang="en-US" sz="2400" dirty="0"/>
              <a:t>Results from the tendency among some social media users to believe and repeat a set of ideas and information that is never challenged or questioned</a:t>
            </a:r>
          </a:p>
          <a:p>
            <a:endParaRPr lang="en-US" sz="1000" dirty="0"/>
          </a:p>
          <a:p>
            <a:r>
              <a:rPr lang="en-US" dirty="0"/>
              <a:t>Confirmation bias</a:t>
            </a:r>
          </a:p>
          <a:p>
            <a:pPr marL="342900" indent="-342900">
              <a:buFont typeface="Arial" panose="020B0604020202020204" pitchFamily="34" charset="0"/>
              <a:buChar char="•"/>
            </a:pPr>
            <a:r>
              <a:rPr lang="en-US" sz="2400" dirty="0"/>
              <a:t>Tendency to seek and uncritically trust any new information that confirms one’s existing beliefs and opinions and to disregard any information that challenges them</a:t>
            </a:r>
          </a:p>
        </p:txBody>
      </p:sp>
    </p:spTree>
    <p:extLst>
      <p:ext uri="{BB962C8B-B14F-4D97-AF65-F5344CB8AC3E}">
        <p14:creationId xmlns:p14="http://schemas.microsoft.com/office/powerpoint/2010/main" val="574531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18DC6-A8A0-4EF4-A150-44814ADB75BE}"/>
              </a:ext>
            </a:extLst>
          </p:cNvPr>
          <p:cNvSpPr>
            <a:spLocks noGrp="1"/>
          </p:cNvSpPr>
          <p:nvPr>
            <p:ph type="title"/>
          </p:nvPr>
        </p:nvSpPr>
        <p:spPr/>
        <p:txBody>
          <a:bodyPr/>
          <a:lstStyle/>
          <a:p>
            <a:r>
              <a:rPr lang="en-US" dirty="0"/>
              <a:t>Social Media Pitfalls to Watch Out For, 2</a:t>
            </a:r>
          </a:p>
        </p:txBody>
      </p:sp>
      <p:sp>
        <p:nvSpPr>
          <p:cNvPr id="3" name="Content Placeholder 2">
            <a:extLst>
              <a:ext uri="{FF2B5EF4-FFF2-40B4-BE49-F238E27FC236}">
                <a16:creationId xmlns:a16="http://schemas.microsoft.com/office/drawing/2014/main" id="{91EAA0BC-738B-4995-9317-4CC868EEAC62}"/>
              </a:ext>
            </a:extLst>
          </p:cNvPr>
          <p:cNvSpPr>
            <a:spLocks noGrp="1"/>
          </p:cNvSpPr>
          <p:nvPr>
            <p:ph idx="1"/>
          </p:nvPr>
        </p:nvSpPr>
        <p:spPr>
          <a:xfrm>
            <a:off x="838200" y="2362200"/>
            <a:ext cx="7924800" cy="3724275"/>
          </a:xfrm>
        </p:spPr>
        <p:txBody>
          <a:bodyPr/>
          <a:lstStyle/>
          <a:p>
            <a:r>
              <a:rPr lang="en-US" dirty="0"/>
              <a:t>False alternatives</a:t>
            </a:r>
          </a:p>
          <a:p>
            <a:pPr marL="342900" indent="-342900">
              <a:buFont typeface="Arial" panose="020B0604020202020204" pitchFamily="34" charset="0"/>
              <a:buChar char="•"/>
            </a:pPr>
            <a:r>
              <a:rPr lang="en-US" sz="2400" dirty="0"/>
              <a:t>Information that might challenge or disprove existing beliefs is dismissed as false or unreliable, and some users fail to see that the truth might lie somewhere at the intersection of competing ideas</a:t>
            </a:r>
          </a:p>
          <a:p>
            <a:pPr marL="342900" indent="-342900">
              <a:buFont typeface="Arial" panose="020B0604020202020204" pitchFamily="34" charset="0"/>
              <a:buChar char="•"/>
            </a:pPr>
            <a:endParaRPr lang="en-US" sz="1000" dirty="0"/>
          </a:p>
          <a:p>
            <a:r>
              <a:rPr lang="en-US" dirty="0"/>
              <a:t>Inappropriate appeal to authority</a:t>
            </a:r>
          </a:p>
          <a:p>
            <a:pPr marL="342900" indent="-342900">
              <a:buFont typeface="Arial" panose="020B0604020202020204" pitchFamily="34" charset="0"/>
              <a:buChar char="•"/>
            </a:pPr>
            <a:r>
              <a:rPr lang="en-US" sz="2400" dirty="0"/>
              <a:t>Identities can be fabricated on the Internet</a:t>
            </a:r>
          </a:p>
          <a:p>
            <a:pPr marL="342900" indent="-342900">
              <a:buFont typeface="Arial" panose="020B0604020202020204" pitchFamily="34" charset="0"/>
              <a:buChar char="•"/>
            </a:pPr>
            <a:r>
              <a:rPr lang="en-US" sz="2400" dirty="0"/>
              <a:t>Determining who speaks with authority in social media and who does not is no easy task</a:t>
            </a:r>
          </a:p>
        </p:txBody>
      </p:sp>
    </p:spTree>
    <p:extLst>
      <p:ext uri="{BB962C8B-B14F-4D97-AF65-F5344CB8AC3E}">
        <p14:creationId xmlns:p14="http://schemas.microsoft.com/office/powerpoint/2010/main" val="3814536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18DC6-A8A0-4EF4-A150-44814ADB75BE}"/>
              </a:ext>
            </a:extLst>
          </p:cNvPr>
          <p:cNvSpPr>
            <a:spLocks noGrp="1"/>
          </p:cNvSpPr>
          <p:nvPr>
            <p:ph type="title"/>
          </p:nvPr>
        </p:nvSpPr>
        <p:spPr/>
        <p:txBody>
          <a:bodyPr/>
          <a:lstStyle/>
          <a:p>
            <a:r>
              <a:rPr lang="en-US" dirty="0"/>
              <a:t>Social Media Pitfalls to Watch Out For, 3</a:t>
            </a:r>
          </a:p>
        </p:txBody>
      </p:sp>
      <p:sp>
        <p:nvSpPr>
          <p:cNvPr id="3" name="Content Placeholder 2">
            <a:extLst>
              <a:ext uri="{FF2B5EF4-FFF2-40B4-BE49-F238E27FC236}">
                <a16:creationId xmlns:a16="http://schemas.microsoft.com/office/drawing/2014/main" id="{91EAA0BC-738B-4995-9317-4CC868EEAC62}"/>
              </a:ext>
            </a:extLst>
          </p:cNvPr>
          <p:cNvSpPr>
            <a:spLocks noGrp="1"/>
          </p:cNvSpPr>
          <p:nvPr>
            <p:ph idx="1"/>
          </p:nvPr>
        </p:nvSpPr>
        <p:spPr>
          <a:xfrm>
            <a:off x="838200" y="2362200"/>
            <a:ext cx="7924800" cy="3724275"/>
          </a:xfrm>
        </p:spPr>
        <p:txBody>
          <a:bodyPr/>
          <a:lstStyle/>
          <a:p>
            <a:r>
              <a:rPr lang="en-US" dirty="0"/>
              <a:t>Bandwagon</a:t>
            </a:r>
          </a:p>
          <a:p>
            <a:pPr marL="342900" indent="-342900">
              <a:buFont typeface="Arial" panose="020B0604020202020204" pitchFamily="34" charset="0"/>
              <a:buChar char="•"/>
            </a:pPr>
            <a:r>
              <a:rPr lang="en-US" sz="2400" dirty="0"/>
              <a:t>Fallacy that an impressive number of followers or retweets proves that information or opinion on social media is reliable or accurate</a:t>
            </a:r>
            <a:endParaRPr lang="en-US" dirty="0"/>
          </a:p>
        </p:txBody>
      </p:sp>
    </p:spTree>
    <p:extLst>
      <p:ext uri="{BB962C8B-B14F-4D97-AF65-F5344CB8AC3E}">
        <p14:creationId xmlns:p14="http://schemas.microsoft.com/office/powerpoint/2010/main" val="891230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F4CDD-9432-48D2-BB67-87BDF7610755}"/>
              </a:ext>
            </a:extLst>
          </p:cNvPr>
          <p:cNvSpPr>
            <a:spLocks noGrp="1"/>
          </p:cNvSpPr>
          <p:nvPr>
            <p:ph type="title"/>
          </p:nvPr>
        </p:nvSpPr>
        <p:spPr/>
        <p:txBody>
          <a:bodyPr/>
          <a:lstStyle/>
          <a:p>
            <a:r>
              <a:rPr lang="en-US" dirty="0"/>
              <a:t>The News, 1</a:t>
            </a:r>
          </a:p>
        </p:txBody>
      </p:sp>
      <p:sp>
        <p:nvSpPr>
          <p:cNvPr id="3" name="Content Placeholder 2">
            <a:extLst>
              <a:ext uri="{FF2B5EF4-FFF2-40B4-BE49-F238E27FC236}">
                <a16:creationId xmlns:a16="http://schemas.microsoft.com/office/drawing/2014/main" id="{DD6B9ADC-D736-4C7D-B280-4E56FA22BD4C}"/>
              </a:ext>
            </a:extLst>
          </p:cNvPr>
          <p:cNvSpPr>
            <a:spLocks noGrp="1"/>
          </p:cNvSpPr>
          <p:nvPr>
            <p:ph idx="1"/>
          </p:nvPr>
        </p:nvSpPr>
        <p:spPr/>
        <p:txBody>
          <a:bodyPr/>
          <a:lstStyle/>
          <a:p>
            <a:r>
              <a:rPr lang="en-US" b="1" dirty="0"/>
              <a:t>News media</a:t>
            </a:r>
            <a:r>
              <a:rPr lang="en-US" dirty="0"/>
              <a:t>: Any person or organization, usually a branch of the mass media, that regularly delivers news through television, newspapers, magazines, radio, or the Internet</a:t>
            </a:r>
          </a:p>
          <a:p>
            <a:endParaRPr lang="en-US" sz="1000" dirty="0"/>
          </a:p>
          <a:p>
            <a:r>
              <a:rPr lang="en-US" b="1" dirty="0"/>
              <a:t>News</a:t>
            </a:r>
            <a:r>
              <a:rPr lang="en-US" dirty="0"/>
              <a:t>: Information about current events in a wide range of categories</a:t>
            </a:r>
          </a:p>
          <a:p>
            <a:pPr marL="457200" indent="-457200">
              <a:buFont typeface="Arial" panose="020B0604020202020204" pitchFamily="34" charset="0"/>
              <a:buChar char="•"/>
            </a:pPr>
            <a:r>
              <a:rPr lang="en-US" sz="2400" b="1" dirty="0"/>
              <a:t>Hard news</a:t>
            </a:r>
            <a:r>
              <a:rPr lang="en-US" sz="2400" dirty="0"/>
              <a:t>:</a:t>
            </a:r>
            <a:r>
              <a:rPr lang="en-US" sz="2400" b="1" dirty="0"/>
              <a:t> </a:t>
            </a:r>
            <a:r>
              <a:rPr lang="en-US" sz="2400" dirty="0"/>
              <a:t>Reports of events that have occurred in the time since the news outlet’s previous publication</a:t>
            </a:r>
          </a:p>
          <a:p>
            <a:pPr marL="852488" lvl="1" indent="-457200"/>
            <a:r>
              <a:rPr lang="en-US" dirty="0"/>
              <a:t>Example: World events, crimes, </a:t>
            </a:r>
            <a:r>
              <a:rPr lang="en-US" dirty="0" err="1"/>
              <a:t>etc</a:t>
            </a:r>
            <a:endParaRPr lang="en-US" dirty="0"/>
          </a:p>
        </p:txBody>
      </p:sp>
    </p:spTree>
    <p:extLst>
      <p:ext uri="{BB962C8B-B14F-4D97-AF65-F5344CB8AC3E}">
        <p14:creationId xmlns:p14="http://schemas.microsoft.com/office/powerpoint/2010/main" val="1878666605"/>
      </p:ext>
    </p:extLst>
  </p:cSld>
  <p:clrMapOvr>
    <a:masterClrMapping/>
  </p:clrMapOvr>
</p:sld>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3B1605E6CAFF34DA7688D4A3DE741FC" ma:contentTypeVersion="" ma:contentTypeDescription="Create a new document." ma:contentTypeScope="" ma:versionID="05ef95cd2ad246d0c8271ec60b17ad4f">
  <xsd:schema xmlns:xsd="http://www.w3.org/2001/XMLSchema" xmlns:xs="http://www.w3.org/2001/XMLSchema" xmlns:p="http://schemas.microsoft.com/office/2006/metadata/properties" xmlns:ns2="dd132adf-85ac-4a18-8a8f-eabd02632a11" xmlns:ns3="8f5cc36b-c016-4758-adce-9e0f69c0453c" targetNamespace="http://schemas.microsoft.com/office/2006/metadata/properties" ma:root="true" ma:fieldsID="c503de9789163bd5bbe326fdacfa265e" ns2:_="" ns3:_="">
    <xsd:import namespace="dd132adf-85ac-4a18-8a8f-eabd02632a11"/>
    <xsd:import namespace="8f5cc36b-c016-4758-adce-9e0f69c0453c"/>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132adf-85ac-4a18-8a8f-eabd02632a1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8f5cc36b-c016-4758-adce-9e0f69c0453c" elementFormDefault="qualified">
    <xsd:import namespace="http://schemas.microsoft.com/office/2006/documentManagement/types"/>
    <xsd:import namespace="http://schemas.microsoft.com/office/infopath/2007/PartnerControls"/>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237522B-BB4D-47D8-B711-4A9461916D84}">
  <ds:schemaRefs>
    <ds:schemaRef ds:uri="http://purl.org/dc/terms/"/>
    <ds:schemaRef ds:uri="http://schemas.microsoft.com/office/2006/documentManagement/types"/>
    <ds:schemaRef ds:uri="http://schemas.openxmlformats.org/package/2006/metadata/core-properties"/>
    <ds:schemaRef ds:uri="http://purl.org/dc/elements/1.1/"/>
    <ds:schemaRef ds:uri="3b891efd-a537-4e57-a9a6-7bde74ae8a20"/>
    <ds:schemaRef ds:uri="http://schemas.microsoft.com/office/2006/metadata/properties"/>
    <ds:schemaRef ds:uri="http://schemas.microsoft.com/office/infopath/2007/PartnerControls"/>
    <ds:schemaRef ds:uri="aa4f5ada-9d1d-46d6-b705-f2cf90d05a91"/>
    <ds:schemaRef ds:uri="http://www.w3.org/XML/1998/namespace"/>
    <ds:schemaRef ds:uri="http://purl.org/dc/dcmitype/"/>
  </ds:schemaRefs>
</ds:datastoreItem>
</file>

<file path=customXml/itemProps2.xml><?xml version="1.0" encoding="utf-8"?>
<ds:datastoreItem xmlns:ds="http://schemas.openxmlformats.org/officeDocument/2006/customXml" ds:itemID="{E1591532-BF9D-4D0F-B954-BD5BAB0C09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d132adf-85ac-4a18-8a8f-eabd02632a11"/>
    <ds:schemaRef ds:uri="8f5cc36b-c016-4758-adce-9e0f69c045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6803588-E282-47B7-9998-29E24CB4E46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4219</TotalTime>
  <Words>2457</Words>
  <Application>Microsoft Office PowerPoint</Application>
  <PresentationFormat>On-screen Show (4:3)</PresentationFormat>
  <Paragraphs>201</Paragraphs>
  <Slides>40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Wingdings</vt:lpstr>
      <vt:lpstr>Capsules</vt:lpstr>
      <vt:lpstr>Critical Thinking: A Student’s Introduction</vt:lpstr>
      <vt:lpstr>The Goal</vt:lpstr>
      <vt:lpstr>Mass Media, 1</vt:lpstr>
      <vt:lpstr>Mass Media, 2</vt:lpstr>
      <vt:lpstr>Social Media</vt:lpstr>
      <vt:lpstr>Social Media Pitfalls to Watch Out For, 1</vt:lpstr>
      <vt:lpstr>Social Media Pitfalls to Watch Out For, 2</vt:lpstr>
      <vt:lpstr>Social Media Pitfalls to Watch Out For, 3</vt:lpstr>
      <vt:lpstr>The News, 1</vt:lpstr>
      <vt:lpstr>The News, 2</vt:lpstr>
      <vt:lpstr>Critically Analyzing News Sources, 1</vt:lpstr>
      <vt:lpstr>Critically Analyzing News Sources, 2</vt:lpstr>
      <vt:lpstr>Social Media and the Rise of Fake News, 1</vt:lpstr>
      <vt:lpstr>Social Media and the Rise of Fake News, 2</vt:lpstr>
      <vt:lpstr>Social Media and the Rise of Fake News, 3</vt:lpstr>
      <vt:lpstr>Social Media and the Rise of Fake News, 4</vt:lpstr>
      <vt:lpstr>Strategies for Spotting Fake News</vt:lpstr>
      <vt:lpstr>News Media Bias</vt:lpstr>
      <vt:lpstr>Bias toward Business Interests, 1</vt:lpstr>
      <vt:lpstr>Bias toward Business Interests, 2</vt:lpstr>
      <vt:lpstr>Bias toward Entertainment, 1</vt:lpstr>
      <vt:lpstr>Bias toward Entertainment, 2</vt:lpstr>
      <vt:lpstr>Political Bias, 1</vt:lpstr>
      <vt:lpstr>Political Bias, 2</vt:lpstr>
      <vt:lpstr>Political Bias, 3</vt:lpstr>
      <vt:lpstr>Political Bias, 4</vt:lpstr>
      <vt:lpstr>Media Literacy, 1</vt:lpstr>
      <vt:lpstr>Media Literacy, 2</vt:lpstr>
      <vt:lpstr>Advertising, 1</vt:lpstr>
      <vt:lpstr>Advertising, 2</vt:lpstr>
      <vt:lpstr>Defenses of Advertising, 1</vt:lpstr>
      <vt:lpstr>Defenses of Advertising, 2</vt:lpstr>
      <vt:lpstr>Criticisms of Advertising</vt:lpstr>
      <vt:lpstr>Low-Involvement versus High-Involvement Buying, 1</vt:lpstr>
      <vt:lpstr>Low-Involvement versus High-Involvement Buying, 2</vt:lpstr>
      <vt:lpstr>Common Advertising Ploys, 1</vt:lpstr>
      <vt:lpstr>Common Advertising Ploys, 2</vt:lpstr>
      <vt:lpstr>Common Advertising Ploys, 3</vt:lpstr>
      <vt:lpstr>Common Advertising Ploys, 4</vt:lpstr>
      <vt:lpstr>Common Advertising Ploys,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Bhavana Balaji</dc:creator>
  <cp:lastModifiedBy>Cote, Tim</cp:lastModifiedBy>
  <cp:revision>55</cp:revision>
  <cp:lastPrinted>1601-01-01T00:00:00Z</cp:lastPrinted>
  <dcterms:created xsi:type="dcterms:W3CDTF">1601-01-01T00:00:00Z</dcterms:created>
  <dcterms:modified xsi:type="dcterms:W3CDTF">2019-01-07T21:10:22Z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ContentTypeId">
    <vt:lpwstr>0x010100E3B1605E6CAFF34DA7688D4A3DE741FC</vt:lpwstr>
  </property>
</Properties>
</file>