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41"/>
  </p:notesMasterIdLst>
  <p:sldIdLst>
    <p:sldId id="256" r:id="rId5"/>
    <p:sldId id="257" r:id="rId6"/>
    <p:sldId id="271" r:id="rId7"/>
    <p:sldId id="272" r:id="rId8"/>
    <p:sldId id="289" r:id="rId9"/>
    <p:sldId id="258" r:id="rId10"/>
    <p:sldId id="273" r:id="rId11"/>
    <p:sldId id="290" r:id="rId12"/>
    <p:sldId id="274" r:id="rId13"/>
    <p:sldId id="259" r:id="rId14"/>
    <p:sldId id="275" r:id="rId15"/>
    <p:sldId id="260" r:id="rId16"/>
    <p:sldId id="276" r:id="rId17"/>
    <p:sldId id="261" r:id="rId18"/>
    <p:sldId id="277" r:id="rId19"/>
    <p:sldId id="291" r:id="rId20"/>
    <p:sldId id="278" r:id="rId21"/>
    <p:sldId id="262" r:id="rId22"/>
    <p:sldId id="279" r:id="rId23"/>
    <p:sldId id="263" r:id="rId24"/>
    <p:sldId id="280" r:id="rId25"/>
    <p:sldId id="264" r:id="rId26"/>
    <p:sldId id="281" r:id="rId27"/>
    <p:sldId id="282" r:id="rId28"/>
    <p:sldId id="265" r:id="rId29"/>
    <p:sldId id="266" r:id="rId30"/>
    <p:sldId id="283" r:id="rId31"/>
    <p:sldId id="267" r:id="rId32"/>
    <p:sldId id="268" r:id="rId33"/>
    <p:sldId id="284" r:id="rId34"/>
    <p:sldId id="269" r:id="rId35"/>
    <p:sldId id="285" r:id="rId36"/>
    <p:sldId id="286" r:id="rId37"/>
    <p:sldId id="287" r:id="rId38"/>
    <p:sldId id="288" r:id="rId39"/>
    <p:sldId id="292"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ana Balaji" initials="BB" lastIdx="1" clrIdx="0">
    <p:extLst>
      <p:ext uri="{19B8F6BF-5375-455C-9EA6-DF929625EA0E}">
        <p15:presenceInfo xmlns:p15="http://schemas.microsoft.com/office/powerpoint/2012/main" userId="Bhavana Balaj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2" autoAdjust="0"/>
    <p:restoredTop sz="94249" autoAdjust="0"/>
  </p:normalViewPr>
  <p:slideViewPr>
    <p:cSldViewPr>
      <p:cViewPr varScale="1">
        <p:scale>
          <a:sx n="68" d="100"/>
          <a:sy n="68" d="100"/>
        </p:scale>
        <p:origin x="157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B962D96-641E-4501-A5C2-EF509CCC6CD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28675" name="Rectangle 3">
            <a:extLst>
              <a:ext uri="{FF2B5EF4-FFF2-40B4-BE49-F238E27FC236}">
                <a16:creationId xmlns:a16="http://schemas.microsoft.com/office/drawing/2014/main" id="{3587DFC5-587B-45B8-8B79-476D4B72188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dirty="0"/>
          </a:p>
        </p:txBody>
      </p:sp>
      <p:sp>
        <p:nvSpPr>
          <p:cNvPr id="28676" name="Rectangle 4">
            <a:extLst>
              <a:ext uri="{FF2B5EF4-FFF2-40B4-BE49-F238E27FC236}">
                <a16:creationId xmlns:a16="http://schemas.microsoft.com/office/drawing/2014/main" id="{1D0716AF-5958-4A0A-95E0-21C99C32DE9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a:extLst>
              <a:ext uri="{FF2B5EF4-FFF2-40B4-BE49-F238E27FC236}">
                <a16:creationId xmlns:a16="http://schemas.microsoft.com/office/drawing/2014/main" id="{12BB4D9D-4CBE-4747-A300-6C567A6B816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8678" name="Rectangle 6">
            <a:extLst>
              <a:ext uri="{FF2B5EF4-FFF2-40B4-BE49-F238E27FC236}">
                <a16:creationId xmlns:a16="http://schemas.microsoft.com/office/drawing/2014/main" id="{20CECF1F-C82B-4F8E-B438-5F40C7A8024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28679" name="Rectangle 7">
            <a:extLst>
              <a:ext uri="{FF2B5EF4-FFF2-40B4-BE49-F238E27FC236}">
                <a16:creationId xmlns:a16="http://schemas.microsoft.com/office/drawing/2014/main" id="{096C5D43-053F-4DC3-96FC-D94351C3E74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C6BF2EC-36F2-4345-AB95-1E6A237E63A2}"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3EA3E66-762E-4BEB-8B92-8A68AC0CB25F}"/>
              </a:ext>
            </a:extLst>
          </p:cNvPr>
          <p:cNvGrpSpPr>
            <a:grpSpLocks/>
          </p:cNvGrpSpPr>
          <p:nvPr/>
        </p:nvGrpSpPr>
        <p:grpSpPr bwMode="auto">
          <a:xfrm>
            <a:off x="0" y="0"/>
            <a:ext cx="5867400" cy="6858000"/>
            <a:chOff x="0" y="0"/>
            <a:chExt cx="3696" cy="4320"/>
          </a:xfrm>
        </p:grpSpPr>
        <p:sp>
          <p:nvSpPr>
            <p:cNvPr id="21507" name="Rectangle 3">
              <a:extLst>
                <a:ext uri="{FF2B5EF4-FFF2-40B4-BE49-F238E27FC236}">
                  <a16:creationId xmlns:a16="http://schemas.microsoft.com/office/drawing/2014/main" id="{442B3C40-5FDF-4D70-8AA1-293B3EABA89B}"/>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sp>
          <p:nvSpPr>
            <p:cNvPr id="21508" name="AutoShape 4">
              <a:extLst>
                <a:ext uri="{FF2B5EF4-FFF2-40B4-BE49-F238E27FC236}">
                  <a16:creationId xmlns:a16="http://schemas.microsoft.com/office/drawing/2014/main" id="{59D0404B-D764-438A-9F83-E7225A06CCBF}"/>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grpSp>
      <p:grpSp>
        <p:nvGrpSpPr>
          <p:cNvPr id="21509" name="Group 5">
            <a:extLst>
              <a:ext uri="{FF2B5EF4-FFF2-40B4-BE49-F238E27FC236}">
                <a16:creationId xmlns:a16="http://schemas.microsoft.com/office/drawing/2014/main" id="{E854D2F2-15A5-49F3-9552-B2247ED64C36}"/>
              </a:ext>
            </a:extLst>
          </p:cNvPr>
          <p:cNvGrpSpPr>
            <a:grpSpLocks/>
          </p:cNvGrpSpPr>
          <p:nvPr/>
        </p:nvGrpSpPr>
        <p:grpSpPr bwMode="auto">
          <a:xfrm>
            <a:off x="3632200" y="4889500"/>
            <a:ext cx="4876800" cy="319088"/>
            <a:chOff x="2288" y="3080"/>
            <a:chExt cx="3072" cy="201"/>
          </a:xfrm>
          <a:solidFill>
            <a:srgbClr val="003366"/>
          </a:solidFill>
        </p:grpSpPr>
        <p:sp>
          <p:nvSpPr>
            <p:cNvPr id="21510" name="AutoShape 6">
              <a:extLst>
                <a:ext uri="{FF2B5EF4-FFF2-40B4-BE49-F238E27FC236}">
                  <a16:creationId xmlns:a16="http://schemas.microsoft.com/office/drawing/2014/main" id="{D6F67AC2-01CB-4CFD-AA0E-97B18E426886}"/>
                </a:ext>
              </a:extLst>
            </p:cNvPr>
            <p:cNvSpPr>
              <a:spLocks noChangeArrowheads="1"/>
            </p:cNvSpPr>
            <p:nvPr/>
          </p:nvSpPr>
          <p:spPr bwMode="auto">
            <a:xfrm flipH="1">
              <a:off x="2288" y="3080"/>
              <a:ext cx="2914" cy="200"/>
            </a:xfrm>
            <a:prstGeom prst="roundRect">
              <a:avLst>
                <a:gd name="adj" fmla="val 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1511" name="AutoShape 7">
              <a:extLst>
                <a:ext uri="{FF2B5EF4-FFF2-40B4-BE49-F238E27FC236}">
                  <a16:creationId xmlns:a16="http://schemas.microsoft.com/office/drawing/2014/main" id="{51F4C740-C2E9-45C6-B988-B89DD86162FF}"/>
                </a:ext>
              </a:extLst>
            </p:cNvPr>
            <p:cNvSpPr>
              <a:spLocks noChangeArrowheads="1"/>
            </p:cNvSpPr>
            <p:nvPr/>
          </p:nvSpPr>
          <p:spPr bwMode="auto">
            <a:xfrm>
              <a:off x="5196" y="3080"/>
              <a:ext cx="164" cy="201"/>
            </a:xfrm>
            <a:prstGeom prst="flowChartDelay">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sp>
        <p:nvSpPr>
          <p:cNvPr id="21512" name="Rectangle 8">
            <a:extLst>
              <a:ext uri="{FF2B5EF4-FFF2-40B4-BE49-F238E27FC236}">
                <a16:creationId xmlns:a16="http://schemas.microsoft.com/office/drawing/2014/main" id="{1A8B7BC2-FAD3-44A8-A4D1-10DDACFE7995}"/>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rgbClr val="006161"/>
                </a:solidFill>
              </a:defRPr>
            </a:lvl1pPr>
          </a:lstStyle>
          <a:p>
            <a:pPr lvl="0"/>
            <a:r>
              <a:rPr lang="en-US" altLang="en-US" noProof="0" dirty="0"/>
              <a:t>Click to edit Master subtitle style</a:t>
            </a:r>
          </a:p>
        </p:txBody>
      </p:sp>
      <p:sp>
        <p:nvSpPr>
          <p:cNvPr id="21513" name="Rectangle 9">
            <a:extLst>
              <a:ext uri="{FF2B5EF4-FFF2-40B4-BE49-F238E27FC236}">
                <a16:creationId xmlns:a16="http://schemas.microsoft.com/office/drawing/2014/main" id="{91FF7400-CB45-404E-8816-D613B12F2842}"/>
              </a:ext>
            </a:extLst>
          </p:cNvPr>
          <p:cNvSpPr>
            <a:spLocks noGrp="1" noChangeArrowheads="1"/>
          </p:cNvSpPr>
          <p:nvPr>
            <p:ph type="dt" sz="quarter" idx="2"/>
          </p:nvPr>
        </p:nvSpPr>
        <p:spPr>
          <a:xfrm>
            <a:off x="2438400" y="6248400"/>
            <a:ext cx="2130425" cy="474663"/>
          </a:xfrm>
          <a:prstGeom prst="rect">
            <a:avLst/>
          </a:prstGeom>
        </p:spPr>
        <p:txBody>
          <a:bodyPr/>
          <a:lstStyle>
            <a:lvl1pPr>
              <a:defRPr>
                <a:solidFill>
                  <a:schemeClr val="bg1"/>
                </a:solidFill>
              </a:defRPr>
            </a:lvl1pPr>
          </a:lstStyle>
          <a:p>
            <a:endParaRPr lang="en-US" altLang="en-US" dirty="0"/>
          </a:p>
        </p:txBody>
      </p:sp>
      <p:sp>
        <p:nvSpPr>
          <p:cNvPr id="21516" name="AutoShape 12">
            <a:extLst>
              <a:ext uri="{FF2B5EF4-FFF2-40B4-BE49-F238E27FC236}">
                <a16:creationId xmlns:a16="http://schemas.microsoft.com/office/drawing/2014/main" id="{EB40EB83-E588-41EE-B1E9-48B63AC19121}"/>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
        <p:nvSpPr>
          <p:cNvPr id="3" name="Content Placeholder 2">
            <a:extLst>
              <a:ext uri="{FF2B5EF4-FFF2-40B4-BE49-F238E27FC236}">
                <a16:creationId xmlns:a16="http://schemas.microsoft.com/office/drawing/2014/main" id="{FA35D676-69E1-4E3A-8413-E87F6897D903}"/>
              </a:ext>
            </a:extLst>
          </p:cNvPr>
          <p:cNvSpPr>
            <a:spLocks noGrp="1"/>
          </p:cNvSpPr>
          <p:nvPr>
            <p:ph sz="quarter" idx="10"/>
          </p:nvPr>
        </p:nvSpPr>
        <p:spPr>
          <a:xfrm>
            <a:off x="148771" y="6468269"/>
            <a:ext cx="3352800" cy="304800"/>
          </a:xfrm>
        </p:spPr>
        <p:txBody>
          <a:bodyPr/>
          <a:lstStyle>
            <a:lvl1pPr marL="0" indent="0">
              <a:buNone/>
              <a:defRPr sz="1200"/>
            </a:lvl1pPr>
            <a:lvl2pPr>
              <a:defRPr sz="1200"/>
            </a:lvl2pPr>
            <a:lvl3pPr>
              <a:defRPr sz="1200"/>
            </a:lvl3pPr>
            <a:lvl4pPr>
              <a:defRPr sz="1200"/>
            </a:lvl4pPr>
            <a:lvl5pPr>
              <a:defRPr sz="1200"/>
            </a:lvl5pPr>
          </a:lstStyle>
          <a:p>
            <a:pPr lvl="0"/>
            <a:r>
              <a:rPr lang="en-US" dirty="0"/>
              <a:t>Edit Master text styles</a:t>
            </a:r>
          </a:p>
        </p:txBody>
      </p:sp>
      <p:sp>
        <p:nvSpPr>
          <p:cNvPr id="13" name="Content Placeholder 2">
            <a:extLst>
              <a:ext uri="{FF2B5EF4-FFF2-40B4-BE49-F238E27FC236}">
                <a16:creationId xmlns:a16="http://schemas.microsoft.com/office/drawing/2014/main" id="{D67072E0-06C1-44BE-A6F7-8EDC89B4494D}"/>
              </a:ext>
            </a:extLst>
          </p:cNvPr>
          <p:cNvSpPr>
            <a:spLocks noGrp="1"/>
          </p:cNvSpPr>
          <p:nvPr>
            <p:ph sz="quarter" idx="11"/>
          </p:nvPr>
        </p:nvSpPr>
        <p:spPr>
          <a:xfrm>
            <a:off x="5182054" y="6468269"/>
            <a:ext cx="3352800" cy="304800"/>
          </a:xfrm>
        </p:spPr>
        <p:txBody>
          <a:bodyPr/>
          <a:lstStyle>
            <a:lvl1pPr marL="0" indent="0" algn="ctr">
              <a:buNone/>
              <a:defRPr sz="1200"/>
            </a:lvl1pPr>
            <a:lvl2pPr>
              <a:defRPr sz="1200"/>
            </a:lvl2pPr>
            <a:lvl3pPr>
              <a:defRPr sz="1200"/>
            </a:lvl3pPr>
            <a:lvl4pPr>
              <a:defRPr sz="1200"/>
            </a:lvl4pPr>
            <a:lvl5pPr>
              <a:defRPr sz="1200"/>
            </a:lvl5pPr>
          </a:lstStyle>
          <a:p>
            <a:pPr lvl="0"/>
            <a:r>
              <a:rPr lang="en-US" dirty="0"/>
              <a:t>Edit Master text styles</a:t>
            </a:r>
          </a:p>
        </p:txBody>
      </p:sp>
    </p:spTree>
    <p:extLst>
      <p:ext uri="{BB962C8B-B14F-4D97-AF65-F5344CB8AC3E}">
        <p14:creationId xmlns:p14="http://schemas.microsoft.com/office/powerpoint/2010/main" val="368797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3BD-6624-48E7-BC1D-905DA4ADD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811F4-A94A-4712-9ACF-24A87C0ED9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4322C-3825-4036-BB43-DA61FAF1366B}"/>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94DA74A4-B986-4CBA-A8DB-DA0D1DFC94A9}"/>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0A7DA13-DB78-4B3A-B84C-1C8A38838B3E}"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09209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0A31-E7CC-4BF6-A1B2-1CD0397531FA}"/>
              </a:ext>
            </a:extLst>
          </p:cNvPr>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14872A-2686-4293-8DB9-86DFD8CDCBCD}"/>
              </a:ext>
            </a:extLst>
          </p:cNvPr>
          <p:cNvSpPr>
            <a:spLocks noGrp="1"/>
          </p:cNvSpPr>
          <p:nvPr>
            <p:ph type="body" orient="vert" idx="1"/>
          </p:nvPr>
        </p:nvSpPr>
        <p:spPr>
          <a:xfrm>
            <a:off x="762000" y="762000"/>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D4C11-9578-4CB0-8FC9-BF6E7E0C10E7}"/>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8D2336F6-D385-45FC-9A95-35B8675682E2}"/>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132F15D-EE19-4108-A05C-4A699E35CC46}"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50696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1271" name="Rectangle 7">
            <a:extLst>
              <a:ext uri="{FF2B5EF4-FFF2-40B4-BE49-F238E27FC236}">
                <a16:creationId xmlns:a16="http://schemas.microsoft.com/office/drawing/2014/main" id="{AC304D36-D452-4A11-88A5-48C82339F856}"/>
              </a:ext>
            </a:extLst>
          </p:cNvPr>
          <p:cNvSpPr>
            <a:spLocks noGrp="1" noChangeArrowheads="1"/>
          </p:cNvSpPr>
          <p:nvPr>
            <p:ph type="ctrTitle"/>
          </p:nvPr>
        </p:nvSpPr>
        <p:spPr>
          <a:xfrm>
            <a:off x="228600" y="1427163"/>
            <a:ext cx="8077200" cy="1609725"/>
          </a:xfrm>
        </p:spPr>
        <p:txBody>
          <a:bodyPr/>
          <a:lstStyle>
            <a:lvl1pPr>
              <a:defRPr sz="4600"/>
            </a:lvl1pPr>
          </a:lstStyle>
          <a:p>
            <a:pPr lvl="0"/>
            <a:r>
              <a:rPr lang="en-US" altLang="en-US" noProof="0"/>
              <a:t>Click to edit Master title style</a:t>
            </a:r>
          </a:p>
        </p:txBody>
      </p:sp>
      <p:sp>
        <p:nvSpPr>
          <p:cNvPr id="11272" name="Rectangle 8">
            <a:extLst>
              <a:ext uri="{FF2B5EF4-FFF2-40B4-BE49-F238E27FC236}">
                <a16:creationId xmlns:a16="http://schemas.microsoft.com/office/drawing/2014/main" id="{4B64576B-BDA2-4A67-A842-7823BEECD502}"/>
              </a:ext>
            </a:extLst>
          </p:cNvPr>
          <p:cNvSpPr>
            <a:spLocks noGrp="1" noChangeArrowheads="1"/>
          </p:cNvSpPr>
          <p:nvPr>
            <p:ph type="subTitle" idx="1"/>
          </p:nvPr>
        </p:nvSpPr>
        <p:spPr>
          <a:xfrm>
            <a:off x="1066800" y="3441700"/>
            <a:ext cx="6629400" cy="16764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37461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9962-42C6-41A6-8BB7-3DEA961A0490}"/>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A07DC8D-F5CD-4C13-A146-CC8770D3F836}"/>
              </a:ext>
            </a:extLst>
          </p:cNvPr>
          <p:cNvSpPr>
            <a:spLocks noGrp="1"/>
          </p:cNvSpPr>
          <p:nvPr>
            <p:ph idx="1"/>
          </p:nvPr>
        </p:nvSpPr>
        <p:spPr/>
        <p:txBody>
          <a:bodyPr/>
          <a:lstStyle>
            <a:lvl1pPr marL="0" indent="0">
              <a:buNone/>
              <a:defRPr/>
            </a:lvl1pPr>
            <a:lvl2pPr marL="395288" indent="-395288">
              <a:buFont typeface="Arial" panose="020B0604020202020204" pitchFamily="34" charset="0"/>
              <a:buChar char="•"/>
              <a:defRPr sz="2400"/>
            </a:lvl2pPr>
            <a:lvl3pPr marL="804863" indent="-409575">
              <a:buFont typeface="Arial" panose="020B0604020202020204" pitchFamily="34" charset="0"/>
              <a:buChar char="•"/>
              <a:defRPr sz="2200"/>
            </a:lvl3pPr>
            <a:lvl4pPr marL="1201738" indent="-396875">
              <a:buFont typeface="Arial" panose="020B0604020202020204" pitchFamily="34" charset="0"/>
              <a:buChar char="•"/>
              <a:defRPr sz="2000"/>
            </a:lvl4pPr>
            <a:lvl5pPr marL="1597025" indent="-39528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7F3BD5-B194-413C-B7DF-D1C743EBEB7D}"/>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14" name="TextBox 13">
            <a:extLst>
              <a:ext uri="{FF2B5EF4-FFF2-40B4-BE49-F238E27FC236}">
                <a16:creationId xmlns:a16="http://schemas.microsoft.com/office/drawing/2014/main" id="{CD2416A6-1D3B-430E-91E5-457A593A572A}"/>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16" name="TextBox 15">
            <a:extLst>
              <a:ext uri="{FF2B5EF4-FFF2-40B4-BE49-F238E27FC236}">
                <a16:creationId xmlns:a16="http://schemas.microsoft.com/office/drawing/2014/main" id="{0D5F05F2-2573-4668-B850-F5600A677A92}"/>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15-</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351061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5199-EC35-4968-AD3F-25715390111E}"/>
              </a:ext>
            </a:extLst>
          </p:cNvPr>
          <p:cNvSpPr>
            <a:spLocks noGrp="1"/>
          </p:cNvSpPr>
          <p:nvPr>
            <p:ph type="title"/>
          </p:nvPr>
        </p:nvSpPr>
        <p:spPr>
          <a:xfrm>
            <a:off x="623888" y="1709738"/>
            <a:ext cx="7886700" cy="2852737"/>
          </a:xfrm>
        </p:spPr>
        <p:txBody>
          <a:bodyPr/>
          <a:lstStyle>
            <a:lvl1pPr>
              <a:defRPr sz="6000">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A4E0721F-8F3F-467F-98C1-A6F4BA13107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D46E3E2-E9EE-4124-8225-E6C276942FF8}"/>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0E15DD6F-8CA3-428C-BC36-D99E3AA94D9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08A1CF3-8D7C-408C-8B38-94C70FFE1C9D}"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90563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C6F3-84D8-4E08-A183-4EDFECD14931}"/>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29B1936-80FC-4CEA-9AE3-94CA8F6A57F7}"/>
              </a:ext>
            </a:extLst>
          </p:cNvPr>
          <p:cNvSpPr>
            <a:spLocks noGrp="1"/>
          </p:cNvSpPr>
          <p:nvPr>
            <p:ph sz="half" idx="1"/>
          </p:nvPr>
        </p:nvSpPr>
        <p:spPr>
          <a:xfrm>
            <a:off x="838200" y="2362200"/>
            <a:ext cx="3770313" cy="3724275"/>
          </a:xfrm>
        </p:spPr>
        <p:txBody>
          <a:bodyPr/>
          <a:lstStyle>
            <a:lvl1pPr marL="0" indent="0">
              <a:buFont typeface="Arial" panose="020B0604020202020204" pitchFamily="34" charset="0"/>
              <a:buNone/>
              <a:defRPr sz="2400"/>
            </a:lvl1pPr>
            <a:lvl2pPr marL="463550" indent="-463550">
              <a:buFont typeface="Arial" panose="020B0604020202020204" pitchFamily="34" charset="0"/>
              <a:buChar char="•"/>
              <a:defRPr sz="2000"/>
            </a:lvl2pPr>
            <a:lvl3pPr marL="804863" indent="-341313">
              <a:buFont typeface="Arial" panose="020B0604020202020204" pitchFamily="34" charset="0"/>
              <a:buChar char="•"/>
              <a:defRPr sz="2000"/>
            </a:lvl3pPr>
            <a:lvl4pPr marL="1309688" indent="-395288">
              <a:buFont typeface="Arial" panose="020B0604020202020204" pitchFamily="34" charset="0"/>
              <a:buChar char="•"/>
              <a:defRPr/>
            </a:lvl4pPr>
            <a:lvl5pPr marL="1719263" indent="-40957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813C610-FD7D-4E11-9A7C-10BF617AE0C6}"/>
              </a:ext>
            </a:extLst>
          </p:cNvPr>
          <p:cNvSpPr>
            <a:spLocks noGrp="1"/>
          </p:cNvSpPr>
          <p:nvPr>
            <p:ph sz="half" idx="2"/>
          </p:nvPr>
        </p:nvSpPr>
        <p:spPr>
          <a:xfrm>
            <a:off x="4760913" y="2362200"/>
            <a:ext cx="3770312" cy="3724275"/>
          </a:xfrm>
        </p:spPr>
        <p:txBody>
          <a:bodyPr/>
          <a:lstStyle>
            <a:lvl1pPr marL="0" indent="0">
              <a:buNone/>
              <a:defRPr sz="2400"/>
            </a:lvl1pPr>
            <a:lvl2pPr>
              <a:defRPr lang="en-US" sz="2400" kern="1200" dirty="0" smtClean="0">
                <a:solidFill>
                  <a:schemeClr val="tx1"/>
                </a:solidFill>
                <a:latin typeface="Calibri" panose="020F0502020204030204" pitchFamily="34" charset="0"/>
                <a:ea typeface="+mn-ea"/>
                <a:cs typeface="+mn-cs"/>
              </a:defRPr>
            </a:lvl2pPr>
            <a:lvl3pPr marL="806450" indent="-342900">
              <a:defRPr lang="en-US" sz="2000" kern="1200" dirty="0" smtClean="0">
                <a:solidFill>
                  <a:schemeClr val="tx1"/>
                </a:solidFill>
                <a:latin typeface="Calibri" panose="020F0502020204030204" pitchFamily="34" charset="0"/>
                <a:ea typeface="+mn-ea"/>
                <a:cs typeface="+mn-cs"/>
              </a:defRPr>
            </a:lvl3pPr>
            <a:lvl4pPr>
              <a:defRPr lang="en-US" sz="2000" kern="1200" dirty="0" smtClean="0">
                <a:solidFill>
                  <a:schemeClr val="tx1"/>
                </a:solidFill>
                <a:latin typeface="Calibri" panose="020F0502020204030204" pitchFamily="34" charset="0"/>
                <a:ea typeface="+mn-ea"/>
                <a:cs typeface="+mn-cs"/>
              </a:defRPr>
            </a:lvl4pPr>
            <a:lvl5pPr>
              <a:defRPr lang="en-US" kern="1200" dirty="0">
                <a:solidFill>
                  <a:schemeClr val="tx1"/>
                </a:solidFill>
                <a:latin typeface="Calibri" panose="020F0502020204030204" pitchFamily="34" charset="0"/>
                <a:ea typeface="+mn-ea"/>
                <a:cs typeface="+mn-cs"/>
              </a:defRPr>
            </a:lvl5pPr>
          </a:lstStyle>
          <a:p>
            <a:pPr lvl="0"/>
            <a:r>
              <a:rPr lang="en-US" dirty="0"/>
              <a:t>Edit Master text styles</a:t>
            </a:r>
          </a:p>
          <a:p>
            <a:pPr marL="463550" lvl="1" indent="-463550" algn="l" rtl="0" fontAlgn="base">
              <a:spcBef>
                <a:spcPct val="20000"/>
              </a:spcBef>
              <a:spcAft>
                <a:spcPct val="0"/>
              </a:spcAft>
              <a:buClr>
                <a:schemeClr val="tx1"/>
              </a:buClr>
              <a:buSzPct val="75000"/>
              <a:buFont typeface="Arial" panose="020B0604020202020204" pitchFamily="34" charset="0"/>
              <a:buChar char="•"/>
            </a:pPr>
            <a:r>
              <a:rPr lang="en-US" dirty="0"/>
              <a:t>Second level</a:t>
            </a:r>
          </a:p>
          <a:p>
            <a:pPr marL="804863" lvl="2" indent="-341313" algn="l" rtl="0" fontAlgn="base">
              <a:spcBef>
                <a:spcPct val="20000"/>
              </a:spcBef>
              <a:spcAft>
                <a:spcPct val="0"/>
              </a:spcAft>
              <a:buClr>
                <a:schemeClr val="tx1"/>
              </a:buClr>
              <a:buSzPct val="75000"/>
              <a:buFont typeface="Arial" panose="020B0604020202020204" pitchFamily="34" charset="0"/>
              <a:buChar char="•"/>
            </a:pPr>
            <a:r>
              <a:rPr lang="en-US" dirty="0"/>
              <a:t>Third level</a:t>
            </a:r>
          </a:p>
          <a:p>
            <a:pPr marL="1309688" lvl="3" indent="-395288" algn="l" rtl="0" fontAlgn="base">
              <a:spcBef>
                <a:spcPct val="20000"/>
              </a:spcBef>
              <a:spcAft>
                <a:spcPct val="0"/>
              </a:spcAft>
              <a:buClr>
                <a:schemeClr val="tx1"/>
              </a:buClr>
              <a:buSzPct val="80000"/>
              <a:buFont typeface="Arial" panose="020B0604020202020204" pitchFamily="34" charset="0"/>
              <a:buChar char="•"/>
            </a:pPr>
            <a:r>
              <a:rPr lang="en-US" dirty="0"/>
              <a:t>Fourth level</a:t>
            </a:r>
          </a:p>
          <a:p>
            <a:pPr marL="1719263" lvl="4" indent="-409575" algn="l" rtl="0" fontAlgn="base">
              <a:spcBef>
                <a:spcPct val="20000"/>
              </a:spcBef>
              <a:spcAft>
                <a:spcPct val="0"/>
              </a:spcAft>
              <a:buClr>
                <a:schemeClr val="tx1"/>
              </a:buClr>
              <a:buSzPct val="65000"/>
              <a:buFont typeface="Arial" panose="020B0604020202020204" pitchFamily="34" charset="0"/>
              <a:buChar char="•"/>
            </a:pPr>
            <a:r>
              <a:rPr lang="en-US" dirty="0"/>
              <a:t>Fifth level</a:t>
            </a:r>
          </a:p>
        </p:txBody>
      </p:sp>
      <p:sp>
        <p:nvSpPr>
          <p:cNvPr id="5" name="Date Placeholder 4">
            <a:extLst>
              <a:ext uri="{FF2B5EF4-FFF2-40B4-BE49-F238E27FC236}">
                <a16:creationId xmlns:a16="http://schemas.microsoft.com/office/drawing/2014/main" id="{3629033B-8905-44A5-AD84-061B519E6E0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7" name="TextBox 6">
            <a:extLst>
              <a:ext uri="{FF2B5EF4-FFF2-40B4-BE49-F238E27FC236}">
                <a16:creationId xmlns:a16="http://schemas.microsoft.com/office/drawing/2014/main" id="{F2EF2EEA-B68D-49AC-9346-4B93FD8096D8}"/>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8" name="TextBox 7">
            <a:extLst>
              <a:ext uri="{FF2B5EF4-FFF2-40B4-BE49-F238E27FC236}">
                <a16:creationId xmlns:a16="http://schemas.microsoft.com/office/drawing/2014/main" id="{6BD07771-6A68-4CAD-89E4-A7EB4D0533C8}"/>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15-</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247277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CD05-142C-487C-9E3D-C0DCA90418EE}"/>
              </a:ext>
            </a:extLst>
          </p:cNvPr>
          <p:cNvSpPr>
            <a:spLocks noGrp="1"/>
          </p:cNvSpPr>
          <p:nvPr>
            <p:ph type="title"/>
          </p:nvPr>
        </p:nvSpPr>
        <p:spPr>
          <a:xfrm>
            <a:off x="630238" y="365125"/>
            <a:ext cx="7886700" cy="1325563"/>
          </a:xfrm>
        </p:spPr>
        <p:txBody>
          <a:bodyPr/>
          <a:lstStyle>
            <a:lvl1pPr>
              <a:defRPr>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153E47E-E704-48D4-B937-65F9359749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902C24-47C2-4EF7-BDFA-6B5C261AD42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C8154E-4A9E-4392-BBF1-D4EAA2F2AD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F5C84A-9B2E-4A4E-A865-6A1BD314BE0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735E7-2A19-4FDB-9B48-7C1554FDCB43}"/>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8" name="Slide Number Placeholder 7">
            <a:extLst>
              <a:ext uri="{FF2B5EF4-FFF2-40B4-BE49-F238E27FC236}">
                <a16:creationId xmlns:a16="http://schemas.microsoft.com/office/drawing/2014/main" id="{DC367FF0-E612-4588-AD2C-D8BFF26632F3}"/>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E509BFC-BC18-42C1-8264-A7F322FCB612}"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35286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7D0-944C-4433-8C62-D77981FFED79}"/>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787F3AC-CCBD-44B5-A9CD-60E2B5D150B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4" name="Slide Number Placeholder 3">
            <a:extLst>
              <a:ext uri="{FF2B5EF4-FFF2-40B4-BE49-F238E27FC236}">
                <a16:creationId xmlns:a16="http://schemas.microsoft.com/office/drawing/2014/main" id="{5B579277-3269-4E5D-9478-F1A97C37570A}"/>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F5892C6-3412-461F-AC9D-A277AF6E6F9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00472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FEBA2-04A2-49B7-949B-2216ACDA6506}"/>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3" name="Slide Number Placeholder 2">
            <a:extLst>
              <a:ext uri="{FF2B5EF4-FFF2-40B4-BE49-F238E27FC236}">
                <a16:creationId xmlns:a16="http://schemas.microsoft.com/office/drawing/2014/main" id="{25E760DF-E871-4355-A351-1C80C844B78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D915AF13-A0A4-4D69-A056-9A1A94785A1B}"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31516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CFA-299A-4AC4-BE76-2866F24E98C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4059B5-C3E0-4015-ADCC-88C5AD3AFD9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5A756B-454A-42BC-AA9E-0E3E59CBB9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2AC32-8600-48EF-90DD-DB85E1F5850E}"/>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9095FD3F-517D-4E52-BA28-49BD33DC54B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FED2D14-96D7-4275-BF40-385D28C1945C}"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66239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B05B-1761-4DDD-A2B7-CA21A53ABF5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A06284-4001-47BC-BF93-3002F357314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6BD075-5377-4B8F-9403-7E57D6908F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E1EE2-4AB9-4F44-9B14-C87EE2995085}"/>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F8122288-3423-428E-892B-962FCDCE9C7E}"/>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8378B94-12D3-4D64-A0E2-D4E06F7BA8D3}"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77422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AD9FE23F-2AA5-42C6-851B-6C9909A10B24}"/>
              </a:ext>
            </a:extLst>
          </p:cNvPr>
          <p:cNvGrpSpPr>
            <a:grpSpLocks/>
          </p:cNvGrpSpPr>
          <p:nvPr/>
        </p:nvGrpSpPr>
        <p:grpSpPr bwMode="auto">
          <a:xfrm>
            <a:off x="0" y="0"/>
            <a:ext cx="7620000" cy="6858000"/>
            <a:chOff x="0" y="0"/>
            <a:chExt cx="4800" cy="4320"/>
          </a:xfrm>
        </p:grpSpPr>
        <p:grpSp>
          <p:nvGrpSpPr>
            <p:cNvPr id="20483" name="Group 3">
              <a:extLst>
                <a:ext uri="{FF2B5EF4-FFF2-40B4-BE49-F238E27FC236}">
                  <a16:creationId xmlns:a16="http://schemas.microsoft.com/office/drawing/2014/main" id="{DD13DD36-D79A-4135-8A38-2AFC283951DC}"/>
                </a:ext>
              </a:extLst>
            </p:cNvPr>
            <p:cNvGrpSpPr>
              <a:grpSpLocks/>
            </p:cNvGrpSpPr>
            <p:nvPr userDrawn="1"/>
          </p:nvGrpSpPr>
          <p:grpSpPr bwMode="auto">
            <a:xfrm>
              <a:off x="0" y="0"/>
              <a:ext cx="2016" cy="4320"/>
              <a:chOff x="0" y="0"/>
              <a:chExt cx="2016" cy="4320"/>
            </a:xfrm>
          </p:grpSpPr>
          <p:sp>
            <p:nvSpPr>
              <p:cNvPr id="20484" name="Rectangle 4">
                <a:extLst>
                  <a:ext uri="{FF2B5EF4-FFF2-40B4-BE49-F238E27FC236}">
                    <a16:creationId xmlns:a16="http://schemas.microsoft.com/office/drawing/2014/main" id="{B49EEC80-9DE9-43B2-B1F7-9DCFDF512EE0}"/>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5" name="Freeform 5">
                <a:extLst>
                  <a:ext uri="{FF2B5EF4-FFF2-40B4-BE49-F238E27FC236}">
                    <a16:creationId xmlns:a16="http://schemas.microsoft.com/office/drawing/2014/main" id="{7F623373-2CB5-4136-8992-F6DC61B7DA32}"/>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libri" panose="020F0502020204030204" pitchFamily="34" charset="0"/>
                </a:endParaRPr>
              </a:p>
            </p:txBody>
          </p:sp>
        </p:grpSp>
        <p:grpSp>
          <p:nvGrpSpPr>
            <p:cNvPr id="20486" name="Group 6">
              <a:extLst>
                <a:ext uri="{FF2B5EF4-FFF2-40B4-BE49-F238E27FC236}">
                  <a16:creationId xmlns:a16="http://schemas.microsoft.com/office/drawing/2014/main" id="{951C7E48-0156-4E72-8588-E4D5F056714D}"/>
                </a:ext>
              </a:extLst>
            </p:cNvPr>
            <p:cNvGrpSpPr>
              <a:grpSpLocks/>
            </p:cNvGrpSpPr>
            <p:nvPr/>
          </p:nvGrpSpPr>
          <p:grpSpPr bwMode="auto">
            <a:xfrm>
              <a:off x="144" y="1248"/>
              <a:ext cx="4656" cy="201"/>
              <a:chOff x="144" y="1248"/>
              <a:chExt cx="4656" cy="201"/>
            </a:xfrm>
          </p:grpSpPr>
          <p:sp>
            <p:nvSpPr>
              <p:cNvPr id="20487" name="AutoShape 7">
                <a:extLst>
                  <a:ext uri="{FF2B5EF4-FFF2-40B4-BE49-F238E27FC236}">
                    <a16:creationId xmlns:a16="http://schemas.microsoft.com/office/drawing/2014/main" id="{9EEB2FBC-E68C-4055-8C31-59FE75F2E4E7}"/>
                  </a:ext>
                </a:extLst>
              </p:cNvPr>
              <p:cNvSpPr>
                <a:spLocks noChangeArrowheads="1"/>
              </p:cNvSpPr>
              <p:nvPr/>
            </p:nvSpPr>
            <p:spPr bwMode="auto">
              <a:xfrm>
                <a:off x="384" y="1248"/>
                <a:ext cx="4416" cy="200"/>
              </a:xfrm>
              <a:prstGeom prst="roundRect">
                <a:avLst>
                  <a:gd name="adj" fmla="val 0"/>
                </a:avLst>
              </a:prstGeom>
              <a:solidFill>
                <a:srgbClr val="00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8" name="AutoShape 8">
                <a:extLst>
                  <a:ext uri="{FF2B5EF4-FFF2-40B4-BE49-F238E27FC236}">
                    <a16:creationId xmlns:a16="http://schemas.microsoft.com/office/drawing/2014/main" id="{67C7F64D-2C03-4A9A-9A8A-226FF082DE92}"/>
                  </a:ext>
                </a:extLst>
              </p:cNvPr>
              <p:cNvSpPr>
                <a:spLocks noChangeArrowheads="1"/>
              </p:cNvSpPr>
              <p:nvPr/>
            </p:nvSpPr>
            <p:spPr bwMode="auto">
              <a:xfrm flipH="1">
                <a:off x="144" y="1248"/>
                <a:ext cx="248" cy="201"/>
              </a:xfrm>
              <a:prstGeom prst="flowChartDelay">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grpSp>
      <p:sp>
        <p:nvSpPr>
          <p:cNvPr id="20489" name="AutoShape 9">
            <a:extLst>
              <a:ext uri="{FF2B5EF4-FFF2-40B4-BE49-F238E27FC236}">
                <a16:creationId xmlns:a16="http://schemas.microsoft.com/office/drawing/2014/main" id="{EE4C48D6-91DA-4CA0-B994-85FE1B51E798}"/>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490" name="Rectangle 10">
            <a:extLst>
              <a:ext uri="{FF2B5EF4-FFF2-40B4-BE49-F238E27FC236}">
                <a16:creationId xmlns:a16="http://schemas.microsoft.com/office/drawing/2014/main" id="{69E6B602-3A30-49AB-9677-9F9D2B4F1E74}"/>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42349202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ftr="0" dt="0"/>
  <p:txStyles>
    <p:titleStyle>
      <a:lvl1pPr algn="l" rtl="0" fontAlgn="base">
        <a:lnSpc>
          <a:spcPct val="90000"/>
        </a:lnSpc>
        <a:spcBef>
          <a:spcPct val="0"/>
        </a:spcBef>
        <a:spcAft>
          <a:spcPct val="0"/>
        </a:spcAft>
        <a:defRPr sz="3600" b="1" kern="1200">
          <a:solidFill>
            <a:schemeClr val="tx2"/>
          </a:solidFill>
          <a:latin typeface="Calibri" panose="020F0502020204030204" pitchFamily="34" charset="0"/>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46BE68-28D6-4C09-8FB1-4CD83772F415}"/>
              </a:ext>
            </a:extLst>
          </p:cNvPr>
          <p:cNvSpPr>
            <a:spLocks noGrp="1"/>
          </p:cNvSpPr>
          <p:nvPr>
            <p:ph type="ctrTitle" sz="quarter"/>
          </p:nvPr>
        </p:nvSpPr>
        <p:spPr/>
        <p:txBody>
          <a:bodyPr/>
          <a:lstStyle/>
          <a:p>
            <a:r>
              <a:rPr lang="en-US" altLang="en-US"/>
              <a:t>Critical Thinking: A Student’s Introduction</a:t>
            </a:r>
            <a:endParaRPr lang="en-US" dirty="0"/>
          </a:p>
        </p:txBody>
      </p:sp>
      <p:sp>
        <p:nvSpPr>
          <p:cNvPr id="9" name="Subtitle 8">
            <a:extLst>
              <a:ext uri="{FF2B5EF4-FFF2-40B4-BE49-F238E27FC236}">
                <a16:creationId xmlns:a16="http://schemas.microsoft.com/office/drawing/2014/main" id="{B3925818-15F7-4E51-84E0-AB7BE7D00797}"/>
              </a:ext>
            </a:extLst>
          </p:cNvPr>
          <p:cNvSpPr>
            <a:spLocks noGrp="1"/>
          </p:cNvSpPr>
          <p:nvPr>
            <p:ph type="subTitle" idx="1"/>
          </p:nvPr>
        </p:nvSpPr>
        <p:spPr/>
        <p:txBody>
          <a:bodyPr/>
          <a:lstStyle/>
          <a:p>
            <a:r>
              <a:rPr lang="en-US" altLang="en-US" dirty="0"/>
              <a:t>Chapter 15</a:t>
            </a:r>
          </a:p>
          <a:p>
            <a:r>
              <a:rPr lang="en-US" altLang="en-US" dirty="0"/>
              <a:t>Science and Pseudoscience</a:t>
            </a:r>
          </a:p>
        </p:txBody>
      </p:sp>
      <p:sp>
        <p:nvSpPr>
          <p:cNvPr id="3" name="Content Placeholder 2">
            <a:extLst>
              <a:ext uri="{FF2B5EF4-FFF2-40B4-BE49-F238E27FC236}">
                <a16:creationId xmlns:a16="http://schemas.microsoft.com/office/drawing/2014/main" id="{758264F2-C406-4BF1-A343-289680F769EF}"/>
              </a:ext>
            </a:extLst>
          </p:cNvPr>
          <p:cNvSpPr>
            <a:spLocks noGrp="1"/>
          </p:cNvSpPr>
          <p:nvPr>
            <p:ph sz="quarter" idx="11"/>
          </p:nvPr>
        </p:nvSpPr>
        <p:spPr>
          <a:xfrm>
            <a:off x="4987182" y="6468269"/>
            <a:ext cx="3733346" cy="304800"/>
          </a:xfrm>
        </p:spPr>
        <p:txBody>
          <a:bodyPr/>
          <a:lstStyle/>
          <a:p>
            <a:r>
              <a:rPr lang="en-US" dirty="0"/>
              <a:t>© 2019 McGraw-Hill Companies.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736D-F1B1-46F8-B52D-B2E211CA9B1E}"/>
              </a:ext>
            </a:extLst>
          </p:cNvPr>
          <p:cNvSpPr>
            <a:spLocks noGrp="1"/>
          </p:cNvSpPr>
          <p:nvPr>
            <p:ph type="title"/>
          </p:nvPr>
        </p:nvSpPr>
        <p:spPr/>
        <p:txBody>
          <a:bodyPr/>
          <a:lstStyle/>
          <a:p>
            <a:r>
              <a:rPr lang="en-US" altLang="en-US" dirty="0"/>
              <a:t>The Limitations of Science, 1</a:t>
            </a:r>
            <a:endParaRPr lang="en-US" dirty="0"/>
          </a:p>
        </p:txBody>
      </p:sp>
      <p:sp>
        <p:nvSpPr>
          <p:cNvPr id="3" name="Content Placeholder 2">
            <a:extLst>
              <a:ext uri="{FF2B5EF4-FFF2-40B4-BE49-F238E27FC236}">
                <a16:creationId xmlns:a16="http://schemas.microsoft.com/office/drawing/2014/main" id="{6369EA65-665C-4C9C-9F22-89DDA7A005E5}"/>
              </a:ext>
            </a:extLst>
          </p:cNvPr>
          <p:cNvSpPr>
            <a:spLocks noGrp="1"/>
          </p:cNvSpPr>
          <p:nvPr>
            <p:ph idx="1"/>
          </p:nvPr>
        </p:nvSpPr>
        <p:spPr/>
        <p:txBody>
          <a:bodyPr/>
          <a:lstStyle/>
          <a:p>
            <a:r>
              <a:rPr lang="en-US" altLang="en-US" dirty="0"/>
              <a:t>Science cannot answer questions of meaning and value because they are not questions about observable facts</a:t>
            </a:r>
          </a:p>
          <a:p>
            <a:pPr marL="342900" indent="-342900">
              <a:buFont typeface="Arial" panose="020B0604020202020204" pitchFamily="34" charset="0"/>
              <a:buChar char="•"/>
            </a:pPr>
            <a:r>
              <a:rPr lang="en-US" altLang="en-US" sz="2400" dirty="0"/>
              <a:t>Questions of meaning</a:t>
            </a:r>
          </a:p>
          <a:p>
            <a:pPr marL="738188" lvl="1" indent="-342900"/>
            <a:r>
              <a:rPr lang="en-US" altLang="en-US" sz="2200" dirty="0"/>
              <a:t>Does the universe or life have a purpose? </a:t>
            </a:r>
          </a:p>
          <a:p>
            <a:pPr marL="738188" lvl="1" indent="-342900"/>
            <a:r>
              <a:rPr lang="en-US" altLang="en-US" sz="2200" dirty="0"/>
              <a:t>Does my suffering have meaning? </a:t>
            </a:r>
          </a:p>
          <a:p>
            <a:pPr marL="342900" indent="-342900">
              <a:buFont typeface="Arial" panose="020B0604020202020204" pitchFamily="34" charset="0"/>
              <a:buChar char="•"/>
            </a:pPr>
            <a:r>
              <a:rPr lang="en-US" altLang="en-US" sz="2400" dirty="0"/>
              <a:t>Questions of value (normative questions)</a:t>
            </a:r>
          </a:p>
          <a:p>
            <a:pPr marL="738188" lvl="1" indent="-342900"/>
            <a:r>
              <a:rPr lang="en-US" altLang="en-US" sz="2200" dirty="0"/>
              <a:t>Is abortion morally wrong? </a:t>
            </a:r>
          </a:p>
          <a:p>
            <a:pPr marL="738188" lvl="1" indent="-342900"/>
            <a:r>
              <a:rPr lang="en-US" altLang="en-US" sz="2200" dirty="0"/>
              <a:t>Is freedom more important than equality?</a:t>
            </a:r>
            <a:endParaRPr lang="en-US"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736D-F1B1-46F8-B52D-B2E211CA9B1E}"/>
              </a:ext>
            </a:extLst>
          </p:cNvPr>
          <p:cNvSpPr>
            <a:spLocks noGrp="1"/>
          </p:cNvSpPr>
          <p:nvPr>
            <p:ph type="title"/>
          </p:nvPr>
        </p:nvSpPr>
        <p:spPr/>
        <p:txBody>
          <a:bodyPr/>
          <a:lstStyle/>
          <a:p>
            <a:r>
              <a:rPr lang="en-US" altLang="en-US" dirty="0"/>
              <a:t>The Limitations of Science, 2</a:t>
            </a:r>
            <a:endParaRPr lang="en-US" dirty="0"/>
          </a:p>
        </p:txBody>
      </p:sp>
      <p:sp>
        <p:nvSpPr>
          <p:cNvPr id="3" name="Content Placeholder 2">
            <a:extLst>
              <a:ext uri="{FF2B5EF4-FFF2-40B4-BE49-F238E27FC236}">
                <a16:creationId xmlns:a16="http://schemas.microsoft.com/office/drawing/2014/main" id="{6369EA65-665C-4C9C-9F22-89DDA7A005E5}"/>
              </a:ext>
            </a:extLst>
          </p:cNvPr>
          <p:cNvSpPr>
            <a:spLocks noGrp="1"/>
          </p:cNvSpPr>
          <p:nvPr>
            <p:ph idx="1"/>
          </p:nvPr>
        </p:nvSpPr>
        <p:spPr/>
        <p:txBody>
          <a:bodyPr/>
          <a:lstStyle/>
          <a:p>
            <a:r>
              <a:rPr lang="en-US" dirty="0"/>
              <a:t>Some people claim that science can, in fact, answer questions of meaning and value </a:t>
            </a:r>
          </a:p>
          <a:p>
            <a:pPr marL="457200" indent="-457200">
              <a:buFont typeface="Arial" panose="020B0604020202020204" pitchFamily="34" charset="0"/>
              <a:buChar char="•"/>
            </a:pPr>
            <a:r>
              <a:rPr lang="en-US" altLang="en-US" sz="2400" b="1" dirty="0"/>
              <a:t>Scientism</a:t>
            </a:r>
            <a:r>
              <a:rPr lang="en-US" altLang="en-US" sz="2400" dirty="0"/>
              <a:t> is the view that science is the only way of knowing anything </a:t>
            </a:r>
          </a:p>
          <a:p>
            <a:pPr marL="852488" lvl="1" indent="-457200"/>
            <a:r>
              <a:rPr lang="en-US" altLang="en-US" sz="2200" dirty="0"/>
              <a:t>For example: All facts are scientific facts</a:t>
            </a:r>
          </a:p>
          <a:p>
            <a:pPr marL="1262063" lvl="2" indent="-457200"/>
            <a:r>
              <a:rPr lang="en-US" altLang="en-US" sz="2000" dirty="0"/>
              <a:t>This statement is self-refuting, and it cannot be true because it undermines itself</a:t>
            </a:r>
          </a:p>
        </p:txBody>
      </p:sp>
    </p:spTree>
    <p:extLst>
      <p:ext uri="{BB962C8B-B14F-4D97-AF65-F5344CB8AC3E}">
        <p14:creationId xmlns:p14="http://schemas.microsoft.com/office/powerpoint/2010/main" val="21616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CC79-EEEB-4F37-BBF6-3A77367E3E3D}"/>
              </a:ext>
            </a:extLst>
          </p:cNvPr>
          <p:cNvSpPr>
            <a:spLocks noGrp="1"/>
          </p:cNvSpPr>
          <p:nvPr>
            <p:ph type="title"/>
          </p:nvPr>
        </p:nvSpPr>
        <p:spPr/>
        <p:txBody>
          <a:bodyPr/>
          <a:lstStyle/>
          <a:p>
            <a:r>
              <a:rPr lang="en-US" altLang="en-US" dirty="0"/>
              <a:t>How to Distinguish Science from Pseudoscience, 1</a:t>
            </a:r>
            <a:endParaRPr lang="en-US" dirty="0"/>
          </a:p>
        </p:txBody>
      </p:sp>
      <p:sp>
        <p:nvSpPr>
          <p:cNvPr id="3" name="Content Placeholder 2">
            <a:extLst>
              <a:ext uri="{FF2B5EF4-FFF2-40B4-BE49-F238E27FC236}">
                <a16:creationId xmlns:a16="http://schemas.microsoft.com/office/drawing/2014/main" id="{EAABD0FE-5065-4683-A049-6CEC0AD66F07}"/>
              </a:ext>
            </a:extLst>
          </p:cNvPr>
          <p:cNvSpPr>
            <a:spLocks noGrp="1"/>
          </p:cNvSpPr>
          <p:nvPr>
            <p:ph idx="1"/>
          </p:nvPr>
        </p:nvSpPr>
        <p:spPr/>
        <p:txBody>
          <a:bodyPr/>
          <a:lstStyle/>
          <a:p>
            <a:r>
              <a:rPr lang="en-US" altLang="en-US" dirty="0"/>
              <a:t>Pseudoscience is false science</a:t>
            </a:r>
          </a:p>
          <a:p>
            <a:pPr marL="457200" indent="-457200">
              <a:buFont typeface="Arial" panose="020B0604020202020204" pitchFamily="34" charset="0"/>
              <a:buChar char="•"/>
            </a:pPr>
            <a:r>
              <a:rPr lang="en-US" altLang="en-US" sz="2400" dirty="0"/>
              <a:t>It is unscientific thinking masquerading as scientific thinking</a:t>
            </a:r>
          </a:p>
          <a:p>
            <a:endParaRPr lang="en-US" altLang="en-US" sz="1000" dirty="0"/>
          </a:p>
          <a:p>
            <a:r>
              <a:rPr lang="en-US" altLang="en-US" dirty="0"/>
              <a:t>Six marks of pseudoscience</a:t>
            </a:r>
          </a:p>
          <a:p>
            <a:pPr lvl="1"/>
            <a:r>
              <a:rPr lang="en-US" altLang="en-US" dirty="0"/>
              <a:t>It makes claims that are not testable</a:t>
            </a:r>
          </a:p>
          <a:p>
            <a:pPr lvl="1"/>
            <a:r>
              <a:rPr lang="en-US" altLang="en-US" dirty="0"/>
              <a:t>It makes claims that are inconsistent with well-established scientific truths</a:t>
            </a:r>
          </a:p>
          <a:p>
            <a:pPr lvl="1"/>
            <a:r>
              <a:rPr lang="en-US" altLang="en-US" dirty="0"/>
              <a:t>It explains away or ignores falsifying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CC79-EEEB-4F37-BBF6-3A77367E3E3D}"/>
              </a:ext>
            </a:extLst>
          </p:cNvPr>
          <p:cNvSpPr>
            <a:spLocks noGrp="1"/>
          </p:cNvSpPr>
          <p:nvPr>
            <p:ph type="title"/>
          </p:nvPr>
        </p:nvSpPr>
        <p:spPr/>
        <p:txBody>
          <a:bodyPr/>
          <a:lstStyle/>
          <a:p>
            <a:r>
              <a:rPr lang="en-US" altLang="en-US" dirty="0"/>
              <a:t>How to Distinguish Science from Pseudoscience, 2</a:t>
            </a:r>
            <a:endParaRPr lang="en-US" dirty="0"/>
          </a:p>
        </p:txBody>
      </p:sp>
      <p:sp>
        <p:nvSpPr>
          <p:cNvPr id="3" name="Content Placeholder 2">
            <a:extLst>
              <a:ext uri="{FF2B5EF4-FFF2-40B4-BE49-F238E27FC236}">
                <a16:creationId xmlns:a16="http://schemas.microsoft.com/office/drawing/2014/main" id="{EAABD0FE-5065-4683-A049-6CEC0AD66F07}"/>
              </a:ext>
            </a:extLst>
          </p:cNvPr>
          <p:cNvSpPr>
            <a:spLocks noGrp="1"/>
          </p:cNvSpPr>
          <p:nvPr>
            <p:ph idx="1"/>
          </p:nvPr>
        </p:nvSpPr>
        <p:spPr/>
        <p:txBody>
          <a:bodyPr/>
          <a:lstStyle/>
          <a:p>
            <a:pPr lvl="1"/>
            <a:r>
              <a:rPr lang="en-US" altLang="en-US" dirty="0"/>
              <a:t>It uses vague language</a:t>
            </a:r>
          </a:p>
          <a:p>
            <a:pPr lvl="1"/>
            <a:r>
              <a:rPr lang="en-US" altLang="en-US" dirty="0"/>
              <a:t>It is not progressive</a:t>
            </a:r>
          </a:p>
          <a:p>
            <a:pPr lvl="1"/>
            <a:r>
              <a:rPr lang="en-US" altLang="en-US" dirty="0"/>
              <a:t>It usually involves no serious effort to conduct research </a:t>
            </a:r>
          </a:p>
        </p:txBody>
      </p:sp>
    </p:spTree>
    <p:extLst>
      <p:ext uri="{BB962C8B-B14F-4D97-AF65-F5344CB8AC3E}">
        <p14:creationId xmlns:p14="http://schemas.microsoft.com/office/powerpoint/2010/main" val="394151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7544-B217-4C10-A314-FBBD88810B8C}"/>
              </a:ext>
            </a:extLst>
          </p:cNvPr>
          <p:cNvSpPr>
            <a:spLocks noGrp="1"/>
          </p:cNvSpPr>
          <p:nvPr>
            <p:ph type="title"/>
          </p:nvPr>
        </p:nvSpPr>
        <p:spPr/>
        <p:txBody>
          <a:bodyPr/>
          <a:lstStyle/>
          <a:p>
            <a:r>
              <a:rPr lang="en-US" altLang="en-US" dirty="0"/>
              <a:t>Absence of Testability, 1</a:t>
            </a:r>
            <a:endParaRPr lang="en-US" dirty="0"/>
          </a:p>
        </p:txBody>
      </p:sp>
      <p:sp>
        <p:nvSpPr>
          <p:cNvPr id="3" name="Content Placeholder 2">
            <a:extLst>
              <a:ext uri="{FF2B5EF4-FFF2-40B4-BE49-F238E27FC236}">
                <a16:creationId xmlns:a16="http://schemas.microsoft.com/office/drawing/2014/main" id="{C4A9FD7D-7007-4815-9AA4-100C61C51687}"/>
              </a:ext>
            </a:extLst>
          </p:cNvPr>
          <p:cNvSpPr>
            <a:spLocks noGrp="1"/>
          </p:cNvSpPr>
          <p:nvPr>
            <p:ph idx="1"/>
          </p:nvPr>
        </p:nvSpPr>
        <p:spPr/>
        <p:txBody>
          <a:bodyPr/>
          <a:lstStyle/>
          <a:p>
            <a:r>
              <a:rPr lang="en-US" dirty="0"/>
              <a:t>By the very nature of the scientific enterprise, all genuinely scientific claims must be testable</a:t>
            </a:r>
          </a:p>
          <a:p>
            <a:pPr marL="342900" indent="-342900">
              <a:buFont typeface="Arial" panose="020B0604020202020204" pitchFamily="34" charset="0"/>
              <a:buChar char="•"/>
            </a:pPr>
            <a:r>
              <a:rPr lang="en-US" altLang="en-US" sz="2400" dirty="0"/>
              <a:t>A claim is testable when we can make observations that would show it to be true or false</a:t>
            </a:r>
          </a:p>
          <a:p>
            <a:pPr marL="342900" indent="-342900">
              <a:buFont typeface="Arial" panose="020B0604020202020204" pitchFamily="34" charset="0"/>
              <a:buChar char="•"/>
            </a:pPr>
            <a:r>
              <a:rPr lang="en-US" altLang="en-US" sz="2400" dirty="0"/>
              <a:t>The following common mistakes should be avoided:</a:t>
            </a:r>
          </a:p>
          <a:p>
            <a:endParaRPr lang="en-US" altLang="en-US" sz="1000" dirty="0"/>
          </a:p>
          <a:p>
            <a:pPr marL="738188" lvl="1" indent="-342900"/>
            <a:r>
              <a:rPr lang="en-US" altLang="en-US" sz="2200" dirty="0"/>
              <a:t>The claim need not be directly testable </a:t>
            </a:r>
          </a:p>
          <a:p>
            <a:pPr marL="1147763" lvl="2" indent="-342900"/>
            <a:r>
              <a:rPr lang="en-US" altLang="en-US" sz="2000" dirty="0"/>
              <a:t>Current observations of the fossil record are good enough to prove the past existence of dinosaurs; </a:t>
            </a:r>
            <a:r>
              <a:rPr lang="en-US" altLang="en-US" sz="1800" dirty="0"/>
              <a:t>we need not travel back in time and observe them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7544-B217-4C10-A314-FBBD88810B8C}"/>
              </a:ext>
            </a:extLst>
          </p:cNvPr>
          <p:cNvSpPr>
            <a:spLocks noGrp="1"/>
          </p:cNvSpPr>
          <p:nvPr>
            <p:ph type="title"/>
          </p:nvPr>
        </p:nvSpPr>
        <p:spPr/>
        <p:txBody>
          <a:bodyPr/>
          <a:lstStyle/>
          <a:p>
            <a:r>
              <a:rPr lang="en-US" altLang="en-US" dirty="0"/>
              <a:t>Absence of Testability, 2</a:t>
            </a:r>
            <a:endParaRPr lang="en-US" dirty="0"/>
          </a:p>
        </p:txBody>
      </p:sp>
      <p:sp>
        <p:nvSpPr>
          <p:cNvPr id="3" name="Content Placeholder 2">
            <a:extLst>
              <a:ext uri="{FF2B5EF4-FFF2-40B4-BE49-F238E27FC236}">
                <a16:creationId xmlns:a16="http://schemas.microsoft.com/office/drawing/2014/main" id="{C4A9FD7D-7007-4815-9AA4-100C61C51687}"/>
              </a:ext>
            </a:extLst>
          </p:cNvPr>
          <p:cNvSpPr>
            <a:spLocks noGrp="1"/>
          </p:cNvSpPr>
          <p:nvPr>
            <p:ph idx="1"/>
          </p:nvPr>
        </p:nvSpPr>
        <p:spPr/>
        <p:txBody>
          <a:bodyPr/>
          <a:lstStyle/>
          <a:p>
            <a:pPr marL="738188" lvl="1" indent="-342900"/>
            <a:r>
              <a:rPr lang="en-US" altLang="en-US" sz="2200" dirty="0"/>
              <a:t>The claim need not be immediately testable</a:t>
            </a:r>
          </a:p>
          <a:p>
            <a:pPr marL="1147763" lvl="2" indent="-342900"/>
            <a:r>
              <a:rPr lang="en-US" altLang="en-US" dirty="0"/>
              <a:t>Einstein's 1916 hypothesis that clocks run faster in space was not testable at that time; it was proven true decades later </a:t>
            </a:r>
          </a:p>
          <a:p>
            <a:pPr marL="342900" indent="-342900"/>
            <a:endParaRPr lang="en-US" altLang="en-US" sz="1000" dirty="0"/>
          </a:p>
          <a:p>
            <a:pPr marL="342900" indent="-342900"/>
            <a:r>
              <a:rPr lang="en-US" altLang="en-US" dirty="0"/>
              <a:t>Essentially, claims must be testable in principle</a:t>
            </a:r>
          </a:p>
          <a:p>
            <a:pPr marL="457200" indent="-457200">
              <a:buFont typeface="Arial" panose="020B0604020202020204" pitchFamily="34" charset="0"/>
              <a:buChar char="•"/>
            </a:pPr>
            <a:r>
              <a:rPr lang="en-US" sz="2400" dirty="0"/>
              <a:t>A claim is verifiable in principle when we can imagine some possible observation that would provide good reason to believe that the claim is true</a:t>
            </a:r>
          </a:p>
        </p:txBody>
      </p:sp>
    </p:spTree>
    <p:extLst>
      <p:ext uri="{BB962C8B-B14F-4D97-AF65-F5344CB8AC3E}">
        <p14:creationId xmlns:p14="http://schemas.microsoft.com/office/powerpoint/2010/main" val="388289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7544-B217-4C10-A314-FBBD88810B8C}"/>
              </a:ext>
            </a:extLst>
          </p:cNvPr>
          <p:cNvSpPr>
            <a:spLocks noGrp="1"/>
          </p:cNvSpPr>
          <p:nvPr>
            <p:ph type="title"/>
          </p:nvPr>
        </p:nvSpPr>
        <p:spPr/>
        <p:txBody>
          <a:bodyPr/>
          <a:lstStyle/>
          <a:p>
            <a:r>
              <a:rPr lang="en-US" altLang="en-US" dirty="0"/>
              <a:t>Absence of Testability, 3</a:t>
            </a:r>
            <a:endParaRPr lang="en-US" dirty="0"/>
          </a:p>
        </p:txBody>
      </p:sp>
      <p:sp>
        <p:nvSpPr>
          <p:cNvPr id="3" name="Content Placeholder 2">
            <a:extLst>
              <a:ext uri="{FF2B5EF4-FFF2-40B4-BE49-F238E27FC236}">
                <a16:creationId xmlns:a16="http://schemas.microsoft.com/office/drawing/2014/main" id="{C4A9FD7D-7007-4815-9AA4-100C61C51687}"/>
              </a:ext>
            </a:extLst>
          </p:cNvPr>
          <p:cNvSpPr>
            <a:spLocks noGrp="1"/>
          </p:cNvSpPr>
          <p:nvPr>
            <p:ph idx="1"/>
          </p:nvPr>
        </p:nvSpPr>
        <p:spPr/>
        <p:txBody>
          <a:bodyPr/>
          <a:lstStyle/>
          <a:p>
            <a:pPr marL="457200" lvl="0" indent="-457200">
              <a:buClr>
                <a:srgbClr val="003366"/>
              </a:buClr>
              <a:buFont typeface="Arial" panose="020B0604020202020204" pitchFamily="34" charset="0"/>
              <a:buChar char="•"/>
            </a:pPr>
            <a:r>
              <a:rPr lang="en-US" sz="2400" dirty="0">
                <a:solidFill>
                  <a:srgbClr val="003366"/>
                </a:solidFill>
              </a:rPr>
              <a:t>A claim is falsifiable in principle when we can imagine some possible observation that would provide good evidence that the claim is false</a:t>
            </a:r>
          </a:p>
          <a:p>
            <a:r>
              <a:rPr lang="en-US" altLang="en-US" dirty="0"/>
              <a:t>Pseudoscientists often </a:t>
            </a:r>
            <a:r>
              <a:rPr lang="en-US" dirty="0"/>
              <a:t>make claims that are not falsifiable even in principle</a:t>
            </a:r>
          </a:p>
          <a:p>
            <a:pPr marL="457200" indent="-457200">
              <a:buFont typeface="Arial" panose="020B0604020202020204" pitchFamily="34" charset="0"/>
              <a:buChar char="•"/>
            </a:pPr>
            <a:r>
              <a:rPr lang="en-US" altLang="en-US" sz="2400" dirty="0"/>
              <a:t>Example</a:t>
            </a:r>
          </a:p>
          <a:p>
            <a:pPr marL="852488" lvl="1" indent="-457200"/>
            <a:r>
              <a:rPr lang="en-US" altLang="en-US" sz="2200" dirty="0"/>
              <a:t>Claim: X has genuine powers of E S P</a:t>
            </a:r>
          </a:p>
        </p:txBody>
      </p:sp>
    </p:spTree>
    <p:extLst>
      <p:ext uri="{BB962C8B-B14F-4D97-AF65-F5344CB8AC3E}">
        <p14:creationId xmlns:p14="http://schemas.microsoft.com/office/powerpoint/2010/main" val="3666113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7544-B217-4C10-A314-FBBD88810B8C}"/>
              </a:ext>
            </a:extLst>
          </p:cNvPr>
          <p:cNvSpPr>
            <a:spLocks noGrp="1"/>
          </p:cNvSpPr>
          <p:nvPr>
            <p:ph type="title"/>
          </p:nvPr>
        </p:nvSpPr>
        <p:spPr/>
        <p:txBody>
          <a:bodyPr/>
          <a:lstStyle/>
          <a:p>
            <a:r>
              <a:rPr lang="en-US" altLang="en-US" dirty="0"/>
              <a:t>Absence of Testability, 4</a:t>
            </a:r>
            <a:endParaRPr lang="en-US" dirty="0"/>
          </a:p>
        </p:txBody>
      </p:sp>
      <p:sp>
        <p:nvSpPr>
          <p:cNvPr id="3" name="Content Placeholder 2">
            <a:extLst>
              <a:ext uri="{FF2B5EF4-FFF2-40B4-BE49-F238E27FC236}">
                <a16:creationId xmlns:a16="http://schemas.microsoft.com/office/drawing/2014/main" id="{C4A9FD7D-7007-4815-9AA4-100C61C51687}"/>
              </a:ext>
            </a:extLst>
          </p:cNvPr>
          <p:cNvSpPr>
            <a:spLocks noGrp="1"/>
          </p:cNvSpPr>
          <p:nvPr>
            <p:ph idx="1"/>
          </p:nvPr>
        </p:nvSpPr>
        <p:spPr/>
        <p:txBody>
          <a:bodyPr/>
          <a:lstStyle/>
          <a:p>
            <a:pPr marL="852488" lvl="1" indent="-457200">
              <a:buClr>
                <a:srgbClr val="003366"/>
              </a:buClr>
            </a:pPr>
            <a:r>
              <a:rPr lang="en-US" altLang="en-US" sz="2200" dirty="0">
                <a:solidFill>
                  <a:srgbClr val="003366"/>
                </a:solidFill>
              </a:rPr>
              <a:t>When no evidence was found, believers gave the following excuses:</a:t>
            </a:r>
          </a:p>
          <a:p>
            <a:pPr lvl="2" indent="0">
              <a:buClr>
                <a:srgbClr val="003366"/>
              </a:buClr>
              <a:buNone/>
            </a:pPr>
            <a:endParaRPr lang="en-US" altLang="en-US" sz="1000" dirty="0">
              <a:solidFill>
                <a:srgbClr val="003366"/>
              </a:solidFill>
            </a:endParaRPr>
          </a:p>
          <a:p>
            <a:pPr marL="1262063" lvl="2" indent="-457200">
              <a:buClr>
                <a:srgbClr val="003366"/>
              </a:buClr>
            </a:pPr>
            <a:r>
              <a:rPr lang="en-US" altLang="en-US" sz="2000" dirty="0">
                <a:solidFill>
                  <a:srgbClr val="003366"/>
                </a:solidFill>
              </a:rPr>
              <a:t>E S P works sometimes but not others</a:t>
            </a:r>
          </a:p>
          <a:p>
            <a:pPr marL="1262063" lvl="2" indent="-457200">
              <a:buClr>
                <a:srgbClr val="003366"/>
              </a:buClr>
            </a:pPr>
            <a:r>
              <a:rPr lang="en-US" altLang="en-US" sz="2000" dirty="0">
                <a:solidFill>
                  <a:srgbClr val="003366"/>
                </a:solidFill>
              </a:rPr>
              <a:t>E S P doesn’t work when skeptics are present</a:t>
            </a:r>
          </a:p>
        </p:txBody>
      </p:sp>
    </p:spTree>
    <p:extLst>
      <p:ext uri="{BB962C8B-B14F-4D97-AF65-F5344CB8AC3E}">
        <p14:creationId xmlns:p14="http://schemas.microsoft.com/office/powerpoint/2010/main" val="94195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8667-993B-4205-B1C5-61B9332B6F6B}"/>
              </a:ext>
            </a:extLst>
          </p:cNvPr>
          <p:cNvSpPr>
            <a:spLocks noGrp="1"/>
          </p:cNvSpPr>
          <p:nvPr>
            <p:ph type="title"/>
          </p:nvPr>
        </p:nvSpPr>
        <p:spPr/>
        <p:txBody>
          <a:bodyPr/>
          <a:lstStyle/>
          <a:p>
            <a:r>
              <a:rPr lang="en-US" altLang="en-US" dirty="0"/>
              <a:t>Inconsistency with Well-Established Scientific Findings, 1</a:t>
            </a:r>
            <a:endParaRPr lang="en-US" dirty="0"/>
          </a:p>
        </p:txBody>
      </p:sp>
      <p:sp>
        <p:nvSpPr>
          <p:cNvPr id="3" name="Content Placeholder 2">
            <a:extLst>
              <a:ext uri="{FF2B5EF4-FFF2-40B4-BE49-F238E27FC236}">
                <a16:creationId xmlns:a16="http://schemas.microsoft.com/office/drawing/2014/main" id="{AEAE5001-BBD3-4A2C-B3D4-070F7A2C3F91}"/>
              </a:ext>
            </a:extLst>
          </p:cNvPr>
          <p:cNvSpPr>
            <a:spLocks noGrp="1"/>
          </p:cNvSpPr>
          <p:nvPr>
            <p:ph idx="1"/>
          </p:nvPr>
        </p:nvSpPr>
        <p:spPr/>
        <p:txBody>
          <a:bodyPr/>
          <a:lstStyle/>
          <a:p>
            <a:r>
              <a:rPr lang="en-US" altLang="en-US" dirty="0"/>
              <a:t>Sometimes changes in science involve big paradigm shifts</a:t>
            </a:r>
          </a:p>
          <a:p>
            <a:pPr marL="342900" indent="-342900">
              <a:buFont typeface="Arial" panose="020B0604020202020204" pitchFamily="34" charset="0"/>
              <a:buChar char="•"/>
            </a:pPr>
            <a:r>
              <a:rPr lang="en-US" altLang="en-US" sz="2400" dirty="0"/>
              <a:t>Example: Humankind’s abandonment of the traditional Earth-centered view of the universe</a:t>
            </a:r>
          </a:p>
          <a:p>
            <a:pPr marL="342900" indent="-342900">
              <a:buFont typeface="Arial" panose="020B0604020202020204" pitchFamily="34" charset="0"/>
              <a:buChar char="•"/>
            </a:pPr>
            <a:r>
              <a:rPr lang="en-US" altLang="en-US" sz="2400" dirty="0"/>
              <a:t>However, science advances not by throwing out well-established scientific truths but by extending those truths into new domains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8667-993B-4205-B1C5-61B9332B6F6B}"/>
              </a:ext>
            </a:extLst>
          </p:cNvPr>
          <p:cNvSpPr>
            <a:spLocks noGrp="1"/>
          </p:cNvSpPr>
          <p:nvPr>
            <p:ph type="title"/>
          </p:nvPr>
        </p:nvSpPr>
        <p:spPr/>
        <p:txBody>
          <a:bodyPr/>
          <a:lstStyle/>
          <a:p>
            <a:r>
              <a:rPr lang="en-US" altLang="en-US" dirty="0"/>
              <a:t>Inconsistency with Well-Established Scientific Findings, 2</a:t>
            </a:r>
            <a:endParaRPr lang="en-US" dirty="0"/>
          </a:p>
        </p:txBody>
      </p:sp>
      <p:sp>
        <p:nvSpPr>
          <p:cNvPr id="3" name="Content Placeholder 2">
            <a:extLst>
              <a:ext uri="{FF2B5EF4-FFF2-40B4-BE49-F238E27FC236}">
                <a16:creationId xmlns:a16="http://schemas.microsoft.com/office/drawing/2014/main" id="{AEAE5001-BBD3-4A2C-B3D4-070F7A2C3F91}"/>
              </a:ext>
            </a:extLst>
          </p:cNvPr>
          <p:cNvSpPr>
            <a:spLocks noGrp="1"/>
          </p:cNvSpPr>
          <p:nvPr>
            <p:ph idx="1"/>
          </p:nvPr>
        </p:nvSpPr>
        <p:spPr/>
        <p:txBody>
          <a:bodyPr/>
          <a:lstStyle/>
          <a:p>
            <a:r>
              <a:rPr lang="en-US" altLang="en-US" dirty="0"/>
              <a:t>In contrast, in pseudoscience one often encounters claims that conflict with well-confirmed scientific conclusions</a:t>
            </a:r>
            <a:endParaRPr lang="en-US" altLang="en-US" sz="2000" dirty="0"/>
          </a:p>
          <a:p>
            <a:pPr marL="342900" indent="-342900">
              <a:buFont typeface="Arial" panose="020B0604020202020204" pitchFamily="34" charset="0"/>
              <a:buChar char="•"/>
            </a:pPr>
            <a:r>
              <a:rPr lang="en-US" altLang="en-US" sz="2400" dirty="0"/>
              <a:t>See example of young-earth creationism on page 477</a:t>
            </a:r>
          </a:p>
          <a:p>
            <a:pPr marL="738188" lvl="1" indent="-342900"/>
            <a:r>
              <a:rPr lang="en-US" altLang="en-US" sz="2200" dirty="0"/>
              <a:t>Young-earth creationism conflicts at many points with extremely well-confirmed scientific findings</a:t>
            </a:r>
          </a:p>
        </p:txBody>
      </p:sp>
    </p:spTree>
    <p:extLst>
      <p:ext uri="{BB962C8B-B14F-4D97-AF65-F5344CB8AC3E}">
        <p14:creationId xmlns:p14="http://schemas.microsoft.com/office/powerpoint/2010/main" val="128313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40EC0E-C5D2-4794-9A8C-19E39B6EB10D}"/>
              </a:ext>
            </a:extLst>
          </p:cNvPr>
          <p:cNvSpPr>
            <a:spLocks noGrp="1"/>
          </p:cNvSpPr>
          <p:nvPr>
            <p:ph type="title"/>
          </p:nvPr>
        </p:nvSpPr>
        <p:spPr/>
        <p:txBody>
          <a:bodyPr/>
          <a:lstStyle/>
          <a:p>
            <a:r>
              <a:rPr lang="en-US" altLang="en-US" dirty="0"/>
              <a:t>The Basic Pattern of Scientific Reasoning, 1</a:t>
            </a:r>
            <a:endParaRPr lang="en-US" dirty="0"/>
          </a:p>
        </p:txBody>
      </p:sp>
      <p:sp>
        <p:nvSpPr>
          <p:cNvPr id="6" name="Content Placeholder 5">
            <a:extLst>
              <a:ext uri="{FF2B5EF4-FFF2-40B4-BE49-F238E27FC236}">
                <a16:creationId xmlns:a16="http://schemas.microsoft.com/office/drawing/2014/main" id="{21D6EE11-CAC4-4D21-8E60-B1D5613B5E74}"/>
              </a:ext>
            </a:extLst>
          </p:cNvPr>
          <p:cNvSpPr>
            <a:spLocks noGrp="1"/>
          </p:cNvSpPr>
          <p:nvPr>
            <p:ph idx="1"/>
          </p:nvPr>
        </p:nvSpPr>
        <p:spPr/>
        <p:txBody>
          <a:bodyPr/>
          <a:lstStyle/>
          <a:p>
            <a:r>
              <a:rPr lang="en-US" altLang="en-US" dirty="0"/>
              <a:t>Identifying the problem</a:t>
            </a:r>
          </a:p>
          <a:p>
            <a:pPr marL="342900" indent="-342900">
              <a:buFont typeface="Arial" panose="020B0604020202020204" pitchFamily="34" charset="0"/>
              <a:buChar char="•"/>
            </a:pPr>
            <a:r>
              <a:rPr lang="en-US" altLang="en-US" sz="2400" dirty="0"/>
              <a:t>Science is a kind of problem-solving activity</a:t>
            </a:r>
          </a:p>
          <a:p>
            <a:pPr marL="738188" lvl="1" indent="-342900"/>
            <a:r>
              <a:rPr lang="en-US" altLang="en-US" sz="2200" dirty="0"/>
              <a:t>It begins with a question or puzzle that researchers believe can be answered by means of observation or experiment</a:t>
            </a:r>
          </a:p>
          <a:p>
            <a:endParaRPr lang="en-US" altLang="en-US" sz="1000" u="sng" dirty="0"/>
          </a:p>
          <a:p>
            <a:r>
              <a:rPr lang="en-US" altLang="en-US" dirty="0"/>
              <a:t>Gathering relevant data</a:t>
            </a:r>
          </a:p>
          <a:p>
            <a:pPr marL="342900" indent="-342900">
              <a:buFont typeface="Arial" panose="020B0604020202020204" pitchFamily="34" charset="0"/>
              <a:buChar char="•"/>
            </a:pPr>
            <a:r>
              <a:rPr lang="en-US" altLang="en-US" sz="2400" dirty="0"/>
              <a:t>Sometimes it is possible to confirm or refute a scientific hypothesis by means of a single decisive observation or experiment (See the example about Galileo on page 466)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727F-56B9-4838-81FC-24878151F726}"/>
              </a:ext>
            </a:extLst>
          </p:cNvPr>
          <p:cNvSpPr>
            <a:spLocks noGrp="1"/>
          </p:cNvSpPr>
          <p:nvPr>
            <p:ph type="title"/>
          </p:nvPr>
        </p:nvSpPr>
        <p:spPr/>
        <p:txBody>
          <a:bodyPr/>
          <a:lstStyle/>
          <a:p>
            <a:r>
              <a:rPr lang="en-US" altLang="en-US" dirty="0"/>
              <a:t>Explaining Away or Ignoring Falsifying Evidence, 1</a:t>
            </a:r>
            <a:endParaRPr lang="en-US" dirty="0"/>
          </a:p>
        </p:txBody>
      </p:sp>
      <p:sp>
        <p:nvSpPr>
          <p:cNvPr id="3" name="Content Placeholder 2">
            <a:extLst>
              <a:ext uri="{FF2B5EF4-FFF2-40B4-BE49-F238E27FC236}">
                <a16:creationId xmlns:a16="http://schemas.microsoft.com/office/drawing/2014/main" id="{A4151A82-F5AD-411E-A023-461C132DCD2E}"/>
              </a:ext>
            </a:extLst>
          </p:cNvPr>
          <p:cNvSpPr>
            <a:spLocks noGrp="1"/>
          </p:cNvSpPr>
          <p:nvPr>
            <p:ph idx="1"/>
          </p:nvPr>
        </p:nvSpPr>
        <p:spPr/>
        <p:txBody>
          <a:bodyPr/>
          <a:lstStyle/>
          <a:p>
            <a:r>
              <a:rPr lang="en-US" altLang="en-US" dirty="0"/>
              <a:t>Science is self-correcting</a:t>
            </a:r>
          </a:p>
          <a:p>
            <a:pPr marL="342900" indent="-342900">
              <a:buFont typeface="Arial" panose="020B0604020202020204" pitchFamily="34" charset="0"/>
              <a:buChar char="•"/>
            </a:pPr>
            <a:r>
              <a:rPr lang="en-US" altLang="en-US" sz="2400" dirty="0"/>
              <a:t>Advances by continually seeking to disprove its own hypotheses and then learning from its own mistakes</a:t>
            </a:r>
          </a:p>
          <a:p>
            <a:pPr marL="342900" indent="-342900">
              <a:buFont typeface="Arial" panose="020B0604020202020204" pitchFamily="34" charset="0"/>
              <a:buChar char="•"/>
            </a:pPr>
            <a:r>
              <a:rPr lang="en-US" altLang="en-US" sz="2400" dirty="0"/>
              <a:t>Embraces evidence that falsifies theories</a:t>
            </a:r>
          </a:p>
          <a:p>
            <a:pPr marL="738188" lvl="1" indent="-342900"/>
            <a:r>
              <a:rPr lang="en-US" altLang="en-US" sz="2200" dirty="0"/>
              <a:t>This is essential to scientific progress</a:t>
            </a:r>
          </a:p>
          <a:p>
            <a:pPr lvl="1"/>
            <a:r>
              <a:rPr lang="en-US" altLang="en-US" dirty="0"/>
              <a:t>For example, if I have five competing hypotheses and three of those are shown to be false, I am much closer to the truth!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727F-56B9-4838-81FC-24878151F726}"/>
              </a:ext>
            </a:extLst>
          </p:cNvPr>
          <p:cNvSpPr>
            <a:spLocks noGrp="1"/>
          </p:cNvSpPr>
          <p:nvPr>
            <p:ph type="title"/>
          </p:nvPr>
        </p:nvSpPr>
        <p:spPr/>
        <p:txBody>
          <a:bodyPr/>
          <a:lstStyle/>
          <a:p>
            <a:r>
              <a:rPr lang="en-US" altLang="en-US" dirty="0"/>
              <a:t>Explaining Away or Ignoring Falsifying Evidence, 2</a:t>
            </a:r>
            <a:endParaRPr lang="en-US" dirty="0"/>
          </a:p>
        </p:txBody>
      </p:sp>
      <p:sp>
        <p:nvSpPr>
          <p:cNvPr id="3" name="Content Placeholder 2">
            <a:extLst>
              <a:ext uri="{FF2B5EF4-FFF2-40B4-BE49-F238E27FC236}">
                <a16:creationId xmlns:a16="http://schemas.microsoft.com/office/drawing/2014/main" id="{A4151A82-F5AD-411E-A023-461C132DCD2E}"/>
              </a:ext>
            </a:extLst>
          </p:cNvPr>
          <p:cNvSpPr>
            <a:spLocks noGrp="1"/>
          </p:cNvSpPr>
          <p:nvPr>
            <p:ph idx="1"/>
          </p:nvPr>
        </p:nvSpPr>
        <p:spPr/>
        <p:txBody>
          <a:bodyPr/>
          <a:lstStyle/>
          <a:p>
            <a:r>
              <a:rPr lang="en-US" altLang="en-US" dirty="0"/>
              <a:t>Pseudoscientists often ignore or </a:t>
            </a:r>
            <a:r>
              <a:rPr lang="en-US" dirty="0"/>
              <a:t>seek to explain away evidence that conflicts with their favored theories </a:t>
            </a:r>
            <a:endParaRPr lang="en-US" altLang="en-US" dirty="0"/>
          </a:p>
          <a:p>
            <a:pPr lvl="1"/>
            <a:r>
              <a:rPr lang="en-US" altLang="en-US" dirty="0"/>
              <a:t>Example 1</a:t>
            </a:r>
          </a:p>
          <a:p>
            <a:pPr lvl="2"/>
            <a:r>
              <a:rPr lang="en-US" altLang="en-US" dirty="0"/>
              <a:t>“You caught the “telekinetic psychic” cheating on camera?” </a:t>
            </a:r>
          </a:p>
          <a:p>
            <a:pPr lvl="2"/>
            <a:r>
              <a:rPr lang="en-US" altLang="en-US" dirty="0"/>
              <a:t>“Well, he only cheats when his powers aren’t working”</a:t>
            </a:r>
          </a:p>
          <a:p>
            <a:pPr lvl="1"/>
            <a:r>
              <a:rPr lang="en-US" altLang="en-US" dirty="0"/>
              <a:t>Example 2</a:t>
            </a:r>
          </a:p>
          <a:p>
            <a:pPr lvl="2"/>
            <a:r>
              <a:rPr lang="en-US" altLang="en-US" dirty="0"/>
              <a:t>The fossil is more than 10,000 years old? God must have put it there to test our faith in Genesis</a:t>
            </a:r>
          </a:p>
        </p:txBody>
      </p:sp>
    </p:spTree>
    <p:extLst>
      <p:ext uri="{BB962C8B-B14F-4D97-AF65-F5344CB8AC3E}">
        <p14:creationId xmlns:p14="http://schemas.microsoft.com/office/powerpoint/2010/main" val="2880292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65C6-DE60-40DE-85C3-DD229BCABA3D}"/>
              </a:ext>
            </a:extLst>
          </p:cNvPr>
          <p:cNvSpPr>
            <a:spLocks noGrp="1"/>
          </p:cNvSpPr>
          <p:nvPr>
            <p:ph type="title"/>
          </p:nvPr>
        </p:nvSpPr>
        <p:spPr/>
        <p:txBody>
          <a:bodyPr/>
          <a:lstStyle/>
          <a:p>
            <a:r>
              <a:rPr lang="en-US" altLang="en-US" dirty="0"/>
              <a:t>Use of Vague Language, 1</a:t>
            </a:r>
            <a:endParaRPr lang="en-US" dirty="0"/>
          </a:p>
        </p:txBody>
      </p:sp>
      <p:sp>
        <p:nvSpPr>
          <p:cNvPr id="3" name="Content Placeholder 2">
            <a:extLst>
              <a:ext uri="{FF2B5EF4-FFF2-40B4-BE49-F238E27FC236}">
                <a16:creationId xmlns:a16="http://schemas.microsoft.com/office/drawing/2014/main" id="{F73BDF77-1676-4773-8D54-6A28A2DC9587}"/>
              </a:ext>
            </a:extLst>
          </p:cNvPr>
          <p:cNvSpPr>
            <a:spLocks noGrp="1"/>
          </p:cNvSpPr>
          <p:nvPr>
            <p:ph idx="1"/>
          </p:nvPr>
        </p:nvSpPr>
        <p:spPr/>
        <p:txBody>
          <a:bodyPr/>
          <a:lstStyle/>
          <a:p>
            <a:r>
              <a:rPr lang="en-US" altLang="en-US" dirty="0"/>
              <a:t>Scientific predictions must be expressed in clear, specific language in order to be testable</a:t>
            </a:r>
          </a:p>
          <a:p>
            <a:pPr lvl="1"/>
            <a:r>
              <a:rPr lang="en-US" altLang="en-US" dirty="0"/>
              <a:t>If a hypothesis predicts something so general that nearly any hypothesis would also predict it, the occurrence of the predicted thing does not support the hypothesis</a:t>
            </a:r>
          </a:p>
          <a:p>
            <a:pPr marL="0" lvl="1" indent="0">
              <a:buNone/>
            </a:pPr>
            <a:endParaRPr lang="en-US" altLang="en-US" sz="1000" u="sng" dirty="0"/>
          </a:p>
          <a:p>
            <a:pPr marL="0" lvl="1" indent="0">
              <a:buNone/>
            </a:pPr>
            <a:r>
              <a:rPr lang="en-US" altLang="en-US" sz="2800" dirty="0"/>
              <a:t>Pseudoscientists often use language that is too vague to be testable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65C6-DE60-40DE-85C3-DD229BCABA3D}"/>
              </a:ext>
            </a:extLst>
          </p:cNvPr>
          <p:cNvSpPr>
            <a:spLocks noGrp="1"/>
          </p:cNvSpPr>
          <p:nvPr>
            <p:ph type="title"/>
          </p:nvPr>
        </p:nvSpPr>
        <p:spPr/>
        <p:txBody>
          <a:bodyPr/>
          <a:lstStyle/>
          <a:p>
            <a:r>
              <a:rPr lang="en-US" altLang="en-US" dirty="0"/>
              <a:t>Use of Vague Language, 2</a:t>
            </a:r>
            <a:endParaRPr lang="en-US" dirty="0"/>
          </a:p>
        </p:txBody>
      </p:sp>
      <p:sp>
        <p:nvSpPr>
          <p:cNvPr id="3" name="Content Placeholder 2">
            <a:extLst>
              <a:ext uri="{FF2B5EF4-FFF2-40B4-BE49-F238E27FC236}">
                <a16:creationId xmlns:a16="http://schemas.microsoft.com/office/drawing/2014/main" id="{F73BDF77-1676-4773-8D54-6A28A2DC9587}"/>
              </a:ext>
            </a:extLst>
          </p:cNvPr>
          <p:cNvSpPr>
            <a:spLocks noGrp="1"/>
          </p:cNvSpPr>
          <p:nvPr>
            <p:ph idx="1"/>
          </p:nvPr>
        </p:nvSpPr>
        <p:spPr/>
        <p:txBody>
          <a:bodyPr/>
          <a:lstStyle/>
          <a:p>
            <a:r>
              <a:rPr lang="en-US" altLang="en-US" dirty="0"/>
              <a:t>Skills used by psychics and tarot card readers</a:t>
            </a:r>
          </a:p>
          <a:p>
            <a:pPr lvl="1"/>
            <a:r>
              <a:rPr lang="en-US" altLang="en-US" b="1" dirty="0"/>
              <a:t>Cold reading</a:t>
            </a:r>
            <a:r>
              <a:rPr lang="en-US" altLang="en-US" dirty="0"/>
              <a:t>: Gathering surprisingly accurate information about persons whom the reader has never met before</a:t>
            </a:r>
          </a:p>
          <a:p>
            <a:pPr lvl="2"/>
            <a:r>
              <a:rPr lang="en-US" altLang="en-US" dirty="0"/>
              <a:t>Involves a combination of close observation; knowledge of human commonalities; flattering “feel-good” statements; the use of vague, general language; and the natural human tendency to remember hits and forget misses </a:t>
            </a:r>
          </a:p>
          <a:p>
            <a:pPr lvl="1"/>
            <a:r>
              <a:rPr lang="en-US" altLang="en-US" sz="2400" b="1" dirty="0"/>
              <a:t>Fishing for details</a:t>
            </a:r>
            <a:r>
              <a:rPr lang="en-US" altLang="en-US" dirty="0"/>
              <a:t>: Using a combination of vague, exploratory language and close observation of verbal and visual clues to subtly elicit detailed information from a subject</a:t>
            </a:r>
          </a:p>
        </p:txBody>
      </p:sp>
    </p:spTree>
    <p:extLst>
      <p:ext uri="{BB962C8B-B14F-4D97-AF65-F5344CB8AC3E}">
        <p14:creationId xmlns:p14="http://schemas.microsoft.com/office/powerpoint/2010/main" val="422021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65C6-DE60-40DE-85C3-DD229BCABA3D}"/>
              </a:ext>
            </a:extLst>
          </p:cNvPr>
          <p:cNvSpPr>
            <a:spLocks noGrp="1"/>
          </p:cNvSpPr>
          <p:nvPr>
            <p:ph type="title"/>
          </p:nvPr>
        </p:nvSpPr>
        <p:spPr/>
        <p:txBody>
          <a:bodyPr/>
          <a:lstStyle/>
          <a:p>
            <a:r>
              <a:rPr lang="en-US" altLang="en-US" dirty="0"/>
              <a:t>Use of Vague Language, 3</a:t>
            </a:r>
            <a:endParaRPr lang="en-US" dirty="0"/>
          </a:p>
        </p:txBody>
      </p:sp>
      <p:sp>
        <p:nvSpPr>
          <p:cNvPr id="3" name="Content Placeholder 2">
            <a:extLst>
              <a:ext uri="{FF2B5EF4-FFF2-40B4-BE49-F238E27FC236}">
                <a16:creationId xmlns:a16="http://schemas.microsoft.com/office/drawing/2014/main" id="{F73BDF77-1676-4773-8D54-6A28A2DC9587}"/>
              </a:ext>
            </a:extLst>
          </p:cNvPr>
          <p:cNvSpPr>
            <a:spLocks noGrp="1"/>
          </p:cNvSpPr>
          <p:nvPr>
            <p:ph idx="1"/>
          </p:nvPr>
        </p:nvSpPr>
        <p:spPr/>
        <p:txBody>
          <a:bodyPr/>
          <a:lstStyle/>
          <a:p>
            <a:pPr lvl="2">
              <a:spcBef>
                <a:spcPts val="600"/>
              </a:spcBef>
            </a:pPr>
            <a:r>
              <a:rPr lang="en-US" altLang="en-US" dirty="0"/>
              <a:t>This technique uses:</a:t>
            </a:r>
          </a:p>
          <a:p>
            <a:pPr marL="395288" lvl="2" indent="0">
              <a:spcBef>
                <a:spcPts val="600"/>
              </a:spcBef>
              <a:buNone/>
            </a:pPr>
            <a:endParaRPr lang="en-US" altLang="en-US" sz="1000" dirty="0"/>
          </a:p>
          <a:p>
            <a:pPr lvl="3">
              <a:spcBef>
                <a:spcPts val="600"/>
              </a:spcBef>
            </a:pPr>
            <a:r>
              <a:rPr lang="en-US" altLang="en-US" b="1" dirty="0"/>
              <a:t>Multiple-out expressions</a:t>
            </a:r>
            <a:r>
              <a:rPr lang="en-US" altLang="en-US" dirty="0"/>
              <a:t>: Statements so vague that they can be easily interpreted (Example: “Someone close to you is having problems in his or her love life”)</a:t>
            </a:r>
          </a:p>
          <a:p>
            <a:pPr lvl="3">
              <a:spcBef>
                <a:spcPts val="600"/>
              </a:spcBef>
            </a:pPr>
            <a:r>
              <a:rPr lang="en-US" altLang="en-US" b="1" dirty="0"/>
              <a:t>Try-ons</a:t>
            </a:r>
            <a:r>
              <a:rPr lang="en-US" altLang="en-US" dirty="0"/>
              <a:t>: Subtle statements designed to prompt a reaction, but carefully phrased so that they are easily interpreted as hits but not so easily interpreted as misses (Example: “I’m getting a feeling you may have some serious financial concerns”)</a:t>
            </a:r>
          </a:p>
        </p:txBody>
      </p:sp>
    </p:spTree>
    <p:extLst>
      <p:ext uri="{BB962C8B-B14F-4D97-AF65-F5344CB8AC3E}">
        <p14:creationId xmlns:p14="http://schemas.microsoft.com/office/powerpoint/2010/main" val="2322381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9E5A-E5DE-4430-91DB-D2AC807E87FD}"/>
              </a:ext>
            </a:extLst>
          </p:cNvPr>
          <p:cNvSpPr>
            <a:spLocks noGrp="1"/>
          </p:cNvSpPr>
          <p:nvPr>
            <p:ph type="title"/>
          </p:nvPr>
        </p:nvSpPr>
        <p:spPr/>
        <p:txBody>
          <a:bodyPr/>
          <a:lstStyle/>
          <a:p>
            <a:r>
              <a:rPr lang="en-US" altLang="en-US" dirty="0"/>
              <a:t>Lack of Progressiveness</a:t>
            </a:r>
            <a:endParaRPr lang="en-US" dirty="0"/>
          </a:p>
        </p:txBody>
      </p:sp>
      <p:sp>
        <p:nvSpPr>
          <p:cNvPr id="3" name="Content Placeholder 2">
            <a:extLst>
              <a:ext uri="{FF2B5EF4-FFF2-40B4-BE49-F238E27FC236}">
                <a16:creationId xmlns:a16="http://schemas.microsoft.com/office/drawing/2014/main" id="{B62BEB15-600B-4D92-A367-26A2AEBFFEB4}"/>
              </a:ext>
            </a:extLst>
          </p:cNvPr>
          <p:cNvSpPr>
            <a:spLocks noGrp="1"/>
          </p:cNvSpPr>
          <p:nvPr>
            <p:ph idx="1"/>
          </p:nvPr>
        </p:nvSpPr>
        <p:spPr/>
        <p:txBody>
          <a:bodyPr/>
          <a:lstStyle/>
          <a:p>
            <a:pPr>
              <a:lnSpc>
                <a:spcPct val="90000"/>
              </a:lnSpc>
            </a:pPr>
            <a:r>
              <a:rPr lang="en-US" altLang="en-US" dirty="0"/>
              <a:t>Science is progressive</a:t>
            </a:r>
          </a:p>
          <a:p>
            <a:pPr marL="457200" indent="-457200">
              <a:lnSpc>
                <a:spcPct val="90000"/>
              </a:lnSpc>
              <a:buFont typeface="Arial" panose="020B0604020202020204" pitchFamily="34" charset="0"/>
              <a:buChar char="•"/>
            </a:pPr>
            <a:r>
              <a:rPr lang="en-US" altLang="en-US" sz="2400" dirty="0"/>
              <a:t>It continually advances and grows </a:t>
            </a:r>
          </a:p>
          <a:p>
            <a:pPr>
              <a:lnSpc>
                <a:spcPct val="90000"/>
              </a:lnSpc>
            </a:pPr>
            <a:endParaRPr lang="en-US" altLang="en-US" sz="1000" dirty="0"/>
          </a:p>
          <a:p>
            <a:pPr>
              <a:lnSpc>
                <a:spcPct val="90000"/>
              </a:lnSpc>
            </a:pPr>
            <a:r>
              <a:rPr lang="en-US" altLang="en-US" dirty="0"/>
              <a:t>If a “science” has not changed for many years, it is most likely to be pseudoscience</a:t>
            </a:r>
          </a:p>
          <a:p>
            <a:pPr marL="457200" indent="-457200">
              <a:lnSpc>
                <a:spcPct val="90000"/>
              </a:lnSpc>
              <a:buFont typeface="Arial" panose="020B0604020202020204" pitchFamily="34" charset="0"/>
              <a:buChar char="•"/>
            </a:pPr>
            <a:r>
              <a:rPr lang="en-US" altLang="en-US" sz="2400" dirty="0"/>
              <a:t>For example, there are people who still believe that the earth is flat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E6AC-9D9C-4C07-AAF6-14FC9F98BB6E}"/>
              </a:ext>
            </a:extLst>
          </p:cNvPr>
          <p:cNvSpPr>
            <a:spLocks noGrp="1"/>
          </p:cNvSpPr>
          <p:nvPr>
            <p:ph type="title"/>
          </p:nvPr>
        </p:nvSpPr>
        <p:spPr/>
        <p:txBody>
          <a:bodyPr/>
          <a:lstStyle/>
          <a:p>
            <a:r>
              <a:rPr lang="en-US" altLang="en-US" dirty="0"/>
              <a:t>Failure to Conduct Research, 1</a:t>
            </a:r>
            <a:endParaRPr lang="en-US" dirty="0"/>
          </a:p>
        </p:txBody>
      </p:sp>
      <p:sp>
        <p:nvSpPr>
          <p:cNvPr id="3" name="Content Placeholder 2">
            <a:extLst>
              <a:ext uri="{FF2B5EF4-FFF2-40B4-BE49-F238E27FC236}">
                <a16:creationId xmlns:a16="http://schemas.microsoft.com/office/drawing/2014/main" id="{9CA664F6-4167-46D1-9FDF-D22184D80B6B}"/>
              </a:ext>
            </a:extLst>
          </p:cNvPr>
          <p:cNvSpPr>
            <a:spLocks noGrp="1"/>
          </p:cNvSpPr>
          <p:nvPr>
            <p:ph idx="1"/>
          </p:nvPr>
        </p:nvSpPr>
        <p:spPr/>
        <p:txBody>
          <a:bodyPr/>
          <a:lstStyle/>
          <a:p>
            <a:r>
              <a:rPr lang="en-US" altLang="en-US" dirty="0"/>
              <a:t>Scientists are always driven to conduct research in order to make observations that will either falsify or support their theory</a:t>
            </a:r>
          </a:p>
          <a:p>
            <a:pPr marL="457200" indent="-457200">
              <a:buFont typeface="Arial" panose="020B0604020202020204" pitchFamily="34" charset="0"/>
              <a:buChar char="•"/>
            </a:pPr>
            <a:r>
              <a:rPr lang="en-US" altLang="en-US" sz="2400" dirty="0"/>
              <a:t>If a “science” fails to engage in research, then it is a pseudoscience</a:t>
            </a:r>
          </a:p>
          <a:p>
            <a:endParaRPr lang="en-US" altLang="en-US" sz="1000" dirty="0"/>
          </a:p>
          <a:p>
            <a:r>
              <a:rPr lang="en-US" altLang="en-US" dirty="0"/>
              <a:t>Examples</a:t>
            </a:r>
          </a:p>
          <a:p>
            <a:pPr lvl="1"/>
            <a:r>
              <a:rPr lang="en-US" altLang="en-US" dirty="0"/>
              <a:t>The water cure theory </a:t>
            </a:r>
          </a:p>
          <a:p>
            <a:pPr lvl="2"/>
            <a:r>
              <a:rPr lang="en-US" altLang="en-US" dirty="0"/>
              <a:t>Supporters actually deny the need for research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E6AC-9D9C-4C07-AAF6-14FC9F98BB6E}"/>
              </a:ext>
            </a:extLst>
          </p:cNvPr>
          <p:cNvSpPr>
            <a:spLocks noGrp="1"/>
          </p:cNvSpPr>
          <p:nvPr>
            <p:ph type="title"/>
          </p:nvPr>
        </p:nvSpPr>
        <p:spPr/>
        <p:txBody>
          <a:bodyPr/>
          <a:lstStyle/>
          <a:p>
            <a:r>
              <a:rPr lang="en-US" altLang="en-US" dirty="0"/>
              <a:t>Failure to Conduct Research, 2</a:t>
            </a:r>
            <a:endParaRPr lang="en-US" dirty="0"/>
          </a:p>
        </p:txBody>
      </p:sp>
      <p:sp>
        <p:nvSpPr>
          <p:cNvPr id="3" name="Content Placeholder 2">
            <a:extLst>
              <a:ext uri="{FF2B5EF4-FFF2-40B4-BE49-F238E27FC236}">
                <a16:creationId xmlns:a16="http://schemas.microsoft.com/office/drawing/2014/main" id="{9CA664F6-4167-46D1-9FDF-D22184D80B6B}"/>
              </a:ext>
            </a:extLst>
          </p:cNvPr>
          <p:cNvSpPr>
            <a:spLocks noGrp="1"/>
          </p:cNvSpPr>
          <p:nvPr>
            <p:ph idx="1"/>
          </p:nvPr>
        </p:nvSpPr>
        <p:spPr/>
        <p:txBody>
          <a:bodyPr/>
          <a:lstStyle/>
          <a:p>
            <a:pPr lvl="1"/>
            <a:r>
              <a:rPr lang="en-US" altLang="en-US" dirty="0"/>
              <a:t>The flat earth theory</a:t>
            </a:r>
          </a:p>
          <a:p>
            <a:pPr lvl="2"/>
            <a:r>
              <a:rPr lang="en-US" altLang="en-US" dirty="0"/>
              <a:t>If they really were concerned with the truth, they would send up their own satellite to take pictures and prove that they are right</a:t>
            </a:r>
          </a:p>
        </p:txBody>
      </p:sp>
    </p:spTree>
    <p:extLst>
      <p:ext uri="{BB962C8B-B14F-4D97-AF65-F5344CB8AC3E}">
        <p14:creationId xmlns:p14="http://schemas.microsoft.com/office/powerpoint/2010/main" val="2233574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E75E-34EE-4B09-8BE6-D4D709C12735}"/>
              </a:ext>
            </a:extLst>
          </p:cNvPr>
          <p:cNvSpPr>
            <a:spLocks noGrp="1"/>
          </p:cNvSpPr>
          <p:nvPr>
            <p:ph type="title"/>
          </p:nvPr>
        </p:nvSpPr>
        <p:spPr/>
        <p:txBody>
          <a:bodyPr/>
          <a:lstStyle/>
          <a:p>
            <a:r>
              <a:rPr lang="en-US" altLang="en-US" dirty="0"/>
              <a:t>A Case Study in Pseudoscientific Thinking: Astrology</a:t>
            </a:r>
            <a:endParaRPr lang="en-US" dirty="0"/>
          </a:p>
        </p:txBody>
      </p:sp>
      <p:sp>
        <p:nvSpPr>
          <p:cNvPr id="3" name="Content Placeholder 2">
            <a:extLst>
              <a:ext uri="{FF2B5EF4-FFF2-40B4-BE49-F238E27FC236}">
                <a16:creationId xmlns:a16="http://schemas.microsoft.com/office/drawing/2014/main" id="{50BDDC3A-4411-4979-B63B-57BBDB843A28}"/>
              </a:ext>
            </a:extLst>
          </p:cNvPr>
          <p:cNvSpPr>
            <a:spLocks noGrp="1"/>
          </p:cNvSpPr>
          <p:nvPr>
            <p:ph idx="1"/>
          </p:nvPr>
        </p:nvSpPr>
        <p:spPr/>
        <p:txBody>
          <a:bodyPr/>
          <a:lstStyle/>
          <a:p>
            <a:r>
              <a:rPr lang="en-US" altLang="en-US" dirty="0"/>
              <a:t>Astrologers claim that human personality, behavior, and destiny are all strongly influenced by the position of the sun, moon, planets, and stars at the time of one’s birth</a:t>
            </a:r>
          </a:p>
          <a:p>
            <a:pPr marL="457200" indent="-457200">
              <a:buFont typeface="Arial" panose="020B0604020202020204" pitchFamily="34" charset="0"/>
              <a:buChar char="•"/>
            </a:pPr>
            <a:r>
              <a:rPr lang="en-US" altLang="en-US" sz="2400" dirty="0"/>
              <a:t>Astrology, however, has no scientific basis</a:t>
            </a:r>
          </a:p>
          <a:p>
            <a:pPr marL="852488" lvl="1" indent="-457200"/>
            <a:r>
              <a:rPr lang="en-US" altLang="en-US" sz="2200" dirty="0"/>
              <a:t>Let’s look at why…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C60A-1FF5-4C28-A2D4-9F9E730A2BA4}"/>
              </a:ext>
            </a:extLst>
          </p:cNvPr>
          <p:cNvSpPr>
            <a:spLocks noGrp="1"/>
          </p:cNvSpPr>
          <p:nvPr>
            <p:ph type="title"/>
          </p:nvPr>
        </p:nvSpPr>
        <p:spPr/>
        <p:txBody>
          <a:bodyPr/>
          <a:lstStyle/>
          <a:p>
            <a:r>
              <a:rPr lang="en-US" altLang="en-US" dirty="0"/>
              <a:t>Reasons Why Astrology Is a Pseudoscience, 1</a:t>
            </a:r>
            <a:endParaRPr lang="en-US" dirty="0"/>
          </a:p>
        </p:txBody>
      </p:sp>
      <p:sp>
        <p:nvSpPr>
          <p:cNvPr id="3" name="Content Placeholder 2">
            <a:extLst>
              <a:ext uri="{FF2B5EF4-FFF2-40B4-BE49-F238E27FC236}">
                <a16:creationId xmlns:a16="http://schemas.microsoft.com/office/drawing/2014/main" id="{DF60D63E-3FF7-4A6A-8F76-08E2C29E0468}"/>
              </a:ext>
            </a:extLst>
          </p:cNvPr>
          <p:cNvSpPr>
            <a:spLocks noGrp="1"/>
          </p:cNvSpPr>
          <p:nvPr>
            <p:ph idx="1"/>
          </p:nvPr>
        </p:nvSpPr>
        <p:spPr/>
        <p:txBody>
          <a:bodyPr/>
          <a:lstStyle/>
          <a:p>
            <a:pPr>
              <a:spcBef>
                <a:spcPts val="600"/>
              </a:spcBef>
            </a:pPr>
            <a:r>
              <a:rPr lang="en-US" altLang="en-US" dirty="0"/>
              <a:t>Astrologers fail to identify a plausible physical force or mechanism</a:t>
            </a:r>
          </a:p>
          <a:p>
            <a:pPr marL="457200" indent="-457200">
              <a:spcBef>
                <a:spcPts val="600"/>
              </a:spcBef>
              <a:buFont typeface="Arial" panose="020B0604020202020204" pitchFamily="34" charset="0"/>
              <a:buChar char="•"/>
            </a:pPr>
            <a:r>
              <a:rPr lang="en-US" altLang="en-US" sz="2400" dirty="0"/>
              <a:t>Stars and planets were believed to be divine and were often associated with particular mythological beings</a:t>
            </a:r>
          </a:p>
          <a:p>
            <a:pPr lvl="1">
              <a:spcBef>
                <a:spcPts val="600"/>
              </a:spcBef>
            </a:pPr>
            <a:r>
              <a:rPr lang="en-US" altLang="en-US" dirty="0"/>
              <a:t>Astrologers believe that mechanisms such as gravity, tidal forces, electromagnetic forces, magnetic fields, and emitted particles explain astrology’s alleged influences</a:t>
            </a:r>
          </a:p>
          <a:p>
            <a:pPr lvl="2">
              <a:spcBef>
                <a:spcPts val="600"/>
              </a:spcBef>
            </a:pPr>
            <a:r>
              <a:rPr lang="en-US" altLang="en-US" dirty="0"/>
              <a:t>None of these mechanisms is an even remotely plausible candidate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40EC0E-C5D2-4794-9A8C-19E39B6EB10D}"/>
              </a:ext>
            </a:extLst>
          </p:cNvPr>
          <p:cNvSpPr>
            <a:spLocks noGrp="1"/>
          </p:cNvSpPr>
          <p:nvPr>
            <p:ph type="title"/>
          </p:nvPr>
        </p:nvSpPr>
        <p:spPr/>
        <p:txBody>
          <a:bodyPr/>
          <a:lstStyle/>
          <a:p>
            <a:r>
              <a:rPr lang="en-US" altLang="en-US" dirty="0"/>
              <a:t>The Basic Pattern of Scientific Reasoning, 2</a:t>
            </a:r>
            <a:endParaRPr lang="en-US" dirty="0"/>
          </a:p>
        </p:txBody>
      </p:sp>
      <p:sp>
        <p:nvSpPr>
          <p:cNvPr id="6" name="Content Placeholder 5">
            <a:extLst>
              <a:ext uri="{FF2B5EF4-FFF2-40B4-BE49-F238E27FC236}">
                <a16:creationId xmlns:a16="http://schemas.microsoft.com/office/drawing/2014/main" id="{21D6EE11-CAC4-4D21-8E60-B1D5613B5E74}"/>
              </a:ext>
            </a:extLst>
          </p:cNvPr>
          <p:cNvSpPr>
            <a:spLocks noGrp="1"/>
          </p:cNvSpPr>
          <p:nvPr>
            <p:ph idx="1"/>
          </p:nvPr>
        </p:nvSpPr>
        <p:spPr>
          <a:xfrm>
            <a:off x="838200" y="2362200"/>
            <a:ext cx="7693025" cy="3724275"/>
          </a:xfrm>
        </p:spPr>
        <p:txBody>
          <a:bodyPr/>
          <a:lstStyle/>
          <a:p>
            <a:pPr marL="342900" lvl="0" indent="-342900">
              <a:buClr>
                <a:srgbClr val="003366"/>
              </a:buClr>
              <a:buFont typeface="Arial" panose="020B0604020202020204" pitchFamily="34" charset="0"/>
              <a:buChar char="•"/>
            </a:pPr>
            <a:r>
              <a:rPr lang="en-US" altLang="en-US" sz="2400" dirty="0">
                <a:solidFill>
                  <a:srgbClr val="003366"/>
                </a:solidFill>
              </a:rPr>
              <a:t>In most cases, however, a scientific hypothesis can be effectively confirmed or refuted only by collecting a great deal of observational evidence</a:t>
            </a:r>
          </a:p>
          <a:p>
            <a:pPr lvl="0">
              <a:buClr>
                <a:srgbClr val="003366"/>
              </a:buClr>
            </a:pPr>
            <a:endParaRPr lang="en-US" altLang="en-US" sz="1000" dirty="0">
              <a:solidFill>
                <a:srgbClr val="003366"/>
              </a:solidFill>
            </a:endParaRPr>
          </a:p>
          <a:p>
            <a:r>
              <a:rPr lang="en-US" altLang="en-US" dirty="0"/>
              <a:t>Formulating hypotheses</a:t>
            </a:r>
          </a:p>
          <a:p>
            <a:pPr marL="342900" indent="-342900">
              <a:buFont typeface="Arial" panose="020B0604020202020204" pitchFamily="34" charset="0"/>
              <a:buChar char="•"/>
            </a:pPr>
            <a:r>
              <a:rPr lang="en-US" altLang="en-US" sz="2400" dirty="0"/>
              <a:t>All scientific investigation is guided by certain presuppositions that influence the kinds of observations and experiments scientists think are worth making</a:t>
            </a:r>
          </a:p>
          <a:p>
            <a:pPr marL="738188" lvl="1" indent="-342900"/>
            <a:r>
              <a:rPr lang="en-US" altLang="en-US" sz="2200" dirty="0"/>
              <a:t>Among these presuppositions are a class of tentative, or “working,” assumptions called </a:t>
            </a:r>
            <a:r>
              <a:rPr lang="en-US" altLang="en-US" sz="2200" b="1" dirty="0"/>
              <a:t>hypotheses</a:t>
            </a:r>
            <a:endParaRPr lang="en-US" altLang="en-US" sz="2200" dirty="0"/>
          </a:p>
        </p:txBody>
      </p:sp>
    </p:spTree>
    <p:extLst>
      <p:ext uri="{BB962C8B-B14F-4D97-AF65-F5344CB8AC3E}">
        <p14:creationId xmlns:p14="http://schemas.microsoft.com/office/powerpoint/2010/main" val="226610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C60A-1FF5-4C28-A2D4-9F9E730A2BA4}"/>
              </a:ext>
            </a:extLst>
          </p:cNvPr>
          <p:cNvSpPr>
            <a:spLocks noGrp="1"/>
          </p:cNvSpPr>
          <p:nvPr>
            <p:ph type="title"/>
          </p:nvPr>
        </p:nvSpPr>
        <p:spPr/>
        <p:txBody>
          <a:bodyPr/>
          <a:lstStyle/>
          <a:p>
            <a:r>
              <a:rPr lang="en-US" altLang="en-US" dirty="0"/>
              <a:t>Reasons Why Astrology Is a Pseudoscience, 2</a:t>
            </a:r>
            <a:endParaRPr lang="en-US" dirty="0"/>
          </a:p>
        </p:txBody>
      </p:sp>
      <p:sp>
        <p:nvSpPr>
          <p:cNvPr id="3" name="Content Placeholder 2">
            <a:extLst>
              <a:ext uri="{FF2B5EF4-FFF2-40B4-BE49-F238E27FC236}">
                <a16:creationId xmlns:a16="http://schemas.microsoft.com/office/drawing/2014/main" id="{DF60D63E-3FF7-4A6A-8F76-08E2C29E0468}"/>
              </a:ext>
            </a:extLst>
          </p:cNvPr>
          <p:cNvSpPr>
            <a:spLocks noGrp="1"/>
          </p:cNvSpPr>
          <p:nvPr>
            <p:ph idx="1"/>
          </p:nvPr>
        </p:nvSpPr>
        <p:spPr/>
        <p:txBody>
          <a:bodyPr/>
          <a:lstStyle/>
          <a:p>
            <a:pPr lvl="2">
              <a:spcBef>
                <a:spcPts val="300"/>
              </a:spcBef>
              <a:buClr>
                <a:srgbClr val="003366"/>
              </a:buClr>
            </a:pPr>
            <a:r>
              <a:rPr lang="en-US" altLang="en-US" dirty="0">
                <a:solidFill>
                  <a:srgbClr val="003366"/>
                </a:solidFill>
              </a:rPr>
              <a:t>Although the existence of a mysterious, undiscovered force cannot be completely ruled out, it seems very unlikely given what we know about the fundamental laws and forces of nature</a:t>
            </a:r>
            <a:endParaRPr lang="en-US" altLang="en-US" u="sng" dirty="0"/>
          </a:p>
          <a:p>
            <a:pPr marL="0" lvl="1" indent="0">
              <a:spcBef>
                <a:spcPts val="300"/>
              </a:spcBef>
              <a:buNone/>
            </a:pPr>
            <a:endParaRPr lang="en-US" altLang="en-US" sz="1000" dirty="0"/>
          </a:p>
          <a:p>
            <a:pPr marL="0" lvl="1" indent="0">
              <a:spcBef>
                <a:spcPts val="300"/>
              </a:spcBef>
              <a:buNone/>
            </a:pPr>
            <a:r>
              <a:rPr lang="en-US" altLang="en-US" sz="2800" dirty="0"/>
              <a:t>The problem of precession</a:t>
            </a:r>
          </a:p>
          <a:p>
            <a:pPr lvl="1">
              <a:spcBef>
                <a:spcPts val="300"/>
              </a:spcBef>
            </a:pPr>
            <a:r>
              <a:rPr lang="en-US" altLang="en-US" dirty="0"/>
              <a:t>As the earth slowly “wobbles” in its orbit, the positions of the stars change relative to the sun over time</a:t>
            </a:r>
          </a:p>
          <a:p>
            <a:pPr lvl="2">
              <a:spcBef>
                <a:spcPts val="300"/>
              </a:spcBef>
            </a:pPr>
            <a:r>
              <a:rPr lang="en-US" altLang="en-US" dirty="0"/>
              <a:t>Astrologers have failed to compensate for this fact and offer ridiculous answers for why they don’t need to</a:t>
            </a:r>
          </a:p>
        </p:txBody>
      </p:sp>
    </p:spTree>
    <p:extLst>
      <p:ext uri="{BB962C8B-B14F-4D97-AF65-F5344CB8AC3E}">
        <p14:creationId xmlns:p14="http://schemas.microsoft.com/office/powerpoint/2010/main" val="1087360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7036-8D17-465E-B004-344C373DA92B}"/>
              </a:ext>
            </a:extLst>
          </p:cNvPr>
          <p:cNvSpPr>
            <a:spLocks noGrp="1"/>
          </p:cNvSpPr>
          <p:nvPr>
            <p:ph type="title"/>
          </p:nvPr>
        </p:nvSpPr>
        <p:spPr/>
        <p:txBody>
          <a:bodyPr/>
          <a:lstStyle/>
          <a:p>
            <a:r>
              <a:rPr lang="en-US" altLang="en-US" dirty="0"/>
              <a:t>Reasons Why Astrology Is a Pseudoscience, 3</a:t>
            </a:r>
            <a:endParaRPr lang="en-US" dirty="0"/>
          </a:p>
        </p:txBody>
      </p:sp>
      <p:sp>
        <p:nvSpPr>
          <p:cNvPr id="3" name="Content Placeholder 2">
            <a:extLst>
              <a:ext uri="{FF2B5EF4-FFF2-40B4-BE49-F238E27FC236}">
                <a16:creationId xmlns:a16="http://schemas.microsoft.com/office/drawing/2014/main" id="{C6E2130C-3CBE-4506-8A8D-6C8ACAB78C26}"/>
              </a:ext>
            </a:extLst>
          </p:cNvPr>
          <p:cNvSpPr>
            <a:spLocks noGrp="1"/>
          </p:cNvSpPr>
          <p:nvPr>
            <p:ph idx="1"/>
          </p:nvPr>
        </p:nvSpPr>
        <p:spPr/>
        <p:txBody>
          <a:bodyPr/>
          <a:lstStyle/>
          <a:p>
            <a:r>
              <a:rPr lang="en-US" altLang="en-US" dirty="0"/>
              <a:t>Astrology is not progressive</a:t>
            </a:r>
          </a:p>
          <a:p>
            <a:pPr marL="342900" indent="-342900">
              <a:buFont typeface="Arial" panose="020B0604020202020204" pitchFamily="34" charset="0"/>
              <a:buChar char="•"/>
            </a:pPr>
            <a:r>
              <a:rPr lang="en-US" sz="2400" dirty="0"/>
              <a:t>Fails to change in the light of advancing knowledge </a:t>
            </a:r>
          </a:p>
          <a:p>
            <a:pPr marL="738188" lvl="1" indent="-342900"/>
            <a:r>
              <a:rPr lang="en-US" altLang="en-US" sz="2200" dirty="0"/>
              <a:t>It hasn’t convincingly dealt with the discovery of three more planets and other recently discovered celestial objects </a:t>
            </a:r>
          </a:p>
          <a:p>
            <a:pPr marL="1147763" lvl="2" indent="-342900"/>
            <a:r>
              <a:rPr lang="en-US" sz="2000" dirty="0"/>
              <a:t>If astrology were true, why weren’t astrologers able to deduce the existence of Uranus, Neptune, and Pluto long before scientists discovered them? </a:t>
            </a:r>
          </a:p>
          <a:p>
            <a:pPr marL="1147763" lvl="2" indent="-342900"/>
            <a:r>
              <a:rPr lang="en-US" sz="2000" dirty="0"/>
              <a:t>Why don’t closer bodies like the moon and the asteroids have any astrological influences? </a:t>
            </a:r>
            <a:endParaRPr lang="en-US"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7036-8D17-465E-B004-344C373DA92B}"/>
              </a:ext>
            </a:extLst>
          </p:cNvPr>
          <p:cNvSpPr>
            <a:spLocks noGrp="1"/>
          </p:cNvSpPr>
          <p:nvPr>
            <p:ph type="title"/>
          </p:nvPr>
        </p:nvSpPr>
        <p:spPr/>
        <p:txBody>
          <a:bodyPr/>
          <a:lstStyle/>
          <a:p>
            <a:r>
              <a:rPr lang="en-US" altLang="en-US" dirty="0"/>
              <a:t>Reasons Why Astrology Is a Pseudoscience, 4</a:t>
            </a:r>
            <a:endParaRPr lang="en-US" dirty="0"/>
          </a:p>
        </p:txBody>
      </p:sp>
      <p:sp>
        <p:nvSpPr>
          <p:cNvPr id="3" name="Content Placeholder 2">
            <a:extLst>
              <a:ext uri="{FF2B5EF4-FFF2-40B4-BE49-F238E27FC236}">
                <a16:creationId xmlns:a16="http://schemas.microsoft.com/office/drawing/2014/main" id="{C6E2130C-3CBE-4506-8A8D-6C8ACAB78C26}"/>
              </a:ext>
            </a:extLst>
          </p:cNvPr>
          <p:cNvSpPr>
            <a:spLocks noGrp="1"/>
          </p:cNvSpPr>
          <p:nvPr>
            <p:ph idx="1"/>
          </p:nvPr>
        </p:nvSpPr>
        <p:spPr/>
        <p:txBody>
          <a:bodyPr/>
          <a:lstStyle/>
          <a:p>
            <a:pPr marL="738188" lvl="1" indent="-342900"/>
            <a:r>
              <a:rPr lang="en-US" altLang="en-US" sz="2200" dirty="0"/>
              <a:t>It has failed to take into account the arbitrary nature of constellations</a:t>
            </a:r>
          </a:p>
          <a:p>
            <a:pPr marL="1147763" lvl="2" indent="-342900"/>
            <a:r>
              <a:rPr lang="en-US" altLang="en-US" sz="2000" dirty="0"/>
              <a:t>Constellations change over time </a:t>
            </a:r>
          </a:p>
          <a:p>
            <a:pPr marL="1544638" lvl="3" indent="-342900"/>
            <a:r>
              <a:rPr lang="en-US" altLang="en-US" dirty="0"/>
              <a:t>And yet the personality you have, if born under Leo, is somehow derived from the fact that it looks like a lion </a:t>
            </a:r>
          </a:p>
          <a:p>
            <a:endParaRPr lang="en-US" altLang="en-US" sz="1000" u="sng" dirty="0"/>
          </a:p>
        </p:txBody>
      </p:sp>
    </p:spTree>
    <p:extLst>
      <p:ext uri="{BB962C8B-B14F-4D97-AF65-F5344CB8AC3E}">
        <p14:creationId xmlns:p14="http://schemas.microsoft.com/office/powerpoint/2010/main" val="2520172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7036-8D17-465E-B004-344C373DA92B}"/>
              </a:ext>
            </a:extLst>
          </p:cNvPr>
          <p:cNvSpPr>
            <a:spLocks noGrp="1"/>
          </p:cNvSpPr>
          <p:nvPr>
            <p:ph type="title"/>
          </p:nvPr>
        </p:nvSpPr>
        <p:spPr/>
        <p:txBody>
          <a:bodyPr/>
          <a:lstStyle/>
          <a:p>
            <a:r>
              <a:rPr lang="en-US" altLang="en-US" dirty="0"/>
              <a:t>Reasons Why Astrology Is a Pseudoscience, 5</a:t>
            </a:r>
            <a:endParaRPr lang="en-US" dirty="0"/>
          </a:p>
        </p:txBody>
      </p:sp>
      <p:sp>
        <p:nvSpPr>
          <p:cNvPr id="3" name="Content Placeholder 2">
            <a:extLst>
              <a:ext uri="{FF2B5EF4-FFF2-40B4-BE49-F238E27FC236}">
                <a16:creationId xmlns:a16="http://schemas.microsoft.com/office/drawing/2014/main" id="{C6E2130C-3CBE-4506-8A8D-6C8ACAB78C26}"/>
              </a:ext>
            </a:extLst>
          </p:cNvPr>
          <p:cNvSpPr>
            <a:spLocks noGrp="1"/>
          </p:cNvSpPr>
          <p:nvPr>
            <p:ph idx="1"/>
          </p:nvPr>
        </p:nvSpPr>
        <p:spPr/>
        <p:txBody>
          <a:bodyPr/>
          <a:lstStyle/>
          <a:p>
            <a:r>
              <a:rPr lang="en-US" altLang="en-US" dirty="0"/>
              <a:t>Astrology uses vague, untestable language</a:t>
            </a:r>
          </a:p>
          <a:p>
            <a:pPr marL="342900" indent="-342900">
              <a:buFont typeface="Arial" panose="020B0604020202020204" pitchFamily="34" charset="0"/>
              <a:buChar char="•"/>
            </a:pPr>
            <a:r>
              <a:rPr lang="en-US" altLang="en-US" sz="2400" dirty="0"/>
              <a:t>Example: Taurus (April 20 to May 20): Your plans with friends could go awry. If you’re stubborn enough to keep going, you may still achieve your goals. The longer you hang on, the more likely you are to achieve your goals.</a:t>
            </a:r>
          </a:p>
          <a:p>
            <a:pPr marL="738188" lvl="1" indent="-342900"/>
            <a:r>
              <a:rPr lang="en-US" altLang="en-US" sz="2200" dirty="0"/>
              <a:t>Note that weasel words such as “could” and “may are used here</a:t>
            </a:r>
          </a:p>
          <a:p>
            <a:pPr marL="852488" lvl="1" indent="-457200"/>
            <a:r>
              <a:rPr lang="en-US" sz="2200" dirty="0"/>
              <a:t>The passage uses general Barnum-type language that can readily be interpreted as applying to almost anyone</a:t>
            </a:r>
          </a:p>
        </p:txBody>
      </p:sp>
    </p:spTree>
    <p:extLst>
      <p:ext uri="{BB962C8B-B14F-4D97-AF65-F5344CB8AC3E}">
        <p14:creationId xmlns:p14="http://schemas.microsoft.com/office/powerpoint/2010/main" val="3714625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7036-8D17-465E-B004-344C373DA92B}"/>
              </a:ext>
            </a:extLst>
          </p:cNvPr>
          <p:cNvSpPr>
            <a:spLocks noGrp="1"/>
          </p:cNvSpPr>
          <p:nvPr>
            <p:ph type="title"/>
          </p:nvPr>
        </p:nvSpPr>
        <p:spPr/>
        <p:txBody>
          <a:bodyPr/>
          <a:lstStyle/>
          <a:p>
            <a:r>
              <a:rPr lang="en-US" altLang="en-US" dirty="0"/>
              <a:t>Reasons Why Astrology Is a Pseudoscience, 6</a:t>
            </a:r>
            <a:endParaRPr lang="en-US" dirty="0"/>
          </a:p>
        </p:txBody>
      </p:sp>
      <p:sp>
        <p:nvSpPr>
          <p:cNvPr id="3" name="Content Placeholder 2">
            <a:extLst>
              <a:ext uri="{FF2B5EF4-FFF2-40B4-BE49-F238E27FC236}">
                <a16:creationId xmlns:a16="http://schemas.microsoft.com/office/drawing/2014/main" id="{C6E2130C-3CBE-4506-8A8D-6C8ACAB78C26}"/>
              </a:ext>
            </a:extLst>
          </p:cNvPr>
          <p:cNvSpPr>
            <a:spLocks noGrp="1"/>
          </p:cNvSpPr>
          <p:nvPr>
            <p:ph idx="1"/>
          </p:nvPr>
        </p:nvSpPr>
        <p:spPr/>
        <p:txBody>
          <a:bodyPr/>
          <a:lstStyle/>
          <a:p>
            <a:pPr>
              <a:lnSpc>
                <a:spcPct val="90000"/>
              </a:lnSpc>
            </a:pPr>
            <a:r>
              <a:rPr lang="en-US" altLang="en-US" dirty="0"/>
              <a:t>The problems of time twins and mass disasters</a:t>
            </a:r>
          </a:p>
          <a:p>
            <a:pPr lvl="1">
              <a:lnSpc>
                <a:spcPct val="90000"/>
              </a:lnSpc>
            </a:pPr>
            <a:r>
              <a:rPr lang="en-US" altLang="en-US" dirty="0"/>
              <a:t>Most astrologers claim that a person’s destiny is strongly influenced by the position of the stars and the planets at the moment of that person’s birth</a:t>
            </a:r>
          </a:p>
          <a:p>
            <a:pPr lvl="2">
              <a:lnSpc>
                <a:spcPct val="90000"/>
              </a:lnSpc>
            </a:pPr>
            <a:r>
              <a:rPr lang="en-US" altLang="en-US" dirty="0"/>
              <a:t>If this was the case, there would be time twins who have very similar destinies</a:t>
            </a:r>
          </a:p>
          <a:p>
            <a:pPr lvl="3">
              <a:lnSpc>
                <a:spcPct val="90000"/>
              </a:lnSpc>
            </a:pPr>
            <a:r>
              <a:rPr lang="en-US" altLang="en-US" dirty="0"/>
              <a:t>Except for a few isolated examples, there is no evidence to support this</a:t>
            </a:r>
          </a:p>
        </p:txBody>
      </p:sp>
    </p:spTree>
    <p:extLst>
      <p:ext uri="{BB962C8B-B14F-4D97-AF65-F5344CB8AC3E}">
        <p14:creationId xmlns:p14="http://schemas.microsoft.com/office/powerpoint/2010/main" val="41135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7036-8D17-465E-B004-344C373DA92B}"/>
              </a:ext>
            </a:extLst>
          </p:cNvPr>
          <p:cNvSpPr>
            <a:spLocks noGrp="1"/>
          </p:cNvSpPr>
          <p:nvPr>
            <p:ph type="title"/>
          </p:nvPr>
        </p:nvSpPr>
        <p:spPr/>
        <p:txBody>
          <a:bodyPr/>
          <a:lstStyle/>
          <a:p>
            <a:r>
              <a:rPr lang="en-US" altLang="en-US" dirty="0"/>
              <a:t>Reasons Why Astrology Is a Pseudoscience, 7</a:t>
            </a:r>
            <a:endParaRPr lang="en-US" dirty="0"/>
          </a:p>
        </p:txBody>
      </p:sp>
      <p:sp>
        <p:nvSpPr>
          <p:cNvPr id="3" name="Content Placeholder 2">
            <a:extLst>
              <a:ext uri="{FF2B5EF4-FFF2-40B4-BE49-F238E27FC236}">
                <a16:creationId xmlns:a16="http://schemas.microsoft.com/office/drawing/2014/main" id="{C6E2130C-3CBE-4506-8A8D-6C8ACAB78C26}"/>
              </a:ext>
            </a:extLst>
          </p:cNvPr>
          <p:cNvSpPr>
            <a:spLocks noGrp="1"/>
          </p:cNvSpPr>
          <p:nvPr>
            <p:ph idx="1"/>
          </p:nvPr>
        </p:nvSpPr>
        <p:spPr/>
        <p:txBody>
          <a:bodyPr/>
          <a:lstStyle/>
          <a:p>
            <a:pPr marL="342900" lvl="0" indent="-342900">
              <a:buClr>
                <a:srgbClr val="003366"/>
              </a:buClr>
              <a:buFont typeface="Arial" panose="020B0604020202020204" pitchFamily="34" charset="0"/>
              <a:buChar char="•"/>
            </a:pPr>
            <a:r>
              <a:rPr lang="en-US" sz="2400" dirty="0">
                <a:solidFill>
                  <a:srgbClr val="003366"/>
                </a:solidFill>
              </a:rPr>
              <a:t>Astrologers attempt to explain mass disasters by claiming that whole nations have horoscopes just as individuals do and that sometimes the horoscopes of nations override those of individuals</a:t>
            </a:r>
          </a:p>
          <a:p>
            <a:pPr marL="738188" lvl="1" indent="-342900"/>
            <a:r>
              <a:rPr lang="en-US" altLang="en-US" sz="2200" dirty="0"/>
              <a:t>This is unconvincing because:</a:t>
            </a:r>
          </a:p>
          <a:p>
            <a:pPr marL="566738" lvl="1" indent="-171450"/>
            <a:endParaRPr lang="en-US" altLang="en-US" sz="1000" dirty="0"/>
          </a:p>
          <a:p>
            <a:pPr marL="1147763" lvl="2" indent="-342900"/>
            <a:r>
              <a:rPr lang="en-US" altLang="en-US" sz="2000" dirty="0"/>
              <a:t>Many mass disasters involve people from many different nations</a:t>
            </a:r>
          </a:p>
          <a:p>
            <a:pPr marL="1147763" lvl="2" indent="-342900"/>
            <a:r>
              <a:rPr lang="en-US" altLang="en-US" sz="2000" dirty="0"/>
              <a:t>There are many relevant differences between nations and individuals</a:t>
            </a:r>
          </a:p>
        </p:txBody>
      </p:sp>
    </p:spTree>
    <p:extLst>
      <p:ext uri="{BB962C8B-B14F-4D97-AF65-F5344CB8AC3E}">
        <p14:creationId xmlns:p14="http://schemas.microsoft.com/office/powerpoint/2010/main" val="1713230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7036-8D17-465E-B004-344C373DA92B}"/>
              </a:ext>
            </a:extLst>
          </p:cNvPr>
          <p:cNvSpPr>
            <a:spLocks noGrp="1"/>
          </p:cNvSpPr>
          <p:nvPr>
            <p:ph type="title"/>
          </p:nvPr>
        </p:nvSpPr>
        <p:spPr/>
        <p:txBody>
          <a:bodyPr/>
          <a:lstStyle/>
          <a:p>
            <a:r>
              <a:rPr lang="en-US" altLang="en-US" dirty="0"/>
              <a:t>Reasons Why Astrology Is a Pseudoscience, 8</a:t>
            </a:r>
            <a:endParaRPr lang="en-US" dirty="0"/>
          </a:p>
        </p:txBody>
      </p:sp>
      <p:sp>
        <p:nvSpPr>
          <p:cNvPr id="3" name="Content Placeholder 2">
            <a:extLst>
              <a:ext uri="{FF2B5EF4-FFF2-40B4-BE49-F238E27FC236}">
                <a16:creationId xmlns:a16="http://schemas.microsoft.com/office/drawing/2014/main" id="{C6E2130C-3CBE-4506-8A8D-6C8ACAB78C26}"/>
              </a:ext>
            </a:extLst>
          </p:cNvPr>
          <p:cNvSpPr>
            <a:spLocks noGrp="1"/>
          </p:cNvSpPr>
          <p:nvPr>
            <p:ph idx="1"/>
          </p:nvPr>
        </p:nvSpPr>
        <p:spPr/>
        <p:txBody>
          <a:bodyPr/>
          <a:lstStyle/>
          <a:p>
            <a:pPr marL="1147763" lvl="2" indent="-342900"/>
            <a:r>
              <a:rPr lang="en-US" altLang="en-US" sz="2000" dirty="0"/>
              <a:t>There is no agreement among astrologers about how to determine when a nation’s horoscope will override those of individuals</a:t>
            </a:r>
          </a:p>
          <a:p>
            <a:pPr marL="1147763" lvl="2" indent="-342900"/>
            <a:r>
              <a:rPr lang="en-US" altLang="en-US" sz="2000" dirty="0"/>
              <a:t>Numerous studies have found no evidence that astrologers can accurately predict major national events</a:t>
            </a:r>
          </a:p>
          <a:p>
            <a:endParaRPr lang="en-US" altLang="en-US" sz="1000" dirty="0"/>
          </a:p>
          <a:p>
            <a:pPr>
              <a:lnSpc>
                <a:spcPct val="90000"/>
              </a:lnSpc>
            </a:pPr>
            <a:r>
              <a:rPr lang="en-US" altLang="en-US" dirty="0"/>
              <a:t>Scientific tests do not support astrology’s claims</a:t>
            </a:r>
          </a:p>
          <a:p>
            <a:pPr marL="342900" indent="-342900">
              <a:lnSpc>
                <a:spcPct val="90000"/>
              </a:lnSpc>
              <a:buFont typeface="Arial" panose="020B0604020202020204" pitchFamily="34" charset="0"/>
              <a:buChar char="•"/>
            </a:pPr>
            <a:r>
              <a:rPr lang="en-US" altLang="en-US" sz="2400" dirty="0"/>
              <a:t>Representative studies have been done to find correlations between sun signs (and other signs) and people’s appearance, relationships, careers, and personalities </a:t>
            </a:r>
          </a:p>
          <a:p>
            <a:pPr marL="738188" lvl="1" indent="-342900">
              <a:lnSpc>
                <a:spcPct val="90000"/>
              </a:lnSpc>
            </a:pPr>
            <a:r>
              <a:rPr lang="en-US" altLang="en-US" sz="2000" dirty="0"/>
              <a:t>None of the studies supports astrology’s claim</a:t>
            </a:r>
          </a:p>
        </p:txBody>
      </p:sp>
    </p:spTree>
    <p:extLst>
      <p:ext uri="{BB962C8B-B14F-4D97-AF65-F5344CB8AC3E}">
        <p14:creationId xmlns:p14="http://schemas.microsoft.com/office/powerpoint/2010/main" val="366318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40EC0E-C5D2-4794-9A8C-19E39B6EB10D}"/>
              </a:ext>
            </a:extLst>
          </p:cNvPr>
          <p:cNvSpPr>
            <a:spLocks noGrp="1"/>
          </p:cNvSpPr>
          <p:nvPr>
            <p:ph type="title"/>
          </p:nvPr>
        </p:nvSpPr>
        <p:spPr/>
        <p:txBody>
          <a:bodyPr/>
          <a:lstStyle/>
          <a:p>
            <a:r>
              <a:rPr lang="en-US" altLang="en-US" dirty="0"/>
              <a:t>The Basic Pattern of Scientific Reasoning, 3</a:t>
            </a:r>
            <a:endParaRPr lang="en-US" dirty="0"/>
          </a:p>
        </p:txBody>
      </p:sp>
      <p:sp>
        <p:nvSpPr>
          <p:cNvPr id="6" name="Content Placeholder 5">
            <a:extLst>
              <a:ext uri="{FF2B5EF4-FFF2-40B4-BE49-F238E27FC236}">
                <a16:creationId xmlns:a16="http://schemas.microsoft.com/office/drawing/2014/main" id="{21D6EE11-CAC4-4D21-8E60-B1D5613B5E74}"/>
              </a:ext>
            </a:extLst>
          </p:cNvPr>
          <p:cNvSpPr>
            <a:spLocks noGrp="1"/>
          </p:cNvSpPr>
          <p:nvPr>
            <p:ph idx="1"/>
          </p:nvPr>
        </p:nvSpPr>
        <p:spPr>
          <a:xfrm>
            <a:off x="838200" y="2362200"/>
            <a:ext cx="7693025" cy="3724275"/>
          </a:xfrm>
        </p:spPr>
        <p:txBody>
          <a:bodyPr/>
          <a:lstStyle/>
          <a:p>
            <a:pPr lvl="0">
              <a:buClr>
                <a:srgbClr val="003366"/>
              </a:buClr>
            </a:pPr>
            <a:r>
              <a:rPr lang="en-US" altLang="en-US" dirty="0">
                <a:solidFill>
                  <a:srgbClr val="003366"/>
                </a:solidFill>
              </a:rPr>
              <a:t>Testing the hypotheses</a:t>
            </a:r>
          </a:p>
          <a:p>
            <a:pPr marL="342900" lvl="0" indent="-342900">
              <a:buClr>
                <a:srgbClr val="003366"/>
              </a:buClr>
              <a:buFont typeface="Arial" panose="020B0604020202020204" pitchFamily="34" charset="0"/>
              <a:buChar char="•"/>
            </a:pPr>
            <a:r>
              <a:rPr lang="en-US" altLang="en-US" sz="2400" dirty="0">
                <a:solidFill>
                  <a:srgbClr val="003366"/>
                </a:solidFill>
              </a:rPr>
              <a:t>Scientific hypotheses are tested by considering their implications and then testing those implications by means of observation or experiment</a:t>
            </a:r>
          </a:p>
          <a:p>
            <a:pPr marL="342900" indent="-342900">
              <a:buFont typeface="Arial" panose="020B0604020202020204" pitchFamily="34" charset="0"/>
              <a:buChar char="•"/>
            </a:pPr>
            <a:r>
              <a:rPr lang="en-US" altLang="en-US" sz="2400" dirty="0"/>
              <a:t>Scientists are often able to provide strong (but not logically conclusive) evidence for a hypothesis by the following process: </a:t>
            </a:r>
          </a:p>
          <a:p>
            <a:endParaRPr lang="en-US" altLang="en-US" sz="1000" dirty="0"/>
          </a:p>
          <a:p>
            <a:pPr marL="738188" lvl="1" indent="-342900"/>
            <a:r>
              <a:rPr lang="en-US" altLang="en-US" sz="2200" dirty="0"/>
              <a:t>Deducing specific implications from the hypothesis (that is, asking what would be true if the hypothesis were true)</a:t>
            </a:r>
          </a:p>
        </p:txBody>
      </p:sp>
    </p:spTree>
    <p:extLst>
      <p:ext uri="{BB962C8B-B14F-4D97-AF65-F5344CB8AC3E}">
        <p14:creationId xmlns:p14="http://schemas.microsoft.com/office/powerpoint/2010/main" val="405193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40EC0E-C5D2-4794-9A8C-19E39B6EB10D}"/>
              </a:ext>
            </a:extLst>
          </p:cNvPr>
          <p:cNvSpPr>
            <a:spLocks noGrp="1"/>
          </p:cNvSpPr>
          <p:nvPr>
            <p:ph type="title"/>
          </p:nvPr>
        </p:nvSpPr>
        <p:spPr/>
        <p:txBody>
          <a:bodyPr/>
          <a:lstStyle/>
          <a:p>
            <a:r>
              <a:rPr lang="en-US" altLang="en-US" dirty="0"/>
              <a:t>The Basic Pattern of Scientific Reasoning, 4</a:t>
            </a:r>
            <a:endParaRPr lang="en-US" dirty="0"/>
          </a:p>
        </p:txBody>
      </p:sp>
      <p:sp>
        <p:nvSpPr>
          <p:cNvPr id="6" name="Content Placeholder 5">
            <a:extLst>
              <a:ext uri="{FF2B5EF4-FFF2-40B4-BE49-F238E27FC236}">
                <a16:creationId xmlns:a16="http://schemas.microsoft.com/office/drawing/2014/main" id="{21D6EE11-CAC4-4D21-8E60-B1D5613B5E74}"/>
              </a:ext>
            </a:extLst>
          </p:cNvPr>
          <p:cNvSpPr>
            <a:spLocks noGrp="1"/>
          </p:cNvSpPr>
          <p:nvPr>
            <p:ph idx="1"/>
          </p:nvPr>
        </p:nvSpPr>
        <p:spPr>
          <a:xfrm>
            <a:off x="838200" y="2362200"/>
            <a:ext cx="7693025" cy="3724275"/>
          </a:xfrm>
        </p:spPr>
        <p:txBody>
          <a:bodyPr/>
          <a:lstStyle/>
          <a:p>
            <a:pPr marL="738188" lvl="1" indent="-342900">
              <a:buClr>
                <a:srgbClr val="003366"/>
              </a:buClr>
            </a:pPr>
            <a:r>
              <a:rPr lang="en-US" altLang="en-US" sz="2200" dirty="0">
                <a:solidFill>
                  <a:srgbClr val="003366"/>
                </a:solidFill>
              </a:rPr>
              <a:t>Testing those implications by observation or experiment</a:t>
            </a:r>
          </a:p>
          <a:p>
            <a:pPr marL="738188" lvl="1" indent="-342900">
              <a:buClr>
                <a:srgbClr val="003366"/>
              </a:buClr>
            </a:pPr>
            <a:r>
              <a:rPr lang="en-US" altLang="en-US" sz="2200" dirty="0">
                <a:solidFill>
                  <a:srgbClr val="003366"/>
                </a:solidFill>
              </a:rPr>
              <a:t>Finding that those implications consistently turn out to be true across a variety of demanding test conditions</a:t>
            </a:r>
          </a:p>
        </p:txBody>
      </p:sp>
    </p:spTree>
    <p:extLst>
      <p:ext uri="{BB962C8B-B14F-4D97-AF65-F5344CB8AC3E}">
        <p14:creationId xmlns:p14="http://schemas.microsoft.com/office/powerpoint/2010/main" val="377826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5D40-EA6D-48A8-A8BF-C94404134066}"/>
              </a:ext>
            </a:extLst>
          </p:cNvPr>
          <p:cNvSpPr>
            <a:spLocks noGrp="1"/>
          </p:cNvSpPr>
          <p:nvPr>
            <p:ph type="title"/>
          </p:nvPr>
        </p:nvSpPr>
        <p:spPr/>
        <p:txBody>
          <a:bodyPr/>
          <a:lstStyle/>
          <a:p>
            <a:r>
              <a:rPr lang="en-US" altLang="en-US" dirty="0"/>
              <a:t>More on Hypothesis Testing, 1</a:t>
            </a:r>
            <a:endParaRPr lang="en-US" dirty="0"/>
          </a:p>
        </p:txBody>
      </p:sp>
      <p:sp>
        <p:nvSpPr>
          <p:cNvPr id="3" name="Content Placeholder 2">
            <a:extLst>
              <a:ext uri="{FF2B5EF4-FFF2-40B4-BE49-F238E27FC236}">
                <a16:creationId xmlns:a16="http://schemas.microsoft.com/office/drawing/2014/main" id="{399C4259-2181-4005-B7A6-6D8E9E551650}"/>
              </a:ext>
            </a:extLst>
          </p:cNvPr>
          <p:cNvSpPr>
            <a:spLocks noGrp="1"/>
          </p:cNvSpPr>
          <p:nvPr>
            <p:ph idx="1"/>
          </p:nvPr>
        </p:nvSpPr>
        <p:spPr>
          <a:xfrm>
            <a:off x="838200" y="2362200"/>
            <a:ext cx="7848600" cy="3724275"/>
          </a:xfrm>
        </p:spPr>
        <p:txBody>
          <a:bodyPr/>
          <a:lstStyle/>
          <a:p>
            <a:pPr>
              <a:spcBef>
                <a:spcPts val="300"/>
              </a:spcBef>
            </a:pPr>
            <a:r>
              <a:rPr lang="en-US" altLang="en-US" b="1" dirty="0"/>
              <a:t>Controlled study</a:t>
            </a:r>
            <a:r>
              <a:rPr lang="en-US" altLang="en-US" dirty="0"/>
              <a:t>: Study where a randomly selected group of people from a population are divided into an experimental group and a control group, and only one group is subject to the experimental condition but no one knows which group until after the experiment is complete </a:t>
            </a:r>
          </a:p>
          <a:p>
            <a:pPr>
              <a:spcBef>
                <a:spcPts val="300"/>
              </a:spcBef>
            </a:pPr>
            <a:endParaRPr lang="en-US" altLang="en-US" sz="1000" u="sng" dirty="0"/>
          </a:p>
          <a:p>
            <a:pPr>
              <a:spcBef>
                <a:spcPts val="300"/>
              </a:spcBef>
            </a:pPr>
            <a:r>
              <a:rPr lang="en-US" altLang="en-US" b="1" dirty="0"/>
              <a:t>Randomized experimental study</a:t>
            </a:r>
            <a:r>
              <a:rPr lang="en-US" altLang="en-US" dirty="0"/>
              <a:t>: Controlled study that includes deliberate “interventions” on randomly selected groups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5D40-EA6D-48A8-A8BF-C94404134066}"/>
              </a:ext>
            </a:extLst>
          </p:cNvPr>
          <p:cNvSpPr>
            <a:spLocks noGrp="1"/>
          </p:cNvSpPr>
          <p:nvPr>
            <p:ph type="title"/>
          </p:nvPr>
        </p:nvSpPr>
        <p:spPr/>
        <p:txBody>
          <a:bodyPr/>
          <a:lstStyle/>
          <a:p>
            <a:r>
              <a:rPr lang="en-US" altLang="en-US" dirty="0"/>
              <a:t>More on Hypothesis Testing, 2</a:t>
            </a:r>
            <a:endParaRPr lang="en-US" dirty="0"/>
          </a:p>
        </p:txBody>
      </p:sp>
      <p:sp>
        <p:nvSpPr>
          <p:cNvPr id="3" name="Content Placeholder 2">
            <a:extLst>
              <a:ext uri="{FF2B5EF4-FFF2-40B4-BE49-F238E27FC236}">
                <a16:creationId xmlns:a16="http://schemas.microsoft.com/office/drawing/2014/main" id="{399C4259-2181-4005-B7A6-6D8E9E551650}"/>
              </a:ext>
            </a:extLst>
          </p:cNvPr>
          <p:cNvSpPr>
            <a:spLocks noGrp="1"/>
          </p:cNvSpPr>
          <p:nvPr>
            <p:ph idx="1"/>
          </p:nvPr>
        </p:nvSpPr>
        <p:spPr/>
        <p:txBody>
          <a:bodyPr/>
          <a:lstStyle/>
          <a:p>
            <a:pPr lvl="1"/>
            <a:r>
              <a:rPr lang="en-US" altLang="en-US" b="1" dirty="0"/>
              <a:t>Nonrandomized prospective study</a:t>
            </a:r>
            <a:r>
              <a:rPr lang="en-US" altLang="en-US" dirty="0"/>
              <a:t>: Find a group that has already been exposed to the experimental condition, and compare it to one that has not (but that is similar in all other relevant respects)</a:t>
            </a:r>
            <a:r>
              <a:rPr lang="en-US" altLang="en-US" sz="2000" dirty="0"/>
              <a:t> </a:t>
            </a:r>
          </a:p>
          <a:p>
            <a:pPr lvl="2"/>
            <a:r>
              <a:rPr lang="en-US" altLang="en-US" dirty="0"/>
              <a:t>If the experimental group exhibits the suspected effect at significantly higher rates than the control group, this provides evidence for the suspected cause-and-effect relationship</a:t>
            </a:r>
          </a:p>
        </p:txBody>
      </p:sp>
    </p:spTree>
    <p:extLst>
      <p:ext uri="{BB962C8B-B14F-4D97-AF65-F5344CB8AC3E}">
        <p14:creationId xmlns:p14="http://schemas.microsoft.com/office/powerpoint/2010/main" val="212501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5D40-EA6D-48A8-A8BF-C94404134066}"/>
              </a:ext>
            </a:extLst>
          </p:cNvPr>
          <p:cNvSpPr>
            <a:spLocks noGrp="1"/>
          </p:cNvSpPr>
          <p:nvPr>
            <p:ph type="title"/>
          </p:nvPr>
        </p:nvSpPr>
        <p:spPr/>
        <p:txBody>
          <a:bodyPr/>
          <a:lstStyle/>
          <a:p>
            <a:r>
              <a:rPr lang="en-US" altLang="en-US" dirty="0"/>
              <a:t>More on Hypothesis Testing, 3</a:t>
            </a:r>
            <a:endParaRPr lang="en-US" dirty="0"/>
          </a:p>
        </p:txBody>
      </p:sp>
      <p:sp>
        <p:nvSpPr>
          <p:cNvPr id="3" name="Content Placeholder 2">
            <a:extLst>
              <a:ext uri="{FF2B5EF4-FFF2-40B4-BE49-F238E27FC236}">
                <a16:creationId xmlns:a16="http://schemas.microsoft.com/office/drawing/2014/main" id="{399C4259-2181-4005-B7A6-6D8E9E551650}"/>
              </a:ext>
            </a:extLst>
          </p:cNvPr>
          <p:cNvSpPr>
            <a:spLocks noGrp="1"/>
          </p:cNvSpPr>
          <p:nvPr>
            <p:ph idx="1"/>
          </p:nvPr>
        </p:nvSpPr>
        <p:spPr/>
        <p:txBody>
          <a:bodyPr/>
          <a:lstStyle/>
          <a:p>
            <a:pPr lvl="1"/>
            <a:r>
              <a:rPr lang="en-US" altLang="en-US" b="1" dirty="0"/>
              <a:t>Nonrandomized retrospective study</a:t>
            </a:r>
            <a:r>
              <a:rPr lang="en-US" altLang="en-US" dirty="0"/>
              <a:t>: Find a group that already exhibits a certain effect, compare it to a relevantly similar control group that doesn’t exhibit the observed effect, and then try to determine the cause of the observed effect </a:t>
            </a:r>
          </a:p>
        </p:txBody>
      </p:sp>
    </p:spTree>
    <p:extLst>
      <p:ext uri="{BB962C8B-B14F-4D97-AF65-F5344CB8AC3E}">
        <p14:creationId xmlns:p14="http://schemas.microsoft.com/office/powerpoint/2010/main" val="126887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4C88-818F-48C5-800D-D7925E4EFE7B}"/>
              </a:ext>
            </a:extLst>
          </p:cNvPr>
          <p:cNvSpPr>
            <a:spLocks noGrp="1"/>
          </p:cNvSpPr>
          <p:nvPr>
            <p:ph type="title"/>
          </p:nvPr>
        </p:nvSpPr>
        <p:spPr/>
        <p:txBody>
          <a:bodyPr/>
          <a:lstStyle/>
          <a:p>
            <a:r>
              <a:rPr lang="en-US" dirty="0"/>
              <a:t>Popular Methods for Assessing “Miracle” or “Alternative” Cures</a:t>
            </a:r>
          </a:p>
        </p:txBody>
      </p:sp>
      <p:sp>
        <p:nvSpPr>
          <p:cNvPr id="3" name="Content Placeholder 2">
            <a:extLst>
              <a:ext uri="{FF2B5EF4-FFF2-40B4-BE49-F238E27FC236}">
                <a16:creationId xmlns:a16="http://schemas.microsoft.com/office/drawing/2014/main" id="{B1D8A38A-48F9-42DF-8D47-AD43AA90D95D}"/>
              </a:ext>
            </a:extLst>
          </p:cNvPr>
          <p:cNvSpPr>
            <a:spLocks noGrp="1"/>
          </p:cNvSpPr>
          <p:nvPr>
            <p:ph idx="1"/>
          </p:nvPr>
        </p:nvSpPr>
        <p:spPr/>
        <p:txBody>
          <a:bodyPr/>
          <a:lstStyle/>
          <a:p>
            <a:r>
              <a:rPr lang="en-US" dirty="0"/>
              <a:t>Each of the following methods has been proven time and again to be unreliable</a:t>
            </a:r>
          </a:p>
          <a:p>
            <a:pPr marL="457200" indent="-457200">
              <a:buFont typeface="Arial" panose="020B0604020202020204" pitchFamily="34" charset="0"/>
              <a:buChar char="•"/>
            </a:pPr>
            <a:r>
              <a:rPr lang="en-US" sz="2400" dirty="0"/>
              <a:t>Method of personal experience</a:t>
            </a:r>
          </a:p>
          <a:p>
            <a:pPr marL="457200" indent="-457200">
              <a:buFont typeface="Arial" panose="020B0604020202020204" pitchFamily="34" charset="0"/>
              <a:buChar char="•"/>
            </a:pPr>
            <a:r>
              <a:rPr lang="en-US" sz="2400" dirty="0"/>
              <a:t>Method of anecdotal evidence</a:t>
            </a:r>
          </a:p>
          <a:p>
            <a:pPr marL="457200" indent="-457200">
              <a:buFont typeface="Arial" panose="020B0604020202020204" pitchFamily="34" charset="0"/>
              <a:buChar char="•"/>
            </a:pPr>
            <a:r>
              <a:rPr lang="en-US" sz="2400" dirty="0"/>
              <a:t>Method of paid testimonials</a:t>
            </a:r>
          </a:p>
          <a:p>
            <a:pPr marL="457200" indent="-457200">
              <a:buFont typeface="Arial" panose="020B0604020202020204" pitchFamily="34" charset="0"/>
              <a:buChar char="•"/>
            </a:pPr>
            <a:r>
              <a:rPr lang="en-US" sz="2400" dirty="0"/>
              <a:t>Method of folklore</a:t>
            </a:r>
          </a:p>
        </p:txBody>
      </p:sp>
    </p:spTree>
    <p:extLst>
      <p:ext uri="{BB962C8B-B14F-4D97-AF65-F5344CB8AC3E}">
        <p14:creationId xmlns:p14="http://schemas.microsoft.com/office/powerpoint/2010/main" val="1237679678"/>
      </p:ext>
    </p:extLst>
  </p:cSld>
  <p:clrMapOvr>
    <a:masterClrMapping/>
  </p:clrMapOvr>
</p:sld>
</file>

<file path=ppt/theme/theme1.xml><?xml version="1.0" encoding="utf-8"?>
<a:theme xmlns:a="http://schemas.openxmlformats.org/drawingml/2006/main" name="1_Capsules">
  <a:themeElements>
    <a:clrScheme name="Custom 59">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0000"/>
      </a:hlink>
      <a:folHlink>
        <a:srgbClr val="003366"/>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3B1605E6CAFF34DA7688D4A3DE741FC" ma:contentTypeVersion="" ma:contentTypeDescription="Create a new document." ma:contentTypeScope="" ma:versionID="05ef95cd2ad246d0c8271ec60b17ad4f">
  <xsd:schema xmlns:xsd="http://www.w3.org/2001/XMLSchema" xmlns:xs="http://www.w3.org/2001/XMLSchema" xmlns:p="http://schemas.microsoft.com/office/2006/metadata/properties" xmlns:ns2="dd132adf-85ac-4a18-8a8f-eabd02632a11" xmlns:ns3="8f5cc36b-c016-4758-adce-9e0f69c0453c" targetNamespace="http://schemas.microsoft.com/office/2006/metadata/properties" ma:root="true" ma:fieldsID="c503de9789163bd5bbe326fdacfa265e" ns2:_="" ns3:_="">
    <xsd:import namespace="dd132adf-85ac-4a18-8a8f-eabd02632a11"/>
    <xsd:import namespace="8f5cc36b-c016-4758-adce-9e0f69c0453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132adf-85ac-4a18-8a8f-eabd02632a1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f5cc36b-c016-4758-adce-9e0f69c0453c"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6E5B5C-00D8-42AE-B31B-6CE2AD5BDA45}">
  <ds:schemaRefs>
    <ds:schemaRef ds:uri="http://schemas.microsoft.com/sharepoint/v3/contenttype/forms"/>
  </ds:schemaRefs>
</ds:datastoreItem>
</file>

<file path=customXml/itemProps2.xml><?xml version="1.0" encoding="utf-8"?>
<ds:datastoreItem xmlns:ds="http://schemas.openxmlformats.org/officeDocument/2006/customXml" ds:itemID="{F2DB458C-2C91-42BA-84A8-A5FA2DC2DF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132adf-85ac-4a18-8a8f-eabd02632a11"/>
    <ds:schemaRef ds:uri="8f5cc36b-c016-4758-adce-9e0f69c04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54EF9A-CD82-4A5D-8434-1D39EECB5533}">
  <ds:schemaRefs>
    <ds:schemaRef ds:uri="http://purl.org/dc/terms/"/>
    <ds:schemaRef ds:uri="http://schemas.microsoft.com/office/2006/metadata/properties"/>
    <ds:schemaRef ds:uri="http://schemas.microsoft.com/office/2006/documentManagement/types"/>
    <ds:schemaRef ds:uri="http://schemas.microsoft.com/office/infopath/2007/PartnerControls"/>
    <ds:schemaRef ds:uri="3b891efd-a537-4e57-a9a6-7bde74ae8a20"/>
    <ds:schemaRef ds:uri="http://purl.org/dc/elements/1.1/"/>
    <ds:schemaRef ds:uri="aa4f5ada-9d1d-46d6-b705-f2cf90d05a9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1611</TotalTime>
  <Words>2144</Words>
  <Application>Microsoft Office PowerPoint</Application>
  <PresentationFormat>On-screen Show (4:3)</PresentationFormat>
  <Paragraphs>189</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1_Capsules</vt:lpstr>
      <vt:lpstr>Critical Thinking: A Student’s Introduction</vt:lpstr>
      <vt:lpstr>The Basic Pattern of Scientific Reasoning, 1</vt:lpstr>
      <vt:lpstr>The Basic Pattern of Scientific Reasoning, 2</vt:lpstr>
      <vt:lpstr>The Basic Pattern of Scientific Reasoning, 3</vt:lpstr>
      <vt:lpstr>The Basic Pattern of Scientific Reasoning, 4</vt:lpstr>
      <vt:lpstr>More on Hypothesis Testing, 1</vt:lpstr>
      <vt:lpstr>More on Hypothesis Testing, 2</vt:lpstr>
      <vt:lpstr>More on Hypothesis Testing, 3</vt:lpstr>
      <vt:lpstr>Popular Methods for Assessing “Miracle” or “Alternative” Cures</vt:lpstr>
      <vt:lpstr>The Limitations of Science, 1</vt:lpstr>
      <vt:lpstr>The Limitations of Science, 2</vt:lpstr>
      <vt:lpstr>How to Distinguish Science from Pseudoscience, 1</vt:lpstr>
      <vt:lpstr>How to Distinguish Science from Pseudoscience, 2</vt:lpstr>
      <vt:lpstr>Absence of Testability, 1</vt:lpstr>
      <vt:lpstr>Absence of Testability, 2</vt:lpstr>
      <vt:lpstr>Absence of Testability, 3</vt:lpstr>
      <vt:lpstr>Absence of Testability, 4</vt:lpstr>
      <vt:lpstr>Inconsistency with Well-Established Scientific Findings, 1</vt:lpstr>
      <vt:lpstr>Inconsistency with Well-Established Scientific Findings, 2</vt:lpstr>
      <vt:lpstr>Explaining Away or Ignoring Falsifying Evidence, 1</vt:lpstr>
      <vt:lpstr>Explaining Away or Ignoring Falsifying Evidence, 2</vt:lpstr>
      <vt:lpstr>Use of Vague Language, 1</vt:lpstr>
      <vt:lpstr>Use of Vague Language, 2</vt:lpstr>
      <vt:lpstr>Use of Vague Language, 3</vt:lpstr>
      <vt:lpstr>Lack of Progressiveness</vt:lpstr>
      <vt:lpstr>Failure to Conduct Research, 1</vt:lpstr>
      <vt:lpstr>Failure to Conduct Research, 2</vt:lpstr>
      <vt:lpstr>A Case Study in Pseudoscientific Thinking: Astrology</vt:lpstr>
      <vt:lpstr>Reasons Why Astrology Is a Pseudoscience, 1</vt:lpstr>
      <vt:lpstr>Reasons Why Astrology Is a Pseudoscience, 2</vt:lpstr>
      <vt:lpstr>Reasons Why Astrology Is a Pseudoscience, 3</vt:lpstr>
      <vt:lpstr>Reasons Why Astrology Is a Pseudoscience, 4</vt:lpstr>
      <vt:lpstr>Reasons Why Astrology Is a Pseudoscience, 5</vt:lpstr>
      <vt:lpstr>Reasons Why Astrology Is a Pseudoscience, 6</vt:lpstr>
      <vt:lpstr>Reasons Why Astrology Is a Pseudoscience, 7</vt:lpstr>
      <vt:lpstr>Reasons Why Astrology Is a Pseudoscience,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Balaji</dc:creator>
  <cp:lastModifiedBy>Cote, Tim</cp:lastModifiedBy>
  <cp:revision>61</cp:revision>
  <cp:lastPrinted>1601-01-01T00:00:00Z</cp:lastPrinted>
  <dcterms:created xsi:type="dcterms:W3CDTF">1601-01-01T00:00:00Z</dcterms:created>
  <dcterms:modified xsi:type="dcterms:W3CDTF">2019-01-07T21:11:18Z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