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4a7332c1765a3a4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a7332c1765a3a4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4a7332c1765a3a4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4a7332c1765a3a4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bfbcd68c1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bfbcd68c1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bfbcd68c1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bfbcd68c1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bfbcd68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bfbcd68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bfbcd68c1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bfbcd68c1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4bfbcd68c1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4bfbcd68c1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topic sentences are vague.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4bfbcd68c1_8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4bfbcd68c1_8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main points in the thesis statement?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4bfbcd68c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4bfbcd68c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Signal word in the restatement?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4bfbcd68c1_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4bfbcd68c1_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opinion given in the thesis statement?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Essay Outline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Late deadline</a:t>
            </a:r>
            <a:endParaRPr/>
          </a:p>
        </p:txBody>
      </p:sp>
      <p:sp>
        <p:nvSpPr>
          <p:cNvPr id="114" name="Google Shape;114;p23"/>
          <p:cNvSpPr txBox="1"/>
          <p:nvPr>
            <p:ph idx="1" type="body"/>
          </p:nvPr>
        </p:nvSpPr>
        <p:spPr>
          <a:xfrm>
            <a:off x="155850" y="388625"/>
            <a:ext cx="8988300" cy="4468500"/>
          </a:xfrm>
          <a:prstGeom prst="rect">
            <a:avLst/>
          </a:prstGeom>
        </p:spPr>
        <p:txBody>
          <a:bodyPr anchorCtr="0" anchor="t" bIns="91425" lIns="91425" spcFirstLastPara="1" rIns="91425" wrap="square" tIns="91425">
            <a:normAutofit fontScale="85000" lnSpcReduction="20000"/>
          </a:bodyPr>
          <a:lstStyle/>
          <a:p>
            <a:pPr indent="-309562" lvl="0" marL="457200" rtl="0" algn="l">
              <a:spcBef>
                <a:spcPts val="0"/>
              </a:spcBef>
              <a:spcAft>
                <a:spcPts val="0"/>
              </a:spcAft>
              <a:buSzPct val="100000"/>
              <a:buChar char="●"/>
            </a:pPr>
            <a:r>
              <a:rPr b="1" lang="vi" sz="1500"/>
              <a:t>Introduction: </a:t>
            </a:r>
            <a:endParaRPr b="1" sz="1500"/>
          </a:p>
          <a:p>
            <a:pPr indent="-309562" lvl="0" marL="457200" rtl="0" algn="l">
              <a:spcBef>
                <a:spcPts val="0"/>
              </a:spcBef>
              <a:spcAft>
                <a:spcPts val="0"/>
              </a:spcAft>
              <a:buSzPct val="100000"/>
              <a:buChar char="●"/>
            </a:pPr>
            <a:r>
              <a:rPr b="1" lang="vi" sz="1500"/>
              <a:t>In the </a:t>
            </a:r>
            <a:r>
              <a:rPr b="1" lang="vi" sz="1500"/>
              <a:t>contemporary</a:t>
            </a:r>
            <a:r>
              <a:rPr b="1" lang="vi" sz="1500"/>
              <a:t> days, much more parents and their children prefer experience other roles of member in the family. Thought the changing </a:t>
            </a:r>
            <a:r>
              <a:rPr lang="vi" sz="1500"/>
              <a:t>seems to give them benefits effects, it still has some doubleback, especially </a:t>
            </a:r>
            <a:r>
              <a:rPr lang="vi" sz="1500"/>
              <a:t>in finance and demanding sectors.</a:t>
            </a:r>
            <a:r>
              <a:rPr lang="vi" sz="1500"/>
              <a:t> </a:t>
            </a:r>
            <a:endParaRPr sz="1500"/>
          </a:p>
          <a:p>
            <a:pPr indent="0" lvl="0" marL="0" rtl="0" algn="l">
              <a:spcBef>
                <a:spcPts val="1200"/>
              </a:spcBef>
              <a:spcAft>
                <a:spcPts val="0"/>
              </a:spcAft>
              <a:buNone/>
            </a:pPr>
            <a:r>
              <a:rPr b="1" lang="vi" sz="1500"/>
              <a:t>Body </a:t>
            </a:r>
            <a:r>
              <a:rPr b="1" lang="vi" sz="1500"/>
              <a:t>Paragraph 1:</a:t>
            </a:r>
            <a:endParaRPr b="1" sz="1500"/>
          </a:p>
          <a:p>
            <a:pPr indent="0" lvl="0" marL="0" rtl="0" algn="l">
              <a:spcBef>
                <a:spcPts val="1200"/>
              </a:spcBef>
              <a:spcAft>
                <a:spcPts val="0"/>
              </a:spcAft>
              <a:buNone/>
            </a:pPr>
            <a:r>
              <a:rPr b="1" lang="vi" sz="1500"/>
              <a:t>Topic sentence 1: the changing will cause the disorder in the income and outcome of the family.</a:t>
            </a:r>
            <a:endParaRPr b="1" sz="1500"/>
          </a:p>
          <a:p>
            <a:pPr indent="-309562" lvl="0" marL="457200" rtl="0" algn="l">
              <a:spcBef>
                <a:spcPts val="1200"/>
              </a:spcBef>
              <a:spcAft>
                <a:spcPts val="0"/>
              </a:spcAft>
              <a:buSzPct val="100000"/>
              <a:buChar char="-"/>
            </a:pPr>
            <a:r>
              <a:rPr b="1" lang="vi" sz="1500"/>
              <a:t>supporting idea 1: do not have enough experience to earn enough the salary to provide for family</a:t>
            </a:r>
            <a:endParaRPr b="1" sz="1500"/>
          </a:p>
          <a:p>
            <a:pPr indent="-309562" lvl="0" marL="457200" rtl="0" algn="l">
              <a:spcBef>
                <a:spcPts val="0"/>
              </a:spcBef>
              <a:spcAft>
                <a:spcPts val="0"/>
              </a:spcAft>
              <a:buSzPct val="100000"/>
              <a:buChar char="-"/>
            </a:pPr>
            <a:r>
              <a:rPr b="1" lang="vi" sz="1500"/>
              <a:t>supporting idea 2: the unreasonable spending after changing role</a:t>
            </a:r>
            <a:endParaRPr b="1" sz="1500"/>
          </a:p>
          <a:p>
            <a:pPr indent="0" lvl="0" marL="0" rtl="0" algn="l">
              <a:spcBef>
                <a:spcPts val="1200"/>
              </a:spcBef>
              <a:spcAft>
                <a:spcPts val="0"/>
              </a:spcAft>
              <a:buNone/>
            </a:pPr>
            <a:r>
              <a:rPr b="1" lang="vi" sz="1500"/>
              <a:t>Body Paragraph 2:</a:t>
            </a:r>
            <a:endParaRPr b="1" sz="1500"/>
          </a:p>
          <a:p>
            <a:pPr indent="0" lvl="0" marL="0" rtl="0" algn="l">
              <a:spcBef>
                <a:spcPts val="1200"/>
              </a:spcBef>
              <a:spcAft>
                <a:spcPts val="0"/>
              </a:spcAft>
              <a:buNone/>
            </a:pPr>
            <a:r>
              <a:rPr b="1" lang="vi" sz="1500"/>
              <a:t> Topic sentence 2 : The changing will make members not to satisfy their demands as they used to do.</a:t>
            </a:r>
            <a:endParaRPr b="1" sz="1500"/>
          </a:p>
          <a:p>
            <a:pPr indent="-309562" lvl="0" marL="457200" rtl="0" algn="l">
              <a:spcBef>
                <a:spcPts val="1200"/>
              </a:spcBef>
              <a:spcAft>
                <a:spcPts val="0"/>
              </a:spcAft>
              <a:buSzPct val="100000"/>
              <a:buChar char="-"/>
            </a:pPr>
            <a:r>
              <a:rPr b="1" lang="vi" sz="1500"/>
              <a:t>supporting idea 1: children have to work instead of entertainment.</a:t>
            </a:r>
            <a:endParaRPr b="1" sz="1500"/>
          </a:p>
          <a:p>
            <a:pPr indent="-309562" lvl="0" marL="457200" rtl="0" algn="l">
              <a:spcBef>
                <a:spcPts val="0"/>
              </a:spcBef>
              <a:spcAft>
                <a:spcPts val="0"/>
              </a:spcAft>
              <a:buSzPct val="100000"/>
              <a:buChar char="-"/>
            </a:pPr>
            <a:r>
              <a:rPr b="1" lang="vi" sz="1500"/>
              <a:t>supporting idea 2: parents can not participate in some adult activities.</a:t>
            </a:r>
            <a:endParaRPr b="1" sz="1500"/>
          </a:p>
          <a:p>
            <a:pPr indent="0" lvl="0" marL="0" rtl="0" algn="l">
              <a:spcBef>
                <a:spcPts val="1200"/>
              </a:spcBef>
              <a:spcAft>
                <a:spcPts val="0"/>
              </a:spcAft>
              <a:buNone/>
            </a:pPr>
            <a:r>
              <a:rPr b="1" lang="vi" sz="1500"/>
              <a:t>Conclusion: they have both positive and negative for each role when switching.</a:t>
            </a:r>
            <a:endParaRPr b="1" sz="1500"/>
          </a:p>
          <a:p>
            <a:pPr indent="0" lvl="0" marL="0" rtl="0" algn="l">
              <a:spcBef>
                <a:spcPts val="1200"/>
              </a:spcBef>
              <a:spcAft>
                <a:spcPts val="1200"/>
              </a:spcAft>
              <a:buNone/>
            </a:pPr>
            <a:r>
              <a:rPr b="1" lang="vi" sz="1500"/>
              <a:t>Restatement: Though the switch brings them benefits, it is undoubtedly that it remains negative sides, specifically in finance and demanding sectors. However, i still believe that it is a good chance for both children and parents having better understanding of others.</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Question 1</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vi" sz="2400"/>
              <a:t>What would be the effects if children and parents in a family reversed roles, that is, if the children took on the role of parents, and parents took on the role of children? </a:t>
            </a:r>
            <a:r>
              <a:rPr lang="vi" sz="2200"/>
              <a:t>Use reasons and examples to support your ideas.</a:t>
            </a:r>
            <a:endParaRPr sz="2200"/>
          </a:p>
          <a:p>
            <a:pPr indent="0" lvl="0" marL="0" rtl="0" algn="l">
              <a:spcBef>
                <a:spcPts val="1200"/>
              </a:spcBef>
              <a:spcAft>
                <a:spcPts val="120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Question 2</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50000"/>
              </a:lnSpc>
              <a:spcBef>
                <a:spcPts val="1200"/>
              </a:spcBef>
              <a:spcAft>
                <a:spcPts val="0"/>
              </a:spcAft>
              <a:buNone/>
            </a:pPr>
            <a:r>
              <a:rPr b="1" i="1" lang="vi" sz="2200"/>
              <a:t>What would be the effects if your school or teachers decided not to give any more quizzes, tests, or grades to students?</a:t>
            </a:r>
            <a:r>
              <a:rPr lang="vi" sz="2200"/>
              <a:t> Use reasons and examples to support your ideas.</a:t>
            </a:r>
            <a:endParaRPr sz="2200"/>
          </a:p>
          <a:p>
            <a:pPr indent="0" lvl="0" marL="0" rtl="0" algn="l">
              <a:spcBef>
                <a:spcPts val="1200"/>
              </a:spcBef>
              <a:spcAft>
                <a:spcPts val="1200"/>
              </a:spcAft>
              <a:buNone/>
            </a:pPr>
            <a:r>
              <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683797"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MC vô địch</a:t>
            </a:r>
            <a:endParaRPr/>
          </a:p>
        </p:txBody>
      </p:sp>
      <p:sp>
        <p:nvSpPr>
          <p:cNvPr id="73" name="Google Shape;73;p16"/>
          <p:cNvSpPr txBox="1"/>
          <p:nvPr>
            <p:ph idx="1" type="body"/>
          </p:nvPr>
        </p:nvSpPr>
        <p:spPr>
          <a:xfrm>
            <a:off x="-122250" y="572701"/>
            <a:ext cx="9388500" cy="4570800"/>
          </a:xfrm>
          <a:prstGeom prst="rect">
            <a:avLst/>
          </a:prstGeom>
        </p:spPr>
        <p:txBody>
          <a:bodyPr anchorCtr="0" anchor="t" bIns="91425" lIns="91425" spcFirstLastPara="1" rIns="91425" wrap="square" tIns="91425">
            <a:noAutofit/>
          </a:bodyPr>
          <a:lstStyle/>
          <a:p>
            <a:pPr indent="-301625" lvl="0" marL="457200" rtl="0" algn="l">
              <a:lnSpc>
                <a:spcPct val="95000"/>
              </a:lnSpc>
              <a:spcBef>
                <a:spcPts val="0"/>
              </a:spcBef>
              <a:spcAft>
                <a:spcPts val="0"/>
              </a:spcAft>
              <a:buSzPts val="1150"/>
              <a:buAutoNum type="arabicPeriod"/>
            </a:pPr>
            <a:r>
              <a:rPr lang="vi" sz="1150">
                <a:highlight>
                  <a:srgbClr val="FFFF00"/>
                </a:highlight>
              </a:rPr>
              <a:t>Introduction</a:t>
            </a:r>
            <a:r>
              <a:rPr lang="vi" sz="1150"/>
              <a:t>: </a:t>
            </a:r>
            <a:endParaRPr sz="1150"/>
          </a:p>
          <a:p>
            <a:pPr indent="-301625" lvl="0" marL="457200" rtl="0" algn="l">
              <a:lnSpc>
                <a:spcPct val="95000"/>
              </a:lnSpc>
              <a:spcBef>
                <a:spcPts val="0"/>
              </a:spcBef>
              <a:spcAft>
                <a:spcPts val="0"/>
              </a:spcAft>
              <a:buSzPts val="1150"/>
              <a:buAutoNum type="arabicPeriod"/>
            </a:pPr>
            <a:r>
              <a:rPr lang="vi" sz="1150">
                <a:highlight>
                  <a:srgbClr val="FFFF00"/>
                </a:highlight>
              </a:rPr>
              <a:t>Body:Children would suddenly find themselves in a position of authority and responsibility, while parents would have to relinquish control and take on a more passive role.</a:t>
            </a:r>
            <a:endParaRPr sz="1150">
              <a:highlight>
                <a:srgbClr val="FFFF00"/>
              </a:highlight>
            </a:endParaRPr>
          </a:p>
          <a:p>
            <a:pPr indent="0" lvl="0" marL="457200" rtl="0" algn="l">
              <a:lnSpc>
                <a:spcPct val="95000"/>
              </a:lnSpc>
              <a:spcBef>
                <a:spcPts val="1200"/>
              </a:spcBef>
              <a:spcAft>
                <a:spcPts val="0"/>
              </a:spcAft>
              <a:buSzPts val="523"/>
              <a:buNone/>
            </a:pPr>
            <a:r>
              <a:rPr lang="vi" sz="1150">
                <a:highlight>
                  <a:srgbClr val="FFFF00"/>
                </a:highlight>
              </a:rPr>
              <a:t>Paragraph 1: One possible effect of this role reversal is that children may mature faster.</a:t>
            </a:r>
            <a:endParaRPr sz="1150"/>
          </a:p>
          <a:p>
            <a:pPr indent="0" lvl="0" marL="457200" rtl="0" algn="l">
              <a:lnSpc>
                <a:spcPct val="95000"/>
              </a:lnSpc>
              <a:spcBef>
                <a:spcPts val="1200"/>
              </a:spcBef>
              <a:spcAft>
                <a:spcPts val="0"/>
              </a:spcAft>
              <a:buSzPts val="523"/>
              <a:buNone/>
            </a:pPr>
            <a:r>
              <a:rPr lang="vi" sz="1150"/>
              <a:t>Supporting idea 1:Taking on the responsibilities of a parent, such as managing finances and making important decisions, could help children develop important life skills at an earlier age.</a:t>
            </a:r>
            <a:endParaRPr sz="1150"/>
          </a:p>
          <a:p>
            <a:pPr indent="0" lvl="0" marL="457200" rtl="0" algn="l">
              <a:lnSpc>
                <a:spcPct val="95000"/>
              </a:lnSpc>
              <a:spcBef>
                <a:spcPts val="1200"/>
              </a:spcBef>
              <a:spcAft>
                <a:spcPts val="0"/>
              </a:spcAft>
              <a:buSzPts val="523"/>
              <a:buNone/>
            </a:pPr>
            <a:r>
              <a:rPr lang="vi" sz="1150"/>
              <a:t>Supporting idea 2:They may also gain a better understanding of the challenges their parents face and develop greater empathy and appreciation for them.</a:t>
            </a:r>
            <a:endParaRPr sz="1150"/>
          </a:p>
          <a:p>
            <a:pPr indent="0" lvl="0" marL="457200" rtl="0" algn="l">
              <a:lnSpc>
                <a:spcPct val="95000"/>
              </a:lnSpc>
              <a:spcBef>
                <a:spcPts val="1200"/>
              </a:spcBef>
              <a:spcAft>
                <a:spcPts val="0"/>
              </a:spcAft>
              <a:buSzPts val="523"/>
              <a:buNone/>
            </a:pPr>
            <a:r>
              <a:rPr lang="vi" sz="1150">
                <a:highlight>
                  <a:srgbClr val="FFFF00"/>
                </a:highlight>
              </a:rPr>
              <a:t>Paragraph 2: Topic sentence 2:On the other hand, this role reversal could also have negative consequences. Children may not be emotionally or mentally prepared to handle the stress and pressure of being a parent.</a:t>
            </a:r>
            <a:endParaRPr sz="1150">
              <a:highlight>
                <a:srgbClr val="FFFF00"/>
              </a:highlight>
            </a:endParaRPr>
          </a:p>
          <a:p>
            <a:pPr indent="0" lvl="0" marL="457200" rtl="0" algn="l">
              <a:lnSpc>
                <a:spcPct val="95000"/>
              </a:lnSpc>
              <a:spcBef>
                <a:spcPts val="1200"/>
              </a:spcBef>
              <a:spcAft>
                <a:spcPts val="0"/>
              </a:spcAft>
              <a:buSzPts val="523"/>
              <a:buNone/>
            </a:pPr>
            <a:r>
              <a:rPr lang="vi" sz="1150"/>
              <a:t>Supporting idea 1: They may struggle with making difficult decisions and managing the household. This could lead to feelings of anxiety and overwhelm.</a:t>
            </a:r>
            <a:endParaRPr sz="1150"/>
          </a:p>
          <a:p>
            <a:pPr indent="0" lvl="0" marL="457200" rtl="0" algn="l">
              <a:lnSpc>
                <a:spcPct val="95000"/>
              </a:lnSpc>
              <a:spcBef>
                <a:spcPts val="1200"/>
              </a:spcBef>
              <a:spcAft>
                <a:spcPts val="0"/>
              </a:spcAft>
              <a:buSzPts val="523"/>
              <a:buNone/>
            </a:pPr>
            <a:r>
              <a:rPr lang="vi" sz="1150"/>
              <a:t>Supporting idea 2:They may find it difficult to relinquish control and may feel frustrated or resentful. They may also miss the sense of purpose and fulfillment that comes with being a parent.</a:t>
            </a:r>
            <a:endParaRPr sz="1150"/>
          </a:p>
          <a:p>
            <a:pPr indent="-301625" lvl="0" marL="457200" rtl="0" algn="l">
              <a:lnSpc>
                <a:spcPct val="95000"/>
              </a:lnSpc>
              <a:spcBef>
                <a:spcPts val="1200"/>
              </a:spcBef>
              <a:spcAft>
                <a:spcPts val="0"/>
              </a:spcAft>
              <a:buSzPts val="1150"/>
              <a:buAutoNum type="arabicPeriod"/>
            </a:pPr>
            <a:r>
              <a:rPr lang="vi" sz="1150">
                <a:highlight>
                  <a:srgbClr val="FFFF00"/>
                </a:highlight>
              </a:rPr>
              <a:t>Conclusion</a:t>
            </a:r>
            <a:r>
              <a:rPr lang="vi" sz="1150"/>
              <a:t>:</a:t>
            </a:r>
            <a:endParaRPr sz="1150"/>
          </a:p>
          <a:p>
            <a:pPr indent="0" lvl="0" marL="457200" rtl="0" algn="l">
              <a:lnSpc>
                <a:spcPct val="95000"/>
              </a:lnSpc>
              <a:spcBef>
                <a:spcPts val="1200"/>
              </a:spcBef>
              <a:spcAft>
                <a:spcPts val="1200"/>
              </a:spcAft>
              <a:buSzPts val="523"/>
              <a:buNone/>
            </a:pPr>
            <a:r>
              <a:t/>
            </a:r>
            <a:endParaRPr sz="11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413975" y="108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Group 5 _ Question 2</a:t>
            </a:r>
            <a:endParaRPr/>
          </a:p>
        </p:txBody>
      </p:sp>
      <p:sp>
        <p:nvSpPr>
          <p:cNvPr id="79" name="Google Shape;79;p17"/>
          <p:cNvSpPr txBox="1"/>
          <p:nvPr>
            <p:ph idx="1" type="body"/>
          </p:nvPr>
        </p:nvSpPr>
        <p:spPr>
          <a:xfrm>
            <a:off x="311700" y="681650"/>
            <a:ext cx="8520600" cy="4272000"/>
          </a:xfrm>
          <a:prstGeom prst="rect">
            <a:avLst/>
          </a:prstGeom>
        </p:spPr>
        <p:txBody>
          <a:bodyPr anchorCtr="0" anchor="t" bIns="91425" lIns="91425" spcFirstLastPara="1" rIns="91425" wrap="square" tIns="91425">
            <a:noAutofit/>
          </a:bodyPr>
          <a:lstStyle/>
          <a:p>
            <a:pPr indent="-333692" lvl="0" marL="457200" rtl="0" algn="l">
              <a:lnSpc>
                <a:spcPct val="95000"/>
              </a:lnSpc>
              <a:spcBef>
                <a:spcPts val="0"/>
              </a:spcBef>
              <a:spcAft>
                <a:spcPts val="0"/>
              </a:spcAft>
              <a:buSzPts val="1655"/>
              <a:buAutoNum type="arabicPeriod"/>
            </a:pPr>
            <a:r>
              <a:rPr lang="vi" sz="1654">
                <a:highlight>
                  <a:srgbClr val="FFFF00"/>
                </a:highlight>
              </a:rPr>
              <a:t>Introduction</a:t>
            </a:r>
            <a:r>
              <a:rPr lang="vi" sz="1654"/>
              <a:t>:</a:t>
            </a:r>
            <a:endParaRPr sz="1654"/>
          </a:p>
          <a:p>
            <a:pPr indent="0" lvl="0" marL="457200" rtl="0" algn="l">
              <a:lnSpc>
                <a:spcPct val="95000"/>
              </a:lnSpc>
              <a:spcBef>
                <a:spcPts val="1200"/>
              </a:spcBef>
              <a:spcAft>
                <a:spcPts val="0"/>
              </a:spcAft>
              <a:buSzPts val="523"/>
              <a:buNone/>
            </a:pPr>
            <a:r>
              <a:rPr lang="vi" sz="1654"/>
              <a:t>Thesis statement: - In </a:t>
            </a:r>
            <a:r>
              <a:rPr lang="vi" sz="1654"/>
              <a:t>today’s world</a:t>
            </a:r>
            <a:r>
              <a:rPr lang="vi" sz="1654"/>
              <a:t>, </a:t>
            </a:r>
            <a:r>
              <a:rPr lang="vi" sz="1654"/>
              <a:t>young generation have many compliments about school examination, which leads to problems about the administration at school decided to continue assigning students more tests or grades. Due to the fact that the issue brings both pros and cons. </a:t>
            </a:r>
            <a:endParaRPr sz="1654"/>
          </a:p>
          <a:p>
            <a:pPr indent="-333692" lvl="0" marL="457200" rtl="0" algn="l">
              <a:lnSpc>
                <a:spcPct val="95000"/>
              </a:lnSpc>
              <a:spcBef>
                <a:spcPts val="1200"/>
              </a:spcBef>
              <a:spcAft>
                <a:spcPts val="0"/>
              </a:spcAft>
              <a:buSzPts val="1655"/>
              <a:buAutoNum type="arabicPeriod"/>
            </a:pPr>
            <a:r>
              <a:rPr lang="vi" sz="1654">
                <a:highlight>
                  <a:srgbClr val="FFFF00"/>
                </a:highlight>
              </a:rPr>
              <a:t>Body:</a:t>
            </a:r>
            <a:endParaRPr sz="1654">
              <a:highlight>
                <a:srgbClr val="FFFF00"/>
              </a:highlight>
            </a:endParaRPr>
          </a:p>
          <a:p>
            <a:pPr indent="0" lvl="0" marL="457200" rtl="0" algn="l">
              <a:lnSpc>
                <a:spcPct val="95000"/>
              </a:lnSpc>
              <a:spcBef>
                <a:spcPts val="1200"/>
              </a:spcBef>
              <a:spcAft>
                <a:spcPts val="0"/>
              </a:spcAft>
              <a:buSzPts val="523"/>
              <a:buNone/>
            </a:pPr>
            <a:r>
              <a:rPr lang="vi" sz="1654">
                <a:highlight>
                  <a:srgbClr val="FFFF00"/>
                </a:highlight>
              </a:rPr>
              <a:t>Paragraph 1: Topic sentence 1</a:t>
            </a:r>
            <a:r>
              <a:rPr lang="vi" sz="1654"/>
              <a:t>: Spending a lot of time studying to secure highest possible entrance exam scores and making students feel stressful. </a:t>
            </a:r>
            <a:endParaRPr sz="1654"/>
          </a:p>
          <a:p>
            <a:pPr indent="0" lvl="0" marL="457200" rtl="0" algn="l">
              <a:lnSpc>
                <a:spcPct val="95000"/>
              </a:lnSpc>
              <a:spcBef>
                <a:spcPts val="1200"/>
              </a:spcBef>
              <a:spcAft>
                <a:spcPts val="0"/>
              </a:spcAft>
              <a:buSzPts val="523"/>
              <a:buNone/>
            </a:pPr>
            <a:r>
              <a:rPr lang="vi" sz="1654"/>
              <a:t>Supporting idea 1:</a:t>
            </a:r>
            <a:r>
              <a:rPr lang="vi" sz="1654"/>
              <a:t>  Several downsides comes at a great cost of spending increased amounts of time cramming for test or quizzes depriving students of time for keeping fit or any other non-academic activities.</a:t>
            </a:r>
            <a:endParaRPr sz="1654"/>
          </a:p>
          <a:p>
            <a:pPr indent="0" lvl="0" marL="457200" rtl="0" algn="l">
              <a:lnSpc>
                <a:spcPct val="95000"/>
              </a:lnSpc>
              <a:spcBef>
                <a:spcPts val="1200"/>
              </a:spcBef>
              <a:spcAft>
                <a:spcPts val="0"/>
              </a:spcAft>
              <a:buSzPts val="523"/>
              <a:buNone/>
            </a:pPr>
            <a:r>
              <a:rPr lang="vi" sz="1654"/>
              <a:t>Supporting idea 2:</a:t>
            </a:r>
            <a:r>
              <a:rPr lang="vi" sz="1654"/>
              <a:t> Japanese learners under pressure within a long period of time, which susceptible to resulting in suicidal thoughts and acts.</a:t>
            </a:r>
            <a:endParaRPr sz="1654"/>
          </a:p>
          <a:p>
            <a:pPr indent="0" lvl="0" marL="457200" rtl="0" algn="l">
              <a:lnSpc>
                <a:spcPct val="95000"/>
              </a:lnSpc>
              <a:spcBef>
                <a:spcPts val="1200"/>
              </a:spcBef>
              <a:spcAft>
                <a:spcPts val="0"/>
              </a:spcAft>
              <a:buSzPts val="523"/>
              <a:buNone/>
            </a:pPr>
            <a:r>
              <a:rPr lang="vi" sz="1654">
                <a:highlight>
                  <a:srgbClr val="FFFF00"/>
                </a:highlight>
              </a:rPr>
              <a:t>Paragraph 2: Topic sentence 2: </a:t>
            </a:r>
            <a:r>
              <a:rPr lang="vi" sz="1654">
                <a:highlight>
                  <a:srgbClr val="FFFFFF"/>
                </a:highlight>
              </a:rPr>
              <a:t>On the orther hand, beside the benefits there will be some drawbacks if the school removes all exams, tests for students. </a:t>
            </a:r>
            <a:endParaRPr sz="1654">
              <a:highlight>
                <a:srgbClr val="FFFFFF"/>
              </a:highlight>
            </a:endParaRPr>
          </a:p>
          <a:p>
            <a:pPr indent="0" lvl="0" marL="457200" rtl="0" algn="l">
              <a:lnSpc>
                <a:spcPct val="95000"/>
              </a:lnSpc>
              <a:spcBef>
                <a:spcPts val="1200"/>
              </a:spcBef>
              <a:spcAft>
                <a:spcPts val="0"/>
              </a:spcAft>
              <a:buSzPts val="523"/>
              <a:buNone/>
            </a:pPr>
            <a:r>
              <a:rPr lang="vi" sz="1654"/>
              <a:t>Supporting idea 1: </a:t>
            </a:r>
            <a:r>
              <a:rPr lang="vi" sz="1654"/>
              <a:t>Exam builds confidence that if they do not take assignment regularly, they cannot increase their personality in a hard-working manner.</a:t>
            </a:r>
            <a:endParaRPr sz="1654"/>
          </a:p>
          <a:p>
            <a:pPr indent="0" lvl="0" marL="457200" rtl="0" algn="l">
              <a:lnSpc>
                <a:spcPct val="95000"/>
              </a:lnSpc>
              <a:spcBef>
                <a:spcPts val="1200"/>
              </a:spcBef>
              <a:spcAft>
                <a:spcPts val="0"/>
              </a:spcAft>
              <a:buSzPts val="523"/>
              <a:buNone/>
            </a:pPr>
            <a:r>
              <a:rPr lang="vi" sz="1654"/>
              <a:t>Supporting idea 2: </a:t>
            </a:r>
            <a:r>
              <a:rPr lang="vi" sz="1654"/>
              <a:t>Students are easily distracted, lack a growth mindset, and interact with their friends. Teachers will not ensure what aspects of their students’ knowledge are missing and adolecents can receive teacher’s feedbacks.</a:t>
            </a:r>
            <a:endParaRPr sz="1654"/>
          </a:p>
          <a:p>
            <a:pPr indent="-333692" lvl="0" marL="457200" rtl="0" algn="l">
              <a:lnSpc>
                <a:spcPct val="95000"/>
              </a:lnSpc>
              <a:spcBef>
                <a:spcPts val="1200"/>
              </a:spcBef>
              <a:spcAft>
                <a:spcPts val="0"/>
              </a:spcAft>
              <a:buSzPts val="1655"/>
              <a:buAutoNum type="arabicPeriod"/>
            </a:pPr>
            <a:r>
              <a:rPr lang="vi" sz="1654">
                <a:highlight>
                  <a:srgbClr val="FFFF00"/>
                </a:highlight>
              </a:rPr>
              <a:t>Conclusion</a:t>
            </a:r>
            <a:r>
              <a:rPr lang="vi" sz="1654"/>
              <a:t>:</a:t>
            </a:r>
            <a:endParaRPr sz="1654"/>
          </a:p>
          <a:p>
            <a:pPr indent="0" lvl="0" marL="457200" rtl="0" algn="l">
              <a:lnSpc>
                <a:spcPct val="95000"/>
              </a:lnSpc>
              <a:spcBef>
                <a:spcPts val="1200"/>
              </a:spcBef>
              <a:spcAft>
                <a:spcPts val="1200"/>
              </a:spcAft>
              <a:buSzPts val="523"/>
              <a:buNone/>
            </a:pPr>
            <a:r>
              <a:rPr lang="vi" sz="1654"/>
              <a:t>Restatement: Instead of spending a myriad of time learning to tests or quizzes, it is believed that being exposed to a variety of domains, </a:t>
            </a:r>
            <a:r>
              <a:rPr lang="vi" sz="1654"/>
              <a:t>especially</a:t>
            </a:r>
            <a:r>
              <a:rPr lang="vi" sz="1654"/>
              <a:t> social activities, which helps a students to grow holistically into a comprehensive person. </a:t>
            </a:r>
            <a:endParaRPr sz="165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84850" y="-65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SHIZUCÔN</a:t>
            </a:r>
            <a:endParaRPr/>
          </a:p>
          <a:p>
            <a:pPr indent="0" lvl="0" marL="0" rtl="0" algn="ctr">
              <a:lnSpc>
                <a:spcPct val="150000"/>
              </a:lnSpc>
              <a:spcBef>
                <a:spcPts val="1200"/>
              </a:spcBef>
              <a:spcAft>
                <a:spcPts val="1200"/>
              </a:spcAft>
              <a:buClr>
                <a:schemeClr val="dk1"/>
              </a:buClr>
              <a:buSzPct val="84615"/>
              <a:buFont typeface="Arial"/>
              <a:buNone/>
            </a:pPr>
            <a:r>
              <a:rPr b="1" i="1" lang="vi" sz="1300">
                <a:solidFill>
                  <a:schemeClr val="dk2"/>
                </a:solidFill>
              </a:rPr>
              <a:t>What would be the effects if your school or teachers decided not to give any more quizzes, tests, or grades to students?</a:t>
            </a:r>
            <a:r>
              <a:rPr lang="vi" sz="2200">
                <a:solidFill>
                  <a:schemeClr val="dk2"/>
                </a:solidFill>
              </a:rPr>
              <a:t> </a:t>
            </a:r>
            <a:endParaRPr/>
          </a:p>
        </p:txBody>
      </p:sp>
      <p:sp>
        <p:nvSpPr>
          <p:cNvPr id="85" name="Google Shape;85;p18"/>
          <p:cNvSpPr txBox="1"/>
          <p:nvPr>
            <p:ph idx="1" type="body"/>
          </p:nvPr>
        </p:nvSpPr>
        <p:spPr>
          <a:xfrm>
            <a:off x="311700" y="1037250"/>
            <a:ext cx="8520600" cy="3984000"/>
          </a:xfrm>
          <a:prstGeom prst="rect">
            <a:avLst/>
          </a:prstGeom>
        </p:spPr>
        <p:txBody>
          <a:bodyPr anchorCtr="0" anchor="t" bIns="91425" lIns="91425" spcFirstLastPara="1" rIns="91425" wrap="square" tIns="91425">
            <a:noAutofit/>
          </a:bodyPr>
          <a:lstStyle/>
          <a:p>
            <a:pPr indent="-298450" lvl="0" marL="457200" rtl="0" algn="l">
              <a:lnSpc>
                <a:spcPct val="95000"/>
              </a:lnSpc>
              <a:spcBef>
                <a:spcPts val="0"/>
              </a:spcBef>
              <a:spcAft>
                <a:spcPts val="0"/>
              </a:spcAft>
              <a:buClr>
                <a:schemeClr val="dk1"/>
              </a:buClr>
              <a:buSzPts val="1100"/>
              <a:buAutoNum type="arabicPeriod"/>
            </a:pPr>
            <a:r>
              <a:rPr b="1" lang="vi" sz="1100">
                <a:solidFill>
                  <a:schemeClr val="dk1"/>
                </a:solidFill>
              </a:rPr>
              <a:t>Introduction:</a:t>
            </a:r>
            <a:r>
              <a:rPr lang="vi" sz="1100">
                <a:solidFill>
                  <a:schemeClr val="dk1"/>
                </a:solidFill>
              </a:rPr>
              <a:t> Many universities innovative courses in which the teacher does not provide quizzes, tests, or grades to students. In my opinion, despite the possibility that it would foster a more informal and personalized learning atmosphere, it can also have practical drawbacks and not work for many students.</a:t>
            </a:r>
            <a:endParaRPr sz="1100">
              <a:solidFill>
                <a:schemeClr val="dk1"/>
              </a:solidFill>
            </a:endParaRPr>
          </a:p>
          <a:p>
            <a:pPr indent="-298450" lvl="0" marL="457200" rtl="0" algn="l">
              <a:lnSpc>
                <a:spcPct val="95000"/>
              </a:lnSpc>
              <a:spcBef>
                <a:spcPts val="0"/>
              </a:spcBef>
              <a:spcAft>
                <a:spcPts val="0"/>
              </a:spcAft>
              <a:buClr>
                <a:schemeClr val="dk1"/>
              </a:buClr>
              <a:buSzPts val="1100"/>
              <a:buAutoNum type="arabicPeriod"/>
            </a:pPr>
            <a:r>
              <a:rPr b="1" lang="vi" sz="1100">
                <a:solidFill>
                  <a:schemeClr val="dk1"/>
                </a:solidFill>
              </a:rPr>
              <a:t>Body:</a:t>
            </a:r>
            <a:br>
              <a:rPr b="1" lang="vi" sz="1100">
                <a:solidFill>
                  <a:schemeClr val="dk1"/>
                </a:solidFill>
              </a:rPr>
            </a:br>
            <a:r>
              <a:rPr lang="vi" sz="1100" u="sng">
                <a:solidFill>
                  <a:schemeClr val="dk1"/>
                </a:solidFill>
              </a:rPr>
              <a:t>Paragraph 1:</a:t>
            </a:r>
            <a:r>
              <a:rPr lang="vi" sz="1100">
                <a:solidFill>
                  <a:schemeClr val="dk1"/>
                </a:solidFill>
              </a:rPr>
              <a:t> On the one hand, </a:t>
            </a:r>
            <a:r>
              <a:rPr lang="vi" sz="1100">
                <a:solidFill>
                  <a:schemeClr val="dk1"/>
                </a:solidFill>
              </a:rPr>
              <a:t>grades can often create a stressful and competitive learning environment, which can lead to a focus on memorizing information rather than understanding it. </a:t>
            </a:r>
            <a:br>
              <a:rPr lang="vi" sz="1100">
                <a:solidFill>
                  <a:schemeClr val="dk1"/>
                </a:solidFill>
              </a:rPr>
            </a:br>
            <a:r>
              <a:rPr lang="vi" sz="1100">
                <a:solidFill>
                  <a:schemeClr val="dk1"/>
                </a:solidFill>
              </a:rPr>
              <a:t>- </a:t>
            </a:r>
            <a:r>
              <a:rPr lang="vi" sz="1100">
                <a:solidFill>
                  <a:schemeClr val="dk1"/>
                </a:solidFill>
              </a:rPr>
              <a:t>Supporting idea 1: remove grades → more </a:t>
            </a:r>
            <a:r>
              <a:rPr lang="vi" sz="1100">
                <a:solidFill>
                  <a:schemeClr val="dk1"/>
                </a:solidFill>
              </a:rPr>
              <a:t>intrinsically </a:t>
            </a:r>
            <a:r>
              <a:rPr lang="vi" sz="1100">
                <a:solidFill>
                  <a:schemeClr val="dk1"/>
                </a:solidFill>
              </a:rPr>
              <a:t>motivated to learn and focus on understanding not aim to get a good grade</a:t>
            </a:r>
            <a:br>
              <a:rPr lang="vi" sz="1100">
                <a:solidFill>
                  <a:schemeClr val="dk1"/>
                </a:solidFill>
              </a:rPr>
            </a:br>
            <a:r>
              <a:rPr lang="vi" sz="1100">
                <a:solidFill>
                  <a:schemeClr val="dk1"/>
                </a:solidFill>
              </a:rPr>
              <a:t>- Supporting idea 2: without the pressure of grades → more willing to take risks and make mistakes, contributing to the lesson along with teacher → deeper learning experiences → Teachers can focus more on providing meaningful feedback → improve student’s understanding of the material.</a:t>
            </a:r>
            <a:endParaRPr sz="1100">
              <a:solidFill>
                <a:schemeClr val="dk1"/>
              </a:solidFill>
            </a:endParaRPr>
          </a:p>
          <a:p>
            <a:pPr indent="0" lvl="0" marL="457200" rtl="0" algn="l">
              <a:lnSpc>
                <a:spcPct val="95000"/>
              </a:lnSpc>
              <a:spcBef>
                <a:spcPts val="1200"/>
              </a:spcBef>
              <a:spcAft>
                <a:spcPts val="0"/>
              </a:spcAft>
              <a:buSzPts val="523"/>
              <a:buNone/>
            </a:pPr>
            <a:r>
              <a:rPr lang="vi" sz="1100" u="sng">
                <a:solidFill>
                  <a:schemeClr val="dk1"/>
                </a:solidFill>
              </a:rPr>
              <a:t>Paragraph 2: </a:t>
            </a:r>
            <a:r>
              <a:rPr lang="vi" sz="1100">
                <a:solidFill>
                  <a:schemeClr val="dk1"/>
                </a:solidFill>
              </a:rPr>
              <a:t>On the other hand, there are a number of consequences for this choice that must be acknowledged due to the fact that the student's knowledge will be reflected based on the test results. </a:t>
            </a:r>
            <a:br>
              <a:rPr lang="vi" sz="1100">
                <a:solidFill>
                  <a:schemeClr val="dk1"/>
                </a:solidFill>
              </a:rPr>
            </a:br>
            <a:r>
              <a:rPr lang="vi" sz="1100">
                <a:solidFill>
                  <a:schemeClr val="dk1"/>
                </a:solidFill>
              </a:rPr>
              <a:t>- </a:t>
            </a:r>
            <a:r>
              <a:rPr lang="vi" sz="1100">
                <a:solidFill>
                  <a:schemeClr val="dk1"/>
                </a:solidFill>
              </a:rPr>
              <a:t>Supporting idea 1:</a:t>
            </a:r>
            <a:r>
              <a:rPr lang="vi" sz="1100">
                <a:solidFill>
                  <a:schemeClr val="dk1"/>
                </a:solidFill>
              </a:rPr>
              <a:t>without exams → student are easily distracted , lack a growth mindset → have no motivation to continue studying </a:t>
            </a:r>
            <a:br>
              <a:rPr baseline="30000" lang="vi" sz="1100">
                <a:solidFill>
                  <a:schemeClr val="dk1"/>
                </a:solidFill>
              </a:rPr>
            </a:br>
            <a:r>
              <a:rPr baseline="30000" lang="vi" sz="1100">
                <a:solidFill>
                  <a:schemeClr val="dk1"/>
                </a:solidFill>
              </a:rPr>
              <a:t>- </a:t>
            </a:r>
            <a:r>
              <a:rPr lang="vi" sz="1100">
                <a:solidFill>
                  <a:schemeClr val="dk1"/>
                </a:solidFill>
              </a:rPr>
              <a:t>Supporting idea 2:Teacher don’t receive any feedback from students → can’t ensure what aspects of their students’ knowledge are lacking.</a:t>
            </a:r>
            <a:endParaRPr sz="1100">
              <a:solidFill>
                <a:schemeClr val="dk1"/>
              </a:solidFill>
            </a:endParaRPr>
          </a:p>
          <a:p>
            <a:pPr indent="-298450" lvl="0" marL="457200" rtl="0" algn="l">
              <a:lnSpc>
                <a:spcPct val="95000"/>
              </a:lnSpc>
              <a:spcBef>
                <a:spcPts val="1200"/>
              </a:spcBef>
              <a:spcAft>
                <a:spcPts val="0"/>
              </a:spcAft>
              <a:buClr>
                <a:schemeClr val="dk1"/>
              </a:buClr>
              <a:buSzPts val="1100"/>
              <a:buAutoNum type="arabicPeriod"/>
            </a:pPr>
            <a:r>
              <a:rPr b="1" lang="vi" sz="1100">
                <a:solidFill>
                  <a:schemeClr val="dk1"/>
                </a:solidFill>
              </a:rPr>
              <a:t>Conclusion: </a:t>
            </a:r>
            <a:r>
              <a:rPr lang="vi" sz="1100">
                <a:solidFill>
                  <a:schemeClr val="dk1"/>
                </a:solidFill>
              </a:rPr>
              <a:t>Restatement: In conclusion, the decision to not give quizzes, tests, or grades to students can have both positive and negative</a:t>
            </a:r>
            <a:r>
              <a:rPr lang="vi" sz="1100">
                <a:solidFill>
                  <a:schemeClr val="dk1"/>
                </a:solidFill>
              </a:rPr>
              <a:t> </a:t>
            </a:r>
            <a:r>
              <a:rPr lang="vi" sz="1100">
                <a:solidFill>
                  <a:schemeClr val="dk1"/>
                </a:solidFill>
              </a:rPr>
              <a:t>effects: while it may create a more relaxed and individualized learning environment, it may also have practical limitations and may not be suitable for all students. Ultimately, the effectiveness of this approach will depend on the specific context and the needs of the students involved</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 </a:t>
            </a:r>
            <a:endParaRPr/>
          </a:p>
        </p:txBody>
      </p:sp>
      <p:sp>
        <p:nvSpPr>
          <p:cNvPr id="91" name="Google Shape;91;p19"/>
          <p:cNvSpPr txBox="1"/>
          <p:nvPr>
            <p:ph idx="1" type="body"/>
          </p:nvPr>
        </p:nvSpPr>
        <p:spPr>
          <a:xfrm>
            <a:off x="370150" y="292225"/>
            <a:ext cx="8520600" cy="39261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SzPts val="1300"/>
              <a:buFont typeface="Times New Roman"/>
              <a:buAutoNum type="arabicPeriod"/>
            </a:pPr>
            <a:r>
              <a:rPr lang="vi" sz="1300">
                <a:highlight>
                  <a:srgbClr val="FFFF00"/>
                </a:highlight>
                <a:latin typeface="Times New Roman"/>
                <a:ea typeface="Times New Roman"/>
                <a:cs typeface="Times New Roman"/>
                <a:sym typeface="Times New Roman"/>
              </a:rPr>
              <a:t>Introduction</a:t>
            </a:r>
            <a:r>
              <a:rPr lang="vi" sz="13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a:p>
            <a:pPr indent="0" lvl="0" marL="457200" rtl="0" algn="l">
              <a:lnSpc>
                <a:spcPct val="95000"/>
              </a:lnSpc>
              <a:spcBef>
                <a:spcPts val="1200"/>
              </a:spcBef>
              <a:spcAft>
                <a:spcPts val="0"/>
              </a:spcAft>
              <a:buClr>
                <a:schemeClr val="dk1"/>
              </a:buClr>
              <a:buSzPts val="523"/>
              <a:buFont typeface="Arial"/>
              <a:buNone/>
            </a:pPr>
            <a:r>
              <a:rPr lang="vi" sz="1300">
                <a:latin typeface="Times New Roman"/>
                <a:ea typeface="Times New Roman"/>
                <a:cs typeface="Times New Roman"/>
                <a:sym typeface="Times New Roman"/>
              </a:rPr>
              <a:t>Thesis statement: Opinion + Main points: </a:t>
            </a:r>
            <a:r>
              <a:rPr lang="vi" sz="1300">
                <a:solidFill>
                  <a:schemeClr val="dk1"/>
                </a:solidFill>
                <a:highlight>
                  <a:schemeClr val="lt1"/>
                </a:highlight>
                <a:latin typeface="Times New Roman"/>
                <a:ea typeface="Times New Roman"/>
                <a:cs typeface="Times New Roman"/>
                <a:sym typeface="Times New Roman"/>
              </a:rPr>
              <a:t>There are certain problems that will happen if the role of the parents and their offsprings are switched, such as family’s economy, household hygiene and the home’s security. </a:t>
            </a:r>
            <a:endParaRPr sz="1300">
              <a:solidFill>
                <a:schemeClr val="dk1"/>
              </a:solidFill>
              <a:highlight>
                <a:schemeClr val="lt1"/>
              </a:highlight>
              <a:latin typeface="Times New Roman"/>
              <a:ea typeface="Times New Roman"/>
              <a:cs typeface="Times New Roman"/>
              <a:sym typeface="Times New Roman"/>
            </a:endParaRPr>
          </a:p>
          <a:p>
            <a:pPr indent="-304800" lvl="0" marL="457200" rtl="0" algn="l">
              <a:lnSpc>
                <a:spcPct val="95000"/>
              </a:lnSpc>
              <a:spcBef>
                <a:spcPts val="1200"/>
              </a:spcBef>
              <a:spcAft>
                <a:spcPts val="0"/>
              </a:spcAft>
              <a:buSzPts val="1200"/>
              <a:buFont typeface="Times New Roman"/>
              <a:buAutoNum type="arabicPeriod"/>
            </a:pPr>
            <a:r>
              <a:rPr lang="vi" sz="1200">
                <a:highlight>
                  <a:srgbClr val="FFFF00"/>
                </a:highlight>
                <a:latin typeface="Times New Roman"/>
                <a:ea typeface="Times New Roman"/>
                <a:cs typeface="Times New Roman"/>
                <a:sym typeface="Times New Roman"/>
              </a:rPr>
              <a:t>Body:</a:t>
            </a:r>
            <a:endParaRPr sz="1200">
              <a:highlight>
                <a:srgbClr val="FFFF00"/>
              </a:highlight>
              <a:latin typeface="Times New Roman"/>
              <a:ea typeface="Times New Roman"/>
              <a:cs typeface="Times New Roman"/>
              <a:sym typeface="Times New Roman"/>
            </a:endParaRPr>
          </a:p>
          <a:p>
            <a:pPr indent="0" lvl="0" marL="457200" rtl="0" algn="l">
              <a:lnSpc>
                <a:spcPct val="95000"/>
              </a:lnSpc>
              <a:spcBef>
                <a:spcPts val="1200"/>
              </a:spcBef>
              <a:spcAft>
                <a:spcPts val="0"/>
              </a:spcAft>
              <a:buClr>
                <a:schemeClr val="dk1"/>
              </a:buClr>
              <a:buSzPts val="523"/>
              <a:buFont typeface="Arial"/>
              <a:buNone/>
            </a:pPr>
            <a:r>
              <a:rPr lang="vi" sz="1200">
                <a:highlight>
                  <a:srgbClr val="FFFF00"/>
                </a:highlight>
                <a:latin typeface="Times New Roman"/>
                <a:ea typeface="Times New Roman"/>
                <a:cs typeface="Times New Roman"/>
                <a:sym typeface="Times New Roman"/>
              </a:rPr>
              <a:t>Paragraph 1: Topic sentence 1</a:t>
            </a:r>
            <a:r>
              <a:rPr lang="vi" sz="1200">
                <a:latin typeface="Times New Roman"/>
                <a:ea typeface="Times New Roman"/>
                <a:cs typeface="Times New Roman"/>
                <a:sym typeface="Times New Roman"/>
              </a:rPr>
              <a:t>: Interference with Education</a:t>
            </a:r>
            <a:endParaRPr sz="1200">
              <a:latin typeface="Times New Roman"/>
              <a:ea typeface="Times New Roman"/>
              <a:cs typeface="Times New Roman"/>
              <a:sym typeface="Times New Roman"/>
            </a:endParaRPr>
          </a:p>
          <a:p>
            <a:pPr indent="0" lvl="0" marL="457200" rtl="0" algn="l">
              <a:lnSpc>
                <a:spcPct val="95000"/>
              </a:lnSpc>
              <a:spcBef>
                <a:spcPts val="1200"/>
              </a:spcBef>
              <a:spcAft>
                <a:spcPts val="0"/>
              </a:spcAft>
              <a:buClr>
                <a:schemeClr val="dk1"/>
              </a:buClr>
              <a:buSzPts val="523"/>
              <a:buFont typeface="Arial"/>
              <a:buNone/>
            </a:pPr>
            <a:r>
              <a:rPr lang="vi" sz="1200">
                <a:latin typeface="Times New Roman"/>
                <a:ea typeface="Times New Roman"/>
                <a:cs typeface="Times New Roman"/>
                <a:sym typeface="Times New Roman"/>
              </a:rPr>
              <a:t>Supporting idea 1:it could interfere with their education , as they would be responsible for caring for their parents instead of attending school</a:t>
            </a:r>
            <a:endParaRPr sz="1200">
              <a:latin typeface="Times New Roman"/>
              <a:ea typeface="Times New Roman"/>
              <a:cs typeface="Times New Roman"/>
              <a:sym typeface="Times New Roman"/>
            </a:endParaRPr>
          </a:p>
          <a:p>
            <a:pPr indent="0" lvl="0" marL="457200" rtl="0" algn="l">
              <a:lnSpc>
                <a:spcPct val="95000"/>
              </a:lnSpc>
              <a:spcBef>
                <a:spcPts val="1200"/>
              </a:spcBef>
              <a:spcAft>
                <a:spcPts val="0"/>
              </a:spcAft>
              <a:buClr>
                <a:schemeClr val="dk1"/>
              </a:buClr>
              <a:buSzPts val="523"/>
              <a:buFont typeface="Arial"/>
              <a:buNone/>
            </a:pPr>
            <a:r>
              <a:rPr lang="vi" sz="1200">
                <a:latin typeface="Times New Roman"/>
                <a:ea typeface="Times New Roman"/>
                <a:cs typeface="Times New Roman"/>
                <a:sym typeface="Times New Roman"/>
              </a:rPr>
              <a:t>Supporting idea 2:This could lead to a lack of education and opportunities for the children and may limit their future prospects.</a:t>
            </a:r>
            <a:endParaRPr sz="1200">
              <a:latin typeface="Times New Roman"/>
              <a:ea typeface="Times New Roman"/>
              <a:cs typeface="Times New Roman"/>
              <a:sym typeface="Times New Roman"/>
            </a:endParaRPr>
          </a:p>
          <a:p>
            <a:pPr indent="0" lvl="0" marL="457200" rtl="0" algn="l">
              <a:lnSpc>
                <a:spcPct val="95000"/>
              </a:lnSpc>
              <a:spcBef>
                <a:spcPts val="1200"/>
              </a:spcBef>
              <a:spcAft>
                <a:spcPts val="0"/>
              </a:spcAft>
              <a:buClr>
                <a:schemeClr val="dk1"/>
              </a:buClr>
              <a:buSzPts val="523"/>
              <a:buFont typeface="Arial"/>
              <a:buNone/>
            </a:pPr>
            <a:r>
              <a:rPr lang="vi" sz="1200">
                <a:highlight>
                  <a:srgbClr val="FFFF00"/>
                </a:highlight>
                <a:latin typeface="Times New Roman"/>
                <a:ea typeface="Times New Roman"/>
                <a:cs typeface="Times New Roman"/>
                <a:sym typeface="Times New Roman"/>
              </a:rPr>
              <a:t>Paragraph 2: Topic sentence 2: </a:t>
            </a:r>
            <a:r>
              <a:rPr lang="vi" sz="1200">
                <a:highlight>
                  <a:schemeClr val="lt1"/>
                </a:highlight>
                <a:latin typeface="Times New Roman"/>
                <a:ea typeface="Times New Roman"/>
                <a:cs typeface="Times New Roman"/>
                <a:sym typeface="Times New Roman"/>
              </a:rPr>
              <a:t> One of the most essential things to maintain well life condition is the family’s economy</a:t>
            </a:r>
            <a:endParaRPr sz="1200">
              <a:highlight>
                <a:schemeClr val="lt1"/>
              </a:highlight>
              <a:latin typeface="Times New Roman"/>
              <a:ea typeface="Times New Roman"/>
              <a:cs typeface="Times New Roman"/>
              <a:sym typeface="Times New Roman"/>
            </a:endParaRPr>
          </a:p>
          <a:p>
            <a:pPr indent="0" lvl="0" marL="457200" rtl="0" algn="l">
              <a:lnSpc>
                <a:spcPct val="95000"/>
              </a:lnSpc>
              <a:spcBef>
                <a:spcPts val="1200"/>
              </a:spcBef>
              <a:spcAft>
                <a:spcPts val="0"/>
              </a:spcAft>
              <a:buClr>
                <a:schemeClr val="dk1"/>
              </a:buClr>
              <a:buSzPts val="523"/>
              <a:buFont typeface="Arial"/>
              <a:buNone/>
            </a:pPr>
            <a:r>
              <a:rPr lang="vi" sz="1200">
                <a:latin typeface="Times New Roman"/>
                <a:ea typeface="Times New Roman"/>
                <a:cs typeface="Times New Roman"/>
                <a:sym typeface="Times New Roman"/>
              </a:rPr>
              <a:t>Supporting idea 1:The kids don’t have enough experience and ability to provide infrastructure and daily life purposes</a:t>
            </a:r>
            <a:endParaRPr sz="1200">
              <a:latin typeface="Times New Roman"/>
              <a:ea typeface="Times New Roman"/>
              <a:cs typeface="Times New Roman"/>
              <a:sym typeface="Times New Roman"/>
            </a:endParaRPr>
          </a:p>
          <a:p>
            <a:pPr indent="0" lvl="0" marL="457200" rtl="0" algn="l">
              <a:lnSpc>
                <a:spcPct val="95000"/>
              </a:lnSpc>
              <a:spcBef>
                <a:spcPts val="1200"/>
              </a:spcBef>
              <a:spcAft>
                <a:spcPts val="0"/>
              </a:spcAft>
              <a:buClr>
                <a:schemeClr val="dk1"/>
              </a:buClr>
              <a:buSzPts val="523"/>
              <a:buFont typeface="Arial"/>
              <a:buNone/>
            </a:pPr>
            <a:r>
              <a:rPr lang="vi" sz="1200">
                <a:latin typeface="Times New Roman"/>
                <a:ea typeface="Times New Roman"/>
                <a:cs typeface="Times New Roman"/>
                <a:sym typeface="Times New Roman"/>
              </a:rPr>
              <a:t>Supporting idea 2: Cannot manage their work and their salary</a:t>
            </a:r>
            <a:endParaRPr sz="1200">
              <a:latin typeface="Times New Roman"/>
              <a:ea typeface="Times New Roman"/>
              <a:cs typeface="Times New Roman"/>
              <a:sym typeface="Times New Roman"/>
            </a:endParaRPr>
          </a:p>
          <a:p>
            <a:pPr indent="-304800" lvl="0" marL="457200" rtl="0" algn="l">
              <a:lnSpc>
                <a:spcPct val="95000"/>
              </a:lnSpc>
              <a:spcBef>
                <a:spcPts val="1200"/>
              </a:spcBef>
              <a:spcAft>
                <a:spcPts val="0"/>
              </a:spcAft>
              <a:buSzPts val="1200"/>
              <a:buFont typeface="Times New Roman"/>
              <a:buAutoNum type="arabicPeriod"/>
            </a:pPr>
            <a:r>
              <a:rPr lang="vi" sz="1200">
                <a:highlight>
                  <a:srgbClr val="FFFF00"/>
                </a:highlight>
                <a:latin typeface="Times New Roman"/>
                <a:ea typeface="Times New Roman"/>
                <a:cs typeface="Times New Roman"/>
                <a:sym typeface="Times New Roman"/>
              </a:rPr>
              <a:t>Conclusion</a:t>
            </a:r>
            <a:r>
              <a:rPr lang="vi" sz="1200">
                <a:latin typeface="Times New Roman"/>
                <a:ea typeface="Times New Roman"/>
                <a:cs typeface="Times New Roman"/>
                <a:sym typeface="Times New Roman"/>
              </a:rPr>
              <a:t>: Reversing the roles of children and parents would have many negative effects on the emotional , finacial , and educational </a:t>
            </a:r>
            <a:endParaRPr sz="1200">
              <a:latin typeface="Times New Roman"/>
              <a:ea typeface="Times New Roman"/>
              <a:cs typeface="Times New Roman"/>
              <a:sym typeface="Times New Roman"/>
            </a:endParaRPr>
          </a:p>
          <a:p>
            <a:pPr indent="0" lvl="0" marL="457200" rtl="0" algn="l">
              <a:lnSpc>
                <a:spcPct val="95000"/>
              </a:lnSpc>
              <a:spcBef>
                <a:spcPts val="1200"/>
              </a:spcBef>
              <a:spcAft>
                <a:spcPts val="0"/>
              </a:spcAft>
              <a:buClr>
                <a:schemeClr val="dk1"/>
              </a:buClr>
              <a:buSzPts val="523"/>
              <a:buFont typeface="Arial"/>
              <a:buNone/>
            </a:pPr>
            <a:r>
              <a:rPr lang="vi" sz="1200">
                <a:latin typeface="Times New Roman"/>
                <a:ea typeface="Times New Roman"/>
                <a:cs typeface="Times New Roman"/>
                <a:sym typeface="Times New Roman"/>
              </a:rPr>
              <a:t>Restatement: It’s important for children to be children and parents to be parents to ensure the best possible outcomes for all members of the family </a:t>
            </a:r>
            <a:endParaRPr sz="1200">
              <a:latin typeface="Times New Roman"/>
              <a:ea typeface="Times New Roman"/>
              <a:cs typeface="Times New Roman"/>
              <a:sym typeface="Times New Roman"/>
            </a:endParaRPr>
          </a:p>
          <a:p>
            <a:pPr indent="0" lvl="0" marL="114300" marR="114300" rtl="0" algn="l">
              <a:lnSpc>
                <a:spcPct val="130434"/>
              </a:lnSpc>
              <a:spcBef>
                <a:spcPts val="12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114300" marR="114300" rtl="0" algn="l">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vi"/>
              <a:t>Inter </a:t>
            </a:r>
            <a:r>
              <a:rPr lang="vi"/>
              <a:t>vô địch </a:t>
            </a:r>
            <a:endParaRPr/>
          </a:p>
        </p:txBody>
      </p:sp>
      <p:sp>
        <p:nvSpPr>
          <p:cNvPr id="97" name="Google Shape;97;p20"/>
          <p:cNvSpPr txBox="1"/>
          <p:nvPr>
            <p:ph idx="1" type="body"/>
          </p:nvPr>
        </p:nvSpPr>
        <p:spPr>
          <a:xfrm>
            <a:off x="435750" y="390850"/>
            <a:ext cx="7928400" cy="1419300"/>
          </a:xfrm>
          <a:prstGeom prst="rect">
            <a:avLst/>
          </a:prstGeom>
        </p:spPr>
        <p:txBody>
          <a:bodyPr anchorCtr="0" anchor="t" bIns="91425" lIns="91425" spcFirstLastPara="1" rIns="91425" wrap="square" tIns="91425">
            <a:normAutofit/>
          </a:bodyPr>
          <a:lstStyle/>
          <a:p>
            <a:pPr indent="0" lvl="0" marL="0" rtl="0" algn="just">
              <a:lnSpc>
                <a:spcPct val="130000"/>
              </a:lnSpc>
              <a:spcBef>
                <a:spcPts val="1200"/>
              </a:spcBef>
              <a:spcAft>
                <a:spcPts val="1200"/>
              </a:spcAft>
              <a:buClr>
                <a:schemeClr val="dk1"/>
              </a:buClr>
              <a:buSzPts val="1100"/>
              <a:buFont typeface="Arial"/>
              <a:buNone/>
            </a:pPr>
            <a:r>
              <a:rPr b="1" i="1" lang="vi" sz="1300"/>
              <a:t>What would be the effects if your school or teachers decided not to give any more quizzes, tests, or grades to students?</a:t>
            </a:r>
            <a:r>
              <a:rPr lang="vi" sz="1300"/>
              <a:t> Use reasons and examples to support your ideas.</a:t>
            </a:r>
            <a:endParaRPr sz="900"/>
          </a:p>
        </p:txBody>
      </p:sp>
      <p:sp>
        <p:nvSpPr>
          <p:cNvPr id="98" name="Google Shape;98;p20"/>
          <p:cNvSpPr txBox="1"/>
          <p:nvPr>
            <p:ph idx="1" type="body"/>
          </p:nvPr>
        </p:nvSpPr>
        <p:spPr>
          <a:xfrm>
            <a:off x="311700" y="1066700"/>
            <a:ext cx="8176500" cy="3930600"/>
          </a:xfrm>
          <a:prstGeom prst="rect">
            <a:avLst/>
          </a:prstGeom>
        </p:spPr>
        <p:txBody>
          <a:bodyPr anchorCtr="0" anchor="t" bIns="91425" lIns="91425" spcFirstLastPara="1" rIns="91425" wrap="square" tIns="91425">
            <a:noAutofit/>
          </a:bodyPr>
          <a:lstStyle/>
          <a:p>
            <a:pPr indent="-295592" lvl="0" marL="457200" rtl="0" algn="l">
              <a:lnSpc>
                <a:spcPct val="95000"/>
              </a:lnSpc>
              <a:spcBef>
                <a:spcPts val="0"/>
              </a:spcBef>
              <a:spcAft>
                <a:spcPts val="0"/>
              </a:spcAft>
              <a:buSzPts val="1055"/>
              <a:buAutoNum type="arabicPeriod"/>
            </a:pPr>
            <a:r>
              <a:rPr lang="vi" sz="1055">
                <a:highlight>
                  <a:srgbClr val="FFFF00"/>
                </a:highlight>
              </a:rPr>
              <a:t>Introduction</a:t>
            </a:r>
            <a:r>
              <a:rPr lang="vi" sz="1055"/>
              <a:t>:</a:t>
            </a:r>
            <a:endParaRPr sz="1055"/>
          </a:p>
          <a:p>
            <a:pPr indent="0" lvl="0" marL="457200" rtl="0" algn="l">
              <a:lnSpc>
                <a:spcPct val="95000"/>
              </a:lnSpc>
              <a:spcBef>
                <a:spcPts val="1200"/>
              </a:spcBef>
              <a:spcAft>
                <a:spcPts val="0"/>
              </a:spcAft>
              <a:buSzPts val="523"/>
              <a:buNone/>
            </a:pPr>
            <a:r>
              <a:rPr lang="vi" sz="1055"/>
              <a:t>Thesis statement:</a:t>
            </a:r>
            <a:r>
              <a:rPr lang="vi" sz="1055"/>
              <a:t>In my opinion, not receiving any evaluation test will adversely affect their abilities and outcomes in learning  </a:t>
            </a:r>
            <a:endParaRPr sz="1055"/>
          </a:p>
          <a:p>
            <a:pPr indent="0" lvl="0" marL="457200" rtl="0" algn="l">
              <a:lnSpc>
                <a:spcPct val="95000"/>
              </a:lnSpc>
              <a:spcBef>
                <a:spcPts val="1200"/>
              </a:spcBef>
              <a:spcAft>
                <a:spcPts val="0"/>
              </a:spcAft>
              <a:buSzPts val="523"/>
              <a:buNone/>
            </a:pPr>
            <a:r>
              <a:rPr lang="vi" sz="1055">
                <a:highlight>
                  <a:srgbClr val="FFFF00"/>
                </a:highlight>
              </a:rPr>
              <a:t>Body:</a:t>
            </a:r>
            <a:endParaRPr sz="1055">
              <a:highlight>
                <a:srgbClr val="FFFF00"/>
              </a:highlight>
            </a:endParaRPr>
          </a:p>
          <a:p>
            <a:pPr indent="0" lvl="0" marL="457200" rtl="0" algn="l">
              <a:lnSpc>
                <a:spcPct val="95000"/>
              </a:lnSpc>
              <a:spcBef>
                <a:spcPts val="1200"/>
              </a:spcBef>
              <a:spcAft>
                <a:spcPts val="0"/>
              </a:spcAft>
              <a:buSzPts val="523"/>
              <a:buNone/>
            </a:pPr>
            <a:r>
              <a:rPr lang="vi" sz="1055">
                <a:highlight>
                  <a:srgbClr val="FFFF00"/>
                </a:highlight>
              </a:rPr>
              <a:t>Paragraph 1: Topic sentence 1</a:t>
            </a:r>
            <a:r>
              <a:rPr lang="vi" sz="1055"/>
              <a:t>: making the subjective </a:t>
            </a:r>
            <a:r>
              <a:rPr lang="vi" sz="1055"/>
              <a:t>psychology to the students</a:t>
            </a:r>
            <a:endParaRPr sz="1055"/>
          </a:p>
          <a:p>
            <a:pPr indent="0" lvl="0" marL="457200" rtl="0" algn="l">
              <a:lnSpc>
                <a:spcPct val="95000"/>
              </a:lnSpc>
              <a:spcBef>
                <a:spcPts val="1200"/>
              </a:spcBef>
              <a:spcAft>
                <a:spcPts val="0"/>
              </a:spcAft>
              <a:buSzPts val="523"/>
              <a:buNone/>
            </a:pPr>
            <a:r>
              <a:rPr lang="vi" sz="1055"/>
              <a:t>Supporting idea 1: making the non-competitive environment</a:t>
            </a:r>
            <a:endParaRPr sz="1055"/>
          </a:p>
          <a:p>
            <a:pPr indent="0" lvl="0" marL="457200" rtl="0" algn="l">
              <a:lnSpc>
                <a:spcPct val="95000"/>
              </a:lnSpc>
              <a:spcBef>
                <a:spcPts val="1200"/>
              </a:spcBef>
              <a:spcAft>
                <a:spcPts val="0"/>
              </a:spcAft>
              <a:buSzPts val="523"/>
              <a:buNone/>
            </a:pPr>
            <a:r>
              <a:rPr lang="vi" sz="1055"/>
              <a:t>Supporting idea 2:reduce student’s self-learning spirit </a:t>
            </a:r>
            <a:endParaRPr sz="1055"/>
          </a:p>
          <a:p>
            <a:pPr indent="0" lvl="0" marL="457200" rtl="0" algn="l">
              <a:lnSpc>
                <a:spcPct val="95000"/>
              </a:lnSpc>
              <a:spcBef>
                <a:spcPts val="1200"/>
              </a:spcBef>
              <a:spcAft>
                <a:spcPts val="0"/>
              </a:spcAft>
              <a:buSzPts val="523"/>
              <a:buNone/>
            </a:pPr>
            <a:r>
              <a:rPr lang="vi" sz="1055">
                <a:highlight>
                  <a:srgbClr val="FFFF00"/>
                </a:highlight>
              </a:rPr>
              <a:t>Paragraph 2: Topic sentence 2:  </a:t>
            </a:r>
            <a:r>
              <a:rPr lang="vi" sz="1055">
                <a:highlight>
                  <a:schemeClr val="lt1"/>
                </a:highlight>
              </a:rPr>
              <a:t>significantly decrease student’s learning score</a:t>
            </a:r>
            <a:endParaRPr sz="1055">
              <a:highlight>
                <a:schemeClr val="lt1"/>
              </a:highlight>
            </a:endParaRPr>
          </a:p>
          <a:p>
            <a:pPr indent="0" lvl="0" marL="457200" rtl="0" algn="l">
              <a:lnSpc>
                <a:spcPct val="95000"/>
              </a:lnSpc>
              <a:spcBef>
                <a:spcPts val="1200"/>
              </a:spcBef>
              <a:spcAft>
                <a:spcPts val="0"/>
              </a:spcAft>
              <a:buSzPts val="523"/>
              <a:buNone/>
            </a:pPr>
            <a:r>
              <a:rPr lang="vi" sz="1055"/>
              <a:t>Supporting idea 1: don’t have capabilities to recognize their own shortcomings in learning </a:t>
            </a:r>
            <a:endParaRPr sz="1055"/>
          </a:p>
          <a:p>
            <a:pPr indent="0" lvl="0" marL="457200" rtl="0" algn="l">
              <a:lnSpc>
                <a:spcPct val="95000"/>
              </a:lnSpc>
              <a:spcBef>
                <a:spcPts val="1200"/>
              </a:spcBef>
              <a:spcAft>
                <a:spcPts val="0"/>
              </a:spcAft>
              <a:buSzPts val="523"/>
              <a:buNone/>
            </a:pPr>
            <a:r>
              <a:rPr lang="vi" sz="1055"/>
              <a:t>Supporting idea 2: lead to the decrease in their acquisitiveness</a:t>
            </a:r>
            <a:endParaRPr sz="1055"/>
          </a:p>
          <a:p>
            <a:pPr indent="-295592" lvl="0" marL="457200" rtl="0" algn="l">
              <a:lnSpc>
                <a:spcPct val="95000"/>
              </a:lnSpc>
              <a:spcBef>
                <a:spcPts val="1200"/>
              </a:spcBef>
              <a:spcAft>
                <a:spcPts val="0"/>
              </a:spcAft>
              <a:buSzPts val="1055"/>
              <a:buAutoNum type="arabicPeriod"/>
            </a:pPr>
            <a:r>
              <a:rPr lang="vi" sz="1055">
                <a:highlight>
                  <a:srgbClr val="FFFF00"/>
                </a:highlight>
              </a:rPr>
              <a:t>Conclusion</a:t>
            </a:r>
            <a:r>
              <a:rPr lang="vi" sz="1055"/>
              <a:t>:</a:t>
            </a:r>
            <a:endParaRPr sz="1055"/>
          </a:p>
          <a:p>
            <a:pPr indent="0" lvl="0" marL="457200" rtl="0" algn="l">
              <a:lnSpc>
                <a:spcPct val="95000"/>
              </a:lnSpc>
              <a:spcBef>
                <a:spcPts val="1200"/>
              </a:spcBef>
              <a:spcAft>
                <a:spcPts val="1200"/>
              </a:spcAft>
              <a:buSzPts val="523"/>
              <a:buNone/>
            </a:pPr>
            <a:r>
              <a:rPr lang="vi" sz="1055"/>
              <a:t>Restatement: not taking an evaluation exam will harm students' learning capacities and outcomes.</a:t>
            </a:r>
            <a:endParaRPr sz="105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413975" y="108950"/>
            <a:ext cx="8520600" cy="77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1577"/>
              <a:t>Group N </a:t>
            </a:r>
            <a:endParaRPr sz="2200">
              <a:solidFill>
                <a:schemeClr val="dk2"/>
              </a:solidFill>
            </a:endParaRPr>
          </a:p>
          <a:p>
            <a:pPr indent="0" lvl="0" marL="0" rtl="0" algn="l">
              <a:spcBef>
                <a:spcPts val="0"/>
              </a:spcBef>
              <a:spcAft>
                <a:spcPts val="0"/>
              </a:spcAft>
              <a:buNone/>
            </a:pPr>
            <a:r>
              <a:t/>
            </a:r>
            <a:endParaRPr/>
          </a:p>
        </p:txBody>
      </p:sp>
      <p:sp>
        <p:nvSpPr>
          <p:cNvPr id="104" name="Google Shape;104;p21"/>
          <p:cNvSpPr txBox="1"/>
          <p:nvPr>
            <p:ph idx="1" type="body"/>
          </p:nvPr>
        </p:nvSpPr>
        <p:spPr>
          <a:xfrm>
            <a:off x="95000" y="449650"/>
            <a:ext cx="8520600" cy="6937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20992" lvl="0" marL="457200" rtl="0" algn="l">
              <a:lnSpc>
                <a:spcPct val="95000"/>
              </a:lnSpc>
              <a:spcBef>
                <a:spcPts val="0"/>
              </a:spcBef>
              <a:spcAft>
                <a:spcPts val="0"/>
              </a:spcAft>
              <a:buSzPts val="1455"/>
              <a:buAutoNum type="arabicPeriod"/>
            </a:pPr>
            <a:r>
              <a:rPr lang="vi" sz="1455">
                <a:highlight>
                  <a:srgbClr val="FFFF00"/>
                </a:highlight>
              </a:rPr>
              <a:t>Introduction</a:t>
            </a:r>
            <a:r>
              <a:rPr lang="vi" sz="1455"/>
              <a:t> </a:t>
            </a:r>
            <a:endParaRPr sz="1455"/>
          </a:p>
          <a:p>
            <a:pPr indent="0" lvl="0" marL="457200" rtl="0" algn="l">
              <a:lnSpc>
                <a:spcPct val="95000"/>
              </a:lnSpc>
              <a:spcBef>
                <a:spcPts val="1200"/>
              </a:spcBef>
              <a:spcAft>
                <a:spcPts val="0"/>
              </a:spcAft>
              <a:buNone/>
            </a:pPr>
            <a:r>
              <a:rPr lang="vi" sz="1455"/>
              <a:t>If children and parents in a family reversed roles, the effects would be significant and far-reaching. The family dynamic would be completely upended, and the responsibilities and expectations of each family member would be drastically altered. So in my point of view, that scenario will cause a lot of negative effects to the children and parents in family.</a:t>
            </a:r>
            <a:endParaRPr sz="1455"/>
          </a:p>
          <a:p>
            <a:pPr indent="0" lvl="0" marL="457200" rtl="0" algn="l">
              <a:lnSpc>
                <a:spcPct val="95000"/>
              </a:lnSpc>
              <a:spcBef>
                <a:spcPts val="1200"/>
              </a:spcBef>
              <a:spcAft>
                <a:spcPts val="0"/>
              </a:spcAft>
              <a:buNone/>
            </a:pPr>
            <a:r>
              <a:rPr lang="vi" sz="1455">
                <a:highlight>
                  <a:srgbClr val="FFFF00"/>
                </a:highlight>
              </a:rPr>
              <a:t>Body:</a:t>
            </a:r>
            <a:endParaRPr sz="1455">
              <a:highlight>
                <a:srgbClr val="FFFF00"/>
              </a:highlight>
            </a:endParaRPr>
          </a:p>
          <a:p>
            <a:pPr indent="0" lvl="0" marL="457200" rtl="0" algn="l">
              <a:lnSpc>
                <a:spcPct val="95000"/>
              </a:lnSpc>
              <a:spcBef>
                <a:spcPts val="1200"/>
              </a:spcBef>
              <a:spcAft>
                <a:spcPts val="0"/>
              </a:spcAft>
              <a:buSzPts val="523"/>
              <a:buNone/>
            </a:pPr>
            <a:r>
              <a:rPr lang="vi" sz="1455">
                <a:highlight>
                  <a:srgbClr val="FFFF00"/>
                </a:highlight>
              </a:rPr>
              <a:t>Paragraph 1: Topic sentence 1</a:t>
            </a:r>
            <a:r>
              <a:rPr lang="vi" sz="1455"/>
              <a:t>:One of the main effects of this reversal would be a breakdown in the traditional hierarchy of the family.</a:t>
            </a:r>
            <a:endParaRPr sz="1455"/>
          </a:p>
          <a:p>
            <a:pPr indent="0" lvl="0" marL="457200" rtl="0" algn="l">
              <a:lnSpc>
                <a:spcPct val="95000"/>
              </a:lnSpc>
              <a:spcBef>
                <a:spcPts val="1200"/>
              </a:spcBef>
              <a:spcAft>
                <a:spcPts val="0"/>
              </a:spcAft>
              <a:buSzPts val="523"/>
              <a:buNone/>
            </a:pPr>
            <a:r>
              <a:rPr lang="vi" sz="1455"/>
              <a:t>Supporting idea 1:If children were suddenly put in charge, they would lack the experience and maturity to handle these responsibilities effectively.</a:t>
            </a:r>
            <a:endParaRPr sz="1455"/>
          </a:p>
          <a:p>
            <a:pPr indent="0" lvl="0" marL="457200" rtl="0" algn="l">
              <a:lnSpc>
                <a:spcPct val="95000"/>
              </a:lnSpc>
              <a:spcBef>
                <a:spcPts val="1200"/>
              </a:spcBef>
              <a:spcAft>
                <a:spcPts val="0"/>
              </a:spcAft>
              <a:buSzPts val="523"/>
              <a:buNone/>
            </a:pPr>
            <a:r>
              <a:rPr lang="vi" sz="1455"/>
              <a:t>Supporting idea 2:They might also lack the authority to enforce rules and discipline, leading to chaos and conflict within the family.</a:t>
            </a:r>
            <a:endParaRPr sz="1455"/>
          </a:p>
          <a:p>
            <a:pPr indent="0" lvl="0" marL="457200" rtl="0" algn="l">
              <a:lnSpc>
                <a:spcPct val="95000"/>
              </a:lnSpc>
              <a:spcBef>
                <a:spcPts val="1200"/>
              </a:spcBef>
              <a:spcAft>
                <a:spcPts val="0"/>
              </a:spcAft>
              <a:buSzPts val="523"/>
              <a:buNone/>
            </a:pPr>
            <a:r>
              <a:rPr lang="vi" sz="1455">
                <a:highlight>
                  <a:srgbClr val="FFFF00"/>
                </a:highlight>
              </a:rPr>
              <a:t>Paragraph 2: Topic sentence 2: </a:t>
            </a:r>
            <a:r>
              <a:rPr lang="vi" sz="1455"/>
              <a:t>This reversal could have negative effects on the developing minds and personalities of children.</a:t>
            </a:r>
            <a:endParaRPr sz="1455">
              <a:highlight>
                <a:srgbClr val="FFFF00"/>
              </a:highlight>
            </a:endParaRPr>
          </a:p>
          <a:p>
            <a:pPr indent="0" lvl="0" marL="457200" rtl="0" algn="l">
              <a:lnSpc>
                <a:spcPct val="95000"/>
              </a:lnSpc>
              <a:spcBef>
                <a:spcPts val="1200"/>
              </a:spcBef>
              <a:spcAft>
                <a:spcPts val="0"/>
              </a:spcAft>
              <a:buSzPts val="523"/>
              <a:buNone/>
            </a:pPr>
            <a:r>
              <a:rPr lang="vi" sz="1455"/>
              <a:t>Supporting idea 1:Children need guidance and structure in order to thrive, and without the guidance of responsible adults, they may struggle to make good decisions and develop healthy habits.</a:t>
            </a:r>
            <a:endParaRPr sz="1455"/>
          </a:p>
          <a:p>
            <a:pPr indent="0" lvl="0" marL="457200" rtl="0" algn="l">
              <a:lnSpc>
                <a:spcPct val="95000"/>
              </a:lnSpc>
              <a:spcBef>
                <a:spcPts val="1200"/>
              </a:spcBef>
              <a:spcAft>
                <a:spcPts val="0"/>
              </a:spcAft>
              <a:buSzPts val="523"/>
              <a:buNone/>
            </a:pPr>
            <a:r>
              <a:rPr lang="vi" sz="1455"/>
              <a:t>Supporting idea 2: They may also feel a sense of confusion and anxiety about their role in the family, leading to feelings of insecurity and a lack of direction in their lives.</a:t>
            </a:r>
            <a:endParaRPr sz="1455"/>
          </a:p>
          <a:p>
            <a:pPr indent="-320992" lvl="0" marL="457200" rtl="0" algn="l">
              <a:lnSpc>
                <a:spcPct val="95000"/>
              </a:lnSpc>
              <a:spcBef>
                <a:spcPts val="1200"/>
              </a:spcBef>
              <a:spcAft>
                <a:spcPts val="0"/>
              </a:spcAft>
              <a:buSzPts val="1455"/>
              <a:buAutoNum type="arabicPeriod"/>
            </a:pPr>
            <a:r>
              <a:rPr lang="vi" sz="1455">
                <a:highlight>
                  <a:srgbClr val="FFFF00"/>
                </a:highlight>
              </a:rPr>
              <a:t>Conclusion</a:t>
            </a:r>
            <a:r>
              <a:rPr lang="vi" sz="1455"/>
              <a:t>: if children and parents in a family reversed roles, the effects would be significant and negative. This scenario highlights the importance of parenting and the challenges of raising children, and underscores the need for stable and supportive family structures</a:t>
            </a:r>
            <a:endParaRPr sz="1455"/>
          </a:p>
          <a:p>
            <a:pPr indent="0" lvl="0" marL="457200" rtl="0" algn="l">
              <a:lnSpc>
                <a:spcPct val="95000"/>
              </a:lnSpc>
              <a:spcBef>
                <a:spcPts val="1200"/>
              </a:spcBef>
              <a:spcAft>
                <a:spcPts val="1200"/>
              </a:spcAft>
              <a:buSzPts val="523"/>
              <a:buNone/>
            </a:pPr>
            <a:r>
              <a:rPr lang="vi" sz="1455"/>
              <a:t>Restatement: While it is unlikely that such a reversal would occur in reality, exploring the potential consequences can provide valuable insights into the dynamics of family life.</a:t>
            </a:r>
            <a:endParaRPr sz="1455"/>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