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1"/>
  </p:notesMasterIdLst>
  <p:sldIdLst>
    <p:sldId id="256" r:id="rId2"/>
    <p:sldId id="268" r:id="rId3"/>
    <p:sldId id="258" r:id="rId4"/>
    <p:sldId id="261" r:id="rId5"/>
    <p:sldId id="277" r:id="rId6"/>
    <p:sldId id="263" r:id="rId7"/>
    <p:sldId id="266" r:id="rId8"/>
    <p:sldId id="278" r:id="rId9"/>
    <p:sldId id="273" r:id="rId10"/>
  </p:sldIdLst>
  <p:sldSz cx="12192000" cy="6858000"/>
  <p:notesSz cx="6858000" cy="9144000"/>
  <p:embeddedFontLst>
    <p:embeddedFont>
      <p:font typeface="Abril Fatface" panose="02000503000000020003" pitchFamily="2" charset="0"/>
      <p:regular r:id="rId12"/>
    </p:embeddedFont>
    <p:embeddedFont>
      <p:font typeface="Barlow Condensed" panose="00000506000000000000" pitchFamily="2" charset="0"/>
      <p:regular r:id="rId13"/>
      <p:bold r:id="rId14"/>
      <p:italic r:id="rId15"/>
      <p:boldItalic r:id="rId16"/>
    </p:embeddedFont>
    <p:embeddedFont>
      <p:font typeface="Griffy" panose="020B0604020202020204" charset="0"/>
      <p:regular r:id="rId17"/>
    </p:embeddedFont>
    <p:embeddedFont>
      <p:font typeface="IBM Plex Mono" panose="020B0509050203000203" pitchFamily="49" charset="0"/>
      <p:regular r:id="rId18"/>
      <p:bold r:id="rId19"/>
      <p:italic r:id="rId20"/>
      <p:boldItalic r:id="rId21"/>
    </p:embeddedFont>
    <p:embeddedFont>
      <p:font typeface="IBM Plex Mono Medium" panose="020B0609050203000203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a073618e6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a073618e6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646325" y="2452800"/>
            <a:ext cx="7683600" cy="19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646325" y="4296900"/>
            <a:ext cx="76836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13" name="Google Shape;13;p2" descr="Power outline"/>
          <p:cNvGrpSpPr/>
          <p:nvPr/>
        </p:nvGrpSpPr>
        <p:grpSpPr>
          <a:xfrm rot="-5400000">
            <a:off x="10180694" y="5030484"/>
            <a:ext cx="1475905" cy="1639441"/>
            <a:chOff x="5753006" y="3038475"/>
            <a:chExt cx="685957" cy="761999"/>
          </a:xfrm>
        </p:grpSpPr>
        <p:sp>
          <p:nvSpPr>
            <p:cNvPr id="14" name="Google Shape;14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5278448" y="5744007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843056" y="175991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21416" y="2149333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" descr="Power outline"/>
          <p:cNvGrpSpPr/>
          <p:nvPr/>
        </p:nvGrpSpPr>
        <p:grpSpPr>
          <a:xfrm>
            <a:off x="10639255" y="1831360"/>
            <a:ext cx="1099109" cy="1220951"/>
            <a:chOff x="5753006" y="3038475"/>
            <a:chExt cx="685957" cy="761999"/>
          </a:xfrm>
        </p:grpSpPr>
        <p:sp>
          <p:nvSpPr>
            <p:cNvPr id="20" name="Google Shape;20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 descr="Power outline"/>
          <p:cNvGrpSpPr/>
          <p:nvPr/>
        </p:nvGrpSpPr>
        <p:grpSpPr>
          <a:xfrm>
            <a:off x="556196" y="563359"/>
            <a:ext cx="1099109" cy="1220951"/>
            <a:chOff x="5753006" y="3038475"/>
            <a:chExt cx="685957" cy="761999"/>
          </a:xfrm>
        </p:grpSpPr>
        <p:sp>
          <p:nvSpPr>
            <p:cNvPr id="23" name="Google Shape;23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w="66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w="66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 descr="Power outline"/>
          <p:cNvGrpSpPr/>
          <p:nvPr/>
        </p:nvGrpSpPr>
        <p:grpSpPr>
          <a:xfrm rot="5400000">
            <a:off x="8307382" y="87051"/>
            <a:ext cx="1419862" cy="1577262"/>
            <a:chOff x="5753006" y="3038475"/>
            <a:chExt cx="685957" cy="761999"/>
          </a:xfrm>
        </p:grpSpPr>
        <p:sp>
          <p:nvSpPr>
            <p:cNvPr id="26" name="Google Shape;26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 descr="Power outline"/>
          <p:cNvGrpSpPr/>
          <p:nvPr/>
        </p:nvGrpSpPr>
        <p:grpSpPr>
          <a:xfrm rot="5400000">
            <a:off x="1101287" y="2922863"/>
            <a:ext cx="754073" cy="837666"/>
            <a:chOff x="5753006" y="3038475"/>
            <a:chExt cx="685957" cy="761999"/>
          </a:xfrm>
        </p:grpSpPr>
        <p:sp>
          <p:nvSpPr>
            <p:cNvPr id="29" name="Google Shape;29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7719482" y="6186206"/>
            <a:ext cx="416899" cy="386303"/>
            <a:chOff x="7467602" y="5857077"/>
            <a:chExt cx="468900" cy="434488"/>
          </a:xfrm>
        </p:grpSpPr>
        <p:sp>
          <p:nvSpPr>
            <p:cNvPr id="32" name="Google Shape;32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1180437" y="750936"/>
            <a:ext cx="416899" cy="386303"/>
            <a:chOff x="7467602" y="5857077"/>
            <a:chExt cx="468900" cy="434488"/>
          </a:xfrm>
        </p:grpSpPr>
        <p:sp>
          <p:nvSpPr>
            <p:cNvPr id="37" name="Google Shape;37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3082668" y="563350"/>
            <a:ext cx="1098953" cy="258600"/>
            <a:chOff x="4317443" y="530413"/>
            <a:chExt cx="1098953" cy="258600"/>
          </a:xfrm>
        </p:grpSpPr>
        <p:sp>
          <p:nvSpPr>
            <p:cNvPr id="42" name="Google Shape;4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365189" y="6133409"/>
            <a:ext cx="1098953" cy="258600"/>
            <a:chOff x="4317443" y="530413"/>
            <a:chExt cx="1098953" cy="258600"/>
          </a:xfrm>
        </p:grpSpPr>
        <p:sp>
          <p:nvSpPr>
            <p:cNvPr id="47" name="Google Shape;47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10520123" y="4066093"/>
            <a:ext cx="1098953" cy="258600"/>
            <a:chOff x="4317443" y="530413"/>
            <a:chExt cx="1098953" cy="258600"/>
          </a:xfrm>
        </p:grpSpPr>
        <p:sp>
          <p:nvSpPr>
            <p:cNvPr id="52" name="Google Shape;5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2" descr="Power outline"/>
          <p:cNvGrpSpPr/>
          <p:nvPr/>
        </p:nvGrpSpPr>
        <p:grpSpPr>
          <a:xfrm rot="5400000">
            <a:off x="508966" y="5044573"/>
            <a:ext cx="1220935" cy="1356282"/>
            <a:chOff x="5753006" y="3038475"/>
            <a:chExt cx="685957" cy="761999"/>
          </a:xfrm>
        </p:grpSpPr>
        <p:sp>
          <p:nvSpPr>
            <p:cNvPr id="57" name="Google Shape;57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2160544" y="750944"/>
            <a:ext cx="416899" cy="386303"/>
            <a:chOff x="7467602" y="5857077"/>
            <a:chExt cx="468900" cy="434488"/>
          </a:xfrm>
        </p:grpSpPr>
        <p:sp>
          <p:nvSpPr>
            <p:cNvPr id="60" name="Google Shape;60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2"/>
          <p:cNvGrpSpPr/>
          <p:nvPr/>
        </p:nvGrpSpPr>
        <p:grpSpPr>
          <a:xfrm flipH="1">
            <a:off x="6454568" y="630375"/>
            <a:ext cx="1098953" cy="258600"/>
            <a:chOff x="4317443" y="530413"/>
            <a:chExt cx="1098953" cy="258600"/>
          </a:xfrm>
        </p:grpSpPr>
        <p:sp>
          <p:nvSpPr>
            <p:cNvPr id="65" name="Google Shape;65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5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120" name="Google Shape;120;p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123" name="Google Shape;123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5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128" name="Google Shape;128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5"/>
          <p:cNvGrpSpPr/>
          <p:nvPr/>
        </p:nvGrpSpPr>
        <p:grpSpPr>
          <a:xfrm flipH="1">
            <a:off x="326389" y="6271009"/>
            <a:ext cx="1098953" cy="258600"/>
            <a:chOff x="4317443" y="530413"/>
            <a:chExt cx="1098953" cy="258600"/>
          </a:xfrm>
        </p:grpSpPr>
        <p:sp>
          <p:nvSpPr>
            <p:cNvPr id="133" name="Google Shape;13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138" name="Google Shape;138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1425335" y="273100"/>
            <a:ext cx="1098953" cy="258600"/>
            <a:chOff x="4317443" y="530413"/>
            <a:chExt cx="1098953" cy="258600"/>
          </a:xfrm>
        </p:grpSpPr>
        <p:sp>
          <p:nvSpPr>
            <p:cNvPr id="143" name="Google Shape;14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5" descr="Power outline"/>
          <p:cNvGrpSpPr/>
          <p:nvPr/>
        </p:nvGrpSpPr>
        <p:grpSpPr>
          <a:xfrm flipH="1">
            <a:off x="205145" y="5376580"/>
            <a:ext cx="573391" cy="636955"/>
            <a:chOff x="5753006" y="3038475"/>
            <a:chExt cx="685957" cy="761999"/>
          </a:xfrm>
        </p:grpSpPr>
        <p:sp>
          <p:nvSpPr>
            <p:cNvPr id="148" name="Google Shape;148;p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3" name="Google Shape;203;p7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7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206" name="Google Shape;206;p7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7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209" name="Google Shape;209;p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7"/>
          <p:cNvGrpSpPr/>
          <p:nvPr/>
        </p:nvGrpSpPr>
        <p:grpSpPr>
          <a:xfrm>
            <a:off x="210440" y="6353834"/>
            <a:ext cx="1098953" cy="258600"/>
            <a:chOff x="4317443" y="530413"/>
            <a:chExt cx="1098953" cy="258600"/>
          </a:xfrm>
        </p:grpSpPr>
        <p:sp>
          <p:nvSpPr>
            <p:cNvPr id="214" name="Google Shape;214;p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19" name="Google Shape;219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"/>
          <p:cNvSpPr txBox="1">
            <a:spLocks noGrp="1"/>
          </p:cNvSpPr>
          <p:nvPr>
            <p:ph type="subTitle" idx="1"/>
          </p:nvPr>
        </p:nvSpPr>
        <p:spPr>
          <a:xfrm>
            <a:off x="2584183" y="1729975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2" name="Google Shape;332;p11"/>
          <p:cNvSpPr txBox="1">
            <a:spLocks noGrp="1"/>
          </p:cNvSpPr>
          <p:nvPr>
            <p:ph type="subTitle" idx="2"/>
          </p:nvPr>
        </p:nvSpPr>
        <p:spPr>
          <a:xfrm>
            <a:off x="2584183" y="3334868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3" name="Google Shape;333;p11"/>
          <p:cNvSpPr txBox="1">
            <a:spLocks noGrp="1"/>
          </p:cNvSpPr>
          <p:nvPr>
            <p:ph type="subTitle" idx="3"/>
          </p:nvPr>
        </p:nvSpPr>
        <p:spPr>
          <a:xfrm>
            <a:off x="2584183" y="4939762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4" name="Google Shape;334;p11"/>
          <p:cNvSpPr txBox="1">
            <a:spLocks noGrp="1"/>
          </p:cNvSpPr>
          <p:nvPr>
            <p:ph type="title"/>
          </p:nvPr>
        </p:nvSpPr>
        <p:spPr>
          <a:xfrm>
            <a:off x="2584175" y="593375"/>
            <a:ext cx="9192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35" name="Google Shape;335;p11"/>
          <p:cNvSpPr txBox="1">
            <a:spLocks noGrp="1"/>
          </p:cNvSpPr>
          <p:nvPr>
            <p:ph type="body" idx="4"/>
          </p:nvPr>
        </p:nvSpPr>
        <p:spPr>
          <a:xfrm>
            <a:off x="2584175" y="2167925"/>
            <a:ext cx="88785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6" name="Google Shape;336;p11"/>
          <p:cNvSpPr txBox="1">
            <a:spLocks noGrp="1"/>
          </p:cNvSpPr>
          <p:nvPr>
            <p:ph type="body" idx="5"/>
          </p:nvPr>
        </p:nvSpPr>
        <p:spPr>
          <a:xfrm>
            <a:off x="2584175" y="3761388"/>
            <a:ext cx="88785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body" idx="6"/>
          </p:nvPr>
        </p:nvSpPr>
        <p:spPr>
          <a:xfrm>
            <a:off x="2584175" y="5353050"/>
            <a:ext cx="88797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" name="Google Shape;339;p11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340" name="Google Shape;340;p11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11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343" name="Google Shape;343;p11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11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348" name="Google Shape;348;p11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11"/>
          <p:cNvGrpSpPr/>
          <p:nvPr/>
        </p:nvGrpSpPr>
        <p:grpSpPr>
          <a:xfrm flipH="1">
            <a:off x="207168" y="6382875"/>
            <a:ext cx="1098953" cy="258600"/>
            <a:chOff x="4317443" y="530413"/>
            <a:chExt cx="1098953" cy="258600"/>
          </a:xfrm>
        </p:grpSpPr>
        <p:sp>
          <p:nvSpPr>
            <p:cNvPr id="353" name="Google Shape;353;p11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11" descr="Power outline"/>
          <p:cNvGrpSpPr/>
          <p:nvPr/>
        </p:nvGrpSpPr>
        <p:grpSpPr>
          <a:xfrm>
            <a:off x="207170" y="5353055"/>
            <a:ext cx="573391" cy="636955"/>
            <a:chOff x="5753006" y="3038475"/>
            <a:chExt cx="685957" cy="761999"/>
          </a:xfrm>
        </p:grpSpPr>
        <p:sp>
          <p:nvSpPr>
            <p:cNvPr id="358" name="Google Shape;358;p11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11"/>
          <p:cNvGrpSpPr/>
          <p:nvPr/>
        </p:nvGrpSpPr>
        <p:grpSpPr>
          <a:xfrm>
            <a:off x="1004807" y="5353044"/>
            <a:ext cx="416899" cy="386303"/>
            <a:chOff x="7467602" y="5857077"/>
            <a:chExt cx="468900" cy="434488"/>
          </a:xfrm>
        </p:grpSpPr>
        <p:sp>
          <p:nvSpPr>
            <p:cNvPr id="361" name="Google Shape;361;p11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"/>
          <p:cNvSpPr txBox="1">
            <a:spLocks noGrp="1"/>
          </p:cNvSpPr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7" name="Google Shape;367;p12"/>
          <p:cNvSpPr txBox="1">
            <a:spLocks noGrp="1"/>
          </p:cNvSpPr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8" name="Google Shape;368;p12"/>
          <p:cNvSpPr txBox="1">
            <a:spLocks noGrp="1"/>
          </p:cNvSpPr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9" name="Google Shape;369;p12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70" name="Google Shape;370;p12"/>
          <p:cNvSpPr txBox="1">
            <a:spLocks noGrp="1"/>
          </p:cNvSpPr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71" name="Google Shape;371;p12"/>
          <p:cNvSpPr txBox="1">
            <a:spLocks noGrp="1"/>
          </p:cNvSpPr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72" name="Google Shape;372;p12"/>
          <p:cNvSpPr txBox="1">
            <a:spLocks noGrp="1"/>
          </p:cNvSpPr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grpSp>
        <p:nvGrpSpPr>
          <p:cNvPr id="373" name="Google Shape;373;p12"/>
          <p:cNvGrpSpPr/>
          <p:nvPr/>
        </p:nvGrpSpPr>
        <p:grpSpPr>
          <a:xfrm>
            <a:off x="10764123" y="6313843"/>
            <a:ext cx="1098953" cy="258600"/>
            <a:chOff x="4317443" y="530413"/>
            <a:chExt cx="1098953" cy="258600"/>
          </a:xfrm>
        </p:grpSpPr>
        <p:sp>
          <p:nvSpPr>
            <p:cNvPr id="374" name="Google Shape;374;p1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12"/>
          <p:cNvSpPr/>
          <p:nvPr/>
        </p:nvSpPr>
        <p:spPr>
          <a:xfrm>
            <a:off x="226106" y="1529091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12" descr="Power outline"/>
          <p:cNvGrpSpPr/>
          <p:nvPr/>
        </p:nvGrpSpPr>
        <p:grpSpPr>
          <a:xfrm>
            <a:off x="320232" y="389891"/>
            <a:ext cx="773005" cy="858697"/>
            <a:chOff x="5753006" y="3038475"/>
            <a:chExt cx="685957" cy="761999"/>
          </a:xfrm>
        </p:grpSpPr>
        <p:sp>
          <p:nvSpPr>
            <p:cNvPr id="380" name="Google Shape;380;p1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12"/>
          <p:cNvGrpSpPr/>
          <p:nvPr/>
        </p:nvGrpSpPr>
        <p:grpSpPr>
          <a:xfrm>
            <a:off x="1969018" y="307925"/>
            <a:ext cx="1098953" cy="258600"/>
            <a:chOff x="4317443" y="530413"/>
            <a:chExt cx="1098953" cy="258600"/>
          </a:xfrm>
        </p:grpSpPr>
        <p:sp>
          <p:nvSpPr>
            <p:cNvPr id="383" name="Google Shape;383;p1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12"/>
          <p:cNvGrpSpPr/>
          <p:nvPr/>
        </p:nvGrpSpPr>
        <p:grpSpPr>
          <a:xfrm>
            <a:off x="1284794" y="244069"/>
            <a:ext cx="416899" cy="386303"/>
            <a:chOff x="7467602" y="5857077"/>
            <a:chExt cx="468900" cy="434488"/>
          </a:xfrm>
        </p:grpSpPr>
        <p:sp>
          <p:nvSpPr>
            <p:cNvPr id="388" name="Google Shape;388;p1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12"/>
          <p:cNvGrpSpPr/>
          <p:nvPr/>
        </p:nvGrpSpPr>
        <p:grpSpPr>
          <a:xfrm>
            <a:off x="11446169" y="5603094"/>
            <a:ext cx="416899" cy="386303"/>
            <a:chOff x="7467602" y="5857077"/>
            <a:chExt cx="468900" cy="434488"/>
          </a:xfrm>
        </p:grpSpPr>
        <p:sp>
          <p:nvSpPr>
            <p:cNvPr id="393" name="Google Shape;393;p1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"/>
          <p:cNvSpPr txBox="1">
            <a:spLocks noGrp="1"/>
          </p:cNvSpPr>
          <p:nvPr>
            <p:ph type="title" hasCustomPrompt="1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02" name="Google Shape;402;p14"/>
          <p:cNvSpPr txBox="1">
            <a:spLocks noGrp="1"/>
          </p:cNvSpPr>
          <p:nvPr>
            <p:ph type="title" idx="2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403" name="Google Shape;403;p14"/>
          <p:cNvSpPr txBox="1">
            <a:spLocks noGrp="1"/>
          </p:cNvSpPr>
          <p:nvPr>
            <p:ph type="title" idx="3" hasCustomPrompt="1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04" name="Google Shape;404;p14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05" name="Google Shape;405;p14"/>
          <p:cNvSpPr txBox="1">
            <a:spLocks noGrp="1"/>
          </p:cNvSpPr>
          <p:nvPr>
            <p:ph type="body" idx="1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06" name="Google Shape;406;p14"/>
          <p:cNvSpPr txBox="1">
            <a:spLocks noGrp="1"/>
          </p:cNvSpPr>
          <p:nvPr>
            <p:ph type="body" idx="5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07" name="Google Shape;407;p14"/>
          <p:cNvSpPr txBox="1">
            <a:spLocks noGrp="1"/>
          </p:cNvSpPr>
          <p:nvPr>
            <p:ph type="body" idx="6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08" name="Google Shape;408;p14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4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14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411" name="Google Shape;411;p1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14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414" name="Google Shape;414;p1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14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419" name="Google Shape;419;p1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14"/>
          <p:cNvGrpSpPr/>
          <p:nvPr/>
        </p:nvGrpSpPr>
        <p:grpSpPr>
          <a:xfrm flipH="1">
            <a:off x="326389" y="6271009"/>
            <a:ext cx="1098953" cy="258600"/>
            <a:chOff x="4317443" y="530413"/>
            <a:chExt cx="1098953" cy="258600"/>
          </a:xfrm>
        </p:grpSpPr>
        <p:sp>
          <p:nvSpPr>
            <p:cNvPr id="424" name="Google Shape;424;p1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14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429" name="Google Shape;429;p1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14"/>
          <p:cNvGrpSpPr/>
          <p:nvPr/>
        </p:nvGrpSpPr>
        <p:grpSpPr>
          <a:xfrm>
            <a:off x="1425335" y="273100"/>
            <a:ext cx="1098953" cy="258600"/>
            <a:chOff x="4317443" y="530413"/>
            <a:chExt cx="1098953" cy="258600"/>
          </a:xfrm>
        </p:grpSpPr>
        <p:sp>
          <p:nvSpPr>
            <p:cNvPr id="434" name="Google Shape;434;p1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14" descr="Power outline"/>
          <p:cNvGrpSpPr/>
          <p:nvPr/>
        </p:nvGrpSpPr>
        <p:grpSpPr>
          <a:xfrm flipH="1">
            <a:off x="128945" y="5376580"/>
            <a:ext cx="573391" cy="636955"/>
            <a:chOff x="5753006" y="3038475"/>
            <a:chExt cx="685957" cy="761999"/>
          </a:xfrm>
        </p:grpSpPr>
        <p:sp>
          <p:nvSpPr>
            <p:cNvPr id="439" name="Google Shape;439;p1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0"/>
          <p:cNvSpPr txBox="1">
            <a:spLocks noGrp="1"/>
          </p:cNvSpPr>
          <p:nvPr>
            <p:ph type="subTitle" idx="1"/>
          </p:nvPr>
        </p:nvSpPr>
        <p:spPr>
          <a:xfrm>
            <a:off x="1747313" y="3520675"/>
            <a:ext cx="869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614" name="Google Shape;614;p20"/>
          <p:cNvSpPr txBox="1">
            <a:spLocks noGrp="1"/>
          </p:cNvSpPr>
          <p:nvPr>
            <p:ph type="title"/>
          </p:nvPr>
        </p:nvSpPr>
        <p:spPr>
          <a:xfrm>
            <a:off x="1747313" y="2587825"/>
            <a:ext cx="86973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15" name="Google Shape;615;p20"/>
          <p:cNvSpPr txBox="1">
            <a:spLocks noGrp="1"/>
          </p:cNvSpPr>
          <p:nvPr>
            <p:ph type="body" idx="2"/>
          </p:nvPr>
        </p:nvSpPr>
        <p:spPr>
          <a:xfrm>
            <a:off x="1747390" y="4385475"/>
            <a:ext cx="86973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16" name="Google Shape;616;p20"/>
          <p:cNvSpPr/>
          <p:nvPr/>
        </p:nvSpPr>
        <p:spPr>
          <a:xfrm rot="10800000">
            <a:off x="822058" y="575783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0"/>
          <p:cNvSpPr/>
          <p:nvPr/>
        </p:nvSpPr>
        <p:spPr>
          <a:xfrm rot="10800000">
            <a:off x="11005750" y="5368448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20" descr="Power outline"/>
          <p:cNvGrpSpPr/>
          <p:nvPr/>
        </p:nvGrpSpPr>
        <p:grpSpPr>
          <a:xfrm flipH="1">
            <a:off x="11395145" y="5892654"/>
            <a:ext cx="573391" cy="636955"/>
            <a:chOff x="5753006" y="3038475"/>
            <a:chExt cx="685957" cy="761999"/>
          </a:xfrm>
        </p:grpSpPr>
        <p:sp>
          <p:nvSpPr>
            <p:cNvPr id="619" name="Google Shape;619;p2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p20"/>
          <p:cNvGrpSpPr/>
          <p:nvPr/>
        </p:nvGrpSpPr>
        <p:grpSpPr>
          <a:xfrm rot="10800000">
            <a:off x="133995" y="6017987"/>
            <a:ext cx="416899" cy="386303"/>
            <a:chOff x="7467602" y="5857077"/>
            <a:chExt cx="468900" cy="434488"/>
          </a:xfrm>
        </p:grpSpPr>
        <p:sp>
          <p:nvSpPr>
            <p:cNvPr id="622" name="Google Shape;622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20"/>
          <p:cNvGrpSpPr/>
          <p:nvPr/>
        </p:nvGrpSpPr>
        <p:grpSpPr>
          <a:xfrm rot="10800000">
            <a:off x="9993735" y="6081839"/>
            <a:ext cx="1098953" cy="258600"/>
            <a:chOff x="4317443" y="530413"/>
            <a:chExt cx="1098953" cy="258600"/>
          </a:xfrm>
        </p:grpSpPr>
        <p:sp>
          <p:nvSpPr>
            <p:cNvPr id="627" name="Google Shape;627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20"/>
          <p:cNvGrpSpPr/>
          <p:nvPr/>
        </p:nvGrpSpPr>
        <p:grpSpPr>
          <a:xfrm rot="10800000">
            <a:off x="326389" y="182605"/>
            <a:ext cx="1098953" cy="258600"/>
            <a:chOff x="4317443" y="530413"/>
            <a:chExt cx="1098953" cy="258600"/>
          </a:xfrm>
        </p:grpSpPr>
        <p:sp>
          <p:nvSpPr>
            <p:cNvPr id="632" name="Google Shape;63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20"/>
          <p:cNvGrpSpPr/>
          <p:nvPr/>
        </p:nvGrpSpPr>
        <p:grpSpPr>
          <a:xfrm rot="10800000">
            <a:off x="11473400" y="4900667"/>
            <a:ext cx="416899" cy="386303"/>
            <a:chOff x="7467602" y="5857077"/>
            <a:chExt cx="468900" cy="434488"/>
          </a:xfrm>
        </p:grpSpPr>
        <p:sp>
          <p:nvSpPr>
            <p:cNvPr id="637" name="Google Shape;637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20"/>
          <p:cNvGrpSpPr/>
          <p:nvPr/>
        </p:nvGrpSpPr>
        <p:grpSpPr>
          <a:xfrm rot="10800000" flipH="1">
            <a:off x="1425335" y="6180514"/>
            <a:ext cx="1098953" cy="258600"/>
            <a:chOff x="4317443" y="530413"/>
            <a:chExt cx="1098953" cy="258600"/>
          </a:xfrm>
        </p:grpSpPr>
        <p:sp>
          <p:nvSpPr>
            <p:cNvPr id="642" name="Google Shape;64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20" descr="Power outline"/>
          <p:cNvGrpSpPr/>
          <p:nvPr/>
        </p:nvGrpSpPr>
        <p:grpSpPr>
          <a:xfrm>
            <a:off x="128945" y="698679"/>
            <a:ext cx="573391" cy="636955"/>
            <a:chOff x="5753006" y="3038475"/>
            <a:chExt cx="685957" cy="761999"/>
          </a:xfrm>
        </p:grpSpPr>
        <p:sp>
          <p:nvSpPr>
            <p:cNvPr id="647" name="Google Shape;647;p2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3"/>
            </a:gs>
            <a:gs pos="71000">
              <a:schemeClr val="accent4"/>
            </a:gs>
            <a:gs pos="79000">
              <a:schemeClr val="accent4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  <a:effectLst>
            <a:outerShdw blurRad="271463" dist="47625" dir="10500000" algn="bl" rotWithShape="0">
              <a:schemeClr val="accent2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7" r:id="rId4"/>
    <p:sldLayoutId id="2147483658" r:id="rId5"/>
    <p:sldLayoutId id="2147483660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ominhduy09/Character-Recognition/blob/main/PROJECT.m#L1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2"/>
          <p:cNvSpPr txBox="1">
            <a:spLocks noGrp="1"/>
          </p:cNvSpPr>
          <p:nvPr>
            <p:ph type="title"/>
          </p:nvPr>
        </p:nvSpPr>
        <p:spPr>
          <a:xfrm>
            <a:off x="2213704" y="2994716"/>
            <a:ext cx="8867249" cy="19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CHARACTER RECOGNITION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4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MEMBERS</a:t>
            </a:r>
            <a:endParaRPr dirty="0"/>
          </a:p>
        </p:txBody>
      </p:sp>
      <p:sp>
        <p:nvSpPr>
          <p:cNvPr id="805" name="Google Shape;805;p34"/>
          <p:cNvSpPr txBox="1">
            <a:spLocks noGrp="1"/>
          </p:cNvSpPr>
          <p:nvPr>
            <p:ph type="subTitle" idx="1"/>
          </p:nvPr>
        </p:nvSpPr>
        <p:spPr>
          <a:xfrm>
            <a:off x="1274104" y="1727365"/>
            <a:ext cx="7181637" cy="364104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accent2"/>
                </a:solidFill>
              </a:rPr>
              <a:t>Đỗ Minh Duy - ITITSB22029</a:t>
            </a:r>
          </a:p>
          <a:p>
            <a:pPr marL="342900" indent="-342900"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accent2"/>
                </a:solidFill>
              </a:rPr>
              <a:t>Trần Anh Văn - ITITSB22017</a:t>
            </a:r>
          </a:p>
          <a:p>
            <a:pPr marL="342900" indent="-342900"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chemeClr val="accent2"/>
                </a:solidFill>
              </a:rPr>
              <a:t>Nguyễn Đặng Thành Vinh - EEACIU22204</a:t>
            </a:r>
          </a:p>
          <a:p>
            <a:pPr marL="342900" indent="-342900"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chemeClr val="accent2"/>
                </a:solidFill>
              </a:rPr>
              <a:t>Nguyễn Ngọc Tài - EEACIU22196</a:t>
            </a:r>
            <a:endParaRPr lang="en-US" sz="2400" b="1" dirty="0">
              <a:solidFill>
                <a:schemeClr val="accent2"/>
              </a:solidFill>
            </a:endParaRPr>
          </a:p>
          <a:p>
            <a:pPr marL="342900" indent="-342900"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chemeClr val="accent2"/>
                </a:solidFill>
              </a:rPr>
              <a:t>Bùi Văn Tiến Đạt - ITITWE20005</a:t>
            </a:r>
          </a:p>
          <a:p>
            <a:pPr marL="342900" indent="-342900">
              <a:spcAft>
                <a:spcPts val="21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2"/>
              </a:solidFill>
            </a:endParaRPr>
          </a:p>
          <a:p>
            <a:pPr marL="0" indent="0">
              <a:spcAft>
                <a:spcPts val="2100"/>
              </a:spcAft>
            </a:pPr>
            <a:endParaRPr lang="en-US" sz="2100" b="1" dirty="0">
              <a:solidFill>
                <a:schemeClr val="accent2"/>
              </a:solidFill>
            </a:endParaRPr>
          </a:p>
          <a:p>
            <a:pPr marL="0" indent="0">
              <a:spcAft>
                <a:spcPts val="2100"/>
              </a:spcAft>
            </a:pPr>
            <a:endParaRPr lang="vi-VN" dirty="0">
              <a:solidFill>
                <a:schemeClr val="accent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210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4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82" name="Google Shape;682;p24"/>
          <p:cNvSpPr txBox="1">
            <a:spLocks noGrp="1"/>
          </p:cNvSpPr>
          <p:nvPr>
            <p:ph type="title" idx="5"/>
          </p:nvPr>
        </p:nvSpPr>
        <p:spPr>
          <a:xfrm>
            <a:off x="1099039" y="1993425"/>
            <a:ext cx="9490303" cy="4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2700" dirty="0">
                <a:solidFill>
                  <a:schemeClr val="accent1"/>
                </a:solidFill>
              </a:rPr>
              <a:t>01 |</a:t>
            </a:r>
            <a:r>
              <a:rPr lang="vi-VN" sz="2700" dirty="0">
                <a:solidFill>
                  <a:schemeClr val="accent1"/>
                </a:solidFill>
              </a:rPr>
              <a:t> The Project</a:t>
            </a:r>
            <a:br>
              <a:rPr lang="vi-VN" sz="2700" dirty="0">
                <a:solidFill>
                  <a:schemeClr val="accent1"/>
                </a:solidFill>
              </a:rPr>
            </a:br>
            <a:br>
              <a:rPr lang="vi-VN" sz="2700" dirty="0">
                <a:solidFill>
                  <a:schemeClr val="accent1"/>
                </a:solidFill>
              </a:rPr>
            </a:br>
            <a:r>
              <a:rPr lang="en-US" sz="2700" dirty="0">
                <a:solidFill>
                  <a:schemeClr val="accent2"/>
                </a:solidFill>
              </a:rPr>
              <a:t>02 |</a:t>
            </a:r>
            <a:r>
              <a:rPr lang="vi-VN" sz="2700" dirty="0">
                <a:solidFill>
                  <a:schemeClr val="accent2"/>
                </a:solidFill>
              </a:rPr>
              <a:t> What is Character Recognition</a:t>
            </a:r>
            <a:br>
              <a:rPr lang="vi-VN" sz="2700" dirty="0">
                <a:solidFill>
                  <a:schemeClr val="accent2"/>
                </a:solidFill>
              </a:rPr>
            </a:br>
            <a:br>
              <a:rPr lang="vi-VN" sz="2700" dirty="0">
                <a:solidFill>
                  <a:schemeClr val="accent2"/>
                </a:solidFill>
              </a:rPr>
            </a:br>
            <a:r>
              <a:rPr lang="en-US" sz="2700" dirty="0">
                <a:solidFill>
                  <a:schemeClr val="accent1"/>
                </a:solidFill>
              </a:rPr>
              <a:t>03 |</a:t>
            </a:r>
            <a:r>
              <a:rPr lang="vi-VN" sz="2700" dirty="0">
                <a:solidFill>
                  <a:schemeClr val="accent1"/>
                </a:solidFill>
              </a:rPr>
              <a:t> Effect of Character Recognition</a:t>
            </a:r>
            <a:br>
              <a:rPr lang="vi-VN" sz="2700" dirty="0">
                <a:solidFill>
                  <a:schemeClr val="accent1"/>
                </a:solidFill>
              </a:rPr>
            </a:br>
            <a:br>
              <a:rPr lang="vi-VN" sz="2700" dirty="0">
                <a:solidFill>
                  <a:schemeClr val="accent1"/>
                </a:solidFill>
              </a:rPr>
            </a:br>
            <a:r>
              <a:rPr lang="vi-VN" sz="2700" dirty="0">
                <a:solidFill>
                  <a:schemeClr val="accent2"/>
                </a:solidFill>
              </a:rPr>
              <a:t>04</a:t>
            </a:r>
            <a:r>
              <a:rPr lang="en-US" sz="2700" dirty="0">
                <a:solidFill>
                  <a:schemeClr val="accent2"/>
                </a:solidFill>
              </a:rPr>
              <a:t> | </a:t>
            </a:r>
            <a:r>
              <a:rPr lang="vi-VN" sz="2700" dirty="0">
                <a:solidFill>
                  <a:schemeClr val="accent2"/>
                </a:solidFill>
              </a:rPr>
              <a:t>Benefts of Character Recognition</a:t>
            </a:r>
            <a:br>
              <a:rPr lang="vi-VN" sz="2700" dirty="0">
                <a:solidFill>
                  <a:schemeClr val="accent2"/>
                </a:solidFill>
              </a:rPr>
            </a:br>
            <a:br>
              <a:rPr lang="vi-VN" sz="2700" dirty="0">
                <a:solidFill>
                  <a:schemeClr val="accent2"/>
                </a:solidFill>
              </a:rPr>
            </a:br>
            <a:r>
              <a:rPr lang="vi-VN" sz="2700" dirty="0">
                <a:solidFill>
                  <a:schemeClr val="accent1"/>
                </a:solidFill>
              </a:rPr>
              <a:t>05 </a:t>
            </a:r>
            <a:r>
              <a:rPr lang="en" sz="2700" dirty="0">
                <a:solidFill>
                  <a:schemeClr val="accent1"/>
                </a:solidFill>
              </a:rPr>
              <a:t>|</a:t>
            </a:r>
            <a:r>
              <a:rPr lang="vi-VN" sz="2700" dirty="0">
                <a:solidFill>
                  <a:schemeClr val="accent1"/>
                </a:solidFill>
              </a:rPr>
              <a:t> Code</a:t>
            </a:r>
            <a:br>
              <a:rPr lang="vi-VN" sz="2700" dirty="0">
                <a:solidFill>
                  <a:schemeClr val="accent2"/>
                </a:solidFill>
              </a:rPr>
            </a:br>
            <a:br>
              <a:rPr lang="en-US" sz="2700" dirty="0">
                <a:solidFill>
                  <a:schemeClr val="accent2"/>
                </a:solidFill>
              </a:rPr>
            </a:br>
            <a:br>
              <a:rPr lang="en-US" sz="2700" dirty="0">
                <a:solidFill>
                  <a:schemeClr val="accent1"/>
                </a:solidFill>
              </a:rPr>
            </a:br>
            <a:br>
              <a:rPr lang="en-US" sz="2700" dirty="0">
                <a:solidFill>
                  <a:schemeClr val="accent2"/>
                </a:solidFill>
              </a:rPr>
            </a:br>
            <a:endParaRPr sz="27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283580" y="82646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/>
              <a:t>1. The project (Character</a:t>
            </a:r>
            <a:r>
              <a:rPr lang="vi-VN" sz="3300" dirty="0"/>
              <a:t> </a:t>
            </a:r>
            <a:r>
              <a:rPr lang="en-US" sz="3300" dirty="0"/>
              <a:t>Recognition)</a:t>
            </a:r>
            <a:endParaRPr sz="3300" dirty="0"/>
          </a:p>
        </p:txBody>
      </p:sp>
      <p:sp>
        <p:nvSpPr>
          <p:cNvPr id="709" name="Google Shape;709;p27"/>
          <p:cNvSpPr txBox="1">
            <a:spLocks noGrp="1"/>
          </p:cNvSpPr>
          <p:nvPr>
            <p:ph type="body" idx="3"/>
          </p:nvPr>
        </p:nvSpPr>
        <p:spPr>
          <a:xfrm>
            <a:off x="499724" y="1843772"/>
            <a:ext cx="11033515" cy="34853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Bef>
                <a:spcPts val="2100"/>
              </a:spcBef>
              <a:spcAft>
                <a:spcPts val="2100"/>
              </a:spcAft>
            </a:pPr>
            <a:r>
              <a:rPr lang="en-US" sz="2000" dirty="0">
                <a:solidFill>
                  <a:schemeClr val="accent2"/>
                </a:solidFill>
              </a:rPr>
              <a:t>Create a GUI</a:t>
            </a:r>
          </a:p>
          <a:p>
            <a:pPr marL="342900" indent="-342900">
              <a:spcBef>
                <a:spcPts val="2100"/>
              </a:spcBef>
              <a:spcAft>
                <a:spcPts val="2100"/>
              </a:spcAft>
            </a:pPr>
            <a:r>
              <a:rPr lang="en-US" sz="2000" dirty="0">
                <a:solidFill>
                  <a:schemeClr val="accent2"/>
                </a:solidFill>
              </a:rPr>
              <a:t>Allow to load an image (vehicle’s license plate with digits in clear condition, i.e. 51A-123.45)</a:t>
            </a:r>
            <a:endParaRPr lang="vi-VN" sz="2000" dirty="0">
              <a:solidFill>
                <a:schemeClr val="accent2"/>
              </a:solidFill>
            </a:endParaRPr>
          </a:p>
          <a:p>
            <a:pPr marL="342900" indent="-342900">
              <a:spcBef>
                <a:spcPts val="2100"/>
              </a:spcBef>
              <a:spcAft>
                <a:spcPts val="2100"/>
              </a:spcAft>
            </a:pPr>
            <a:r>
              <a:rPr lang="en-US" sz="2000" dirty="0">
                <a:solidFill>
                  <a:schemeClr val="accent2"/>
                </a:solidFill>
              </a:rPr>
              <a:t>Print the digits one-by-one in a single row (i.e. 5 1 A 1 2 3 4 5)</a:t>
            </a:r>
            <a:endParaRPr lang="vi-VN" sz="2000" dirty="0">
              <a:solidFill>
                <a:schemeClr val="accent2"/>
              </a:solidFill>
            </a:endParaRPr>
          </a:p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endParaRPr lang="vi-VN" sz="2000" dirty="0">
              <a:solidFill>
                <a:schemeClr val="accent2"/>
              </a:solidFill>
            </a:endParaRPr>
          </a:p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endParaRPr lang="vi-VN" sz="20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F7FE-B555-ACB9-CD1A-BDDF5881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300" dirty="0"/>
              <a:t>2. What is Character Recognition</a:t>
            </a:r>
            <a:endParaRPr lang="en-US" sz="3300" dirty="0"/>
          </a:p>
        </p:txBody>
      </p:sp>
      <p:sp>
        <p:nvSpPr>
          <p:cNvPr id="7" name="Google Shape;709;p27">
            <a:extLst>
              <a:ext uri="{FF2B5EF4-FFF2-40B4-BE49-F238E27FC236}">
                <a16:creationId xmlns:a16="http://schemas.microsoft.com/office/drawing/2014/main" id="{11B63EEA-24F8-4207-0C16-4DA203BFC26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724" y="1843772"/>
            <a:ext cx="11033515" cy="34853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Bef>
                <a:spcPts val="2100"/>
              </a:spcBef>
              <a:spcAft>
                <a:spcPts val="2100"/>
              </a:spcAft>
            </a:pPr>
            <a:r>
              <a:rPr lang="en-US" sz="2000" dirty="0">
                <a:solidFill>
                  <a:schemeClr val="accent2"/>
                </a:solidFill>
              </a:rPr>
              <a:t>Character recognition (CR) is converting an image of text into a machine-readable text format.</a:t>
            </a:r>
            <a:endParaRPr lang="vi-VN" sz="2000" dirty="0">
              <a:solidFill>
                <a:schemeClr val="accent2"/>
              </a:solidFill>
            </a:endParaRPr>
          </a:p>
          <a:p>
            <a:pPr marL="342900" indent="-342900">
              <a:spcBef>
                <a:spcPts val="2100"/>
              </a:spcBef>
              <a:spcAft>
                <a:spcPts val="2100"/>
              </a:spcAft>
            </a:pPr>
            <a:r>
              <a:rPr lang="en-US" sz="2000" dirty="0">
                <a:solidFill>
                  <a:schemeClr val="accent2"/>
                </a:solidFill>
              </a:rPr>
              <a:t>For example, if you scan a form or receipt, your computer will save that scan as an image file.</a:t>
            </a:r>
            <a:endParaRPr lang="vi-VN" sz="2000" dirty="0">
              <a:solidFill>
                <a:schemeClr val="accent2"/>
              </a:solidFill>
            </a:endParaRPr>
          </a:p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endParaRPr lang="vi-VN" sz="20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852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9"/>
          <p:cNvSpPr txBox="1">
            <a:spLocks noGrp="1"/>
          </p:cNvSpPr>
          <p:nvPr>
            <p:ph type="title"/>
          </p:nvPr>
        </p:nvSpPr>
        <p:spPr>
          <a:xfrm>
            <a:off x="1758265" y="731027"/>
            <a:ext cx="9192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 dirty="0"/>
              <a:t>3. Effect of Character Recognition</a:t>
            </a:r>
            <a:endParaRPr sz="3000" dirty="0"/>
          </a:p>
        </p:txBody>
      </p:sp>
      <p:sp>
        <p:nvSpPr>
          <p:cNvPr id="731" name="Google Shape;731;p29"/>
          <p:cNvSpPr txBox="1">
            <a:spLocks noGrp="1"/>
          </p:cNvSpPr>
          <p:nvPr>
            <p:ph type="body" idx="4"/>
          </p:nvPr>
        </p:nvSpPr>
        <p:spPr>
          <a:xfrm>
            <a:off x="1665713" y="1784466"/>
            <a:ext cx="9552894" cy="47933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Aft>
                <a:spcPts val="2100"/>
              </a:spcAft>
            </a:pPr>
            <a:r>
              <a:rPr lang="en-US" sz="2000" dirty="0">
                <a:solidFill>
                  <a:schemeClr val="accent2"/>
                </a:solidFill>
              </a:rPr>
              <a:t>Character</a:t>
            </a:r>
            <a:r>
              <a:rPr lang="vi-VN" sz="20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Recognition digitizes paper documents, reducing the need for physical </a:t>
            </a:r>
            <a:r>
              <a:rPr lang="vi-VN" sz="2000" dirty="0">
                <a:solidFill>
                  <a:schemeClr val="accent2"/>
                </a:solidFill>
              </a:rPr>
              <a:t>storage.</a:t>
            </a:r>
          </a:p>
          <a:p>
            <a:pPr marL="285750" indent="-285750">
              <a:spcAft>
                <a:spcPts val="2100"/>
              </a:spcAft>
            </a:pPr>
            <a:r>
              <a:rPr lang="vi-VN" sz="2000" dirty="0">
                <a:solidFill>
                  <a:schemeClr val="accent2"/>
                </a:solidFill>
              </a:rPr>
              <a:t>T</a:t>
            </a:r>
            <a:r>
              <a:rPr lang="en-US" sz="2000" dirty="0" err="1">
                <a:solidFill>
                  <a:schemeClr val="accent2"/>
                </a:solidFill>
              </a:rPr>
              <a:t>ext</a:t>
            </a:r>
            <a:r>
              <a:rPr lang="en-US" sz="2000" dirty="0">
                <a:solidFill>
                  <a:schemeClr val="accent2"/>
                </a:solidFill>
              </a:rPr>
              <a:t> data recognized from digitized documents can be used to automate business </a:t>
            </a:r>
            <a:r>
              <a:rPr lang="vi-VN" sz="2000" dirty="0">
                <a:solidFill>
                  <a:schemeClr val="accent2"/>
                </a:solidFill>
              </a:rPr>
              <a:t>processes.</a:t>
            </a:r>
          </a:p>
          <a:p>
            <a:pPr marL="285750" indent="-285750">
              <a:spcAft>
                <a:spcPts val="2100"/>
              </a:spcAft>
            </a:pPr>
            <a:r>
              <a:rPr lang="en-US" sz="2000" dirty="0">
                <a:solidFill>
                  <a:schemeClr val="accent2"/>
                </a:solidFill>
              </a:rPr>
              <a:t>Data from digitized documents can be analyzed to extract key information, detect </a:t>
            </a:r>
            <a:r>
              <a:rPr lang="vi-VN" sz="2000" dirty="0">
                <a:solidFill>
                  <a:schemeClr val="accent2"/>
                </a:solidFill>
              </a:rPr>
              <a:t>trends.</a:t>
            </a:r>
          </a:p>
          <a:p>
            <a:pPr marL="285750" indent="-285750">
              <a:spcAft>
                <a:spcPts val="2100"/>
              </a:spcAft>
            </a:pPr>
            <a:r>
              <a:rPr lang="en-US" sz="2000" dirty="0">
                <a:solidFill>
                  <a:schemeClr val="accent2"/>
                </a:solidFill>
              </a:rPr>
              <a:t>Using Character</a:t>
            </a:r>
            <a:r>
              <a:rPr lang="vi-VN" sz="20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Recognition reduces the time and effort required to process paper </a:t>
            </a:r>
            <a:r>
              <a:rPr lang="vi-VN" sz="2000" dirty="0">
                <a:solidFill>
                  <a:schemeClr val="accent2"/>
                </a:solidFill>
              </a:rPr>
              <a:t>documents.</a:t>
            </a:r>
            <a:endParaRPr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 txBox="1">
            <a:spLocks noGrp="1"/>
          </p:cNvSpPr>
          <p:nvPr>
            <p:ph type="title" idx="2"/>
          </p:nvPr>
        </p:nvSpPr>
        <p:spPr>
          <a:xfrm>
            <a:off x="715025" y="912947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 dirty="0"/>
              <a:t>4. </a:t>
            </a:r>
            <a:r>
              <a:rPr lang="vi-VN" sz="3600" dirty="0"/>
              <a:t>Benefit of Character Recognition</a:t>
            </a:r>
            <a:endParaRPr lang="en-US" sz="3300" dirty="0"/>
          </a:p>
        </p:txBody>
      </p:sp>
      <p:sp>
        <p:nvSpPr>
          <p:cNvPr id="14" name="Google Shape;709;p27">
            <a:extLst>
              <a:ext uri="{FF2B5EF4-FFF2-40B4-BE49-F238E27FC236}">
                <a16:creationId xmlns:a16="http://schemas.microsoft.com/office/drawing/2014/main" id="{942C0104-3F09-2950-1139-F5E15A80BBFD}"/>
              </a:ext>
            </a:extLst>
          </p:cNvPr>
          <p:cNvSpPr txBox="1">
            <a:spLocks noGrp="1"/>
          </p:cNvSpPr>
          <p:nvPr>
            <p:ph type="body" idx="6"/>
          </p:nvPr>
        </p:nvSpPr>
        <p:spPr>
          <a:xfrm>
            <a:off x="616703" y="1838632"/>
            <a:ext cx="11123014" cy="465920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spcBef>
                <a:spcPts val="2100"/>
              </a:spcBef>
              <a:spcAft>
                <a:spcPts val="2100"/>
              </a:spcAft>
            </a:pPr>
            <a:r>
              <a:rPr lang="en-US" sz="2000" dirty="0">
                <a:solidFill>
                  <a:schemeClr val="accent2"/>
                </a:solidFill>
              </a:rPr>
              <a:t>In banking, Character Recognition is used to improve document verification and prevent fraud.</a:t>
            </a:r>
          </a:p>
          <a:p>
            <a:pPr marL="342900" indent="-342900" algn="l">
              <a:spcBef>
                <a:spcPts val="2100"/>
              </a:spcBef>
              <a:spcAft>
                <a:spcPts val="2100"/>
              </a:spcAft>
            </a:pPr>
            <a:r>
              <a:rPr lang="en-US" sz="2000" dirty="0">
                <a:solidFill>
                  <a:schemeClr val="accent2"/>
                </a:solidFill>
              </a:rPr>
              <a:t>In healthcare, Character Recognition helps manage patient records and insurance payments efficiently.</a:t>
            </a:r>
          </a:p>
          <a:p>
            <a:pPr marL="342900" indent="-342900" algn="l">
              <a:spcBef>
                <a:spcPts val="2100"/>
              </a:spcBef>
              <a:spcAft>
                <a:spcPts val="2100"/>
              </a:spcAft>
            </a:pPr>
            <a:r>
              <a:rPr lang="en-US" sz="2000" dirty="0">
                <a:solidFill>
                  <a:schemeClr val="accent2"/>
                </a:solidFill>
              </a:rPr>
              <a:t>In logistics management, Character Recognition is used to track and manage documents such as packaging labels and invoices.</a:t>
            </a:r>
            <a:endParaRPr lang="vi-VN" sz="2000" dirty="0">
              <a:solidFill>
                <a:schemeClr val="accent2"/>
              </a:solidFill>
            </a:endParaRPr>
          </a:p>
          <a:p>
            <a:pPr marL="342900" indent="-342900" algn="l">
              <a:spcBef>
                <a:spcPts val="2100"/>
              </a:spcBef>
              <a:spcAft>
                <a:spcPts val="2100"/>
              </a:spcAft>
            </a:pPr>
            <a:r>
              <a:rPr lang="en-US" sz="2000" dirty="0">
                <a:solidFill>
                  <a:schemeClr val="accent2"/>
                </a:solidFill>
              </a:rPr>
              <a:t>Specific examples include </a:t>
            </a:r>
            <a:r>
              <a:rPr lang="en-US" sz="2000" dirty="0" err="1">
                <a:solidFill>
                  <a:schemeClr val="accent2"/>
                </a:solidFill>
              </a:rPr>
              <a:t>BlueVine</a:t>
            </a:r>
            <a:r>
              <a:rPr lang="en-US" sz="2000" dirty="0">
                <a:solidFill>
                  <a:schemeClr val="accent2"/>
                </a:solidFill>
              </a:rPr>
              <a:t>, nib Group, and Foresight Group, demonstrating its practical application in these industries.</a:t>
            </a:r>
            <a:endParaRPr lang="vi-VN" sz="2000" dirty="0">
              <a:solidFill>
                <a:schemeClr val="accent2"/>
              </a:solidFill>
            </a:endParaRPr>
          </a:p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endParaRPr lang="vi-VN" sz="20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BEF81C-F8D3-514A-1B20-79D9B4C5519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vi-VN" sz="3300" dirty="0"/>
              <a:t>5.Introduction to Code </a:t>
            </a:r>
            <a:endParaRPr lang="en-US" sz="33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02CF81-3402-E751-0C60-6E259304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2392" y="1231641"/>
            <a:ext cx="7483152" cy="2892490"/>
          </a:xfrm>
        </p:spPr>
        <p:txBody>
          <a:bodyPr/>
          <a:lstStyle/>
          <a:p>
            <a:pPr marL="88900" indent="0">
              <a:buNone/>
            </a:pPr>
            <a:endParaRPr lang="vi-VN" dirty="0">
              <a:solidFill>
                <a:schemeClr val="accent2"/>
              </a:solidFill>
            </a:endParaRPr>
          </a:p>
          <a:p>
            <a:pPr marL="88900" indent="0">
              <a:buNone/>
            </a:pPr>
            <a:endParaRPr lang="vi-VN" dirty="0">
              <a:solidFill>
                <a:srgbClr val="0097A7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vi-VN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is code</a:t>
            </a:r>
          </a:p>
          <a:p>
            <a:pPr algn="l"/>
            <a:endParaRPr lang="vi-VN" dirty="0">
              <a:solidFill>
                <a:srgbClr val="0097A7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vi-VN" dirty="0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https://github.com/dominhduy09/Character-Recognition/blob/main/PROJECT.m#L1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07923C6-D0AD-B9E4-74E3-21FEC4639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773" y="3622510"/>
            <a:ext cx="6415164" cy="27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97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9"/>
          <p:cNvSpPr txBox="1">
            <a:spLocks noGrp="1"/>
          </p:cNvSpPr>
          <p:nvPr>
            <p:ph type="title"/>
          </p:nvPr>
        </p:nvSpPr>
        <p:spPr>
          <a:xfrm>
            <a:off x="1574705" y="2980295"/>
            <a:ext cx="8995357" cy="214390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r>
              <a:rPr lang="vi-VN" dirty="0"/>
              <a:t> FOR LISTENING</a:t>
            </a:r>
            <a:r>
              <a:rPr lang="en" dirty="0"/>
              <a:t>!</a:t>
            </a:r>
            <a:endParaRPr dirty="0"/>
          </a:p>
        </p:txBody>
      </p:sp>
      <p:grpSp>
        <p:nvGrpSpPr>
          <p:cNvPr id="936" name="Google Shape;936;p39" descr="Power outline"/>
          <p:cNvGrpSpPr/>
          <p:nvPr/>
        </p:nvGrpSpPr>
        <p:grpSpPr>
          <a:xfrm>
            <a:off x="5244814" y="747601"/>
            <a:ext cx="1702339" cy="1891053"/>
            <a:chOff x="5753006" y="3038475"/>
            <a:chExt cx="685957" cy="761999"/>
          </a:xfrm>
        </p:grpSpPr>
        <p:sp>
          <p:nvSpPr>
            <p:cNvPr id="937" name="Google Shape;937;p3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E653BA"/>
      </a:accent1>
      <a:accent2>
        <a:srgbClr val="15D5FA"/>
      </a:accent2>
      <a:accent3>
        <a:srgbClr val="001B65"/>
      </a:accent3>
      <a:accent4>
        <a:srgbClr val="00092D"/>
      </a:accent4>
      <a:accent5>
        <a:srgbClr val="444444"/>
      </a:accent5>
      <a:accent6>
        <a:srgbClr val="0000FF"/>
      </a:accent6>
      <a:hlink>
        <a:srgbClr val="15D5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339</Words>
  <Application>Microsoft Office PowerPoint</Application>
  <PresentationFormat>Widescreen</PresentationFormat>
  <Paragraphs>36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Barlow Condensed</vt:lpstr>
      <vt:lpstr>IBM Plex Mono</vt:lpstr>
      <vt:lpstr>Abril Fatface</vt:lpstr>
      <vt:lpstr>Griffy</vt:lpstr>
      <vt:lpstr>Arial</vt:lpstr>
      <vt:lpstr>IBM Plex Mono Medium</vt:lpstr>
      <vt:lpstr>Aldrich</vt:lpstr>
      <vt:lpstr>SlidesMania</vt:lpstr>
      <vt:lpstr>CHARACTER RECOGNITION</vt:lpstr>
      <vt:lpstr>MEMBERS</vt:lpstr>
      <vt:lpstr>TABLE OF CONTENTS</vt:lpstr>
      <vt:lpstr>1. The project (Character Recognition)</vt:lpstr>
      <vt:lpstr>2. What is Character Recognition</vt:lpstr>
      <vt:lpstr>3. Effect of Character Recognition</vt:lpstr>
      <vt:lpstr>4. Benefit of Character Recognition</vt:lpstr>
      <vt:lpstr>5.Introduction to Code 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NGUYEN DANG THANH VINH</cp:lastModifiedBy>
  <cp:revision>3</cp:revision>
  <dcterms:modified xsi:type="dcterms:W3CDTF">2024-06-14T10:46:29Z</dcterms:modified>
</cp:coreProperties>
</file>