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3"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76" autoAdjust="0"/>
    <p:restoredTop sz="94796" autoAdjust="0"/>
  </p:normalViewPr>
  <p:slideViewPr>
    <p:cSldViewPr snapToGrid="0">
      <p:cViewPr>
        <p:scale>
          <a:sx n="84" d="100"/>
          <a:sy n="84" d="100"/>
        </p:scale>
        <p:origin x="1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et Page" userId="832e54a3-b1e9-44b9-a249-c3090f1e5d2f" providerId="ADAL" clId="{83FBE859-CB5F-4A39-A351-8465B6484FD2}"/>
    <pc:docChg chg="delSld">
      <pc:chgData name="Harriet Page" userId="832e54a3-b1e9-44b9-a249-c3090f1e5d2f" providerId="ADAL" clId="{83FBE859-CB5F-4A39-A351-8465B6484FD2}" dt="2022-05-26T08:29:28.454" v="0" actId="47"/>
      <pc:docMkLst>
        <pc:docMk/>
      </pc:docMkLst>
      <pc:sldChg chg="del">
        <pc:chgData name="Harriet Page" userId="832e54a3-b1e9-44b9-a249-c3090f1e5d2f" providerId="ADAL" clId="{83FBE859-CB5F-4A39-A351-8465B6484FD2}" dt="2022-05-26T08:29:28.454" v="0" actId="47"/>
        <pc:sldMkLst>
          <pc:docMk/>
          <pc:sldMk cId="87689303"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9020F97-08EC-4177-AA16-67D3B650E979}" type="datetimeFigureOut">
              <a:rPr lang="en-GB" smtClean="0"/>
              <a:t>25/05/2022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1966A2-0176-4FCB-8229-0EC045DE1420}" type="slidenum">
              <a:rPr lang="en-GB" smtClean="0"/>
              <a:t>‹#›</a:t>
            </a:fld>
            <a:endParaRPr lang="en-GB"/>
          </a:p>
        </p:txBody>
      </p:sp>
    </p:spTree>
    <p:extLst>
      <p:ext uri="{BB962C8B-B14F-4D97-AF65-F5344CB8AC3E}">
        <p14:creationId xmlns:p14="http://schemas.microsoft.com/office/powerpoint/2010/main" val="3896541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9020F97-08EC-4177-AA16-67D3B650E979}" type="datetimeFigureOut">
              <a:rPr lang="en-GB" smtClean="0"/>
              <a:t>25/05/2022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1966A2-0176-4FCB-8229-0EC045DE1420}" type="slidenum">
              <a:rPr lang="en-GB" smtClean="0"/>
              <a:t>‹#›</a:t>
            </a:fld>
            <a:endParaRPr lang="en-GB"/>
          </a:p>
        </p:txBody>
      </p:sp>
    </p:spTree>
    <p:extLst>
      <p:ext uri="{BB962C8B-B14F-4D97-AF65-F5344CB8AC3E}">
        <p14:creationId xmlns:p14="http://schemas.microsoft.com/office/powerpoint/2010/main" val="134322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9020F97-08EC-4177-AA16-67D3B650E979}" type="datetimeFigureOut">
              <a:rPr lang="en-GB" smtClean="0"/>
              <a:t>25/05/2022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1966A2-0176-4FCB-8229-0EC045DE1420}" type="slidenum">
              <a:rPr lang="en-GB" smtClean="0"/>
              <a:t>‹#›</a:t>
            </a:fld>
            <a:endParaRPr lang="en-GB"/>
          </a:p>
        </p:txBody>
      </p:sp>
    </p:spTree>
    <p:extLst>
      <p:ext uri="{BB962C8B-B14F-4D97-AF65-F5344CB8AC3E}">
        <p14:creationId xmlns:p14="http://schemas.microsoft.com/office/powerpoint/2010/main" val="333712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9020F97-08EC-4177-AA16-67D3B650E979}" type="datetimeFigureOut">
              <a:rPr lang="en-GB" smtClean="0"/>
              <a:t>25/05/2022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1966A2-0176-4FCB-8229-0EC045DE1420}" type="slidenum">
              <a:rPr lang="en-GB" smtClean="0"/>
              <a:t>‹#›</a:t>
            </a:fld>
            <a:endParaRPr lang="en-GB"/>
          </a:p>
        </p:txBody>
      </p:sp>
    </p:spTree>
    <p:extLst>
      <p:ext uri="{BB962C8B-B14F-4D97-AF65-F5344CB8AC3E}">
        <p14:creationId xmlns:p14="http://schemas.microsoft.com/office/powerpoint/2010/main" val="1032939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020F97-08EC-4177-AA16-67D3B650E979}" type="datetimeFigureOut">
              <a:rPr lang="en-GB" smtClean="0"/>
              <a:t>25/05/2022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1966A2-0176-4FCB-8229-0EC045DE1420}" type="slidenum">
              <a:rPr lang="en-GB" smtClean="0"/>
              <a:t>‹#›</a:t>
            </a:fld>
            <a:endParaRPr lang="en-GB"/>
          </a:p>
        </p:txBody>
      </p:sp>
    </p:spTree>
    <p:extLst>
      <p:ext uri="{BB962C8B-B14F-4D97-AF65-F5344CB8AC3E}">
        <p14:creationId xmlns:p14="http://schemas.microsoft.com/office/powerpoint/2010/main" val="410137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9020F97-08EC-4177-AA16-67D3B650E979}" type="datetimeFigureOut">
              <a:rPr lang="en-GB" smtClean="0"/>
              <a:t>25/05/2022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1966A2-0176-4FCB-8229-0EC045DE1420}" type="slidenum">
              <a:rPr lang="en-GB" smtClean="0"/>
              <a:t>‹#›</a:t>
            </a:fld>
            <a:endParaRPr lang="en-GB"/>
          </a:p>
        </p:txBody>
      </p:sp>
    </p:spTree>
    <p:extLst>
      <p:ext uri="{BB962C8B-B14F-4D97-AF65-F5344CB8AC3E}">
        <p14:creationId xmlns:p14="http://schemas.microsoft.com/office/powerpoint/2010/main" val="171415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9020F97-08EC-4177-AA16-67D3B650E979}" type="datetimeFigureOut">
              <a:rPr lang="en-GB" smtClean="0"/>
              <a:t>25/05/2022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91966A2-0176-4FCB-8229-0EC045DE1420}" type="slidenum">
              <a:rPr lang="en-GB" smtClean="0"/>
              <a:t>‹#›</a:t>
            </a:fld>
            <a:endParaRPr lang="en-GB"/>
          </a:p>
        </p:txBody>
      </p:sp>
    </p:spTree>
    <p:extLst>
      <p:ext uri="{BB962C8B-B14F-4D97-AF65-F5344CB8AC3E}">
        <p14:creationId xmlns:p14="http://schemas.microsoft.com/office/powerpoint/2010/main" val="2994739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9020F97-08EC-4177-AA16-67D3B650E979}" type="datetimeFigureOut">
              <a:rPr lang="en-GB" smtClean="0"/>
              <a:t>25/05/2022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91966A2-0176-4FCB-8229-0EC045DE1420}" type="slidenum">
              <a:rPr lang="en-GB" smtClean="0"/>
              <a:t>‹#›</a:t>
            </a:fld>
            <a:endParaRPr lang="en-GB"/>
          </a:p>
        </p:txBody>
      </p:sp>
    </p:spTree>
    <p:extLst>
      <p:ext uri="{BB962C8B-B14F-4D97-AF65-F5344CB8AC3E}">
        <p14:creationId xmlns:p14="http://schemas.microsoft.com/office/powerpoint/2010/main" val="1831029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20F97-08EC-4177-AA16-67D3B650E979}" type="datetimeFigureOut">
              <a:rPr lang="en-GB" smtClean="0"/>
              <a:t>25/05/2022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91966A2-0176-4FCB-8229-0EC045DE1420}" type="slidenum">
              <a:rPr lang="en-GB" smtClean="0"/>
              <a:t>‹#›</a:t>
            </a:fld>
            <a:endParaRPr lang="en-GB"/>
          </a:p>
        </p:txBody>
      </p:sp>
    </p:spTree>
    <p:extLst>
      <p:ext uri="{BB962C8B-B14F-4D97-AF65-F5344CB8AC3E}">
        <p14:creationId xmlns:p14="http://schemas.microsoft.com/office/powerpoint/2010/main" val="96282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020F97-08EC-4177-AA16-67D3B650E979}" type="datetimeFigureOut">
              <a:rPr lang="en-GB" smtClean="0"/>
              <a:t>25/05/2022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1966A2-0176-4FCB-8229-0EC045DE1420}" type="slidenum">
              <a:rPr lang="en-GB" smtClean="0"/>
              <a:t>‹#›</a:t>
            </a:fld>
            <a:endParaRPr lang="en-GB"/>
          </a:p>
        </p:txBody>
      </p:sp>
    </p:spTree>
    <p:extLst>
      <p:ext uri="{BB962C8B-B14F-4D97-AF65-F5344CB8AC3E}">
        <p14:creationId xmlns:p14="http://schemas.microsoft.com/office/powerpoint/2010/main" val="2089744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020F97-08EC-4177-AA16-67D3B650E979}" type="datetimeFigureOut">
              <a:rPr lang="en-GB" smtClean="0"/>
              <a:t>25/05/2022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1966A2-0176-4FCB-8229-0EC045DE1420}" type="slidenum">
              <a:rPr lang="en-GB" smtClean="0"/>
              <a:t>‹#›</a:t>
            </a:fld>
            <a:endParaRPr lang="en-GB"/>
          </a:p>
        </p:txBody>
      </p:sp>
    </p:spTree>
    <p:extLst>
      <p:ext uri="{BB962C8B-B14F-4D97-AF65-F5344CB8AC3E}">
        <p14:creationId xmlns:p14="http://schemas.microsoft.com/office/powerpoint/2010/main" val="958582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20F97-08EC-4177-AA16-67D3B650E979}" type="datetimeFigureOut">
              <a:rPr lang="en-GB" smtClean="0"/>
              <a:t>25/05/2022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1966A2-0176-4FCB-8229-0EC045DE1420}" type="slidenum">
              <a:rPr lang="en-GB" smtClean="0"/>
              <a:t>‹#›</a:t>
            </a:fld>
            <a:endParaRPr lang="en-GB"/>
          </a:p>
        </p:txBody>
      </p:sp>
    </p:spTree>
    <p:extLst>
      <p:ext uri="{BB962C8B-B14F-4D97-AF65-F5344CB8AC3E}">
        <p14:creationId xmlns:p14="http://schemas.microsoft.com/office/powerpoint/2010/main" val="3053929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98" y="272761"/>
            <a:ext cx="11776366" cy="1066512"/>
          </a:xfrm>
          <a:ln/>
        </p:spPr>
        <p:style>
          <a:lnRef idx="0">
            <a:schemeClr val="accent1"/>
          </a:lnRef>
          <a:fillRef idx="3">
            <a:schemeClr val="accent1"/>
          </a:fillRef>
          <a:effectRef idx="3">
            <a:schemeClr val="accent1"/>
          </a:effectRef>
          <a:fontRef idx="minor">
            <a:schemeClr val="lt1"/>
          </a:fontRef>
        </p:style>
        <p:txBody>
          <a:bodyPr>
            <a:noAutofit/>
          </a:bodyPr>
          <a:lstStyle/>
          <a:p>
            <a:r>
              <a:rPr lang="en-GB" sz="6000" b="1" dirty="0"/>
              <a:t>Retrieval – Project Analysis feedback </a:t>
            </a:r>
          </a:p>
        </p:txBody>
      </p:sp>
      <p:sp>
        <p:nvSpPr>
          <p:cNvPr id="4" name="Content Placeholder 3"/>
          <p:cNvSpPr>
            <a:spLocks noGrp="1"/>
          </p:cNvSpPr>
          <p:nvPr>
            <p:ph idx="1"/>
          </p:nvPr>
        </p:nvSpPr>
        <p:spPr>
          <a:xfrm>
            <a:off x="203198" y="1459345"/>
            <a:ext cx="5227784" cy="264686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marL="0" indent="0">
              <a:buNone/>
            </a:pPr>
            <a:r>
              <a:rPr lang="en-GB" sz="2800" b="1" u="sng" dirty="0"/>
              <a:t>W</a:t>
            </a:r>
            <a:r>
              <a:rPr lang="en-GB" sz="2800" b="1" dirty="0"/>
              <a:t>hat </a:t>
            </a:r>
            <a:r>
              <a:rPr lang="en-GB" sz="2800" b="1" u="sng" dirty="0"/>
              <a:t>W</a:t>
            </a:r>
            <a:r>
              <a:rPr lang="en-GB" sz="2800" b="1" dirty="0"/>
              <a:t>ent </a:t>
            </a:r>
            <a:r>
              <a:rPr lang="en-GB" sz="2800" b="1" u="sng" dirty="0"/>
              <a:t>W</a:t>
            </a:r>
            <a:r>
              <a:rPr lang="en-GB" sz="2800" b="1" dirty="0"/>
              <a:t>ell</a:t>
            </a:r>
          </a:p>
          <a:p>
            <a:pPr marL="0" indent="0">
              <a:buNone/>
            </a:pPr>
            <a:r>
              <a:rPr lang="en-GB" sz="1400" b="1" dirty="0"/>
              <a:t>Following the mark scheme </a:t>
            </a:r>
          </a:p>
          <a:p>
            <a:pPr marL="0" indent="0">
              <a:buNone/>
            </a:pPr>
            <a:r>
              <a:rPr lang="en-GB" sz="1400" dirty="0"/>
              <a:t>All students followed the mark scheme when completing their work. This is a really important to do as some students often completed pages of work that don’t actually meet the requirements of the mark scheme. </a:t>
            </a:r>
          </a:p>
          <a:p>
            <a:pPr marL="0" indent="0">
              <a:buNone/>
            </a:pPr>
            <a:r>
              <a:rPr lang="en-GB" sz="1400" b="1" dirty="0"/>
              <a:t>Gathering stakeholder information </a:t>
            </a:r>
          </a:p>
          <a:p>
            <a:pPr marL="0" indent="0">
              <a:buNone/>
            </a:pPr>
            <a:r>
              <a:rPr lang="en-GB" sz="1400" dirty="0"/>
              <a:t>Lots of students really described and justified in detail how their proposed stakeholders would make sure of their project. </a:t>
            </a:r>
          </a:p>
          <a:p>
            <a:pPr marL="0" indent="0">
              <a:buNone/>
            </a:pPr>
            <a:endParaRPr lang="en-GB" sz="1600" b="1" dirty="0"/>
          </a:p>
        </p:txBody>
      </p:sp>
      <p:sp>
        <p:nvSpPr>
          <p:cNvPr id="5" name="Rectangle 4"/>
          <p:cNvSpPr/>
          <p:nvPr/>
        </p:nvSpPr>
        <p:spPr>
          <a:xfrm>
            <a:off x="203198" y="4348018"/>
            <a:ext cx="5338620" cy="22375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u="sng" dirty="0"/>
              <a:t>Even Better If</a:t>
            </a:r>
            <a:endParaRPr lang="en-GB" sz="1400" dirty="0"/>
          </a:p>
          <a:p>
            <a:r>
              <a:rPr lang="en-GB" sz="1400" b="1" dirty="0"/>
              <a:t>Discussing limitations </a:t>
            </a:r>
            <a:r>
              <a:rPr lang="en-GB" sz="1400" dirty="0"/>
              <a:t>to the project was not done in detail in most cases. Students need to consider all limitations such as time constraints, knowledge, hardware and software as well as stakeholder issues such as not being able to be in regular contact. </a:t>
            </a:r>
          </a:p>
          <a:p>
            <a:r>
              <a:rPr lang="en-GB" sz="1400" b="1" dirty="0"/>
              <a:t>Justification </a:t>
            </a:r>
            <a:r>
              <a:rPr lang="en-GB" sz="1400" dirty="0"/>
              <a:t>Is always an issue when writing the project. Why have you chosen to do it this way. Refer to research and stakeholder interviews etc. </a:t>
            </a:r>
            <a:endParaRPr lang="en-GB" sz="1400" b="1" dirty="0"/>
          </a:p>
        </p:txBody>
      </p:sp>
      <p:sp>
        <p:nvSpPr>
          <p:cNvPr id="7" name="Rectangle 6"/>
          <p:cNvSpPr/>
          <p:nvPr/>
        </p:nvSpPr>
        <p:spPr>
          <a:xfrm>
            <a:off x="5934364" y="1459345"/>
            <a:ext cx="5541818" cy="482138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GB" b="1" dirty="0">
                <a:solidFill>
                  <a:sysClr val="windowText" lastClr="000000"/>
                </a:solidFill>
              </a:rPr>
              <a:t>Points to consider!</a:t>
            </a:r>
          </a:p>
          <a:p>
            <a:pPr algn="ctr"/>
            <a:endParaRPr lang="en-GB" b="1" dirty="0">
              <a:solidFill>
                <a:sysClr val="windowText" lastClr="000000"/>
              </a:solidFill>
            </a:endParaRPr>
          </a:p>
          <a:p>
            <a:pPr marL="285750" indent="-285750">
              <a:buFont typeface="Arial" panose="020B0604020202020204" pitchFamily="34" charset="0"/>
              <a:buChar char="•"/>
            </a:pPr>
            <a:r>
              <a:rPr lang="en-GB" sz="1600" b="1" dirty="0">
                <a:solidFill>
                  <a:sysClr val="windowText" lastClr="000000"/>
                </a:solidFill>
              </a:rPr>
              <a:t>Act on feedback provided – </a:t>
            </a:r>
            <a:r>
              <a:rPr lang="en-GB" sz="1600" dirty="0">
                <a:solidFill>
                  <a:sysClr val="windowText" lastClr="000000"/>
                </a:solidFill>
              </a:rPr>
              <a:t>Make sure to amend your project and re-submit your work if necessary for checking to make sure you are now hitting the higher bounds of the mark scheme. If you do it now, it will save you time in the long run. </a:t>
            </a:r>
          </a:p>
          <a:p>
            <a:pPr marL="285750" indent="-285750">
              <a:buFont typeface="Arial" panose="020B0604020202020204" pitchFamily="34" charset="0"/>
              <a:buChar char="•"/>
            </a:pPr>
            <a:r>
              <a:rPr lang="en-GB" sz="1600" b="1" dirty="0">
                <a:solidFill>
                  <a:sysClr val="windowText" lastClr="000000"/>
                </a:solidFill>
              </a:rPr>
              <a:t>OCR Proposal feedback – </a:t>
            </a:r>
            <a:r>
              <a:rPr lang="en-GB" sz="1600" dirty="0">
                <a:solidFill>
                  <a:sysClr val="windowText" lastClr="000000"/>
                </a:solidFill>
              </a:rPr>
              <a:t>Please read this, OCR have provided us with whole class and individual feedback. </a:t>
            </a:r>
          </a:p>
          <a:p>
            <a:pPr marL="285750" indent="-285750">
              <a:buFont typeface="Arial" panose="020B0604020202020204" pitchFamily="34" charset="0"/>
              <a:buChar char="•"/>
            </a:pPr>
            <a:r>
              <a:rPr lang="en-GB" sz="1600" b="1" dirty="0">
                <a:solidFill>
                  <a:sysClr val="windowText" lastClr="000000"/>
                </a:solidFill>
              </a:rPr>
              <a:t>Unity coding – </a:t>
            </a:r>
            <a:r>
              <a:rPr lang="en-GB" sz="1600" dirty="0">
                <a:solidFill>
                  <a:sysClr val="windowText" lastClr="000000"/>
                </a:solidFill>
              </a:rPr>
              <a:t>Unity can provide a lot of code for you, please be aware of this. </a:t>
            </a:r>
          </a:p>
          <a:p>
            <a:pPr marL="285750" indent="-285750">
              <a:buFont typeface="Arial" panose="020B0604020202020204" pitchFamily="34" charset="0"/>
              <a:buChar char="•"/>
            </a:pPr>
            <a:r>
              <a:rPr lang="en-GB" sz="1600" b="1" dirty="0">
                <a:solidFill>
                  <a:sysClr val="windowText" lastClr="000000"/>
                </a:solidFill>
              </a:rPr>
              <a:t>Multi-player/AI – </a:t>
            </a:r>
            <a:r>
              <a:rPr lang="en-GB" sz="1600" dirty="0">
                <a:solidFill>
                  <a:sysClr val="windowText" lastClr="000000"/>
                </a:solidFill>
              </a:rPr>
              <a:t>Make sure that your game is either multiplayer or against the PC in some way. </a:t>
            </a:r>
          </a:p>
          <a:p>
            <a:pPr marL="285750" indent="-285750">
              <a:buFont typeface="Arial" panose="020B0604020202020204" pitchFamily="34" charset="0"/>
              <a:buChar char="•"/>
            </a:pPr>
            <a:r>
              <a:rPr lang="en-GB" sz="1600" b="1" dirty="0">
                <a:solidFill>
                  <a:sysClr val="windowText" lastClr="000000"/>
                </a:solidFill>
              </a:rPr>
              <a:t>Always look at the higher band on the mark sheet – </a:t>
            </a:r>
            <a:r>
              <a:rPr lang="en-GB" sz="1600" dirty="0">
                <a:solidFill>
                  <a:sysClr val="windowText" lastClr="000000"/>
                </a:solidFill>
              </a:rPr>
              <a:t>Aim high, always look at the top band and make sure your work meets the requirements. </a:t>
            </a:r>
          </a:p>
          <a:p>
            <a:pPr marL="285750" indent="-285750">
              <a:buFont typeface="Arial" panose="020B0604020202020204" pitchFamily="34" charset="0"/>
              <a:buChar char="•"/>
            </a:pPr>
            <a:r>
              <a:rPr lang="en-GB" sz="1600" b="1" dirty="0">
                <a:solidFill>
                  <a:sysClr val="windowText" lastClr="000000"/>
                </a:solidFill>
              </a:rPr>
              <a:t>Use the example projects from previous students but… </a:t>
            </a:r>
            <a:r>
              <a:rPr lang="en-GB" sz="1600" dirty="0">
                <a:solidFill>
                  <a:sysClr val="windowText" lastClr="000000"/>
                </a:solidFill>
              </a:rPr>
              <a:t>don’t copy them. </a:t>
            </a:r>
            <a:endParaRPr lang="en-GB" sz="1600" b="1" dirty="0">
              <a:solidFill>
                <a:sysClr val="windowText" lastClr="000000"/>
              </a:solidFill>
            </a:endParaRPr>
          </a:p>
          <a:p>
            <a:pPr marL="285750" indent="-285750">
              <a:buFont typeface="Arial" panose="020B0604020202020204" pitchFamily="34" charset="0"/>
              <a:buChar char="•"/>
            </a:pPr>
            <a:r>
              <a:rPr lang="en-GB" sz="1600" b="1" dirty="0">
                <a:solidFill>
                  <a:sysClr val="windowText" lastClr="000000"/>
                </a:solidFill>
              </a:rPr>
              <a:t>Please use headings in word. </a:t>
            </a:r>
            <a:endParaRPr lang="en-GB" b="1" dirty="0">
              <a:solidFill>
                <a:sysClr val="windowText" lastClr="000000"/>
              </a:solidFill>
            </a:endParaRPr>
          </a:p>
          <a:p>
            <a:r>
              <a:rPr lang="en-GB" sz="1200" dirty="0">
                <a:solidFill>
                  <a:schemeClr val="tx1"/>
                </a:solidFill>
              </a:rPr>
              <a:t> </a:t>
            </a:r>
          </a:p>
        </p:txBody>
      </p:sp>
    </p:spTree>
    <p:custDataLst>
      <p:tags r:id="rId1"/>
    </p:custDataLst>
    <p:extLst>
      <p:ext uri="{BB962C8B-B14F-4D97-AF65-F5344CB8AC3E}">
        <p14:creationId xmlns:p14="http://schemas.microsoft.com/office/powerpoint/2010/main" val="2898729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733675" y="481012"/>
            <a:ext cx="6724650" cy="5895975"/>
          </a:xfrm>
          <a:prstGeom prst="rect">
            <a:avLst/>
          </a:prstGeom>
        </p:spPr>
      </p:pic>
    </p:spTree>
    <p:custDataLst>
      <p:tags r:id="rId1"/>
    </p:custDataLst>
    <p:extLst>
      <p:ext uri="{BB962C8B-B14F-4D97-AF65-F5344CB8AC3E}">
        <p14:creationId xmlns:p14="http://schemas.microsoft.com/office/powerpoint/2010/main" val="3624821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76074"/>
            <a:ext cx="10515600" cy="2500890"/>
          </a:xfrm>
        </p:spPr>
        <p:txBody>
          <a:bodyPr>
            <a:normAutofit/>
          </a:bodyPr>
          <a:lstStyle/>
          <a:p>
            <a:pPr>
              <a:lnSpc>
                <a:spcPct val="150000"/>
              </a:lnSpc>
            </a:pPr>
            <a:r>
              <a:rPr lang="en-GB" sz="1800" dirty="0"/>
              <a:t>Just like what you see when purchasing a game or piece of software, list the requirements of the proposal. Focus on what you need to develop for the project and also what you propose the end user will need after development. </a:t>
            </a:r>
          </a:p>
          <a:p>
            <a:pPr>
              <a:lnSpc>
                <a:spcPct val="150000"/>
              </a:lnSpc>
            </a:pPr>
            <a:r>
              <a:rPr lang="en-GB" sz="1800" dirty="0"/>
              <a:t>You need to justify why these are requirements, not just “1gb RAM because all computers need RAM”. </a:t>
            </a:r>
          </a:p>
          <a:p>
            <a:pPr>
              <a:lnSpc>
                <a:spcPct val="150000"/>
              </a:lnSpc>
            </a:pPr>
            <a:r>
              <a:rPr lang="en-GB" sz="1800" dirty="0"/>
              <a:t>It is best to do this in a table with headings: Requirement, description and justification. </a:t>
            </a:r>
          </a:p>
        </p:txBody>
      </p:sp>
      <p:sp>
        <p:nvSpPr>
          <p:cNvPr id="4" name="Title 1"/>
          <p:cNvSpPr>
            <a:spLocks noGrp="1"/>
          </p:cNvSpPr>
          <p:nvPr>
            <p:ph type="title"/>
          </p:nvPr>
        </p:nvSpPr>
        <p:spPr>
          <a:xfrm>
            <a:off x="838200" y="254290"/>
            <a:ext cx="10515600" cy="1074012"/>
          </a:xfrm>
        </p:spPr>
        <p:style>
          <a:lnRef idx="1">
            <a:schemeClr val="accent1"/>
          </a:lnRef>
          <a:fillRef idx="3">
            <a:schemeClr val="accent1"/>
          </a:fillRef>
          <a:effectRef idx="2">
            <a:schemeClr val="accent1"/>
          </a:effectRef>
          <a:fontRef idx="minor">
            <a:schemeClr val="lt1"/>
          </a:fontRef>
        </p:style>
        <p:txBody>
          <a:bodyPr/>
          <a:lstStyle/>
          <a:p>
            <a:r>
              <a:rPr lang="en-GB" b="1" dirty="0"/>
              <a:t>Require– Project Analysis Mark scheme </a:t>
            </a:r>
            <a:endParaRPr lang="en-GB" dirty="0"/>
          </a:p>
        </p:txBody>
      </p:sp>
      <p:pic>
        <p:nvPicPr>
          <p:cNvPr id="6" name="Picture 5"/>
          <p:cNvPicPr>
            <a:picLocks noChangeAspect="1"/>
          </p:cNvPicPr>
          <p:nvPr/>
        </p:nvPicPr>
        <p:blipFill>
          <a:blip r:embed="rId3"/>
          <a:stretch>
            <a:fillRect/>
          </a:stretch>
        </p:blipFill>
        <p:spPr>
          <a:xfrm>
            <a:off x="2190024" y="1974849"/>
            <a:ext cx="6144640" cy="1054677"/>
          </a:xfrm>
          <a:prstGeom prst="rect">
            <a:avLst/>
          </a:prstGeom>
          <a:ln w="228600" cap="sq" cmpd="thickThin">
            <a:solidFill>
              <a:srgbClr val="000000"/>
            </a:solidFill>
            <a:prstDash val="solid"/>
            <a:miter lim="800000"/>
          </a:ln>
          <a:effectLst>
            <a:innerShdw blurRad="76200">
              <a:srgbClr val="000000"/>
            </a:innerShdw>
          </a:effectLst>
        </p:spPr>
      </p:pic>
    </p:spTree>
    <p:custDataLst>
      <p:tags r:id="rId1"/>
    </p:custDataLst>
    <p:extLst>
      <p:ext uri="{BB962C8B-B14F-4D97-AF65-F5344CB8AC3E}">
        <p14:creationId xmlns:p14="http://schemas.microsoft.com/office/powerpoint/2010/main" val="1997541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87783" y="526474"/>
            <a:ext cx="6945744" cy="5985162"/>
          </a:xfrm>
          <a:prstGeom prst="rect">
            <a:avLst/>
          </a:prstGeom>
        </p:spPr>
      </p:pic>
      <p:sp>
        <p:nvSpPr>
          <p:cNvPr id="5" name="Rounded Rectangle 4"/>
          <p:cNvSpPr/>
          <p:nvPr/>
        </p:nvSpPr>
        <p:spPr>
          <a:xfrm>
            <a:off x="5347855" y="2309090"/>
            <a:ext cx="4045527" cy="1505527"/>
          </a:xfrm>
          <a:prstGeom prst="round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4087488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76074"/>
            <a:ext cx="10515600" cy="2500890"/>
          </a:xfrm>
        </p:spPr>
        <p:txBody>
          <a:bodyPr>
            <a:normAutofit fontScale="92500" lnSpcReduction="20000"/>
          </a:bodyPr>
          <a:lstStyle/>
          <a:p>
            <a:pPr>
              <a:lnSpc>
                <a:spcPct val="150000"/>
              </a:lnSpc>
            </a:pPr>
            <a:r>
              <a:rPr lang="en-GB" sz="1800" dirty="0"/>
              <a:t>Key word here is </a:t>
            </a:r>
            <a:r>
              <a:rPr lang="en-GB" sz="1800" b="1" dirty="0"/>
              <a:t>measurable. </a:t>
            </a:r>
          </a:p>
          <a:p>
            <a:pPr>
              <a:lnSpc>
                <a:spcPct val="150000"/>
              </a:lnSpc>
            </a:pPr>
            <a:r>
              <a:rPr lang="en-GB" sz="1800" dirty="0"/>
              <a:t>You need to make a list of criteria from your proposed solution that will make it successful and these points need to be able to be measured. They cannot be vague. </a:t>
            </a:r>
          </a:p>
          <a:p>
            <a:pPr>
              <a:lnSpc>
                <a:spcPct val="150000"/>
              </a:lnSpc>
            </a:pPr>
            <a:r>
              <a:rPr lang="en-GB" sz="1800" dirty="0"/>
              <a:t>In the evaluation you will be cross-referencing your success criteria from your analysis and showing evidence of how it has been met/partially met/unmet. </a:t>
            </a:r>
          </a:p>
          <a:p>
            <a:pPr>
              <a:lnSpc>
                <a:spcPct val="150000"/>
              </a:lnSpc>
            </a:pPr>
            <a:r>
              <a:rPr lang="en-GB" sz="1800" dirty="0"/>
              <a:t>Must include at least 8-10 criteria points. </a:t>
            </a:r>
          </a:p>
        </p:txBody>
      </p:sp>
      <p:sp>
        <p:nvSpPr>
          <p:cNvPr id="4" name="Title 1"/>
          <p:cNvSpPr>
            <a:spLocks noGrp="1"/>
          </p:cNvSpPr>
          <p:nvPr>
            <p:ph type="title"/>
          </p:nvPr>
        </p:nvSpPr>
        <p:spPr>
          <a:xfrm>
            <a:off x="838200" y="235816"/>
            <a:ext cx="10515600" cy="1260476"/>
          </a:xfrm>
        </p:spPr>
        <p:style>
          <a:lnRef idx="1">
            <a:schemeClr val="accent1"/>
          </a:lnRef>
          <a:fillRef idx="3">
            <a:schemeClr val="accent1"/>
          </a:fillRef>
          <a:effectRef idx="2">
            <a:schemeClr val="accent1"/>
          </a:effectRef>
          <a:fontRef idx="minor">
            <a:schemeClr val="lt1"/>
          </a:fontRef>
        </p:style>
        <p:txBody>
          <a:bodyPr/>
          <a:lstStyle/>
          <a:p>
            <a:r>
              <a:rPr lang="en-GB" b="1" dirty="0"/>
              <a:t>Require– Project Analysis Mark scheme </a:t>
            </a:r>
            <a:endParaRPr lang="en-GB" dirty="0"/>
          </a:p>
        </p:txBody>
      </p:sp>
      <p:pic>
        <p:nvPicPr>
          <p:cNvPr id="2" name="Picture 1"/>
          <p:cNvPicPr>
            <a:picLocks noChangeAspect="1"/>
          </p:cNvPicPr>
          <p:nvPr/>
        </p:nvPicPr>
        <p:blipFill>
          <a:blip r:embed="rId3"/>
          <a:stretch>
            <a:fillRect/>
          </a:stretch>
        </p:blipFill>
        <p:spPr>
          <a:xfrm>
            <a:off x="2494395" y="1896051"/>
            <a:ext cx="6483204" cy="1272021"/>
          </a:xfrm>
          <a:prstGeom prst="rect">
            <a:avLst/>
          </a:prstGeom>
          <a:ln w="228600" cap="sq" cmpd="thickThin">
            <a:solidFill>
              <a:srgbClr val="000000"/>
            </a:solidFill>
            <a:prstDash val="solid"/>
            <a:miter lim="800000"/>
          </a:ln>
          <a:effectLst>
            <a:innerShdw blurRad="76200">
              <a:srgbClr val="000000"/>
            </a:innerShdw>
          </a:effectLst>
        </p:spPr>
      </p:pic>
    </p:spTree>
    <p:custDataLst>
      <p:tags r:id="rId1"/>
    </p:custDataLst>
    <p:extLst>
      <p:ext uri="{BB962C8B-B14F-4D97-AF65-F5344CB8AC3E}">
        <p14:creationId xmlns:p14="http://schemas.microsoft.com/office/powerpoint/2010/main" val="3761674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502766" y="83127"/>
            <a:ext cx="7334250" cy="6696364"/>
          </a:xfrm>
          <a:prstGeom prst="rect">
            <a:avLst/>
          </a:prstGeom>
        </p:spPr>
      </p:pic>
    </p:spTree>
    <p:custDataLst>
      <p:tags r:id="rId1"/>
    </p:custDataLst>
    <p:extLst>
      <p:ext uri="{BB962C8B-B14F-4D97-AF65-F5344CB8AC3E}">
        <p14:creationId xmlns:p14="http://schemas.microsoft.com/office/powerpoint/2010/main" val="2020122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05057"/>
          </a:xfrm>
        </p:spPr>
        <p:style>
          <a:lnRef idx="1">
            <a:schemeClr val="accent1"/>
          </a:lnRef>
          <a:fillRef idx="3">
            <a:schemeClr val="accent1"/>
          </a:fillRef>
          <a:effectRef idx="2">
            <a:schemeClr val="accent1"/>
          </a:effectRef>
          <a:fontRef idx="minor">
            <a:schemeClr val="lt1"/>
          </a:fontRef>
        </p:style>
        <p:txBody>
          <a:bodyPr>
            <a:normAutofit/>
          </a:bodyPr>
          <a:lstStyle/>
          <a:p>
            <a:r>
              <a:rPr lang="en-GB" sz="5400" b="1" dirty="0"/>
              <a:t>Action – Review feedback </a:t>
            </a:r>
          </a:p>
        </p:txBody>
      </p:sp>
      <p:sp>
        <p:nvSpPr>
          <p:cNvPr id="3" name="Content Placeholder 2"/>
          <p:cNvSpPr>
            <a:spLocks noGrp="1"/>
          </p:cNvSpPr>
          <p:nvPr>
            <p:ph idx="1"/>
          </p:nvPr>
        </p:nvSpPr>
        <p:spPr/>
        <p:txBody>
          <a:bodyPr/>
          <a:lstStyle/>
          <a:p>
            <a:r>
              <a:rPr lang="en-GB" dirty="0"/>
              <a:t>You have until 30</a:t>
            </a:r>
            <a:r>
              <a:rPr lang="en-GB" baseline="30000" dirty="0"/>
              <a:t>th</a:t>
            </a:r>
            <a:r>
              <a:rPr lang="en-GB" dirty="0"/>
              <a:t> June (end of the month) to make any changes and submit them for review. </a:t>
            </a:r>
          </a:p>
          <a:p>
            <a:endParaRPr lang="en-GB" dirty="0"/>
          </a:p>
          <a:p>
            <a:endParaRPr lang="en-GB" dirty="0"/>
          </a:p>
          <a:p>
            <a:endParaRPr lang="en-GB" dirty="0"/>
          </a:p>
          <a:p>
            <a:endParaRPr lang="en-GB" dirty="0"/>
          </a:p>
          <a:p>
            <a:r>
              <a:rPr lang="en-GB" dirty="0"/>
              <a:t>After this, you will need to move onto the Design section. </a:t>
            </a:r>
          </a:p>
        </p:txBody>
      </p:sp>
      <p:pic>
        <p:nvPicPr>
          <p:cNvPr id="4" name="Picture 3"/>
          <p:cNvPicPr>
            <a:picLocks noChangeAspect="1"/>
          </p:cNvPicPr>
          <p:nvPr/>
        </p:nvPicPr>
        <p:blipFill>
          <a:blip r:embed="rId3"/>
          <a:stretch>
            <a:fillRect/>
          </a:stretch>
        </p:blipFill>
        <p:spPr>
          <a:xfrm>
            <a:off x="720437" y="3044032"/>
            <a:ext cx="11314546" cy="1592624"/>
          </a:xfrm>
          <a:prstGeom prst="rect">
            <a:avLst/>
          </a:prstGeom>
        </p:spPr>
      </p:pic>
    </p:spTree>
    <p:custDataLst>
      <p:tags r:id="rId1"/>
    </p:custDataLst>
    <p:extLst>
      <p:ext uri="{BB962C8B-B14F-4D97-AF65-F5344CB8AC3E}">
        <p14:creationId xmlns:p14="http://schemas.microsoft.com/office/powerpoint/2010/main" val="99792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398"/>
            <a:ext cx="10515600" cy="918729"/>
          </a:xfrm>
        </p:spPr>
        <p:style>
          <a:lnRef idx="1">
            <a:schemeClr val="accent1"/>
          </a:lnRef>
          <a:fillRef idx="3">
            <a:schemeClr val="accent1"/>
          </a:fillRef>
          <a:effectRef idx="2">
            <a:schemeClr val="accent1"/>
          </a:effectRef>
          <a:fontRef idx="minor">
            <a:schemeClr val="lt1"/>
          </a:fontRef>
        </p:style>
        <p:txBody>
          <a:bodyPr/>
          <a:lstStyle/>
          <a:p>
            <a:r>
              <a:rPr lang="en-GB" b="1" dirty="0"/>
              <a:t>Review </a:t>
            </a:r>
          </a:p>
        </p:txBody>
      </p:sp>
      <p:pic>
        <p:nvPicPr>
          <p:cNvPr id="4" name="Content Placeholder 3"/>
          <p:cNvPicPr>
            <a:picLocks noGrp="1" noChangeAspect="1"/>
          </p:cNvPicPr>
          <p:nvPr>
            <p:ph idx="1"/>
          </p:nvPr>
        </p:nvPicPr>
        <p:blipFill>
          <a:blip r:embed="rId3"/>
          <a:stretch>
            <a:fillRect/>
          </a:stretch>
        </p:blipFill>
        <p:spPr>
          <a:xfrm>
            <a:off x="498764" y="1099127"/>
            <a:ext cx="10855036" cy="5569527"/>
          </a:xfrm>
          <a:prstGeom prst="rect">
            <a:avLst/>
          </a:prstGeom>
        </p:spPr>
      </p:pic>
      <p:sp>
        <p:nvSpPr>
          <p:cNvPr id="13" name="Rounded Rectangle 12"/>
          <p:cNvSpPr/>
          <p:nvPr/>
        </p:nvSpPr>
        <p:spPr>
          <a:xfrm>
            <a:off x="7603958" y="1982415"/>
            <a:ext cx="3638349" cy="4206240"/>
          </a:xfrm>
          <a:prstGeom prst="round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8872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0330"/>
          </a:xfrm>
        </p:spPr>
        <p:style>
          <a:lnRef idx="1">
            <a:schemeClr val="accent1"/>
          </a:lnRef>
          <a:fillRef idx="3">
            <a:schemeClr val="accent1"/>
          </a:fillRef>
          <a:effectRef idx="2">
            <a:schemeClr val="accent1"/>
          </a:effectRef>
          <a:fontRef idx="minor">
            <a:schemeClr val="lt1"/>
          </a:fontRef>
        </p:style>
        <p:txBody>
          <a:bodyPr/>
          <a:lstStyle/>
          <a:p>
            <a:r>
              <a:rPr lang="en-GB" sz="6600" b="1" dirty="0"/>
              <a:t>Review</a:t>
            </a:r>
            <a:r>
              <a:rPr lang="en-GB" dirty="0"/>
              <a:t> </a:t>
            </a:r>
          </a:p>
        </p:txBody>
      </p:sp>
      <p:pic>
        <p:nvPicPr>
          <p:cNvPr id="4" name="Picture 3"/>
          <p:cNvPicPr>
            <a:picLocks noChangeAspect="1"/>
          </p:cNvPicPr>
          <p:nvPr/>
        </p:nvPicPr>
        <p:blipFill>
          <a:blip r:embed="rId3"/>
          <a:stretch>
            <a:fillRect/>
          </a:stretch>
        </p:blipFill>
        <p:spPr>
          <a:xfrm>
            <a:off x="932055" y="1470668"/>
            <a:ext cx="10579760" cy="4908656"/>
          </a:xfrm>
          <a:prstGeom prst="rect">
            <a:avLst/>
          </a:prstGeom>
        </p:spPr>
      </p:pic>
    </p:spTree>
    <p:custDataLst>
      <p:tags r:id="rId1"/>
    </p:custDataLst>
    <p:extLst>
      <p:ext uri="{BB962C8B-B14F-4D97-AF65-F5344CB8AC3E}">
        <p14:creationId xmlns:p14="http://schemas.microsoft.com/office/powerpoint/2010/main" val="1820717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3384"/>
          </a:xfrm>
        </p:spPr>
        <p:style>
          <a:lnRef idx="1">
            <a:schemeClr val="accent1"/>
          </a:lnRef>
          <a:fillRef idx="3">
            <a:schemeClr val="accent1"/>
          </a:fillRef>
          <a:effectRef idx="2">
            <a:schemeClr val="accent1"/>
          </a:effectRef>
          <a:fontRef idx="minor">
            <a:schemeClr val="lt1"/>
          </a:fontRef>
        </p:style>
        <p:txBody>
          <a:bodyPr/>
          <a:lstStyle/>
          <a:p>
            <a:r>
              <a:rPr lang="en-GB" b="1" dirty="0"/>
              <a:t>Review </a:t>
            </a:r>
          </a:p>
        </p:txBody>
      </p:sp>
      <p:pic>
        <p:nvPicPr>
          <p:cNvPr id="5" name="Picture 4"/>
          <p:cNvPicPr>
            <a:picLocks noChangeAspect="1"/>
          </p:cNvPicPr>
          <p:nvPr/>
        </p:nvPicPr>
        <p:blipFill>
          <a:blip r:embed="rId3"/>
          <a:stretch>
            <a:fillRect/>
          </a:stretch>
        </p:blipFill>
        <p:spPr>
          <a:xfrm>
            <a:off x="1013691" y="1413597"/>
            <a:ext cx="10515600" cy="4893774"/>
          </a:xfrm>
          <a:prstGeom prst="rect">
            <a:avLst/>
          </a:prstGeom>
        </p:spPr>
      </p:pic>
    </p:spTree>
    <p:custDataLst>
      <p:tags r:id="rId1"/>
    </p:custDataLst>
    <p:extLst>
      <p:ext uri="{BB962C8B-B14F-4D97-AF65-F5344CB8AC3E}">
        <p14:creationId xmlns:p14="http://schemas.microsoft.com/office/powerpoint/2010/main" val="2016488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4984"/>
          </a:xfrm>
        </p:spPr>
        <p:style>
          <a:lnRef idx="1">
            <a:schemeClr val="accent1"/>
          </a:lnRef>
          <a:fillRef idx="3">
            <a:schemeClr val="accent1"/>
          </a:fillRef>
          <a:effectRef idx="2">
            <a:schemeClr val="accent1"/>
          </a:effectRef>
          <a:fontRef idx="minor">
            <a:schemeClr val="lt1"/>
          </a:fontRef>
        </p:style>
        <p:txBody>
          <a:bodyPr/>
          <a:lstStyle/>
          <a:p>
            <a:pPr algn="ctr"/>
            <a:r>
              <a:rPr lang="en-GB" b="1" dirty="0"/>
              <a:t>Other </a:t>
            </a:r>
          </a:p>
        </p:txBody>
      </p:sp>
      <p:sp>
        <p:nvSpPr>
          <p:cNvPr id="3" name="Content Placeholder 2"/>
          <p:cNvSpPr>
            <a:spLocks noGrp="1"/>
          </p:cNvSpPr>
          <p:nvPr>
            <p:ph idx="1"/>
          </p:nvPr>
        </p:nvSpPr>
        <p:spPr/>
        <p:txBody>
          <a:bodyPr/>
          <a:lstStyle/>
          <a:p>
            <a:r>
              <a:rPr lang="en-GB" dirty="0"/>
              <a:t>Project work and theory work should only be uploaded to Firefly at the moment. </a:t>
            </a:r>
          </a:p>
          <a:p>
            <a:pPr marL="0" indent="0">
              <a:buNone/>
            </a:pPr>
            <a:endParaRPr lang="en-GB" dirty="0"/>
          </a:p>
          <a:p>
            <a:r>
              <a:rPr lang="en-GB" dirty="0"/>
              <a:t>Please email me if you are struggling to complete work or you are unsure about a topic that we are covering. </a:t>
            </a:r>
          </a:p>
          <a:p>
            <a:pPr marL="0" indent="0">
              <a:buNone/>
            </a:pPr>
            <a:endParaRPr lang="en-GB" dirty="0"/>
          </a:p>
          <a:p>
            <a:r>
              <a:rPr lang="en-GB" dirty="0"/>
              <a:t>It is important to keep communication going. </a:t>
            </a:r>
          </a:p>
          <a:p>
            <a:endParaRPr lang="en-GB" dirty="0"/>
          </a:p>
          <a:p>
            <a:endParaRPr lang="en-GB" dirty="0"/>
          </a:p>
        </p:txBody>
      </p:sp>
    </p:spTree>
    <p:custDataLst>
      <p:tags r:id="rId1"/>
    </p:custDataLst>
    <p:extLst>
      <p:ext uri="{BB962C8B-B14F-4D97-AF65-F5344CB8AC3E}">
        <p14:creationId xmlns:p14="http://schemas.microsoft.com/office/powerpoint/2010/main" val="1356998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73" y="171164"/>
            <a:ext cx="10515600" cy="1325563"/>
          </a:xfrm>
        </p:spPr>
        <p:style>
          <a:lnRef idx="1">
            <a:schemeClr val="accent1"/>
          </a:lnRef>
          <a:fillRef idx="3">
            <a:schemeClr val="accent1"/>
          </a:fillRef>
          <a:effectRef idx="2">
            <a:schemeClr val="accent1"/>
          </a:effectRef>
          <a:fontRef idx="minor">
            <a:schemeClr val="lt1"/>
          </a:fontRef>
        </p:style>
        <p:txBody>
          <a:bodyPr/>
          <a:lstStyle/>
          <a:p>
            <a:r>
              <a:rPr lang="en-GB" b="1" dirty="0"/>
              <a:t>Require– Project Analysis Mark scheme  </a:t>
            </a:r>
            <a:endParaRPr lang="en-GB" dirty="0"/>
          </a:p>
        </p:txBody>
      </p:sp>
      <p:pic>
        <p:nvPicPr>
          <p:cNvPr id="4" name="Picture 3"/>
          <p:cNvPicPr>
            <a:picLocks noChangeAspect="1"/>
          </p:cNvPicPr>
          <p:nvPr/>
        </p:nvPicPr>
        <p:blipFill>
          <a:blip r:embed="rId3"/>
          <a:stretch>
            <a:fillRect/>
          </a:stretch>
        </p:blipFill>
        <p:spPr>
          <a:xfrm>
            <a:off x="2534145" y="1926216"/>
            <a:ext cx="6957455" cy="1652876"/>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p:cNvSpPr txBox="1"/>
          <p:nvPr/>
        </p:nvSpPr>
        <p:spPr>
          <a:xfrm>
            <a:off x="1006764" y="4008581"/>
            <a:ext cx="10704945" cy="2308324"/>
          </a:xfrm>
          <a:prstGeom prst="rect">
            <a:avLst/>
          </a:prstGeom>
          <a:noFill/>
        </p:spPr>
        <p:txBody>
          <a:bodyPr wrap="square" rtlCol="0">
            <a:spAutoFit/>
          </a:bodyPr>
          <a:lstStyle/>
          <a:p>
            <a:r>
              <a:rPr lang="en-GB" dirty="0"/>
              <a:t>You need to cover all/most of the 5 computational thinking strands that are set out in the specification and which we cover in Unit 2: </a:t>
            </a:r>
          </a:p>
          <a:p>
            <a:pPr marL="285750" indent="-285750">
              <a:buFont typeface="Arial" panose="020B0604020202020204" pitchFamily="34" charset="0"/>
              <a:buChar char="•"/>
            </a:pPr>
            <a:r>
              <a:rPr lang="en-GB" dirty="0"/>
              <a:t>Thinking Abstractly – How does your project use abstraction? </a:t>
            </a:r>
          </a:p>
          <a:p>
            <a:pPr marL="285750" indent="-285750">
              <a:buFont typeface="Arial" panose="020B0604020202020204" pitchFamily="34" charset="0"/>
              <a:buChar char="•"/>
            </a:pPr>
            <a:r>
              <a:rPr lang="en-GB" dirty="0"/>
              <a:t>Thinking Ahead – Identifying simple inputs and outputs and reusable programming concepts. </a:t>
            </a:r>
          </a:p>
          <a:p>
            <a:pPr marL="285750" indent="-285750">
              <a:buFont typeface="Arial" panose="020B0604020202020204" pitchFamily="34" charset="0"/>
              <a:buChar char="•"/>
            </a:pPr>
            <a:r>
              <a:rPr lang="en-GB" dirty="0"/>
              <a:t>Thinking Procedurally – Identifying the components. Design a basic top down structure diagram. </a:t>
            </a:r>
          </a:p>
          <a:p>
            <a:pPr marL="285750" indent="-285750">
              <a:buFont typeface="Arial" panose="020B0604020202020204" pitchFamily="34" charset="0"/>
              <a:buChar char="•"/>
            </a:pPr>
            <a:r>
              <a:rPr lang="en-GB" dirty="0"/>
              <a:t>Thinking Logically – Do decisions need to be made in the program. </a:t>
            </a:r>
          </a:p>
          <a:p>
            <a:pPr marL="285750" indent="-285750">
              <a:buFont typeface="Arial" panose="020B0604020202020204" pitchFamily="34" charset="0"/>
              <a:buChar char="•"/>
            </a:pPr>
            <a:r>
              <a:rPr lang="en-GB" dirty="0"/>
              <a:t>Thinking concurrently – Are there parts of a problem that happen at the same time? </a:t>
            </a:r>
          </a:p>
          <a:p>
            <a:pPr marL="285750" indent="-285750">
              <a:buFont typeface="Arial" panose="020B0604020202020204" pitchFamily="34" charset="0"/>
              <a:buChar char="•"/>
            </a:pPr>
            <a:endParaRPr lang="en-GB" dirty="0"/>
          </a:p>
        </p:txBody>
      </p:sp>
    </p:spTree>
    <p:custDataLst>
      <p:tags r:id="rId1"/>
    </p:custDataLst>
    <p:extLst>
      <p:ext uri="{BB962C8B-B14F-4D97-AF65-F5344CB8AC3E}">
        <p14:creationId xmlns:p14="http://schemas.microsoft.com/office/powerpoint/2010/main" val="2363946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GB" b="1" dirty="0"/>
              <a:t>Require– Project Analysis Mark scheme  </a:t>
            </a:r>
            <a:endParaRPr lang="en-GB" dirty="0"/>
          </a:p>
        </p:txBody>
      </p:sp>
      <p:pic>
        <p:nvPicPr>
          <p:cNvPr id="3" name="Picture 2"/>
          <p:cNvPicPr>
            <a:picLocks noChangeAspect="1"/>
          </p:cNvPicPr>
          <p:nvPr/>
        </p:nvPicPr>
        <p:blipFill>
          <a:blip r:embed="rId3"/>
          <a:stretch>
            <a:fillRect/>
          </a:stretch>
        </p:blipFill>
        <p:spPr>
          <a:xfrm>
            <a:off x="2480481" y="2032001"/>
            <a:ext cx="6227533" cy="1419080"/>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p:cNvSpPr txBox="1"/>
          <p:nvPr/>
        </p:nvSpPr>
        <p:spPr>
          <a:xfrm>
            <a:off x="838200" y="3792394"/>
            <a:ext cx="10365509" cy="3139321"/>
          </a:xfrm>
          <a:prstGeom prst="rect">
            <a:avLst/>
          </a:prstGeom>
          <a:noFill/>
        </p:spPr>
        <p:txBody>
          <a:bodyPr wrap="square" rtlCol="0">
            <a:spAutoFit/>
          </a:bodyPr>
          <a:lstStyle/>
          <a:p>
            <a:pPr marL="285750" indent="-285750">
              <a:buFont typeface="Arial" panose="020B0604020202020204" pitchFamily="34" charset="0"/>
              <a:buChar char="•"/>
            </a:pPr>
            <a:r>
              <a:rPr lang="en-GB" dirty="0"/>
              <a:t>You don’t need lots of stakeholders. One is perfectly ok. You will be creating more work for yourself when implementing your project as you will need to go to them for their opinion each time you do an iteration. </a:t>
            </a:r>
          </a:p>
          <a:p>
            <a:pPr marL="285750" indent="-285750">
              <a:buFont typeface="Arial" panose="020B0604020202020204" pitchFamily="34" charset="0"/>
              <a:buChar char="•"/>
            </a:pPr>
            <a:r>
              <a:rPr lang="en-GB" dirty="0"/>
              <a:t>You need to emphasise how they will make use of the solution. “ I have chosen Miss Page because she is a Computer Science teacher and therefore has a keen interest in the field. She will be able to use this program to engage students in learning within the classroom. I can also share with her prototypes during development for feedback” </a:t>
            </a:r>
          </a:p>
          <a:p>
            <a:pPr marL="285750" indent="-285750">
              <a:buFont typeface="Arial" panose="020B0604020202020204" pitchFamily="34" charset="0"/>
              <a:buChar char="•"/>
            </a:pPr>
            <a:r>
              <a:rPr lang="en-GB" dirty="0"/>
              <a:t>Interviews are good, but make sure you refer to them when detailing features of your system so that they are not a waste and ask the right questions. </a:t>
            </a:r>
          </a:p>
          <a:p>
            <a:pPr marL="285750" indent="-285750">
              <a:buFont typeface="Arial" panose="020B0604020202020204" pitchFamily="34" charset="0"/>
              <a:buChar char="•"/>
            </a:pPr>
            <a:r>
              <a:rPr lang="en-GB" dirty="0"/>
              <a:t>Make sure to write a short summary of your interview, this could be where you follow in with essential features.  </a:t>
            </a:r>
          </a:p>
          <a:p>
            <a:endParaRPr lang="en-GB" dirty="0"/>
          </a:p>
        </p:txBody>
      </p:sp>
    </p:spTree>
    <p:custDataLst>
      <p:tags r:id="rId1"/>
    </p:custDataLst>
    <p:extLst>
      <p:ext uri="{BB962C8B-B14F-4D97-AF65-F5344CB8AC3E}">
        <p14:creationId xmlns:p14="http://schemas.microsoft.com/office/powerpoint/2010/main" val="1825183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624945" y="683490"/>
            <a:ext cx="6249723" cy="1400753"/>
          </a:xfrm>
          <a:prstGeom prst="rect">
            <a:avLst/>
          </a:prstGeom>
        </p:spPr>
      </p:pic>
      <p:pic>
        <p:nvPicPr>
          <p:cNvPr id="5" name="Picture 4"/>
          <p:cNvPicPr>
            <a:picLocks noChangeAspect="1"/>
          </p:cNvPicPr>
          <p:nvPr/>
        </p:nvPicPr>
        <p:blipFill>
          <a:blip r:embed="rId4"/>
          <a:stretch>
            <a:fillRect/>
          </a:stretch>
        </p:blipFill>
        <p:spPr>
          <a:xfrm>
            <a:off x="441759" y="683490"/>
            <a:ext cx="5035406" cy="4824557"/>
          </a:xfrm>
          <a:prstGeom prst="rect">
            <a:avLst/>
          </a:prstGeom>
        </p:spPr>
      </p:pic>
      <p:pic>
        <p:nvPicPr>
          <p:cNvPr id="6" name="Picture 5"/>
          <p:cNvPicPr>
            <a:picLocks noChangeAspect="1"/>
          </p:cNvPicPr>
          <p:nvPr/>
        </p:nvPicPr>
        <p:blipFill>
          <a:blip r:embed="rId5"/>
          <a:stretch>
            <a:fillRect/>
          </a:stretch>
        </p:blipFill>
        <p:spPr>
          <a:xfrm>
            <a:off x="5624945" y="2559772"/>
            <a:ext cx="6382328" cy="3419475"/>
          </a:xfrm>
          <a:prstGeom prst="rect">
            <a:avLst/>
          </a:prstGeom>
        </p:spPr>
      </p:pic>
    </p:spTree>
    <p:custDataLst>
      <p:tags r:id="rId1"/>
    </p:custDataLst>
    <p:extLst>
      <p:ext uri="{BB962C8B-B14F-4D97-AF65-F5344CB8AC3E}">
        <p14:creationId xmlns:p14="http://schemas.microsoft.com/office/powerpoint/2010/main" val="2968824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3526"/>
            <a:ext cx="10515600" cy="1177348"/>
          </a:xfrm>
        </p:spPr>
        <p:style>
          <a:lnRef idx="1">
            <a:schemeClr val="accent1"/>
          </a:lnRef>
          <a:fillRef idx="3">
            <a:schemeClr val="accent1"/>
          </a:fillRef>
          <a:effectRef idx="2">
            <a:schemeClr val="accent1"/>
          </a:effectRef>
          <a:fontRef idx="minor">
            <a:schemeClr val="lt1"/>
          </a:fontRef>
        </p:style>
        <p:txBody>
          <a:bodyPr/>
          <a:lstStyle/>
          <a:p>
            <a:r>
              <a:rPr lang="en-GB" b="1" dirty="0"/>
              <a:t>Require– Project Analysis Mark scheme </a:t>
            </a:r>
            <a:endParaRPr lang="en-GB" dirty="0"/>
          </a:p>
        </p:txBody>
      </p:sp>
      <p:sp>
        <p:nvSpPr>
          <p:cNvPr id="3" name="Content Placeholder 2"/>
          <p:cNvSpPr>
            <a:spLocks noGrp="1"/>
          </p:cNvSpPr>
          <p:nvPr>
            <p:ph idx="1"/>
          </p:nvPr>
        </p:nvSpPr>
        <p:spPr>
          <a:xfrm>
            <a:off x="838200" y="3971637"/>
            <a:ext cx="10515600" cy="2205326"/>
          </a:xfrm>
        </p:spPr>
        <p:txBody>
          <a:bodyPr>
            <a:normAutofit/>
          </a:bodyPr>
          <a:lstStyle/>
          <a:p>
            <a:r>
              <a:rPr lang="en-GB" sz="2400" dirty="0">
                <a:solidFill>
                  <a:schemeClr val="tx2">
                    <a:lumMod val="75000"/>
                  </a:schemeClr>
                </a:solidFill>
              </a:rPr>
              <a:t>Research a minimum of two similar solutions. </a:t>
            </a:r>
          </a:p>
          <a:p>
            <a:r>
              <a:rPr lang="en-GB" sz="2400" dirty="0">
                <a:solidFill>
                  <a:schemeClr val="tx2">
                    <a:lumMod val="75000"/>
                  </a:schemeClr>
                </a:solidFill>
              </a:rPr>
              <a:t>Label screenshots if you can. </a:t>
            </a:r>
          </a:p>
          <a:p>
            <a:r>
              <a:rPr lang="en-GB" sz="2400" dirty="0">
                <a:solidFill>
                  <a:schemeClr val="tx2">
                    <a:lumMod val="75000"/>
                  </a:schemeClr>
                </a:solidFill>
              </a:rPr>
              <a:t>Make a table of features of the game that you will/won’t be including in your project. </a:t>
            </a:r>
          </a:p>
          <a:p>
            <a:r>
              <a:rPr lang="en-GB" sz="2400" dirty="0">
                <a:solidFill>
                  <a:schemeClr val="tx2">
                    <a:lumMod val="75000"/>
                  </a:schemeClr>
                </a:solidFill>
              </a:rPr>
              <a:t>Justify why you are going to include this in your solution. </a:t>
            </a:r>
          </a:p>
        </p:txBody>
      </p:sp>
      <p:pic>
        <p:nvPicPr>
          <p:cNvPr id="4" name="Picture 3"/>
          <p:cNvPicPr>
            <a:picLocks noChangeAspect="1"/>
          </p:cNvPicPr>
          <p:nvPr/>
        </p:nvPicPr>
        <p:blipFill>
          <a:blip r:embed="rId3"/>
          <a:stretch>
            <a:fillRect/>
          </a:stretch>
        </p:blipFill>
        <p:spPr>
          <a:xfrm>
            <a:off x="2142836" y="1900597"/>
            <a:ext cx="6908800" cy="1595582"/>
          </a:xfrm>
          <a:prstGeom prst="rect">
            <a:avLst/>
          </a:prstGeom>
          <a:ln w="228600" cap="sq" cmpd="thickThin">
            <a:solidFill>
              <a:srgbClr val="000000"/>
            </a:solidFill>
            <a:prstDash val="solid"/>
            <a:miter lim="800000"/>
          </a:ln>
          <a:effectLst>
            <a:innerShdw blurRad="76200">
              <a:srgbClr val="000000"/>
            </a:innerShdw>
          </a:effectLst>
        </p:spPr>
      </p:pic>
    </p:spTree>
    <p:custDataLst>
      <p:tags r:id="rId1"/>
    </p:custDataLst>
    <p:extLst>
      <p:ext uri="{BB962C8B-B14F-4D97-AF65-F5344CB8AC3E}">
        <p14:creationId xmlns:p14="http://schemas.microsoft.com/office/powerpoint/2010/main" val="111172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68839"/>
            <a:ext cx="6610350" cy="6886575"/>
          </a:xfrm>
          <a:prstGeom prst="rect">
            <a:avLst/>
          </a:prstGeom>
        </p:spPr>
      </p:pic>
      <p:pic>
        <p:nvPicPr>
          <p:cNvPr id="5" name="Picture 4"/>
          <p:cNvPicPr>
            <a:picLocks noChangeAspect="1"/>
          </p:cNvPicPr>
          <p:nvPr/>
        </p:nvPicPr>
        <p:blipFill>
          <a:blip r:embed="rId4"/>
          <a:stretch>
            <a:fillRect/>
          </a:stretch>
        </p:blipFill>
        <p:spPr>
          <a:xfrm>
            <a:off x="6884699" y="68840"/>
            <a:ext cx="4943475" cy="6609052"/>
          </a:xfrm>
          <a:prstGeom prst="rect">
            <a:avLst/>
          </a:prstGeom>
        </p:spPr>
      </p:pic>
    </p:spTree>
    <p:custDataLst>
      <p:tags r:id="rId1"/>
    </p:custDataLst>
    <p:extLst>
      <p:ext uri="{BB962C8B-B14F-4D97-AF65-F5344CB8AC3E}">
        <p14:creationId xmlns:p14="http://schemas.microsoft.com/office/powerpoint/2010/main" val="1301704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161926"/>
            <a:ext cx="10515600" cy="1084984"/>
          </a:xfrm>
        </p:spPr>
        <p:style>
          <a:lnRef idx="1">
            <a:schemeClr val="accent1"/>
          </a:lnRef>
          <a:fillRef idx="3">
            <a:schemeClr val="accent1"/>
          </a:fillRef>
          <a:effectRef idx="2">
            <a:schemeClr val="accent1"/>
          </a:effectRef>
          <a:fontRef idx="minor">
            <a:schemeClr val="lt1"/>
          </a:fontRef>
        </p:style>
        <p:txBody>
          <a:bodyPr/>
          <a:lstStyle/>
          <a:p>
            <a:r>
              <a:rPr lang="en-GB" b="1" dirty="0"/>
              <a:t>Require– Project Analysis Mark scheme </a:t>
            </a:r>
            <a:endParaRPr lang="en-GB" dirty="0"/>
          </a:p>
        </p:txBody>
      </p:sp>
      <p:pic>
        <p:nvPicPr>
          <p:cNvPr id="5" name="Picture 4"/>
          <p:cNvPicPr>
            <a:picLocks noChangeAspect="1"/>
          </p:cNvPicPr>
          <p:nvPr/>
        </p:nvPicPr>
        <p:blipFill>
          <a:blip r:embed="rId3"/>
          <a:stretch>
            <a:fillRect/>
          </a:stretch>
        </p:blipFill>
        <p:spPr>
          <a:xfrm>
            <a:off x="955962" y="1690688"/>
            <a:ext cx="10116615" cy="1320367"/>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p:cNvSpPr txBox="1"/>
          <p:nvPr/>
        </p:nvSpPr>
        <p:spPr>
          <a:xfrm>
            <a:off x="1034473" y="3556000"/>
            <a:ext cx="9845963"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solidFill>
                  <a:schemeClr val="tx2">
                    <a:lumMod val="75000"/>
                  </a:schemeClr>
                </a:solidFill>
              </a:rPr>
              <a:t>This is not a success criteria. </a:t>
            </a:r>
          </a:p>
          <a:p>
            <a:pPr marL="285750" indent="-285750">
              <a:lnSpc>
                <a:spcPct val="150000"/>
              </a:lnSpc>
              <a:buFont typeface="Arial" panose="020B0604020202020204" pitchFamily="34" charset="0"/>
              <a:buChar char="•"/>
            </a:pPr>
            <a:r>
              <a:rPr lang="en-GB" sz="2000" dirty="0">
                <a:solidFill>
                  <a:schemeClr val="tx2">
                    <a:lumMod val="75000"/>
                  </a:schemeClr>
                </a:solidFill>
              </a:rPr>
              <a:t>The best way to do this is with a table of features your proposed solution should include. </a:t>
            </a:r>
          </a:p>
          <a:p>
            <a:pPr marL="285750" indent="-285750">
              <a:lnSpc>
                <a:spcPct val="150000"/>
              </a:lnSpc>
              <a:buFont typeface="Arial" panose="020B0604020202020204" pitchFamily="34" charset="0"/>
              <a:buChar char="•"/>
            </a:pPr>
            <a:r>
              <a:rPr lang="en-GB" sz="2000" dirty="0">
                <a:solidFill>
                  <a:schemeClr val="tx2">
                    <a:lumMod val="75000"/>
                  </a:schemeClr>
                </a:solidFill>
              </a:rPr>
              <a:t>You can also do an additional table of features that might be implemented based on limitations. </a:t>
            </a:r>
          </a:p>
          <a:p>
            <a:pPr marL="285750" indent="-285750">
              <a:lnSpc>
                <a:spcPct val="150000"/>
              </a:lnSpc>
              <a:buFont typeface="Arial" panose="020B0604020202020204" pitchFamily="34" charset="0"/>
              <a:buChar char="•"/>
            </a:pPr>
            <a:r>
              <a:rPr lang="en-GB" sz="2000" dirty="0">
                <a:solidFill>
                  <a:schemeClr val="tx2">
                    <a:lumMod val="75000"/>
                  </a:schemeClr>
                </a:solidFill>
              </a:rPr>
              <a:t>Your table should include features, description and justification. </a:t>
            </a:r>
          </a:p>
          <a:p>
            <a:pPr marL="285750" indent="-285750">
              <a:lnSpc>
                <a:spcPct val="150000"/>
              </a:lnSpc>
              <a:buFont typeface="Arial" panose="020B0604020202020204" pitchFamily="34" charset="0"/>
              <a:buChar char="•"/>
            </a:pPr>
            <a:r>
              <a:rPr lang="en-GB" sz="2000" dirty="0">
                <a:solidFill>
                  <a:schemeClr val="tx2">
                    <a:lumMod val="75000"/>
                  </a:schemeClr>
                </a:solidFill>
              </a:rPr>
              <a:t>Reference research and stakeholder interviews to justify why this is included. </a:t>
            </a:r>
          </a:p>
        </p:txBody>
      </p:sp>
    </p:spTree>
    <p:custDataLst>
      <p:tags r:id="rId1"/>
    </p:custDataLst>
    <p:extLst>
      <p:ext uri="{BB962C8B-B14F-4D97-AF65-F5344CB8AC3E}">
        <p14:creationId xmlns:p14="http://schemas.microsoft.com/office/powerpoint/2010/main" val="137856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467100" y="104775"/>
            <a:ext cx="4648200" cy="6648450"/>
          </a:xfrm>
          <a:prstGeom prst="rect">
            <a:avLst/>
          </a:prstGeom>
        </p:spPr>
      </p:pic>
      <p:sp>
        <p:nvSpPr>
          <p:cNvPr id="5" name="Rounded Rectangle 4"/>
          <p:cNvSpPr/>
          <p:nvPr/>
        </p:nvSpPr>
        <p:spPr>
          <a:xfrm>
            <a:off x="5403273" y="1625600"/>
            <a:ext cx="2712027" cy="1126836"/>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10549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5785" y="172677"/>
            <a:ext cx="10515600" cy="1138887"/>
          </a:xfrm>
        </p:spPr>
        <p:style>
          <a:lnRef idx="1">
            <a:schemeClr val="accent1"/>
          </a:lnRef>
          <a:fillRef idx="3">
            <a:schemeClr val="accent1"/>
          </a:fillRef>
          <a:effectRef idx="2">
            <a:schemeClr val="accent1"/>
          </a:effectRef>
          <a:fontRef idx="minor">
            <a:schemeClr val="lt1"/>
          </a:fontRef>
        </p:style>
        <p:txBody>
          <a:bodyPr/>
          <a:lstStyle/>
          <a:p>
            <a:r>
              <a:rPr lang="en-GB" b="1" dirty="0"/>
              <a:t>Require– Project Analysis Mark scheme </a:t>
            </a:r>
            <a:endParaRPr lang="en-GB" dirty="0"/>
          </a:p>
        </p:txBody>
      </p:sp>
      <p:sp>
        <p:nvSpPr>
          <p:cNvPr id="6" name="TextBox 5"/>
          <p:cNvSpPr txBox="1"/>
          <p:nvPr/>
        </p:nvSpPr>
        <p:spPr>
          <a:xfrm>
            <a:off x="1034473" y="3556000"/>
            <a:ext cx="9845963"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solidFill>
                  <a:schemeClr val="tx2">
                    <a:lumMod val="75000"/>
                  </a:schemeClr>
                </a:solidFill>
              </a:rPr>
              <a:t>Any limitations you may come across </a:t>
            </a:r>
            <a:r>
              <a:rPr lang="en-GB" sz="2000" dirty="0" err="1">
                <a:solidFill>
                  <a:schemeClr val="tx2">
                    <a:lumMod val="75000"/>
                  </a:schemeClr>
                </a:solidFill>
              </a:rPr>
              <a:t>i.e</a:t>
            </a:r>
            <a:r>
              <a:rPr lang="en-GB" sz="2000" dirty="0">
                <a:solidFill>
                  <a:schemeClr val="tx2">
                    <a:lumMod val="75000"/>
                  </a:schemeClr>
                </a:solidFill>
              </a:rPr>
              <a:t> time, hardware, software, stakeholders, knowledge etc. </a:t>
            </a:r>
          </a:p>
          <a:p>
            <a:pPr marL="285750" indent="-285750">
              <a:lnSpc>
                <a:spcPct val="150000"/>
              </a:lnSpc>
              <a:buFont typeface="Arial" panose="020B0604020202020204" pitchFamily="34" charset="0"/>
              <a:buChar char="•"/>
            </a:pPr>
            <a:r>
              <a:rPr lang="en-GB" sz="2000" dirty="0">
                <a:solidFill>
                  <a:schemeClr val="tx2">
                    <a:lumMod val="75000"/>
                  </a:schemeClr>
                </a:solidFill>
              </a:rPr>
              <a:t>You need to explain and justify why these are issues. </a:t>
            </a:r>
          </a:p>
          <a:p>
            <a:pPr marL="285750" indent="-285750">
              <a:lnSpc>
                <a:spcPct val="150000"/>
              </a:lnSpc>
              <a:buFont typeface="Arial" panose="020B0604020202020204" pitchFamily="34" charset="0"/>
              <a:buChar char="•"/>
            </a:pPr>
            <a:r>
              <a:rPr lang="en-GB" sz="2000" dirty="0">
                <a:solidFill>
                  <a:schemeClr val="tx2">
                    <a:lumMod val="75000"/>
                  </a:schemeClr>
                </a:solidFill>
              </a:rPr>
              <a:t>Doesn’t need to be a long section. </a:t>
            </a:r>
          </a:p>
          <a:p>
            <a:pPr marL="285750" indent="-285750">
              <a:lnSpc>
                <a:spcPct val="150000"/>
              </a:lnSpc>
              <a:buFont typeface="Arial" panose="020B0604020202020204" pitchFamily="34" charset="0"/>
              <a:buChar char="•"/>
            </a:pPr>
            <a:r>
              <a:rPr lang="en-GB" sz="2000" dirty="0">
                <a:solidFill>
                  <a:schemeClr val="tx2">
                    <a:lumMod val="75000"/>
                  </a:schemeClr>
                </a:solidFill>
              </a:rPr>
              <a:t>Make subheadings for the issues. </a:t>
            </a:r>
          </a:p>
        </p:txBody>
      </p:sp>
      <p:pic>
        <p:nvPicPr>
          <p:cNvPr id="2" name="Picture 1"/>
          <p:cNvPicPr>
            <a:picLocks noChangeAspect="1"/>
          </p:cNvPicPr>
          <p:nvPr/>
        </p:nvPicPr>
        <p:blipFill>
          <a:blip r:embed="rId3"/>
          <a:stretch>
            <a:fillRect/>
          </a:stretch>
        </p:blipFill>
        <p:spPr>
          <a:xfrm>
            <a:off x="2389331" y="1690688"/>
            <a:ext cx="7568509" cy="1010083"/>
          </a:xfrm>
          <a:prstGeom prst="rect">
            <a:avLst/>
          </a:prstGeom>
          <a:ln w="228600" cap="sq" cmpd="thickThin">
            <a:solidFill>
              <a:srgbClr val="000000"/>
            </a:solidFill>
            <a:prstDash val="solid"/>
            <a:miter lim="800000"/>
          </a:ln>
          <a:effectLst>
            <a:innerShdw blurRad="76200">
              <a:srgbClr val="000000"/>
            </a:innerShdw>
          </a:effectLst>
        </p:spPr>
      </p:pic>
    </p:spTree>
    <p:custDataLst>
      <p:tags r:id="rId1"/>
    </p:custDataLst>
    <p:extLst>
      <p:ext uri="{BB962C8B-B14F-4D97-AF65-F5344CB8AC3E}">
        <p14:creationId xmlns:p14="http://schemas.microsoft.com/office/powerpoint/2010/main" val="3637657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1004</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Retrieval – Project Analysis feedback </vt:lpstr>
      <vt:lpstr>Require– Project Analysis Mark scheme  </vt:lpstr>
      <vt:lpstr>Require– Project Analysis Mark scheme  </vt:lpstr>
      <vt:lpstr>PowerPoint Presentation</vt:lpstr>
      <vt:lpstr>Require– Project Analysis Mark scheme </vt:lpstr>
      <vt:lpstr>PowerPoint Presentation</vt:lpstr>
      <vt:lpstr>Require– Project Analysis Mark scheme </vt:lpstr>
      <vt:lpstr>PowerPoint Presentation</vt:lpstr>
      <vt:lpstr>Require– Project Analysis Mark scheme </vt:lpstr>
      <vt:lpstr>PowerPoint Presentation</vt:lpstr>
      <vt:lpstr>Require– Project Analysis Mark scheme </vt:lpstr>
      <vt:lpstr>PowerPoint Presentation</vt:lpstr>
      <vt:lpstr>Require– Project Analysis Mark scheme </vt:lpstr>
      <vt:lpstr>PowerPoint Presentation</vt:lpstr>
      <vt:lpstr>Action – Review feedback </vt:lpstr>
      <vt:lpstr>Review </vt:lpstr>
      <vt:lpstr>Review </vt:lpstr>
      <vt:lpstr>Review </vt:lpstr>
      <vt:lpstr>Other </vt:lpstr>
    </vt:vector>
  </TitlesOfParts>
  <Company>Bishop Stopford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Page. Harriet</dc:creator>
  <cp:lastModifiedBy>Harriet Page</cp:lastModifiedBy>
  <cp:revision>15</cp:revision>
  <dcterms:created xsi:type="dcterms:W3CDTF">2020-06-22T18:50:16Z</dcterms:created>
  <dcterms:modified xsi:type="dcterms:W3CDTF">2022-05-26T08:29:30Z</dcterms:modified>
</cp:coreProperties>
</file>