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96" r:id="rId3"/>
    <p:sldId id="698" r:id="rId4"/>
    <p:sldId id="699" r:id="rId5"/>
    <p:sldId id="291" r:id="rId6"/>
    <p:sldId id="301" r:id="rId7"/>
    <p:sldId id="700" r:id="rId8"/>
    <p:sldId id="701" r:id="rId9"/>
    <p:sldId id="499" r:id="rId10"/>
    <p:sldId id="697" r:id="rId11"/>
    <p:sldId id="507" r:id="rId12"/>
    <p:sldId id="506" r:id="rId13"/>
    <p:sldId id="508" r:id="rId14"/>
    <p:sldId id="509" r:id="rId15"/>
    <p:sldId id="510" r:id="rId16"/>
    <p:sldId id="475" r:id="rId17"/>
    <p:sldId id="476" r:id="rId18"/>
    <p:sldId id="497" r:id="rId19"/>
    <p:sldId id="702" r:id="rId20"/>
    <p:sldId id="703" r:id="rId21"/>
    <p:sldId id="704" r:id="rId22"/>
    <p:sldId id="705" r:id="rId23"/>
    <p:sldId id="505" r:id="rId24"/>
    <p:sldId id="402" r:id="rId25"/>
    <p:sldId id="403" r:id="rId26"/>
    <p:sldId id="501" r:id="rId27"/>
    <p:sldId id="502" r:id="rId28"/>
    <p:sldId id="491" r:id="rId29"/>
    <p:sldId id="492" r:id="rId30"/>
    <p:sldId id="493" r:id="rId31"/>
    <p:sldId id="503" r:id="rId32"/>
    <p:sldId id="504" r:id="rId33"/>
    <p:sldId id="404" r:id="rId34"/>
    <p:sldId id="498" r:id="rId35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CCFF"/>
    <a:srgbClr val="66FFFF"/>
    <a:srgbClr val="3333FF"/>
    <a:srgbClr val="33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1" autoAdjust="0"/>
    <p:restoredTop sz="94715" autoAdjust="0"/>
  </p:normalViewPr>
  <p:slideViewPr>
    <p:cSldViewPr>
      <p:cViewPr varScale="1">
        <p:scale>
          <a:sx n="122" d="100"/>
          <a:sy n="122" d="100"/>
        </p:scale>
        <p:origin x="1464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0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60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F818064-39B7-48C4-826E-D785BC441D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507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7738" y="736600"/>
            <a:ext cx="4913312" cy="36845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2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2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2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BC41D52-E5F3-47AC-8A49-5A333871F9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8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8880DCA-F02B-4145-B6A4-02B6DC376A8A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h-TH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C473AD-4CBF-4652-87C2-B96C10A02A9C}" type="slidenum">
              <a:rPr lang="en-US" altLang="en-US" smtClean="0">
                <a:latin typeface="Arial" charset="0"/>
              </a:rPr>
              <a:pPr/>
              <a:t>7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C473AD-4CBF-4652-87C2-B96C10A02A9C}" type="slidenum">
              <a:rPr lang="en-US" altLang="en-US" smtClean="0">
                <a:latin typeface="Arial" charset="0"/>
              </a:rPr>
              <a:pPr/>
              <a:t>8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3CF131-2B41-4528-8FE7-B2A093FDF6FD}" type="slidenum">
              <a:rPr lang="en-US" altLang="en-US" smtClean="0">
                <a:latin typeface="Arial" charset="0"/>
              </a:rPr>
              <a:pPr/>
              <a:t>14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9BFDAC-7FA6-4087-85D9-095C207277D3}" type="slidenum">
              <a:rPr lang="en-US" altLang="en-US" smtClean="0">
                <a:latin typeface="Arial" charset="0"/>
              </a:rPr>
              <a:pPr/>
              <a:t>15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1482184-6CF9-446F-92D2-749115CF6CE1}" type="slidenum">
              <a:rPr lang="en-US" altLang="en-US" smtClean="0">
                <a:latin typeface="Arial" charset="0"/>
              </a:rPr>
              <a:pPr/>
              <a:t>16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113BC-4C71-4CB8-B62F-1E8597E1B08B}" type="slidenum">
              <a:rPr lang="en-US" altLang="en-US" smtClean="0">
                <a:latin typeface="Arial" charset="0"/>
              </a:rPr>
              <a:pPr/>
              <a:t>24</a:t>
            </a:fld>
            <a:endParaRPr lang="en-US" alt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1200"/>
            <a:ext cx="4532312" cy="3398838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8000"/>
            <a:ext cx="4572000" cy="3933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8" rIns="89715" bIns="4485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B8B144-56BF-4A58-93B7-97512EF9C41A}" type="slidenum">
              <a:rPr lang="en-US" altLang="en-US" smtClean="0">
                <a:latin typeface="Arial" charset="0"/>
              </a:rPr>
              <a:pPr/>
              <a:t>25</a:t>
            </a:fld>
            <a:endParaRPr lang="en-US" alt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711200"/>
            <a:ext cx="4532312" cy="3398838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18000"/>
            <a:ext cx="4572000" cy="393382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715" tIns="44858" rIns="89715" bIns="4485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46872F-D644-4610-80C9-D4906A3A617F}" type="slidenum">
              <a:rPr lang="en-US" altLang="en-US" smtClean="0">
                <a:latin typeface="Arial" charset="0"/>
              </a:rPr>
              <a:pPr/>
              <a:t>33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53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6394450"/>
            <a:ext cx="2133600" cy="457200"/>
          </a:xfrm>
        </p:spPr>
        <p:txBody>
          <a:bodyPr/>
          <a:lstStyle>
            <a:lvl1pPr>
              <a:defRPr>
                <a:latin typeface="Arial" pitchFamily="34" charset="0"/>
              </a:defRPr>
            </a:lvl1pPr>
          </a:lstStyle>
          <a:p>
            <a:pPr>
              <a:defRPr/>
            </a:pPr>
            <a:fld id="{95329EE0-5068-4244-B980-F24E0B028D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5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24241-223C-4EAB-8A55-C58BC39B9F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02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84536-E8EF-43BC-AEDE-258F9AC87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>
            <a:lvl1pPr algn="ctr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55675"/>
            <a:ext cx="8763000" cy="5292725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62813" y="64135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5D8B4-9261-4950-BB57-132D1228D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3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E6046-9839-4649-AFD1-206214300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98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D5344-27D2-430A-8EA0-2283765EA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12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>
            <a:lvl1pPr algn="ctr"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6562"/>
            <a:ext cx="4040188" cy="4419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6561"/>
            <a:ext cx="4041775" cy="4419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AB8D3-B8F2-4B20-9D24-F8F2FD7707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845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F277-BFB3-44C1-A388-8D79099DF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63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97C4A-162F-4B55-A8A1-5DFE98E78B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57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8DD09-8E45-4A2E-89B7-5DFA473F8F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8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50C7B-37C8-4D3C-AE1D-93C4124045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913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Times New Roman" pitchFamily="18" charset="0"/>
              </a:defRPr>
            </a:lvl1pPr>
          </a:lstStyle>
          <a:p>
            <a:pPr>
              <a:defRPr/>
            </a:pPr>
            <a:fld id="{5932EBDC-CB2B-4321-A7D8-201665A44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133600"/>
            <a:ext cx="7696200" cy="2057400"/>
          </a:xfrm>
        </p:spPr>
        <p:txBody>
          <a:bodyPr/>
          <a:lstStyle/>
          <a:p>
            <a:pPr algn="ctr" eaLnBrk="1" hangingPunct="1"/>
            <a:r>
              <a:rPr lang="en-US" altLang="en-US" sz="4400"/>
              <a:t>Ch</a:t>
            </a:r>
            <a:r>
              <a:rPr lang="vi-VN" altLang="en-US" sz="4400"/>
              <a:t>ương </a:t>
            </a:r>
            <a:r>
              <a:rPr lang="en-US" altLang="en-US" sz="4400"/>
              <a:t>1</a:t>
            </a:r>
            <a:br>
              <a:rPr lang="vi-VN" altLang="en-US"/>
            </a:br>
            <a:r>
              <a:rPr lang="en-US" altLang="en-US"/>
              <a:t>Giới thiệu</a:t>
            </a:r>
            <a:endParaRPr lang="vi-VN" altLang="en-US" sz="4800"/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152400" y="228600"/>
            <a:ext cx="4648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vi-VN" altLang="en-US" dirty="0">
                <a:latin typeface="Arial" charset="0"/>
                <a:cs typeface="Arial" charset="0"/>
              </a:rPr>
              <a:t>ĐHBK Tp HCM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vi-VN" altLang="en-US" dirty="0">
                <a:latin typeface="Arial" charset="0"/>
                <a:cs typeface="Arial" charset="0"/>
              </a:rPr>
              <a:t>-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vi-VN" altLang="en-US" dirty="0">
                <a:latin typeface="Arial" charset="0"/>
                <a:cs typeface="Arial" charset="0"/>
              </a:rPr>
              <a:t>Khoa Đ-ĐT</a:t>
            </a:r>
          </a:p>
          <a:p>
            <a:pPr eaLnBrk="1" hangingPunct="1"/>
            <a:r>
              <a:rPr lang="vi-VN" altLang="en-US" dirty="0">
                <a:latin typeface="Arial" charset="0"/>
                <a:cs typeface="Arial" charset="0"/>
              </a:rPr>
              <a:t>BMĐT</a:t>
            </a: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vi-VN" altLang="en-US" dirty="0">
                <a:latin typeface="Arial" charset="0"/>
                <a:cs typeface="Arial" charset="0"/>
              </a:rPr>
              <a:t>Môn học: </a:t>
            </a:r>
            <a:r>
              <a:rPr lang="en-US" altLang="en-US" dirty="0" err="1">
                <a:latin typeface="Arial" charset="0"/>
                <a:cs typeface="Arial" charset="0"/>
              </a:rPr>
              <a:t>Xử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lý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tín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hiệu</a:t>
            </a:r>
            <a:r>
              <a:rPr lang="en-US" altLang="en-US" dirty="0">
                <a:latin typeface="Arial" charset="0"/>
                <a:cs typeface="Arial" charset="0"/>
              </a:rPr>
              <a:t> </a:t>
            </a:r>
            <a:r>
              <a:rPr lang="en-US" altLang="en-US" dirty="0" err="1">
                <a:latin typeface="Arial" charset="0"/>
                <a:cs typeface="Arial" charset="0"/>
              </a:rPr>
              <a:t>số</a:t>
            </a:r>
            <a:r>
              <a:rPr lang="en-US" altLang="en-US" dirty="0">
                <a:latin typeface="Arial" charset="0"/>
                <a:cs typeface="Arial" charset="0"/>
              </a:rPr>
              <a:t>  </a:t>
            </a:r>
            <a:r>
              <a:rPr lang="en-US" altLang="en-US" dirty="0" err="1">
                <a:latin typeface="Arial" charset="0"/>
                <a:cs typeface="Arial" charset="0"/>
              </a:rPr>
              <a:t>với</a:t>
            </a:r>
            <a:r>
              <a:rPr lang="en-US" altLang="en-US" dirty="0">
                <a:latin typeface="Arial" charset="0"/>
                <a:cs typeface="Arial" charset="0"/>
              </a:rPr>
              <a:t> FPGA</a:t>
            </a:r>
          </a:p>
          <a:p>
            <a:pPr eaLnBrk="1" hangingPunct="1"/>
            <a:r>
              <a:rPr lang="vi-VN" altLang="en-US" dirty="0">
                <a:latin typeface="Arial" charset="0"/>
                <a:cs typeface="Arial" charset="0"/>
              </a:rPr>
              <a:t>GVPT:</a:t>
            </a: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Email: </a:t>
            </a:r>
            <a:r>
              <a:rPr lang="en-US" altLang="en-US" dirty="0" err="1">
                <a:latin typeface="Arial" charset="0"/>
                <a:cs typeface="Arial" charset="0"/>
              </a:rPr>
              <a:t>truongnguyen@hcmut.edu.vn</a:t>
            </a: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  <a:cs typeface="Arial" charset="0"/>
              </a:rPr>
              <a:t>203-B3</a:t>
            </a:r>
            <a:endParaRPr lang="vi-VN" alt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BF43EB-CA66-467D-8C7D-B3CC6B1B7CD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087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sz="4000">
                <a:solidFill>
                  <a:schemeClr val="bg1"/>
                </a:solidFill>
              </a:rPr>
              <a:t>FPGA internal structure</a:t>
            </a:r>
          </a:p>
        </p:txBody>
      </p:sp>
      <p:grpSp>
        <p:nvGrpSpPr>
          <p:cNvPr id="10244" name="Group 8"/>
          <p:cNvGrpSpPr>
            <a:grpSpLocks/>
          </p:cNvGrpSpPr>
          <p:nvPr/>
        </p:nvGrpSpPr>
        <p:grpSpPr bwMode="auto">
          <a:xfrm>
            <a:off x="685800" y="685800"/>
            <a:ext cx="8018463" cy="6145213"/>
            <a:chOff x="685800" y="685800"/>
            <a:chExt cx="8018020" cy="6144904"/>
          </a:xfrm>
        </p:grpSpPr>
        <p:pic>
          <p:nvPicPr>
            <p:cNvPr id="10253" name="Picture 8" descr="Basic Structure of an FPGA (Island-Style)&#10;SB&#10;CB&#10;CB&#10;LB&#10;SB&#10;CB&#10;CB&#10;LB&#10;SB&#10;CB&#10;CB&#10;LB&#10;SB&#10;CB&#10;SB&#10;CB&#10;CB&#10;LB&#10;SB&#10;CB&#10;CB&#10;LB&#10;SB&#10;CB&#10;CB&#10;LB&#10;SB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85800"/>
              <a:ext cx="8018020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4" name="Rectangle 6"/>
            <p:cNvSpPr>
              <a:spLocks noChangeArrowheads="1"/>
            </p:cNvSpPr>
            <p:nvPr/>
          </p:nvSpPr>
          <p:spPr bwMode="auto">
            <a:xfrm>
              <a:off x="685800" y="6525904"/>
              <a:ext cx="801802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4125" y="1235075"/>
            <a:ext cx="106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CLB)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290888" y="2541588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290888" y="3581400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745413" y="4662488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90888" y="2084388"/>
            <a:ext cx="712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in1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290888" y="4210050"/>
            <a:ext cx="71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in2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367713" y="4746625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out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157880-9CC6-4FD3-96FB-14C38B986FF4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685800" y="698500"/>
            <a:ext cx="8018463" cy="6132513"/>
            <a:chOff x="685800" y="698578"/>
            <a:chExt cx="8018020" cy="6132126"/>
          </a:xfrm>
        </p:grpSpPr>
        <p:pic>
          <p:nvPicPr>
            <p:cNvPr id="11277" name="Picture 2" descr="Basic Structure of an FPGA (Island-Style)&#10;SB&#10;CB&#10;CB&#10;LB&#10;SB&#10;CB&#10;CB&#10;LB&#10;SB&#10;CB&#10;CB&#10;LB&#10;SB&#10;CB&#10;SB&#10;CB&#10;CB&#10;LB&#10;SB&#10;CB&#10;CB&#10;LB&#10;SB&#10;CB&#10;CB&#10;LB&#10;SB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98578"/>
              <a:ext cx="8001000" cy="6007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Rectangle 9"/>
            <p:cNvSpPr>
              <a:spLocks noChangeArrowheads="1"/>
            </p:cNvSpPr>
            <p:nvPr/>
          </p:nvSpPr>
          <p:spPr bwMode="auto">
            <a:xfrm>
              <a:off x="685800" y="6525904"/>
              <a:ext cx="801802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087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sz="4000">
                <a:solidFill>
                  <a:schemeClr val="bg1"/>
                </a:solidFill>
              </a:rPr>
              <a:t>FPGA internal structure</a:t>
            </a: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3290888" y="2541588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0" name="Oval 7"/>
          <p:cNvSpPr>
            <a:spLocks noChangeArrowheads="1"/>
          </p:cNvSpPr>
          <p:nvPr/>
        </p:nvSpPr>
        <p:spPr bwMode="auto">
          <a:xfrm>
            <a:off x="3290888" y="3581400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Oval 8"/>
          <p:cNvSpPr>
            <a:spLocks noChangeArrowheads="1"/>
          </p:cNvSpPr>
          <p:nvPr/>
        </p:nvSpPr>
        <p:spPr bwMode="auto">
          <a:xfrm>
            <a:off x="7745413" y="4662488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272" name="TextBox 9"/>
          <p:cNvSpPr txBox="1">
            <a:spLocks noChangeArrowheads="1"/>
          </p:cNvSpPr>
          <p:nvPr/>
        </p:nvSpPr>
        <p:spPr bwMode="auto">
          <a:xfrm>
            <a:off x="3290888" y="2084388"/>
            <a:ext cx="712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in1</a:t>
            </a:r>
          </a:p>
        </p:txBody>
      </p:sp>
      <p:sp>
        <p:nvSpPr>
          <p:cNvPr id="11273" name="TextBox 10"/>
          <p:cNvSpPr txBox="1">
            <a:spLocks noChangeArrowheads="1"/>
          </p:cNvSpPr>
          <p:nvPr/>
        </p:nvSpPr>
        <p:spPr bwMode="auto">
          <a:xfrm>
            <a:off x="3290888" y="4210050"/>
            <a:ext cx="712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in2</a:t>
            </a:r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8367713" y="4746625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FF0000"/>
                </a:solidFill>
              </a:rPr>
              <a:t>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4125" y="1235075"/>
            <a:ext cx="106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CLB)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BAFF01-946A-4116-8966-97D21C22CBBD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12291" name="Picture 4" descr="FPGA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554038"/>
            <a:ext cx="7867650" cy="436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52400" y="4750475"/>
            <a:ext cx="87630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Font typeface="Wingdings" pitchFamily="2" charset="2"/>
              <a:buChar char="§"/>
            </a:pPr>
            <a:r>
              <a:rPr lang="en-US" altLang="en-US" dirty="0"/>
              <a:t>A state-of-the-art FPGA contains thousands of configurable logic blocks (CLBs)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dirty="0"/>
              <a:t>Each CLB will have several basic logic elements (LE) consisting of a look-up table (LUT) for implementing combinational logic and a memory element known as a flip-flop (FF)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dirty="0"/>
              <a:t>The wires connecting the various CLBs can be programmed as well through a series of switching boxes (SB) in the routing channels</a:t>
            </a:r>
          </a:p>
          <a:p>
            <a:pPr algn="just">
              <a:buFont typeface="Wingdings" pitchFamily="2" charset="2"/>
              <a:buChar char="§"/>
            </a:pPr>
            <a:r>
              <a:rPr lang="en-US" altLang="en-US" dirty="0"/>
              <a:t>A high-level description language such as VHDL or Verilog is used to describe how an FPGA is to be configured.</a:t>
            </a: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087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sz="4000">
                <a:solidFill>
                  <a:schemeClr val="bg1"/>
                </a:solidFill>
              </a:rPr>
              <a:t>FPGA internal structure</a:t>
            </a:r>
          </a:p>
        </p:txBody>
      </p:sp>
      <p:sp>
        <p:nvSpPr>
          <p:cNvPr id="12294" name="TextBox 1"/>
          <p:cNvSpPr txBox="1">
            <a:spLocks noChangeArrowheads="1"/>
          </p:cNvSpPr>
          <p:nvPr/>
        </p:nvSpPr>
        <p:spPr bwMode="auto">
          <a:xfrm>
            <a:off x="7169150" y="4471988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Calibri" pitchFamily="34" charset="0"/>
              </a:rPr>
              <a:t>(SB)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04C98-AE94-4596-81C8-FA6AF71D5802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13315" name="Group 1"/>
          <p:cNvGrpSpPr>
            <a:grpSpLocks/>
          </p:cNvGrpSpPr>
          <p:nvPr/>
        </p:nvGrpSpPr>
        <p:grpSpPr bwMode="auto">
          <a:xfrm>
            <a:off x="457200" y="533400"/>
            <a:ext cx="8094663" cy="6096000"/>
            <a:chOff x="457200" y="533400"/>
            <a:chExt cx="8094220" cy="6096000"/>
          </a:xfrm>
        </p:grpSpPr>
        <p:pic>
          <p:nvPicPr>
            <p:cNvPr id="13318" name="Picture 2" descr="LUT: Look Up Table&#10;n  LUTs realize combinational logics&#10;n  An LUT returns a 1-bit value corresponding to the input&#10;bit-v...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33400"/>
              <a:ext cx="8077200" cy="6064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9" name="Rectangle 6"/>
            <p:cNvSpPr>
              <a:spLocks noChangeArrowheads="1"/>
            </p:cNvSpPr>
            <p:nvPr/>
          </p:nvSpPr>
          <p:spPr bwMode="auto">
            <a:xfrm>
              <a:off x="533400" y="6324600"/>
              <a:ext cx="801802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087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sz="4000">
                <a:solidFill>
                  <a:schemeClr val="bg1"/>
                </a:solidFill>
              </a:rPr>
              <a:t>FPGA internal structure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8" descr="lut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997200"/>
            <a:ext cx="34210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solidFill>
            <a:srgbClr val="00B0F0"/>
          </a:solidFill>
        </p:spPr>
        <p:txBody>
          <a:bodyPr/>
          <a:lstStyle/>
          <a:p>
            <a:r>
              <a:rPr lang="en-ZA" altLang="en-US">
                <a:solidFill>
                  <a:schemeClr val="bg1"/>
                </a:solidFill>
              </a:rPr>
              <a:t>Look Up Table (LUT)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just"/>
            <a:r>
              <a:rPr lang="en-ZA" altLang="en-US" dirty="0"/>
              <a:t>A look up table is basically a binary truth table. </a:t>
            </a:r>
          </a:p>
          <a:p>
            <a:pPr algn="just"/>
            <a:r>
              <a:rPr lang="en-ZA" altLang="en-US" dirty="0"/>
              <a:t>It has a set of input bits, and the LUT mechanism maps these to a set of output bits.</a:t>
            </a:r>
            <a:endParaRPr lang="en-US" altLang="en-US" dirty="0"/>
          </a:p>
        </p:txBody>
      </p:sp>
      <p:sp>
        <p:nvSpPr>
          <p:cNvPr id="14341" name="Rectangle 39"/>
          <p:cNvSpPr>
            <a:spLocks noChangeArrowheads="1"/>
          </p:cNvSpPr>
          <p:nvPr/>
        </p:nvSpPr>
        <p:spPr bwMode="auto">
          <a:xfrm>
            <a:off x="6300788" y="4437063"/>
            <a:ext cx="223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i="1"/>
              <a:t>Any </a:t>
            </a:r>
            <a:r>
              <a:rPr lang="en-ZA" altLang="en-US" i="1">
                <a:solidFill>
                  <a:srgbClr val="FF0000"/>
                </a:solidFill>
              </a:rPr>
              <a:t>guess</a:t>
            </a:r>
            <a:r>
              <a:rPr lang="en-ZA" altLang="en-US" i="1"/>
              <a:t> as to what</a:t>
            </a:r>
            <a:br>
              <a:rPr lang="en-ZA" altLang="en-US" i="1"/>
            </a:br>
            <a:r>
              <a:rPr lang="en-ZA" altLang="en-US" i="1"/>
              <a:t>Boolean function this </a:t>
            </a:r>
            <a:br>
              <a:rPr lang="en-ZA" altLang="en-US" i="1"/>
            </a:br>
            <a:r>
              <a:rPr lang="en-ZA" altLang="en-US" i="1"/>
              <a:t>LUT is configured for?</a:t>
            </a:r>
            <a:endParaRPr lang="en-US" altLang="en-US" i="1"/>
          </a:p>
        </p:txBody>
      </p:sp>
      <p:sp>
        <p:nvSpPr>
          <p:cNvPr id="14342" name="Rectangle 40"/>
          <p:cNvSpPr>
            <a:spLocks noChangeArrowheads="1"/>
          </p:cNvSpPr>
          <p:nvPr/>
        </p:nvSpPr>
        <p:spPr bwMode="auto">
          <a:xfrm>
            <a:off x="6084888" y="3500438"/>
            <a:ext cx="1727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i="1"/>
              <a:t>e.g.  F(010</a:t>
            </a:r>
            <a:r>
              <a:rPr lang="en-ZA" altLang="en-US" i="1" baseline="-25000"/>
              <a:t>2</a:t>
            </a:r>
            <a:r>
              <a:rPr lang="en-ZA" altLang="en-US" i="1"/>
              <a:t>) = 1</a:t>
            </a:r>
            <a:r>
              <a:rPr lang="en-ZA" altLang="en-US" i="1" baseline="-25000"/>
              <a:t>2</a:t>
            </a:r>
            <a:endParaRPr lang="en-US" altLang="en-US" i="1"/>
          </a:p>
        </p:txBody>
      </p:sp>
      <p:sp>
        <p:nvSpPr>
          <p:cNvPr id="14343" name="Rectangle 41"/>
          <p:cNvSpPr>
            <a:spLocks noChangeArrowheads="1"/>
          </p:cNvSpPr>
          <p:nvPr/>
        </p:nvSpPr>
        <p:spPr bwMode="auto">
          <a:xfrm>
            <a:off x="5105400" y="3962400"/>
            <a:ext cx="288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i="1"/>
              <a:t>F</a:t>
            </a:r>
            <a:endParaRPr lang="en-US" altLang="en-US"/>
          </a:p>
        </p:txBody>
      </p:sp>
      <p:sp>
        <p:nvSpPr>
          <p:cNvPr id="143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103D58-02D5-484F-86C6-4A7F62817D4E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xor_fun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894138"/>
            <a:ext cx="3478213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8" descr="lut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592513"/>
            <a:ext cx="2563813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algn="just"/>
            <a:r>
              <a:rPr lang="en-ZA" altLang="en-US" dirty="0"/>
              <a:t>A look up table is basically a binary truth table. </a:t>
            </a:r>
          </a:p>
          <a:p>
            <a:pPr algn="just"/>
            <a:r>
              <a:rPr lang="en-ZA" altLang="en-US" dirty="0"/>
              <a:t>It has a set of input bits, and the LUT mechanism maps these to a set of output bits.</a:t>
            </a:r>
            <a:endParaRPr lang="en-US" altLang="en-US" dirty="0"/>
          </a:p>
        </p:txBody>
      </p:sp>
      <p:sp>
        <p:nvSpPr>
          <p:cNvPr id="15365" name="Rectangle 39"/>
          <p:cNvSpPr>
            <a:spLocks noChangeArrowheads="1"/>
          </p:cNvSpPr>
          <p:nvPr/>
        </p:nvSpPr>
        <p:spPr bwMode="auto">
          <a:xfrm>
            <a:off x="4932363" y="5013325"/>
            <a:ext cx="3841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sz="2000" b="1" i="1">
                <a:solidFill>
                  <a:srgbClr val="FF0000"/>
                </a:solidFill>
              </a:rPr>
              <a:t>ANSWER:</a:t>
            </a:r>
            <a:br>
              <a:rPr lang="en-ZA" altLang="en-US" sz="2000" b="1" i="1">
                <a:solidFill>
                  <a:srgbClr val="FF0000"/>
                </a:solidFill>
              </a:rPr>
            </a:br>
            <a:r>
              <a:rPr lang="en-ZA" altLang="en-US" sz="2000" b="1" i="1">
                <a:solidFill>
                  <a:srgbClr val="FF0000"/>
                </a:solidFill>
              </a:rPr>
              <a:t>It’s simply an XOR of all the inputs</a:t>
            </a:r>
            <a:endParaRPr lang="en-US" altLang="en-US" sz="2000" b="1" i="1">
              <a:solidFill>
                <a:srgbClr val="FF0000"/>
              </a:solidFill>
            </a:endParaRPr>
          </a:p>
        </p:txBody>
      </p:sp>
      <p:sp>
        <p:nvSpPr>
          <p:cNvPr id="15366" name="Rectangle 40"/>
          <p:cNvSpPr>
            <a:spLocks noChangeArrowheads="1"/>
          </p:cNvSpPr>
          <p:nvPr/>
        </p:nvSpPr>
        <p:spPr bwMode="auto">
          <a:xfrm>
            <a:off x="3348038" y="3500438"/>
            <a:ext cx="1728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i="1"/>
              <a:t>e.g.  F(010</a:t>
            </a:r>
            <a:r>
              <a:rPr lang="en-ZA" altLang="en-US" i="1" baseline="-25000"/>
              <a:t>2</a:t>
            </a:r>
            <a:r>
              <a:rPr lang="en-ZA" altLang="en-US" i="1"/>
              <a:t>) = 1</a:t>
            </a:r>
            <a:r>
              <a:rPr lang="en-ZA" altLang="en-US" i="1" baseline="-25000"/>
              <a:t>2</a:t>
            </a:r>
            <a:endParaRPr lang="en-US" altLang="en-US" i="1"/>
          </a:p>
        </p:txBody>
      </p:sp>
      <p:sp>
        <p:nvSpPr>
          <p:cNvPr id="15367" name="Rectangle 41"/>
          <p:cNvSpPr>
            <a:spLocks noChangeArrowheads="1"/>
          </p:cNvSpPr>
          <p:nvPr/>
        </p:nvSpPr>
        <p:spPr bwMode="auto">
          <a:xfrm>
            <a:off x="3490913" y="4264025"/>
            <a:ext cx="290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i="1"/>
              <a:t>F</a:t>
            </a:r>
            <a:endParaRPr lang="en-US" altLang="en-US"/>
          </a:p>
        </p:txBody>
      </p:sp>
      <p:sp>
        <p:nvSpPr>
          <p:cNvPr id="13" name="Right Arrow 12"/>
          <p:cNvSpPr/>
          <p:nvPr/>
        </p:nvSpPr>
        <p:spPr>
          <a:xfrm>
            <a:off x="4716463" y="4292600"/>
            <a:ext cx="503237" cy="57626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536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958B70-1D14-4DD4-ABF2-0B51C28096F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153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solidFill>
            <a:srgbClr val="00B0F0"/>
          </a:solidFill>
        </p:spPr>
        <p:txBody>
          <a:bodyPr/>
          <a:lstStyle/>
          <a:p>
            <a:r>
              <a:rPr lang="en-ZA" altLang="en-US">
                <a:solidFill>
                  <a:schemeClr val="bg1"/>
                </a:solidFill>
              </a:rPr>
              <a:t>Look Up Table (LUT)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 rot="10800000">
            <a:off x="2484438" y="3573463"/>
            <a:ext cx="1439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just">
              <a:defRPr/>
            </a:pPr>
            <a:r>
              <a:rPr lang="en-ZA" altLang="en-US" sz="4000" dirty="0">
                <a:solidFill>
                  <a:schemeClr val="bg1"/>
                </a:solidFill>
              </a:rPr>
              <a:t>Programmable Interconnect to CLB I/O as: LUT or </a:t>
            </a:r>
            <a:r>
              <a:rPr lang="en-ZA" altLang="en-US" sz="4000" dirty="0" err="1">
                <a:solidFill>
                  <a:schemeClr val="bg1"/>
                </a:solidFill>
              </a:rPr>
              <a:t>MUXes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sp>
        <p:nvSpPr>
          <p:cNvPr id="5" name="Trapezoid 4"/>
          <p:cNvSpPr/>
          <p:nvPr/>
        </p:nvSpPr>
        <p:spPr>
          <a:xfrm rot="5400000">
            <a:off x="1467644" y="2428081"/>
            <a:ext cx="1584325" cy="474663"/>
          </a:xfrm>
          <a:prstGeom prst="trapezoid">
            <a:avLst>
              <a:gd name="adj" fmla="val 97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10800000">
            <a:off x="1096963" y="2117725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0800000">
            <a:off x="1096963" y="2478088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>
            <a:off x="1096963" y="2838450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1096963" y="3198813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TextBox 21"/>
          <p:cNvSpPr txBox="1">
            <a:spLocks noChangeArrowheads="1"/>
          </p:cNvSpPr>
          <p:nvPr/>
        </p:nvSpPr>
        <p:spPr bwMode="auto">
          <a:xfrm>
            <a:off x="827088" y="1930400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A</a:t>
            </a:r>
            <a:endParaRPr lang="en-US" altLang="en-US"/>
          </a:p>
        </p:txBody>
      </p:sp>
      <p:sp>
        <p:nvSpPr>
          <p:cNvPr id="16394" name="TextBox 22"/>
          <p:cNvSpPr txBox="1">
            <a:spLocks noChangeArrowheads="1"/>
          </p:cNvSpPr>
          <p:nvPr/>
        </p:nvSpPr>
        <p:spPr bwMode="auto">
          <a:xfrm>
            <a:off x="827088" y="2292350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B</a:t>
            </a:r>
            <a:endParaRPr lang="en-US" altLang="en-US"/>
          </a:p>
        </p:txBody>
      </p:sp>
      <p:sp>
        <p:nvSpPr>
          <p:cNvPr id="16395" name="TextBox 23"/>
          <p:cNvSpPr txBox="1">
            <a:spLocks noChangeArrowheads="1"/>
          </p:cNvSpPr>
          <p:nvPr/>
        </p:nvSpPr>
        <p:spPr bwMode="auto">
          <a:xfrm>
            <a:off x="827088" y="2655888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C</a:t>
            </a:r>
            <a:endParaRPr lang="en-US" altLang="en-US"/>
          </a:p>
        </p:txBody>
      </p:sp>
      <p:sp>
        <p:nvSpPr>
          <p:cNvPr id="16396" name="TextBox 24"/>
          <p:cNvSpPr txBox="1">
            <a:spLocks noChangeArrowheads="1"/>
          </p:cNvSpPr>
          <p:nvPr/>
        </p:nvSpPr>
        <p:spPr bwMode="auto">
          <a:xfrm>
            <a:off x="827088" y="3016250"/>
            <a:ext cx="3286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D</a:t>
            </a:r>
            <a:endParaRPr lang="en-US" altLang="en-US"/>
          </a:p>
        </p:txBody>
      </p:sp>
      <p:sp>
        <p:nvSpPr>
          <p:cNvPr id="27" name="Trapezoid 26"/>
          <p:cNvSpPr/>
          <p:nvPr/>
        </p:nvSpPr>
        <p:spPr>
          <a:xfrm rot="5400000">
            <a:off x="1467644" y="4775994"/>
            <a:ext cx="1584325" cy="474663"/>
          </a:xfrm>
          <a:prstGeom prst="trapezoid">
            <a:avLst>
              <a:gd name="adj" fmla="val 977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1096963" y="4465638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1096963" y="4826000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1096963" y="5186363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1096963" y="5545138"/>
            <a:ext cx="9255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2" name="TextBox 31"/>
          <p:cNvSpPr txBox="1">
            <a:spLocks noChangeArrowheads="1"/>
          </p:cNvSpPr>
          <p:nvPr/>
        </p:nvSpPr>
        <p:spPr bwMode="auto">
          <a:xfrm>
            <a:off x="827088" y="4278313"/>
            <a:ext cx="31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A</a:t>
            </a:r>
            <a:endParaRPr lang="en-US" altLang="en-US"/>
          </a:p>
        </p:txBody>
      </p:sp>
      <p:sp>
        <p:nvSpPr>
          <p:cNvPr id="16403" name="TextBox 32"/>
          <p:cNvSpPr txBox="1">
            <a:spLocks noChangeArrowheads="1"/>
          </p:cNvSpPr>
          <p:nvPr/>
        </p:nvSpPr>
        <p:spPr bwMode="auto">
          <a:xfrm>
            <a:off x="827088" y="4638675"/>
            <a:ext cx="31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B</a:t>
            </a:r>
            <a:endParaRPr lang="en-US" altLang="en-US"/>
          </a:p>
        </p:txBody>
      </p:sp>
      <p:sp>
        <p:nvSpPr>
          <p:cNvPr id="16404" name="TextBox 33"/>
          <p:cNvSpPr txBox="1">
            <a:spLocks noChangeArrowheads="1"/>
          </p:cNvSpPr>
          <p:nvPr/>
        </p:nvSpPr>
        <p:spPr bwMode="auto">
          <a:xfrm>
            <a:off x="827088" y="5003800"/>
            <a:ext cx="317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C</a:t>
            </a:r>
            <a:endParaRPr lang="en-US" altLang="en-US"/>
          </a:p>
        </p:txBody>
      </p:sp>
      <p:sp>
        <p:nvSpPr>
          <p:cNvPr id="16405" name="TextBox 34"/>
          <p:cNvSpPr txBox="1">
            <a:spLocks noChangeArrowheads="1"/>
          </p:cNvSpPr>
          <p:nvPr/>
        </p:nvSpPr>
        <p:spPr bwMode="auto">
          <a:xfrm>
            <a:off x="827088" y="5364163"/>
            <a:ext cx="328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D</a:t>
            </a:r>
            <a:endParaRPr lang="en-US" altLang="en-US"/>
          </a:p>
        </p:txBody>
      </p:sp>
      <p:cxnSp>
        <p:nvCxnSpPr>
          <p:cNvPr id="37" name="Elbow Connector 36"/>
          <p:cNvCxnSpPr>
            <a:stCxn id="27" idx="0"/>
          </p:cNvCxnSpPr>
          <p:nvPr/>
        </p:nvCxnSpPr>
        <p:spPr>
          <a:xfrm flipV="1">
            <a:off x="2497138" y="4221163"/>
            <a:ext cx="1354137" cy="7921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>
            <a:off x="2497138" y="2636838"/>
            <a:ext cx="1498600" cy="36036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0800000">
            <a:off x="2484438" y="3933825"/>
            <a:ext cx="14398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851275" y="2565400"/>
            <a:ext cx="2089150" cy="2016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ZA" altLang="en-US" sz="3600" dirty="0"/>
              <a:t>CLB</a:t>
            </a:r>
            <a:endParaRPr lang="en-US" altLang="en-US" sz="3600" dirty="0"/>
          </a:p>
        </p:txBody>
      </p:sp>
      <p:sp>
        <p:nvSpPr>
          <p:cNvPr id="16410" name="TextBox 42"/>
          <p:cNvSpPr txBox="1">
            <a:spLocks noChangeArrowheads="1"/>
          </p:cNvSpPr>
          <p:nvPr/>
        </p:nvSpPr>
        <p:spPr bwMode="auto">
          <a:xfrm>
            <a:off x="1835150" y="3573463"/>
            <a:ext cx="473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b="1"/>
              <a:t>. . .</a:t>
            </a:r>
            <a:endParaRPr lang="en-US" altLang="en-US" b="1"/>
          </a:p>
        </p:txBody>
      </p:sp>
      <p:cxnSp>
        <p:nvCxnSpPr>
          <p:cNvPr id="44" name="Straight Connector 43"/>
          <p:cNvCxnSpPr/>
          <p:nvPr/>
        </p:nvCxnSpPr>
        <p:spPr>
          <a:xfrm rot="16200000" flipH="1">
            <a:off x="2116932" y="1953419"/>
            <a:ext cx="3603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10800000" flipV="1">
            <a:off x="2224088" y="1844675"/>
            <a:ext cx="187325" cy="144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16200000" flipH="1">
            <a:off x="2116931" y="5682457"/>
            <a:ext cx="360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2224087" y="5603876"/>
            <a:ext cx="144463" cy="144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15" name="TextBox 51"/>
          <p:cNvSpPr txBox="1">
            <a:spLocks noChangeArrowheads="1"/>
          </p:cNvSpPr>
          <p:nvPr/>
        </p:nvSpPr>
        <p:spPr bwMode="auto">
          <a:xfrm>
            <a:off x="1636713" y="1484313"/>
            <a:ext cx="135096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 sz="1200"/>
              <a:t>Programming lines</a:t>
            </a:r>
            <a:endParaRPr lang="en-US" altLang="en-US" sz="1200"/>
          </a:p>
        </p:txBody>
      </p:sp>
      <p:sp>
        <p:nvSpPr>
          <p:cNvPr id="16416" name="TextBox 52"/>
          <p:cNvSpPr txBox="1">
            <a:spLocks noChangeArrowheads="1"/>
          </p:cNvSpPr>
          <p:nvPr/>
        </p:nvSpPr>
        <p:spPr bwMode="auto">
          <a:xfrm>
            <a:off x="179388" y="2420938"/>
            <a:ext cx="5762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 sz="1200"/>
              <a:t>Inputs</a:t>
            </a:r>
            <a:endParaRPr lang="en-US" altLang="en-US" sz="1200"/>
          </a:p>
        </p:txBody>
      </p:sp>
      <p:sp>
        <p:nvSpPr>
          <p:cNvPr id="16417" name="TextBox 53"/>
          <p:cNvSpPr txBox="1">
            <a:spLocks noChangeArrowheads="1"/>
          </p:cNvSpPr>
          <p:nvPr/>
        </p:nvSpPr>
        <p:spPr bwMode="auto">
          <a:xfrm>
            <a:off x="2022475" y="2305050"/>
            <a:ext cx="495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 sz="1200"/>
              <a:t>LUT</a:t>
            </a:r>
          </a:p>
          <a:p>
            <a:pPr algn="ctr"/>
            <a:r>
              <a:rPr lang="en-ZA" altLang="en-US" sz="1200"/>
              <a:t>or</a:t>
            </a:r>
          </a:p>
          <a:p>
            <a:pPr algn="ctr"/>
            <a:r>
              <a:rPr lang="en-ZA" altLang="en-US" sz="1200"/>
              <a:t>MUX</a:t>
            </a:r>
            <a:endParaRPr lang="en-US" altLang="en-US" sz="1200"/>
          </a:p>
        </p:txBody>
      </p:sp>
      <p:sp>
        <p:nvSpPr>
          <p:cNvPr id="16418" name="TextBox 54"/>
          <p:cNvSpPr txBox="1">
            <a:spLocks noChangeArrowheads="1"/>
          </p:cNvSpPr>
          <p:nvPr/>
        </p:nvSpPr>
        <p:spPr bwMode="auto">
          <a:xfrm>
            <a:off x="2022475" y="4724400"/>
            <a:ext cx="49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 sz="1200"/>
              <a:t>LUT</a:t>
            </a:r>
          </a:p>
          <a:p>
            <a:pPr algn="ctr"/>
            <a:r>
              <a:rPr lang="en-ZA" altLang="en-US" sz="1200"/>
              <a:t>or</a:t>
            </a:r>
          </a:p>
          <a:p>
            <a:pPr algn="ctr"/>
            <a:r>
              <a:rPr lang="en-ZA" altLang="en-US" sz="1200"/>
              <a:t>MUX</a:t>
            </a:r>
            <a:endParaRPr lang="en-US" altLang="en-US" sz="1200"/>
          </a:p>
        </p:txBody>
      </p:sp>
      <p:sp>
        <p:nvSpPr>
          <p:cNvPr id="16419" name="TextBox 60"/>
          <p:cNvSpPr txBox="1">
            <a:spLocks noChangeArrowheads="1"/>
          </p:cNvSpPr>
          <p:nvPr/>
        </p:nvSpPr>
        <p:spPr bwMode="auto">
          <a:xfrm>
            <a:off x="6486525" y="4648200"/>
            <a:ext cx="26606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 sz="2000" i="1"/>
              <a:t>Hopefully you can now easily  see how the programming is going to happen…</a:t>
            </a:r>
            <a:endParaRPr lang="en-US" altLang="en-US" sz="2000" i="1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905500" y="1182688"/>
            <a:ext cx="3095625" cy="1547812"/>
            <a:chOff x="4827811" y="1655436"/>
            <a:chExt cx="4316191" cy="2158571"/>
          </a:xfrm>
        </p:grpSpPr>
        <p:graphicFrame>
          <p:nvGraphicFramePr>
            <p:cNvPr id="16424" name="Object 2"/>
            <p:cNvGraphicFramePr>
              <a:graphicFrameLocks noChangeAspect="1"/>
            </p:cNvGraphicFramePr>
            <p:nvPr/>
          </p:nvGraphicFramePr>
          <p:xfrm>
            <a:off x="4827811" y="1655436"/>
            <a:ext cx="4316191" cy="2158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2" name="Visio" r:id="rId4" imgW="4168978" imgH="2084489" progId="">
                    <p:embed/>
                  </p:oleObj>
                </mc:Choice>
                <mc:Fallback>
                  <p:oleObj name="Visio" r:id="rId4" imgW="4168978" imgH="2084489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811" y="1655436"/>
                          <a:ext cx="4316191" cy="2158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Oval 2"/>
            <p:cNvSpPr/>
            <p:nvPr/>
          </p:nvSpPr>
          <p:spPr>
            <a:xfrm>
              <a:off x="7244878" y="1898967"/>
              <a:ext cx="177075" cy="49149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endParaRPr lang="en-ZA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7452941" y="2288617"/>
              <a:ext cx="438259" cy="2413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endParaRPr lang="en-ZA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96088" y="1357313"/>
            <a:ext cx="633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CLB</a:t>
            </a:r>
          </a:p>
        </p:txBody>
      </p:sp>
      <p:sp>
        <p:nvSpPr>
          <p:cNvPr id="16422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18BC49-C8F3-4B86-B967-0B459848087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ZA" dirty="0">
                <a:solidFill>
                  <a:schemeClr val="bg1"/>
                </a:solidFill>
              </a:rPr>
              <a:t>Programmable Interconnect:</a:t>
            </a:r>
            <a:br>
              <a:rPr lang="en-ZA" dirty="0">
                <a:solidFill>
                  <a:schemeClr val="bg1"/>
                </a:solidFill>
              </a:rPr>
            </a:br>
            <a:r>
              <a:rPr lang="en-ZA" dirty="0">
                <a:solidFill>
                  <a:schemeClr val="bg1"/>
                </a:solidFill>
              </a:rPr>
              <a:t>Switch Blocks</a:t>
            </a:r>
          </a:p>
        </p:txBody>
      </p:sp>
      <p:pic>
        <p:nvPicPr>
          <p:cNvPr id="1741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314450"/>
            <a:ext cx="4702175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867400" y="1663700"/>
            <a:ext cx="3097212" cy="1549400"/>
            <a:chOff x="4125175" y="1768585"/>
            <a:chExt cx="4316191" cy="2158571"/>
          </a:xfrm>
        </p:grpSpPr>
        <p:graphicFrame>
          <p:nvGraphicFramePr>
            <p:cNvPr id="17428" name="Object 2"/>
            <p:cNvGraphicFramePr>
              <a:graphicFrameLocks noChangeAspect="1"/>
            </p:cNvGraphicFramePr>
            <p:nvPr/>
          </p:nvGraphicFramePr>
          <p:xfrm>
            <a:off x="4125175" y="1768585"/>
            <a:ext cx="4316191" cy="2158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5" name="Visio" r:id="rId4" imgW="4168978" imgH="2084489" progId="">
                    <p:embed/>
                  </p:oleObj>
                </mc:Choice>
                <mc:Fallback>
                  <p:oleObj name="Visio" r:id="rId4" imgW="4168978" imgH="2084489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175" y="1768585"/>
                          <a:ext cx="4316191" cy="2158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8"/>
            <p:cNvSpPr/>
            <p:nvPr/>
          </p:nvSpPr>
          <p:spPr>
            <a:xfrm>
              <a:off x="6164913" y="1985327"/>
              <a:ext cx="351755" cy="49762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endParaRPr lang="en-ZA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40525" y="1838325"/>
            <a:ext cx="633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ZA" altLang="en-US"/>
              <a:t>CLB</a:t>
            </a:r>
          </a:p>
        </p:txBody>
      </p:sp>
      <p:sp>
        <p:nvSpPr>
          <p:cNvPr id="17414" name="TextBox 11"/>
          <p:cNvSpPr txBox="1">
            <a:spLocks noChangeArrowheads="1"/>
          </p:cNvSpPr>
          <p:nvPr/>
        </p:nvSpPr>
        <p:spPr bwMode="auto">
          <a:xfrm>
            <a:off x="5678488" y="3413125"/>
            <a:ext cx="30845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ZA" altLang="en-US" dirty="0"/>
              <a:t>The switch block is an efficient particularly for implementing the routing at junctions in between PLBs, it allows for various configurations that the comparatively simpler multiplexer doesn’t provide*.</a:t>
            </a: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5678487" y="5600700"/>
            <a:ext cx="308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ZA" altLang="en-US" sz="1400" dirty="0"/>
              <a:t>* Although of course multiple </a:t>
            </a:r>
            <a:r>
              <a:rPr lang="en-ZA" altLang="en-US" sz="1400" dirty="0" err="1"/>
              <a:t>MUXes</a:t>
            </a:r>
            <a:r>
              <a:rPr lang="en-ZA" altLang="en-US" sz="1400" dirty="0"/>
              <a:t> could mimic this behaviour.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74625" y="4289425"/>
            <a:ext cx="5387975" cy="1720850"/>
            <a:chOff x="-14991" y="4288773"/>
            <a:chExt cx="5387161" cy="1722283"/>
          </a:xfrm>
        </p:grpSpPr>
        <p:pic>
          <p:nvPicPr>
            <p:cNvPr id="17419" name="Picture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115" y="4573053"/>
              <a:ext cx="977145" cy="972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Picture 2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966" y="4584866"/>
              <a:ext cx="975433" cy="97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1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197" y="4565414"/>
              <a:ext cx="975433" cy="97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2" name="Picture 2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2853" y="4587500"/>
              <a:ext cx="975433" cy="97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28"/>
            <p:cNvSpPr>
              <a:spLocks noChangeArrowheads="1"/>
            </p:cNvSpPr>
            <p:nvPr/>
          </p:nvSpPr>
          <p:spPr bwMode="auto">
            <a:xfrm>
              <a:off x="-14991" y="4288773"/>
              <a:ext cx="2994305" cy="31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ZA" altLang="en-US" sz="1400"/>
                <a:t>Example Switch Block configurations:</a:t>
              </a:r>
            </a:p>
          </p:txBody>
        </p:sp>
        <p:sp>
          <p:nvSpPr>
            <p:cNvPr id="17424" name="Rectangle 29"/>
            <p:cNvSpPr>
              <a:spLocks noChangeArrowheads="1"/>
            </p:cNvSpPr>
            <p:nvPr/>
          </p:nvSpPr>
          <p:spPr bwMode="auto">
            <a:xfrm>
              <a:off x="145005" y="5468088"/>
              <a:ext cx="1377821" cy="54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ZA" altLang="en-US" sz="1400"/>
                <a:t>left-top ,</a:t>
              </a:r>
            </a:p>
            <a:p>
              <a:pPr algn="ctr"/>
              <a:r>
                <a:rPr lang="en-ZA" altLang="en-US" sz="1400"/>
                <a:t>right-bottom</a:t>
              </a:r>
            </a:p>
          </p:txBody>
        </p:sp>
        <p:sp>
          <p:nvSpPr>
            <p:cNvPr id="17425" name="Rectangle 30"/>
            <p:cNvSpPr>
              <a:spLocks noChangeArrowheads="1"/>
            </p:cNvSpPr>
            <p:nvPr/>
          </p:nvSpPr>
          <p:spPr bwMode="auto">
            <a:xfrm>
              <a:off x="1406356" y="5468088"/>
              <a:ext cx="1377821" cy="54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ZA" altLang="en-US" sz="1400"/>
                <a:t>Bottom- (right,left)</a:t>
              </a:r>
            </a:p>
          </p:txBody>
        </p:sp>
        <p:sp>
          <p:nvSpPr>
            <p:cNvPr id="17426" name="Rectangle 31"/>
            <p:cNvSpPr>
              <a:spLocks noChangeArrowheads="1"/>
            </p:cNvSpPr>
            <p:nvPr/>
          </p:nvSpPr>
          <p:spPr bwMode="auto">
            <a:xfrm>
              <a:off x="2724496" y="5468088"/>
              <a:ext cx="1377821" cy="542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ZA" altLang="en-US" sz="1400" dirty="0"/>
                <a:t>bottom-top , right-left</a:t>
              </a:r>
            </a:p>
          </p:txBody>
        </p:sp>
        <p:sp>
          <p:nvSpPr>
            <p:cNvPr id="17427" name="Rectangle 32"/>
            <p:cNvSpPr>
              <a:spLocks noChangeArrowheads="1"/>
            </p:cNvSpPr>
            <p:nvPr/>
          </p:nvSpPr>
          <p:spPr bwMode="auto">
            <a:xfrm>
              <a:off x="3994351" y="5572437"/>
              <a:ext cx="1377819" cy="319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ZA" altLang="en-US" sz="1400"/>
                <a:t>all</a:t>
              </a:r>
            </a:p>
          </p:txBody>
        </p:sp>
      </p:grpSp>
      <p:sp>
        <p:nvSpPr>
          <p:cNvPr id="1741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DC7018-1369-4693-AA2F-B6C1D7A171F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536575"/>
          </a:xfrm>
          <a:solidFill>
            <a:srgbClr val="00B0F0"/>
          </a:solidFill>
        </p:spPr>
        <p:txBody>
          <a:bodyPr lIns="0" tIns="10860" rIns="0" bIns="0" rtlCol="0">
            <a:spAutoFit/>
          </a:bodyPr>
          <a:lstStyle/>
          <a:p>
            <a:pPr marL="10860" algn="ctr">
              <a:spcBef>
                <a:spcPts val="86"/>
              </a:spcBef>
              <a:defRPr/>
            </a:pPr>
            <a:r>
              <a:rPr sz="3420" spc="-4" dirty="0">
                <a:solidFill>
                  <a:schemeClr val="bg1"/>
                </a:solidFill>
              </a:rPr>
              <a:t>ASIC/FPGA Design</a:t>
            </a:r>
            <a:r>
              <a:rPr sz="3420" spc="-64" dirty="0">
                <a:solidFill>
                  <a:schemeClr val="bg1"/>
                </a:solidFill>
              </a:rPr>
              <a:t> </a:t>
            </a:r>
            <a:r>
              <a:rPr sz="3420" spc="-4" dirty="0">
                <a:solidFill>
                  <a:schemeClr val="bg1"/>
                </a:solidFill>
              </a:rPr>
              <a:t>Flow</a:t>
            </a:r>
            <a:endParaRPr sz="3420" dirty="0">
              <a:solidFill>
                <a:schemeClr val="bg1"/>
              </a:solidFill>
            </a:endParaRPr>
          </a:p>
        </p:txBody>
      </p:sp>
      <p:sp>
        <p:nvSpPr>
          <p:cNvPr id="1946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B9B572-19F5-4268-ACD3-368D0C7D6780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23554" name="Picture 2" descr="FPGA vs ASIC - Programmer Sough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153400" cy="588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fpga design flow 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0" y="0"/>
            <a:ext cx="9126940" cy="684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B9B572-19F5-4268-ACD3-368D0C7D6780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581584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BD143F-025C-49EE-BEE4-C9827FEF7389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6147" name="Picture 2" descr="Image result for VLSI Digital Signal Processing Systems – Design and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685800"/>
            <a:ext cx="4008437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AutoShape 4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AutoShape 6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30162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AutoShape 9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45402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AutoShape 11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60642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AutoShape 13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75882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6153" name="Picture 15" descr="Digital Signal Processing with Field Programmable Gate Array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685800"/>
            <a:ext cx="38100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20700"/>
          </a:xfrm>
          <a:solidFill>
            <a:srgbClr val="00B0F0"/>
          </a:solidFill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</a:rPr>
              <a:t>Sách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tham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khảo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s://image.slideserve.com/277303/digital-design-flow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" y="-1137"/>
            <a:ext cx="9141725" cy="685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B9B572-19F5-4268-ACD3-368D0C7D6780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252451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image.slideserve.com/277303/analogue-design-flow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" y="25021"/>
            <a:ext cx="9137176" cy="685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B9B572-19F5-4268-ACD3-368D0C7D6780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7638678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image.slideserve.com/277303/mixed-signal-design-flow-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B9B572-19F5-4268-ACD3-368D0C7D6780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227604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ABB71A3-BAC3-49D9-8242-C6E63D2050EF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23888"/>
          </a:xfrm>
          <a:solidFill>
            <a:srgbClr val="00B0F0"/>
          </a:solidFill>
        </p:spPr>
        <p:txBody>
          <a:bodyPr lIns="92075" tIns="46038" rIns="92075" bIns="46038" anchor="ctr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FPGA Design Flow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1225"/>
            <a:ext cx="7543800" cy="564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D793722-776C-4E66-9325-5C186D6BB683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586038" y="1633538"/>
            <a:ext cx="6557962" cy="1668462"/>
            <a:chOff x="2586038" y="1633207"/>
            <a:chExt cx="6557962" cy="1668793"/>
          </a:xfrm>
        </p:grpSpPr>
        <p:sp>
          <p:nvSpPr>
            <p:cNvPr id="21543" name="Rectangle 17"/>
            <p:cNvSpPr>
              <a:spLocks noChangeArrowheads="1"/>
            </p:cNvSpPr>
            <p:nvPr/>
          </p:nvSpPr>
          <p:spPr bwMode="auto">
            <a:xfrm>
              <a:off x="4651375" y="1916113"/>
              <a:ext cx="4492625" cy="1385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latin typeface="Arial" charset="0"/>
                </a:rPr>
                <a:t>RTL Simulation</a:t>
              </a:r>
            </a:p>
            <a:p>
              <a:r>
                <a:rPr lang="en-US" altLang="en-US" b="1">
                  <a:latin typeface="Arial" charset="0"/>
                </a:rPr>
                <a:t>  </a:t>
              </a:r>
              <a:r>
                <a:rPr lang="en-US" altLang="en-US" sz="1600">
                  <a:latin typeface="Arial" charset="0"/>
                </a:rPr>
                <a:t>-</a:t>
              </a:r>
              <a:r>
                <a:rPr lang="en-US" altLang="en-US" b="1">
                  <a:latin typeface="Arial" charset="0"/>
                </a:rPr>
                <a:t> </a:t>
              </a:r>
              <a:r>
                <a:rPr lang="en-US" altLang="en-US" sz="1600">
                  <a:latin typeface="Arial" charset="0"/>
                </a:rPr>
                <a:t>Functional Simulation</a:t>
              </a:r>
            </a:p>
            <a:p>
              <a:r>
                <a:rPr lang="en-US" altLang="en-US" sz="1600">
                  <a:latin typeface="Arial" charset="0"/>
                </a:rPr>
                <a:t>  - Verify Logic Model &amp; Data Flow </a:t>
              </a:r>
            </a:p>
            <a:p>
              <a:r>
                <a:rPr lang="en-US" altLang="en-US" sz="1600">
                  <a:latin typeface="Arial" charset="0"/>
                </a:rPr>
                <a:t>  - View model-specified timing</a:t>
              </a:r>
            </a:p>
            <a:p>
              <a:r>
                <a:rPr lang="en-US" altLang="en-US" sz="1600">
                  <a:latin typeface="Arial" charset="0"/>
                </a:rPr>
                <a:t>  </a:t>
              </a:r>
            </a:p>
          </p:txBody>
        </p:sp>
        <p:sp>
          <p:nvSpPr>
            <p:cNvPr id="21544" name="AutoShape 19"/>
            <p:cNvSpPr>
              <a:spLocks noChangeArrowheads="1"/>
            </p:cNvSpPr>
            <p:nvPr/>
          </p:nvSpPr>
          <p:spPr bwMode="auto">
            <a:xfrm>
              <a:off x="3311856" y="1633207"/>
              <a:ext cx="304800" cy="381000"/>
            </a:xfrm>
            <a:prstGeom prst="down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545" name="Group 21"/>
            <p:cNvGrpSpPr>
              <a:grpSpLocks/>
            </p:cNvGrpSpPr>
            <p:nvPr/>
          </p:nvGrpSpPr>
          <p:grpSpPr bwMode="auto">
            <a:xfrm>
              <a:off x="2586038" y="2079625"/>
              <a:ext cx="1905000" cy="762000"/>
              <a:chOff x="1632" y="1488"/>
              <a:chExt cx="1296" cy="480"/>
            </a:xfrm>
          </p:grpSpPr>
          <p:sp>
            <p:nvSpPr>
              <p:cNvPr id="21546" name="Rectangle 22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296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>
                  <a:latin typeface="Arial" charset="0"/>
                </a:endParaRPr>
              </a:p>
            </p:txBody>
          </p:sp>
          <p:grpSp>
            <p:nvGrpSpPr>
              <p:cNvPr id="21547" name="Group 23"/>
              <p:cNvGrpSpPr>
                <a:grpSpLocks/>
              </p:cNvGrpSpPr>
              <p:nvPr/>
            </p:nvGrpSpPr>
            <p:grpSpPr bwMode="auto">
              <a:xfrm>
                <a:off x="1680" y="1584"/>
                <a:ext cx="1172" cy="315"/>
                <a:chOff x="1324" y="1856"/>
                <a:chExt cx="3089" cy="523"/>
              </a:xfrm>
            </p:grpSpPr>
            <p:sp>
              <p:nvSpPr>
                <p:cNvPr id="21548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1333" y="199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4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717" y="1856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717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103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103" y="199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487" y="1856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2487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2873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6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73" y="199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7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3257" y="1856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8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257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5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643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3643" y="1998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4028" y="1856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56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4028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563" name="Group 39"/>
                <p:cNvGrpSpPr>
                  <a:grpSpLocks/>
                </p:cNvGrpSpPr>
                <p:nvPr/>
              </p:nvGrpSpPr>
              <p:grpSpPr bwMode="auto">
                <a:xfrm>
                  <a:off x="1324" y="2237"/>
                  <a:ext cx="3089" cy="142"/>
                  <a:chOff x="1158" y="3231"/>
                  <a:chExt cx="3089" cy="142"/>
                </a:xfrm>
              </p:grpSpPr>
              <p:sp>
                <p:nvSpPr>
                  <p:cNvPr id="21564" name="Line 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3373"/>
                    <a:ext cx="3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65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9" y="3231"/>
                    <a:ext cx="38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66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9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67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5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68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5" y="3373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69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3231"/>
                    <a:ext cx="38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0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1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05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2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05" y="3373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3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9" y="3231"/>
                    <a:ext cx="38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4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9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5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5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6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5" y="3373"/>
                    <a:ext cx="38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7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0" y="3231"/>
                    <a:ext cx="18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8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0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79" name="Line 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8" y="3231"/>
                    <a:ext cx="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80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2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81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8" y="3373"/>
                    <a:ext cx="3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82" name="Line 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0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9863" y="2376488"/>
            <a:ext cx="8534400" cy="2211387"/>
            <a:chOff x="169863" y="2376488"/>
            <a:chExt cx="8534400" cy="2211387"/>
          </a:xfrm>
        </p:grpSpPr>
        <p:sp>
          <p:nvSpPr>
            <p:cNvPr id="21531" name="Rectangle 3"/>
            <p:cNvSpPr>
              <a:spLocks noChangeArrowheads="1"/>
            </p:cNvSpPr>
            <p:nvPr/>
          </p:nvSpPr>
          <p:spPr bwMode="auto">
            <a:xfrm>
              <a:off x="2411413" y="3141663"/>
              <a:ext cx="6292850" cy="1130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b="1">
                  <a:latin typeface="Arial" charset="0"/>
                </a:rPr>
                <a:t>Synthesis</a:t>
              </a:r>
            </a:p>
            <a:p>
              <a:r>
                <a:rPr lang="en-US" altLang="en-US" sz="1600">
                  <a:latin typeface="Arial" charset="0"/>
                </a:rPr>
                <a:t>  - Translate Design into Device Specific Primitives</a:t>
              </a:r>
            </a:p>
            <a:p>
              <a:r>
                <a:rPr lang="en-US" altLang="en-US" sz="1600">
                  <a:latin typeface="Arial" charset="0"/>
                </a:rPr>
                <a:t>  - Optimization to Meet Required Area &amp; Performance Constraints</a:t>
              </a:r>
            </a:p>
            <a:p>
              <a:endParaRPr lang="en-US" altLang="en-US" sz="1600">
                <a:latin typeface="Arial" charset="0"/>
              </a:endParaRPr>
            </a:p>
          </p:txBody>
        </p:sp>
        <p:sp>
          <p:nvSpPr>
            <p:cNvPr id="21532" name="AutoShape 60"/>
            <p:cNvSpPr>
              <a:spLocks noChangeArrowheads="1"/>
            </p:cNvSpPr>
            <p:nvPr/>
          </p:nvSpPr>
          <p:spPr bwMode="auto">
            <a:xfrm rot="2700000">
              <a:off x="2092325" y="2224088"/>
              <a:ext cx="304800" cy="609600"/>
            </a:xfrm>
            <a:prstGeom prst="downArrow">
              <a:avLst>
                <a:gd name="adj1" fmla="val 40620"/>
                <a:gd name="adj2" fmla="val 87500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3" name="Rectangle 61"/>
            <p:cNvSpPr>
              <a:spLocks noChangeArrowheads="1"/>
            </p:cNvSpPr>
            <p:nvPr/>
          </p:nvSpPr>
          <p:spPr bwMode="auto">
            <a:xfrm>
              <a:off x="169863" y="2782888"/>
              <a:ext cx="2165350" cy="180498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4" name="Rectangle 62"/>
            <p:cNvSpPr>
              <a:spLocks noChangeArrowheads="1"/>
            </p:cNvSpPr>
            <p:nvPr/>
          </p:nvSpPr>
          <p:spPr bwMode="auto">
            <a:xfrm>
              <a:off x="312738" y="2989263"/>
              <a:ext cx="815975" cy="4397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800" b="1">
                  <a:solidFill>
                    <a:schemeClr val="bg1"/>
                  </a:solidFill>
                  <a:latin typeface="Arial" charset="0"/>
                </a:rPr>
                <a:t>LE</a:t>
              </a:r>
            </a:p>
          </p:txBody>
        </p:sp>
        <p:sp>
          <p:nvSpPr>
            <p:cNvPr id="21535" name="Rectangle 63"/>
            <p:cNvSpPr>
              <a:spLocks noChangeArrowheads="1"/>
            </p:cNvSpPr>
            <p:nvPr/>
          </p:nvSpPr>
          <p:spPr bwMode="auto">
            <a:xfrm>
              <a:off x="1747838" y="3254375"/>
              <a:ext cx="152400" cy="1524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18600000" rev="0"/>
              </a:camera>
              <a:lightRig rig="legacyFlat3" dir="b"/>
            </a:scene3d>
            <a:sp3d extrusionH="1635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6" name="Text Box 64"/>
            <p:cNvSpPr txBox="1">
              <a:spLocks noChangeArrowheads="1"/>
            </p:cNvSpPr>
            <p:nvPr/>
          </p:nvSpPr>
          <p:spPr bwMode="auto">
            <a:xfrm>
              <a:off x="1376363" y="2868613"/>
              <a:ext cx="755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accent1"/>
                  </a:solidFill>
                  <a:latin typeface="Arial" charset="0"/>
                </a:rPr>
                <a:t>M512</a:t>
              </a:r>
            </a:p>
          </p:txBody>
        </p:sp>
        <p:sp>
          <p:nvSpPr>
            <p:cNvPr id="21537" name="Rectangle 65"/>
            <p:cNvSpPr>
              <a:spLocks noChangeArrowheads="1"/>
            </p:cNvSpPr>
            <p:nvPr/>
          </p:nvSpPr>
          <p:spPr bwMode="auto">
            <a:xfrm>
              <a:off x="398463" y="4094163"/>
              <a:ext cx="377825" cy="3048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>
                <a:rot lat="0" lon="899994" rev="0"/>
              </a:camera>
              <a:lightRig rig="legacyFlat3" dir="b"/>
            </a:scene3d>
            <a:sp3d extrusionH="3540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8" name="Text Box 66"/>
            <p:cNvSpPr txBox="1">
              <a:spLocks noChangeArrowheads="1"/>
            </p:cNvSpPr>
            <p:nvPr/>
          </p:nvSpPr>
          <p:spPr bwMode="auto">
            <a:xfrm>
              <a:off x="401638" y="3603625"/>
              <a:ext cx="666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folHlink"/>
                  </a:solidFill>
                  <a:latin typeface="Arial" charset="0"/>
                </a:rPr>
                <a:t>M4K</a:t>
              </a:r>
            </a:p>
          </p:txBody>
        </p:sp>
        <p:sp>
          <p:nvSpPr>
            <p:cNvPr id="21539" name="Freeform 67"/>
            <p:cNvSpPr>
              <a:spLocks/>
            </p:cNvSpPr>
            <p:nvPr/>
          </p:nvSpPr>
          <p:spPr bwMode="auto">
            <a:xfrm flipH="1">
              <a:off x="1611313" y="4349750"/>
              <a:ext cx="457200" cy="152400"/>
            </a:xfrm>
            <a:custGeom>
              <a:avLst/>
              <a:gdLst>
                <a:gd name="T0" fmla="*/ 0 w 288"/>
                <a:gd name="T1" fmla="*/ 2147483647 h 96"/>
                <a:gd name="T2" fmla="*/ 2147483647 w 288"/>
                <a:gd name="T3" fmla="*/ 0 h 96"/>
                <a:gd name="T4" fmla="*/ 2147483647 w 288"/>
                <a:gd name="T5" fmla="*/ 0 h 96"/>
                <a:gd name="T6" fmla="*/ 2147483647 w 288"/>
                <a:gd name="T7" fmla="*/ 2147483647 h 96"/>
                <a:gd name="T8" fmla="*/ 2147483647 w 288"/>
                <a:gd name="T9" fmla="*/ 2147483647 h 96"/>
                <a:gd name="T10" fmla="*/ 2147483647 w 288"/>
                <a:gd name="T11" fmla="*/ 2147483647 h 96"/>
                <a:gd name="T12" fmla="*/ 0 w 288"/>
                <a:gd name="T13" fmla="*/ 2147483647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"/>
                <a:gd name="T22" fmla="*/ 0 h 96"/>
                <a:gd name="T23" fmla="*/ 288 w 28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" h="96">
                  <a:moveTo>
                    <a:pt x="0" y="48"/>
                  </a:moveTo>
                  <a:lnTo>
                    <a:pt x="48" y="0"/>
                  </a:lnTo>
                  <a:lnTo>
                    <a:pt x="240" y="0"/>
                  </a:lnTo>
                  <a:lnTo>
                    <a:pt x="288" y="48"/>
                  </a:lnTo>
                  <a:lnTo>
                    <a:pt x="240" y="96"/>
                  </a:lnTo>
                  <a:lnTo>
                    <a:pt x="48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AutoShape 68"/>
            <p:cNvSpPr>
              <a:spLocks noChangeArrowheads="1"/>
            </p:cNvSpPr>
            <p:nvPr/>
          </p:nvSpPr>
          <p:spPr bwMode="auto">
            <a:xfrm>
              <a:off x="1857375" y="4032250"/>
              <a:ext cx="385763" cy="165100"/>
            </a:xfrm>
            <a:prstGeom prst="homePlate">
              <a:avLst>
                <a:gd name="adj" fmla="val 58414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1" name="Text Box 69"/>
            <p:cNvSpPr txBox="1">
              <a:spLocks noChangeArrowheads="1"/>
            </p:cNvSpPr>
            <p:nvPr/>
          </p:nvSpPr>
          <p:spPr bwMode="auto">
            <a:xfrm>
              <a:off x="1543050" y="3676650"/>
              <a:ext cx="488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accent2"/>
                  </a:solidFill>
                  <a:latin typeface="Arial" charset="0"/>
                </a:rPr>
                <a:t>I/O</a:t>
              </a:r>
            </a:p>
          </p:txBody>
        </p:sp>
        <p:sp>
          <p:nvSpPr>
            <p:cNvPr id="21542" name="AutoShape 70"/>
            <p:cNvSpPr>
              <a:spLocks noChangeArrowheads="1"/>
            </p:cNvSpPr>
            <p:nvPr/>
          </p:nvSpPr>
          <p:spPr bwMode="auto">
            <a:xfrm rot="10800000">
              <a:off x="1325563" y="4106863"/>
              <a:ext cx="385762" cy="165100"/>
            </a:xfrm>
            <a:prstGeom prst="homePlate">
              <a:avLst>
                <a:gd name="adj" fmla="val 58413"/>
              </a:avLst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4213" y="950913"/>
            <a:ext cx="8535987" cy="1038225"/>
            <a:chOff x="684213" y="950913"/>
            <a:chExt cx="8535987" cy="1038225"/>
          </a:xfrm>
        </p:grpSpPr>
        <p:sp>
          <p:nvSpPr>
            <p:cNvPr id="21520" name="Rectangle 5"/>
            <p:cNvSpPr>
              <a:spLocks noChangeArrowheads="1"/>
            </p:cNvSpPr>
            <p:nvPr/>
          </p:nvSpPr>
          <p:spPr bwMode="auto">
            <a:xfrm>
              <a:off x="3235656" y="995363"/>
              <a:ext cx="457200" cy="5334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1521" name="Group 6"/>
            <p:cNvGrpSpPr>
              <a:grpSpLocks/>
            </p:cNvGrpSpPr>
            <p:nvPr/>
          </p:nvGrpSpPr>
          <p:grpSpPr bwMode="auto">
            <a:xfrm>
              <a:off x="3292806" y="1108198"/>
              <a:ext cx="342900" cy="307731"/>
              <a:chOff x="3059" y="1193"/>
              <a:chExt cx="240" cy="240"/>
            </a:xfrm>
          </p:grpSpPr>
          <p:sp>
            <p:nvSpPr>
              <p:cNvPr id="21525" name="Line 7"/>
              <p:cNvSpPr>
                <a:spLocks noChangeShapeType="1"/>
              </p:cNvSpPr>
              <p:nvPr/>
            </p:nvSpPr>
            <p:spPr bwMode="auto">
              <a:xfrm>
                <a:off x="3059" y="1193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8"/>
              <p:cNvSpPr>
                <a:spLocks noChangeShapeType="1"/>
              </p:cNvSpPr>
              <p:nvPr/>
            </p:nvSpPr>
            <p:spPr bwMode="auto">
              <a:xfrm>
                <a:off x="3059" y="1241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9"/>
              <p:cNvSpPr>
                <a:spLocks noChangeShapeType="1"/>
              </p:cNvSpPr>
              <p:nvPr/>
            </p:nvSpPr>
            <p:spPr bwMode="auto">
              <a:xfrm>
                <a:off x="3059" y="1289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10"/>
              <p:cNvSpPr>
                <a:spLocks noChangeShapeType="1"/>
              </p:cNvSpPr>
              <p:nvPr/>
            </p:nvSpPr>
            <p:spPr bwMode="auto">
              <a:xfrm>
                <a:off x="3059" y="1337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11"/>
              <p:cNvSpPr>
                <a:spLocks noChangeShapeType="1"/>
              </p:cNvSpPr>
              <p:nvPr/>
            </p:nvSpPr>
            <p:spPr bwMode="auto">
              <a:xfrm>
                <a:off x="3059" y="1385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Line 12"/>
              <p:cNvSpPr>
                <a:spLocks noChangeShapeType="1"/>
              </p:cNvSpPr>
              <p:nvPr/>
            </p:nvSpPr>
            <p:spPr bwMode="auto">
              <a:xfrm>
                <a:off x="3059" y="1433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22" name="Rectangle 16"/>
            <p:cNvSpPr>
              <a:spLocks noChangeArrowheads="1"/>
            </p:cNvSpPr>
            <p:nvPr/>
          </p:nvSpPr>
          <p:spPr bwMode="auto">
            <a:xfrm>
              <a:off x="3676650" y="950913"/>
              <a:ext cx="5543550" cy="89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b="1">
                  <a:latin typeface="Arial" charset="0"/>
                  <a:cs typeface="Arial" charset="0"/>
                </a:rPr>
                <a:t>Design and RTL Coding</a:t>
              </a:r>
            </a:p>
            <a:p>
              <a:r>
                <a:rPr lang="en-US" altLang="en-US" sz="1600">
                  <a:latin typeface="Arial" charset="0"/>
                  <a:cs typeface="Arial" charset="0"/>
                </a:rPr>
                <a:t>  - Behavioral or Structural Description of Design</a:t>
              </a:r>
              <a:br>
                <a:rPr lang="en-US" altLang="en-US" sz="1600">
                  <a:latin typeface="Arial" charset="0"/>
                  <a:cs typeface="Arial" charset="0"/>
                </a:rPr>
              </a:br>
              <a:r>
                <a:rPr lang="en-US" altLang="en-US" sz="1600">
                  <a:latin typeface="Arial" charset="0"/>
                  <a:cs typeface="Arial" charset="0"/>
                </a:rPr>
                <a:t>  - Writing VHDL (or Verilog), deciding i/o, formulating tests</a:t>
              </a:r>
            </a:p>
          </p:txBody>
        </p:sp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2612408" y="1208088"/>
              <a:ext cx="555625" cy="304800"/>
            </a:xfrm>
            <a:prstGeom prst="rightArrow">
              <a:avLst>
                <a:gd name="adj1" fmla="val 50000"/>
                <a:gd name="adj2" fmla="val 91154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3" name="Folded Corner 72"/>
            <p:cNvSpPr/>
            <p:nvPr/>
          </p:nvSpPr>
          <p:spPr>
            <a:xfrm>
              <a:off x="684213" y="981075"/>
              <a:ext cx="1800225" cy="1008063"/>
            </a:xfrm>
            <a:prstGeom prst="foldedCorner">
              <a:avLst>
                <a:gd name="adj" fmla="val 34510"/>
              </a:avLst>
            </a:prstGeom>
            <a:solidFill>
              <a:srgbClr val="FFFC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r>
                <a:rPr lang="en-ZA" altLang="en-US" b="1" dirty="0"/>
                <a:t>Design</a:t>
              </a:r>
              <a:br>
                <a:rPr lang="en-ZA" altLang="en-US" b="1" dirty="0"/>
              </a:br>
              <a:r>
                <a:rPr lang="en-ZA" altLang="en-US" b="1" dirty="0"/>
                <a:t>Specification</a:t>
              </a:r>
              <a:endParaRPr lang="en-US" altLang="en-US" b="1" dirty="0"/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127125" y="4318000"/>
            <a:ext cx="7116763" cy="1782435"/>
            <a:chOff x="1127125" y="4318000"/>
            <a:chExt cx="7116763" cy="1782435"/>
          </a:xfrm>
        </p:grpSpPr>
        <p:sp>
          <p:nvSpPr>
            <p:cNvPr id="21515" name="Rectangle 15"/>
            <p:cNvSpPr>
              <a:spLocks noChangeArrowheads="1"/>
            </p:cNvSpPr>
            <p:nvPr/>
          </p:nvSpPr>
          <p:spPr bwMode="auto">
            <a:xfrm>
              <a:off x="3651250" y="4318000"/>
              <a:ext cx="4592638" cy="1385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b="1" dirty="0">
                  <a:latin typeface="Arial" charset="0"/>
                </a:rPr>
                <a:t>Place and Route (PAR)</a:t>
              </a:r>
            </a:p>
            <a:p>
              <a:r>
                <a:rPr lang="en-US" altLang="en-US" sz="1600" dirty="0">
                  <a:latin typeface="Arial" charset="0"/>
                </a:rPr>
                <a:t>  - Map primitives to specific locations inside 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    FPGA with reference to area &amp; performance </a:t>
              </a:r>
              <a:br>
                <a:rPr lang="en-US" altLang="en-US" sz="1600" dirty="0">
                  <a:latin typeface="Arial" charset="0"/>
                </a:rPr>
              </a:br>
              <a:r>
                <a:rPr lang="en-US" altLang="en-US" sz="1600" dirty="0">
                  <a:latin typeface="Arial" charset="0"/>
                </a:rPr>
                <a:t>    constraints</a:t>
              </a:r>
            </a:p>
            <a:p>
              <a:r>
                <a:rPr lang="en-US" altLang="en-US" sz="1600" dirty="0">
                  <a:latin typeface="Arial" charset="0"/>
                </a:rPr>
                <a:t>  - Specify routing resources to use</a:t>
              </a:r>
            </a:p>
          </p:txBody>
        </p:sp>
        <p:sp>
          <p:nvSpPr>
            <p:cNvPr id="21516" name="AutoShape 20"/>
            <p:cNvSpPr>
              <a:spLocks noChangeArrowheads="1"/>
            </p:cNvSpPr>
            <p:nvPr/>
          </p:nvSpPr>
          <p:spPr bwMode="auto">
            <a:xfrm rot="-2400000">
              <a:off x="1127125" y="4608513"/>
              <a:ext cx="304800" cy="609600"/>
            </a:xfrm>
            <a:prstGeom prst="downArrow">
              <a:avLst>
                <a:gd name="adj1" fmla="val 40620"/>
                <a:gd name="adj2" fmla="val 87500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1517" name="Picture 7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6" t="33719" r="37541" b="18210"/>
            <a:stretch>
              <a:fillRect/>
            </a:stretch>
          </p:blipFill>
          <p:spPr bwMode="auto">
            <a:xfrm>
              <a:off x="1517650" y="4622800"/>
              <a:ext cx="2127250" cy="118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AutoShape 20"/>
            <p:cNvSpPr>
              <a:spLocks noChangeArrowheads="1"/>
            </p:cNvSpPr>
            <p:nvPr/>
          </p:nvSpPr>
          <p:spPr bwMode="auto">
            <a:xfrm rot="-3328639">
              <a:off x="3716338" y="5654675"/>
              <a:ext cx="252412" cy="458788"/>
            </a:xfrm>
            <a:prstGeom prst="downArrow">
              <a:avLst>
                <a:gd name="adj1" fmla="val 40620"/>
                <a:gd name="adj2" fmla="val 87405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9" name="Rectangle 76"/>
            <p:cNvSpPr>
              <a:spLocks noChangeArrowheads="1"/>
            </p:cNvSpPr>
            <p:nvPr/>
          </p:nvSpPr>
          <p:spPr bwMode="auto">
            <a:xfrm>
              <a:off x="3995738" y="5838825"/>
              <a:ext cx="4667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100" b="1" dirty="0">
                  <a:latin typeface="Arial" charset="0"/>
                </a:rPr>
                <a:t>……</a:t>
              </a:r>
              <a:endParaRPr lang="en-US" altLang="en-US" sz="1100" dirty="0"/>
            </a:p>
          </p:txBody>
        </p:sp>
      </p:grpSp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23888"/>
          </a:xfrm>
          <a:solidFill>
            <a:srgbClr val="00B0F0"/>
          </a:solidFill>
        </p:spPr>
        <p:txBody>
          <a:bodyPr lIns="92075" tIns="46038" rIns="92075" bIns="46038" anchor="ctr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FPGA Design Flow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E42D6C8-CE71-4A18-A98A-DBD77D611899}" type="slidenum">
              <a:rPr lang="en-US" altLang="en-US" smtClean="0"/>
              <a:pPr/>
              <a:t>25</a:t>
            </a:fld>
            <a:endParaRPr lang="en-US" alt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49225" y="879475"/>
            <a:ext cx="7470775" cy="2289175"/>
            <a:chOff x="149225" y="879475"/>
            <a:chExt cx="7470775" cy="2289175"/>
          </a:xfrm>
        </p:grpSpPr>
        <p:sp>
          <p:nvSpPr>
            <p:cNvPr id="22580" name="Rectangle 1030"/>
            <p:cNvSpPr>
              <a:spLocks noChangeArrowheads="1"/>
            </p:cNvSpPr>
            <p:nvPr/>
          </p:nvSpPr>
          <p:spPr bwMode="auto">
            <a:xfrm>
              <a:off x="2819400" y="1944688"/>
              <a:ext cx="4800600" cy="885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 b="1">
                  <a:latin typeface="Arial" charset="0"/>
                </a:rPr>
                <a:t>Timing Analysis</a:t>
              </a:r>
            </a:p>
            <a:p>
              <a:r>
                <a:rPr lang="en-US" altLang="en-US" sz="1600">
                  <a:latin typeface="Arial" charset="0"/>
                </a:rPr>
                <a:t>  - Verify performance specifications</a:t>
              </a:r>
            </a:p>
            <a:p>
              <a:r>
                <a:rPr lang="en-US" altLang="en-US" sz="1600">
                  <a:latin typeface="Arial" charset="0"/>
                </a:rPr>
                <a:t>  - Static timing analysis</a:t>
              </a:r>
            </a:p>
          </p:txBody>
        </p:sp>
        <p:grpSp>
          <p:nvGrpSpPr>
            <p:cNvPr id="22581" name="Group 129"/>
            <p:cNvGrpSpPr>
              <a:grpSpLocks/>
            </p:cNvGrpSpPr>
            <p:nvPr/>
          </p:nvGrpSpPr>
          <p:grpSpPr bwMode="auto">
            <a:xfrm>
              <a:off x="874713" y="1944688"/>
              <a:ext cx="1800225" cy="1223962"/>
              <a:chOff x="827584" y="1196752"/>
              <a:chExt cx="1800200" cy="1224136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827584" y="1196752"/>
                <a:ext cx="1800200" cy="12241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defRPr/>
                </a:pPr>
                <a:endParaRPr lang="en-US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2585" name="Line 1029"/>
              <p:cNvSpPr>
                <a:spLocks noChangeShapeType="1"/>
              </p:cNvSpPr>
              <p:nvPr/>
            </p:nvSpPr>
            <p:spPr bwMode="auto">
              <a:xfrm flipH="1">
                <a:off x="962025" y="1706563"/>
                <a:ext cx="11160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Line 1128"/>
              <p:cNvSpPr>
                <a:spLocks noChangeShapeType="1"/>
              </p:cNvSpPr>
              <p:nvPr/>
            </p:nvSpPr>
            <p:spPr bwMode="auto">
              <a:xfrm flipH="1">
                <a:off x="1039813" y="2011363"/>
                <a:ext cx="1190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7" name="Line 1129"/>
              <p:cNvSpPr>
                <a:spLocks noChangeShapeType="1"/>
              </p:cNvSpPr>
              <p:nvPr/>
            </p:nvSpPr>
            <p:spPr bwMode="auto">
              <a:xfrm flipH="1">
                <a:off x="1954213" y="2011363"/>
                <a:ext cx="1190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8" name="Line 1130"/>
              <p:cNvSpPr>
                <a:spLocks noChangeShapeType="1"/>
              </p:cNvSpPr>
              <p:nvPr/>
            </p:nvSpPr>
            <p:spPr bwMode="auto">
              <a:xfrm>
                <a:off x="1954213" y="2011363"/>
                <a:ext cx="0" cy="2714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9" name="Line 1131"/>
              <p:cNvSpPr>
                <a:spLocks noChangeShapeType="1"/>
              </p:cNvSpPr>
              <p:nvPr/>
            </p:nvSpPr>
            <p:spPr bwMode="auto">
              <a:xfrm flipH="1">
                <a:off x="914400" y="2273300"/>
                <a:ext cx="10350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0" name="Line 1132"/>
              <p:cNvSpPr>
                <a:spLocks noChangeShapeType="1"/>
              </p:cNvSpPr>
              <p:nvPr/>
            </p:nvSpPr>
            <p:spPr bwMode="auto">
              <a:xfrm>
                <a:off x="1044575" y="2011363"/>
                <a:ext cx="0" cy="2714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1" name="Oval 1133"/>
              <p:cNvSpPr>
                <a:spLocks noChangeArrowheads="1"/>
              </p:cNvSpPr>
              <p:nvPr/>
            </p:nvSpPr>
            <p:spPr bwMode="auto">
              <a:xfrm>
                <a:off x="1020763" y="2241550"/>
                <a:ext cx="42862" cy="508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4356" name="Oval 1134"/>
              <p:cNvSpPr>
                <a:spLocks noChangeArrowheads="1"/>
              </p:cNvSpPr>
              <p:nvPr/>
            </p:nvSpPr>
            <p:spPr bwMode="auto">
              <a:xfrm>
                <a:off x="1654660" y="1539701"/>
                <a:ext cx="266696" cy="35723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1135"/>
              <p:cNvGrpSpPr>
                <a:grpSpLocks/>
              </p:cNvGrpSpPr>
              <p:nvPr/>
            </p:nvGrpSpPr>
            <p:grpSpPr bwMode="auto">
              <a:xfrm>
                <a:off x="2087563" y="1589088"/>
                <a:ext cx="312737" cy="533400"/>
                <a:chOff x="1374" y="1003"/>
                <a:chExt cx="197" cy="336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4366" name="Rectangle 1136"/>
                <p:cNvSpPr>
                  <a:spLocks noChangeArrowheads="1"/>
                </p:cNvSpPr>
                <p:nvPr/>
              </p:nvSpPr>
              <p:spPr bwMode="auto">
                <a:xfrm>
                  <a:off x="1374" y="1003"/>
                  <a:ext cx="197" cy="33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400" b="1">
                    <a:latin typeface="Arial" charset="0"/>
                  </a:endParaRPr>
                </a:p>
              </p:txBody>
            </p:sp>
            <p:sp>
              <p:nvSpPr>
                <p:cNvPr id="14367" name="AutoShape 1137"/>
                <p:cNvSpPr>
                  <a:spLocks noChangeArrowheads="1"/>
                </p:cNvSpPr>
                <p:nvPr/>
              </p:nvSpPr>
              <p:spPr bwMode="auto">
                <a:xfrm rot="5400000">
                  <a:off x="1367" y="1250"/>
                  <a:ext cx="48" cy="33"/>
                </a:xfrm>
                <a:prstGeom prst="triangle">
                  <a:avLst>
                    <a:gd name="adj" fmla="val 50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11" name="Group 1138"/>
              <p:cNvGrpSpPr>
                <a:grpSpLocks/>
              </p:cNvGrpSpPr>
              <p:nvPr/>
            </p:nvGrpSpPr>
            <p:grpSpPr bwMode="auto">
              <a:xfrm>
                <a:off x="1162050" y="1589088"/>
                <a:ext cx="312738" cy="533400"/>
                <a:chOff x="791" y="1003"/>
                <a:chExt cx="197" cy="336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14364" name="Rectangle 1139"/>
                <p:cNvSpPr>
                  <a:spLocks noChangeArrowheads="1"/>
                </p:cNvSpPr>
                <p:nvPr/>
              </p:nvSpPr>
              <p:spPr bwMode="auto">
                <a:xfrm>
                  <a:off x="791" y="1003"/>
                  <a:ext cx="197" cy="336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 sz="1400" b="1">
                    <a:latin typeface="Arial" charset="0"/>
                  </a:endParaRPr>
                </a:p>
              </p:txBody>
            </p:sp>
            <p:sp>
              <p:nvSpPr>
                <p:cNvPr id="14365" name="AutoShape 1140"/>
                <p:cNvSpPr>
                  <a:spLocks noChangeArrowheads="1"/>
                </p:cNvSpPr>
                <p:nvPr/>
              </p:nvSpPr>
              <p:spPr bwMode="auto">
                <a:xfrm rot="5400000">
                  <a:off x="784" y="1250"/>
                  <a:ext cx="48" cy="33"/>
                </a:xfrm>
                <a:prstGeom prst="triangle">
                  <a:avLst>
                    <a:gd name="adj" fmla="val 50000"/>
                  </a:avLst>
                </a:prstGeom>
                <a:grp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22595" name="Line 1141"/>
              <p:cNvSpPr>
                <a:spLocks noChangeShapeType="1"/>
              </p:cNvSpPr>
              <p:nvPr/>
            </p:nvSpPr>
            <p:spPr bwMode="auto">
              <a:xfrm flipV="1">
                <a:off x="1158875" y="1306513"/>
                <a:ext cx="0" cy="1476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6" name="Line 1142"/>
              <p:cNvSpPr>
                <a:spLocks noChangeShapeType="1"/>
              </p:cNvSpPr>
              <p:nvPr/>
            </p:nvSpPr>
            <p:spPr bwMode="auto">
              <a:xfrm flipV="1">
                <a:off x="2397125" y="1306513"/>
                <a:ext cx="0" cy="1476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7" name="Text Box 1143"/>
              <p:cNvSpPr txBox="1">
                <a:spLocks noChangeArrowheads="1"/>
              </p:cNvSpPr>
              <p:nvPr/>
            </p:nvSpPr>
            <p:spPr bwMode="auto">
              <a:xfrm>
                <a:off x="1524000" y="1216025"/>
                <a:ext cx="350838" cy="2746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altLang="en-US" sz="1200">
                    <a:latin typeface="Arial" charset="0"/>
                  </a:rPr>
                  <a:t>t</a:t>
                </a:r>
                <a:r>
                  <a:rPr lang="en-US" altLang="en-US" sz="1200" baseline="-25000">
                    <a:latin typeface="Arial" charset="0"/>
                  </a:rPr>
                  <a:t>clk</a:t>
                </a:r>
              </a:p>
            </p:txBody>
          </p:sp>
          <p:sp>
            <p:nvSpPr>
              <p:cNvPr id="22598" name="Line 1144"/>
              <p:cNvSpPr>
                <a:spLocks noChangeShapeType="1"/>
              </p:cNvSpPr>
              <p:nvPr/>
            </p:nvSpPr>
            <p:spPr bwMode="auto">
              <a:xfrm>
                <a:off x="1835150" y="1382713"/>
                <a:ext cx="5619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9" name="Line 1145"/>
              <p:cNvSpPr>
                <a:spLocks noChangeShapeType="1"/>
              </p:cNvSpPr>
              <p:nvPr/>
            </p:nvSpPr>
            <p:spPr bwMode="auto">
              <a:xfrm flipH="1" flipV="1">
                <a:off x="1158875" y="1382713"/>
                <a:ext cx="38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82" name="AutoShape 20"/>
            <p:cNvSpPr>
              <a:spLocks noChangeArrowheads="1"/>
            </p:cNvSpPr>
            <p:nvPr/>
          </p:nvSpPr>
          <p:spPr bwMode="auto">
            <a:xfrm rot="-3328639">
              <a:off x="865188" y="1444625"/>
              <a:ext cx="252412" cy="458788"/>
            </a:xfrm>
            <a:prstGeom prst="downArrow">
              <a:avLst>
                <a:gd name="adj1" fmla="val 40620"/>
                <a:gd name="adj2" fmla="val 87405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83" name="Rectangle 15"/>
            <p:cNvSpPr>
              <a:spLocks noChangeArrowheads="1"/>
            </p:cNvSpPr>
            <p:nvPr/>
          </p:nvSpPr>
          <p:spPr bwMode="auto">
            <a:xfrm>
              <a:off x="149225" y="879475"/>
              <a:ext cx="18002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latin typeface="Arial" charset="0"/>
                </a:rPr>
                <a:t>Place and Route (PAR)</a:t>
              </a: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95438" y="3198813"/>
            <a:ext cx="7075487" cy="1322387"/>
            <a:chOff x="1595438" y="3198813"/>
            <a:chExt cx="7075487" cy="1322387"/>
          </a:xfrm>
        </p:grpSpPr>
        <p:sp>
          <p:nvSpPr>
            <p:cNvPr id="22540" name="Rectangle 1031"/>
            <p:cNvSpPr>
              <a:spLocks noChangeArrowheads="1"/>
            </p:cNvSpPr>
            <p:nvPr/>
          </p:nvSpPr>
          <p:spPr bwMode="auto">
            <a:xfrm>
              <a:off x="3565525" y="3652838"/>
              <a:ext cx="5105400" cy="862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latin typeface="Arial" charset="0"/>
                </a:rPr>
                <a:t>Gate Level Simulation</a:t>
              </a:r>
            </a:p>
            <a:p>
              <a:r>
                <a:rPr lang="en-US" altLang="en-US" sz="1600">
                  <a:latin typeface="Arial" charset="0"/>
                </a:rPr>
                <a:t>  -</a:t>
              </a:r>
              <a:r>
                <a:rPr lang="en-US" altLang="en-US" sz="1600" b="1">
                  <a:latin typeface="Arial" charset="0"/>
                </a:rPr>
                <a:t> </a:t>
              </a:r>
              <a:r>
                <a:rPr lang="en-US" altLang="en-US" sz="1600">
                  <a:latin typeface="Arial" charset="0"/>
                </a:rPr>
                <a:t>Timing simulation</a:t>
              </a:r>
            </a:p>
            <a:p>
              <a:r>
                <a:rPr lang="en-US" altLang="en-US" sz="1600">
                  <a:latin typeface="Arial" charset="0"/>
                </a:rPr>
                <a:t>  - Verify design will work on target platform</a:t>
              </a:r>
            </a:p>
          </p:txBody>
        </p:sp>
        <p:grpSp>
          <p:nvGrpSpPr>
            <p:cNvPr id="22541" name="Group 1033"/>
            <p:cNvGrpSpPr>
              <a:grpSpLocks/>
            </p:cNvGrpSpPr>
            <p:nvPr/>
          </p:nvGrpSpPr>
          <p:grpSpPr bwMode="auto">
            <a:xfrm>
              <a:off x="1595438" y="3759200"/>
              <a:ext cx="1905000" cy="762000"/>
              <a:chOff x="1632" y="1488"/>
              <a:chExt cx="1296" cy="480"/>
            </a:xfrm>
          </p:grpSpPr>
          <p:sp>
            <p:nvSpPr>
              <p:cNvPr id="22543" name="Rectangle 1034"/>
              <p:cNvSpPr>
                <a:spLocks noChangeArrowheads="1"/>
              </p:cNvSpPr>
              <p:nvPr/>
            </p:nvSpPr>
            <p:spPr bwMode="auto">
              <a:xfrm>
                <a:off x="1632" y="1488"/>
                <a:ext cx="1296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rIns="0" anchor="ctr"/>
              <a:lstStyle>
                <a:lvl1pPr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>
                  <a:latin typeface="Arial" charset="0"/>
                </a:endParaRPr>
              </a:p>
            </p:txBody>
          </p:sp>
          <p:grpSp>
            <p:nvGrpSpPr>
              <p:cNvPr id="22544" name="Group 1035"/>
              <p:cNvGrpSpPr>
                <a:grpSpLocks/>
              </p:cNvGrpSpPr>
              <p:nvPr/>
            </p:nvGrpSpPr>
            <p:grpSpPr bwMode="auto">
              <a:xfrm>
                <a:off x="1680" y="1584"/>
                <a:ext cx="1172" cy="315"/>
                <a:chOff x="1324" y="1856"/>
                <a:chExt cx="3089" cy="523"/>
              </a:xfrm>
            </p:grpSpPr>
            <p:sp>
              <p:nvSpPr>
                <p:cNvPr id="22545" name="Line 1036"/>
                <p:cNvSpPr>
                  <a:spLocks noChangeShapeType="1"/>
                </p:cNvSpPr>
                <p:nvPr/>
              </p:nvSpPr>
              <p:spPr bwMode="auto">
                <a:xfrm flipV="1">
                  <a:off x="1333" y="199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6" name="Line 1037"/>
                <p:cNvSpPr>
                  <a:spLocks noChangeShapeType="1"/>
                </p:cNvSpPr>
                <p:nvPr/>
              </p:nvSpPr>
              <p:spPr bwMode="auto">
                <a:xfrm flipV="1">
                  <a:off x="1717" y="1856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7" name="Line 1038"/>
                <p:cNvSpPr>
                  <a:spLocks noChangeShapeType="1"/>
                </p:cNvSpPr>
                <p:nvPr/>
              </p:nvSpPr>
              <p:spPr bwMode="auto">
                <a:xfrm flipV="1">
                  <a:off x="1717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8" name="Line 1039"/>
                <p:cNvSpPr>
                  <a:spLocks noChangeShapeType="1"/>
                </p:cNvSpPr>
                <p:nvPr/>
              </p:nvSpPr>
              <p:spPr bwMode="auto">
                <a:xfrm flipV="1">
                  <a:off x="2103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9" name="Line 1040"/>
                <p:cNvSpPr>
                  <a:spLocks noChangeShapeType="1"/>
                </p:cNvSpPr>
                <p:nvPr/>
              </p:nvSpPr>
              <p:spPr bwMode="auto">
                <a:xfrm flipV="1">
                  <a:off x="2103" y="199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0" name="Line 1041"/>
                <p:cNvSpPr>
                  <a:spLocks noChangeShapeType="1"/>
                </p:cNvSpPr>
                <p:nvPr/>
              </p:nvSpPr>
              <p:spPr bwMode="auto">
                <a:xfrm flipV="1">
                  <a:off x="2487" y="1856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1" name="Line 1042"/>
                <p:cNvSpPr>
                  <a:spLocks noChangeShapeType="1"/>
                </p:cNvSpPr>
                <p:nvPr/>
              </p:nvSpPr>
              <p:spPr bwMode="auto">
                <a:xfrm flipV="1">
                  <a:off x="2487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2" name="Line 1043"/>
                <p:cNvSpPr>
                  <a:spLocks noChangeShapeType="1"/>
                </p:cNvSpPr>
                <p:nvPr/>
              </p:nvSpPr>
              <p:spPr bwMode="auto">
                <a:xfrm flipV="1">
                  <a:off x="2873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3" name="Line 1044"/>
                <p:cNvSpPr>
                  <a:spLocks noChangeShapeType="1"/>
                </p:cNvSpPr>
                <p:nvPr/>
              </p:nvSpPr>
              <p:spPr bwMode="auto">
                <a:xfrm flipV="1">
                  <a:off x="2873" y="199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4" name="Line 1045"/>
                <p:cNvSpPr>
                  <a:spLocks noChangeShapeType="1"/>
                </p:cNvSpPr>
                <p:nvPr/>
              </p:nvSpPr>
              <p:spPr bwMode="auto">
                <a:xfrm flipV="1">
                  <a:off x="3257" y="1856"/>
                  <a:ext cx="38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5" name="Line 1046"/>
                <p:cNvSpPr>
                  <a:spLocks noChangeShapeType="1"/>
                </p:cNvSpPr>
                <p:nvPr/>
              </p:nvSpPr>
              <p:spPr bwMode="auto">
                <a:xfrm flipV="1">
                  <a:off x="3257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6" name="Line 1047"/>
                <p:cNvSpPr>
                  <a:spLocks noChangeShapeType="1"/>
                </p:cNvSpPr>
                <p:nvPr/>
              </p:nvSpPr>
              <p:spPr bwMode="auto">
                <a:xfrm flipV="1">
                  <a:off x="3643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7" name="Line 1048"/>
                <p:cNvSpPr>
                  <a:spLocks noChangeShapeType="1"/>
                </p:cNvSpPr>
                <p:nvPr/>
              </p:nvSpPr>
              <p:spPr bwMode="auto">
                <a:xfrm flipV="1">
                  <a:off x="3643" y="1998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8" name="Line 1049"/>
                <p:cNvSpPr>
                  <a:spLocks noChangeShapeType="1"/>
                </p:cNvSpPr>
                <p:nvPr/>
              </p:nvSpPr>
              <p:spPr bwMode="auto">
                <a:xfrm flipV="1">
                  <a:off x="4028" y="1856"/>
                  <a:ext cx="38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9" name="Line 1050"/>
                <p:cNvSpPr>
                  <a:spLocks noChangeShapeType="1"/>
                </p:cNvSpPr>
                <p:nvPr/>
              </p:nvSpPr>
              <p:spPr bwMode="auto">
                <a:xfrm flipV="1">
                  <a:off x="4028" y="1856"/>
                  <a:ext cx="0" cy="14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60" name="Group 1051"/>
                <p:cNvGrpSpPr>
                  <a:grpSpLocks/>
                </p:cNvGrpSpPr>
                <p:nvPr/>
              </p:nvGrpSpPr>
              <p:grpSpPr bwMode="auto">
                <a:xfrm>
                  <a:off x="1324" y="2237"/>
                  <a:ext cx="3089" cy="142"/>
                  <a:chOff x="1158" y="3231"/>
                  <a:chExt cx="3089" cy="142"/>
                </a:xfrm>
              </p:grpSpPr>
              <p:sp>
                <p:nvSpPr>
                  <p:cNvPr id="22561" name="Line 10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9" y="3373"/>
                    <a:ext cx="3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2" name="Line 10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9" y="3231"/>
                    <a:ext cx="38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3" name="Line 10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49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4" name="Line 10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5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5" name="Line 10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35" y="3373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6" name="Line 10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3231"/>
                    <a:ext cx="38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7" name="Line 10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19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8" name="Line 10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05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69" name="Line 10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05" y="3373"/>
                    <a:ext cx="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0" name="Line 10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9" y="3231"/>
                    <a:ext cx="38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1" name="Line 10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9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2" name="Line 10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5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3" name="Line 10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75" y="3373"/>
                    <a:ext cx="38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4" name="Line 10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0" y="3231"/>
                    <a:ext cx="18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5" name="Line 10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60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6" name="Line 10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8" y="3231"/>
                    <a:ext cx="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7" name="Line 10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2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8" name="Line 10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8" y="3373"/>
                    <a:ext cx="36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579" name="Line 10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50" y="3231"/>
                    <a:ext cx="0" cy="14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22542" name="AutoShape 20"/>
            <p:cNvSpPr>
              <a:spLocks noChangeArrowheads="1"/>
            </p:cNvSpPr>
            <p:nvPr/>
          </p:nvSpPr>
          <p:spPr bwMode="auto">
            <a:xfrm rot="-2013062">
              <a:off x="2187575" y="3198813"/>
              <a:ext cx="298450" cy="473075"/>
            </a:xfrm>
            <a:prstGeom prst="downArrow">
              <a:avLst>
                <a:gd name="adj1" fmla="val 40620"/>
                <a:gd name="adj2" fmla="val 87240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2316163" y="4649788"/>
            <a:ext cx="6523037" cy="1903412"/>
            <a:chOff x="2316163" y="4649788"/>
            <a:chExt cx="6523037" cy="1903412"/>
          </a:xfrm>
        </p:grpSpPr>
        <p:sp>
          <p:nvSpPr>
            <p:cNvPr id="22536" name="Rectangle 1027"/>
            <p:cNvSpPr>
              <a:spLocks noChangeArrowheads="1"/>
            </p:cNvSpPr>
            <p:nvPr/>
          </p:nvSpPr>
          <p:spPr bwMode="auto">
            <a:xfrm>
              <a:off x="2316163" y="5184775"/>
              <a:ext cx="2663825" cy="13684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537" name="Rectangle 1127"/>
            <p:cNvSpPr>
              <a:spLocks noChangeArrowheads="1"/>
            </p:cNvSpPr>
            <p:nvPr/>
          </p:nvSpPr>
          <p:spPr bwMode="auto">
            <a:xfrm>
              <a:off x="5195888" y="5400675"/>
              <a:ext cx="3643312" cy="1108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latin typeface="Arial" charset="0"/>
                </a:rPr>
                <a:t>Program and test on hardware</a:t>
              </a:r>
            </a:p>
            <a:p>
              <a:r>
                <a:rPr lang="en-US" altLang="en-US" sz="1600">
                  <a:latin typeface="Arial" charset="0"/>
                </a:rPr>
                <a:t>- Generate bit file</a:t>
              </a:r>
              <a:br>
                <a:rPr lang="en-US" altLang="en-US" sz="1600">
                  <a:latin typeface="Arial" charset="0"/>
                </a:rPr>
              </a:br>
              <a:r>
                <a:rPr lang="en-US" altLang="en-US" sz="1600">
                  <a:latin typeface="Arial" charset="0"/>
                </a:rPr>
                <a:t>- Program target device</a:t>
              </a:r>
            </a:p>
            <a:p>
              <a:r>
                <a:rPr lang="en-ZA" altLang="en-US" sz="1600">
                  <a:latin typeface="Arial" charset="0"/>
                </a:rPr>
                <a:t>- Activate the system</a:t>
              </a:r>
              <a:r>
                <a:rPr lang="en-US" altLang="en-US" sz="1600">
                  <a:latin typeface="Arial" charset="0"/>
                </a:rPr>
                <a:t> </a:t>
              </a:r>
            </a:p>
          </p:txBody>
        </p:sp>
        <p:sp>
          <p:nvSpPr>
            <p:cNvPr id="22538" name="AutoShape 20"/>
            <p:cNvSpPr>
              <a:spLocks noChangeArrowheads="1"/>
            </p:cNvSpPr>
            <p:nvPr/>
          </p:nvSpPr>
          <p:spPr bwMode="auto">
            <a:xfrm rot="-1218431">
              <a:off x="2820988" y="4649788"/>
              <a:ext cx="325437" cy="484187"/>
            </a:xfrm>
            <a:prstGeom prst="downArrow">
              <a:avLst>
                <a:gd name="adj1" fmla="val 40620"/>
                <a:gd name="adj2" fmla="val 8753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2539" name="Picture 128" descr="nexys2_leds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063" y="5245100"/>
              <a:ext cx="2232025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23888"/>
          </a:xfrm>
          <a:solidFill>
            <a:srgbClr val="00B0F0"/>
          </a:solidFill>
        </p:spPr>
        <p:txBody>
          <a:bodyPr lIns="92075" tIns="46038" rIns="92075" bIns="46038" anchor="ctr">
            <a:normAutofit fontScale="90000"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bg1"/>
                </a:solidFill>
              </a:rPr>
              <a:t>FPGA Design Flow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761058-1F67-450F-80E6-12BFCA2156B9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00088"/>
          </a:xfrm>
          <a:solidFill>
            <a:srgbClr val="00B0F0"/>
          </a:solidFill>
        </p:spPr>
        <p:txBody>
          <a:bodyPr lIns="92075" tIns="46038" rIns="92075" bIns="46038" anchor="ctr">
            <a:normAutofit/>
          </a:bodyPr>
          <a:lstStyle/>
          <a:p>
            <a:pPr algn="ctr">
              <a:defRPr/>
            </a:pPr>
            <a:r>
              <a:rPr lang="en-US" sz="3600" spc="-4" dirty="0">
                <a:solidFill>
                  <a:schemeClr val="bg1"/>
                </a:solidFill>
              </a:rPr>
              <a:t>FPGA Design Flow - HDL description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30275"/>
            <a:ext cx="5218113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0F7F90-1887-4D71-8A94-D169016903A7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00088"/>
          </a:xfrm>
          <a:solidFill>
            <a:srgbClr val="00B0F0"/>
          </a:solidFill>
        </p:spPr>
        <p:txBody>
          <a:bodyPr lIns="92075" tIns="46038" rIns="92075" bIns="46038" anchor="ctr">
            <a:normAutofit/>
          </a:bodyPr>
          <a:lstStyle/>
          <a:p>
            <a:pPr algn="ctr">
              <a:defRPr/>
            </a:pPr>
            <a:r>
              <a:rPr lang="en-US" sz="3600" spc="-4" dirty="0">
                <a:solidFill>
                  <a:schemeClr val="bg1"/>
                </a:solidFill>
              </a:rPr>
              <a:t>FPGA Design Flow – Logic Synthesis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395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5029200" y="1600200"/>
            <a:ext cx="403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000" dirty="0"/>
              <a:t>(Register Transfer Level (RTL) view)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6483389"/>
            <a:ext cx="8763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i="1" dirty="0"/>
              <a:t>https://www.semiconvn.com/home/hoc-thiet-ke-vi-mach/bai-hc-vi-mch/8192-quy-trinh-thiet-ke-fpga-tong-quat.html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A8ACFB2-44AE-458B-8477-F5EA9B06B0D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0" y="204788"/>
            <a:ext cx="9144000" cy="565150"/>
          </a:xfrm>
          <a:solidFill>
            <a:srgbClr val="00B0F0"/>
          </a:solidFill>
        </p:spPr>
        <p:txBody>
          <a:bodyPr lIns="0" tIns="10860" rIns="0" bIns="0" rtlCol="0">
            <a:spAutoFit/>
          </a:bodyPr>
          <a:lstStyle/>
          <a:p>
            <a:pPr marL="10860" algn="ctr">
              <a:spcBef>
                <a:spcPts val="86"/>
              </a:spcBef>
              <a:defRPr/>
            </a:pPr>
            <a:r>
              <a:rPr sz="3600" spc="-4" dirty="0">
                <a:solidFill>
                  <a:schemeClr val="bg1"/>
                </a:solidFill>
              </a:rPr>
              <a:t>FPGA </a:t>
            </a:r>
            <a:r>
              <a:rPr sz="3600" dirty="0">
                <a:solidFill>
                  <a:schemeClr val="bg1"/>
                </a:solidFill>
              </a:rPr>
              <a:t>Design </a:t>
            </a:r>
            <a:r>
              <a:rPr sz="3600" spc="-4" dirty="0">
                <a:solidFill>
                  <a:schemeClr val="bg1"/>
                </a:solidFill>
              </a:rPr>
              <a:t>Flow</a:t>
            </a:r>
            <a:r>
              <a:rPr sz="3600" spc="-6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 </a:t>
            </a:r>
            <a:r>
              <a:rPr sz="3600" dirty="0">
                <a:solidFill>
                  <a:schemeClr val="bg1"/>
                </a:solidFill>
              </a:rPr>
              <a:t>Mapping</a:t>
            </a:r>
          </a:p>
        </p:txBody>
      </p:sp>
      <p:sp>
        <p:nvSpPr>
          <p:cNvPr id="25604" name="object 3"/>
          <p:cNvSpPr>
            <a:spLocks noChangeArrowheads="1"/>
          </p:cNvSpPr>
          <p:nvPr/>
        </p:nvSpPr>
        <p:spPr bwMode="auto">
          <a:xfrm>
            <a:off x="877888" y="1219200"/>
            <a:ext cx="8001000" cy="4572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AB91E7-1018-4713-97B2-2CF39E0227D3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0" y="195263"/>
            <a:ext cx="9144000" cy="565150"/>
          </a:xfrm>
          <a:solidFill>
            <a:srgbClr val="00B0F0"/>
          </a:solidFill>
        </p:spPr>
        <p:txBody>
          <a:bodyPr lIns="0" tIns="10860" rIns="0" bIns="0" rtlCol="0">
            <a:spAutoFit/>
          </a:bodyPr>
          <a:lstStyle/>
          <a:p>
            <a:pPr marL="10860" algn="ctr">
              <a:spcBef>
                <a:spcPts val="86"/>
              </a:spcBef>
              <a:defRPr/>
            </a:pPr>
            <a:r>
              <a:rPr sz="3600" spc="-4" dirty="0">
                <a:solidFill>
                  <a:schemeClr val="bg1"/>
                </a:solidFill>
              </a:rPr>
              <a:t>FPGA </a:t>
            </a:r>
            <a:r>
              <a:rPr sz="3600" dirty="0">
                <a:solidFill>
                  <a:schemeClr val="bg1"/>
                </a:solidFill>
              </a:rPr>
              <a:t>Design </a:t>
            </a:r>
            <a:r>
              <a:rPr sz="3600" spc="-4" dirty="0">
                <a:solidFill>
                  <a:schemeClr val="bg1"/>
                </a:solidFill>
              </a:rPr>
              <a:t>Flow </a:t>
            </a:r>
            <a:r>
              <a:rPr lang="en-US" sz="3600" dirty="0">
                <a:solidFill>
                  <a:schemeClr val="bg1"/>
                </a:solidFill>
              </a:rPr>
              <a:t>- </a:t>
            </a:r>
            <a:r>
              <a:rPr sz="3600" dirty="0">
                <a:solidFill>
                  <a:schemeClr val="bg1"/>
                </a:solidFill>
              </a:rPr>
              <a:t>Place &amp;</a:t>
            </a:r>
            <a:r>
              <a:rPr sz="3600" spc="-68" dirty="0">
                <a:solidFill>
                  <a:schemeClr val="bg1"/>
                </a:solidFill>
              </a:rPr>
              <a:t> </a:t>
            </a:r>
            <a:r>
              <a:rPr sz="3600" dirty="0">
                <a:solidFill>
                  <a:schemeClr val="bg1"/>
                </a:solidFill>
              </a:rPr>
              <a:t>Route</a:t>
            </a:r>
          </a:p>
        </p:txBody>
      </p:sp>
      <p:sp>
        <p:nvSpPr>
          <p:cNvPr id="26628" name="object 3"/>
          <p:cNvSpPr>
            <a:spLocks noChangeArrowheads="1"/>
          </p:cNvSpPr>
          <p:nvPr/>
        </p:nvSpPr>
        <p:spPr bwMode="auto">
          <a:xfrm>
            <a:off x="1016000" y="1271588"/>
            <a:ext cx="7442200" cy="49768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6629" name="TextBox 1"/>
          <p:cNvSpPr txBox="1">
            <a:spLocks noChangeArrowheads="1"/>
          </p:cNvSpPr>
          <p:nvPr/>
        </p:nvSpPr>
        <p:spPr bwMode="auto">
          <a:xfrm>
            <a:off x="3089275" y="163036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3567113" y="1630363"/>
            <a:ext cx="56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4029075" y="163036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4506913" y="163036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3089275" y="202723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4" name="TextBox 9"/>
          <p:cNvSpPr txBox="1">
            <a:spLocks noChangeArrowheads="1"/>
          </p:cNvSpPr>
          <p:nvPr/>
        </p:nvSpPr>
        <p:spPr bwMode="auto">
          <a:xfrm>
            <a:off x="3567113" y="2027238"/>
            <a:ext cx="5699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5" name="TextBox 10"/>
          <p:cNvSpPr txBox="1">
            <a:spLocks noChangeArrowheads="1"/>
          </p:cNvSpPr>
          <p:nvPr/>
        </p:nvSpPr>
        <p:spPr bwMode="auto">
          <a:xfrm>
            <a:off x="4029075" y="202723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6" name="TextBox 11"/>
          <p:cNvSpPr txBox="1">
            <a:spLocks noChangeArrowheads="1"/>
          </p:cNvSpPr>
          <p:nvPr/>
        </p:nvSpPr>
        <p:spPr bwMode="auto">
          <a:xfrm>
            <a:off x="4506913" y="202723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7" name="TextBox 12"/>
          <p:cNvSpPr txBox="1">
            <a:spLocks noChangeArrowheads="1"/>
          </p:cNvSpPr>
          <p:nvPr/>
        </p:nvSpPr>
        <p:spPr bwMode="auto">
          <a:xfrm>
            <a:off x="3103563" y="242411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3582988" y="242411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39" name="TextBox 14"/>
          <p:cNvSpPr txBox="1">
            <a:spLocks noChangeArrowheads="1"/>
          </p:cNvSpPr>
          <p:nvPr/>
        </p:nvSpPr>
        <p:spPr bwMode="auto">
          <a:xfrm>
            <a:off x="4043363" y="242411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40" name="TextBox 15"/>
          <p:cNvSpPr txBox="1">
            <a:spLocks noChangeArrowheads="1"/>
          </p:cNvSpPr>
          <p:nvPr/>
        </p:nvSpPr>
        <p:spPr bwMode="auto">
          <a:xfrm>
            <a:off x="4522788" y="2424113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41" name="TextBox 16"/>
          <p:cNvSpPr txBox="1">
            <a:spLocks noChangeArrowheads="1"/>
          </p:cNvSpPr>
          <p:nvPr/>
        </p:nvSpPr>
        <p:spPr bwMode="auto">
          <a:xfrm>
            <a:off x="3103563" y="282098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42" name="TextBox 17"/>
          <p:cNvSpPr txBox="1">
            <a:spLocks noChangeArrowheads="1"/>
          </p:cNvSpPr>
          <p:nvPr/>
        </p:nvSpPr>
        <p:spPr bwMode="auto">
          <a:xfrm>
            <a:off x="3582988" y="282098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43" name="TextBox 18"/>
          <p:cNvSpPr txBox="1">
            <a:spLocks noChangeArrowheads="1"/>
          </p:cNvSpPr>
          <p:nvPr/>
        </p:nvSpPr>
        <p:spPr bwMode="auto">
          <a:xfrm>
            <a:off x="4043363" y="282098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  <p:sp>
        <p:nvSpPr>
          <p:cNvPr id="26644" name="TextBox 19"/>
          <p:cNvSpPr txBox="1">
            <a:spLocks noChangeArrowheads="1"/>
          </p:cNvSpPr>
          <p:nvPr/>
        </p:nvSpPr>
        <p:spPr bwMode="auto">
          <a:xfrm>
            <a:off x="4522788" y="2820988"/>
            <a:ext cx="56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CLB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BD143F-025C-49EE-BEE4-C9827FEF738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148" name="AutoShape 4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AutoShape 6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30162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AutoShape 9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45402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AutoShape 11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60642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AutoShape 13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75882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20700"/>
          </a:xfrm>
          <a:solidFill>
            <a:srgbClr val="00B0F0"/>
          </a:solidFill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</a:rPr>
              <a:t>Phần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mềm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642" y="914400"/>
            <a:ext cx="55768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115990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946322-A04F-479D-A6C0-B5037D67B55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565150"/>
          </a:xfrm>
          <a:solidFill>
            <a:srgbClr val="00B0F0"/>
          </a:solidFill>
        </p:spPr>
        <p:txBody>
          <a:bodyPr lIns="0" tIns="10860" rIns="0" bIns="0" rtlCol="0">
            <a:spAutoFit/>
          </a:bodyPr>
          <a:lstStyle/>
          <a:p>
            <a:pPr marL="10860" algn="ctr">
              <a:spcBef>
                <a:spcPts val="86"/>
              </a:spcBef>
              <a:defRPr/>
            </a:pPr>
            <a:r>
              <a:rPr sz="3600" spc="-4" dirty="0">
                <a:solidFill>
                  <a:schemeClr val="bg1"/>
                </a:solidFill>
              </a:rPr>
              <a:t>FPGA </a:t>
            </a:r>
            <a:r>
              <a:rPr sz="3600" dirty="0">
                <a:solidFill>
                  <a:schemeClr val="bg1"/>
                </a:solidFill>
              </a:rPr>
              <a:t>Design </a:t>
            </a:r>
            <a:r>
              <a:rPr sz="3600" spc="-4" dirty="0">
                <a:solidFill>
                  <a:schemeClr val="bg1"/>
                </a:solidFill>
              </a:rPr>
              <a:t>Flow</a:t>
            </a:r>
            <a:r>
              <a:rPr sz="3600" spc="-6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 </a:t>
            </a:r>
            <a:r>
              <a:rPr sz="3600" dirty="0">
                <a:solidFill>
                  <a:schemeClr val="bg1"/>
                </a:solidFill>
              </a:rPr>
              <a:t>Placement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68680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B346E4-CAD2-4DD8-B4FD-53400157294D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0" y="195263"/>
            <a:ext cx="9144000" cy="565150"/>
          </a:xfrm>
          <a:solidFill>
            <a:srgbClr val="00B0F0"/>
          </a:solidFill>
        </p:spPr>
        <p:txBody>
          <a:bodyPr lIns="0" tIns="10860" rIns="0" bIns="0" rtlCol="0">
            <a:spAutoFit/>
          </a:bodyPr>
          <a:lstStyle/>
          <a:p>
            <a:pPr marL="10860" algn="ctr">
              <a:spcBef>
                <a:spcPts val="86"/>
              </a:spcBef>
              <a:defRPr/>
            </a:pPr>
            <a:r>
              <a:rPr sz="3600" spc="-4" dirty="0">
                <a:solidFill>
                  <a:schemeClr val="bg1"/>
                </a:solidFill>
              </a:rPr>
              <a:t>FPGA </a:t>
            </a:r>
            <a:r>
              <a:rPr sz="3600" dirty="0">
                <a:solidFill>
                  <a:schemeClr val="bg1"/>
                </a:solidFill>
              </a:rPr>
              <a:t>Design </a:t>
            </a:r>
            <a:r>
              <a:rPr sz="3600" spc="-4" dirty="0">
                <a:solidFill>
                  <a:schemeClr val="bg1"/>
                </a:solidFill>
              </a:rPr>
              <a:t>Flow</a:t>
            </a:r>
            <a:r>
              <a:rPr sz="3600" spc="-6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 Routing</a:t>
            </a:r>
            <a:endParaRPr sz="3600" dirty="0">
              <a:solidFill>
                <a:schemeClr val="bg1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63000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898EAA-9F14-4520-9EEC-5F7C4031BB4C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565150"/>
          </a:xfrm>
          <a:solidFill>
            <a:srgbClr val="00B0F0"/>
          </a:solidFill>
        </p:spPr>
        <p:txBody>
          <a:bodyPr lIns="0" tIns="10860" rIns="0" bIns="0" rtlCol="0">
            <a:spAutoFit/>
          </a:bodyPr>
          <a:lstStyle/>
          <a:p>
            <a:pPr marL="10860" algn="ctr">
              <a:spcBef>
                <a:spcPts val="86"/>
              </a:spcBef>
              <a:defRPr/>
            </a:pPr>
            <a:r>
              <a:rPr sz="3600" spc="-4" dirty="0">
                <a:solidFill>
                  <a:schemeClr val="bg1"/>
                </a:solidFill>
              </a:rPr>
              <a:t>FPGA </a:t>
            </a:r>
            <a:r>
              <a:rPr sz="3600" dirty="0">
                <a:solidFill>
                  <a:schemeClr val="bg1"/>
                </a:solidFill>
              </a:rPr>
              <a:t>Design </a:t>
            </a:r>
            <a:r>
              <a:rPr sz="3600" spc="-4" dirty="0">
                <a:solidFill>
                  <a:schemeClr val="bg1"/>
                </a:solidFill>
              </a:rPr>
              <a:t>Flow</a:t>
            </a:r>
            <a:r>
              <a:rPr sz="3600" spc="-6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 Configuration</a:t>
            </a:r>
            <a:endParaRPr sz="3600" dirty="0">
              <a:solidFill>
                <a:schemeClr val="bg1"/>
              </a:solidFill>
            </a:endParaRPr>
          </a:p>
        </p:txBody>
      </p:sp>
      <p:grpSp>
        <p:nvGrpSpPr>
          <p:cNvPr id="29700" name="Group 2"/>
          <p:cNvGrpSpPr>
            <a:grpSpLocks/>
          </p:cNvGrpSpPr>
          <p:nvPr/>
        </p:nvGrpSpPr>
        <p:grpSpPr bwMode="auto">
          <a:xfrm>
            <a:off x="381000" y="1023938"/>
            <a:ext cx="8348663" cy="4883150"/>
            <a:chOff x="381000" y="1024719"/>
            <a:chExt cx="8348663" cy="4882637"/>
          </a:xfrm>
        </p:grpSpPr>
        <p:pic>
          <p:nvPicPr>
            <p:cNvPr id="2970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024719"/>
              <a:ext cx="8348663" cy="4882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3" name="Rectangle 1"/>
            <p:cNvSpPr>
              <a:spLocks noChangeArrowheads="1"/>
            </p:cNvSpPr>
            <p:nvPr/>
          </p:nvSpPr>
          <p:spPr bwMode="auto">
            <a:xfrm>
              <a:off x="6553200" y="2057400"/>
              <a:ext cx="2100263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 rot="19562295">
            <a:off x="6434566" y="4788807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FPGA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ZA" altLang="en-US" sz="4000" dirty="0">
                <a:solidFill>
                  <a:schemeClr val="bg1"/>
                </a:solidFill>
              </a:rPr>
              <a:t>FPGA Design Flow:</a:t>
            </a:r>
            <a:br>
              <a:rPr lang="en-ZA" altLang="en-US" sz="4000" dirty="0">
                <a:solidFill>
                  <a:schemeClr val="bg1"/>
                </a:solidFill>
              </a:rPr>
            </a:br>
            <a:r>
              <a:rPr lang="en-ZA" altLang="en-US" sz="4000" dirty="0">
                <a:solidFill>
                  <a:schemeClr val="bg1"/>
                </a:solidFill>
              </a:rPr>
              <a:t>Where is most time spent?</a:t>
            </a:r>
            <a:endParaRPr lang="en-US" altLang="en-US" sz="4000" dirty="0">
              <a:solidFill>
                <a:schemeClr val="bg1"/>
              </a:solidFill>
            </a:endParaRP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3341688" y="2492375"/>
            <a:ext cx="457200" cy="533400"/>
            <a:chOff x="3019" y="1105"/>
            <a:chExt cx="320" cy="416"/>
          </a:xfrm>
        </p:grpSpPr>
        <p:sp>
          <p:nvSpPr>
            <p:cNvPr id="30762" name="Rectangle 5"/>
            <p:cNvSpPr>
              <a:spLocks noChangeArrowheads="1"/>
            </p:cNvSpPr>
            <p:nvPr/>
          </p:nvSpPr>
          <p:spPr bwMode="auto">
            <a:xfrm>
              <a:off x="3019" y="1105"/>
              <a:ext cx="320" cy="416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0763" name="Group 6"/>
            <p:cNvGrpSpPr>
              <a:grpSpLocks/>
            </p:cNvGrpSpPr>
            <p:nvPr/>
          </p:nvGrpSpPr>
          <p:grpSpPr bwMode="auto">
            <a:xfrm>
              <a:off x="3059" y="1193"/>
              <a:ext cx="240" cy="240"/>
              <a:chOff x="3059" y="1193"/>
              <a:chExt cx="240" cy="240"/>
            </a:xfrm>
          </p:grpSpPr>
          <p:sp>
            <p:nvSpPr>
              <p:cNvPr id="30764" name="Line 7"/>
              <p:cNvSpPr>
                <a:spLocks noChangeShapeType="1"/>
              </p:cNvSpPr>
              <p:nvPr/>
            </p:nvSpPr>
            <p:spPr bwMode="auto">
              <a:xfrm>
                <a:off x="3059" y="1193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5" name="Line 8"/>
              <p:cNvSpPr>
                <a:spLocks noChangeShapeType="1"/>
              </p:cNvSpPr>
              <p:nvPr/>
            </p:nvSpPr>
            <p:spPr bwMode="auto">
              <a:xfrm>
                <a:off x="3059" y="1241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6" name="Line 9"/>
              <p:cNvSpPr>
                <a:spLocks noChangeShapeType="1"/>
              </p:cNvSpPr>
              <p:nvPr/>
            </p:nvSpPr>
            <p:spPr bwMode="auto">
              <a:xfrm>
                <a:off x="3059" y="1289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7" name="Line 10"/>
              <p:cNvSpPr>
                <a:spLocks noChangeShapeType="1"/>
              </p:cNvSpPr>
              <p:nvPr/>
            </p:nvSpPr>
            <p:spPr bwMode="auto">
              <a:xfrm>
                <a:off x="3059" y="1337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8" name="Line 11"/>
              <p:cNvSpPr>
                <a:spLocks noChangeShapeType="1"/>
              </p:cNvSpPr>
              <p:nvPr/>
            </p:nvSpPr>
            <p:spPr bwMode="auto">
              <a:xfrm>
                <a:off x="3059" y="1385"/>
                <a:ext cx="192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69" name="Line 12"/>
              <p:cNvSpPr>
                <a:spLocks noChangeShapeType="1"/>
              </p:cNvSpPr>
              <p:nvPr/>
            </p:nvSpPr>
            <p:spPr bwMode="auto">
              <a:xfrm>
                <a:off x="3059" y="1433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724" name="Rectangle 16"/>
          <p:cNvSpPr>
            <a:spLocks noChangeArrowheads="1"/>
          </p:cNvSpPr>
          <p:nvPr/>
        </p:nvSpPr>
        <p:spPr bwMode="auto">
          <a:xfrm>
            <a:off x="3954463" y="2447925"/>
            <a:ext cx="46482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latin typeface="Arial" charset="0"/>
                <a:cs typeface="Arial" charset="0"/>
              </a:rPr>
              <a:t>Design and RTL Coding</a:t>
            </a:r>
          </a:p>
          <a:p>
            <a:r>
              <a:rPr lang="en-US" altLang="en-US" sz="1600">
                <a:latin typeface="Arial" charset="0"/>
                <a:cs typeface="Arial" charset="0"/>
              </a:rPr>
              <a:t>  - Behavioral or Structural Description of Design</a:t>
            </a:r>
            <a:br>
              <a:rPr lang="en-US" altLang="en-US" sz="1600">
                <a:latin typeface="Arial" charset="0"/>
                <a:cs typeface="Arial" charset="0"/>
              </a:rPr>
            </a:br>
            <a:r>
              <a:rPr lang="en-US" altLang="en-US" sz="1600">
                <a:latin typeface="Arial" charset="0"/>
                <a:cs typeface="Arial" charset="0"/>
              </a:rPr>
              <a:t>  - Writing HDL, deciding i/o, formulating tests</a:t>
            </a:r>
          </a:p>
        </p:txBody>
      </p:sp>
      <p:sp>
        <p:nvSpPr>
          <p:cNvPr id="30725" name="Rectangle 12"/>
          <p:cNvSpPr>
            <a:spLocks noChangeArrowheads="1"/>
          </p:cNvSpPr>
          <p:nvPr/>
        </p:nvSpPr>
        <p:spPr bwMode="auto">
          <a:xfrm>
            <a:off x="1042988" y="1628775"/>
            <a:ext cx="647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latin typeface="Arial" charset="0"/>
                <a:cs typeface="Arial" charset="0"/>
              </a:rPr>
              <a:t>Every development project is different. In my own experience,</a:t>
            </a:r>
            <a:br>
              <a:rPr lang="en-US" altLang="en-US">
                <a:latin typeface="Arial" charset="0"/>
                <a:cs typeface="Arial" charset="0"/>
              </a:rPr>
            </a:br>
            <a:r>
              <a:rPr lang="en-US" altLang="en-US">
                <a:latin typeface="Arial" charset="0"/>
                <a:cs typeface="Arial" charset="0"/>
              </a:rPr>
              <a:t>most of the time is probably spent…</a:t>
            </a:r>
            <a:endParaRPr lang="en-US" altLang="en-US"/>
          </a:p>
        </p:txBody>
      </p:sp>
      <p:pic>
        <p:nvPicPr>
          <p:cNvPr id="30726" name="Picture 13" descr="programm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2492375"/>
            <a:ext cx="82232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Rectangle 14"/>
          <p:cNvSpPr>
            <a:spLocks noChangeArrowheads="1"/>
          </p:cNvSpPr>
          <p:nvPr/>
        </p:nvSpPr>
        <p:spPr bwMode="auto">
          <a:xfrm>
            <a:off x="482600" y="3573463"/>
            <a:ext cx="1279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>
                <a:latin typeface="Arial" charset="0"/>
                <a:cs typeface="Arial" charset="0"/>
              </a:rPr>
              <a:t>Engineer’s</a:t>
            </a:r>
            <a:br>
              <a:rPr lang="en-ZA" altLang="en-US">
                <a:latin typeface="Arial" charset="0"/>
                <a:cs typeface="Arial" charset="0"/>
              </a:rPr>
            </a:br>
            <a:r>
              <a:rPr lang="en-ZA" altLang="en-US">
                <a:latin typeface="Arial" charset="0"/>
                <a:cs typeface="Arial" charset="0"/>
              </a:rPr>
              <a:t>time</a:t>
            </a:r>
            <a:endParaRPr lang="en-US" altLang="en-US"/>
          </a:p>
        </p:txBody>
      </p:sp>
      <p:sp>
        <p:nvSpPr>
          <p:cNvPr id="30728" name="Rectangle 1030"/>
          <p:cNvSpPr>
            <a:spLocks noChangeArrowheads="1"/>
          </p:cNvSpPr>
          <p:nvPr/>
        </p:nvSpPr>
        <p:spPr bwMode="auto">
          <a:xfrm>
            <a:off x="3948113" y="3335338"/>
            <a:ext cx="4800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latin typeface="Arial" charset="0"/>
              </a:rPr>
              <a:t>Timing Analysis</a:t>
            </a:r>
          </a:p>
          <a:p>
            <a:r>
              <a:rPr lang="en-US" altLang="en-US" sz="1600">
                <a:latin typeface="Arial" charset="0"/>
              </a:rPr>
              <a:t>  - Verify performance specifications</a:t>
            </a:r>
          </a:p>
          <a:p>
            <a:r>
              <a:rPr lang="en-US" altLang="en-US" sz="1600">
                <a:latin typeface="Arial" charset="0"/>
              </a:rPr>
              <a:t>  - Static timing analysis</a:t>
            </a:r>
          </a:p>
        </p:txBody>
      </p:sp>
      <p:grpSp>
        <p:nvGrpSpPr>
          <p:cNvPr id="30729" name="Group 16"/>
          <p:cNvGrpSpPr>
            <a:grpSpLocks/>
          </p:cNvGrpSpPr>
          <p:nvPr/>
        </p:nvGrpSpPr>
        <p:grpSpPr bwMode="auto">
          <a:xfrm>
            <a:off x="2435225" y="3357563"/>
            <a:ext cx="1482725" cy="1008062"/>
            <a:chOff x="827584" y="1196752"/>
            <a:chExt cx="1800200" cy="1224136"/>
          </a:xfrm>
        </p:grpSpPr>
        <p:sp>
          <p:nvSpPr>
            <p:cNvPr id="18" name="Rectangle 17"/>
            <p:cNvSpPr/>
            <p:nvPr/>
          </p:nvSpPr>
          <p:spPr>
            <a:xfrm>
              <a:off x="827584" y="1196752"/>
              <a:ext cx="1800200" cy="12241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defRPr/>
              </a:pPr>
              <a:endParaRPr lang="en-US" altLang="en-US">
                <a:solidFill>
                  <a:srgbClr val="FFFFFF"/>
                </a:solidFill>
              </a:endParaRPr>
            </a:p>
          </p:txBody>
        </p:sp>
        <p:sp>
          <p:nvSpPr>
            <p:cNvPr id="30747" name="Line 1029"/>
            <p:cNvSpPr>
              <a:spLocks noChangeShapeType="1"/>
            </p:cNvSpPr>
            <p:nvPr/>
          </p:nvSpPr>
          <p:spPr bwMode="auto">
            <a:xfrm flipH="1">
              <a:off x="962025" y="1706563"/>
              <a:ext cx="11160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1128"/>
            <p:cNvSpPr>
              <a:spLocks noChangeShapeType="1"/>
            </p:cNvSpPr>
            <p:nvPr/>
          </p:nvSpPr>
          <p:spPr bwMode="auto">
            <a:xfrm flipH="1">
              <a:off x="1039813" y="2011363"/>
              <a:ext cx="119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1129"/>
            <p:cNvSpPr>
              <a:spLocks noChangeShapeType="1"/>
            </p:cNvSpPr>
            <p:nvPr/>
          </p:nvSpPr>
          <p:spPr bwMode="auto">
            <a:xfrm flipH="1">
              <a:off x="1954213" y="2011363"/>
              <a:ext cx="119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1130"/>
            <p:cNvSpPr>
              <a:spLocks noChangeShapeType="1"/>
            </p:cNvSpPr>
            <p:nvPr/>
          </p:nvSpPr>
          <p:spPr bwMode="auto">
            <a:xfrm>
              <a:off x="1954213" y="2011363"/>
              <a:ext cx="0" cy="271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1131"/>
            <p:cNvSpPr>
              <a:spLocks noChangeShapeType="1"/>
            </p:cNvSpPr>
            <p:nvPr/>
          </p:nvSpPr>
          <p:spPr bwMode="auto">
            <a:xfrm flipH="1">
              <a:off x="914400" y="2273300"/>
              <a:ext cx="10350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1132"/>
            <p:cNvSpPr>
              <a:spLocks noChangeShapeType="1"/>
            </p:cNvSpPr>
            <p:nvPr/>
          </p:nvSpPr>
          <p:spPr bwMode="auto">
            <a:xfrm>
              <a:off x="1044575" y="2011363"/>
              <a:ext cx="0" cy="271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Oval 1133"/>
            <p:cNvSpPr>
              <a:spLocks noChangeArrowheads="1"/>
            </p:cNvSpPr>
            <p:nvPr/>
          </p:nvSpPr>
          <p:spPr bwMode="auto">
            <a:xfrm>
              <a:off x="1020763" y="2241550"/>
              <a:ext cx="42862" cy="508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Oval 1134"/>
            <p:cNvSpPr>
              <a:spLocks noChangeArrowheads="1"/>
            </p:cNvSpPr>
            <p:nvPr/>
          </p:nvSpPr>
          <p:spPr bwMode="auto">
            <a:xfrm>
              <a:off x="1654443" y="1539896"/>
              <a:ext cx="265982" cy="3566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27" name="Group 1135"/>
            <p:cNvGrpSpPr>
              <a:grpSpLocks/>
            </p:cNvGrpSpPr>
            <p:nvPr/>
          </p:nvGrpSpPr>
          <p:grpSpPr bwMode="auto">
            <a:xfrm>
              <a:off x="2087563" y="1589088"/>
              <a:ext cx="312737" cy="533400"/>
              <a:chOff x="1374" y="1003"/>
              <a:chExt cx="197" cy="33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6" name="Rectangle 1136"/>
              <p:cNvSpPr>
                <a:spLocks noChangeArrowheads="1"/>
              </p:cNvSpPr>
              <p:nvPr/>
            </p:nvSpPr>
            <p:spPr bwMode="auto">
              <a:xfrm>
                <a:off x="1374" y="1003"/>
                <a:ext cx="197" cy="3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7" name="AutoShape 1137"/>
              <p:cNvSpPr>
                <a:spLocks noChangeArrowheads="1"/>
              </p:cNvSpPr>
              <p:nvPr/>
            </p:nvSpPr>
            <p:spPr bwMode="auto">
              <a:xfrm rot="5400000">
                <a:off x="1367" y="1250"/>
                <a:ext cx="48" cy="33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8" name="Group 1138"/>
            <p:cNvGrpSpPr>
              <a:grpSpLocks/>
            </p:cNvGrpSpPr>
            <p:nvPr/>
          </p:nvGrpSpPr>
          <p:grpSpPr bwMode="auto">
            <a:xfrm>
              <a:off x="1162050" y="1589088"/>
              <a:ext cx="312738" cy="533400"/>
              <a:chOff x="791" y="1003"/>
              <a:chExt cx="197" cy="336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4" name="Rectangle 1139"/>
              <p:cNvSpPr>
                <a:spLocks noChangeArrowheads="1"/>
              </p:cNvSpPr>
              <p:nvPr/>
            </p:nvSpPr>
            <p:spPr bwMode="auto">
              <a:xfrm>
                <a:off x="791" y="1003"/>
                <a:ext cx="197" cy="336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1400" b="1">
                  <a:latin typeface="Arial" charset="0"/>
                </a:endParaRPr>
              </a:p>
            </p:txBody>
          </p:sp>
          <p:sp>
            <p:nvSpPr>
              <p:cNvPr id="35" name="AutoShape 1140"/>
              <p:cNvSpPr>
                <a:spLocks noChangeArrowheads="1"/>
              </p:cNvSpPr>
              <p:nvPr/>
            </p:nvSpPr>
            <p:spPr bwMode="auto">
              <a:xfrm rot="5400000">
                <a:off x="784" y="1250"/>
                <a:ext cx="48" cy="33"/>
              </a:xfrm>
              <a:prstGeom prst="triangle">
                <a:avLst>
                  <a:gd name="adj" fmla="val 50000"/>
                </a:avLst>
              </a:prstGeom>
              <a:grp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0757" name="Line 1141"/>
            <p:cNvSpPr>
              <a:spLocks noChangeShapeType="1"/>
            </p:cNvSpPr>
            <p:nvPr/>
          </p:nvSpPr>
          <p:spPr bwMode="auto">
            <a:xfrm flipV="1">
              <a:off x="1158875" y="1306513"/>
              <a:ext cx="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1142"/>
            <p:cNvSpPr>
              <a:spLocks noChangeShapeType="1"/>
            </p:cNvSpPr>
            <p:nvPr/>
          </p:nvSpPr>
          <p:spPr bwMode="auto">
            <a:xfrm flipV="1">
              <a:off x="2397125" y="1306513"/>
              <a:ext cx="0" cy="147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Text Box 1143"/>
            <p:cNvSpPr txBox="1">
              <a:spLocks noChangeArrowheads="1"/>
            </p:cNvSpPr>
            <p:nvPr/>
          </p:nvSpPr>
          <p:spPr bwMode="auto">
            <a:xfrm>
              <a:off x="1524000" y="1216025"/>
              <a:ext cx="35083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1200">
                  <a:latin typeface="Arial" charset="0"/>
                </a:rPr>
                <a:t>t</a:t>
              </a:r>
              <a:r>
                <a:rPr lang="en-US" altLang="en-US" sz="1200" baseline="-25000">
                  <a:latin typeface="Arial" charset="0"/>
                </a:rPr>
                <a:t>clk</a:t>
              </a:r>
            </a:p>
          </p:txBody>
        </p:sp>
        <p:sp>
          <p:nvSpPr>
            <p:cNvPr id="30760" name="Line 1144"/>
            <p:cNvSpPr>
              <a:spLocks noChangeShapeType="1"/>
            </p:cNvSpPr>
            <p:nvPr/>
          </p:nvSpPr>
          <p:spPr bwMode="auto">
            <a:xfrm>
              <a:off x="1835150" y="1382713"/>
              <a:ext cx="561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1145"/>
            <p:cNvSpPr>
              <a:spLocks noChangeShapeType="1"/>
            </p:cNvSpPr>
            <p:nvPr/>
          </p:nvSpPr>
          <p:spPr bwMode="auto">
            <a:xfrm flipH="1" flipV="1">
              <a:off x="1158875" y="1382713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Left Brace 37"/>
          <p:cNvSpPr/>
          <p:nvPr/>
        </p:nvSpPr>
        <p:spPr>
          <a:xfrm>
            <a:off x="1830388" y="2565400"/>
            <a:ext cx="431800" cy="1800225"/>
          </a:xfrm>
          <a:prstGeom prst="leftBrace">
            <a:avLst>
              <a:gd name="adj1" fmla="val 22211"/>
              <a:gd name="adj2" fmla="val 375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39" name="Curved Down Arrow 38"/>
          <p:cNvSpPr/>
          <p:nvPr/>
        </p:nvSpPr>
        <p:spPr>
          <a:xfrm rot="18954596">
            <a:off x="2644775" y="2754313"/>
            <a:ext cx="682625" cy="341312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40" name="Curved Down Arrow 39"/>
          <p:cNvSpPr/>
          <p:nvPr/>
        </p:nvSpPr>
        <p:spPr>
          <a:xfrm rot="7146436">
            <a:off x="3531394" y="2991644"/>
            <a:ext cx="682625" cy="341313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pic>
        <p:nvPicPr>
          <p:cNvPr id="30733" name="Picture 40" descr="p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4221163"/>
            <a:ext cx="1857375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Rectangle 41"/>
          <p:cNvSpPr>
            <a:spLocks noChangeArrowheads="1"/>
          </p:cNvSpPr>
          <p:nvPr/>
        </p:nvSpPr>
        <p:spPr bwMode="auto">
          <a:xfrm>
            <a:off x="482600" y="5619750"/>
            <a:ext cx="135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>
                <a:latin typeface="Arial" charset="0"/>
                <a:cs typeface="Arial" charset="0"/>
              </a:rPr>
              <a:t>PC’s time</a:t>
            </a:r>
            <a:endParaRPr lang="en-US" altLang="en-US"/>
          </a:p>
        </p:txBody>
      </p:sp>
      <p:pic>
        <p:nvPicPr>
          <p:cNvPr id="30735" name="Picture 42" descr="sweaty_smily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6650">
            <a:off x="911225" y="4329113"/>
            <a:ext cx="665163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6" name="Rectangle 43"/>
          <p:cNvSpPr>
            <a:spLocks noChangeArrowheads="1"/>
          </p:cNvSpPr>
          <p:nvPr/>
        </p:nvSpPr>
        <p:spPr bwMode="auto">
          <a:xfrm rot="-859813">
            <a:off x="-190500" y="437515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>
                <a:latin typeface="Arial" charset="0"/>
                <a:cs typeface="Arial" charset="0"/>
              </a:rPr>
              <a:t>Eish!</a:t>
            </a:r>
            <a:endParaRPr lang="en-US" altLang="en-US"/>
          </a:p>
        </p:txBody>
      </p:sp>
      <p:sp>
        <p:nvSpPr>
          <p:cNvPr id="45" name="Oval Callout 44"/>
          <p:cNvSpPr/>
          <p:nvPr/>
        </p:nvSpPr>
        <p:spPr>
          <a:xfrm>
            <a:off x="123825" y="4362450"/>
            <a:ext cx="731838" cy="390525"/>
          </a:xfrm>
          <a:prstGeom prst="wedgeEllipseCallout">
            <a:avLst>
              <a:gd name="adj1" fmla="val 63947"/>
              <a:gd name="adj2" fmla="val 62739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0738" name="Rectangle 45"/>
          <p:cNvSpPr>
            <a:spLocks noChangeArrowheads="1"/>
          </p:cNvSpPr>
          <p:nvPr/>
        </p:nvSpPr>
        <p:spPr bwMode="auto">
          <a:xfrm rot="-1051785">
            <a:off x="-258763" y="2389188"/>
            <a:ext cx="1349376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ZA" altLang="en-US">
                <a:latin typeface="Arial" charset="0"/>
                <a:cs typeface="Arial" charset="0"/>
              </a:rPr>
              <a:t>Eish!</a:t>
            </a:r>
            <a:endParaRPr lang="en-US" altLang="en-US"/>
          </a:p>
        </p:txBody>
      </p:sp>
      <p:sp>
        <p:nvSpPr>
          <p:cNvPr id="47" name="Oval Callout 46"/>
          <p:cNvSpPr/>
          <p:nvPr/>
        </p:nvSpPr>
        <p:spPr>
          <a:xfrm>
            <a:off x="34925" y="2390775"/>
            <a:ext cx="733425" cy="390525"/>
          </a:xfrm>
          <a:prstGeom prst="wedgeEllipseCallout">
            <a:avLst>
              <a:gd name="adj1" fmla="val 59852"/>
              <a:gd name="adj2" fmla="val 81956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1830388" y="4508500"/>
            <a:ext cx="431800" cy="1296988"/>
          </a:xfrm>
          <a:prstGeom prst="leftBrace">
            <a:avLst>
              <a:gd name="adj1" fmla="val 22211"/>
              <a:gd name="adj2" fmla="val 375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n-US" altLang="en-US"/>
          </a:p>
        </p:txBody>
      </p:sp>
      <p:sp>
        <p:nvSpPr>
          <p:cNvPr id="30741" name="Rectangle 15"/>
          <p:cNvSpPr>
            <a:spLocks noChangeArrowheads="1"/>
          </p:cNvSpPr>
          <p:nvPr/>
        </p:nvSpPr>
        <p:spPr bwMode="auto">
          <a:xfrm>
            <a:off x="3968750" y="4624388"/>
            <a:ext cx="4594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b="1">
                <a:latin typeface="Arial" charset="0"/>
              </a:rPr>
              <a:t>Place and Route (PAR)</a:t>
            </a:r>
          </a:p>
          <a:p>
            <a:r>
              <a:rPr lang="en-US" altLang="en-US" sz="1600">
                <a:latin typeface="Arial" charset="0"/>
              </a:rPr>
              <a:t>  - Map primitives inside FPGA</a:t>
            </a:r>
          </a:p>
          <a:p>
            <a:r>
              <a:rPr lang="en-US" altLang="en-US" sz="1600">
                <a:latin typeface="Arial" charset="0"/>
              </a:rPr>
              <a:t>  - Specify routing resources to use</a:t>
            </a:r>
          </a:p>
        </p:txBody>
      </p:sp>
      <p:pic>
        <p:nvPicPr>
          <p:cNvPr id="30742" name="Picture 7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6" t="33719" r="37541" b="18210"/>
          <a:stretch>
            <a:fillRect/>
          </a:stretch>
        </p:blipFill>
        <p:spPr bwMode="auto">
          <a:xfrm>
            <a:off x="2252663" y="4652963"/>
            <a:ext cx="1722437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50" descr="reading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365625"/>
            <a:ext cx="11938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8D8C1A-BF6E-469B-9068-605B305A1CE2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DBCBC4B-5F5E-4644-81AA-294FD71F89E6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3" name="object 2"/>
          <p:cNvSpPr txBox="1"/>
          <p:nvPr/>
        </p:nvSpPr>
        <p:spPr>
          <a:xfrm>
            <a:off x="0" y="304800"/>
            <a:ext cx="9144000" cy="565150"/>
          </a:xfrm>
          <a:prstGeom prst="rect">
            <a:avLst/>
          </a:prstGeom>
          <a:solidFill>
            <a:srgbClr val="00B0F0"/>
          </a:solidFill>
        </p:spPr>
        <p:txBody>
          <a:bodyPr lIns="0" tIns="10860" rIns="0" bIns="0">
            <a:spAutoFit/>
          </a:bodyPr>
          <a:lstStyle>
            <a:lvl1pPr marL="392113" indent="-382588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9525" indent="0" algn="ctr">
              <a:spcBef>
                <a:spcPts val="88"/>
              </a:spcBef>
              <a:buClr>
                <a:srgbClr val="CC9900"/>
              </a:buClr>
              <a:buSzPct val="69000"/>
              <a:defRPr/>
            </a:pPr>
            <a:r>
              <a:rPr lang="en-US" altLang="en-US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 Metrics of a Digital Chip</a:t>
            </a:r>
          </a:p>
        </p:txBody>
      </p:sp>
      <p:sp>
        <p:nvSpPr>
          <p:cNvPr id="31748" name="object 6"/>
          <p:cNvSpPr txBox="1">
            <a:spLocks noChangeArrowheads="1"/>
          </p:cNvSpPr>
          <p:nvPr/>
        </p:nvSpPr>
        <p:spPr bwMode="auto">
          <a:xfrm>
            <a:off x="914400" y="950913"/>
            <a:ext cx="7543800" cy="514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7557" rIns="0" bIns="0">
            <a:spAutoFit/>
          </a:bodyPr>
          <a:lstStyle>
            <a:lvl1pPr marL="295275" indent="-28575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393700" algn="l"/>
              </a:tabLs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75"/>
              </a:spcBef>
              <a:buClr>
                <a:srgbClr val="CC9900"/>
              </a:buClr>
              <a:buSzPct val="69000"/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Cost</a:t>
            </a:r>
            <a:endParaRPr lang="en-US" altLang="en-US" sz="2400">
              <a:latin typeface="Arial" charset="0"/>
              <a:cs typeface="Arial" charset="0"/>
            </a:endParaRPr>
          </a:p>
          <a:p>
            <a:pPr lvl="1">
              <a:spcBef>
                <a:spcPts val="363"/>
              </a:spcBef>
              <a:buClr>
                <a:srgbClr val="CC9900"/>
              </a:buClr>
              <a:buSzPct val="69000"/>
              <a:buFont typeface="Wingdings" pitchFamily="2" charset="2"/>
              <a:buChar char="Ø"/>
            </a:pPr>
            <a:r>
              <a:rPr lang="en-US" altLang="en-US" sz="2400">
                <a:solidFill>
                  <a:srgbClr val="282828"/>
                </a:solidFill>
                <a:latin typeface="Arial" charset="0"/>
                <a:cs typeface="Arial" charset="0"/>
              </a:rPr>
              <a:t>NRE (fixed) costs - design effort</a:t>
            </a:r>
            <a:endParaRPr lang="en-US" altLang="en-US" sz="2400">
              <a:latin typeface="Arial" charset="0"/>
              <a:cs typeface="Arial" charset="0"/>
            </a:endParaRPr>
          </a:p>
          <a:p>
            <a:pPr lvl="1">
              <a:spcBef>
                <a:spcPts val="363"/>
              </a:spcBef>
              <a:buClr>
                <a:srgbClr val="CC9900"/>
              </a:buClr>
              <a:buSzPct val="69000"/>
              <a:buFont typeface="Wingdings" pitchFamily="2" charset="2"/>
              <a:buChar char="Ø"/>
            </a:pPr>
            <a:r>
              <a:rPr lang="en-US" altLang="en-US" sz="2400">
                <a:solidFill>
                  <a:srgbClr val="282828"/>
                </a:solidFill>
                <a:latin typeface="Arial" charset="0"/>
                <a:cs typeface="Arial" charset="0"/>
              </a:rPr>
              <a:t>RE (variable) costs - cost of parts, assembly, test</a:t>
            </a:r>
            <a:endParaRPr lang="en-US" altLang="en-US" sz="2400">
              <a:latin typeface="Arial" charset="0"/>
              <a:cs typeface="Arial" charset="0"/>
            </a:endParaRPr>
          </a:p>
          <a:p>
            <a:pPr>
              <a:spcBef>
                <a:spcPts val="375"/>
              </a:spcBef>
              <a:buClr>
                <a:srgbClr val="CC9900"/>
              </a:buClr>
              <a:buSzPct val="69000"/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Speed</a:t>
            </a:r>
            <a:endParaRPr lang="en-US" altLang="en-US" sz="2400">
              <a:latin typeface="Arial" charset="0"/>
              <a:cs typeface="Arial" charset="0"/>
            </a:endParaRPr>
          </a:p>
          <a:p>
            <a:pPr lvl="1">
              <a:spcBef>
                <a:spcPts val="363"/>
              </a:spcBef>
              <a:buClr>
                <a:srgbClr val="CC9900"/>
              </a:buClr>
              <a:buSzPct val="69000"/>
              <a:buFont typeface="Wingdings" pitchFamily="2" charset="2"/>
              <a:buChar char="Ø"/>
            </a:pPr>
            <a:r>
              <a:rPr lang="en-US" altLang="en-US" sz="2400">
                <a:solidFill>
                  <a:srgbClr val="282828"/>
                </a:solidFill>
                <a:latin typeface="Arial" charset="0"/>
                <a:cs typeface="Arial" charset="0"/>
              </a:rPr>
              <a:t>Delay (ns)</a:t>
            </a:r>
            <a:endParaRPr lang="en-US" altLang="en-US" sz="2400">
              <a:latin typeface="Arial" charset="0"/>
              <a:cs typeface="Arial" charset="0"/>
            </a:endParaRPr>
          </a:p>
          <a:p>
            <a:pPr>
              <a:spcBef>
                <a:spcPts val="375"/>
              </a:spcBef>
              <a:buClr>
                <a:srgbClr val="CC9900"/>
              </a:buClr>
              <a:buSzPct val="69000"/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Power Dissipation</a:t>
            </a:r>
            <a:endParaRPr lang="en-US" altLang="en-US" sz="2400">
              <a:latin typeface="Arial" charset="0"/>
              <a:cs typeface="Arial" charset="0"/>
            </a:endParaRPr>
          </a:p>
          <a:p>
            <a:pPr>
              <a:spcBef>
                <a:spcPts val="375"/>
              </a:spcBef>
              <a:buClr>
                <a:srgbClr val="CC9900"/>
              </a:buClr>
              <a:buSzPct val="69000"/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Energy to Perform a Function</a:t>
            </a:r>
            <a:endParaRPr lang="en-US" altLang="en-US" sz="2400">
              <a:latin typeface="Arial" charset="0"/>
              <a:cs typeface="Arial" charset="0"/>
            </a:endParaRPr>
          </a:p>
          <a:p>
            <a:pPr lvl="1">
              <a:spcBef>
                <a:spcPts val="363"/>
              </a:spcBef>
              <a:buFont typeface="Wingdings" pitchFamily="2" charset="2"/>
              <a:buChar char="Ø"/>
            </a:pPr>
            <a:r>
              <a:rPr lang="en-US" altLang="en-US" sz="2400">
                <a:solidFill>
                  <a:srgbClr val="282828"/>
                </a:solidFill>
                <a:latin typeface="Arial" charset="0"/>
                <a:cs typeface="Arial" charset="0"/>
              </a:rPr>
              <a:t>Energy per bit (nJ/b)</a:t>
            </a:r>
            <a:endParaRPr lang="en-US" altLang="en-US" sz="2400">
              <a:latin typeface="Arial" charset="0"/>
              <a:cs typeface="Arial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Reliability  </a:t>
            </a:r>
          </a:p>
          <a:p>
            <a:pPr lvl="1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en-US" sz="2400">
                <a:solidFill>
                  <a:srgbClr val="282828"/>
                </a:solidFill>
                <a:latin typeface="Arial" charset="0"/>
                <a:cs typeface="Arial" charset="0"/>
              </a:rPr>
              <a:t>Noise immunity  Noise margin  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Scalability </a:t>
            </a:r>
            <a:r>
              <a:rPr lang="en-US" altLang="en-US" sz="2400">
                <a:solidFill>
                  <a:srgbClr val="282828"/>
                </a:solidFill>
                <a:latin typeface="Arial" charset="0"/>
                <a:cs typeface="Arial" charset="0"/>
              </a:rPr>
              <a:t>Larger Designs  </a:t>
            </a:r>
          </a:p>
          <a:p>
            <a:pPr>
              <a:lnSpc>
                <a:spcPct val="120000"/>
              </a:lnSpc>
              <a:buFont typeface="Wingdings" pitchFamily="2" charset="2"/>
              <a:buChar char="q"/>
            </a:pPr>
            <a:r>
              <a:rPr lang="en-US" altLang="en-US" sz="2400" b="1">
                <a:solidFill>
                  <a:srgbClr val="282828"/>
                </a:solidFill>
                <a:latin typeface="Arial" charset="0"/>
                <a:cs typeface="Arial" charset="0"/>
              </a:rPr>
              <a:t>Time-to-Market</a:t>
            </a:r>
            <a:endParaRPr lang="en-US" altLang="en-US" sz="2400">
              <a:latin typeface="Arial" charset="0"/>
              <a:cs typeface="Arial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34938" y="6135688"/>
            <a:ext cx="89328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Non-recurring engineering (NRE) = Kỹ thuật không định kỳ (NRE) đề cập đến chi phí một lần</a:t>
            </a:r>
          </a:p>
          <a:p>
            <a:r>
              <a:rPr lang="en-US" altLang="en-US">
                <a:solidFill>
                  <a:srgbClr val="3333FF"/>
                </a:solidFill>
              </a:rPr>
              <a:t>để nghiên cứu, thiết kế, phát triển và thử nghiệm một sản phẩm mới hoặc cải tiến sản phẩm.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BD143F-025C-49EE-BEE4-C9827FEF738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148" name="AutoShape 4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49" name="AutoShape 6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30162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0" name="AutoShape 9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454025" y="1603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1" name="AutoShape 11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606425" y="3127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152" name="AutoShape 13" descr="Image result for Digital Signal Processing with Field Programmable Gate Arrays"/>
          <p:cNvSpPr>
            <a:spLocks noChangeAspect="1" noChangeArrowheads="1"/>
          </p:cNvSpPr>
          <p:nvPr/>
        </p:nvSpPr>
        <p:spPr bwMode="auto">
          <a:xfrm>
            <a:off x="758825" y="4651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20700"/>
          </a:xfrm>
          <a:solidFill>
            <a:srgbClr val="00B0F0"/>
          </a:solidFill>
        </p:spPr>
        <p:txBody>
          <a:bodyPr/>
          <a:lstStyle/>
          <a:p>
            <a:r>
              <a:rPr lang="en-US" altLang="en-US" dirty="0" err="1">
                <a:solidFill>
                  <a:schemeClr val="bg1"/>
                </a:solidFill>
              </a:rPr>
              <a:t>Phần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 err="1">
                <a:solidFill>
                  <a:schemeClr val="bg1"/>
                </a:solidFill>
              </a:rPr>
              <a:t>mềm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19458" name="Picture 2" descr="ModelSim / Questa – ED&amp;C: Electronic Design &amp; Commun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4" y="1066800"/>
            <a:ext cx="8899462" cy="499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15732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  <a:solidFill>
            <a:srgbClr val="00B0F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Topics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955675"/>
            <a:ext cx="8610600" cy="5292725"/>
          </a:xfrm>
        </p:spPr>
        <p:txBody>
          <a:bodyPr/>
          <a:lstStyle/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Introduction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Digital circuit design with Verilog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Iteration Bound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Pipelining and Parallel Processing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Retiming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Unfolding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Folding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Systolic Architecture Design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Algorithmic Strength Reduction in Filters and Transforms</a:t>
            </a:r>
          </a:p>
          <a:p>
            <a:pPr marL="514350" indent="-514350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2600" dirty="0">
                <a:solidFill>
                  <a:srgbClr val="3333FF"/>
                </a:solidFill>
              </a:rPr>
              <a:t>Bit-Level Arithmetic Architectures</a:t>
            </a:r>
          </a:p>
          <a:p>
            <a:pPr marL="514350" indent="-514350"/>
            <a:endParaRPr lang="en-US" alt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92BB43-AB4A-4201-BE30-71856FC1FEA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95300" y="1588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/>
              <a:t>Nội dung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95300" y="955675"/>
            <a:ext cx="8496300" cy="3540125"/>
          </a:xfrm>
        </p:spPr>
        <p:txBody>
          <a:bodyPr/>
          <a:lstStyle/>
          <a:p>
            <a:pPr marL="514350" indent="-514350" eaLnBrk="1" hangingPunct="1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3600"/>
              <a:t>Giới thiệu nội dung môn học </a:t>
            </a:r>
          </a:p>
          <a:p>
            <a:pPr marL="514350" indent="-514350" eaLnBrk="1" hangingPunct="1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3600"/>
              <a:t>Tổng quan</a:t>
            </a:r>
          </a:p>
          <a:p>
            <a:pPr marL="514350" indent="-514350" eaLnBrk="1" hangingPunct="1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3600"/>
              <a:t>Phương pháp luận thiết kế</a:t>
            </a:r>
          </a:p>
          <a:p>
            <a:pPr marL="514350" indent="-514350" eaLnBrk="1" hangingPunct="1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3600"/>
              <a:t>FPGA (Field-Programmable Gate Array)</a:t>
            </a:r>
          </a:p>
          <a:p>
            <a:pPr marL="514350" indent="-514350" eaLnBrk="1" hangingPunct="1">
              <a:buClr>
                <a:srgbClr val="FF0000"/>
              </a:buClr>
              <a:buSzPct val="100000"/>
              <a:buFont typeface="Times New Roman" pitchFamily="18" charset="0"/>
              <a:buAutoNum type="arabicPeriod"/>
            </a:pPr>
            <a:r>
              <a:rPr lang="en-US" altLang="en-US" sz="3600"/>
              <a:t>HDL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E461F2-A19E-49F9-B06A-CDFE590059BC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4763" y="2971800"/>
            <a:ext cx="9144001" cy="644525"/>
          </a:xfrm>
          <a:prstGeom prst="rect">
            <a:avLst/>
          </a:prstGeom>
          <a:solidFill>
            <a:schemeClr val="bg2">
              <a:lumMod val="40000"/>
              <a:lumOff val="60000"/>
              <a:alpha val="3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8198" name="Right Brace 2"/>
          <p:cNvSpPr>
            <a:spLocks/>
          </p:cNvSpPr>
          <p:nvPr/>
        </p:nvSpPr>
        <p:spPr bwMode="auto">
          <a:xfrm>
            <a:off x="6324600" y="1676400"/>
            <a:ext cx="304800" cy="1066800"/>
          </a:xfrm>
          <a:prstGeom prst="rightBrace">
            <a:avLst>
              <a:gd name="adj1" fmla="val 8329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199" name="TextBox 3"/>
          <p:cNvSpPr txBox="1">
            <a:spLocks noChangeArrowheads="1"/>
          </p:cNvSpPr>
          <p:nvPr/>
        </p:nvSpPr>
        <p:spPr bwMode="auto">
          <a:xfrm>
            <a:off x="6705600" y="1828800"/>
            <a:ext cx="251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 sz="2000"/>
              <a:t>Tự đọc thêm </a:t>
            </a:r>
          </a:p>
          <a:p>
            <a:pPr algn="just"/>
            <a:r>
              <a:rPr lang="en-US" altLang="en-US" sz="2000"/>
              <a:t>trong slide bài giảng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84212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DE10 Standard Development Kit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8471" name="Slide Number Placeholder 3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7D110B-F1EB-4518-8C89-86F29B914ACC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20482" name="Picture 2" descr="DE10-Standard | Design Store for Intel® FPG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50209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523096" y="3415352"/>
            <a:ext cx="856496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0297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84212"/>
          </a:xfrm>
          <a:solidFill>
            <a:srgbClr val="00B0F0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Board Comparisons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8471" name="Slide Number Placeholder 3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77D110B-F1EB-4518-8C89-86F29B914ACC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21506" name="Picture 2" descr="https://www.terasic.com.tw/attachment/archive/1081/image/comparisons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924800" cy="565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3590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5852C15-BEBC-47D4-92A9-AEB8606426C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50875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altLang="en-US" sz="4000">
                <a:solidFill>
                  <a:schemeClr val="bg1"/>
                </a:solidFill>
              </a:rPr>
              <a:t>FPGA internal structure</a:t>
            </a:r>
          </a:p>
        </p:txBody>
      </p:sp>
      <p:grpSp>
        <p:nvGrpSpPr>
          <p:cNvPr id="9220" name="Group 8"/>
          <p:cNvGrpSpPr>
            <a:grpSpLocks/>
          </p:cNvGrpSpPr>
          <p:nvPr/>
        </p:nvGrpSpPr>
        <p:grpSpPr bwMode="auto">
          <a:xfrm>
            <a:off x="685800" y="685800"/>
            <a:ext cx="8018463" cy="6145213"/>
            <a:chOff x="685800" y="685800"/>
            <a:chExt cx="8018020" cy="6144904"/>
          </a:xfrm>
        </p:grpSpPr>
        <p:pic>
          <p:nvPicPr>
            <p:cNvPr id="9229" name="Picture 8" descr="Basic Structure of an FPGA (Island-Style)&#10;SB&#10;CB&#10;CB&#10;LB&#10;SB&#10;CB&#10;CB&#10;LB&#10;SB&#10;CB&#10;CB&#10;LB&#10;SB&#10;CB&#10;SB&#10;CB&#10;CB&#10;LB&#10;SB&#10;CB&#10;CB&#10;LB&#10;SB&#10;CB&#10;CB&#10;LB&#10;SB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685800"/>
              <a:ext cx="8018020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Rectangle 6"/>
            <p:cNvSpPr>
              <a:spLocks noChangeArrowheads="1"/>
            </p:cNvSpPr>
            <p:nvPr/>
          </p:nvSpPr>
          <p:spPr bwMode="auto">
            <a:xfrm>
              <a:off x="685800" y="6525904"/>
              <a:ext cx="801802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4125" y="1235075"/>
            <a:ext cx="10668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(or CLB)</a:t>
            </a:r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4419600" y="2546350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953000" y="3049588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4033838" y="2713038"/>
            <a:ext cx="342900" cy="3429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290888" y="2541588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723188" y="4724400"/>
            <a:ext cx="685800" cy="685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172200" y="4071938"/>
            <a:ext cx="533400" cy="1714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  <p:bldP spid="13" grpId="0" animBg="1"/>
      <p:bldP spid="14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23.5|6.1|10.5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.4|1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7.9|11.3|12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8.8|4.2"/>
</p:tagLst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4811</TotalTime>
  <Words>969</Words>
  <Application>Microsoft Macintosh PowerPoint</Application>
  <PresentationFormat>On-screen Show (4:3)</PresentationFormat>
  <Paragraphs>225</Paragraphs>
  <Slides>34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 New Roman</vt:lpstr>
      <vt:lpstr>Wingdings</vt:lpstr>
      <vt:lpstr>Quadrant</vt:lpstr>
      <vt:lpstr>Visio</vt:lpstr>
      <vt:lpstr>Chương 1 Giới thiệu</vt:lpstr>
      <vt:lpstr>Sách tham khảo</vt:lpstr>
      <vt:lpstr>Phần mềm</vt:lpstr>
      <vt:lpstr>Phần mềm</vt:lpstr>
      <vt:lpstr>Topics</vt:lpstr>
      <vt:lpstr>Nội dung</vt:lpstr>
      <vt:lpstr>DE10 Standard Development Kit</vt:lpstr>
      <vt:lpstr>Board Comparisons</vt:lpstr>
      <vt:lpstr>FPGA internal structure</vt:lpstr>
      <vt:lpstr>FPGA internal structure</vt:lpstr>
      <vt:lpstr>FPGA internal structure</vt:lpstr>
      <vt:lpstr>FPGA internal structure</vt:lpstr>
      <vt:lpstr>FPGA internal structure</vt:lpstr>
      <vt:lpstr>Look Up Table (LUT)</vt:lpstr>
      <vt:lpstr>Look Up Table (LUT)</vt:lpstr>
      <vt:lpstr>Programmable Interconnect to CLB I/O as: LUT or MUXes</vt:lpstr>
      <vt:lpstr>Programmable Interconnect: Switch Blocks</vt:lpstr>
      <vt:lpstr>ASIC/FPGA Design Flow</vt:lpstr>
      <vt:lpstr>PowerPoint Presentation</vt:lpstr>
      <vt:lpstr>PowerPoint Presentation</vt:lpstr>
      <vt:lpstr>PowerPoint Presentation</vt:lpstr>
      <vt:lpstr>PowerPoint Presentation</vt:lpstr>
      <vt:lpstr>FPGA Design Flow</vt:lpstr>
      <vt:lpstr>FPGA Design Flow</vt:lpstr>
      <vt:lpstr>FPGA Design Flow</vt:lpstr>
      <vt:lpstr>FPGA Design Flow - HDL description</vt:lpstr>
      <vt:lpstr>FPGA Design Flow – Logic Synthesis</vt:lpstr>
      <vt:lpstr>FPGA Design Flow - Mapping</vt:lpstr>
      <vt:lpstr>FPGA Design Flow - Place &amp; Route</vt:lpstr>
      <vt:lpstr>FPGA Design Flow - Placement</vt:lpstr>
      <vt:lpstr>FPGA Design Flow - Routing</vt:lpstr>
      <vt:lpstr>FPGA Design Flow - Configuration</vt:lpstr>
      <vt:lpstr>FPGA Design Flow: Where is most time spent?</vt:lpstr>
      <vt:lpstr>PowerPoint Presentation</vt:lpstr>
    </vt:vector>
  </TitlesOfParts>
  <Company>UUM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COMPONENTS</dc:title>
  <dc:creator>Mohd Hasbullah Omar</dc:creator>
  <cp:lastModifiedBy>Microsoft Office User</cp:lastModifiedBy>
  <cp:revision>390</cp:revision>
  <cp:lastPrinted>1601-01-01T00:00:00Z</cp:lastPrinted>
  <dcterms:created xsi:type="dcterms:W3CDTF">2005-01-17T04:12:50Z</dcterms:created>
  <dcterms:modified xsi:type="dcterms:W3CDTF">2023-01-06T00:43:16Z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NXTAG2">
    <vt:lpwstr>000800a4080000000000010242300207f6000400038000</vt:lpwstr>
  </property>
</Properties>
</file>