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28"/>
  </p:notesMasterIdLst>
  <p:handoutMasterIdLst>
    <p:handoutMasterId r:id="rId29"/>
  </p:handoutMasterIdLst>
  <p:sldIdLst>
    <p:sldId id="256" r:id="rId2"/>
    <p:sldId id="581" r:id="rId3"/>
    <p:sldId id="582" r:id="rId4"/>
    <p:sldId id="583" r:id="rId5"/>
    <p:sldId id="584" r:id="rId6"/>
    <p:sldId id="585" r:id="rId7"/>
    <p:sldId id="586" r:id="rId8"/>
    <p:sldId id="588" r:id="rId9"/>
    <p:sldId id="587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599" r:id="rId21"/>
    <p:sldId id="600" r:id="rId22"/>
    <p:sldId id="601" r:id="rId23"/>
    <p:sldId id="602" r:id="rId24"/>
    <p:sldId id="603" r:id="rId25"/>
    <p:sldId id="604" r:id="rId26"/>
    <p:sldId id="605" r:id="rId27"/>
  </p:sldIdLst>
  <p:sldSz cx="9144000" cy="6858000" type="screen4x3"/>
  <p:notesSz cx="680878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CCFF"/>
    <a:srgbClr val="66FFFF"/>
    <a:srgbClr val="3333FF"/>
    <a:srgbClr val="336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 autoAdjust="0"/>
    <p:restoredTop sz="94648" autoAdjust="0"/>
  </p:normalViewPr>
  <p:slideViewPr>
    <p:cSldViewPr>
      <p:cViewPr varScale="1">
        <p:scale>
          <a:sx n="121" d="100"/>
          <a:sy n="121" d="100"/>
        </p:scale>
        <p:origin x="15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0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CF15A63-A4DA-4B76-B981-3D0E443590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587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736600"/>
            <a:ext cx="4913312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2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2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2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3166FAB-6910-42DE-BC65-26A21CF56A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144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911B59-F405-4558-A5B0-2B250F4ED744}" type="slidenum">
              <a:rPr lang="en-US" altLang="en-US" smtClean="0">
                <a:latin typeface="Arial" pitchFamily="34" charset="0"/>
              </a:rPr>
              <a:pPr/>
              <a:t>1</a:t>
            </a:fld>
            <a:endParaRPr lang="en-US" altLang="en-US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533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6394450"/>
            <a:ext cx="21336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2AB7122-0EBA-461C-B548-4EB9098CF2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72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C4FD5-4515-44BD-AD51-A3CE0E2CC4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40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E4E5C-B8DC-4E27-B347-88F2D1286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13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>
            <a:lvl1pPr algn="ctr"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55675"/>
            <a:ext cx="8763000" cy="52927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62813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D0E76-CAC4-4F48-BAB7-5A075A0849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8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DF3D9-0AAC-4574-AABD-9D2956F4D4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96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83E2-3CBA-4448-9A0A-71CFB86737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8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>
            <a:lvl1pPr algn="ctr"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06562"/>
            <a:ext cx="4040188" cy="4419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6561"/>
            <a:ext cx="4041775" cy="4419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D20F4-59BF-4FD6-A198-51994AB3E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0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16BB3-A963-466F-BAC2-0C21DBDC6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0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9BD69-6D23-4C29-8424-8C4C79D6DD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35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F9602-5341-416F-9502-68C4986ACE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51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C25BA-E85B-4915-BF2F-2D573B117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66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4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Times New Roman" pitchFamily="18" charset="0"/>
              </a:defRPr>
            </a:lvl1pPr>
          </a:lstStyle>
          <a:p>
            <a:pPr>
              <a:defRPr/>
            </a:pPr>
            <a:fld id="{CC593EDF-E8BF-49BC-9778-1CCD9CD161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7696200" cy="2057400"/>
          </a:xfrm>
        </p:spPr>
        <p:txBody>
          <a:bodyPr/>
          <a:lstStyle/>
          <a:p>
            <a:pPr algn="ctr" eaLnBrk="1" hangingPunct="1"/>
            <a:r>
              <a:rPr lang="en-US" altLang="en-US" sz="4400" dirty="0" err="1"/>
              <a:t>Ch</a:t>
            </a:r>
            <a:r>
              <a:rPr lang="vi-VN" altLang="en-US" sz="4400" dirty="0"/>
              <a:t>ương </a:t>
            </a:r>
            <a:r>
              <a:rPr lang="en-US" altLang="en-US" sz="4400" dirty="0"/>
              <a:t>1</a:t>
            </a:r>
            <a:br>
              <a:rPr lang="vi-VN" altLang="en-US" dirty="0"/>
            </a:br>
            <a:r>
              <a:rPr lang="en-US" altLang="en-US" dirty="0" err="1"/>
              <a:t>Giới</a:t>
            </a:r>
            <a:r>
              <a:rPr lang="en-US" altLang="en-US" dirty="0"/>
              <a:t> </a:t>
            </a:r>
            <a:r>
              <a:rPr lang="en-US" altLang="en-US" dirty="0" err="1"/>
              <a:t>thiệu</a:t>
            </a:r>
            <a:endParaRPr lang="vi-VN" altLang="en-US" sz="4800" dirty="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52400" y="228600"/>
            <a:ext cx="4648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vi-VN" altLang="en-US">
                <a:latin typeface="Arial" pitchFamily="34" charset="0"/>
                <a:cs typeface="Arial" pitchFamily="34" charset="0"/>
              </a:rPr>
              <a:t>ĐHBK Tp HCM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 </a:t>
            </a:r>
            <a:r>
              <a:rPr lang="vi-VN" altLang="en-US">
                <a:latin typeface="Arial" pitchFamily="34" charset="0"/>
                <a:cs typeface="Arial" pitchFamily="34" charset="0"/>
              </a:rPr>
              <a:t>-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 </a:t>
            </a:r>
            <a:r>
              <a:rPr lang="vi-VN" altLang="en-US">
                <a:latin typeface="Arial" pitchFamily="34" charset="0"/>
                <a:cs typeface="Arial" pitchFamily="34" charset="0"/>
              </a:rPr>
              <a:t>Khoa Đ-ĐT</a:t>
            </a:r>
          </a:p>
          <a:p>
            <a:pPr eaLnBrk="1" hangingPunct="1"/>
            <a:r>
              <a:rPr lang="vi-VN" altLang="en-US">
                <a:latin typeface="Arial" pitchFamily="34" charset="0"/>
                <a:cs typeface="Arial" pitchFamily="34" charset="0"/>
              </a:rPr>
              <a:t>BMĐT</a:t>
            </a:r>
            <a:endParaRPr lang="en-US" altLang="en-US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vi-VN" altLang="en-US">
                <a:latin typeface="Arial" pitchFamily="34" charset="0"/>
                <a:cs typeface="Arial" pitchFamily="34" charset="0"/>
              </a:rPr>
              <a:t>Môn học: 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Xử lý tín hiệu số  với FPGA</a:t>
            </a:r>
          </a:p>
          <a:p>
            <a:pPr eaLnBrk="1" hangingPunct="1"/>
            <a:r>
              <a:rPr lang="vi-VN" altLang="en-US">
                <a:latin typeface="Arial" pitchFamily="34" charset="0"/>
                <a:cs typeface="Arial" pitchFamily="34" charset="0"/>
              </a:rPr>
              <a:t>GVPT: 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Nguyễn Lý Thiên Trường</a:t>
            </a:r>
          </a:p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Email: truongnguyen@hcmut.edu.vn</a:t>
            </a:r>
          </a:p>
          <a:p>
            <a:pPr eaLnBrk="1" hangingPunct="1"/>
            <a:r>
              <a:rPr lang="en-US" altLang="en-US">
                <a:latin typeface="Arial" pitchFamily="34" charset="0"/>
                <a:cs typeface="Arial" pitchFamily="34" charset="0"/>
              </a:rPr>
              <a:t>203-B3</a:t>
            </a:r>
            <a:endParaRPr lang="vi-VN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Nesting conditional operators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01688" y="866775"/>
            <a:ext cx="7739062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tabLst>
                <a:tab pos="51435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51435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tabLst>
                <a:tab pos="514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51435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51435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7543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51435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2115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51435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6687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51435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1259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51435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ea typeface="MS Mincho" pitchFamily="49" charset="-128"/>
                <a:cs typeface="Arial" pitchFamily="34" charset="0"/>
              </a:rPr>
              <a:t>module</a:t>
            </a:r>
            <a:r>
              <a:rPr lang="en-US" altLang="en-US" sz="2400" dirty="0">
                <a:ea typeface="MS Mincho" pitchFamily="49" charset="-128"/>
                <a:cs typeface="Arial" pitchFamily="34" charset="0"/>
              </a:rPr>
              <a:t> mux4to1 (w0, w1, w2, w3, S, f);</a:t>
            </a:r>
            <a:endParaRPr lang="en-US" altLang="en-US" sz="2400" dirty="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2400" b="1" dirty="0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2400" dirty="0">
                <a:ea typeface="MS Mincho" pitchFamily="49" charset="-128"/>
                <a:cs typeface="Arial" pitchFamily="34" charset="0"/>
              </a:rPr>
              <a:t> w0, w1, w2, w3;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</a:t>
            </a:r>
            <a:r>
              <a:rPr lang="en-US" altLang="en-US" sz="2400" b="1" dirty="0">
                <a:ea typeface="MS Mincho" pitchFamily="49" charset="-128"/>
              </a:rPr>
              <a:t>input</a:t>
            </a:r>
            <a:r>
              <a:rPr lang="en-US" altLang="en-US" sz="2400" dirty="0">
                <a:ea typeface="MS Mincho" pitchFamily="49" charset="-128"/>
              </a:rPr>
              <a:t> [1:0] S;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</a:t>
            </a:r>
            <a:r>
              <a:rPr lang="en-US" altLang="en-US" sz="2400" b="1" dirty="0">
                <a:ea typeface="MS Mincho" pitchFamily="49" charset="-128"/>
              </a:rPr>
              <a:t>output</a:t>
            </a:r>
            <a:r>
              <a:rPr lang="en-US" altLang="en-US" sz="2400" dirty="0">
                <a:ea typeface="MS Mincho" pitchFamily="49" charset="-128"/>
              </a:rPr>
              <a:t> f;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 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</a:t>
            </a:r>
            <a:r>
              <a:rPr lang="en-US" altLang="en-US" sz="2400" b="1" dirty="0">
                <a:ea typeface="MS Mincho" pitchFamily="49" charset="-128"/>
              </a:rPr>
              <a:t>assign</a:t>
            </a:r>
            <a:r>
              <a:rPr lang="en-US" altLang="en-US" sz="2400" dirty="0">
                <a:ea typeface="MS Mincho" pitchFamily="49" charset="-128"/>
              </a:rPr>
              <a:t> f = S[1] ? (S[0] ? w3 : w2) : (S[0] ? w1 : w0);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	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ea typeface="MS Mincho" pitchFamily="49" charset="-128"/>
              </a:rPr>
              <a:t>endmodule</a:t>
            </a:r>
            <a:r>
              <a:rPr lang="en-US" altLang="en-US" sz="2400" dirty="0">
                <a:ea typeface="MS Mincho" pitchFamily="49" charset="-128"/>
              </a:rPr>
              <a:t> 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098550" y="4217988"/>
            <a:ext cx="2976563" cy="1389062"/>
            <a:chOff x="795338" y="1103313"/>
            <a:chExt cx="2976562" cy="1389062"/>
          </a:xfrm>
        </p:grpSpPr>
        <p:sp>
          <p:nvSpPr>
            <p:cNvPr id="13356" name="Line 3"/>
            <p:cNvSpPr>
              <a:spLocks noChangeShapeType="1"/>
            </p:cNvSpPr>
            <p:nvPr/>
          </p:nvSpPr>
          <p:spPr bwMode="auto">
            <a:xfrm>
              <a:off x="1004888" y="1717675"/>
              <a:ext cx="1857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Line 4"/>
            <p:cNvSpPr>
              <a:spLocks noChangeShapeType="1"/>
            </p:cNvSpPr>
            <p:nvPr/>
          </p:nvSpPr>
          <p:spPr bwMode="auto">
            <a:xfrm>
              <a:off x="1004888" y="1903413"/>
              <a:ext cx="1857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Line 5"/>
            <p:cNvSpPr>
              <a:spLocks noChangeShapeType="1"/>
            </p:cNvSpPr>
            <p:nvPr/>
          </p:nvSpPr>
          <p:spPr bwMode="auto">
            <a:xfrm flipH="1" flipV="1">
              <a:off x="1550988" y="2005013"/>
              <a:ext cx="18573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Freeform 6"/>
            <p:cNvSpPr>
              <a:spLocks/>
            </p:cNvSpPr>
            <p:nvPr/>
          </p:nvSpPr>
          <p:spPr bwMode="auto">
            <a:xfrm>
              <a:off x="1190625" y="1547813"/>
              <a:ext cx="354013" cy="895350"/>
            </a:xfrm>
            <a:custGeom>
              <a:avLst/>
              <a:gdLst>
                <a:gd name="T0" fmla="*/ 2147483647 w 446"/>
                <a:gd name="T1" fmla="*/ 2147483647 h 1126"/>
                <a:gd name="T2" fmla="*/ 2147483647 w 446"/>
                <a:gd name="T3" fmla="*/ 2147483647 h 1126"/>
                <a:gd name="T4" fmla="*/ 0 w 446"/>
                <a:gd name="T5" fmla="*/ 0 h 1126"/>
                <a:gd name="T6" fmla="*/ 0 w 446"/>
                <a:gd name="T7" fmla="*/ 2147483647 h 1126"/>
                <a:gd name="T8" fmla="*/ 2147483647 w 446"/>
                <a:gd name="T9" fmla="*/ 2147483647 h 1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6" h="1126">
                  <a:moveTo>
                    <a:pt x="446" y="914"/>
                  </a:moveTo>
                  <a:lnTo>
                    <a:pt x="446" y="234"/>
                  </a:lnTo>
                  <a:lnTo>
                    <a:pt x="0" y="0"/>
                  </a:lnTo>
                  <a:lnTo>
                    <a:pt x="0" y="1126"/>
                  </a:lnTo>
                  <a:lnTo>
                    <a:pt x="446" y="914"/>
                  </a:lnTo>
                  <a:close/>
                </a:path>
              </a:pathLst>
            </a:custGeom>
            <a:solidFill>
              <a:srgbClr val="FFFF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Line 7"/>
            <p:cNvSpPr>
              <a:spLocks noChangeShapeType="1"/>
            </p:cNvSpPr>
            <p:nvPr/>
          </p:nvSpPr>
          <p:spPr bwMode="auto">
            <a:xfrm>
              <a:off x="1274763" y="1412875"/>
              <a:ext cx="1587" cy="1857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Rectangle 8"/>
            <p:cNvSpPr>
              <a:spLocks noChangeArrowheads="1"/>
            </p:cNvSpPr>
            <p:nvPr/>
          </p:nvSpPr>
          <p:spPr bwMode="auto">
            <a:xfrm>
              <a:off x="1816100" y="1906588"/>
              <a:ext cx="8572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altLang="en-US" sz="2400"/>
            </a:p>
          </p:txBody>
        </p:sp>
        <p:sp>
          <p:nvSpPr>
            <p:cNvPr id="13362" name="Rectangle 9"/>
            <p:cNvSpPr>
              <a:spLocks noChangeArrowheads="1"/>
            </p:cNvSpPr>
            <p:nvPr/>
          </p:nvSpPr>
          <p:spPr bwMode="auto">
            <a:xfrm>
              <a:off x="815975" y="1293813"/>
              <a:ext cx="1190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13363" name="Line 10"/>
            <p:cNvSpPr>
              <a:spLocks noChangeShapeType="1"/>
            </p:cNvSpPr>
            <p:nvPr/>
          </p:nvSpPr>
          <p:spPr bwMode="auto">
            <a:xfrm>
              <a:off x="1004888" y="1412875"/>
              <a:ext cx="269875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Rectangle 11"/>
            <p:cNvSpPr>
              <a:spLocks noChangeArrowheads="1"/>
            </p:cNvSpPr>
            <p:nvPr/>
          </p:nvSpPr>
          <p:spPr bwMode="auto">
            <a:xfrm>
              <a:off x="881063" y="137160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3365" name="Rectangle 12"/>
            <p:cNvSpPr>
              <a:spLocks noChangeArrowheads="1"/>
            </p:cNvSpPr>
            <p:nvPr/>
          </p:nvSpPr>
          <p:spPr bwMode="auto">
            <a:xfrm>
              <a:off x="795338" y="1598613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3366" name="Rectangle 13"/>
            <p:cNvSpPr>
              <a:spLocks noChangeArrowheads="1"/>
            </p:cNvSpPr>
            <p:nvPr/>
          </p:nvSpPr>
          <p:spPr bwMode="auto">
            <a:xfrm>
              <a:off x="901700" y="167640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3367" name="Rectangle 14"/>
            <p:cNvSpPr>
              <a:spLocks noChangeArrowheads="1"/>
            </p:cNvSpPr>
            <p:nvPr/>
          </p:nvSpPr>
          <p:spPr bwMode="auto">
            <a:xfrm>
              <a:off x="795338" y="1785938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3368" name="Rectangle 15"/>
            <p:cNvSpPr>
              <a:spLocks noChangeArrowheads="1"/>
            </p:cNvSpPr>
            <p:nvPr/>
          </p:nvSpPr>
          <p:spPr bwMode="auto">
            <a:xfrm>
              <a:off x="901700" y="1863725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3369" name="Rectangle 16"/>
            <p:cNvSpPr>
              <a:spLocks noChangeArrowheads="1"/>
            </p:cNvSpPr>
            <p:nvPr/>
          </p:nvSpPr>
          <p:spPr bwMode="auto">
            <a:xfrm>
              <a:off x="1235075" y="1649413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00</a:t>
              </a:r>
              <a:endParaRPr lang="en-US" altLang="en-US" sz="2400"/>
            </a:p>
          </p:txBody>
        </p:sp>
        <p:sp>
          <p:nvSpPr>
            <p:cNvPr id="13370" name="Rectangle 17"/>
            <p:cNvSpPr>
              <a:spLocks noChangeArrowheads="1"/>
            </p:cNvSpPr>
            <p:nvPr/>
          </p:nvSpPr>
          <p:spPr bwMode="auto">
            <a:xfrm>
              <a:off x="1235075" y="1835150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01</a:t>
              </a:r>
              <a:endParaRPr lang="en-US" altLang="en-US" sz="2400"/>
            </a:p>
          </p:txBody>
        </p:sp>
        <p:sp>
          <p:nvSpPr>
            <p:cNvPr id="13371" name="Rectangle 18"/>
            <p:cNvSpPr>
              <a:spLocks noChangeArrowheads="1"/>
            </p:cNvSpPr>
            <p:nvPr/>
          </p:nvSpPr>
          <p:spPr bwMode="auto">
            <a:xfrm>
              <a:off x="3525838" y="1641475"/>
              <a:ext cx="1524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3372" name="Rectangle 19"/>
            <p:cNvSpPr>
              <a:spLocks noChangeArrowheads="1"/>
            </p:cNvSpPr>
            <p:nvPr/>
          </p:nvSpPr>
          <p:spPr bwMode="auto">
            <a:xfrm>
              <a:off x="3632200" y="1717675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3373" name="Rectangle 20"/>
            <p:cNvSpPr>
              <a:spLocks noChangeArrowheads="1"/>
            </p:cNvSpPr>
            <p:nvPr/>
          </p:nvSpPr>
          <p:spPr bwMode="auto">
            <a:xfrm>
              <a:off x="3525838" y="1843088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3374" name="Freeform 21"/>
            <p:cNvSpPr>
              <a:spLocks/>
            </p:cNvSpPr>
            <p:nvPr/>
          </p:nvSpPr>
          <p:spPr bwMode="auto">
            <a:xfrm>
              <a:off x="1004888" y="1211263"/>
              <a:ext cx="422275" cy="455612"/>
            </a:xfrm>
            <a:custGeom>
              <a:avLst/>
              <a:gdLst>
                <a:gd name="T0" fmla="*/ 0 w 531"/>
                <a:gd name="T1" fmla="*/ 0 h 574"/>
                <a:gd name="T2" fmla="*/ 2147483647 w 531"/>
                <a:gd name="T3" fmla="*/ 0 h 574"/>
                <a:gd name="T4" fmla="*/ 2147483647 w 531"/>
                <a:gd name="T5" fmla="*/ 2147483647 h 5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1" h="574">
                  <a:moveTo>
                    <a:pt x="0" y="0"/>
                  </a:moveTo>
                  <a:lnTo>
                    <a:pt x="531" y="0"/>
                  </a:lnTo>
                  <a:lnTo>
                    <a:pt x="531" y="574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5" name="Rectangle 22"/>
            <p:cNvSpPr>
              <a:spLocks noChangeArrowheads="1"/>
            </p:cNvSpPr>
            <p:nvPr/>
          </p:nvSpPr>
          <p:spPr bwMode="auto">
            <a:xfrm>
              <a:off x="3632200" y="1920875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3376" name="Rectangle 23"/>
            <p:cNvSpPr>
              <a:spLocks noChangeArrowheads="1"/>
            </p:cNvSpPr>
            <p:nvPr/>
          </p:nvSpPr>
          <p:spPr bwMode="auto">
            <a:xfrm>
              <a:off x="815975" y="1103313"/>
              <a:ext cx="1190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13377" name="Line 24"/>
            <p:cNvSpPr>
              <a:spLocks noChangeShapeType="1"/>
            </p:cNvSpPr>
            <p:nvPr/>
          </p:nvSpPr>
          <p:spPr bwMode="auto">
            <a:xfrm>
              <a:off x="1004888" y="2087563"/>
              <a:ext cx="1857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Line 25"/>
            <p:cNvSpPr>
              <a:spLocks noChangeShapeType="1"/>
            </p:cNvSpPr>
            <p:nvPr/>
          </p:nvSpPr>
          <p:spPr bwMode="auto">
            <a:xfrm>
              <a:off x="1004888" y="2273300"/>
              <a:ext cx="1857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9" name="Rectangle 26"/>
            <p:cNvSpPr>
              <a:spLocks noChangeArrowheads="1"/>
            </p:cNvSpPr>
            <p:nvPr/>
          </p:nvSpPr>
          <p:spPr bwMode="auto">
            <a:xfrm>
              <a:off x="881063" y="118110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3380" name="Rectangle 27"/>
            <p:cNvSpPr>
              <a:spLocks noChangeArrowheads="1"/>
            </p:cNvSpPr>
            <p:nvPr/>
          </p:nvSpPr>
          <p:spPr bwMode="auto">
            <a:xfrm>
              <a:off x="795338" y="1974850"/>
              <a:ext cx="1524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3381" name="Rectangle 28"/>
            <p:cNvSpPr>
              <a:spLocks noChangeArrowheads="1"/>
            </p:cNvSpPr>
            <p:nvPr/>
          </p:nvSpPr>
          <p:spPr bwMode="auto">
            <a:xfrm>
              <a:off x="901700" y="2052638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en-US" sz="2400"/>
            </a:p>
          </p:txBody>
        </p:sp>
        <p:sp>
          <p:nvSpPr>
            <p:cNvPr id="13382" name="Rectangle 29"/>
            <p:cNvSpPr>
              <a:spLocks noChangeArrowheads="1"/>
            </p:cNvSpPr>
            <p:nvPr/>
          </p:nvSpPr>
          <p:spPr bwMode="auto">
            <a:xfrm>
              <a:off x="795338" y="2163763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3383" name="Rectangle 30"/>
            <p:cNvSpPr>
              <a:spLocks noChangeArrowheads="1"/>
            </p:cNvSpPr>
            <p:nvPr/>
          </p:nvSpPr>
          <p:spPr bwMode="auto">
            <a:xfrm>
              <a:off x="901700" y="224155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altLang="en-US" sz="2400"/>
            </a:p>
          </p:txBody>
        </p:sp>
        <p:sp>
          <p:nvSpPr>
            <p:cNvPr id="13384" name="Rectangle 31"/>
            <p:cNvSpPr>
              <a:spLocks noChangeArrowheads="1"/>
            </p:cNvSpPr>
            <p:nvPr/>
          </p:nvSpPr>
          <p:spPr bwMode="auto">
            <a:xfrm>
              <a:off x="1235075" y="2025650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10</a:t>
              </a:r>
              <a:endParaRPr lang="en-US" altLang="en-US" sz="2400"/>
            </a:p>
          </p:txBody>
        </p:sp>
        <p:sp>
          <p:nvSpPr>
            <p:cNvPr id="13385" name="Line 32"/>
            <p:cNvSpPr>
              <a:spLocks noChangeShapeType="1"/>
            </p:cNvSpPr>
            <p:nvPr/>
          </p:nvSpPr>
          <p:spPr bwMode="auto">
            <a:xfrm flipH="1">
              <a:off x="2776538" y="1565275"/>
              <a:ext cx="995362" cy="1588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6" name="Line 33"/>
            <p:cNvSpPr>
              <a:spLocks noChangeShapeType="1"/>
            </p:cNvSpPr>
            <p:nvPr/>
          </p:nvSpPr>
          <p:spPr bwMode="auto">
            <a:xfrm flipV="1">
              <a:off x="3384550" y="1293813"/>
              <a:ext cx="0" cy="1198562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7" name="Rectangle 34"/>
            <p:cNvSpPr>
              <a:spLocks noChangeArrowheads="1"/>
            </p:cNvSpPr>
            <p:nvPr/>
          </p:nvSpPr>
          <p:spPr bwMode="auto">
            <a:xfrm>
              <a:off x="1235075" y="2211388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11</a:t>
              </a:r>
              <a:endParaRPr lang="en-US" altLang="en-US" sz="2400"/>
            </a:p>
          </p:txBody>
        </p:sp>
        <p:sp>
          <p:nvSpPr>
            <p:cNvPr id="13388" name="Rectangle 35"/>
            <p:cNvSpPr>
              <a:spLocks noChangeArrowheads="1"/>
            </p:cNvSpPr>
            <p:nvPr/>
          </p:nvSpPr>
          <p:spPr bwMode="auto">
            <a:xfrm>
              <a:off x="2901950" y="1662113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FF"/>
                  </a:solidFill>
                  <a:latin typeface="Times-Roman"/>
                </a:rPr>
                <a:t>0 </a:t>
              </a:r>
              <a:endParaRPr lang="en-US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13389" name="Rectangle 36"/>
            <p:cNvSpPr>
              <a:spLocks noChangeArrowheads="1"/>
            </p:cNvSpPr>
            <p:nvPr/>
          </p:nvSpPr>
          <p:spPr bwMode="auto">
            <a:xfrm>
              <a:off x="2901950" y="1863725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FF"/>
                  </a:solidFill>
                  <a:latin typeface="Times-Roman"/>
                </a:rPr>
                <a:t>0 </a:t>
              </a:r>
              <a:endParaRPr lang="en-US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13390" name="Rectangle 37"/>
            <p:cNvSpPr>
              <a:spLocks noChangeArrowheads="1"/>
            </p:cNvSpPr>
            <p:nvPr/>
          </p:nvSpPr>
          <p:spPr bwMode="auto">
            <a:xfrm>
              <a:off x="2901950" y="2066925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FF3300"/>
                  </a:solidFill>
                  <a:latin typeface="Times-Roman"/>
                </a:rPr>
                <a:t>1 </a:t>
              </a:r>
              <a:endParaRPr lang="en-US" altLang="en-US" sz="2400">
                <a:solidFill>
                  <a:srgbClr val="FF3300"/>
                </a:solidFill>
              </a:endParaRPr>
            </a:p>
          </p:txBody>
        </p:sp>
        <p:sp>
          <p:nvSpPr>
            <p:cNvPr id="13391" name="Rectangle 38"/>
            <p:cNvSpPr>
              <a:spLocks noChangeArrowheads="1"/>
            </p:cNvSpPr>
            <p:nvPr/>
          </p:nvSpPr>
          <p:spPr bwMode="auto">
            <a:xfrm>
              <a:off x="2901950" y="2268538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FF3300"/>
                  </a:solidFill>
                  <a:latin typeface="Times-Roman"/>
                </a:rPr>
                <a:t>1 </a:t>
              </a:r>
              <a:endParaRPr lang="en-US" altLang="en-US" sz="2400">
                <a:solidFill>
                  <a:srgbClr val="FF3300"/>
                </a:solidFill>
              </a:endParaRPr>
            </a:p>
          </p:txBody>
        </p:sp>
        <p:sp>
          <p:nvSpPr>
            <p:cNvPr id="13392" name="Rectangle 39"/>
            <p:cNvSpPr>
              <a:spLocks noChangeArrowheads="1"/>
            </p:cNvSpPr>
            <p:nvPr/>
          </p:nvSpPr>
          <p:spPr bwMode="auto">
            <a:xfrm>
              <a:off x="3143250" y="1863725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3393" name="Rectangle 40"/>
            <p:cNvSpPr>
              <a:spLocks noChangeArrowheads="1"/>
            </p:cNvSpPr>
            <p:nvPr/>
          </p:nvSpPr>
          <p:spPr bwMode="auto">
            <a:xfrm>
              <a:off x="3143250" y="2066925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3394" name="Rectangle 41"/>
            <p:cNvSpPr>
              <a:spLocks noChangeArrowheads="1"/>
            </p:cNvSpPr>
            <p:nvPr/>
          </p:nvSpPr>
          <p:spPr bwMode="auto">
            <a:xfrm>
              <a:off x="3143250" y="2268538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3395" name="Rectangle 42"/>
            <p:cNvSpPr>
              <a:spLocks noChangeArrowheads="1"/>
            </p:cNvSpPr>
            <p:nvPr/>
          </p:nvSpPr>
          <p:spPr bwMode="auto">
            <a:xfrm>
              <a:off x="3587750" y="1325563"/>
              <a:ext cx="8572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altLang="en-US" sz="2400"/>
            </a:p>
          </p:txBody>
        </p:sp>
        <p:sp>
          <p:nvSpPr>
            <p:cNvPr id="13396" name="Rectangle 43"/>
            <p:cNvSpPr>
              <a:spLocks noChangeArrowheads="1"/>
            </p:cNvSpPr>
            <p:nvPr/>
          </p:nvSpPr>
          <p:spPr bwMode="auto">
            <a:xfrm>
              <a:off x="2870200" y="1325563"/>
              <a:ext cx="1190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13397" name="Rectangle 44"/>
            <p:cNvSpPr>
              <a:spLocks noChangeArrowheads="1"/>
            </p:cNvSpPr>
            <p:nvPr/>
          </p:nvSpPr>
          <p:spPr bwMode="auto">
            <a:xfrm>
              <a:off x="2935288" y="140335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3398" name="Rectangle 45"/>
            <p:cNvSpPr>
              <a:spLocks noChangeArrowheads="1"/>
            </p:cNvSpPr>
            <p:nvPr/>
          </p:nvSpPr>
          <p:spPr bwMode="auto">
            <a:xfrm>
              <a:off x="3143250" y="1662113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3399" name="Rectangle 46"/>
            <p:cNvSpPr>
              <a:spLocks noChangeArrowheads="1"/>
            </p:cNvSpPr>
            <p:nvPr/>
          </p:nvSpPr>
          <p:spPr bwMode="auto">
            <a:xfrm>
              <a:off x="3111500" y="1325563"/>
              <a:ext cx="1190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13400" name="Rectangle 47"/>
            <p:cNvSpPr>
              <a:spLocks noChangeArrowheads="1"/>
            </p:cNvSpPr>
            <p:nvPr/>
          </p:nvSpPr>
          <p:spPr bwMode="auto">
            <a:xfrm>
              <a:off x="3175000" y="140335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3401" name="Rectangle 48"/>
            <p:cNvSpPr>
              <a:spLocks noChangeArrowheads="1"/>
            </p:cNvSpPr>
            <p:nvPr/>
          </p:nvSpPr>
          <p:spPr bwMode="auto">
            <a:xfrm>
              <a:off x="3522663" y="2046288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3402" name="Rectangle 49"/>
            <p:cNvSpPr>
              <a:spLocks noChangeArrowheads="1"/>
            </p:cNvSpPr>
            <p:nvPr/>
          </p:nvSpPr>
          <p:spPr bwMode="auto">
            <a:xfrm>
              <a:off x="3629025" y="2122488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en-US" sz="2400"/>
            </a:p>
          </p:txBody>
        </p:sp>
        <p:sp>
          <p:nvSpPr>
            <p:cNvPr id="13403" name="Rectangle 50"/>
            <p:cNvSpPr>
              <a:spLocks noChangeArrowheads="1"/>
            </p:cNvSpPr>
            <p:nvPr/>
          </p:nvSpPr>
          <p:spPr bwMode="auto">
            <a:xfrm>
              <a:off x="3522663" y="2247900"/>
              <a:ext cx="1524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3404" name="Rectangle 51"/>
            <p:cNvSpPr>
              <a:spLocks noChangeArrowheads="1"/>
            </p:cNvSpPr>
            <p:nvPr/>
          </p:nvSpPr>
          <p:spPr bwMode="auto">
            <a:xfrm>
              <a:off x="3629025" y="2325688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altLang="en-US" sz="2400"/>
            </a:p>
          </p:txBody>
        </p:sp>
      </p:grpSp>
      <p:grpSp>
        <p:nvGrpSpPr>
          <p:cNvPr id="13317" name="Group 54"/>
          <p:cNvGrpSpPr>
            <a:grpSpLocks/>
          </p:cNvGrpSpPr>
          <p:nvPr/>
        </p:nvGrpSpPr>
        <p:grpSpPr bwMode="auto">
          <a:xfrm>
            <a:off x="5551488" y="3276600"/>
            <a:ext cx="2809875" cy="3330575"/>
            <a:chOff x="6029325" y="1670050"/>
            <a:chExt cx="2809875" cy="3330575"/>
          </a:xfrm>
        </p:grpSpPr>
        <p:sp>
          <p:nvSpPr>
            <p:cNvPr id="13320" name="Line 52"/>
            <p:cNvSpPr>
              <a:spLocks noChangeShapeType="1"/>
            </p:cNvSpPr>
            <p:nvPr/>
          </p:nvSpPr>
          <p:spPr bwMode="auto">
            <a:xfrm>
              <a:off x="6313488" y="2919413"/>
              <a:ext cx="3444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53"/>
            <p:cNvSpPr>
              <a:spLocks noChangeShapeType="1"/>
            </p:cNvSpPr>
            <p:nvPr/>
          </p:nvSpPr>
          <p:spPr bwMode="auto">
            <a:xfrm>
              <a:off x="6337300" y="3260725"/>
              <a:ext cx="32067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Freeform 54"/>
            <p:cNvSpPr>
              <a:spLocks/>
            </p:cNvSpPr>
            <p:nvPr/>
          </p:nvSpPr>
          <p:spPr bwMode="auto">
            <a:xfrm>
              <a:off x="6657975" y="2689225"/>
              <a:ext cx="342900" cy="800100"/>
            </a:xfrm>
            <a:custGeom>
              <a:avLst/>
              <a:gdLst>
                <a:gd name="T0" fmla="*/ 2147483647 w 432"/>
                <a:gd name="T1" fmla="*/ 2147483647 h 1009"/>
                <a:gd name="T2" fmla="*/ 2147483647 w 432"/>
                <a:gd name="T3" fmla="*/ 2147483647 h 1009"/>
                <a:gd name="T4" fmla="*/ 0 w 432"/>
                <a:gd name="T5" fmla="*/ 0 h 1009"/>
                <a:gd name="T6" fmla="*/ 0 w 432"/>
                <a:gd name="T7" fmla="*/ 2147483647 h 1009"/>
                <a:gd name="T8" fmla="*/ 2147483647 w 432"/>
                <a:gd name="T9" fmla="*/ 2147483647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1009">
                  <a:moveTo>
                    <a:pt x="432" y="807"/>
                  </a:moveTo>
                  <a:lnTo>
                    <a:pt x="432" y="201"/>
                  </a:lnTo>
                  <a:lnTo>
                    <a:pt x="0" y="0"/>
                  </a:lnTo>
                  <a:lnTo>
                    <a:pt x="0" y="1009"/>
                  </a:lnTo>
                  <a:lnTo>
                    <a:pt x="432" y="807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55"/>
            <p:cNvSpPr>
              <a:spLocks noChangeShapeType="1"/>
            </p:cNvSpPr>
            <p:nvPr/>
          </p:nvSpPr>
          <p:spPr bwMode="auto">
            <a:xfrm>
              <a:off x="6831013" y="2427288"/>
              <a:ext cx="1587" cy="320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Line 56"/>
            <p:cNvSpPr>
              <a:spLocks noChangeShapeType="1"/>
            </p:cNvSpPr>
            <p:nvPr/>
          </p:nvSpPr>
          <p:spPr bwMode="auto">
            <a:xfrm>
              <a:off x="6337300" y="2163763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Rectangle 57"/>
            <p:cNvSpPr>
              <a:spLocks noChangeArrowheads="1"/>
            </p:cNvSpPr>
            <p:nvPr/>
          </p:nvSpPr>
          <p:spPr bwMode="auto">
            <a:xfrm>
              <a:off x="6146800" y="2138363"/>
              <a:ext cx="1381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3326" name="Rectangle 58"/>
            <p:cNvSpPr>
              <a:spLocks noChangeArrowheads="1"/>
            </p:cNvSpPr>
            <p:nvPr/>
          </p:nvSpPr>
          <p:spPr bwMode="auto">
            <a:xfrm>
              <a:off x="6029325" y="2768600"/>
              <a:ext cx="203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3327" name="Rectangle 59"/>
            <p:cNvSpPr>
              <a:spLocks noChangeArrowheads="1"/>
            </p:cNvSpPr>
            <p:nvPr/>
          </p:nvSpPr>
          <p:spPr bwMode="auto">
            <a:xfrm>
              <a:off x="6175375" y="2871788"/>
              <a:ext cx="1381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3328" name="Rectangle 60"/>
            <p:cNvSpPr>
              <a:spLocks noChangeArrowheads="1"/>
            </p:cNvSpPr>
            <p:nvPr/>
          </p:nvSpPr>
          <p:spPr bwMode="auto">
            <a:xfrm>
              <a:off x="6029325" y="3092450"/>
              <a:ext cx="203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3329" name="Rectangle 61"/>
            <p:cNvSpPr>
              <a:spLocks noChangeArrowheads="1"/>
            </p:cNvSpPr>
            <p:nvPr/>
          </p:nvSpPr>
          <p:spPr bwMode="auto">
            <a:xfrm>
              <a:off x="6175375" y="3197225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3330" name="Rectangle 62"/>
            <p:cNvSpPr>
              <a:spLocks noChangeArrowheads="1"/>
            </p:cNvSpPr>
            <p:nvPr/>
          </p:nvSpPr>
          <p:spPr bwMode="auto">
            <a:xfrm>
              <a:off x="6724650" y="2854325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3331" name="Line 63"/>
            <p:cNvSpPr>
              <a:spLocks noChangeShapeType="1"/>
            </p:cNvSpPr>
            <p:nvPr/>
          </p:nvSpPr>
          <p:spPr bwMode="auto">
            <a:xfrm>
              <a:off x="6337300" y="4429125"/>
              <a:ext cx="3206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Line 64"/>
            <p:cNvSpPr>
              <a:spLocks noChangeShapeType="1"/>
            </p:cNvSpPr>
            <p:nvPr/>
          </p:nvSpPr>
          <p:spPr bwMode="auto">
            <a:xfrm>
              <a:off x="6337300" y="4748213"/>
              <a:ext cx="320675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Freeform 65"/>
            <p:cNvSpPr>
              <a:spLocks/>
            </p:cNvSpPr>
            <p:nvPr/>
          </p:nvSpPr>
          <p:spPr bwMode="auto">
            <a:xfrm>
              <a:off x="7000875" y="3992563"/>
              <a:ext cx="915988" cy="595312"/>
            </a:xfrm>
            <a:custGeom>
              <a:avLst/>
              <a:gdLst>
                <a:gd name="T0" fmla="*/ 2147483647 w 1153"/>
                <a:gd name="T1" fmla="*/ 0 h 750"/>
                <a:gd name="T2" fmla="*/ 2147483647 w 1153"/>
                <a:gd name="T3" fmla="*/ 0 h 750"/>
                <a:gd name="T4" fmla="*/ 2147483647 w 1153"/>
                <a:gd name="T5" fmla="*/ 2147483647 h 750"/>
                <a:gd name="T6" fmla="*/ 0 w 1153"/>
                <a:gd name="T7" fmla="*/ 2147483647 h 7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3" h="750">
                  <a:moveTo>
                    <a:pt x="1153" y="0"/>
                  </a:moveTo>
                  <a:lnTo>
                    <a:pt x="721" y="0"/>
                  </a:lnTo>
                  <a:lnTo>
                    <a:pt x="721" y="750"/>
                  </a:lnTo>
                  <a:lnTo>
                    <a:pt x="0" y="75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Freeform 66"/>
            <p:cNvSpPr>
              <a:spLocks/>
            </p:cNvSpPr>
            <p:nvPr/>
          </p:nvSpPr>
          <p:spPr bwMode="auto">
            <a:xfrm>
              <a:off x="6657975" y="4198938"/>
              <a:ext cx="342900" cy="801687"/>
            </a:xfrm>
            <a:custGeom>
              <a:avLst/>
              <a:gdLst>
                <a:gd name="T0" fmla="*/ 2147483647 w 432"/>
                <a:gd name="T1" fmla="*/ 2147483647 h 1010"/>
                <a:gd name="T2" fmla="*/ 2147483647 w 432"/>
                <a:gd name="T3" fmla="*/ 2147483647 h 1010"/>
                <a:gd name="T4" fmla="*/ 0 w 432"/>
                <a:gd name="T5" fmla="*/ 0 h 1010"/>
                <a:gd name="T6" fmla="*/ 0 w 432"/>
                <a:gd name="T7" fmla="*/ 2147483647 h 1010"/>
                <a:gd name="T8" fmla="*/ 2147483647 w 432"/>
                <a:gd name="T9" fmla="*/ 2147483647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1010">
                  <a:moveTo>
                    <a:pt x="432" y="808"/>
                  </a:moveTo>
                  <a:lnTo>
                    <a:pt x="432" y="202"/>
                  </a:lnTo>
                  <a:lnTo>
                    <a:pt x="0" y="0"/>
                  </a:lnTo>
                  <a:lnTo>
                    <a:pt x="0" y="1010"/>
                  </a:lnTo>
                  <a:lnTo>
                    <a:pt x="432" y="808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Freeform 67"/>
            <p:cNvSpPr>
              <a:spLocks/>
            </p:cNvSpPr>
            <p:nvPr/>
          </p:nvSpPr>
          <p:spPr bwMode="auto">
            <a:xfrm>
              <a:off x="6840538" y="2436813"/>
              <a:ext cx="388937" cy="1830387"/>
            </a:xfrm>
            <a:custGeom>
              <a:avLst/>
              <a:gdLst>
                <a:gd name="T0" fmla="*/ 0 w 490"/>
                <a:gd name="T1" fmla="*/ 0 h 2307"/>
                <a:gd name="T2" fmla="*/ 2147483647 w 490"/>
                <a:gd name="T3" fmla="*/ 0 h 2307"/>
                <a:gd name="T4" fmla="*/ 2147483647 w 490"/>
                <a:gd name="T5" fmla="*/ 2147483647 h 2307"/>
                <a:gd name="T6" fmla="*/ 0 w 490"/>
                <a:gd name="T7" fmla="*/ 2147483647 h 2307"/>
                <a:gd name="T8" fmla="*/ 0 w 490"/>
                <a:gd name="T9" fmla="*/ 2147483647 h 2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0" h="2307">
                  <a:moveTo>
                    <a:pt x="0" y="0"/>
                  </a:moveTo>
                  <a:lnTo>
                    <a:pt x="490" y="0"/>
                  </a:lnTo>
                  <a:lnTo>
                    <a:pt x="490" y="1903"/>
                  </a:lnTo>
                  <a:lnTo>
                    <a:pt x="0" y="1903"/>
                  </a:lnTo>
                  <a:lnTo>
                    <a:pt x="0" y="2307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Rectangle 68"/>
            <p:cNvSpPr>
              <a:spLocks noChangeArrowheads="1"/>
            </p:cNvSpPr>
            <p:nvPr/>
          </p:nvSpPr>
          <p:spPr bwMode="auto">
            <a:xfrm>
              <a:off x="6724650" y="3175000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3337" name="Rectangle 69"/>
            <p:cNvSpPr>
              <a:spLocks noChangeArrowheads="1"/>
            </p:cNvSpPr>
            <p:nvPr/>
          </p:nvSpPr>
          <p:spPr bwMode="auto">
            <a:xfrm>
              <a:off x="6029325" y="4276725"/>
              <a:ext cx="203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3338" name="Rectangle 70"/>
            <p:cNvSpPr>
              <a:spLocks noChangeArrowheads="1"/>
            </p:cNvSpPr>
            <p:nvPr/>
          </p:nvSpPr>
          <p:spPr bwMode="auto">
            <a:xfrm>
              <a:off x="6175375" y="4381500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en-US" sz="2400"/>
            </a:p>
          </p:txBody>
        </p:sp>
        <p:sp>
          <p:nvSpPr>
            <p:cNvPr id="13339" name="Rectangle 71"/>
            <p:cNvSpPr>
              <a:spLocks noChangeArrowheads="1"/>
            </p:cNvSpPr>
            <p:nvPr/>
          </p:nvSpPr>
          <p:spPr bwMode="auto">
            <a:xfrm>
              <a:off x="6029325" y="4600575"/>
              <a:ext cx="203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3340" name="Rectangle 72"/>
            <p:cNvSpPr>
              <a:spLocks noChangeArrowheads="1"/>
            </p:cNvSpPr>
            <p:nvPr/>
          </p:nvSpPr>
          <p:spPr bwMode="auto">
            <a:xfrm>
              <a:off x="6175375" y="4705350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altLang="en-US" sz="2400"/>
            </a:p>
          </p:txBody>
        </p:sp>
        <p:sp>
          <p:nvSpPr>
            <p:cNvPr id="13341" name="Rectangle 73"/>
            <p:cNvSpPr>
              <a:spLocks noChangeArrowheads="1"/>
            </p:cNvSpPr>
            <p:nvPr/>
          </p:nvSpPr>
          <p:spPr bwMode="auto">
            <a:xfrm>
              <a:off x="6724650" y="4362450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3342" name="Freeform 74"/>
            <p:cNvSpPr>
              <a:spLocks/>
            </p:cNvSpPr>
            <p:nvPr/>
          </p:nvSpPr>
          <p:spPr bwMode="auto">
            <a:xfrm>
              <a:off x="7000875" y="3078163"/>
              <a:ext cx="915988" cy="595312"/>
            </a:xfrm>
            <a:custGeom>
              <a:avLst/>
              <a:gdLst>
                <a:gd name="T0" fmla="*/ 2147483647 w 1153"/>
                <a:gd name="T1" fmla="*/ 2147483647 h 749"/>
                <a:gd name="T2" fmla="*/ 2147483647 w 1153"/>
                <a:gd name="T3" fmla="*/ 2147483647 h 749"/>
                <a:gd name="T4" fmla="*/ 2147483647 w 1153"/>
                <a:gd name="T5" fmla="*/ 0 h 749"/>
                <a:gd name="T6" fmla="*/ 0 w 1153"/>
                <a:gd name="T7" fmla="*/ 0 h 7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3" h="749">
                  <a:moveTo>
                    <a:pt x="1153" y="749"/>
                  </a:moveTo>
                  <a:lnTo>
                    <a:pt x="721" y="749"/>
                  </a:lnTo>
                  <a:lnTo>
                    <a:pt x="721" y="0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75"/>
            <p:cNvSpPr>
              <a:spLocks noChangeShapeType="1"/>
            </p:cNvSpPr>
            <p:nvPr/>
          </p:nvSpPr>
          <p:spPr bwMode="auto">
            <a:xfrm flipH="1">
              <a:off x="8235950" y="3833813"/>
              <a:ext cx="366713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Freeform 76"/>
            <p:cNvSpPr>
              <a:spLocks/>
            </p:cNvSpPr>
            <p:nvPr/>
          </p:nvSpPr>
          <p:spPr bwMode="auto">
            <a:xfrm>
              <a:off x="7916863" y="3443288"/>
              <a:ext cx="319087" cy="801687"/>
            </a:xfrm>
            <a:custGeom>
              <a:avLst/>
              <a:gdLst>
                <a:gd name="T0" fmla="*/ 2147483647 w 404"/>
                <a:gd name="T1" fmla="*/ 2147483647 h 1009"/>
                <a:gd name="T2" fmla="*/ 2147483647 w 404"/>
                <a:gd name="T3" fmla="*/ 2147483647 h 1009"/>
                <a:gd name="T4" fmla="*/ 0 w 404"/>
                <a:gd name="T5" fmla="*/ 0 h 1009"/>
                <a:gd name="T6" fmla="*/ 0 w 404"/>
                <a:gd name="T7" fmla="*/ 2147483647 h 1009"/>
                <a:gd name="T8" fmla="*/ 2147483647 w 404"/>
                <a:gd name="T9" fmla="*/ 2147483647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4" h="1009">
                  <a:moveTo>
                    <a:pt x="404" y="807"/>
                  </a:moveTo>
                  <a:lnTo>
                    <a:pt x="404" y="202"/>
                  </a:lnTo>
                  <a:lnTo>
                    <a:pt x="0" y="0"/>
                  </a:lnTo>
                  <a:lnTo>
                    <a:pt x="0" y="1009"/>
                  </a:lnTo>
                  <a:lnTo>
                    <a:pt x="404" y="807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Freeform 77"/>
            <p:cNvSpPr>
              <a:spLocks/>
            </p:cNvSpPr>
            <p:nvPr/>
          </p:nvSpPr>
          <p:spPr bwMode="auto">
            <a:xfrm>
              <a:off x="6337300" y="1819275"/>
              <a:ext cx="1738313" cy="1693863"/>
            </a:xfrm>
            <a:custGeom>
              <a:avLst/>
              <a:gdLst>
                <a:gd name="T0" fmla="*/ 0 w 2191"/>
                <a:gd name="T1" fmla="*/ 0 h 2133"/>
                <a:gd name="T2" fmla="*/ 2147483647 w 2191"/>
                <a:gd name="T3" fmla="*/ 0 h 2133"/>
                <a:gd name="T4" fmla="*/ 2147483647 w 2191"/>
                <a:gd name="T5" fmla="*/ 2147483647 h 2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" h="2133">
                  <a:moveTo>
                    <a:pt x="0" y="0"/>
                  </a:moveTo>
                  <a:lnTo>
                    <a:pt x="2191" y="0"/>
                  </a:lnTo>
                  <a:lnTo>
                    <a:pt x="2191" y="2133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Rectangle 78"/>
            <p:cNvSpPr>
              <a:spLocks noChangeArrowheads="1"/>
            </p:cNvSpPr>
            <p:nvPr/>
          </p:nvSpPr>
          <p:spPr bwMode="auto">
            <a:xfrm>
              <a:off x="6724650" y="4683125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3347" name="Rectangle 79"/>
            <p:cNvSpPr>
              <a:spLocks noChangeArrowheads="1"/>
            </p:cNvSpPr>
            <p:nvPr/>
          </p:nvSpPr>
          <p:spPr bwMode="auto">
            <a:xfrm>
              <a:off x="8724900" y="3727450"/>
              <a:ext cx="1143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altLang="en-US" sz="2400"/>
            </a:p>
          </p:txBody>
        </p:sp>
        <p:sp>
          <p:nvSpPr>
            <p:cNvPr id="13348" name="Rectangle 80"/>
            <p:cNvSpPr>
              <a:spLocks noChangeArrowheads="1"/>
            </p:cNvSpPr>
            <p:nvPr/>
          </p:nvSpPr>
          <p:spPr bwMode="auto">
            <a:xfrm>
              <a:off x="7966075" y="3605213"/>
              <a:ext cx="1381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3349" name="Line 81"/>
            <p:cNvSpPr>
              <a:spLocks noChangeShapeType="1"/>
            </p:cNvSpPr>
            <p:nvPr/>
          </p:nvSpPr>
          <p:spPr bwMode="auto">
            <a:xfrm flipV="1">
              <a:off x="6840538" y="2163763"/>
              <a:ext cx="0" cy="273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Rectangle 82"/>
            <p:cNvSpPr>
              <a:spLocks noChangeArrowheads="1"/>
            </p:cNvSpPr>
            <p:nvPr/>
          </p:nvSpPr>
          <p:spPr bwMode="auto">
            <a:xfrm>
              <a:off x="7966075" y="3925888"/>
              <a:ext cx="1381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3351" name="Rectangle 83"/>
            <p:cNvSpPr>
              <a:spLocks noChangeArrowheads="1"/>
            </p:cNvSpPr>
            <p:nvPr/>
          </p:nvSpPr>
          <p:spPr bwMode="auto">
            <a:xfrm>
              <a:off x="6048375" y="1670050"/>
              <a:ext cx="158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13352" name="Freeform 84"/>
            <p:cNvSpPr>
              <a:spLocks/>
            </p:cNvSpPr>
            <p:nvPr/>
          </p:nvSpPr>
          <p:spPr bwMode="auto">
            <a:xfrm>
              <a:off x="6818313" y="2414588"/>
              <a:ext cx="46037" cy="46037"/>
            </a:xfrm>
            <a:custGeom>
              <a:avLst/>
              <a:gdLst>
                <a:gd name="T0" fmla="*/ 2147483647 w 58"/>
                <a:gd name="T1" fmla="*/ 0 h 57"/>
                <a:gd name="T2" fmla="*/ 2147483647 w 58"/>
                <a:gd name="T3" fmla="*/ 0 h 57"/>
                <a:gd name="T4" fmla="*/ 2147483647 w 58"/>
                <a:gd name="T5" fmla="*/ 2147483647 h 57"/>
                <a:gd name="T6" fmla="*/ 2147483647 w 58"/>
                <a:gd name="T7" fmla="*/ 2147483647 h 57"/>
                <a:gd name="T8" fmla="*/ 2147483647 w 58"/>
                <a:gd name="T9" fmla="*/ 2147483647 h 57"/>
                <a:gd name="T10" fmla="*/ 2147483647 w 58"/>
                <a:gd name="T11" fmla="*/ 2147483647 h 57"/>
                <a:gd name="T12" fmla="*/ 2147483647 w 58"/>
                <a:gd name="T13" fmla="*/ 2147483647 h 57"/>
                <a:gd name="T14" fmla="*/ 2147483647 w 58"/>
                <a:gd name="T15" fmla="*/ 2147483647 h 57"/>
                <a:gd name="T16" fmla="*/ 2147483647 w 58"/>
                <a:gd name="T17" fmla="*/ 2147483647 h 57"/>
                <a:gd name="T18" fmla="*/ 0 w 58"/>
                <a:gd name="T19" fmla="*/ 2147483647 h 57"/>
                <a:gd name="T20" fmla="*/ 0 w 58"/>
                <a:gd name="T21" fmla="*/ 2147483647 h 57"/>
                <a:gd name="T22" fmla="*/ 0 w 58"/>
                <a:gd name="T23" fmla="*/ 2147483647 h 57"/>
                <a:gd name="T24" fmla="*/ 0 w 58"/>
                <a:gd name="T25" fmla="*/ 2147483647 h 57"/>
                <a:gd name="T26" fmla="*/ 2147483647 w 58"/>
                <a:gd name="T27" fmla="*/ 2147483647 h 57"/>
                <a:gd name="T28" fmla="*/ 2147483647 w 58"/>
                <a:gd name="T29" fmla="*/ 2147483647 h 57"/>
                <a:gd name="T30" fmla="*/ 2147483647 w 58"/>
                <a:gd name="T31" fmla="*/ 2147483647 h 57"/>
                <a:gd name="T32" fmla="*/ 2147483647 w 58"/>
                <a:gd name="T33" fmla="*/ 2147483647 h 57"/>
                <a:gd name="T34" fmla="*/ 2147483647 w 58"/>
                <a:gd name="T35" fmla="*/ 2147483647 h 57"/>
                <a:gd name="T36" fmla="*/ 2147483647 w 58"/>
                <a:gd name="T37" fmla="*/ 2147483647 h 57"/>
                <a:gd name="T38" fmla="*/ 2147483647 w 58"/>
                <a:gd name="T39" fmla="*/ 2147483647 h 57"/>
                <a:gd name="T40" fmla="*/ 2147483647 w 58"/>
                <a:gd name="T41" fmla="*/ 2147483647 h 57"/>
                <a:gd name="T42" fmla="*/ 2147483647 w 58"/>
                <a:gd name="T43" fmla="*/ 2147483647 h 57"/>
                <a:gd name="T44" fmla="*/ 2147483647 w 58"/>
                <a:gd name="T45" fmla="*/ 2147483647 h 57"/>
                <a:gd name="T46" fmla="*/ 2147483647 w 58"/>
                <a:gd name="T47" fmla="*/ 2147483647 h 57"/>
                <a:gd name="T48" fmla="*/ 2147483647 w 58"/>
                <a:gd name="T49" fmla="*/ 2147483647 h 57"/>
                <a:gd name="T50" fmla="*/ 2147483647 w 58"/>
                <a:gd name="T51" fmla="*/ 2147483647 h 57"/>
                <a:gd name="T52" fmla="*/ 2147483647 w 58"/>
                <a:gd name="T53" fmla="*/ 2147483647 h 57"/>
                <a:gd name="T54" fmla="*/ 2147483647 w 58"/>
                <a:gd name="T55" fmla="*/ 2147483647 h 57"/>
                <a:gd name="T56" fmla="*/ 2147483647 w 58"/>
                <a:gd name="T57" fmla="*/ 2147483647 h 57"/>
                <a:gd name="T58" fmla="*/ 2147483647 w 58"/>
                <a:gd name="T59" fmla="*/ 2147483647 h 57"/>
                <a:gd name="T60" fmla="*/ 2147483647 w 58"/>
                <a:gd name="T61" fmla="*/ 2147483647 h 57"/>
                <a:gd name="T62" fmla="*/ 2147483647 w 58"/>
                <a:gd name="T63" fmla="*/ 2147483647 h 57"/>
                <a:gd name="T64" fmla="*/ 2147483647 w 58"/>
                <a:gd name="T65" fmla="*/ 2147483647 h 57"/>
                <a:gd name="T66" fmla="*/ 2147483647 w 58"/>
                <a:gd name="T67" fmla="*/ 2147483647 h 57"/>
                <a:gd name="T68" fmla="*/ 2147483647 w 58"/>
                <a:gd name="T69" fmla="*/ 2147483647 h 57"/>
                <a:gd name="T70" fmla="*/ 2147483647 w 58"/>
                <a:gd name="T71" fmla="*/ 2147483647 h 57"/>
                <a:gd name="T72" fmla="*/ 2147483647 w 58"/>
                <a:gd name="T73" fmla="*/ 2147483647 h 57"/>
                <a:gd name="T74" fmla="*/ 2147483647 w 58"/>
                <a:gd name="T75" fmla="*/ 2147483647 h 57"/>
                <a:gd name="T76" fmla="*/ 2147483647 w 58"/>
                <a:gd name="T77" fmla="*/ 2147483647 h 57"/>
                <a:gd name="T78" fmla="*/ 2147483647 w 58"/>
                <a:gd name="T79" fmla="*/ 2147483647 h 57"/>
                <a:gd name="T80" fmla="*/ 2147483647 w 58"/>
                <a:gd name="T81" fmla="*/ 2147483647 h 57"/>
                <a:gd name="T82" fmla="*/ 2147483647 w 58"/>
                <a:gd name="T83" fmla="*/ 2147483647 h 57"/>
                <a:gd name="T84" fmla="*/ 2147483647 w 58"/>
                <a:gd name="T85" fmla="*/ 0 h 57"/>
                <a:gd name="T86" fmla="*/ 2147483647 w 58"/>
                <a:gd name="T87" fmla="*/ 0 h 57"/>
                <a:gd name="T88" fmla="*/ 2147483647 w 58"/>
                <a:gd name="T89" fmla="*/ 2147483647 h 5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8" h="57">
                  <a:moveTo>
                    <a:pt x="29" y="28"/>
                  </a:moveTo>
                  <a:lnTo>
                    <a:pt x="29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2" y="5"/>
                  </a:lnTo>
                  <a:lnTo>
                    <a:pt x="11" y="5"/>
                  </a:lnTo>
                  <a:lnTo>
                    <a:pt x="9" y="7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6" y="46"/>
                  </a:lnTo>
                  <a:lnTo>
                    <a:pt x="8" y="47"/>
                  </a:lnTo>
                  <a:lnTo>
                    <a:pt x="9" y="49"/>
                  </a:lnTo>
                  <a:lnTo>
                    <a:pt x="11" y="50"/>
                  </a:lnTo>
                  <a:lnTo>
                    <a:pt x="12" y="51"/>
                  </a:lnTo>
                  <a:lnTo>
                    <a:pt x="13" y="51"/>
                  </a:lnTo>
                  <a:lnTo>
                    <a:pt x="15" y="53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19" y="54"/>
                  </a:lnTo>
                  <a:lnTo>
                    <a:pt x="21" y="56"/>
                  </a:lnTo>
                  <a:lnTo>
                    <a:pt x="22" y="56"/>
                  </a:lnTo>
                  <a:lnTo>
                    <a:pt x="24" y="56"/>
                  </a:lnTo>
                  <a:lnTo>
                    <a:pt x="25" y="56"/>
                  </a:lnTo>
                  <a:lnTo>
                    <a:pt x="26" y="57"/>
                  </a:lnTo>
                  <a:lnTo>
                    <a:pt x="28" y="57"/>
                  </a:lnTo>
                  <a:lnTo>
                    <a:pt x="29" y="57"/>
                  </a:lnTo>
                  <a:lnTo>
                    <a:pt x="31" y="57"/>
                  </a:lnTo>
                  <a:lnTo>
                    <a:pt x="32" y="57"/>
                  </a:lnTo>
                  <a:lnTo>
                    <a:pt x="34" y="56"/>
                  </a:lnTo>
                  <a:lnTo>
                    <a:pt x="35" y="56"/>
                  </a:lnTo>
                  <a:lnTo>
                    <a:pt x="37" y="56"/>
                  </a:lnTo>
                  <a:lnTo>
                    <a:pt x="38" y="56"/>
                  </a:lnTo>
                  <a:lnTo>
                    <a:pt x="39" y="54"/>
                  </a:lnTo>
                  <a:lnTo>
                    <a:pt x="41" y="54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4" y="53"/>
                  </a:lnTo>
                  <a:lnTo>
                    <a:pt x="45" y="51"/>
                  </a:lnTo>
                  <a:lnTo>
                    <a:pt x="47" y="51"/>
                  </a:lnTo>
                  <a:lnTo>
                    <a:pt x="48" y="50"/>
                  </a:lnTo>
                  <a:lnTo>
                    <a:pt x="48" y="49"/>
                  </a:lnTo>
                  <a:lnTo>
                    <a:pt x="49" y="49"/>
                  </a:lnTo>
                  <a:lnTo>
                    <a:pt x="51" y="47"/>
                  </a:lnTo>
                  <a:lnTo>
                    <a:pt x="51" y="46"/>
                  </a:lnTo>
                  <a:lnTo>
                    <a:pt x="52" y="46"/>
                  </a:lnTo>
                  <a:lnTo>
                    <a:pt x="52" y="44"/>
                  </a:lnTo>
                  <a:lnTo>
                    <a:pt x="54" y="43"/>
                  </a:lnTo>
                  <a:lnTo>
                    <a:pt x="54" y="41"/>
                  </a:lnTo>
                  <a:lnTo>
                    <a:pt x="55" y="40"/>
                  </a:lnTo>
                  <a:lnTo>
                    <a:pt x="55" y="38"/>
                  </a:lnTo>
                  <a:lnTo>
                    <a:pt x="57" y="38"/>
                  </a:lnTo>
                  <a:lnTo>
                    <a:pt x="57" y="37"/>
                  </a:lnTo>
                  <a:lnTo>
                    <a:pt x="57" y="36"/>
                  </a:lnTo>
                  <a:lnTo>
                    <a:pt x="57" y="34"/>
                  </a:lnTo>
                  <a:lnTo>
                    <a:pt x="58" y="33"/>
                  </a:lnTo>
                  <a:lnTo>
                    <a:pt x="58" y="31"/>
                  </a:lnTo>
                  <a:lnTo>
                    <a:pt x="58" y="30"/>
                  </a:lnTo>
                  <a:lnTo>
                    <a:pt x="58" y="28"/>
                  </a:lnTo>
                  <a:lnTo>
                    <a:pt x="58" y="27"/>
                  </a:lnTo>
                  <a:lnTo>
                    <a:pt x="58" y="26"/>
                  </a:lnTo>
                  <a:lnTo>
                    <a:pt x="58" y="24"/>
                  </a:lnTo>
                  <a:lnTo>
                    <a:pt x="57" y="23"/>
                  </a:lnTo>
                  <a:lnTo>
                    <a:pt x="57" y="21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55" y="17"/>
                  </a:lnTo>
                  <a:lnTo>
                    <a:pt x="55" y="15"/>
                  </a:lnTo>
                  <a:lnTo>
                    <a:pt x="54" y="14"/>
                  </a:lnTo>
                  <a:lnTo>
                    <a:pt x="54" y="13"/>
                  </a:lnTo>
                  <a:lnTo>
                    <a:pt x="52" y="11"/>
                  </a:lnTo>
                  <a:lnTo>
                    <a:pt x="51" y="10"/>
                  </a:lnTo>
                  <a:lnTo>
                    <a:pt x="51" y="8"/>
                  </a:lnTo>
                  <a:lnTo>
                    <a:pt x="49" y="7"/>
                  </a:lnTo>
                  <a:lnTo>
                    <a:pt x="48" y="7"/>
                  </a:lnTo>
                  <a:lnTo>
                    <a:pt x="48" y="5"/>
                  </a:lnTo>
                  <a:lnTo>
                    <a:pt x="47" y="5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Freeform 85"/>
            <p:cNvSpPr>
              <a:spLocks/>
            </p:cNvSpPr>
            <p:nvPr/>
          </p:nvSpPr>
          <p:spPr bwMode="auto">
            <a:xfrm>
              <a:off x="6804025" y="2398713"/>
              <a:ext cx="55563" cy="57150"/>
            </a:xfrm>
            <a:custGeom>
              <a:avLst/>
              <a:gdLst>
                <a:gd name="T0" fmla="*/ 2147483647 w 69"/>
                <a:gd name="T1" fmla="*/ 2147483647 h 70"/>
                <a:gd name="T2" fmla="*/ 2147483647 w 69"/>
                <a:gd name="T3" fmla="*/ 2147483647 h 70"/>
                <a:gd name="T4" fmla="*/ 2147483647 w 69"/>
                <a:gd name="T5" fmla="*/ 2147483647 h 70"/>
                <a:gd name="T6" fmla="*/ 2147483647 w 69"/>
                <a:gd name="T7" fmla="*/ 2147483647 h 70"/>
                <a:gd name="T8" fmla="*/ 2147483647 w 69"/>
                <a:gd name="T9" fmla="*/ 2147483647 h 70"/>
                <a:gd name="T10" fmla="*/ 2147483647 w 69"/>
                <a:gd name="T11" fmla="*/ 2147483647 h 70"/>
                <a:gd name="T12" fmla="*/ 2147483647 w 69"/>
                <a:gd name="T13" fmla="*/ 2147483647 h 70"/>
                <a:gd name="T14" fmla="*/ 2147483647 w 69"/>
                <a:gd name="T15" fmla="*/ 2147483647 h 70"/>
                <a:gd name="T16" fmla="*/ 2147483647 w 69"/>
                <a:gd name="T17" fmla="*/ 2147483647 h 70"/>
                <a:gd name="T18" fmla="*/ 0 w 69"/>
                <a:gd name="T19" fmla="*/ 2147483647 h 70"/>
                <a:gd name="T20" fmla="*/ 0 w 69"/>
                <a:gd name="T21" fmla="*/ 2147483647 h 70"/>
                <a:gd name="T22" fmla="*/ 0 w 69"/>
                <a:gd name="T23" fmla="*/ 2147483647 h 70"/>
                <a:gd name="T24" fmla="*/ 0 w 69"/>
                <a:gd name="T25" fmla="*/ 2147483647 h 70"/>
                <a:gd name="T26" fmla="*/ 2147483647 w 69"/>
                <a:gd name="T27" fmla="*/ 2147483647 h 70"/>
                <a:gd name="T28" fmla="*/ 2147483647 w 69"/>
                <a:gd name="T29" fmla="*/ 2147483647 h 70"/>
                <a:gd name="T30" fmla="*/ 2147483647 w 69"/>
                <a:gd name="T31" fmla="*/ 2147483647 h 70"/>
                <a:gd name="T32" fmla="*/ 2147483647 w 69"/>
                <a:gd name="T33" fmla="*/ 2147483647 h 70"/>
                <a:gd name="T34" fmla="*/ 2147483647 w 69"/>
                <a:gd name="T35" fmla="*/ 2147483647 h 70"/>
                <a:gd name="T36" fmla="*/ 2147483647 w 69"/>
                <a:gd name="T37" fmla="*/ 2147483647 h 70"/>
                <a:gd name="T38" fmla="*/ 2147483647 w 69"/>
                <a:gd name="T39" fmla="*/ 2147483647 h 70"/>
                <a:gd name="T40" fmla="*/ 2147483647 w 69"/>
                <a:gd name="T41" fmla="*/ 2147483647 h 70"/>
                <a:gd name="T42" fmla="*/ 2147483647 w 69"/>
                <a:gd name="T43" fmla="*/ 2147483647 h 70"/>
                <a:gd name="T44" fmla="*/ 2147483647 w 69"/>
                <a:gd name="T45" fmla="*/ 2147483647 h 70"/>
                <a:gd name="T46" fmla="*/ 2147483647 w 69"/>
                <a:gd name="T47" fmla="*/ 2147483647 h 70"/>
                <a:gd name="T48" fmla="*/ 2147483647 w 69"/>
                <a:gd name="T49" fmla="*/ 2147483647 h 70"/>
                <a:gd name="T50" fmla="*/ 2147483647 w 69"/>
                <a:gd name="T51" fmla="*/ 2147483647 h 70"/>
                <a:gd name="T52" fmla="*/ 2147483647 w 69"/>
                <a:gd name="T53" fmla="*/ 2147483647 h 70"/>
                <a:gd name="T54" fmla="*/ 2147483647 w 69"/>
                <a:gd name="T55" fmla="*/ 2147483647 h 70"/>
                <a:gd name="T56" fmla="*/ 2147483647 w 69"/>
                <a:gd name="T57" fmla="*/ 2147483647 h 70"/>
                <a:gd name="T58" fmla="*/ 2147483647 w 69"/>
                <a:gd name="T59" fmla="*/ 2147483647 h 70"/>
                <a:gd name="T60" fmla="*/ 2147483647 w 69"/>
                <a:gd name="T61" fmla="*/ 2147483647 h 70"/>
                <a:gd name="T62" fmla="*/ 2147483647 w 69"/>
                <a:gd name="T63" fmla="*/ 2147483647 h 70"/>
                <a:gd name="T64" fmla="*/ 2147483647 w 69"/>
                <a:gd name="T65" fmla="*/ 2147483647 h 70"/>
                <a:gd name="T66" fmla="*/ 2147483647 w 69"/>
                <a:gd name="T67" fmla="*/ 2147483647 h 70"/>
                <a:gd name="T68" fmla="*/ 2147483647 w 69"/>
                <a:gd name="T69" fmla="*/ 2147483647 h 70"/>
                <a:gd name="T70" fmla="*/ 2147483647 w 69"/>
                <a:gd name="T71" fmla="*/ 2147483647 h 70"/>
                <a:gd name="T72" fmla="*/ 2147483647 w 69"/>
                <a:gd name="T73" fmla="*/ 2147483647 h 70"/>
                <a:gd name="T74" fmla="*/ 2147483647 w 69"/>
                <a:gd name="T75" fmla="*/ 2147483647 h 70"/>
                <a:gd name="T76" fmla="*/ 2147483647 w 69"/>
                <a:gd name="T77" fmla="*/ 2147483647 h 70"/>
                <a:gd name="T78" fmla="*/ 2147483647 w 69"/>
                <a:gd name="T79" fmla="*/ 2147483647 h 70"/>
                <a:gd name="T80" fmla="*/ 2147483647 w 69"/>
                <a:gd name="T81" fmla="*/ 2147483647 h 70"/>
                <a:gd name="T82" fmla="*/ 2147483647 w 69"/>
                <a:gd name="T83" fmla="*/ 2147483647 h 70"/>
                <a:gd name="T84" fmla="*/ 2147483647 w 69"/>
                <a:gd name="T85" fmla="*/ 2147483647 h 70"/>
                <a:gd name="T86" fmla="*/ 2147483647 w 69"/>
                <a:gd name="T87" fmla="*/ 0 h 7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9" h="70">
                  <a:moveTo>
                    <a:pt x="35" y="0"/>
                  </a:moveTo>
                  <a:lnTo>
                    <a:pt x="33" y="0"/>
                  </a:lnTo>
                  <a:lnTo>
                    <a:pt x="32" y="1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3"/>
                  </a:lnTo>
                  <a:lnTo>
                    <a:pt x="23" y="3"/>
                  </a:lnTo>
                  <a:lnTo>
                    <a:pt x="22" y="3"/>
                  </a:lnTo>
                  <a:lnTo>
                    <a:pt x="20" y="4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5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2" y="10"/>
                  </a:lnTo>
                  <a:lnTo>
                    <a:pt x="10" y="11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5" y="19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5" y="52"/>
                  </a:lnTo>
                  <a:lnTo>
                    <a:pt x="5" y="53"/>
                  </a:lnTo>
                  <a:lnTo>
                    <a:pt x="6" y="55"/>
                  </a:lnTo>
                  <a:lnTo>
                    <a:pt x="7" y="56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3" y="63"/>
                  </a:lnTo>
                  <a:lnTo>
                    <a:pt x="15" y="65"/>
                  </a:lnTo>
                  <a:lnTo>
                    <a:pt x="16" y="66"/>
                  </a:lnTo>
                  <a:lnTo>
                    <a:pt x="17" y="66"/>
                  </a:lnTo>
                  <a:lnTo>
                    <a:pt x="20" y="68"/>
                  </a:lnTo>
                  <a:lnTo>
                    <a:pt x="22" y="68"/>
                  </a:lnTo>
                  <a:lnTo>
                    <a:pt x="23" y="69"/>
                  </a:lnTo>
                  <a:lnTo>
                    <a:pt x="25" y="69"/>
                  </a:lnTo>
                  <a:lnTo>
                    <a:pt x="26" y="69"/>
                  </a:lnTo>
                  <a:lnTo>
                    <a:pt x="28" y="70"/>
                  </a:lnTo>
                  <a:lnTo>
                    <a:pt x="29" y="70"/>
                  </a:lnTo>
                  <a:lnTo>
                    <a:pt x="32" y="70"/>
                  </a:lnTo>
                  <a:lnTo>
                    <a:pt x="33" y="70"/>
                  </a:lnTo>
                  <a:lnTo>
                    <a:pt x="35" y="70"/>
                  </a:lnTo>
                  <a:lnTo>
                    <a:pt x="36" y="70"/>
                  </a:lnTo>
                  <a:lnTo>
                    <a:pt x="39" y="70"/>
                  </a:lnTo>
                  <a:lnTo>
                    <a:pt x="41" y="70"/>
                  </a:lnTo>
                  <a:lnTo>
                    <a:pt x="42" y="70"/>
                  </a:lnTo>
                  <a:lnTo>
                    <a:pt x="43" y="69"/>
                  </a:lnTo>
                  <a:lnTo>
                    <a:pt x="45" y="69"/>
                  </a:lnTo>
                  <a:lnTo>
                    <a:pt x="46" y="69"/>
                  </a:lnTo>
                  <a:lnTo>
                    <a:pt x="49" y="68"/>
                  </a:lnTo>
                  <a:lnTo>
                    <a:pt x="51" y="68"/>
                  </a:lnTo>
                  <a:lnTo>
                    <a:pt x="52" y="66"/>
                  </a:lnTo>
                  <a:lnTo>
                    <a:pt x="54" y="66"/>
                  </a:lnTo>
                  <a:lnTo>
                    <a:pt x="55" y="65"/>
                  </a:lnTo>
                  <a:lnTo>
                    <a:pt x="56" y="63"/>
                  </a:lnTo>
                  <a:lnTo>
                    <a:pt x="58" y="63"/>
                  </a:lnTo>
                  <a:lnTo>
                    <a:pt x="58" y="62"/>
                  </a:lnTo>
                  <a:lnTo>
                    <a:pt x="59" y="60"/>
                  </a:lnTo>
                  <a:lnTo>
                    <a:pt x="61" y="59"/>
                  </a:lnTo>
                  <a:lnTo>
                    <a:pt x="62" y="57"/>
                  </a:lnTo>
                  <a:lnTo>
                    <a:pt x="64" y="56"/>
                  </a:lnTo>
                  <a:lnTo>
                    <a:pt x="64" y="55"/>
                  </a:lnTo>
                  <a:lnTo>
                    <a:pt x="65" y="53"/>
                  </a:lnTo>
                  <a:lnTo>
                    <a:pt x="66" y="52"/>
                  </a:lnTo>
                  <a:lnTo>
                    <a:pt x="66" y="50"/>
                  </a:lnTo>
                  <a:lnTo>
                    <a:pt x="68" y="49"/>
                  </a:lnTo>
                  <a:lnTo>
                    <a:pt x="68" y="47"/>
                  </a:lnTo>
                  <a:lnTo>
                    <a:pt x="68" y="46"/>
                  </a:lnTo>
                  <a:lnTo>
                    <a:pt x="69" y="45"/>
                  </a:lnTo>
                  <a:lnTo>
                    <a:pt x="69" y="43"/>
                  </a:lnTo>
                  <a:lnTo>
                    <a:pt x="69" y="42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69" y="36"/>
                  </a:lnTo>
                  <a:lnTo>
                    <a:pt x="69" y="34"/>
                  </a:lnTo>
                  <a:lnTo>
                    <a:pt x="69" y="32"/>
                  </a:lnTo>
                  <a:lnTo>
                    <a:pt x="69" y="30"/>
                  </a:lnTo>
                  <a:lnTo>
                    <a:pt x="69" y="29"/>
                  </a:lnTo>
                  <a:lnTo>
                    <a:pt x="69" y="27"/>
                  </a:lnTo>
                  <a:lnTo>
                    <a:pt x="68" y="26"/>
                  </a:lnTo>
                  <a:lnTo>
                    <a:pt x="68" y="23"/>
                  </a:lnTo>
                  <a:lnTo>
                    <a:pt x="68" y="21"/>
                  </a:lnTo>
                  <a:lnTo>
                    <a:pt x="66" y="20"/>
                  </a:lnTo>
                  <a:lnTo>
                    <a:pt x="66" y="19"/>
                  </a:lnTo>
                  <a:lnTo>
                    <a:pt x="65" y="17"/>
                  </a:lnTo>
                  <a:lnTo>
                    <a:pt x="64" y="16"/>
                  </a:lnTo>
                  <a:lnTo>
                    <a:pt x="64" y="14"/>
                  </a:lnTo>
                  <a:lnTo>
                    <a:pt x="62" y="13"/>
                  </a:lnTo>
                  <a:lnTo>
                    <a:pt x="61" y="11"/>
                  </a:lnTo>
                  <a:lnTo>
                    <a:pt x="59" y="11"/>
                  </a:lnTo>
                  <a:lnTo>
                    <a:pt x="58" y="10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5" y="7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1" y="4"/>
                  </a:lnTo>
                  <a:lnTo>
                    <a:pt x="49" y="3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6" y="0"/>
                  </a:lnTo>
                  <a:lnTo>
                    <a:pt x="35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Rectangle 86"/>
            <p:cNvSpPr>
              <a:spLocks noChangeArrowheads="1"/>
            </p:cNvSpPr>
            <p:nvPr/>
          </p:nvSpPr>
          <p:spPr bwMode="auto">
            <a:xfrm>
              <a:off x="6146800" y="1773238"/>
              <a:ext cx="1381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3355" name="Rectangle 87"/>
            <p:cNvSpPr>
              <a:spLocks noChangeArrowheads="1"/>
            </p:cNvSpPr>
            <p:nvPr/>
          </p:nvSpPr>
          <p:spPr bwMode="auto">
            <a:xfrm>
              <a:off x="6048375" y="2041525"/>
              <a:ext cx="158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</p:grpSp>
      <p:sp>
        <p:nvSpPr>
          <p:cNvPr id="133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EBD54-31AD-48B5-8CDE-AFA1C22EF43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if-else</a:t>
            </a:r>
            <a:r>
              <a:rPr lang="en-US" altLang="en-US" dirty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3352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Format</a:t>
            </a:r>
          </a:p>
          <a:p>
            <a:pPr lvl="1">
              <a:buFontTx/>
              <a:buNone/>
            </a:pPr>
            <a:r>
              <a:rPr lang="en-US" altLang="en-US" b="1" dirty="0"/>
              <a:t>if</a:t>
            </a:r>
            <a:r>
              <a:rPr lang="en-US" altLang="en-US" dirty="0"/>
              <a:t> (</a:t>
            </a:r>
            <a:r>
              <a:rPr lang="en-US" altLang="en-US" dirty="0" err="1"/>
              <a:t>conditional_expression</a:t>
            </a:r>
            <a:r>
              <a:rPr lang="en-US" altLang="en-US" dirty="0"/>
              <a:t>) statement;</a:t>
            </a:r>
          </a:p>
          <a:p>
            <a:pPr lvl="1">
              <a:buFontTx/>
              <a:buNone/>
            </a:pPr>
            <a:r>
              <a:rPr lang="en-US" altLang="en-US" b="1" dirty="0"/>
              <a:t>else</a:t>
            </a:r>
            <a:r>
              <a:rPr lang="en-US" altLang="en-US" dirty="0"/>
              <a:t> statement;</a:t>
            </a:r>
          </a:p>
          <a:p>
            <a:r>
              <a:rPr lang="en-US" altLang="en-US" dirty="0"/>
              <a:t>Behavior</a:t>
            </a:r>
          </a:p>
          <a:p>
            <a:pPr lvl="1"/>
            <a:r>
              <a:rPr lang="en-US" altLang="en-US" dirty="0"/>
              <a:t>If the </a:t>
            </a:r>
            <a:r>
              <a:rPr lang="en-US" altLang="en-US" dirty="0" err="1"/>
              <a:t>conditional_expression</a:t>
            </a:r>
            <a:r>
              <a:rPr lang="en-US" altLang="en-US" dirty="0"/>
              <a:t> is true, then the first statement is executed;</a:t>
            </a:r>
          </a:p>
          <a:p>
            <a:pPr lvl="1"/>
            <a:r>
              <a:rPr lang="en-US" altLang="en-US" dirty="0"/>
              <a:t>Or else the second statement is executed. </a:t>
            </a:r>
          </a:p>
          <a:p>
            <a:r>
              <a:rPr lang="en-US" altLang="en-US" dirty="0"/>
              <a:t>Used inside an </a:t>
            </a:r>
            <a:r>
              <a:rPr lang="en-US" altLang="en-US" b="1" dirty="0"/>
              <a:t>always</a:t>
            </a:r>
            <a:r>
              <a:rPr lang="en-US" altLang="en-US" dirty="0"/>
              <a:t> block, the statements are procedural.</a:t>
            </a:r>
          </a:p>
          <a:p>
            <a:endParaRPr lang="en-US" altLang="en-US" dirty="0"/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88141B-FB0D-453F-AC61-8151561ACD3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if-else examples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47800" y="1295400"/>
            <a:ext cx="4313238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tabLst>
                <a:tab pos="454025" algn="l"/>
                <a:tab pos="862013" algn="l"/>
                <a:tab pos="11938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454025" algn="l"/>
                <a:tab pos="862013" algn="l"/>
                <a:tab pos="11938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tabLst>
                <a:tab pos="454025" algn="l"/>
                <a:tab pos="862013" algn="l"/>
                <a:tab pos="1193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454025" algn="l"/>
                <a:tab pos="86201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86201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7543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86201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2115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86201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6687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86201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1259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86201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ea typeface="MS Mincho" pitchFamily="49" charset="-128"/>
                <a:cs typeface="Arial" pitchFamily="34" charset="0"/>
              </a:rPr>
              <a:t>module</a:t>
            </a:r>
            <a:r>
              <a:rPr lang="en-US" altLang="en-US" sz="2400" dirty="0">
                <a:ea typeface="MS Mincho" pitchFamily="49" charset="-128"/>
                <a:cs typeface="Arial" pitchFamily="34" charset="0"/>
              </a:rPr>
              <a:t> mux2to1 (w0, w1, s, f);</a:t>
            </a:r>
            <a:endParaRPr lang="en-US" altLang="en-US" sz="2400" dirty="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2400" b="1" dirty="0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2400" dirty="0">
                <a:ea typeface="MS Mincho" pitchFamily="49" charset="-128"/>
                <a:cs typeface="Arial" pitchFamily="34" charset="0"/>
              </a:rPr>
              <a:t> w0, w1, s;</a:t>
            </a:r>
            <a:endParaRPr lang="en-US" altLang="en-US" sz="2400" dirty="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2400" b="1" dirty="0">
                <a:ea typeface="MS Mincho" pitchFamily="49" charset="-128"/>
                <a:cs typeface="Arial" pitchFamily="34" charset="0"/>
              </a:rPr>
              <a:t>output</a:t>
            </a:r>
            <a:r>
              <a:rPr lang="en-US" altLang="en-US" sz="2400" dirty="0">
                <a:ea typeface="MS Mincho" pitchFamily="49" charset="-128"/>
                <a:cs typeface="Arial" pitchFamily="34" charset="0"/>
              </a:rPr>
              <a:t> f;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</a:t>
            </a:r>
            <a:r>
              <a:rPr lang="en-US" altLang="en-US" sz="2400" b="1" dirty="0">
                <a:ea typeface="MS Mincho" pitchFamily="49" charset="-128"/>
              </a:rPr>
              <a:t>reg</a:t>
            </a:r>
            <a:r>
              <a:rPr lang="en-US" altLang="en-US" sz="2400" dirty="0">
                <a:ea typeface="MS Mincho" pitchFamily="49" charset="-128"/>
              </a:rPr>
              <a:t> f;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</a:t>
            </a:r>
            <a:r>
              <a:rPr lang="en-US" altLang="en-US" sz="2400" b="1" dirty="0">
                <a:ea typeface="MS Mincho" pitchFamily="49" charset="-128"/>
              </a:rPr>
              <a:t>always</a:t>
            </a:r>
            <a:r>
              <a:rPr lang="en-US" altLang="en-US" sz="2400" dirty="0">
                <a:ea typeface="MS Mincho" pitchFamily="49" charset="-128"/>
              </a:rPr>
              <a:t> @(w0 or w1 or s)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	</a:t>
            </a:r>
            <a:r>
              <a:rPr lang="en-US" altLang="en-US" sz="2400" b="1" dirty="0">
                <a:ea typeface="MS Mincho" pitchFamily="49" charset="-128"/>
              </a:rPr>
              <a:t>if</a:t>
            </a:r>
            <a:r>
              <a:rPr lang="en-US" altLang="en-US" sz="2400" dirty="0">
                <a:ea typeface="MS Mincho" pitchFamily="49" charset="-128"/>
              </a:rPr>
              <a:t> (s==0)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		f = w0;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	</a:t>
            </a:r>
            <a:r>
              <a:rPr lang="en-US" altLang="en-US" sz="2400" b="1" dirty="0">
                <a:ea typeface="MS Mincho" pitchFamily="49" charset="-128"/>
              </a:rPr>
              <a:t>else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		f = w1;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	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ea typeface="MS Mincho" pitchFamily="49" charset="-128"/>
              </a:rPr>
              <a:t>endmodule</a:t>
            </a:r>
            <a:endParaRPr lang="en-US" altLang="en-US" sz="2400" dirty="0">
              <a:cs typeface="Courier New" pitchFamily="49" charset="0"/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H="1">
            <a:off x="2667000" y="2133600"/>
            <a:ext cx="3581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232525" y="1941513"/>
            <a:ext cx="13985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reg</a:t>
            </a:r>
            <a:r>
              <a:rPr lang="en-US" altLang="en-US"/>
              <a:t> data type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105400" y="32004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461125" y="3008313"/>
            <a:ext cx="254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Include all input signals</a:t>
            </a:r>
          </a:p>
        </p:txBody>
      </p:sp>
      <p:grpSp>
        <p:nvGrpSpPr>
          <p:cNvPr id="15368" name="Group 32"/>
          <p:cNvGrpSpPr>
            <a:grpSpLocks/>
          </p:cNvGrpSpPr>
          <p:nvPr/>
        </p:nvGrpSpPr>
        <p:grpSpPr bwMode="auto">
          <a:xfrm>
            <a:off x="4992688" y="4191000"/>
            <a:ext cx="2935287" cy="1128713"/>
            <a:chOff x="1579563" y="1371600"/>
            <a:chExt cx="2935287" cy="1128712"/>
          </a:xfrm>
        </p:grpSpPr>
        <p:sp>
          <p:nvSpPr>
            <p:cNvPr id="15371" name="Rectangle 9"/>
            <p:cNvSpPr>
              <a:spLocks noChangeArrowheads="1"/>
            </p:cNvSpPr>
            <p:nvPr/>
          </p:nvSpPr>
          <p:spPr bwMode="auto">
            <a:xfrm>
              <a:off x="1663700" y="1371600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s</a:t>
              </a:r>
              <a:endParaRPr lang="en-US" altLang="en-US" sz="2400"/>
            </a:p>
          </p:txBody>
        </p:sp>
        <p:grpSp>
          <p:nvGrpSpPr>
            <p:cNvPr id="15372" name="Group 34"/>
            <p:cNvGrpSpPr>
              <a:grpSpLocks/>
            </p:cNvGrpSpPr>
            <p:nvPr/>
          </p:nvGrpSpPr>
          <p:grpSpPr bwMode="auto">
            <a:xfrm>
              <a:off x="1579563" y="1438275"/>
              <a:ext cx="2935287" cy="1062037"/>
              <a:chOff x="1579563" y="1438275"/>
              <a:chExt cx="2935287" cy="1062037"/>
            </a:xfrm>
          </p:grpSpPr>
          <p:sp>
            <p:nvSpPr>
              <p:cNvPr id="15373" name="Line 3"/>
              <p:cNvSpPr>
                <a:spLocks noChangeShapeType="1"/>
              </p:cNvSpPr>
              <p:nvPr/>
            </p:nvSpPr>
            <p:spPr bwMode="auto">
              <a:xfrm>
                <a:off x="1855788" y="1960562"/>
                <a:ext cx="234950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Line 4"/>
              <p:cNvSpPr>
                <a:spLocks noChangeShapeType="1"/>
              </p:cNvSpPr>
              <p:nvPr/>
            </p:nvSpPr>
            <p:spPr bwMode="auto">
              <a:xfrm>
                <a:off x="1855788" y="2260600"/>
                <a:ext cx="234950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5" name="Line 5"/>
              <p:cNvSpPr>
                <a:spLocks noChangeShapeType="1"/>
              </p:cNvSpPr>
              <p:nvPr/>
            </p:nvSpPr>
            <p:spPr bwMode="auto">
              <a:xfrm flipH="1">
                <a:off x="2390775" y="2109787"/>
                <a:ext cx="214313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6" name="Line 6"/>
              <p:cNvSpPr>
                <a:spLocks noChangeShapeType="1"/>
              </p:cNvSpPr>
              <p:nvPr/>
            </p:nvSpPr>
            <p:spPr bwMode="auto">
              <a:xfrm>
                <a:off x="2241550" y="1487487"/>
                <a:ext cx="1588" cy="3222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7" name="Rectangle 7"/>
              <p:cNvSpPr>
                <a:spLocks noChangeArrowheads="1"/>
              </p:cNvSpPr>
              <p:nvPr/>
            </p:nvSpPr>
            <p:spPr bwMode="auto">
              <a:xfrm>
                <a:off x="2714625" y="1987550"/>
                <a:ext cx="57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 i="1">
                    <a:solidFill>
                      <a:srgbClr val="000000"/>
                    </a:solidFill>
                    <a:latin typeface="Times-Roman"/>
                  </a:rPr>
                  <a:t>f</a:t>
                </a:r>
                <a:endParaRPr lang="en-US" altLang="en-US" sz="2400"/>
              </a:p>
            </p:txBody>
          </p:sp>
          <p:sp>
            <p:nvSpPr>
              <p:cNvPr id="15378" name="Line 8"/>
              <p:cNvSpPr>
                <a:spLocks noChangeShapeType="1"/>
              </p:cNvSpPr>
              <p:nvPr/>
            </p:nvSpPr>
            <p:spPr bwMode="auto">
              <a:xfrm>
                <a:off x="1855788" y="1487487"/>
                <a:ext cx="385762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9" name="Rectangle 10"/>
              <p:cNvSpPr>
                <a:spLocks noChangeArrowheads="1"/>
              </p:cNvSpPr>
              <p:nvPr/>
            </p:nvSpPr>
            <p:spPr bwMode="auto">
              <a:xfrm>
                <a:off x="1579563" y="1803400"/>
                <a:ext cx="1460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 i="1">
                    <a:solidFill>
                      <a:srgbClr val="000000"/>
                    </a:solidFill>
                    <a:latin typeface="Times-Roman"/>
                  </a:rPr>
                  <a:t>w</a:t>
                </a:r>
                <a:endParaRPr lang="en-US" altLang="en-US" sz="2400"/>
              </a:p>
            </p:txBody>
          </p:sp>
          <p:sp>
            <p:nvSpPr>
              <p:cNvPr id="15380" name="Rectangle 11"/>
              <p:cNvSpPr>
                <a:spLocks noChangeArrowheads="1"/>
              </p:cNvSpPr>
              <p:nvPr/>
            </p:nvSpPr>
            <p:spPr bwMode="auto">
              <a:xfrm>
                <a:off x="1716088" y="1898650"/>
                <a:ext cx="84137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  <a:latin typeface="Times-Roman"/>
                  </a:rPr>
                  <a:t>0</a:t>
                </a:r>
                <a:endParaRPr lang="en-US" altLang="en-US" sz="2400"/>
              </a:p>
            </p:txBody>
          </p:sp>
          <p:sp>
            <p:nvSpPr>
              <p:cNvPr id="15381" name="Rectangle 12"/>
              <p:cNvSpPr>
                <a:spLocks noChangeArrowheads="1"/>
              </p:cNvSpPr>
              <p:nvPr/>
            </p:nvSpPr>
            <p:spPr bwMode="auto">
              <a:xfrm>
                <a:off x="1579563" y="2106612"/>
                <a:ext cx="1460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 i="1">
                    <a:solidFill>
                      <a:srgbClr val="000000"/>
                    </a:solidFill>
                    <a:latin typeface="Times-Roman"/>
                  </a:rPr>
                  <a:t>w</a:t>
                </a:r>
                <a:endParaRPr lang="en-US" altLang="en-US" sz="2400"/>
              </a:p>
            </p:txBody>
          </p:sp>
          <p:sp>
            <p:nvSpPr>
              <p:cNvPr id="15382" name="Rectangle 13"/>
              <p:cNvSpPr>
                <a:spLocks noChangeArrowheads="1"/>
              </p:cNvSpPr>
              <p:nvPr/>
            </p:nvSpPr>
            <p:spPr bwMode="auto">
              <a:xfrm>
                <a:off x="1716088" y="2203450"/>
                <a:ext cx="84137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  <a:latin typeface="Times-Roman"/>
                  </a:rPr>
                  <a:t>1</a:t>
                </a:r>
                <a:endParaRPr lang="en-US" altLang="en-US" sz="2400"/>
              </a:p>
            </p:txBody>
          </p:sp>
          <p:sp>
            <p:nvSpPr>
              <p:cNvPr id="15383" name="Rectangle 14"/>
              <p:cNvSpPr>
                <a:spLocks noChangeArrowheads="1"/>
              </p:cNvSpPr>
              <p:nvPr/>
            </p:nvSpPr>
            <p:spPr bwMode="auto">
              <a:xfrm>
                <a:off x="2133600" y="1881187"/>
                <a:ext cx="84138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  <a:latin typeface="Times-Roman"/>
                  </a:rPr>
                  <a:t>0</a:t>
                </a:r>
                <a:endParaRPr lang="en-US" altLang="en-US" sz="2400"/>
              </a:p>
            </p:txBody>
          </p:sp>
          <p:sp>
            <p:nvSpPr>
              <p:cNvPr id="15384" name="Rectangle 15"/>
              <p:cNvSpPr>
                <a:spLocks noChangeArrowheads="1"/>
              </p:cNvSpPr>
              <p:nvPr/>
            </p:nvSpPr>
            <p:spPr bwMode="auto">
              <a:xfrm>
                <a:off x="2133600" y="2182812"/>
                <a:ext cx="84138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  <a:latin typeface="Times-Roman"/>
                  </a:rPr>
                  <a:t>1</a:t>
                </a:r>
                <a:endParaRPr lang="en-US" altLang="en-US" sz="2400"/>
              </a:p>
            </p:txBody>
          </p:sp>
          <p:sp>
            <p:nvSpPr>
              <p:cNvPr id="15385" name="Freeform 16"/>
              <p:cNvSpPr>
                <a:spLocks/>
              </p:cNvSpPr>
              <p:nvPr/>
            </p:nvSpPr>
            <p:spPr bwMode="auto">
              <a:xfrm>
                <a:off x="2090738" y="1724025"/>
                <a:ext cx="300037" cy="776287"/>
              </a:xfrm>
              <a:custGeom>
                <a:avLst/>
                <a:gdLst>
                  <a:gd name="T0" fmla="*/ 2147483647 w 446"/>
                  <a:gd name="T1" fmla="*/ 2147483647 h 1126"/>
                  <a:gd name="T2" fmla="*/ 2147483647 w 446"/>
                  <a:gd name="T3" fmla="*/ 2147483647 h 1126"/>
                  <a:gd name="T4" fmla="*/ 0 w 446"/>
                  <a:gd name="T5" fmla="*/ 0 h 1126"/>
                  <a:gd name="T6" fmla="*/ 0 w 446"/>
                  <a:gd name="T7" fmla="*/ 2147483647 h 1126"/>
                  <a:gd name="T8" fmla="*/ 2147483647 w 446"/>
                  <a:gd name="T9" fmla="*/ 2147483647 h 1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26">
                    <a:moveTo>
                      <a:pt x="446" y="914"/>
                    </a:moveTo>
                    <a:lnTo>
                      <a:pt x="446" y="234"/>
                    </a:lnTo>
                    <a:lnTo>
                      <a:pt x="0" y="0"/>
                    </a:lnTo>
                    <a:lnTo>
                      <a:pt x="0" y="1126"/>
                    </a:lnTo>
                    <a:lnTo>
                      <a:pt x="446" y="914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Line 17"/>
              <p:cNvSpPr>
                <a:spLocks noChangeShapeType="1"/>
              </p:cNvSpPr>
              <p:nvPr/>
            </p:nvSpPr>
            <p:spPr bwMode="auto">
              <a:xfrm flipH="1">
                <a:off x="3552825" y="1757362"/>
                <a:ext cx="962025" cy="15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Line 18"/>
              <p:cNvSpPr>
                <a:spLocks noChangeShapeType="1"/>
              </p:cNvSpPr>
              <p:nvPr/>
            </p:nvSpPr>
            <p:spPr bwMode="auto">
              <a:xfrm flipV="1">
                <a:off x="4002088" y="1455737"/>
                <a:ext cx="1587" cy="92392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Rectangle 19"/>
              <p:cNvSpPr>
                <a:spLocks noChangeArrowheads="1"/>
              </p:cNvSpPr>
              <p:nvPr/>
            </p:nvSpPr>
            <p:spPr bwMode="auto">
              <a:xfrm>
                <a:off x="3698875" y="1865312"/>
                <a:ext cx="112713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>
                    <a:solidFill>
                      <a:srgbClr val="000000"/>
                    </a:solidFill>
                    <a:latin typeface="Times-Roman"/>
                  </a:rPr>
                  <a:t>0</a:t>
                </a:r>
                <a:endParaRPr lang="en-US" altLang="en-US" sz="2400"/>
              </a:p>
            </p:txBody>
          </p:sp>
          <p:sp>
            <p:nvSpPr>
              <p:cNvPr id="15389" name="Rectangle 20"/>
              <p:cNvSpPr>
                <a:spLocks noChangeArrowheads="1"/>
              </p:cNvSpPr>
              <p:nvPr/>
            </p:nvSpPr>
            <p:spPr bwMode="auto">
              <a:xfrm>
                <a:off x="3698875" y="2122487"/>
                <a:ext cx="112713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>
                    <a:solidFill>
                      <a:srgbClr val="000000"/>
                    </a:solidFill>
                    <a:latin typeface="Times-Roman"/>
                  </a:rPr>
                  <a:t>1</a:t>
                </a:r>
                <a:endParaRPr lang="en-US" altLang="en-US" sz="2400"/>
              </a:p>
            </p:txBody>
          </p:sp>
          <p:sp>
            <p:nvSpPr>
              <p:cNvPr id="15390" name="Rectangle 21"/>
              <p:cNvSpPr>
                <a:spLocks noChangeArrowheads="1"/>
              </p:cNvSpPr>
              <p:nvPr/>
            </p:nvSpPr>
            <p:spPr bwMode="auto">
              <a:xfrm>
                <a:off x="4268788" y="1438275"/>
                <a:ext cx="57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 i="1">
                    <a:solidFill>
                      <a:srgbClr val="000000"/>
                    </a:solidFill>
                    <a:latin typeface="Times-Roman"/>
                  </a:rPr>
                  <a:t>f</a:t>
                </a:r>
                <a:endParaRPr lang="en-US" altLang="en-US" sz="2400"/>
              </a:p>
            </p:txBody>
          </p:sp>
          <p:sp>
            <p:nvSpPr>
              <p:cNvPr id="15391" name="Rectangle 22"/>
              <p:cNvSpPr>
                <a:spLocks noChangeArrowheads="1"/>
              </p:cNvSpPr>
              <p:nvPr/>
            </p:nvSpPr>
            <p:spPr bwMode="auto">
              <a:xfrm>
                <a:off x="3698875" y="1454150"/>
                <a:ext cx="10160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 i="1">
                    <a:solidFill>
                      <a:srgbClr val="000000"/>
                    </a:solidFill>
                    <a:latin typeface="Times-Roman"/>
                  </a:rPr>
                  <a:t>s</a:t>
                </a:r>
                <a:endParaRPr lang="en-US" altLang="en-US" sz="2400"/>
              </a:p>
            </p:txBody>
          </p:sp>
          <p:sp>
            <p:nvSpPr>
              <p:cNvPr id="15392" name="Rectangle 23"/>
              <p:cNvSpPr>
                <a:spLocks noChangeArrowheads="1"/>
              </p:cNvSpPr>
              <p:nvPr/>
            </p:nvSpPr>
            <p:spPr bwMode="auto">
              <a:xfrm>
                <a:off x="4191000" y="1804987"/>
                <a:ext cx="1460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 i="1">
                    <a:solidFill>
                      <a:srgbClr val="000000"/>
                    </a:solidFill>
                    <a:latin typeface="Times-Roman"/>
                  </a:rPr>
                  <a:t>w</a:t>
                </a:r>
                <a:endParaRPr lang="en-US" altLang="en-US" sz="2400"/>
              </a:p>
            </p:txBody>
          </p:sp>
          <p:sp>
            <p:nvSpPr>
              <p:cNvPr id="15393" name="Rectangle 24"/>
              <p:cNvSpPr>
                <a:spLocks noChangeArrowheads="1"/>
              </p:cNvSpPr>
              <p:nvPr/>
            </p:nvSpPr>
            <p:spPr bwMode="auto">
              <a:xfrm>
                <a:off x="4325938" y="1900237"/>
                <a:ext cx="84137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  <a:latin typeface="Times-Roman"/>
                  </a:rPr>
                  <a:t>0</a:t>
                </a:r>
                <a:endParaRPr lang="en-US" altLang="en-US" sz="2400"/>
              </a:p>
            </p:txBody>
          </p:sp>
          <p:sp>
            <p:nvSpPr>
              <p:cNvPr id="15394" name="Rectangle 25"/>
              <p:cNvSpPr>
                <a:spLocks noChangeArrowheads="1"/>
              </p:cNvSpPr>
              <p:nvPr/>
            </p:nvSpPr>
            <p:spPr bwMode="auto">
              <a:xfrm>
                <a:off x="4191000" y="2109787"/>
                <a:ext cx="1460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 i="1">
                    <a:solidFill>
                      <a:srgbClr val="000000"/>
                    </a:solidFill>
                    <a:latin typeface="Times-Roman"/>
                  </a:rPr>
                  <a:t>w</a:t>
                </a:r>
                <a:endParaRPr lang="en-US" altLang="en-US" sz="2400"/>
              </a:p>
            </p:txBody>
          </p:sp>
          <p:sp>
            <p:nvSpPr>
              <p:cNvPr id="15395" name="Rectangle 26"/>
              <p:cNvSpPr>
                <a:spLocks noChangeArrowheads="1"/>
              </p:cNvSpPr>
              <p:nvPr/>
            </p:nvSpPr>
            <p:spPr bwMode="auto">
              <a:xfrm>
                <a:off x="4325938" y="2205037"/>
                <a:ext cx="84137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  <a:latin typeface="Times-Roman"/>
                  </a:rPr>
                  <a:t>1</a:t>
                </a:r>
                <a:endParaRPr lang="en-US" altLang="en-US" sz="2400"/>
              </a:p>
            </p:txBody>
          </p:sp>
        </p:grpSp>
      </p:grpSp>
      <p:sp>
        <p:nvSpPr>
          <p:cNvPr id="153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41A34EB-EB2B-400C-AA4E-AC654CDE6E1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if… else if…else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1000" y="1143000"/>
            <a:ext cx="4876800" cy="527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tabLst>
                <a:tab pos="454025" algn="l"/>
                <a:tab pos="801688" algn="l"/>
                <a:tab pos="10287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454025" algn="l"/>
                <a:tab pos="801688" algn="l"/>
                <a:tab pos="10287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tabLst>
                <a:tab pos="454025" algn="l"/>
                <a:tab pos="801688" algn="l"/>
                <a:tab pos="1028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454025" algn="l"/>
                <a:tab pos="801688" algn="l"/>
                <a:tab pos="1028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801688" algn="l"/>
                <a:tab pos="1028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7543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801688" algn="l"/>
                <a:tab pos="1028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2115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801688" algn="l"/>
                <a:tab pos="1028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6687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801688" algn="l"/>
                <a:tab pos="1028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1259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801688" algn="l"/>
                <a:tab pos="1028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ea typeface="MS Mincho" pitchFamily="49" charset="-128"/>
                <a:cs typeface="Arial" pitchFamily="34" charset="0"/>
              </a:rPr>
              <a:t>module</a:t>
            </a:r>
            <a:r>
              <a:rPr lang="en-US" altLang="en-US" sz="2000">
                <a:ea typeface="MS Mincho" pitchFamily="49" charset="-128"/>
                <a:cs typeface="Arial" pitchFamily="34" charset="0"/>
              </a:rPr>
              <a:t> mux4to1 (w0, w1, w2, w3, S, f);</a:t>
            </a:r>
            <a:endParaRPr lang="en-US" altLang="en-US" sz="20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20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2000">
                <a:ea typeface="MS Mincho" pitchFamily="49" charset="-128"/>
                <a:cs typeface="Arial" pitchFamily="34" charset="0"/>
              </a:rPr>
              <a:t> w0, w1, w2, w3;</a:t>
            </a:r>
            <a:endParaRPr lang="en-US" altLang="en-US" sz="20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20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2000">
                <a:ea typeface="MS Mincho" pitchFamily="49" charset="-128"/>
                <a:cs typeface="Arial" pitchFamily="34" charset="0"/>
              </a:rPr>
              <a:t> [1:0] S;</a:t>
            </a:r>
            <a:endParaRPr lang="en-US" altLang="en-US" sz="20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</a:t>
            </a:r>
            <a:r>
              <a:rPr lang="en-US" altLang="en-US" sz="2000" b="1">
                <a:ea typeface="MS Mincho" pitchFamily="49" charset="-128"/>
              </a:rPr>
              <a:t>output</a:t>
            </a:r>
            <a:r>
              <a:rPr lang="en-US" altLang="en-US" sz="2000">
                <a:ea typeface="MS Mincho" pitchFamily="49" charset="-128"/>
              </a:rPr>
              <a:t> f;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</a:t>
            </a:r>
            <a:r>
              <a:rPr lang="en-US" altLang="en-US" sz="2000" b="1">
                <a:ea typeface="MS Mincho" pitchFamily="49" charset="-128"/>
              </a:rPr>
              <a:t>reg</a:t>
            </a:r>
            <a:r>
              <a:rPr lang="en-US" altLang="en-US" sz="2000">
                <a:ea typeface="MS Mincho" pitchFamily="49" charset="-128"/>
              </a:rPr>
              <a:t> f;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</a:t>
            </a:r>
            <a:r>
              <a:rPr lang="en-US" altLang="en-US" sz="2000" b="1">
                <a:ea typeface="MS Mincho" pitchFamily="49" charset="-128"/>
              </a:rPr>
              <a:t>always</a:t>
            </a:r>
            <a:r>
              <a:rPr lang="en-US" altLang="en-US" sz="2000">
                <a:ea typeface="MS Mincho" pitchFamily="49" charset="-128"/>
              </a:rPr>
              <a:t> @(w0 or w1 or w2 or w3 or S)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</a:t>
            </a:r>
            <a:r>
              <a:rPr lang="en-US" altLang="en-US" sz="2000" b="1">
                <a:ea typeface="MS Mincho" pitchFamily="49" charset="-128"/>
              </a:rPr>
              <a:t>if</a:t>
            </a:r>
            <a:r>
              <a:rPr lang="en-US" altLang="en-US" sz="2000">
                <a:ea typeface="MS Mincho" pitchFamily="49" charset="-128"/>
              </a:rPr>
              <a:t> (S == 2'b00)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	f = w0;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</a:t>
            </a:r>
            <a:r>
              <a:rPr lang="en-US" altLang="en-US" sz="2000" b="1">
                <a:ea typeface="MS Mincho" pitchFamily="49" charset="-128"/>
              </a:rPr>
              <a:t>else</a:t>
            </a:r>
            <a:r>
              <a:rPr lang="en-US" altLang="en-US" sz="2000">
                <a:ea typeface="MS Mincho" pitchFamily="49" charset="-128"/>
              </a:rPr>
              <a:t> </a:t>
            </a:r>
            <a:r>
              <a:rPr lang="en-US" altLang="en-US" sz="2000" b="1">
                <a:ea typeface="MS Mincho" pitchFamily="49" charset="-128"/>
              </a:rPr>
              <a:t>if</a:t>
            </a:r>
            <a:r>
              <a:rPr lang="en-US" altLang="en-US" sz="2000">
                <a:ea typeface="MS Mincho" pitchFamily="49" charset="-128"/>
              </a:rPr>
              <a:t> (S == 2'b01)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	f = w1;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</a:t>
            </a:r>
            <a:r>
              <a:rPr lang="en-US" altLang="en-US" sz="2000" b="1">
                <a:ea typeface="MS Mincho" pitchFamily="49" charset="-128"/>
              </a:rPr>
              <a:t>else</a:t>
            </a:r>
            <a:r>
              <a:rPr lang="en-US" altLang="en-US" sz="2000">
                <a:ea typeface="MS Mincho" pitchFamily="49" charset="-128"/>
              </a:rPr>
              <a:t> </a:t>
            </a:r>
            <a:r>
              <a:rPr lang="en-US" altLang="en-US" sz="2000" b="1">
                <a:ea typeface="MS Mincho" pitchFamily="49" charset="-128"/>
              </a:rPr>
              <a:t>if</a:t>
            </a:r>
            <a:r>
              <a:rPr lang="en-US" altLang="en-US" sz="2000">
                <a:ea typeface="MS Mincho" pitchFamily="49" charset="-128"/>
              </a:rPr>
              <a:t> (S == 2'b10)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	f = w2;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</a:t>
            </a:r>
            <a:r>
              <a:rPr lang="en-US" altLang="en-US" sz="2000" b="1">
                <a:ea typeface="MS Mincho" pitchFamily="49" charset="-128"/>
              </a:rPr>
              <a:t>else</a:t>
            </a:r>
            <a:r>
              <a:rPr lang="en-US" altLang="en-US" sz="2000">
                <a:ea typeface="MS Mincho" pitchFamily="49" charset="-128"/>
              </a:rPr>
              <a:t> </a:t>
            </a:r>
            <a:r>
              <a:rPr lang="en-US" altLang="en-US" sz="2000" b="1">
                <a:ea typeface="MS Mincho" pitchFamily="49" charset="-128"/>
              </a:rPr>
              <a:t>   //</a:t>
            </a:r>
            <a:r>
              <a:rPr lang="en-US" altLang="en-US" sz="2000">
                <a:ea typeface="MS Mincho" pitchFamily="49" charset="-128"/>
              </a:rPr>
              <a:t> S == 2'b11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	f = w3;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ea typeface="MS Mincho" pitchFamily="49" charset="-128"/>
              </a:rPr>
              <a:t>endmodule</a:t>
            </a:r>
            <a:endParaRPr lang="en-US" altLang="en-US" sz="2000">
              <a:cs typeface="Courier New" pitchFamily="49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562600" y="1143000"/>
            <a:ext cx="3152775" cy="5273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tabLst>
                <a:tab pos="393700" algn="l"/>
                <a:tab pos="741363" algn="l"/>
                <a:tab pos="968375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393700" algn="l"/>
                <a:tab pos="741363" algn="l"/>
                <a:tab pos="968375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tabLst>
                <a:tab pos="393700" algn="l"/>
                <a:tab pos="741363" algn="l"/>
                <a:tab pos="9683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393700" algn="l"/>
                <a:tab pos="741363" algn="l"/>
                <a:tab pos="9683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93700" algn="l"/>
                <a:tab pos="741363" algn="l"/>
                <a:tab pos="9683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7543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93700" algn="l"/>
                <a:tab pos="741363" algn="l"/>
                <a:tab pos="9683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2115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93700" algn="l"/>
                <a:tab pos="741363" algn="l"/>
                <a:tab pos="9683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6687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93700" algn="l"/>
                <a:tab pos="741363" algn="l"/>
                <a:tab pos="9683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1259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93700" algn="l"/>
                <a:tab pos="741363" algn="l"/>
                <a:tab pos="96837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ea typeface="MS Mincho" pitchFamily="49" charset="-128"/>
                <a:cs typeface="Arial" pitchFamily="34" charset="0"/>
              </a:rPr>
              <a:t>module</a:t>
            </a:r>
            <a:r>
              <a:rPr lang="en-US" altLang="en-US" sz="2000">
                <a:ea typeface="MS Mincho" pitchFamily="49" charset="-128"/>
                <a:cs typeface="Arial" pitchFamily="34" charset="0"/>
              </a:rPr>
              <a:t> mux4to1 (W, S, f);</a:t>
            </a:r>
            <a:endParaRPr lang="en-US" altLang="en-US" sz="20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20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2000">
                <a:ea typeface="MS Mincho" pitchFamily="49" charset="-128"/>
                <a:cs typeface="Arial" pitchFamily="34" charset="0"/>
              </a:rPr>
              <a:t> [0:3] W;</a:t>
            </a:r>
            <a:endParaRPr lang="en-US" altLang="en-US" sz="20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20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2000">
                <a:ea typeface="MS Mincho" pitchFamily="49" charset="-128"/>
                <a:cs typeface="Arial" pitchFamily="34" charset="0"/>
              </a:rPr>
              <a:t> [1:0] S;</a:t>
            </a:r>
            <a:endParaRPr lang="en-US" altLang="en-US" sz="20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</a:t>
            </a:r>
            <a:r>
              <a:rPr lang="en-US" altLang="en-US" sz="2000" b="1">
                <a:ea typeface="MS Mincho" pitchFamily="49" charset="-128"/>
              </a:rPr>
              <a:t>output</a:t>
            </a:r>
            <a:r>
              <a:rPr lang="en-US" altLang="en-US" sz="2000">
                <a:ea typeface="MS Mincho" pitchFamily="49" charset="-128"/>
              </a:rPr>
              <a:t> f;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</a:t>
            </a:r>
            <a:r>
              <a:rPr lang="en-US" altLang="en-US" sz="2000" b="1">
                <a:ea typeface="MS Mincho" pitchFamily="49" charset="-128"/>
              </a:rPr>
              <a:t>reg</a:t>
            </a:r>
            <a:r>
              <a:rPr lang="en-US" altLang="en-US" sz="2000">
                <a:ea typeface="MS Mincho" pitchFamily="49" charset="-128"/>
              </a:rPr>
              <a:t> f;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</a:t>
            </a:r>
            <a:r>
              <a:rPr lang="en-US" altLang="en-US" sz="2000" b="1">
                <a:ea typeface="MS Mincho" pitchFamily="49" charset="-128"/>
              </a:rPr>
              <a:t>always</a:t>
            </a:r>
            <a:r>
              <a:rPr lang="en-US" altLang="en-US" sz="2000">
                <a:ea typeface="MS Mincho" pitchFamily="49" charset="-128"/>
              </a:rPr>
              <a:t> @(W or S)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</a:t>
            </a:r>
            <a:r>
              <a:rPr lang="en-US" altLang="en-US" sz="2000" b="1">
                <a:ea typeface="MS Mincho" pitchFamily="49" charset="-128"/>
              </a:rPr>
              <a:t>if</a:t>
            </a:r>
            <a:r>
              <a:rPr lang="en-US" altLang="en-US" sz="2000">
                <a:ea typeface="MS Mincho" pitchFamily="49" charset="-128"/>
              </a:rPr>
              <a:t> (S == 0)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	f = W[0];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</a:t>
            </a:r>
            <a:r>
              <a:rPr lang="en-US" altLang="en-US" sz="2000" b="1">
                <a:ea typeface="MS Mincho" pitchFamily="49" charset="-128"/>
              </a:rPr>
              <a:t>else if</a:t>
            </a:r>
            <a:r>
              <a:rPr lang="en-US" altLang="en-US" sz="2000">
                <a:ea typeface="MS Mincho" pitchFamily="49" charset="-128"/>
              </a:rPr>
              <a:t> (S == 1)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	f = W[1];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</a:t>
            </a:r>
            <a:r>
              <a:rPr lang="en-US" altLang="en-US" sz="2000" b="1">
                <a:ea typeface="MS Mincho" pitchFamily="49" charset="-128"/>
              </a:rPr>
              <a:t>else if</a:t>
            </a:r>
            <a:r>
              <a:rPr lang="en-US" altLang="en-US" sz="2000">
                <a:ea typeface="MS Mincho" pitchFamily="49" charset="-128"/>
              </a:rPr>
              <a:t> (S == 2)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	f = W[2];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</a:t>
            </a:r>
            <a:r>
              <a:rPr lang="en-US" altLang="en-US" sz="2000" b="1">
                <a:ea typeface="MS Mincho" pitchFamily="49" charset="-128"/>
              </a:rPr>
              <a:t>else // </a:t>
            </a:r>
            <a:r>
              <a:rPr lang="en-US" altLang="en-US" sz="2000">
                <a:ea typeface="MS Mincho" pitchFamily="49" charset="-128"/>
              </a:rPr>
              <a:t>S == 3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	f = W[3];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ea typeface="MS Mincho" pitchFamily="49" charset="-128"/>
              </a:rPr>
              <a:t>endmodule</a:t>
            </a:r>
            <a:endParaRPr lang="en-US" altLang="en-US" sz="2000">
              <a:cs typeface="Courier New" pitchFamily="49" charset="0"/>
            </a:endParaRPr>
          </a:p>
        </p:txBody>
      </p:sp>
      <p:sp>
        <p:nvSpPr>
          <p:cNvPr id="1638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8F2E95-CFF4-4BC2-880D-678DDAB56923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16390" name="Group 5"/>
          <p:cNvGrpSpPr>
            <a:grpSpLocks/>
          </p:cNvGrpSpPr>
          <p:nvPr/>
        </p:nvGrpSpPr>
        <p:grpSpPr bwMode="auto">
          <a:xfrm>
            <a:off x="3886200" y="3886200"/>
            <a:ext cx="1106488" cy="1339850"/>
            <a:chOff x="5488876" y="669132"/>
            <a:chExt cx="1106487" cy="1339850"/>
          </a:xfrm>
        </p:grpSpPr>
        <p:sp>
          <p:nvSpPr>
            <p:cNvPr id="16392" name="Line 3"/>
            <p:cNvSpPr>
              <a:spLocks noChangeShapeType="1"/>
            </p:cNvSpPr>
            <p:nvPr/>
          </p:nvSpPr>
          <p:spPr bwMode="auto">
            <a:xfrm>
              <a:off x="5698426" y="1283494"/>
              <a:ext cx="1857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4"/>
            <p:cNvSpPr>
              <a:spLocks noChangeShapeType="1"/>
            </p:cNvSpPr>
            <p:nvPr/>
          </p:nvSpPr>
          <p:spPr bwMode="auto">
            <a:xfrm>
              <a:off x="5698426" y="1469232"/>
              <a:ext cx="1857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5"/>
            <p:cNvSpPr>
              <a:spLocks noChangeShapeType="1"/>
            </p:cNvSpPr>
            <p:nvPr/>
          </p:nvSpPr>
          <p:spPr bwMode="auto">
            <a:xfrm flipH="1" flipV="1">
              <a:off x="6244526" y="1570832"/>
              <a:ext cx="18573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Freeform 6"/>
            <p:cNvSpPr>
              <a:spLocks/>
            </p:cNvSpPr>
            <p:nvPr/>
          </p:nvSpPr>
          <p:spPr bwMode="auto">
            <a:xfrm>
              <a:off x="5884163" y="1113632"/>
              <a:ext cx="354013" cy="895350"/>
            </a:xfrm>
            <a:custGeom>
              <a:avLst/>
              <a:gdLst>
                <a:gd name="T0" fmla="*/ 2147483647 w 446"/>
                <a:gd name="T1" fmla="*/ 2147483647 h 1126"/>
                <a:gd name="T2" fmla="*/ 2147483647 w 446"/>
                <a:gd name="T3" fmla="*/ 2147483647 h 1126"/>
                <a:gd name="T4" fmla="*/ 0 w 446"/>
                <a:gd name="T5" fmla="*/ 0 h 1126"/>
                <a:gd name="T6" fmla="*/ 0 w 446"/>
                <a:gd name="T7" fmla="*/ 2147483647 h 1126"/>
                <a:gd name="T8" fmla="*/ 2147483647 w 446"/>
                <a:gd name="T9" fmla="*/ 2147483647 h 1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6" h="1126">
                  <a:moveTo>
                    <a:pt x="446" y="914"/>
                  </a:moveTo>
                  <a:lnTo>
                    <a:pt x="446" y="234"/>
                  </a:lnTo>
                  <a:lnTo>
                    <a:pt x="0" y="0"/>
                  </a:lnTo>
                  <a:lnTo>
                    <a:pt x="0" y="1126"/>
                  </a:lnTo>
                  <a:lnTo>
                    <a:pt x="446" y="914"/>
                  </a:lnTo>
                  <a:close/>
                </a:path>
              </a:pathLst>
            </a:custGeom>
            <a:solidFill>
              <a:srgbClr val="FFFF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7"/>
            <p:cNvSpPr>
              <a:spLocks noChangeShapeType="1"/>
            </p:cNvSpPr>
            <p:nvPr/>
          </p:nvSpPr>
          <p:spPr bwMode="auto">
            <a:xfrm>
              <a:off x="5968301" y="978694"/>
              <a:ext cx="1587" cy="1857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Rectangle 8"/>
            <p:cNvSpPr>
              <a:spLocks noChangeArrowheads="1"/>
            </p:cNvSpPr>
            <p:nvPr/>
          </p:nvSpPr>
          <p:spPr bwMode="auto">
            <a:xfrm>
              <a:off x="6509638" y="1472407"/>
              <a:ext cx="8572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altLang="en-US" sz="2400"/>
            </a:p>
          </p:txBody>
        </p:sp>
        <p:sp>
          <p:nvSpPr>
            <p:cNvPr id="16398" name="Rectangle 9"/>
            <p:cNvSpPr>
              <a:spLocks noChangeArrowheads="1"/>
            </p:cNvSpPr>
            <p:nvPr/>
          </p:nvSpPr>
          <p:spPr bwMode="auto">
            <a:xfrm>
              <a:off x="5509513" y="859632"/>
              <a:ext cx="1190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16399" name="Line 10"/>
            <p:cNvSpPr>
              <a:spLocks noChangeShapeType="1"/>
            </p:cNvSpPr>
            <p:nvPr/>
          </p:nvSpPr>
          <p:spPr bwMode="auto">
            <a:xfrm>
              <a:off x="5698426" y="978694"/>
              <a:ext cx="269875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Rectangle 11"/>
            <p:cNvSpPr>
              <a:spLocks noChangeArrowheads="1"/>
            </p:cNvSpPr>
            <p:nvPr/>
          </p:nvSpPr>
          <p:spPr bwMode="auto">
            <a:xfrm>
              <a:off x="5574601" y="937419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6401" name="Rectangle 12"/>
            <p:cNvSpPr>
              <a:spLocks noChangeArrowheads="1"/>
            </p:cNvSpPr>
            <p:nvPr/>
          </p:nvSpPr>
          <p:spPr bwMode="auto">
            <a:xfrm>
              <a:off x="5488876" y="1164432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6402" name="Rectangle 13"/>
            <p:cNvSpPr>
              <a:spLocks noChangeArrowheads="1"/>
            </p:cNvSpPr>
            <p:nvPr/>
          </p:nvSpPr>
          <p:spPr bwMode="auto">
            <a:xfrm>
              <a:off x="5595238" y="1242219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6403" name="Rectangle 14"/>
            <p:cNvSpPr>
              <a:spLocks noChangeArrowheads="1"/>
            </p:cNvSpPr>
            <p:nvPr/>
          </p:nvSpPr>
          <p:spPr bwMode="auto">
            <a:xfrm>
              <a:off x="5488876" y="1351757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6404" name="Rectangle 15"/>
            <p:cNvSpPr>
              <a:spLocks noChangeArrowheads="1"/>
            </p:cNvSpPr>
            <p:nvPr/>
          </p:nvSpPr>
          <p:spPr bwMode="auto">
            <a:xfrm>
              <a:off x="5595238" y="1429544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6405" name="Rectangle 16"/>
            <p:cNvSpPr>
              <a:spLocks noChangeArrowheads="1"/>
            </p:cNvSpPr>
            <p:nvPr/>
          </p:nvSpPr>
          <p:spPr bwMode="auto">
            <a:xfrm>
              <a:off x="5928613" y="1215232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00</a:t>
              </a:r>
              <a:endParaRPr lang="en-US" altLang="en-US" sz="2400"/>
            </a:p>
          </p:txBody>
        </p:sp>
        <p:sp>
          <p:nvSpPr>
            <p:cNvPr id="16406" name="Rectangle 17"/>
            <p:cNvSpPr>
              <a:spLocks noChangeArrowheads="1"/>
            </p:cNvSpPr>
            <p:nvPr/>
          </p:nvSpPr>
          <p:spPr bwMode="auto">
            <a:xfrm>
              <a:off x="5928613" y="1400969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01</a:t>
              </a:r>
              <a:endParaRPr lang="en-US" altLang="en-US" sz="2400"/>
            </a:p>
          </p:txBody>
        </p:sp>
        <p:sp>
          <p:nvSpPr>
            <p:cNvPr id="16407" name="Freeform 21"/>
            <p:cNvSpPr>
              <a:spLocks/>
            </p:cNvSpPr>
            <p:nvPr/>
          </p:nvSpPr>
          <p:spPr bwMode="auto">
            <a:xfrm>
              <a:off x="5698426" y="777082"/>
              <a:ext cx="422275" cy="455612"/>
            </a:xfrm>
            <a:custGeom>
              <a:avLst/>
              <a:gdLst>
                <a:gd name="T0" fmla="*/ 0 w 531"/>
                <a:gd name="T1" fmla="*/ 0 h 574"/>
                <a:gd name="T2" fmla="*/ 2147483647 w 531"/>
                <a:gd name="T3" fmla="*/ 0 h 574"/>
                <a:gd name="T4" fmla="*/ 2147483647 w 531"/>
                <a:gd name="T5" fmla="*/ 2147483647 h 5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1" h="574">
                  <a:moveTo>
                    <a:pt x="0" y="0"/>
                  </a:moveTo>
                  <a:lnTo>
                    <a:pt x="531" y="0"/>
                  </a:lnTo>
                  <a:lnTo>
                    <a:pt x="531" y="574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Rectangle 23"/>
            <p:cNvSpPr>
              <a:spLocks noChangeArrowheads="1"/>
            </p:cNvSpPr>
            <p:nvPr/>
          </p:nvSpPr>
          <p:spPr bwMode="auto">
            <a:xfrm>
              <a:off x="5509513" y="669132"/>
              <a:ext cx="1190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16409" name="Line 24"/>
            <p:cNvSpPr>
              <a:spLocks noChangeShapeType="1"/>
            </p:cNvSpPr>
            <p:nvPr/>
          </p:nvSpPr>
          <p:spPr bwMode="auto">
            <a:xfrm>
              <a:off x="5698426" y="1653382"/>
              <a:ext cx="1857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25"/>
            <p:cNvSpPr>
              <a:spLocks noChangeShapeType="1"/>
            </p:cNvSpPr>
            <p:nvPr/>
          </p:nvSpPr>
          <p:spPr bwMode="auto">
            <a:xfrm>
              <a:off x="5698426" y="1839119"/>
              <a:ext cx="1857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Rectangle 26"/>
            <p:cNvSpPr>
              <a:spLocks noChangeArrowheads="1"/>
            </p:cNvSpPr>
            <p:nvPr/>
          </p:nvSpPr>
          <p:spPr bwMode="auto">
            <a:xfrm>
              <a:off x="5574601" y="746919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6412" name="Rectangle 27"/>
            <p:cNvSpPr>
              <a:spLocks noChangeArrowheads="1"/>
            </p:cNvSpPr>
            <p:nvPr/>
          </p:nvSpPr>
          <p:spPr bwMode="auto">
            <a:xfrm>
              <a:off x="5488876" y="1540669"/>
              <a:ext cx="1524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6413" name="Rectangle 28"/>
            <p:cNvSpPr>
              <a:spLocks noChangeArrowheads="1"/>
            </p:cNvSpPr>
            <p:nvPr/>
          </p:nvSpPr>
          <p:spPr bwMode="auto">
            <a:xfrm>
              <a:off x="5595238" y="1618457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en-US" sz="2400"/>
            </a:p>
          </p:txBody>
        </p:sp>
        <p:sp>
          <p:nvSpPr>
            <p:cNvPr id="16414" name="Rectangle 29"/>
            <p:cNvSpPr>
              <a:spLocks noChangeArrowheads="1"/>
            </p:cNvSpPr>
            <p:nvPr/>
          </p:nvSpPr>
          <p:spPr bwMode="auto">
            <a:xfrm>
              <a:off x="5488876" y="1729582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6415" name="Rectangle 30"/>
            <p:cNvSpPr>
              <a:spLocks noChangeArrowheads="1"/>
            </p:cNvSpPr>
            <p:nvPr/>
          </p:nvSpPr>
          <p:spPr bwMode="auto">
            <a:xfrm>
              <a:off x="5595238" y="1807369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altLang="en-US" sz="2400"/>
            </a:p>
          </p:txBody>
        </p:sp>
        <p:sp>
          <p:nvSpPr>
            <p:cNvPr id="16416" name="Rectangle 31"/>
            <p:cNvSpPr>
              <a:spLocks noChangeArrowheads="1"/>
            </p:cNvSpPr>
            <p:nvPr/>
          </p:nvSpPr>
          <p:spPr bwMode="auto">
            <a:xfrm>
              <a:off x="5928613" y="1591469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10</a:t>
              </a:r>
              <a:endParaRPr lang="en-US" altLang="en-US" sz="2400"/>
            </a:p>
          </p:txBody>
        </p:sp>
        <p:sp>
          <p:nvSpPr>
            <p:cNvPr id="16417" name="Rectangle 34"/>
            <p:cNvSpPr>
              <a:spLocks noChangeArrowheads="1"/>
            </p:cNvSpPr>
            <p:nvPr/>
          </p:nvSpPr>
          <p:spPr bwMode="auto">
            <a:xfrm>
              <a:off x="5928613" y="1777207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11</a:t>
              </a:r>
              <a:endParaRPr lang="en-US" altLang="en-US" sz="2400"/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62000" y="6096000"/>
            <a:ext cx="721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A 16-to-1 multiplexer.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3476625" y="3889375"/>
            <a:ext cx="2476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H="1">
            <a:off x="4049713" y="4137025"/>
            <a:ext cx="5715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Freeform 5"/>
          <p:cNvSpPr>
            <a:spLocks/>
          </p:cNvSpPr>
          <p:nvPr/>
        </p:nvSpPr>
        <p:spPr bwMode="auto">
          <a:xfrm>
            <a:off x="3724275" y="3736975"/>
            <a:ext cx="325438" cy="801688"/>
          </a:xfrm>
          <a:custGeom>
            <a:avLst/>
            <a:gdLst>
              <a:gd name="T0" fmla="*/ 2147483647 w 409"/>
              <a:gd name="T1" fmla="*/ 2147483647 h 1010"/>
              <a:gd name="T2" fmla="*/ 2147483647 w 409"/>
              <a:gd name="T3" fmla="*/ 2147483647 h 1010"/>
              <a:gd name="T4" fmla="*/ 0 w 409"/>
              <a:gd name="T5" fmla="*/ 0 h 1010"/>
              <a:gd name="T6" fmla="*/ 0 w 409"/>
              <a:gd name="T7" fmla="*/ 2147483647 h 1010"/>
              <a:gd name="T8" fmla="*/ 2147483647 w 409"/>
              <a:gd name="T9" fmla="*/ 2147483647 h 10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9" h="1010">
                <a:moveTo>
                  <a:pt x="409" y="817"/>
                </a:moveTo>
                <a:lnTo>
                  <a:pt x="409" y="192"/>
                </a:lnTo>
                <a:lnTo>
                  <a:pt x="0" y="0"/>
                </a:lnTo>
                <a:lnTo>
                  <a:pt x="0" y="1010"/>
                </a:lnTo>
                <a:lnTo>
                  <a:pt x="409" y="817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Freeform 6"/>
          <p:cNvSpPr>
            <a:spLocks/>
          </p:cNvSpPr>
          <p:nvPr/>
        </p:nvSpPr>
        <p:spPr bwMode="auto">
          <a:xfrm>
            <a:off x="3781425" y="3432175"/>
            <a:ext cx="420688" cy="342900"/>
          </a:xfrm>
          <a:custGeom>
            <a:avLst/>
            <a:gdLst>
              <a:gd name="T0" fmla="*/ 2147483647 w 529"/>
              <a:gd name="T1" fmla="*/ 0 h 432"/>
              <a:gd name="T2" fmla="*/ 0 w 529"/>
              <a:gd name="T3" fmla="*/ 0 h 432"/>
              <a:gd name="T4" fmla="*/ 0 w 529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9" h="432">
                <a:moveTo>
                  <a:pt x="529" y="0"/>
                </a:moveTo>
                <a:lnTo>
                  <a:pt x="0" y="0"/>
                </a:lnTo>
                <a:lnTo>
                  <a:pt x="0" y="432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205163" y="3748088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17416" name="Freeform 8"/>
          <p:cNvSpPr>
            <a:spLocks/>
          </p:cNvSpPr>
          <p:nvPr/>
        </p:nvSpPr>
        <p:spPr bwMode="auto">
          <a:xfrm>
            <a:off x="3933825" y="3603625"/>
            <a:ext cx="439738" cy="247650"/>
          </a:xfrm>
          <a:custGeom>
            <a:avLst/>
            <a:gdLst>
              <a:gd name="T0" fmla="*/ 2147483647 w 553"/>
              <a:gd name="T1" fmla="*/ 0 h 312"/>
              <a:gd name="T2" fmla="*/ 0 w 553"/>
              <a:gd name="T3" fmla="*/ 0 h 312"/>
              <a:gd name="T4" fmla="*/ 0 w 553"/>
              <a:gd name="T5" fmla="*/ 2147483647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3" h="312">
                <a:moveTo>
                  <a:pt x="553" y="0"/>
                </a:moveTo>
                <a:lnTo>
                  <a:pt x="0" y="0"/>
                </a:lnTo>
                <a:lnTo>
                  <a:pt x="0" y="312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476625" y="4386263"/>
            <a:ext cx="2476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325813" y="3835400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8 </a:t>
            </a:r>
            <a:endParaRPr lang="en-US" altLang="en-US" sz="2400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138488" y="4259263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3495675" y="4213225"/>
            <a:ext cx="38100" cy="39688"/>
          </a:xfrm>
          <a:custGeom>
            <a:avLst/>
            <a:gdLst>
              <a:gd name="T0" fmla="*/ 2147483647 w 48"/>
              <a:gd name="T1" fmla="*/ 2147483647 h 48"/>
              <a:gd name="T2" fmla="*/ 2147483647 w 48"/>
              <a:gd name="T3" fmla="*/ 2147483647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2147483647 w 48"/>
              <a:gd name="T19" fmla="*/ 2147483647 h 48"/>
              <a:gd name="T20" fmla="*/ 2147483647 w 48"/>
              <a:gd name="T21" fmla="*/ 2147483647 h 48"/>
              <a:gd name="T22" fmla="*/ 2147483647 w 48"/>
              <a:gd name="T23" fmla="*/ 2147483647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0 h 48"/>
              <a:gd name="T42" fmla="*/ 2147483647 w 48"/>
              <a:gd name="T43" fmla="*/ 0 h 48"/>
              <a:gd name="T44" fmla="*/ 2147483647 w 48"/>
              <a:gd name="T45" fmla="*/ 0 h 48"/>
              <a:gd name="T46" fmla="*/ 2147483647 w 48"/>
              <a:gd name="T47" fmla="*/ 0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0 w 48"/>
              <a:gd name="T65" fmla="*/ 2147483647 h 48"/>
              <a:gd name="T66" fmla="*/ 0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2147483647 h 48"/>
              <a:gd name="T86" fmla="*/ 2147483647 w 48"/>
              <a:gd name="T87" fmla="*/ 2147483647 h 48"/>
              <a:gd name="T88" fmla="*/ 2147483647 w 48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7"/>
                </a:lnTo>
                <a:lnTo>
                  <a:pt x="30" y="47"/>
                </a:lnTo>
                <a:lnTo>
                  <a:pt x="31" y="47"/>
                </a:lnTo>
                <a:lnTo>
                  <a:pt x="32" y="47"/>
                </a:lnTo>
                <a:lnTo>
                  <a:pt x="33" y="46"/>
                </a:lnTo>
                <a:lnTo>
                  <a:pt x="35" y="46"/>
                </a:lnTo>
                <a:lnTo>
                  <a:pt x="36" y="44"/>
                </a:lnTo>
                <a:lnTo>
                  <a:pt x="37" y="44"/>
                </a:lnTo>
                <a:lnTo>
                  <a:pt x="37" y="43"/>
                </a:lnTo>
                <a:lnTo>
                  <a:pt x="38" y="43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40"/>
                </a:lnTo>
                <a:lnTo>
                  <a:pt x="43" y="40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5" y="35"/>
                </a:lnTo>
                <a:lnTo>
                  <a:pt x="47" y="34"/>
                </a:lnTo>
                <a:lnTo>
                  <a:pt x="47" y="32"/>
                </a:lnTo>
                <a:lnTo>
                  <a:pt x="47" y="31"/>
                </a:lnTo>
                <a:lnTo>
                  <a:pt x="48" y="30"/>
                </a:lnTo>
                <a:lnTo>
                  <a:pt x="48" y="29"/>
                </a:lnTo>
                <a:lnTo>
                  <a:pt x="48" y="28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0"/>
                </a:lnTo>
                <a:lnTo>
                  <a:pt x="48" y="19"/>
                </a:lnTo>
                <a:lnTo>
                  <a:pt x="48" y="18"/>
                </a:lnTo>
                <a:lnTo>
                  <a:pt x="47" y="17"/>
                </a:lnTo>
                <a:lnTo>
                  <a:pt x="47" y="16"/>
                </a:lnTo>
                <a:lnTo>
                  <a:pt x="47" y="14"/>
                </a:lnTo>
                <a:lnTo>
                  <a:pt x="45" y="13"/>
                </a:lnTo>
                <a:lnTo>
                  <a:pt x="45" y="12"/>
                </a:lnTo>
                <a:lnTo>
                  <a:pt x="44" y="11"/>
                </a:lnTo>
                <a:lnTo>
                  <a:pt x="43" y="10"/>
                </a:lnTo>
                <a:lnTo>
                  <a:pt x="43" y="8"/>
                </a:lnTo>
                <a:lnTo>
                  <a:pt x="42" y="7"/>
                </a:lnTo>
                <a:lnTo>
                  <a:pt x="41" y="7"/>
                </a:lnTo>
                <a:lnTo>
                  <a:pt x="41" y="6"/>
                </a:lnTo>
                <a:lnTo>
                  <a:pt x="39" y="5"/>
                </a:lnTo>
                <a:lnTo>
                  <a:pt x="38" y="5"/>
                </a:lnTo>
                <a:lnTo>
                  <a:pt x="37" y="4"/>
                </a:lnTo>
                <a:lnTo>
                  <a:pt x="36" y="2"/>
                </a:lnTo>
                <a:lnTo>
                  <a:pt x="35" y="2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1"/>
                </a:lnTo>
                <a:lnTo>
                  <a:pt x="15" y="1"/>
                </a:lnTo>
                <a:lnTo>
                  <a:pt x="14" y="2"/>
                </a:lnTo>
                <a:lnTo>
                  <a:pt x="13" y="2"/>
                </a:lnTo>
                <a:lnTo>
                  <a:pt x="12" y="4"/>
                </a:lnTo>
                <a:lnTo>
                  <a:pt x="11" y="4"/>
                </a:lnTo>
                <a:lnTo>
                  <a:pt x="9" y="5"/>
                </a:lnTo>
                <a:lnTo>
                  <a:pt x="8" y="6"/>
                </a:lnTo>
                <a:lnTo>
                  <a:pt x="7" y="7"/>
                </a:lnTo>
                <a:lnTo>
                  <a:pt x="6" y="7"/>
                </a:lnTo>
                <a:lnTo>
                  <a:pt x="6" y="8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2"/>
                </a:lnTo>
                <a:lnTo>
                  <a:pt x="2" y="13"/>
                </a:lnTo>
                <a:lnTo>
                  <a:pt x="2" y="14"/>
                </a:lnTo>
                <a:lnTo>
                  <a:pt x="2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2" y="32"/>
                </a:lnTo>
                <a:lnTo>
                  <a:pt x="2" y="34"/>
                </a:lnTo>
                <a:lnTo>
                  <a:pt x="2" y="35"/>
                </a:lnTo>
                <a:lnTo>
                  <a:pt x="3" y="35"/>
                </a:lnTo>
                <a:lnTo>
                  <a:pt x="3" y="36"/>
                </a:lnTo>
                <a:lnTo>
                  <a:pt x="5" y="37"/>
                </a:lnTo>
                <a:lnTo>
                  <a:pt x="5" y="38"/>
                </a:lnTo>
                <a:lnTo>
                  <a:pt x="6" y="40"/>
                </a:lnTo>
                <a:lnTo>
                  <a:pt x="7" y="41"/>
                </a:lnTo>
                <a:lnTo>
                  <a:pt x="8" y="42"/>
                </a:lnTo>
                <a:lnTo>
                  <a:pt x="9" y="42"/>
                </a:lnTo>
                <a:lnTo>
                  <a:pt x="9" y="43"/>
                </a:lnTo>
                <a:lnTo>
                  <a:pt x="11" y="43"/>
                </a:lnTo>
                <a:lnTo>
                  <a:pt x="12" y="44"/>
                </a:lnTo>
                <a:lnTo>
                  <a:pt x="13" y="44"/>
                </a:lnTo>
                <a:lnTo>
                  <a:pt x="14" y="46"/>
                </a:lnTo>
                <a:lnTo>
                  <a:pt x="15" y="46"/>
                </a:lnTo>
                <a:lnTo>
                  <a:pt x="15" y="47"/>
                </a:lnTo>
                <a:lnTo>
                  <a:pt x="17" y="47"/>
                </a:lnTo>
                <a:lnTo>
                  <a:pt x="18" y="47"/>
                </a:lnTo>
                <a:lnTo>
                  <a:pt x="19" y="47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Freeform 13"/>
          <p:cNvSpPr>
            <a:spLocks/>
          </p:cNvSpPr>
          <p:nvPr/>
        </p:nvSpPr>
        <p:spPr bwMode="auto">
          <a:xfrm>
            <a:off x="3489325" y="4227513"/>
            <a:ext cx="23813" cy="23812"/>
          </a:xfrm>
          <a:custGeom>
            <a:avLst/>
            <a:gdLst>
              <a:gd name="T0" fmla="*/ 2147483647 w 30"/>
              <a:gd name="T1" fmla="*/ 2147483647 h 30"/>
              <a:gd name="T2" fmla="*/ 2147483647 w 30"/>
              <a:gd name="T3" fmla="*/ 2147483647 h 30"/>
              <a:gd name="T4" fmla="*/ 2147483647 w 30"/>
              <a:gd name="T5" fmla="*/ 2147483647 h 30"/>
              <a:gd name="T6" fmla="*/ 2147483647 w 30"/>
              <a:gd name="T7" fmla="*/ 2147483647 h 30"/>
              <a:gd name="T8" fmla="*/ 2147483647 w 30"/>
              <a:gd name="T9" fmla="*/ 2147483647 h 30"/>
              <a:gd name="T10" fmla="*/ 2147483647 w 30"/>
              <a:gd name="T11" fmla="*/ 2147483647 h 30"/>
              <a:gd name="T12" fmla="*/ 2147483647 w 30"/>
              <a:gd name="T13" fmla="*/ 2147483647 h 30"/>
              <a:gd name="T14" fmla="*/ 2147483647 w 30"/>
              <a:gd name="T15" fmla="*/ 2147483647 h 30"/>
              <a:gd name="T16" fmla="*/ 2147483647 w 30"/>
              <a:gd name="T17" fmla="*/ 2147483647 h 30"/>
              <a:gd name="T18" fmla="*/ 2147483647 w 30"/>
              <a:gd name="T19" fmla="*/ 2147483647 h 30"/>
              <a:gd name="T20" fmla="*/ 2147483647 w 30"/>
              <a:gd name="T21" fmla="*/ 2147483647 h 30"/>
              <a:gd name="T22" fmla="*/ 2147483647 w 30"/>
              <a:gd name="T23" fmla="*/ 2147483647 h 30"/>
              <a:gd name="T24" fmla="*/ 2147483647 w 30"/>
              <a:gd name="T25" fmla="*/ 2147483647 h 30"/>
              <a:gd name="T26" fmla="*/ 2147483647 w 30"/>
              <a:gd name="T27" fmla="*/ 2147483647 h 30"/>
              <a:gd name="T28" fmla="*/ 2147483647 w 30"/>
              <a:gd name="T29" fmla="*/ 2147483647 h 30"/>
              <a:gd name="T30" fmla="*/ 2147483647 w 30"/>
              <a:gd name="T31" fmla="*/ 2147483647 h 30"/>
              <a:gd name="T32" fmla="*/ 2147483647 w 30"/>
              <a:gd name="T33" fmla="*/ 2147483647 h 30"/>
              <a:gd name="T34" fmla="*/ 2147483647 w 30"/>
              <a:gd name="T35" fmla="*/ 2147483647 h 30"/>
              <a:gd name="T36" fmla="*/ 2147483647 w 30"/>
              <a:gd name="T37" fmla="*/ 2147483647 h 30"/>
              <a:gd name="T38" fmla="*/ 2147483647 w 30"/>
              <a:gd name="T39" fmla="*/ 0 h 30"/>
              <a:gd name="T40" fmla="*/ 2147483647 w 30"/>
              <a:gd name="T41" fmla="*/ 0 h 30"/>
              <a:gd name="T42" fmla="*/ 2147483647 w 30"/>
              <a:gd name="T43" fmla="*/ 0 h 30"/>
              <a:gd name="T44" fmla="*/ 2147483647 w 30"/>
              <a:gd name="T45" fmla="*/ 0 h 30"/>
              <a:gd name="T46" fmla="*/ 2147483647 w 30"/>
              <a:gd name="T47" fmla="*/ 0 h 30"/>
              <a:gd name="T48" fmla="*/ 2147483647 w 30"/>
              <a:gd name="T49" fmla="*/ 2147483647 h 30"/>
              <a:gd name="T50" fmla="*/ 2147483647 w 30"/>
              <a:gd name="T51" fmla="*/ 2147483647 h 30"/>
              <a:gd name="T52" fmla="*/ 2147483647 w 30"/>
              <a:gd name="T53" fmla="*/ 2147483647 h 30"/>
              <a:gd name="T54" fmla="*/ 2147483647 w 30"/>
              <a:gd name="T55" fmla="*/ 2147483647 h 30"/>
              <a:gd name="T56" fmla="*/ 2147483647 w 30"/>
              <a:gd name="T57" fmla="*/ 2147483647 h 30"/>
              <a:gd name="T58" fmla="*/ 2147483647 w 30"/>
              <a:gd name="T59" fmla="*/ 2147483647 h 30"/>
              <a:gd name="T60" fmla="*/ 2147483647 w 30"/>
              <a:gd name="T61" fmla="*/ 2147483647 h 30"/>
              <a:gd name="T62" fmla="*/ 0 w 30"/>
              <a:gd name="T63" fmla="*/ 2147483647 h 30"/>
              <a:gd name="T64" fmla="*/ 0 w 30"/>
              <a:gd name="T65" fmla="*/ 2147483647 h 30"/>
              <a:gd name="T66" fmla="*/ 0 w 30"/>
              <a:gd name="T67" fmla="*/ 2147483647 h 30"/>
              <a:gd name="T68" fmla="*/ 0 w 30"/>
              <a:gd name="T69" fmla="*/ 2147483647 h 30"/>
              <a:gd name="T70" fmla="*/ 2147483647 w 30"/>
              <a:gd name="T71" fmla="*/ 2147483647 h 30"/>
              <a:gd name="T72" fmla="*/ 2147483647 w 30"/>
              <a:gd name="T73" fmla="*/ 2147483647 h 30"/>
              <a:gd name="T74" fmla="*/ 2147483647 w 30"/>
              <a:gd name="T75" fmla="*/ 2147483647 h 30"/>
              <a:gd name="T76" fmla="*/ 2147483647 w 30"/>
              <a:gd name="T77" fmla="*/ 2147483647 h 30"/>
              <a:gd name="T78" fmla="*/ 2147483647 w 30"/>
              <a:gd name="T79" fmla="*/ 2147483647 h 30"/>
              <a:gd name="T80" fmla="*/ 2147483647 w 30"/>
              <a:gd name="T81" fmla="*/ 2147483647 h 30"/>
              <a:gd name="T82" fmla="*/ 2147483647 w 30"/>
              <a:gd name="T83" fmla="*/ 2147483647 h 30"/>
              <a:gd name="T84" fmla="*/ 2147483647 w 30"/>
              <a:gd name="T85" fmla="*/ 2147483647 h 30"/>
              <a:gd name="T86" fmla="*/ 2147483647 w 30"/>
              <a:gd name="T87" fmla="*/ 2147483647 h 3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" h="30">
                <a:moveTo>
                  <a:pt x="15" y="30"/>
                </a:moveTo>
                <a:lnTo>
                  <a:pt x="15" y="30"/>
                </a:lnTo>
                <a:lnTo>
                  <a:pt x="16" y="30"/>
                </a:lnTo>
                <a:lnTo>
                  <a:pt x="18" y="30"/>
                </a:lnTo>
                <a:lnTo>
                  <a:pt x="18" y="29"/>
                </a:lnTo>
                <a:lnTo>
                  <a:pt x="19" y="29"/>
                </a:lnTo>
                <a:lnTo>
                  <a:pt x="20" y="29"/>
                </a:lnTo>
                <a:lnTo>
                  <a:pt x="21" y="27"/>
                </a:lnTo>
                <a:lnTo>
                  <a:pt x="22" y="27"/>
                </a:lnTo>
                <a:lnTo>
                  <a:pt x="24" y="27"/>
                </a:lnTo>
                <a:lnTo>
                  <a:pt x="24" y="26"/>
                </a:lnTo>
                <a:lnTo>
                  <a:pt x="25" y="26"/>
                </a:lnTo>
                <a:lnTo>
                  <a:pt x="25" y="25"/>
                </a:lnTo>
                <a:lnTo>
                  <a:pt x="26" y="25"/>
                </a:lnTo>
                <a:lnTo>
                  <a:pt x="26" y="24"/>
                </a:lnTo>
                <a:lnTo>
                  <a:pt x="27" y="24"/>
                </a:lnTo>
                <a:lnTo>
                  <a:pt x="27" y="23"/>
                </a:lnTo>
                <a:lnTo>
                  <a:pt x="28" y="21"/>
                </a:lnTo>
                <a:lnTo>
                  <a:pt x="28" y="20"/>
                </a:lnTo>
                <a:lnTo>
                  <a:pt x="28" y="19"/>
                </a:lnTo>
                <a:lnTo>
                  <a:pt x="30" y="19"/>
                </a:lnTo>
                <a:lnTo>
                  <a:pt x="30" y="18"/>
                </a:lnTo>
                <a:lnTo>
                  <a:pt x="30" y="17"/>
                </a:lnTo>
                <a:lnTo>
                  <a:pt x="30" y="15"/>
                </a:lnTo>
                <a:lnTo>
                  <a:pt x="30" y="14"/>
                </a:lnTo>
                <a:lnTo>
                  <a:pt x="30" y="13"/>
                </a:lnTo>
                <a:lnTo>
                  <a:pt x="30" y="12"/>
                </a:lnTo>
                <a:lnTo>
                  <a:pt x="30" y="11"/>
                </a:lnTo>
                <a:lnTo>
                  <a:pt x="30" y="9"/>
                </a:lnTo>
                <a:lnTo>
                  <a:pt x="28" y="9"/>
                </a:lnTo>
                <a:lnTo>
                  <a:pt x="28" y="8"/>
                </a:lnTo>
                <a:lnTo>
                  <a:pt x="28" y="7"/>
                </a:lnTo>
                <a:lnTo>
                  <a:pt x="27" y="7"/>
                </a:lnTo>
                <a:lnTo>
                  <a:pt x="27" y="6"/>
                </a:lnTo>
                <a:lnTo>
                  <a:pt x="26" y="5"/>
                </a:lnTo>
                <a:lnTo>
                  <a:pt x="26" y="3"/>
                </a:lnTo>
                <a:lnTo>
                  <a:pt x="25" y="3"/>
                </a:lnTo>
                <a:lnTo>
                  <a:pt x="25" y="2"/>
                </a:lnTo>
                <a:lnTo>
                  <a:pt x="24" y="2"/>
                </a:lnTo>
                <a:lnTo>
                  <a:pt x="22" y="1"/>
                </a:lnTo>
                <a:lnTo>
                  <a:pt x="21" y="1"/>
                </a:lnTo>
                <a:lnTo>
                  <a:pt x="20" y="1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9" y="0"/>
                </a:ln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7" y="2"/>
                </a:lnTo>
                <a:lnTo>
                  <a:pt x="6" y="2"/>
                </a:lnTo>
                <a:lnTo>
                  <a:pt x="4" y="3"/>
                </a:lnTo>
                <a:lnTo>
                  <a:pt x="3" y="5"/>
                </a:lnTo>
                <a:lnTo>
                  <a:pt x="2" y="6"/>
                </a:lnTo>
                <a:lnTo>
                  <a:pt x="2" y="7"/>
                </a:lnTo>
                <a:lnTo>
                  <a:pt x="1" y="8"/>
                </a:lnTo>
                <a:lnTo>
                  <a:pt x="1" y="9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0" y="14"/>
                </a:lnTo>
                <a:lnTo>
                  <a:pt x="0" y="15"/>
                </a:lnTo>
                <a:lnTo>
                  <a:pt x="0" y="17"/>
                </a:lnTo>
                <a:lnTo>
                  <a:pt x="0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2" y="21"/>
                </a:lnTo>
                <a:lnTo>
                  <a:pt x="2" y="23"/>
                </a:lnTo>
                <a:lnTo>
                  <a:pt x="2" y="24"/>
                </a:lnTo>
                <a:lnTo>
                  <a:pt x="3" y="24"/>
                </a:lnTo>
                <a:lnTo>
                  <a:pt x="3" y="25"/>
                </a:lnTo>
                <a:lnTo>
                  <a:pt x="4" y="25"/>
                </a:lnTo>
                <a:lnTo>
                  <a:pt x="6" y="26"/>
                </a:lnTo>
                <a:lnTo>
                  <a:pt x="7" y="27"/>
                </a:lnTo>
                <a:lnTo>
                  <a:pt x="8" y="27"/>
                </a:lnTo>
                <a:lnTo>
                  <a:pt x="9" y="29"/>
                </a:lnTo>
                <a:lnTo>
                  <a:pt x="10" y="29"/>
                </a:lnTo>
                <a:lnTo>
                  <a:pt x="12" y="29"/>
                </a:lnTo>
                <a:lnTo>
                  <a:pt x="13" y="30"/>
                </a:lnTo>
                <a:lnTo>
                  <a:pt x="14" y="30"/>
                </a:lnTo>
                <a:lnTo>
                  <a:pt x="15" y="3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3495675" y="4117975"/>
            <a:ext cx="38100" cy="38100"/>
          </a:xfrm>
          <a:custGeom>
            <a:avLst/>
            <a:gdLst>
              <a:gd name="T0" fmla="*/ 2147483647 w 48"/>
              <a:gd name="T1" fmla="*/ 2147483647 h 48"/>
              <a:gd name="T2" fmla="*/ 2147483647 w 48"/>
              <a:gd name="T3" fmla="*/ 2147483647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2147483647 w 48"/>
              <a:gd name="T19" fmla="*/ 2147483647 h 48"/>
              <a:gd name="T20" fmla="*/ 2147483647 w 48"/>
              <a:gd name="T21" fmla="*/ 2147483647 h 48"/>
              <a:gd name="T22" fmla="*/ 2147483647 w 48"/>
              <a:gd name="T23" fmla="*/ 2147483647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0 h 48"/>
              <a:gd name="T42" fmla="*/ 2147483647 w 48"/>
              <a:gd name="T43" fmla="*/ 0 h 48"/>
              <a:gd name="T44" fmla="*/ 2147483647 w 48"/>
              <a:gd name="T45" fmla="*/ 0 h 48"/>
              <a:gd name="T46" fmla="*/ 2147483647 w 48"/>
              <a:gd name="T47" fmla="*/ 0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0 w 48"/>
              <a:gd name="T65" fmla="*/ 2147483647 h 48"/>
              <a:gd name="T66" fmla="*/ 0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2147483647 h 48"/>
              <a:gd name="T86" fmla="*/ 2147483647 w 48"/>
              <a:gd name="T87" fmla="*/ 2147483647 h 48"/>
              <a:gd name="T88" fmla="*/ 2147483647 w 48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7"/>
                </a:lnTo>
                <a:lnTo>
                  <a:pt x="30" y="47"/>
                </a:lnTo>
                <a:lnTo>
                  <a:pt x="31" y="47"/>
                </a:lnTo>
                <a:lnTo>
                  <a:pt x="32" y="47"/>
                </a:lnTo>
                <a:lnTo>
                  <a:pt x="33" y="45"/>
                </a:lnTo>
                <a:lnTo>
                  <a:pt x="35" y="45"/>
                </a:lnTo>
                <a:lnTo>
                  <a:pt x="36" y="44"/>
                </a:lnTo>
                <a:lnTo>
                  <a:pt x="37" y="44"/>
                </a:lnTo>
                <a:lnTo>
                  <a:pt x="37" y="43"/>
                </a:lnTo>
                <a:lnTo>
                  <a:pt x="38" y="43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39"/>
                </a:lnTo>
                <a:lnTo>
                  <a:pt x="43" y="39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5" y="35"/>
                </a:lnTo>
                <a:lnTo>
                  <a:pt x="47" y="33"/>
                </a:lnTo>
                <a:lnTo>
                  <a:pt x="47" y="32"/>
                </a:lnTo>
                <a:lnTo>
                  <a:pt x="47" y="31"/>
                </a:lnTo>
                <a:lnTo>
                  <a:pt x="48" y="30"/>
                </a:lnTo>
                <a:lnTo>
                  <a:pt x="48" y="29"/>
                </a:lnTo>
                <a:lnTo>
                  <a:pt x="48" y="27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3"/>
                </a:lnTo>
                <a:lnTo>
                  <a:pt x="48" y="21"/>
                </a:lnTo>
                <a:lnTo>
                  <a:pt x="48" y="20"/>
                </a:lnTo>
                <a:lnTo>
                  <a:pt x="48" y="19"/>
                </a:lnTo>
                <a:lnTo>
                  <a:pt x="48" y="18"/>
                </a:lnTo>
                <a:lnTo>
                  <a:pt x="47" y="17"/>
                </a:lnTo>
                <a:lnTo>
                  <a:pt x="47" y="15"/>
                </a:lnTo>
                <a:lnTo>
                  <a:pt x="47" y="14"/>
                </a:lnTo>
                <a:lnTo>
                  <a:pt x="45" y="13"/>
                </a:lnTo>
                <a:lnTo>
                  <a:pt x="45" y="12"/>
                </a:lnTo>
                <a:lnTo>
                  <a:pt x="44" y="11"/>
                </a:lnTo>
                <a:lnTo>
                  <a:pt x="43" y="9"/>
                </a:lnTo>
                <a:lnTo>
                  <a:pt x="43" y="8"/>
                </a:lnTo>
                <a:lnTo>
                  <a:pt x="42" y="7"/>
                </a:lnTo>
                <a:lnTo>
                  <a:pt x="41" y="7"/>
                </a:lnTo>
                <a:lnTo>
                  <a:pt x="41" y="6"/>
                </a:lnTo>
                <a:lnTo>
                  <a:pt x="39" y="5"/>
                </a:lnTo>
                <a:lnTo>
                  <a:pt x="38" y="5"/>
                </a:lnTo>
                <a:lnTo>
                  <a:pt x="37" y="3"/>
                </a:lnTo>
                <a:lnTo>
                  <a:pt x="36" y="2"/>
                </a:lnTo>
                <a:lnTo>
                  <a:pt x="35" y="2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1"/>
                </a:lnTo>
                <a:lnTo>
                  <a:pt x="15" y="1"/>
                </a:lnTo>
                <a:lnTo>
                  <a:pt x="14" y="2"/>
                </a:lnTo>
                <a:lnTo>
                  <a:pt x="13" y="2"/>
                </a:lnTo>
                <a:lnTo>
                  <a:pt x="12" y="3"/>
                </a:lnTo>
                <a:lnTo>
                  <a:pt x="11" y="3"/>
                </a:lnTo>
                <a:lnTo>
                  <a:pt x="9" y="5"/>
                </a:lnTo>
                <a:lnTo>
                  <a:pt x="8" y="6"/>
                </a:lnTo>
                <a:lnTo>
                  <a:pt x="7" y="7"/>
                </a:lnTo>
                <a:lnTo>
                  <a:pt x="6" y="7"/>
                </a:lnTo>
                <a:lnTo>
                  <a:pt x="6" y="8"/>
                </a:lnTo>
                <a:lnTo>
                  <a:pt x="5" y="9"/>
                </a:lnTo>
                <a:lnTo>
                  <a:pt x="5" y="11"/>
                </a:lnTo>
                <a:lnTo>
                  <a:pt x="3" y="11"/>
                </a:lnTo>
                <a:lnTo>
                  <a:pt x="3" y="12"/>
                </a:lnTo>
                <a:lnTo>
                  <a:pt x="2" y="13"/>
                </a:lnTo>
                <a:lnTo>
                  <a:pt x="2" y="14"/>
                </a:lnTo>
                <a:lnTo>
                  <a:pt x="2" y="15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1" y="27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2" y="32"/>
                </a:lnTo>
                <a:lnTo>
                  <a:pt x="2" y="33"/>
                </a:lnTo>
                <a:lnTo>
                  <a:pt x="2" y="35"/>
                </a:lnTo>
                <a:lnTo>
                  <a:pt x="3" y="35"/>
                </a:lnTo>
                <a:lnTo>
                  <a:pt x="3" y="36"/>
                </a:lnTo>
                <a:lnTo>
                  <a:pt x="5" y="37"/>
                </a:lnTo>
                <a:lnTo>
                  <a:pt x="5" y="38"/>
                </a:lnTo>
                <a:lnTo>
                  <a:pt x="6" y="39"/>
                </a:lnTo>
                <a:lnTo>
                  <a:pt x="7" y="41"/>
                </a:lnTo>
                <a:lnTo>
                  <a:pt x="8" y="42"/>
                </a:lnTo>
                <a:lnTo>
                  <a:pt x="9" y="42"/>
                </a:lnTo>
                <a:lnTo>
                  <a:pt x="9" y="43"/>
                </a:lnTo>
                <a:lnTo>
                  <a:pt x="11" y="43"/>
                </a:lnTo>
                <a:lnTo>
                  <a:pt x="12" y="44"/>
                </a:lnTo>
                <a:lnTo>
                  <a:pt x="13" y="44"/>
                </a:lnTo>
                <a:lnTo>
                  <a:pt x="14" y="45"/>
                </a:lnTo>
                <a:lnTo>
                  <a:pt x="15" y="45"/>
                </a:lnTo>
                <a:lnTo>
                  <a:pt x="15" y="47"/>
                </a:lnTo>
                <a:lnTo>
                  <a:pt x="17" y="47"/>
                </a:lnTo>
                <a:lnTo>
                  <a:pt x="18" y="47"/>
                </a:lnTo>
                <a:lnTo>
                  <a:pt x="19" y="47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3489325" y="4132263"/>
            <a:ext cx="23813" cy="23812"/>
          </a:xfrm>
          <a:custGeom>
            <a:avLst/>
            <a:gdLst>
              <a:gd name="T0" fmla="*/ 2147483647 w 30"/>
              <a:gd name="T1" fmla="*/ 2147483647 h 30"/>
              <a:gd name="T2" fmla="*/ 2147483647 w 30"/>
              <a:gd name="T3" fmla="*/ 2147483647 h 30"/>
              <a:gd name="T4" fmla="*/ 2147483647 w 30"/>
              <a:gd name="T5" fmla="*/ 2147483647 h 30"/>
              <a:gd name="T6" fmla="*/ 2147483647 w 30"/>
              <a:gd name="T7" fmla="*/ 2147483647 h 30"/>
              <a:gd name="T8" fmla="*/ 2147483647 w 30"/>
              <a:gd name="T9" fmla="*/ 2147483647 h 30"/>
              <a:gd name="T10" fmla="*/ 2147483647 w 30"/>
              <a:gd name="T11" fmla="*/ 2147483647 h 30"/>
              <a:gd name="T12" fmla="*/ 2147483647 w 30"/>
              <a:gd name="T13" fmla="*/ 2147483647 h 30"/>
              <a:gd name="T14" fmla="*/ 2147483647 w 30"/>
              <a:gd name="T15" fmla="*/ 2147483647 h 30"/>
              <a:gd name="T16" fmla="*/ 2147483647 w 30"/>
              <a:gd name="T17" fmla="*/ 2147483647 h 30"/>
              <a:gd name="T18" fmla="*/ 2147483647 w 30"/>
              <a:gd name="T19" fmla="*/ 2147483647 h 30"/>
              <a:gd name="T20" fmla="*/ 2147483647 w 30"/>
              <a:gd name="T21" fmla="*/ 2147483647 h 30"/>
              <a:gd name="T22" fmla="*/ 2147483647 w 30"/>
              <a:gd name="T23" fmla="*/ 2147483647 h 30"/>
              <a:gd name="T24" fmla="*/ 2147483647 w 30"/>
              <a:gd name="T25" fmla="*/ 2147483647 h 30"/>
              <a:gd name="T26" fmla="*/ 2147483647 w 30"/>
              <a:gd name="T27" fmla="*/ 2147483647 h 30"/>
              <a:gd name="T28" fmla="*/ 2147483647 w 30"/>
              <a:gd name="T29" fmla="*/ 2147483647 h 30"/>
              <a:gd name="T30" fmla="*/ 2147483647 w 30"/>
              <a:gd name="T31" fmla="*/ 2147483647 h 30"/>
              <a:gd name="T32" fmla="*/ 2147483647 w 30"/>
              <a:gd name="T33" fmla="*/ 2147483647 h 30"/>
              <a:gd name="T34" fmla="*/ 2147483647 w 30"/>
              <a:gd name="T35" fmla="*/ 2147483647 h 30"/>
              <a:gd name="T36" fmla="*/ 2147483647 w 30"/>
              <a:gd name="T37" fmla="*/ 2147483647 h 30"/>
              <a:gd name="T38" fmla="*/ 2147483647 w 30"/>
              <a:gd name="T39" fmla="*/ 0 h 30"/>
              <a:gd name="T40" fmla="*/ 2147483647 w 30"/>
              <a:gd name="T41" fmla="*/ 0 h 30"/>
              <a:gd name="T42" fmla="*/ 2147483647 w 30"/>
              <a:gd name="T43" fmla="*/ 0 h 30"/>
              <a:gd name="T44" fmla="*/ 2147483647 w 30"/>
              <a:gd name="T45" fmla="*/ 0 h 30"/>
              <a:gd name="T46" fmla="*/ 2147483647 w 30"/>
              <a:gd name="T47" fmla="*/ 0 h 30"/>
              <a:gd name="T48" fmla="*/ 2147483647 w 30"/>
              <a:gd name="T49" fmla="*/ 2147483647 h 30"/>
              <a:gd name="T50" fmla="*/ 2147483647 w 30"/>
              <a:gd name="T51" fmla="*/ 2147483647 h 30"/>
              <a:gd name="T52" fmla="*/ 2147483647 w 30"/>
              <a:gd name="T53" fmla="*/ 2147483647 h 30"/>
              <a:gd name="T54" fmla="*/ 2147483647 w 30"/>
              <a:gd name="T55" fmla="*/ 2147483647 h 30"/>
              <a:gd name="T56" fmla="*/ 2147483647 w 30"/>
              <a:gd name="T57" fmla="*/ 2147483647 h 30"/>
              <a:gd name="T58" fmla="*/ 2147483647 w 30"/>
              <a:gd name="T59" fmla="*/ 2147483647 h 30"/>
              <a:gd name="T60" fmla="*/ 2147483647 w 30"/>
              <a:gd name="T61" fmla="*/ 2147483647 h 30"/>
              <a:gd name="T62" fmla="*/ 0 w 30"/>
              <a:gd name="T63" fmla="*/ 2147483647 h 30"/>
              <a:gd name="T64" fmla="*/ 0 w 30"/>
              <a:gd name="T65" fmla="*/ 2147483647 h 30"/>
              <a:gd name="T66" fmla="*/ 0 w 30"/>
              <a:gd name="T67" fmla="*/ 2147483647 h 30"/>
              <a:gd name="T68" fmla="*/ 0 w 30"/>
              <a:gd name="T69" fmla="*/ 2147483647 h 30"/>
              <a:gd name="T70" fmla="*/ 2147483647 w 30"/>
              <a:gd name="T71" fmla="*/ 2147483647 h 30"/>
              <a:gd name="T72" fmla="*/ 2147483647 w 30"/>
              <a:gd name="T73" fmla="*/ 2147483647 h 30"/>
              <a:gd name="T74" fmla="*/ 2147483647 w 30"/>
              <a:gd name="T75" fmla="*/ 2147483647 h 30"/>
              <a:gd name="T76" fmla="*/ 2147483647 w 30"/>
              <a:gd name="T77" fmla="*/ 2147483647 h 30"/>
              <a:gd name="T78" fmla="*/ 2147483647 w 30"/>
              <a:gd name="T79" fmla="*/ 2147483647 h 30"/>
              <a:gd name="T80" fmla="*/ 2147483647 w 30"/>
              <a:gd name="T81" fmla="*/ 2147483647 h 30"/>
              <a:gd name="T82" fmla="*/ 2147483647 w 30"/>
              <a:gd name="T83" fmla="*/ 2147483647 h 30"/>
              <a:gd name="T84" fmla="*/ 2147483647 w 30"/>
              <a:gd name="T85" fmla="*/ 2147483647 h 30"/>
              <a:gd name="T86" fmla="*/ 2147483647 w 30"/>
              <a:gd name="T87" fmla="*/ 2147483647 h 3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" h="30">
                <a:moveTo>
                  <a:pt x="15" y="30"/>
                </a:moveTo>
                <a:lnTo>
                  <a:pt x="15" y="30"/>
                </a:lnTo>
                <a:lnTo>
                  <a:pt x="16" y="30"/>
                </a:lnTo>
                <a:lnTo>
                  <a:pt x="18" y="30"/>
                </a:lnTo>
                <a:lnTo>
                  <a:pt x="18" y="28"/>
                </a:lnTo>
                <a:lnTo>
                  <a:pt x="19" y="28"/>
                </a:lnTo>
                <a:lnTo>
                  <a:pt x="20" y="28"/>
                </a:lnTo>
                <a:lnTo>
                  <a:pt x="21" y="27"/>
                </a:lnTo>
                <a:lnTo>
                  <a:pt x="22" y="27"/>
                </a:lnTo>
                <a:lnTo>
                  <a:pt x="24" y="27"/>
                </a:lnTo>
                <a:lnTo>
                  <a:pt x="24" y="26"/>
                </a:lnTo>
                <a:lnTo>
                  <a:pt x="25" y="26"/>
                </a:lnTo>
                <a:lnTo>
                  <a:pt x="25" y="25"/>
                </a:lnTo>
                <a:lnTo>
                  <a:pt x="26" y="25"/>
                </a:lnTo>
                <a:lnTo>
                  <a:pt x="26" y="24"/>
                </a:lnTo>
                <a:lnTo>
                  <a:pt x="27" y="24"/>
                </a:lnTo>
                <a:lnTo>
                  <a:pt x="27" y="22"/>
                </a:lnTo>
                <a:lnTo>
                  <a:pt x="28" y="21"/>
                </a:lnTo>
                <a:lnTo>
                  <a:pt x="28" y="20"/>
                </a:lnTo>
                <a:lnTo>
                  <a:pt x="28" y="19"/>
                </a:lnTo>
                <a:lnTo>
                  <a:pt x="30" y="19"/>
                </a:lnTo>
                <a:lnTo>
                  <a:pt x="30" y="18"/>
                </a:lnTo>
                <a:lnTo>
                  <a:pt x="30" y="16"/>
                </a:lnTo>
                <a:lnTo>
                  <a:pt x="30" y="15"/>
                </a:lnTo>
                <a:lnTo>
                  <a:pt x="30" y="14"/>
                </a:lnTo>
                <a:lnTo>
                  <a:pt x="30" y="13"/>
                </a:lnTo>
                <a:lnTo>
                  <a:pt x="30" y="12"/>
                </a:lnTo>
                <a:lnTo>
                  <a:pt x="30" y="10"/>
                </a:lnTo>
                <a:lnTo>
                  <a:pt x="30" y="9"/>
                </a:lnTo>
                <a:lnTo>
                  <a:pt x="28" y="9"/>
                </a:lnTo>
                <a:lnTo>
                  <a:pt x="28" y="8"/>
                </a:lnTo>
                <a:lnTo>
                  <a:pt x="28" y="7"/>
                </a:lnTo>
                <a:lnTo>
                  <a:pt x="27" y="7"/>
                </a:lnTo>
                <a:lnTo>
                  <a:pt x="27" y="6"/>
                </a:lnTo>
                <a:lnTo>
                  <a:pt x="26" y="4"/>
                </a:lnTo>
                <a:lnTo>
                  <a:pt x="26" y="3"/>
                </a:lnTo>
                <a:lnTo>
                  <a:pt x="25" y="3"/>
                </a:lnTo>
                <a:lnTo>
                  <a:pt x="25" y="2"/>
                </a:lnTo>
                <a:lnTo>
                  <a:pt x="24" y="2"/>
                </a:lnTo>
                <a:lnTo>
                  <a:pt x="22" y="1"/>
                </a:lnTo>
                <a:lnTo>
                  <a:pt x="21" y="1"/>
                </a:lnTo>
                <a:lnTo>
                  <a:pt x="20" y="1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9" y="0"/>
                </a:ln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7" y="2"/>
                </a:lnTo>
                <a:lnTo>
                  <a:pt x="6" y="2"/>
                </a:lnTo>
                <a:lnTo>
                  <a:pt x="4" y="3"/>
                </a:lnTo>
                <a:lnTo>
                  <a:pt x="3" y="4"/>
                </a:lnTo>
                <a:lnTo>
                  <a:pt x="2" y="6"/>
                </a:lnTo>
                <a:lnTo>
                  <a:pt x="2" y="7"/>
                </a:lnTo>
                <a:lnTo>
                  <a:pt x="1" y="8"/>
                </a:lnTo>
                <a:lnTo>
                  <a:pt x="1" y="9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4"/>
                </a:lnTo>
                <a:lnTo>
                  <a:pt x="0" y="15"/>
                </a:lnTo>
                <a:lnTo>
                  <a:pt x="0" y="16"/>
                </a:lnTo>
                <a:lnTo>
                  <a:pt x="0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2" y="21"/>
                </a:lnTo>
                <a:lnTo>
                  <a:pt x="2" y="22"/>
                </a:lnTo>
                <a:lnTo>
                  <a:pt x="2" y="24"/>
                </a:lnTo>
                <a:lnTo>
                  <a:pt x="3" y="24"/>
                </a:lnTo>
                <a:lnTo>
                  <a:pt x="3" y="25"/>
                </a:lnTo>
                <a:lnTo>
                  <a:pt x="4" y="25"/>
                </a:lnTo>
                <a:lnTo>
                  <a:pt x="6" y="26"/>
                </a:lnTo>
                <a:lnTo>
                  <a:pt x="7" y="27"/>
                </a:lnTo>
                <a:lnTo>
                  <a:pt x="8" y="27"/>
                </a:lnTo>
                <a:lnTo>
                  <a:pt x="9" y="28"/>
                </a:lnTo>
                <a:lnTo>
                  <a:pt x="10" y="28"/>
                </a:lnTo>
                <a:lnTo>
                  <a:pt x="12" y="28"/>
                </a:lnTo>
                <a:lnTo>
                  <a:pt x="13" y="30"/>
                </a:lnTo>
                <a:lnTo>
                  <a:pt x="14" y="30"/>
                </a:lnTo>
                <a:lnTo>
                  <a:pt x="15" y="3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Freeform 16"/>
          <p:cNvSpPr>
            <a:spLocks/>
          </p:cNvSpPr>
          <p:nvPr/>
        </p:nvSpPr>
        <p:spPr bwMode="auto">
          <a:xfrm>
            <a:off x="3495675" y="4022725"/>
            <a:ext cx="38100" cy="38100"/>
          </a:xfrm>
          <a:custGeom>
            <a:avLst/>
            <a:gdLst>
              <a:gd name="T0" fmla="*/ 2147483647 w 48"/>
              <a:gd name="T1" fmla="*/ 2147483647 h 48"/>
              <a:gd name="T2" fmla="*/ 2147483647 w 48"/>
              <a:gd name="T3" fmla="*/ 2147483647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2147483647 w 48"/>
              <a:gd name="T19" fmla="*/ 2147483647 h 48"/>
              <a:gd name="T20" fmla="*/ 2147483647 w 48"/>
              <a:gd name="T21" fmla="*/ 2147483647 h 48"/>
              <a:gd name="T22" fmla="*/ 2147483647 w 48"/>
              <a:gd name="T23" fmla="*/ 2147483647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0 h 48"/>
              <a:gd name="T42" fmla="*/ 2147483647 w 48"/>
              <a:gd name="T43" fmla="*/ 0 h 48"/>
              <a:gd name="T44" fmla="*/ 2147483647 w 48"/>
              <a:gd name="T45" fmla="*/ 0 h 48"/>
              <a:gd name="T46" fmla="*/ 2147483647 w 48"/>
              <a:gd name="T47" fmla="*/ 0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0 w 48"/>
              <a:gd name="T65" fmla="*/ 2147483647 h 48"/>
              <a:gd name="T66" fmla="*/ 0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2147483647 h 48"/>
              <a:gd name="T86" fmla="*/ 2147483647 w 48"/>
              <a:gd name="T87" fmla="*/ 2147483647 h 48"/>
              <a:gd name="T88" fmla="*/ 2147483647 w 48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6"/>
                </a:lnTo>
                <a:lnTo>
                  <a:pt x="30" y="46"/>
                </a:lnTo>
                <a:lnTo>
                  <a:pt x="31" y="46"/>
                </a:lnTo>
                <a:lnTo>
                  <a:pt x="32" y="46"/>
                </a:lnTo>
                <a:lnTo>
                  <a:pt x="33" y="45"/>
                </a:lnTo>
                <a:lnTo>
                  <a:pt x="35" y="45"/>
                </a:lnTo>
                <a:lnTo>
                  <a:pt x="36" y="44"/>
                </a:lnTo>
                <a:lnTo>
                  <a:pt x="37" y="44"/>
                </a:lnTo>
                <a:lnTo>
                  <a:pt x="37" y="43"/>
                </a:lnTo>
                <a:lnTo>
                  <a:pt x="38" y="43"/>
                </a:lnTo>
                <a:lnTo>
                  <a:pt x="39" y="42"/>
                </a:lnTo>
                <a:lnTo>
                  <a:pt x="41" y="42"/>
                </a:lnTo>
                <a:lnTo>
                  <a:pt x="41" y="40"/>
                </a:lnTo>
                <a:lnTo>
                  <a:pt x="42" y="39"/>
                </a:lnTo>
                <a:lnTo>
                  <a:pt x="43" y="39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5" y="34"/>
                </a:lnTo>
                <a:lnTo>
                  <a:pt x="47" y="33"/>
                </a:lnTo>
                <a:lnTo>
                  <a:pt x="47" y="32"/>
                </a:lnTo>
                <a:lnTo>
                  <a:pt x="47" y="31"/>
                </a:lnTo>
                <a:lnTo>
                  <a:pt x="48" y="30"/>
                </a:lnTo>
                <a:lnTo>
                  <a:pt x="48" y="28"/>
                </a:lnTo>
                <a:lnTo>
                  <a:pt x="48" y="27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2"/>
                </a:lnTo>
                <a:lnTo>
                  <a:pt x="48" y="21"/>
                </a:lnTo>
                <a:lnTo>
                  <a:pt x="48" y="20"/>
                </a:lnTo>
                <a:lnTo>
                  <a:pt x="48" y="19"/>
                </a:lnTo>
                <a:lnTo>
                  <a:pt x="48" y="18"/>
                </a:lnTo>
                <a:lnTo>
                  <a:pt x="47" y="16"/>
                </a:lnTo>
                <a:lnTo>
                  <a:pt x="47" y="15"/>
                </a:lnTo>
                <a:lnTo>
                  <a:pt x="47" y="14"/>
                </a:lnTo>
                <a:lnTo>
                  <a:pt x="45" y="13"/>
                </a:lnTo>
                <a:lnTo>
                  <a:pt x="45" y="12"/>
                </a:lnTo>
                <a:lnTo>
                  <a:pt x="44" y="10"/>
                </a:lnTo>
                <a:lnTo>
                  <a:pt x="43" y="9"/>
                </a:lnTo>
                <a:lnTo>
                  <a:pt x="43" y="8"/>
                </a:lnTo>
                <a:lnTo>
                  <a:pt x="42" y="7"/>
                </a:lnTo>
                <a:lnTo>
                  <a:pt x="41" y="7"/>
                </a:lnTo>
                <a:lnTo>
                  <a:pt x="41" y="6"/>
                </a:lnTo>
                <a:lnTo>
                  <a:pt x="39" y="4"/>
                </a:lnTo>
                <a:lnTo>
                  <a:pt x="38" y="4"/>
                </a:lnTo>
                <a:lnTo>
                  <a:pt x="37" y="3"/>
                </a:lnTo>
                <a:lnTo>
                  <a:pt x="36" y="2"/>
                </a:lnTo>
                <a:lnTo>
                  <a:pt x="35" y="2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1"/>
                </a:lnTo>
                <a:lnTo>
                  <a:pt x="15" y="1"/>
                </a:lnTo>
                <a:lnTo>
                  <a:pt x="14" y="2"/>
                </a:lnTo>
                <a:lnTo>
                  <a:pt x="13" y="2"/>
                </a:lnTo>
                <a:lnTo>
                  <a:pt x="12" y="3"/>
                </a:lnTo>
                <a:lnTo>
                  <a:pt x="11" y="3"/>
                </a:lnTo>
                <a:lnTo>
                  <a:pt x="9" y="4"/>
                </a:lnTo>
                <a:lnTo>
                  <a:pt x="8" y="6"/>
                </a:lnTo>
                <a:lnTo>
                  <a:pt x="7" y="7"/>
                </a:lnTo>
                <a:lnTo>
                  <a:pt x="6" y="7"/>
                </a:lnTo>
                <a:lnTo>
                  <a:pt x="6" y="8"/>
                </a:lnTo>
                <a:lnTo>
                  <a:pt x="5" y="9"/>
                </a:lnTo>
                <a:lnTo>
                  <a:pt x="5" y="10"/>
                </a:lnTo>
                <a:lnTo>
                  <a:pt x="3" y="10"/>
                </a:lnTo>
                <a:lnTo>
                  <a:pt x="3" y="12"/>
                </a:lnTo>
                <a:lnTo>
                  <a:pt x="2" y="13"/>
                </a:lnTo>
                <a:lnTo>
                  <a:pt x="2" y="14"/>
                </a:lnTo>
                <a:lnTo>
                  <a:pt x="2" y="15"/>
                </a:lnTo>
                <a:lnTo>
                  <a:pt x="1" y="16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0" y="21"/>
                </a:lnTo>
                <a:lnTo>
                  <a:pt x="0" y="22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1" y="27"/>
                </a:lnTo>
                <a:lnTo>
                  <a:pt x="1" y="28"/>
                </a:lnTo>
                <a:lnTo>
                  <a:pt x="1" y="30"/>
                </a:lnTo>
                <a:lnTo>
                  <a:pt x="1" y="31"/>
                </a:lnTo>
                <a:lnTo>
                  <a:pt x="2" y="32"/>
                </a:lnTo>
                <a:lnTo>
                  <a:pt x="2" y="33"/>
                </a:lnTo>
                <a:lnTo>
                  <a:pt x="2" y="34"/>
                </a:lnTo>
                <a:lnTo>
                  <a:pt x="3" y="34"/>
                </a:lnTo>
                <a:lnTo>
                  <a:pt x="3" y="36"/>
                </a:lnTo>
                <a:lnTo>
                  <a:pt x="5" y="37"/>
                </a:lnTo>
                <a:lnTo>
                  <a:pt x="5" y="38"/>
                </a:lnTo>
                <a:lnTo>
                  <a:pt x="6" y="39"/>
                </a:lnTo>
                <a:lnTo>
                  <a:pt x="7" y="40"/>
                </a:lnTo>
                <a:lnTo>
                  <a:pt x="8" y="42"/>
                </a:lnTo>
                <a:lnTo>
                  <a:pt x="9" y="42"/>
                </a:lnTo>
                <a:lnTo>
                  <a:pt x="9" y="43"/>
                </a:lnTo>
                <a:lnTo>
                  <a:pt x="11" y="43"/>
                </a:lnTo>
                <a:lnTo>
                  <a:pt x="12" y="44"/>
                </a:lnTo>
                <a:lnTo>
                  <a:pt x="13" y="44"/>
                </a:lnTo>
                <a:lnTo>
                  <a:pt x="14" y="45"/>
                </a:lnTo>
                <a:lnTo>
                  <a:pt x="15" y="45"/>
                </a:lnTo>
                <a:lnTo>
                  <a:pt x="15" y="46"/>
                </a:lnTo>
                <a:lnTo>
                  <a:pt x="17" y="46"/>
                </a:lnTo>
                <a:lnTo>
                  <a:pt x="18" y="46"/>
                </a:lnTo>
                <a:lnTo>
                  <a:pt x="19" y="46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Freeform 17"/>
          <p:cNvSpPr>
            <a:spLocks/>
          </p:cNvSpPr>
          <p:nvPr/>
        </p:nvSpPr>
        <p:spPr bwMode="auto">
          <a:xfrm>
            <a:off x="3489325" y="4037013"/>
            <a:ext cx="23813" cy="23812"/>
          </a:xfrm>
          <a:custGeom>
            <a:avLst/>
            <a:gdLst>
              <a:gd name="T0" fmla="*/ 2147483647 w 30"/>
              <a:gd name="T1" fmla="*/ 2147483647 h 30"/>
              <a:gd name="T2" fmla="*/ 2147483647 w 30"/>
              <a:gd name="T3" fmla="*/ 2147483647 h 30"/>
              <a:gd name="T4" fmla="*/ 2147483647 w 30"/>
              <a:gd name="T5" fmla="*/ 2147483647 h 30"/>
              <a:gd name="T6" fmla="*/ 2147483647 w 30"/>
              <a:gd name="T7" fmla="*/ 2147483647 h 30"/>
              <a:gd name="T8" fmla="*/ 2147483647 w 30"/>
              <a:gd name="T9" fmla="*/ 2147483647 h 30"/>
              <a:gd name="T10" fmla="*/ 2147483647 w 30"/>
              <a:gd name="T11" fmla="*/ 2147483647 h 30"/>
              <a:gd name="T12" fmla="*/ 2147483647 w 30"/>
              <a:gd name="T13" fmla="*/ 2147483647 h 30"/>
              <a:gd name="T14" fmla="*/ 2147483647 w 30"/>
              <a:gd name="T15" fmla="*/ 2147483647 h 30"/>
              <a:gd name="T16" fmla="*/ 2147483647 w 30"/>
              <a:gd name="T17" fmla="*/ 2147483647 h 30"/>
              <a:gd name="T18" fmla="*/ 2147483647 w 30"/>
              <a:gd name="T19" fmla="*/ 2147483647 h 30"/>
              <a:gd name="T20" fmla="*/ 2147483647 w 30"/>
              <a:gd name="T21" fmla="*/ 2147483647 h 30"/>
              <a:gd name="T22" fmla="*/ 2147483647 w 30"/>
              <a:gd name="T23" fmla="*/ 2147483647 h 30"/>
              <a:gd name="T24" fmla="*/ 2147483647 w 30"/>
              <a:gd name="T25" fmla="*/ 2147483647 h 30"/>
              <a:gd name="T26" fmla="*/ 2147483647 w 30"/>
              <a:gd name="T27" fmla="*/ 2147483647 h 30"/>
              <a:gd name="T28" fmla="*/ 2147483647 w 30"/>
              <a:gd name="T29" fmla="*/ 2147483647 h 30"/>
              <a:gd name="T30" fmla="*/ 2147483647 w 30"/>
              <a:gd name="T31" fmla="*/ 2147483647 h 30"/>
              <a:gd name="T32" fmla="*/ 2147483647 w 30"/>
              <a:gd name="T33" fmla="*/ 2147483647 h 30"/>
              <a:gd name="T34" fmla="*/ 2147483647 w 30"/>
              <a:gd name="T35" fmla="*/ 2147483647 h 30"/>
              <a:gd name="T36" fmla="*/ 2147483647 w 30"/>
              <a:gd name="T37" fmla="*/ 2147483647 h 30"/>
              <a:gd name="T38" fmla="*/ 2147483647 w 30"/>
              <a:gd name="T39" fmla="*/ 0 h 30"/>
              <a:gd name="T40" fmla="*/ 2147483647 w 30"/>
              <a:gd name="T41" fmla="*/ 0 h 30"/>
              <a:gd name="T42" fmla="*/ 2147483647 w 30"/>
              <a:gd name="T43" fmla="*/ 0 h 30"/>
              <a:gd name="T44" fmla="*/ 2147483647 w 30"/>
              <a:gd name="T45" fmla="*/ 0 h 30"/>
              <a:gd name="T46" fmla="*/ 2147483647 w 30"/>
              <a:gd name="T47" fmla="*/ 0 h 30"/>
              <a:gd name="T48" fmla="*/ 2147483647 w 30"/>
              <a:gd name="T49" fmla="*/ 2147483647 h 30"/>
              <a:gd name="T50" fmla="*/ 2147483647 w 30"/>
              <a:gd name="T51" fmla="*/ 2147483647 h 30"/>
              <a:gd name="T52" fmla="*/ 2147483647 w 30"/>
              <a:gd name="T53" fmla="*/ 2147483647 h 30"/>
              <a:gd name="T54" fmla="*/ 2147483647 w 30"/>
              <a:gd name="T55" fmla="*/ 2147483647 h 30"/>
              <a:gd name="T56" fmla="*/ 2147483647 w 30"/>
              <a:gd name="T57" fmla="*/ 2147483647 h 30"/>
              <a:gd name="T58" fmla="*/ 2147483647 w 30"/>
              <a:gd name="T59" fmla="*/ 2147483647 h 30"/>
              <a:gd name="T60" fmla="*/ 2147483647 w 30"/>
              <a:gd name="T61" fmla="*/ 2147483647 h 30"/>
              <a:gd name="T62" fmla="*/ 0 w 30"/>
              <a:gd name="T63" fmla="*/ 2147483647 h 30"/>
              <a:gd name="T64" fmla="*/ 0 w 30"/>
              <a:gd name="T65" fmla="*/ 2147483647 h 30"/>
              <a:gd name="T66" fmla="*/ 0 w 30"/>
              <a:gd name="T67" fmla="*/ 2147483647 h 30"/>
              <a:gd name="T68" fmla="*/ 0 w 30"/>
              <a:gd name="T69" fmla="*/ 2147483647 h 30"/>
              <a:gd name="T70" fmla="*/ 2147483647 w 30"/>
              <a:gd name="T71" fmla="*/ 2147483647 h 30"/>
              <a:gd name="T72" fmla="*/ 2147483647 w 30"/>
              <a:gd name="T73" fmla="*/ 2147483647 h 30"/>
              <a:gd name="T74" fmla="*/ 2147483647 w 30"/>
              <a:gd name="T75" fmla="*/ 2147483647 h 30"/>
              <a:gd name="T76" fmla="*/ 2147483647 w 30"/>
              <a:gd name="T77" fmla="*/ 2147483647 h 30"/>
              <a:gd name="T78" fmla="*/ 2147483647 w 30"/>
              <a:gd name="T79" fmla="*/ 2147483647 h 30"/>
              <a:gd name="T80" fmla="*/ 2147483647 w 30"/>
              <a:gd name="T81" fmla="*/ 2147483647 h 30"/>
              <a:gd name="T82" fmla="*/ 2147483647 w 30"/>
              <a:gd name="T83" fmla="*/ 2147483647 h 30"/>
              <a:gd name="T84" fmla="*/ 2147483647 w 30"/>
              <a:gd name="T85" fmla="*/ 2147483647 h 30"/>
              <a:gd name="T86" fmla="*/ 2147483647 w 30"/>
              <a:gd name="T87" fmla="*/ 2147483647 h 3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" h="30">
                <a:moveTo>
                  <a:pt x="15" y="30"/>
                </a:moveTo>
                <a:lnTo>
                  <a:pt x="15" y="30"/>
                </a:lnTo>
                <a:lnTo>
                  <a:pt x="16" y="30"/>
                </a:lnTo>
                <a:lnTo>
                  <a:pt x="18" y="30"/>
                </a:lnTo>
                <a:lnTo>
                  <a:pt x="18" y="29"/>
                </a:lnTo>
                <a:lnTo>
                  <a:pt x="19" y="29"/>
                </a:lnTo>
                <a:lnTo>
                  <a:pt x="20" y="29"/>
                </a:lnTo>
                <a:lnTo>
                  <a:pt x="21" y="28"/>
                </a:lnTo>
                <a:lnTo>
                  <a:pt x="22" y="28"/>
                </a:lnTo>
                <a:lnTo>
                  <a:pt x="24" y="28"/>
                </a:lnTo>
                <a:lnTo>
                  <a:pt x="24" y="27"/>
                </a:lnTo>
                <a:lnTo>
                  <a:pt x="25" y="27"/>
                </a:lnTo>
                <a:lnTo>
                  <a:pt x="25" y="26"/>
                </a:lnTo>
                <a:lnTo>
                  <a:pt x="26" y="26"/>
                </a:lnTo>
                <a:lnTo>
                  <a:pt x="26" y="24"/>
                </a:lnTo>
                <a:lnTo>
                  <a:pt x="27" y="24"/>
                </a:lnTo>
                <a:lnTo>
                  <a:pt x="27" y="23"/>
                </a:lnTo>
                <a:lnTo>
                  <a:pt x="28" y="22"/>
                </a:lnTo>
                <a:lnTo>
                  <a:pt x="28" y="21"/>
                </a:lnTo>
                <a:lnTo>
                  <a:pt x="28" y="20"/>
                </a:lnTo>
                <a:lnTo>
                  <a:pt x="30" y="20"/>
                </a:lnTo>
                <a:lnTo>
                  <a:pt x="30" y="18"/>
                </a:lnTo>
                <a:lnTo>
                  <a:pt x="30" y="17"/>
                </a:lnTo>
                <a:lnTo>
                  <a:pt x="30" y="16"/>
                </a:lnTo>
                <a:lnTo>
                  <a:pt x="30" y="15"/>
                </a:lnTo>
                <a:lnTo>
                  <a:pt x="30" y="14"/>
                </a:lnTo>
                <a:lnTo>
                  <a:pt x="30" y="12"/>
                </a:lnTo>
                <a:lnTo>
                  <a:pt x="30" y="11"/>
                </a:lnTo>
                <a:lnTo>
                  <a:pt x="30" y="10"/>
                </a:lnTo>
                <a:lnTo>
                  <a:pt x="28" y="10"/>
                </a:lnTo>
                <a:lnTo>
                  <a:pt x="28" y="9"/>
                </a:lnTo>
                <a:lnTo>
                  <a:pt x="28" y="8"/>
                </a:lnTo>
                <a:lnTo>
                  <a:pt x="27" y="8"/>
                </a:lnTo>
                <a:lnTo>
                  <a:pt x="27" y="6"/>
                </a:lnTo>
                <a:lnTo>
                  <a:pt x="26" y="5"/>
                </a:lnTo>
                <a:lnTo>
                  <a:pt x="26" y="4"/>
                </a:lnTo>
                <a:lnTo>
                  <a:pt x="25" y="4"/>
                </a:lnTo>
                <a:lnTo>
                  <a:pt x="25" y="3"/>
                </a:lnTo>
                <a:lnTo>
                  <a:pt x="24" y="3"/>
                </a:lnTo>
                <a:lnTo>
                  <a:pt x="22" y="2"/>
                </a:lnTo>
                <a:lnTo>
                  <a:pt x="21" y="2"/>
                </a:lnTo>
                <a:lnTo>
                  <a:pt x="20" y="2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9" y="0"/>
                </a:lnTo>
                <a:lnTo>
                  <a:pt x="9" y="2"/>
                </a:lnTo>
                <a:lnTo>
                  <a:pt x="8" y="2"/>
                </a:lnTo>
                <a:lnTo>
                  <a:pt x="7" y="2"/>
                </a:lnTo>
                <a:lnTo>
                  <a:pt x="7" y="3"/>
                </a:lnTo>
                <a:lnTo>
                  <a:pt x="6" y="3"/>
                </a:lnTo>
                <a:lnTo>
                  <a:pt x="4" y="4"/>
                </a:lnTo>
                <a:lnTo>
                  <a:pt x="3" y="5"/>
                </a:lnTo>
                <a:lnTo>
                  <a:pt x="2" y="6"/>
                </a:lnTo>
                <a:lnTo>
                  <a:pt x="2" y="8"/>
                </a:lnTo>
                <a:lnTo>
                  <a:pt x="1" y="9"/>
                </a:lnTo>
                <a:lnTo>
                  <a:pt x="1" y="10"/>
                </a:lnTo>
                <a:lnTo>
                  <a:pt x="0" y="11"/>
                </a:lnTo>
                <a:lnTo>
                  <a:pt x="0" y="12"/>
                </a:lnTo>
                <a:lnTo>
                  <a:pt x="0" y="14"/>
                </a:lnTo>
                <a:lnTo>
                  <a:pt x="0" y="15"/>
                </a:ln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2" y="22"/>
                </a:lnTo>
                <a:lnTo>
                  <a:pt x="2" y="23"/>
                </a:lnTo>
                <a:lnTo>
                  <a:pt x="2" y="24"/>
                </a:lnTo>
                <a:lnTo>
                  <a:pt x="3" y="24"/>
                </a:lnTo>
                <a:lnTo>
                  <a:pt x="3" y="26"/>
                </a:lnTo>
                <a:lnTo>
                  <a:pt x="4" y="26"/>
                </a:lnTo>
                <a:lnTo>
                  <a:pt x="6" y="27"/>
                </a:lnTo>
                <a:lnTo>
                  <a:pt x="7" y="28"/>
                </a:lnTo>
                <a:lnTo>
                  <a:pt x="8" y="28"/>
                </a:lnTo>
                <a:lnTo>
                  <a:pt x="9" y="29"/>
                </a:lnTo>
                <a:lnTo>
                  <a:pt x="10" y="29"/>
                </a:lnTo>
                <a:lnTo>
                  <a:pt x="12" y="29"/>
                </a:lnTo>
                <a:lnTo>
                  <a:pt x="13" y="30"/>
                </a:lnTo>
                <a:lnTo>
                  <a:pt x="14" y="30"/>
                </a:lnTo>
                <a:lnTo>
                  <a:pt x="15" y="3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3476625" y="1219200"/>
            <a:ext cx="2476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4049713" y="1466850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Freeform 20"/>
          <p:cNvSpPr>
            <a:spLocks/>
          </p:cNvSpPr>
          <p:nvPr/>
        </p:nvSpPr>
        <p:spPr bwMode="auto">
          <a:xfrm>
            <a:off x="3724275" y="1066800"/>
            <a:ext cx="325438" cy="819150"/>
          </a:xfrm>
          <a:custGeom>
            <a:avLst/>
            <a:gdLst>
              <a:gd name="T0" fmla="*/ 2147483647 w 409"/>
              <a:gd name="T1" fmla="*/ 2147483647 h 1034"/>
              <a:gd name="T2" fmla="*/ 2147483647 w 409"/>
              <a:gd name="T3" fmla="*/ 2147483647 h 1034"/>
              <a:gd name="T4" fmla="*/ 0 w 409"/>
              <a:gd name="T5" fmla="*/ 0 h 1034"/>
              <a:gd name="T6" fmla="*/ 0 w 409"/>
              <a:gd name="T7" fmla="*/ 2147483647 h 1034"/>
              <a:gd name="T8" fmla="*/ 2147483647 w 409"/>
              <a:gd name="T9" fmla="*/ 2147483647 h 10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9" h="1034">
                <a:moveTo>
                  <a:pt x="409" y="817"/>
                </a:moveTo>
                <a:lnTo>
                  <a:pt x="409" y="217"/>
                </a:lnTo>
                <a:lnTo>
                  <a:pt x="0" y="0"/>
                </a:lnTo>
                <a:lnTo>
                  <a:pt x="0" y="1034"/>
                </a:lnTo>
                <a:lnTo>
                  <a:pt x="409" y="817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Freeform 21"/>
          <p:cNvSpPr>
            <a:spLocks/>
          </p:cNvSpPr>
          <p:nvPr/>
        </p:nvSpPr>
        <p:spPr bwMode="auto">
          <a:xfrm>
            <a:off x="3476625" y="760413"/>
            <a:ext cx="304800" cy="344487"/>
          </a:xfrm>
          <a:custGeom>
            <a:avLst/>
            <a:gdLst>
              <a:gd name="T0" fmla="*/ 0 w 384"/>
              <a:gd name="T1" fmla="*/ 0 h 432"/>
              <a:gd name="T2" fmla="*/ 2147483647 w 384"/>
              <a:gd name="T3" fmla="*/ 0 h 432"/>
              <a:gd name="T4" fmla="*/ 2147483647 w 384"/>
              <a:gd name="T5" fmla="*/ 2147483647 h 4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432">
                <a:moveTo>
                  <a:pt x="0" y="0"/>
                </a:moveTo>
                <a:lnTo>
                  <a:pt x="384" y="0"/>
                </a:lnTo>
                <a:lnTo>
                  <a:pt x="384" y="432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3259138" y="4346575"/>
            <a:ext cx="19526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11</a:t>
            </a:r>
            <a:endParaRPr lang="en-US" altLang="en-US" sz="2400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30563" y="638175"/>
            <a:ext cx="18573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s </a:t>
            </a:r>
            <a:endParaRPr lang="en-US" altLang="en-US" sz="2400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3302000" y="725488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1 </a:t>
            </a:r>
            <a:endParaRPr lang="en-US" altLang="en-US" sz="2400"/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3206750" y="1085850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17434" name="Freeform 26"/>
          <p:cNvSpPr>
            <a:spLocks/>
          </p:cNvSpPr>
          <p:nvPr/>
        </p:nvSpPr>
        <p:spPr bwMode="auto">
          <a:xfrm>
            <a:off x="3476625" y="550863"/>
            <a:ext cx="457200" cy="630237"/>
          </a:xfrm>
          <a:custGeom>
            <a:avLst/>
            <a:gdLst>
              <a:gd name="T0" fmla="*/ 0 w 577"/>
              <a:gd name="T1" fmla="*/ 0 h 793"/>
              <a:gd name="T2" fmla="*/ 2147483647 w 577"/>
              <a:gd name="T3" fmla="*/ 0 h 793"/>
              <a:gd name="T4" fmla="*/ 2147483647 w 577"/>
              <a:gd name="T5" fmla="*/ 2147483647 h 79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7" h="793">
                <a:moveTo>
                  <a:pt x="0" y="0"/>
                </a:moveTo>
                <a:lnTo>
                  <a:pt x="577" y="0"/>
                </a:lnTo>
                <a:lnTo>
                  <a:pt x="577" y="793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3325813" y="1173163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0 </a:t>
            </a:r>
            <a:endParaRPr lang="en-US" altLang="en-US" sz="240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3230563" y="423863"/>
            <a:ext cx="18573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s </a:t>
            </a:r>
            <a:endParaRPr lang="en-US" altLang="en-US" sz="2400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3476625" y="1733550"/>
            <a:ext cx="2476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3302000" y="511175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0 </a:t>
            </a:r>
            <a:endParaRPr lang="en-US" altLang="en-US" sz="2400"/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3205163" y="1597025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17440" name="Freeform 32"/>
          <p:cNvSpPr>
            <a:spLocks/>
          </p:cNvSpPr>
          <p:nvPr/>
        </p:nvSpPr>
        <p:spPr bwMode="auto">
          <a:xfrm>
            <a:off x="3495675" y="1543050"/>
            <a:ext cx="38100" cy="38100"/>
          </a:xfrm>
          <a:custGeom>
            <a:avLst/>
            <a:gdLst>
              <a:gd name="T0" fmla="*/ 2147483647 w 48"/>
              <a:gd name="T1" fmla="*/ 2147483647 h 48"/>
              <a:gd name="T2" fmla="*/ 2147483647 w 48"/>
              <a:gd name="T3" fmla="*/ 2147483647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2147483647 w 48"/>
              <a:gd name="T19" fmla="*/ 2147483647 h 48"/>
              <a:gd name="T20" fmla="*/ 2147483647 w 48"/>
              <a:gd name="T21" fmla="*/ 2147483647 h 48"/>
              <a:gd name="T22" fmla="*/ 2147483647 w 48"/>
              <a:gd name="T23" fmla="*/ 2147483647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0 h 48"/>
              <a:gd name="T42" fmla="*/ 2147483647 w 48"/>
              <a:gd name="T43" fmla="*/ 0 h 48"/>
              <a:gd name="T44" fmla="*/ 2147483647 w 48"/>
              <a:gd name="T45" fmla="*/ 0 h 48"/>
              <a:gd name="T46" fmla="*/ 2147483647 w 48"/>
              <a:gd name="T47" fmla="*/ 0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0 w 48"/>
              <a:gd name="T65" fmla="*/ 2147483647 h 48"/>
              <a:gd name="T66" fmla="*/ 0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2147483647 h 48"/>
              <a:gd name="T86" fmla="*/ 2147483647 w 48"/>
              <a:gd name="T87" fmla="*/ 2147483647 h 48"/>
              <a:gd name="T88" fmla="*/ 2147483647 w 48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7"/>
                </a:lnTo>
                <a:lnTo>
                  <a:pt x="30" y="47"/>
                </a:lnTo>
                <a:lnTo>
                  <a:pt x="31" y="47"/>
                </a:lnTo>
                <a:lnTo>
                  <a:pt x="32" y="47"/>
                </a:lnTo>
                <a:lnTo>
                  <a:pt x="33" y="46"/>
                </a:lnTo>
                <a:lnTo>
                  <a:pt x="35" y="46"/>
                </a:lnTo>
                <a:lnTo>
                  <a:pt x="36" y="45"/>
                </a:lnTo>
                <a:lnTo>
                  <a:pt x="37" y="45"/>
                </a:lnTo>
                <a:lnTo>
                  <a:pt x="37" y="43"/>
                </a:lnTo>
                <a:lnTo>
                  <a:pt x="38" y="43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40"/>
                </a:lnTo>
                <a:lnTo>
                  <a:pt x="43" y="40"/>
                </a:lnTo>
                <a:lnTo>
                  <a:pt x="43" y="39"/>
                </a:lnTo>
                <a:lnTo>
                  <a:pt x="44" y="37"/>
                </a:lnTo>
                <a:lnTo>
                  <a:pt x="44" y="36"/>
                </a:lnTo>
                <a:lnTo>
                  <a:pt x="45" y="35"/>
                </a:lnTo>
                <a:lnTo>
                  <a:pt x="47" y="34"/>
                </a:lnTo>
                <a:lnTo>
                  <a:pt x="47" y="33"/>
                </a:lnTo>
                <a:lnTo>
                  <a:pt x="47" y="31"/>
                </a:lnTo>
                <a:lnTo>
                  <a:pt x="48" y="30"/>
                </a:lnTo>
                <a:lnTo>
                  <a:pt x="48" y="29"/>
                </a:lnTo>
                <a:lnTo>
                  <a:pt x="48" y="28"/>
                </a:lnTo>
                <a:lnTo>
                  <a:pt x="48" y="27"/>
                </a:lnTo>
                <a:lnTo>
                  <a:pt x="48" y="25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1"/>
                </a:lnTo>
                <a:lnTo>
                  <a:pt x="48" y="19"/>
                </a:lnTo>
                <a:lnTo>
                  <a:pt x="48" y="18"/>
                </a:lnTo>
                <a:lnTo>
                  <a:pt x="47" y="17"/>
                </a:lnTo>
                <a:lnTo>
                  <a:pt x="47" y="16"/>
                </a:lnTo>
                <a:lnTo>
                  <a:pt x="47" y="14"/>
                </a:lnTo>
                <a:lnTo>
                  <a:pt x="45" y="13"/>
                </a:lnTo>
                <a:lnTo>
                  <a:pt x="45" y="12"/>
                </a:lnTo>
                <a:lnTo>
                  <a:pt x="44" y="11"/>
                </a:lnTo>
                <a:lnTo>
                  <a:pt x="43" y="10"/>
                </a:lnTo>
                <a:lnTo>
                  <a:pt x="43" y="8"/>
                </a:lnTo>
                <a:lnTo>
                  <a:pt x="42" y="7"/>
                </a:lnTo>
                <a:lnTo>
                  <a:pt x="41" y="7"/>
                </a:lnTo>
                <a:lnTo>
                  <a:pt x="41" y="6"/>
                </a:lnTo>
                <a:lnTo>
                  <a:pt x="39" y="5"/>
                </a:lnTo>
                <a:lnTo>
                  <a:pt x="38" y="5"/>
                </a:lnTo>
                <a:lnTo>
                  <a:pt x="37" y="4"/>
                </a:lnTo>
                <a:lnTo>
                  <a:pt x="36" y="2"/>
                </a:lnTo>
                <a:lnTo>
                  <a:pt x="35" y="2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1"/>
                </a:lnTo>
                <a:lnTo>
                  <a:pt x="15" y="1"/>
                </a:lnTo>
                <a:lnTo>
                  <a:pt x="14" y="2"/>
                </a:lnTo>
                <a:lnTo>
                  <a:pt x="13" y="2"/>
                </a:lnTo>
                <a:lnTo>
                  <a:pt x="12" y="4"/>
                </a:lnTo>
                <a:lnTo>
                  <a:pt x="11" y="4"/>
                </a:lnTo>
                <a:lnTo>
                  <a:pt x="9" y="5"/>
                </a:lnTo>
                <a:lnTo>
                  <a:pt x="8" y="6"/>
                </a:lnTo>
                <a:lnTo>
                  <a:pt x="7" y="7"/>
                </a:lnTo>
                <a:lnTo>
                  <a:pt x="6" y="7"/>
                </a:lnTo>
                <a:lnTo>
                  <a:pt x="6" y="8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2"/>
                </a:lnTo>
                <a:lnTo>
                  <a:pt x="2" y="13"/>
                </a:lnTo>
                <a:lnTo>
                  <a:pt x="2" y="14"/>
                </a:lnTo>
                <a:lnTo>
                  <a:pt x="2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1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2" y="33"/>
                </a:lnTo>
                <a:lnTo>
                  <a:pt x="2" y="34"/>
                </a:lnTo>
                <a:lnTo>
                  <a:pt x="2" y="35"/>
                </a:lnTo>
                <a:lnTo>
                  <a:pt x="3" y="35"/>
                </a:lnTo>
                <a:lnTo>
                  <a:pt x="3" y="36"/>
                </a:lnTo>
                <a:lnTo>
                  <a:pt x="5" y="37"/>
                </a:lnTo>
                <a:lnTo>
                  <a:pt x="5" y="39"/>
                </a:lnTo>
                <a:lnTo>
                  <a:pt x="6" y="40"/>
                </a:lnTo>
                <a:lnTo>
                  <a:pt x="7" y="41"/>
                </a:lnTo>
                <a:lnTo>
                  <a:pt x="8" y="42"/>
                </a:lnTo>
                <a:lnTo>
                  <a:pt x="9" y="42"/>
                </a:lnTo>
                <a:lnTo>
                  <a:pt x="9" y="43"/>
                </a:lnTo>
                <a:lnTo>
                  <a:pt x="11" y="43"/>
                </a:lnTo>
                <a:lnTo>
                  <a:pt x="12" y="45"/>
                </a:lnTo>
                <a:lnTo>
                  <a:pt x="13" y="45"/>
                </a:lnTo>
                <a:lnTo>
                  <a:pt x="14" y="46"/>
                </a:lnTo>
                <a:lnTo>
                  <a:pt x="15" y="46"/>
                </a:lnTo>
                <a:lnTo>
                  <a:pt x="15" y="47"/>
                </a:lnTo>
                <a:lnTo>
                  <a:pt x="17" y="47"/>
                </a:lnTo>
                <a:lnTo>
                  <a:pt x="18" y="47"/>
                </a:lnTo>
                <a:lnTo>
                  <a:pt x="19" y="47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1" name="Freeform 33"/>
          <p:cNvSpPr>
            <a:spLocks/>
          </p:cNvSpPr>
          <p:nvPr/>
        </p:nvSpPr>
        <p:spPr bwMode="auto">
          <a:xfrm>
            <a:off x="3489325" y="1555750"/>
            <a:ext cx="23813" cy="23813"/>
          </a:xfrm>
          <a:custGeom>
            <a:avLst/>
            <a:gdLst>
              <a:gd name="T0" fmla="*/ 2147483647 w 30"/>
              <a:gd name="T1" fmla="*/ 2147483647 h 30"/>
              <a:gd name="T2" fmla="*/ 2147483647 w 30"/>
              <a:gd name="T3" fmla="*/ 2147483647 h 30"/>
              <a:gd name="T4" fmla="*/ 2147483647 w 30"/>
              <a:gd name="T5" fmla="*/ 2147483647 h 30"/>
              <a:gd name="T6" fmla="*/ 2147483647 w 30"/>
              <a:gd name="T7" fmla="*/ 2147483647 h 30"/>
              <a:gd name="T8" fmla="*/ 2147483647 w 30"/>
              <a:gd name="T9" fmla="*/ 2147483647 h 30"/>
              <a:gd name="T10" fmla="*/ 2147483647 w 30"/>
              <a:gd name="T11" fmla="*/ 2147483647 h 30"/>
              <a:gd name="T12" fmla="*/ 2147483647 w 30"/>
              <a:gd name="T13" fmla="*/ 2147483647 h 30"/>
              <a:gd name="T14" fmla="*/ 2147483647 w 30"/>
              <a:gd name="T15" fmla="*/ 2147483647 h 30"/>
              <a:gd name="T16" fmla="*/ 2147483647 w 30"/>
              <a:gd name="T17" fmla="*/ 2147483647 h 30"/>
              <a:gd name="T18" fmla="*/ 2147483647 w 30"/>
              <a:gd name="T19" fmla="*/ 2147483647 h 30"/>
              <a:gd name="T20" fmla="*/ 2147483647 w 30"/>
              <a:gd name="T21" fmla="*/ 2147483647 h 30"/>
              <a:gd name="T22" fmla="*/ 2147483647 w 30"/>
              <a:gd name="T23" fmla="*/ 2147483647 h 30"/>
              <a:gd name="T24" fmla="*/ 2147483647 w 30"/>
              <a:gd name="T25" fmla="*/ 2147483647 h 30"/>
              <a:gd name="T26" fmla="*/ 2147483647 w 30"/>
              <a:gd name="T27" fmla="*/ 2147483647 h 30"/>
              <a:gd name="T28" fmla="*/ 2147483647 w 30"/>
              <a:gd name="T29" fmla="*/ 2147483647 h 30"/>
              <a:gd name="T30" fmla="*/ 2147483647 w 30"/>
              <a:gd name="T31" fmla="*/ 2147483647 h 30"/>
              <a:gd name="T32" fmla="*/ 2147483647 w 30"/>
              <a:gd name="T33" fmla="*/ 2147483647 h 30"/>
              <a:gd name="T34" fmla="*/ 2147483647 w 30"/>
              <a:gd name="T35" fmla="*/ 2147483647 h 30"/>
              <a:gd name="T36" fmla="*/ 2147483647 w 30"/>
              <a:gd name="T37" fmla="*/ 2147483647 h 30"/>
              <a:gd name="T38" fmla="*/ 2147483647 w 30"/>
              <a:gd name="T39" fmla="*/ 0 h 30"/>
              <a:gd name="T40" fmla="*/ 2147483647 w 30"/>
              <a:gd name="T41" fmla="*/ 0 h 30"/>
              <a:gd name="T42" fmla="*/ 2147483647 w 30"/>
              <a:gd name="T43" fmla="*/ 0 h 30"/>
              <a:gd name="T44" fmla="*/ 2147483647 w 30"/>
              <a:gd name="T45" fmla="*/ 0 h 30"/>
              <a:gd name="T46" fmla="*/ 2147483647 w 30"/>
              <a:gd name="T47" fmla="*/ 0 h 30"/>
              <a:gd name="T48" fmla="*/ 2147483647 w 30"/>
              <a:gd name="T49" fmla="*/ 2147483647 h 30"/>
              <a:gd name="T50" fmla="*/ 2147483647 w 30"/>
              <a:gd name="T51" fmla="*/ 2147483647 h 30"/>
              <a:gd name="T52" fmla="*/ 2147483647 w 30"/>
              <a:gd name="T53" fmla="*/ 2147483647 h 30"/>
              <a:gd name="T54" fmla="*/ 2147483647 w 30"/>
              <a:gd name="T55" fmla="*/ 2147483647 h 30"/>
              <a:gd name="T56" fmla="*/ 2147483647 w 30"/>
              <a:gd name="T57" fmla="*/ 2147483647 h 30"/>
              <a:gd name="T58" fmla="*/ 2147483647 w 30"/>
              <a:gd name="T59" fmla="*/ 2147483647 h 30"/>
              <a:gd name="T60" fmla="*/ 2147483647 w 30"/>
              <a:gd name="T61" fmla="*/ 2147483647 h 30"/>
              <a:gd name="T62" fmla="*/ 0 w 30"/>
              <a:gd name="T63" fmla="*/ 2147483647 h 30"/>
              <a:gd name="T64" fmla="*/ 0 w 30"/>
              <a:gd name="T65" fmla="*/ 2147483647 h 30"/>
              <a:gd name="T66" fmla="*/ 0 w 30"/>
              <a:gd name="T67" fmla="*/ 2147483647 h 30"/>
              <a:gd name="T68" fmla="*/ 0 w 30"/>
              <a:gd name="T69" fmla="*/ 2147483647 h 30"/>
              <a:gd name="T70" fmla="*/ 2147483647 w 30"/>
              <a:gd name="T71" fmla="*/ 2147483647 h 30"/>
              <a:gd name="T72" fmla="*/ 2147483647 w 30"/>
              <a:gd name="T73" fmla="*/ 2147483647 h 30"/>
              <a:gd name="T74" fmla="*/ 2147483647 w 30"/>
              <a:gd name="T75" fmla="*/ 2147483647 h 30"/>
              <a:gd name="T76" fmla="*/ 2147483647 w 30"/>
              <a:gd name="T77" fmla="*/ 2147483647 h 30"/>
              <a:gd name="T78" fmla="*/ 2147483647 w 30"/>
              <a:gd name="T79" fmla="*/ 2147483647 h 30"/>
              <a:gd name="T80" fmla="*/ 2147483647 w 30"/>
              <a:gd name="T81" fmla="*/ 2147483647 h 30"/>
              <a:gd name="T82" fmla="*/ 2147483647 w 30"/>
              <a:gd name="T83" fmla="*/ 2147483647 h 30"/>
              <a:gd name="T84" fmla="*/ 2147483647 w 30"/>
              <a:gd name="T85" fmla="*/ 2147483647 h 30"/>
              <a:gd name="T86" fmla="*/ 2147483647 w 30"/>
              <a:gd name="T87" fmla="*/ 2147483647 h 3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" h="30">
                <a:moveTo>
                  <a:pt x="15" y="30"/>
                </a:moveTo>
                <a:lnTo>
                  <a:pt x="15" y="30"/>
                </a:lnTo>
                <a:lnTo>
                  <a:pt x="16" y="30"/>
                </a:lnTo>
                <a:lnTo>
                  <a:pt x="18" y="30"/>
                </a:lnTo>
                <a:lnTo>
                  <a:pt x="18" y="29"/>
                </a:lnTo>
                <a:lnTo>
                  <a:pt x="19" y="29"/>
                </a:lnTo>
                <a:lnTo>
                  <a:pt x="20" y="29"/>
                </a:lnTo>
                <a:lnTo>
                  <a:pt x="21" y="28"/>
                </a:lnTo>
                <a:lnTo>
                  <a:pt x="22" y="28"/>
                </a:lnTo>
                <a:lnTo>
                  <a:pt x="24" y="28"/>
                </a:lnTo>
                <a:lnTo>
                  <a:pt x="24" y="26"/>
                </a:lnTo>
                <a:lnTo>
                  <a:pt x="25" y="26"/>
                </a:lnTo>
                <a:lnTo>
                  <a:pt x="25" y="25"/>
                </a:lnTo>
                <a:lnTo>
                  <a:pt x="26" y="25"/>
                </a:lnTo>
                <a:lnTo>
                  <a:pt x="26" y="24"/>
                </a:lnTo>
                <a:lnTo>
                  <a:pt x="27" y="24"/>
                </a:lnTo>
                <a:lnTo>
                  <a:pt x="27" y="23"/>
                </a:lnTo>
                <a:lnTo>
                  <a:pt x="28" y="22"/>
                </a:lnTo>
                <a:lnTo>
                  <a:pt x="28" y="20"/>
                </a:lnTo>
                <a:lnTo>
                  <a:pt x="28" y="19"/>
                </a:lnTo>
                <a:lnTo>
                  <a:pt x="30" y="19"/>
                </a:lnTo>
                <a:lnTo>
                  <a:pt x="30" y="18"/>
                </a:lnTo>
                <a:lnTo>
                  <a:pt x="30" y="17"/>
                </a:lnTo>
                <a:lnTo>
                  <a:pt x="30" y="16"/>
                </a:lnTo>
                <a:lnTo>
                  <a:pt x="30" y="14"/>
                </a:lnTo>
                <a:lnTo>
                  <a:pt x="30" y="13"/>
                </a:lnTo>
                <a:lnTo>
                  <a:pt x="30" y="12"/>
                </a:lnTo>
                <a:lnTo>
                  <a:pt x="30" y="11"/>
                </a:lnTo>
                <a:lnTo>
                  <a:pt x="30" y="10"/>
                </a:lnTo>
                <a:lnTo>
                  <a:pt x="28" y="10"/>
                </a:lnTo>
                <a:lnTo>
                  <a:pt x="28" y="8"/>
                </a:lnTo>
                <a:lnTo>
                  <a:pt x="28" y="7"/>
                </a:lnTo>
                <a:lnTo>
                  <a:pt x="27" y="7"/>
                </a:lnTo>
                <a:lnTo>
                  <a:pt x="27" y="6"/>
                </a:lnTo>
                <a:lnTo>
                  <a:pt x="26" y="5"/>
                </a:lnTo>
                <a:lnTo>
                  <a:pt x="26" y="4"/>
                </a:lnTo>
                <a:lnTo>
                  <a:pt x="25" y="4"/>
                </a:lnTo>
                <a:lnTo>
                  <a:pt x="25" y="2"/>
                </a:lnTo>
                <a:lnTo>
                  <a:pt x="24" y="2"/>
                </a:lnTo>
                <a:lnTo>
                  <a:pt x="22" y="1"/>
                </a:lnTo>
                <a:lnTo>
                  <a:pt x="21" y="1"/>
                </a:lnTo>
                <a:lnTo>
                  <a:pt x="20" y="1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9" y="0"/>
                </a:ln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7" y="2"/>
                </a:lnTo>
                <a:lnTo>
                  <a:pt x="6" y="2"/>
                </a:lnTo>
                <a:lnTo>
                  <a:pt x="4" y="4"/>
                </a:lnTo>
                <a:lnTo>
                  <a:pt x="3" y="5"/>
                </a:lnTo>
                <a:lnTo>
                  <a:pt x="2" y="6"/>
                </a:lnTo>
                <a:lnTo>
                  <a:pt x="2" y="7"/>
                </a:lnTo>
                <a:lnTo>
                  <a:pt x="1" y="8"/>
                </a:lnTo>
                <a:lnTo>
                  <a:pt x="1" y="10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0" y="14"/>
                </a:ln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1" y="19"/>
                </a:lnTo>
                <a:lnTo>
                  <a:pt x="1" y="20"/>
                </a:lnTo>
                <a:lnTo>
                  <a:pt x="1" y="22"/>
                </a:lnTo>
                <a:lnTo>
                  <a:pt x="2" y="22"/>
                </a:lnTo>
                <a:lnTo>
                  <a:pt x="2" y="23"/>
                </a:lnTo>
                <a:lnTo>
                  <a:pt x="2" y="24"/>
                </a:lnTo>
                <a:lnTo>
                  <a:pt x="3" y="24"/>
                </a:lnTo>
                <a:lnTo>
                  <a:pt x="3" y="25"/>
                </a:lnTo>
                <a:lnTo>
                  <a:pt x="4" y="25"/>
                </a:lnTo>
                <a:lnTo>
                  <a:pt x="6" y="26"/>
                </a:lnTo>
                <a:lnTo>
                  <a:pt x="7" y="28"/>
                </a:lnTo>
                <a:lnTo>
                  <a:pt x="8" y="28"/>
                </a:lnTo>
                <a:lnTo>
                  <a:pt x="9" y="29"/>
                </a:lnTo>
                <a:lnTo>
                  <a:pt x="10" y="29"/>
                </a:lnTo>
                <a:lnTo>
                  <a:pt x="12" y="29"/>
                </a:lnTo>
                <a:lnTo>
                  <a:pt x="13" y="30"/>
                </a:lnTo>
                <a:lnTo>
                  <a:pt x="14" y="30"/>
                </a:lnTo>
                <a:lnTo>
                  <a:pt x="15" y="3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Freeform 34"/>
          <p:cNvSpPr>
            <a:spLocks/>
          </p:cNvSpPr>
          <p:nvPr/>
        </p:nvSpPr>
        <p:spPr bwMode="auto">
          <a:xfrm>
            <a:off x="3495675" y="1447800"/>
            <a:ext cx="38100" cy="38100"/>
          </a:xfrm>
          <a:custGeom>
            <a:avLst/>
            <a:gdLst>
              <a:gd name="T0" fmla="*/ 2147483647 w 48"/>
              <a:gd name="T1" fmla="*/ 2147483647 h 48"/>
              <a:gd name="T2" fmla="*/ 2147483647 w 48"/>
              <a:gd name="T3" fmla="*/ 2147483647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2147483647 w 48"/>
              <a:gd name="T19" fmla="*/ 2147483647 h 48"/>
              <a:gd name="T20" fmla="*/ 2147483647 w 48"/>
              <a:gd name="T21" fmla="*/ 2147483647 h 48"/>
              <a:gd name="T22" fmla="*/ 2147483647 w 48"/>
              <a:gd name="T23" fmla="*/ 2147483647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0 h 48"/>
              <a:gd name="T42" fmla="*/ 2147483647 w 48"/>
              <a:gd name="T43" fmla="*/ 0 h 48"/>
              <a:gd name="T44" fmla="*/ 2147483647 w 48"/>
              <a:gd name="T45" fmla="*/ 0 h 48"/>
              <a:gd name="T46" fmla="*/ 2147483647 w 48"/>
              <a:gd name="T47" fmla="*/ 0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0 w 48"/>
              <a:gd name="T65" fmla="*/ 2147483647 h 48"/>
              <a:gd name="T66" fmla="*/ 0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2147483647 h 48"/>
              <a:gd name="T86" fmla="*/ 2147483647 w 48"/>
              <a:gd name="T87" fmla="*/ 2147483647 h 48"/>
              <a:gd name="T88" fmla="*/ 2147483647 w 48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7"/>
                </a:lnTo>
                <a:lnTo>
                  <a:pt x="30" y="47"/>
                </a:lnTo>
                <a:lnTo>
                  <a:pt x="31" y="47"/>
                </a:lnTo>
                <a:lnTo>
                  <a:pt x="32" y="47"/>
                </a:lnTo>
                <a:lnTo>
                  <a:pt x="33" y="46"/>
                </a:lnTo>
                <a:lnTo>
                  <a:pt x="35" y="46"/>
                </a:lnTo>
                <a:lnTo>
                  <a:pt x="36" y="44"/>
                </a:lnTo>
                <a:lnTo>
                  <a:pt x="37" y="44"/>
                </a:lnTo>
                <a:lnTo>
                  <a:pt x="37" y="43"/>
                </a:lnTo>
                <a:lnTo>
                  <a:pt x="38" y="43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40"/>
                </a:lnTo>
                <a:lnTo>
                  <a:pt x="43" y="40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5" y="35"/>
                </a:lnTo>
                <a:lnTo>
                  <a:pt x="47" y="34"/>
                </a:lnTo>
                <a:lnTo>
                  <a:pt x="47" y="32"/>
                </a:lnTo>
                <a:lnTo>
                  <a:pt x="47" y="31"/>
                </a:lnTo>
                <a:lnTo>
                  <a:pt x="48" y="30"/>
                </a:lnTo>
                <a:lnTo>
                  <a:pt x="48" y="29"/>
                </a:lnTo>
                <a:lnTo>
                  <a:pt x="48" y="28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0"/>
                </a:lnTo>
                <a:lnTo>
                  <a:pt x="48" y="19"/>
                </a:lnTo>
                <a:lnTo>
                  <a:pt x="48" y="18"/>
                </a:lnTo>
                <a:lnTo>
                  <a:pt x="47" y="17"/>
                </a:lnTo>
                <a:lnTo>
                  <a:pt x="47" y="16"/>
                </a:lnTo>
                <a:lnTo>
                  <a:pt x="47" y="14"/>
                </a:lnTo>
                <a:lnTo>
                  <a:pt x="45" y="13"/>
                </a:lnTo>
                <a:lnTo>
                  <a:pt x="45" y="12"/>
                </a:lnTo>
                <a:lnTo>
                  <a:pt x="44" y="11"/>
                </a:lnTo>
                <a:lnTo>
                  <a:pt x="43" y="10"/>
                </a:lnTo>
                <a:lnTo>
                  <a:pt x="43" y="8"/>
                </a:lnTo>
                <a:lnTo>
                  <a:pt x="42" y="7"/>
                </a:lnTo>
                <a:lnTo>
                  <a:pt x="41" y="7"/>
                </a:lnTo>
                <a:lnTo>
                  <a:pt x="41" y="6"/>
                </a:lnTo>
                <a:lnTo>
                  <a:pt x="39" y="5"/>
                </a:lnTo>
                <a:lnTo>
                  <a:pt x="38" y="5"/>
                </a:lnTo>
                <a:lnTo>
                  <a:pt x="37" y="4"/>
                </a:lnTo>
                <a:lnTo>
                  <a:pt x="36" y="2"/>
                </a:lnTo>
                <a:lnTo>
                  <a:pt x="35" y="2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1"/>
                </a:lnTo>
                <a:lnTo>
                  <a:pt x="15" y="1"/>
                </a:lnTo>
                <a:lnTo>
                  <a:pt x="14" y="2"/>
                </a:lnTo>
                <a:lnTo>
                  <a:pt x="13" y="2"/>
                </a:lnTo>
                <a:lnTo>
                  <a:pt x="12" y="4"/>
                </a:lnTo>
                <a:lnTo>
                  <a:pt x="11" y="4"/>
                </a:lnTo>
                <a:lnTo>
                  <a:pt x="9" y="5"/>
                </a:lnTo>
                <a:lnTo>
                  <a:pt x="8" y="6"/>
                </a:lnTo>
                <a:lnTo>
                  <a:pt x="7" y="7"/>
                </a:lnTo>
                <a:lnTo>
                  <a:pt x="6" y="7"/>
                </a:lnTo>
                <a:lnTo>
                  <a:pt x="6" y="8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2"/>
                </a:lnTo>
                <a:lnTo>
                  <a:pt x="2" y="13"/>
                </a:lnTo>
                <a:lnTo>
                  <a:pt x="2" y="14"/>
                </a:lnTo>
                <a:lnTo>
                  <a:pt x="2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2" y="32"/>
                </a:lnTo>
                <a:lnTo>
                  <a:pt x="2" y="34"/>
                </a:lnTo>
                <a:lnTo>
                  <a:pt x="2" y="35"/>
                </a:lnTo>
                <a:lnTo>
                  <a:pt x="3" y="35"/>
                </a:lnTo>
                <a:lnTo>
                  <a:pt x="3" y="36"/>
                </a:lnTo>
                <a:lnTo>
                  <a:pt x="5" y="37"/>
                </a:lnTo>
                <a:lnTo>
                  <a:pt x="5" y="38"/>
                </a:lnTo>
                <a:lnTo>
                  <a:pt x="6" y="40"/>
                </a:lnTo>
                <a:lnTo>
                  <a:pt x="7" y="41"/>
                </a:lnTo>
                <a:lnTo>
                  <a:pt x="8" y="42"/>
                </a:lnTo>
                <a:lnTo>
                  <a:pt x="9" y="42"/>
                </a:lnTo>
                <a:lnTo>
                  <a:pt x="9" y="43"/>
                </a:lnTo>
                <a:lnTo>
                  <a:pt x="11" y="43"/>
                </a:lnTo>
                <a:lnTo>
                  <a:pt x="12" y="44"/>
                </a:lnTo>
                <a:lnTo>
                  <a:pt x="13" y="44"/>
                </a:lnTo>
                <a:lnTo>
                  <a:pt x="14" y="46"/>
                </a:lnTo>
                <a:lnTo>
                  <a:pt x="15" y="46"/>
                </a:lnTo>
                <a:lnTo>
                  <a:pt x="15" y="47"/>
                </a:lnTo>
                <a:lnTo>
                  <a:pt x="17" y="47"/>
                </a:lnTo>
                <a:lnTo>
                  <a:pt x="18" y="47"/>
                </a:lnTo>
                <a:lnTo>
                  <a:pt x="19" y="47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3" name="Freeform 35"/>
          <p:cNvSpPr>
            <a:spLocks/>
          </p:cNvSpPr>
          <p:nvPr/>
        </p:nvSpPr>
        <p:spPr bwMode="auto">
          <a:xfrm>
            <a:off x="3489325" y="1460500"/>
            <a:ext cx="23813" cy="23813"/>
          </a:xfrm>
          <a:custGeom>
            <a:avLst/>
            <a:gdLst>
              <a:gd name="T0" fmla="*/ 2147483647 w 30"/>
              <a:gd name="T1" fmla="*/ 2147483647 h 30"/>
              <a:gd name="T2" fmla="*/ 2147483647 w 30"/>
              <a:gd name="T3" fmla="*/ 2147483647 h 30"/>
              <a:gd name="T4" fmla="*/ 2147483647 w 30"/>
              <a:gd name="T5" fmla="*/ 2147483647 h 30"/>
              <a:gd name="T6" fmla="*/ 2147483647 w 30"/>
              <a:gd name="T7" fmla="*/ 2147483647 h 30"/>
              <a:gd name="T8" fmla="*/ 2147483647 w 30"/>
              <a:gd name="T9" fmla="*/ 2147483647 h 30"/>
              <a:gd name="T10" fmla="*/ 2147483647 w 30"/>
              <a:gd name="T11" fmla="*/ 2147483647 h 30"/>
              <a:gd name="T12" fmla="*/ 2147483647 w 30"/>
              <a:gd name="T13" fmla="*/ 2147483647 h 30"/>
              <a:gd name="T14" fmla="*/ 2147483647 w 30"/>
              <a:gd name="T15" fmla="*/ 2147483647 h 30"/>
              <a:gd name="T16" fmla="*/ 2147483647 w 30"/>
              <a:gd name="T17" fmla="*/ 2147483647 h 30"/>
              <a:gd name="T18" fmla="*/ 2147483647 w 30"/>
              <a:gd name="T19" fmla="*/ 2147483647 h 30"/>
              <a:gd name="T20" fmla="*/ 2147483647 w 30"/>
              <a:gd name="T21" fmla="*/ 2147483647 h 30"/>
              <a:gd name="T22" fmla="*/ 2147483647 w 30"/>
              <a:gd name="T23" fmla="*/ 2147483647 h 30"/>
              <a:gd name="T24" fmla="*/ 2147483647 w 30"/>
              <a:gd name="T25" fmla="*/ 2147483647 h 30"/>
              <a:gd name="T26" fmla="*/ 2147483647 w 30"/>
              <a:gd name="T27" fmla="*/ 2147483647 h 30"/>
              <a:gd name="T28" fmla="*/ 2147483647 w 30"/>
              <a:gd name="T29" fmla="*/ 2147483647 h 30"/>
              <a:gd name="T30" fmla="*/ 2147483647 w 30"/>
              <a:gd name="T31" fmla="*/ 2147483647 h 30"/>
              <a:gd name="T32" fmla="*/ 2147483647 w 30"/>
              <a:gd name="T33" fmla="*/ 2147483647 h 30"/>
              <a:gd name="T34" fmla="*/ 2147483647 w 30"/>
              <a:gd name="T35" fmla="*/ 2147483647 h 30"/>
              <a:gd name="T36" fmla="*/ 2147483647 w 30"/>
              <a:gd name="T37" fmla="*/ 2147483647 h 30"/>
              <a:gd name="T38" fmla="*/ 2147483647 w 30"/>
              <a:gd name="T39" fmla="*/ 0 h 30"/>
              <a:gd name="T40" fmla="*/ 2147483647 w 30"/>
              <a:gd name="T41" fmla="*/ 0 h 30"/>
              <a:gd name="T42" fmla="*/ 2147483647 w 30"/>
              <a:gd name="T43" fmla="*/ 0 h 30"/>
              <a:gd name="T44" fmla="*/ 2147483647 w 30"/>
              <a:gd name="T45" fmla="*/ 0 h 30"/>
              <a:gd name="T46" fmla="*/ 2147483647 w 30"/>
              <a:gd name="T47" fmla="*/ 0 h 30"/>
              <a:gd name="T48" fmla="*/ 2147483647 w 30"/>
              <a:gd name="T49" fmla="*/ 2147483647 h 30"/>
              <a:gd name="T50" fmla="*/ 2147483647 w 30"/>
              <a:gd name="T51" fmla="*/ 2147483647 h 30"/>
              <a:gd name="T52" fmla="*/ 2147483647 w 30"/>
              <a:gd name="T53" fmla="*/ 2147483647 h 30"/>
              <a:gd name="T54" fmla="*/ 2147483647 w 30"/>
              <a:gd name="T55" fmla="*/ 2147483647 h 30"/>
              <a:gd name="T56" fmla="*/ 2147483647 w 30"/>
              <a:gd name="T57" fmla="*/ 2147483647 h 30"/>
              <a:gd name="T58" fmla="*/ 2147483647 w 30"/>
              <a:gd name="T59" fmla="*/ 2147483647 h 30"/>
              <a:gd name="T60" fmla="*/ 2147483647 w 30"/>
              <a:gd name="T61" fmla="*/ 2147483647 h 30"/>
              <a:gd name="T62" fmla="*/ 0 w 30"/>
              <a:gd name="T63" fmla="*/ 2147483647 h 30"/>
              <a:gd name="T64" fmla="*/ 0 w 30"/>
              <a:gd name="T65" fmla="*/ 2147483647 h 30"/>
              <a:gd name="T66" fmla="*/ 0 w 30"/>
              <a:gd name="T67" fmla="*/ 2147483647 h 30"/>
              <a:gd name="T68" fmla="*/ 0 w 30"/>
              <a:gd name="T69" fmla="*/ 2147483647 h 30"/>
              <a:gd name="T70" fmla="*/ 2147483647 w 30"/>
              <a:gd name="T71" fmla="*/ 2147483647 h 30"/>
              <a:gd name="T72" fmla="*/ 2147483647 w 30"/>
              <a:gd name="T73" fmla="*/ 2147483647 h 30"/>
              <a:gd name="T74" fmla="*/ 2147483647 w 30"/>
              <a:gd name="T75" fmla="*/ 2147483647 h 30"/>
              <a:gd name="T76" fmla="*/ 2147483647 w 30"/>
              <a:gd name="T77" fmla="*/ 2147483647 h 30"/>
              <a:gd name="T78" fmla="*/ 2147483647 w 30"/>
              <a:gd name="T79" fmla="*/ 2147483647 h 30"/>
              <a:gd name="T80" fmla="*/ 2147483647 w 30"/>
              <a:gd name="T81" fmla="*/ 2147483647 h 30"/>
              <a:gd name="T82" fmla="*/ 2147483647 w 30"/>
              <a:gd name="T83" fmla="*/ 2147483647 h 30"/>
              <a:gd name="T84" fmla="*/ 2147483647 w 30"/>
              <a:gd name="T85" fmla="*/ 2147483647 h 30"/>
              <a:gd name="T86" fmla="*/ 2147483647 w 30"/>
              <a:gd name="T87" fmla="*/ 2147483647 h 3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" h="30">
                <a:moveTo>
                  <a:pt x="15" y="30"/>
                </a:moveTo>
                <a:lnTo>
                  <a:pt x="15" y="30"/>
                </a:lnTo>
                <a:lnTo>
                  <a:pt x="16" y="30"/>
                </a:lnTo>
                <a:lnTo>
                  <a:pt x="18" y="30"/>
                </a:lnTo>
                <a:lnTo>
                  <a:pt x="18" y="29"/>
                </a:lnTo>
                <a:lnTo>
                  <a:pt x="19" y="29"/>
                </a:lnTo>
                <a:lnTo>
                  <a:pt x="20" y="29"/>
                </a:lnTo>
                <a:lnTo>
                  <a:pt x="21" y="27"/>
                </a:lnTo>
                <a:lnTo>
                  <a:pt x="22" y="27"/>
                </a:lnTo>
                <a:lnTo>
                  <a:pt x="24" y="27"/>
                </a:lnTo>
                <a:lnTo>
                  <a:pt x="24" y="26"/>
                </a:lnTo>
                <a:lnTo>
                  <a:pt x="25" y="26"/>
                </a:lnTo>
                <a:lnTo>
                  <a:pt x="25" y="25"/>
                </a:lnTo>
                <a:lnTo>
                  <a:pt x="26" y="25"/>
                </a:lnTo>
                <a:lnTo>
                  <a:pt x="26" y="24"/>
                </a:lnTo>
                <a:lnTo>
                  <a:pt x="27" y="24"/>
                </a:lnTo>
                <a:lnTo>
                  <a:pt x="27" y="23"/>
                </a:lnTo>
                <a:lnTo>
                  <a:pt x="28" y="21"/>
                </a:lnTo>
                <a:lnTo>
                  <a:pt x="28" y="20"/>
                </a:lnTo>
                <a:lnTo>
                  <a:pt x="28" y="19"/>
                </a:lnTo>
                <a:lnTo>
                  <a:pt x="30" y="19"/>
                </a:lnTo>
                <a:lnTo>
                  <a:pt x="30" y="18"/>
                </a:lnTo>
                <a:lnTo>
                  <a:pt x="30" y="17"/>
                </a:lnTo>
                <a:lnTo>
                  <a:pt x="30" y="15"/>
                </a:lnTo>
                <a:lnTo>
                  <a:pt x="30" y="14"/>
                </a:lnTo>
                <a:lnTo>
                  <a:pt x="30" y="13"/>
                </a:lnTo>
                <a:lnTo>
                  <a:pt x="30" y="12"/>
                </a:lnTo>
                <a:lnTo>
                  <a:pt x="30" y="11"/>
                </a:lnTo>
                <a:lnTo>
                  <a:pt x="30" y="9"/>
                </a:lnTo>
                <a:lnTo>
                  <a:pt x="28" y="9"/>
                </a:lnTo>
                <a:lnTo>
                  <a:pt x="28" y="8"/>
                </a:lnTo>
                <a:lnTo>
                  <a:pt x="28" y="7"/>
                </a:lnTo>
                <a:lnTo>
                  <a:pt x="27" y="7"/>
                </a:lnTo>
                <a:lnTo>
                  <a:pt x="27" y="6"/>
                </a:lnTo>
                <a:lnTo>
                  <a:pt x="26" y="5"/>
                </a:lnTo>
                <a:lnTo>
                  <a:pt x="26" y="3"/>
                </a:lnTo>
                <a:lnTo>
                  <a:pt x="25" y="3"/>
                </a:lnTo>
                <a:lnTo>
                  <a:pt x="25" y="2"/>
                </a:lnTo>
                <a:lnTo>
                  <a:pt x="24" y="2"/>
                </a:lnTo>
                <a:lnTo>
                  <a:pt x="22" y="1"/>
                </a:lnTo>
                <a:lnTo>
                  <a:pt x="21" y="1"/>
                </a:lnTo>
                <a:lnTo>
                  <a:pt x="20" y="1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9" y="0"/>
                </a:ln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7" y="2"/>
                </a:lnTo>
                <a:lnTo>
                  <a:pt x="6" y="2"/>
                </a:lnTo>
                <a:lnTo>
                  <a:pt x="4" y="3"/>
                </a:lnTo>
                <a:lnTo>
                  <a:pt x="3" y="5"/>
                </a:lnTo>
                <a:lnTo>
                  <a:pt x="2" y="6"/>
                </a:lnTo>
                <a:lnTo>
                  <a:pt x="2" y="7"/>
                </a:lnTo>
                <a:lnTo>
                  <a:pt x="1" y="8"/>
                </a:lnTo>
                <a:lnTo>
                  <a:pt x="1" y="9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0" y="14"/>
                </a:lnTo>
                <a:lnTo>
                  <a:pt x="0" y="15"/>
                </a:lnTo>
                <a:lnTo>
                  <a:pt x="0" y="17"/>
                </a:lnTo>
                <a:lnTo>
                  <a:pt x="0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2" y="21"/>
                </a:lnTo>
                <a:lnTo>
                  <a:pt x="2" y="23"/>
                </a:lnTo>
                <a:lnTo>
                  <a:pt x="2" y="24"/>
                </a:lnTo>
                <a:lnTo>
                  <a:pt x="3" y="24"/>
                </a:lnTo>
                <a:lnTo>
                  <a:pt x="3" y="25"/>
                </a:lnTo>
                <a:lnTo>
                  <a:pt x="4" y="25"/>
                </a:lnTo>
                <a:lnTo>
                  <a:pt x="6" y="26"/>
                </a:lnTo>
                <a:lnTo>
                  <a:pt x="7" y="27"/>
                </a:lnTo>
                <a:lnTo>
                  <a:pt x="8" y="27"/>
                </a:lnTo>
                <a:lnTo>
                  <a:pt x="9" y="29"/>
                </a:lnTo>
                <a:lnTo>
                  <a:pt x="10" y="29"/>
                </a:lnTo>
                <a:lnTo>
                  <a:pt x="12" y="29"/>
                </a:lnTo>
                <a:lnTo>
                  <a:pt x="13" y="30"/>
                </a:lnTo>
                <a:lnTo>
                  <a:pt x="14" y="30"/>
                </a:lnTo>
                <a:lnTo>
                  <a:pt x="15" y="3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Freeform 36"/>
          <p:cNvSpPr>
            <a:spLocks/>
          </p:cNvSpPr>
          <p:nvPr/>
        </p:nvSpPr>
        <p:spPr bwMode="auto">
          <a:xfrm>
            <a:off x="3495675" y="1371600"/>
            <a:ext cx="38100" cy="38100"/>
          </a:xfrm>
          <a:custGeom>
            <a:avLst/>
            <a:gdLst>
              <a:gd name="T0" fmla="*/ 2147483647 w 48"/>
              <a:gd name="T1" fmla="*/ 2147483647 h 48"/>
              <a:gd name="T2" fmla="*/ 2147483647 w 48"/>
              <a:gd name="T3" fmla="*/ 2147483647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2147483647 w 48"/>
              <a:gd name="T19" fmla="*/ 2147483647 h 48"/>
              <a:gd name="T20" fmla="*/ 2147483647 w 48"/>
              <a:gd name="T21" fmla="*/ 2147483647 h 48"/>
              <a:gd name="T22" fmla="*/ 2147483647 w 48"/>
              <a:gd name="T23" fmla="*/ 2147483647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0 h 48"/>
              <a:gd name="T42" fmla="*/ 2147483647 w 48"/>
              <a:gd name="T43" fmla="*/ 0 h 48"/>
              <a:gd name="T44" fmla="*/ 2147483647 w 48"/>
              <a:gd name="T45" fmla="*/ 0 h 48"/>
              <a:gd name="T46" fmla="*/ 2147483647 w 48"/>
              <a:gd name="T47" fmla="*/ 0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0 w 48"/>
              <a:gd name="T65" fmla="*/ 2147483647 h 48"/>
              <a:gd name="T66" fmla="*/ 0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2147483647 h 48"/>
              <a:gd name="T86" fmla="*/ 2147483647 w 48"/>
              <a:gd name="T87" fmla="*/ 2147483647 h 48"/>
              <a:gd name="T88" fmla="*/ 2147483647 w 48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7"/>
                </a:lnTo>
                <a:lnTo>
                  <a:pt x="30" y="47"/>
                </a:lnTo>
                <a:lnTo>
                  <a:pt x="31" y="47"/>
                </a:lnTo>
                <a:lnTo>
                  <a:pt x="32" y="47"/>
                </a:lnTo>
                <a:lnTo>
                  <a:pt x="33" y="45"/>
                </a:lnTo>
                <a:lnTo>
                  <a:pt x="35" y="45"/>
                </a:lnTo>
                <a:lnTo>
                  <a:pt x="36" y="44"/>
                </a:lnTo>
                <a:lnTo>
                  <a:pt x="37" y="44"/>
                </a:lnTo>
                <a:lnTo>
                  <a:pt x="37" y="43"/>
                </a:lnTo>
                <a:lnTo>
                  <a:pt x="38" y="43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39"/>
                </a:lnTo>
                <a:lnTo>
                  <a:pt x="43" y="39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5" y="35"/>
                </a:lnTo>
                <a:lnTo>
                  <a:pt x="47" y="33"/>
                </a:lnTo>
                <a:lnTo>
                  <a:pt x="47" y="32"/>
                </a:lnTo>
                <a:lnTo>
                  <a:pt x="47" y="31"/>
                </a:lnTo>
                <a:lnTo>
                  <a:pt x="48" y="30"/>
                </a:lnTo>
                <a:lnTo>
                  <a:pt x="48" y="29"/>
                </a:lnTo>
                <a:lnTo>
                  <a:pt x="48" y="27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3"/>
                </a:lnTo>
                <a:lnTo>
                  <a:pt x="48" y="21"/>
                </a:lnTo>
                <a:lnTo>
                  <a:pt x="48" y="20"/>
                </a:lnTo>
                <a:lnTo>
                  <a:pt x="48" y="19"/>
                </a:lnTo>
                <a:lnTo>
                  <a:pt x="48" y="18"/>
                </a:lnTo>
                <a:lnTo>
                  <a:pt x="47" y="17"/>
                </a:lnTo>
                <a:lnTo>
                  <a:pt x="47" y="15"/>
                </a:lnTo>
                <a:lnTo>
                  <a:pt x="47" y="14"/>
                </a:lnTo>
                <a:lnTo>
                  <a:pt x="45" y="13"/>
                </a:lnTo>
                <a:lnTo>
                  <a:pt x="45" y="12"/>
                </a:lnTo>
                <a:lnTo>
                  <a:pt x="44" y="11"/>
                </a:lnTo>
                <a:lnTo>
                  <a:pt x="43" y="9"/>
                </a:lnTo>
                <a:lnTo>
                  <a:pt x="43" y="8"/>
                </a:lnTo>
                <a:lnTo>
                  <a:pt x="42" y="7"/>
                </a:lnTo>
                <a:lnTo>
                  <a:pt x="41" y="7"/>
                </a:lnTo>
                <a:lnTo>
                  <a:pt x="41" y="6"/>
                </a:lnTo>
                <a:lnTo>
                  <a:pt x="39" y="5"/>
                </a:lnTo>
                <a:lnTo>
                  <a:pt x="38" y="5"/>
                </a:lnTo>
                <a:lnTo>
                  <a:pt x="37" y="3"/>
                </a:lnTo>
                <a:lnTo>
                  <a:pt x="36" y="2"/>
                </a:lnTo>
                <a:lnTo>
                  <a:pt x="35" y="2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1"/>
                </a:lnTo>
                <a:lnTo>
                  <a:pt x="15" y="1"/>
                </a:lnTo>
                <a:lnTo>
                  <a:pt x="14" y="2"/>
                </a:lnTo>
                <a:lnTo>
                  <a:pt x="13" y="2"/>
                </a:lnTo>
                <a:lnTo>
                  <a:pt x="12" y="3"/>
                </a:lnTo>
                <a:lnTo>
                  <a:pt x="11" y="3"/>
                </a:lnTo>
                <a:lnTo>
                  <a:pt x="9" y="5"/>
                </a:lnTo>
                <a:lnTo>
                  <a:pt x="8" y="6"/>
                </a:lnTo>
                <a:lnTo>
                  <a:pt x="7" y="7"/>
                </a:lnTo>
                <a:lnTo>
                  <a:pt x="6" y="7"/>
                </a:lnTo>
                <a:lnTo>
                  <a:pt x="6" y="8"/>
                </a:lnTo>
                <a:lnTo>
                  <a:pt x="5" y="9"/>
                </a:lnTo>
                <a:lnTo>
                  <a:pt x="5" y="11"/>
                </a:lnTo>
                <a:lnTo>
                  <a:pt x="3" y="11"/>
                </a:lnTo>
                <a:lnTo>
                  <a:pt x="3" y="12"/>
                </a:lnTo>
                <a:lnTo>
                  <a:pt x="2" y="13"/>
                </a:lnTo>
                <a:lnTo>
                  <a:pt x="2" y="14"/>
                </a:lnTo>
                <a:lnTo>
                  <a:pt x="2" y="15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1" y="27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2" y="32"/>
                </a:lnTo>
                <a:lnTo>
                  <a:pt x="2" y="33"/>
                </a:lnTo>
                <a:lnTo>
                  <a:pt x="2" y="35"/>
                </a:lnTo>
                <a:lnTo>
                  <a:pt x="3" y="35"/>
                </a:lnTo>
                <a:lnTo>
                  <a:pt x="3" y="36"/>
                </a:lnTo>
                <a:lnTo>
                  <a:pt x="5" y="37"/>
                </a:lnTo>
                <a:lnTo>
                  <a:pt x="5" y="38"/>
                </a:lnTo>
                <a:lnTo>
                  <a:pt x="6" y="39"/>
                </a:lnTo>
                <a:lnTo>
                  <a:pt x="7" y="41"/>
                </a:lnTo>
                <a:lnTo>
                  <a:pt x="8" y="42"/>
                </a:lnTo>
                <a:lnTo>
                  <a:pt x="9" y="42"/>
                </a:lnTo>
                <a:lnTo>
                  <a:pt x="9" y="43"/>
                </a:lnTo>
                <a:lnTo>
                  <a:pt x="11" y="43"/>
                </a:lnTo>
                <a:lnTo>
                  <a:pt x="12" y="44"/>
                </a:lnTo>
                <a:lnTo>
                  <a:pt x="13" y="44"/>
                </a:lnTo>
                <a:lnTo>
                  <a:pt x="14" y="45"/>
                </a:lnTo>
                <a:lnTo>
                  <a:pt x="15" y="45"/>
                </a:lnTo>
                <a:lnTo>
                  <a:pt x="15" y="47"/>
                </a:lnTo>
                <a:lnTo>
                  <a:pt x="17" y="47"/>
                </a:lnTo>
                <a:lnTo>
                  <a:pt x="18" y="47"/>
                </a:lnTo>
                <a:lnTo>
                  <a:pt x="19" y="47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5" name="Freeform 37"/>
          <p:cNvSpPr>
            <a:spLocks/>
          </p:cNvSpPr>
          <p:nvPr/>
        </p:nvSpPr>
        <p:spPr bwMode="auto">
          <a:xfrm>
            <a:off x="3489325" y="1365250"/>
            <a:ext cx="23813" cy="23813"/>
          </a:xfrm>
          <a:custGeom>
            <a:avLst/>
            <a:gdLst>
              <a:gd name="T0" fmla="*/ 2147483647 w 30"/>
              <a:gd name="T1" fmla="*/ 2147483647 h 30"/>
              <a:gd name="T2" fmla="*/ 2147483647 w 30"/>
              <a:gd name="T3" fmla="*/ 2147483647 h 30"/>
              <a:gd name="T4" fmla="*/ 2147483647 w 30"/>
              <a:gd name="T5" fmla="*/ 2147483647 h 30"/>
              <a:gd name="T6" fmla="*/ 2147483647 w 30"/>
              <a:gd name="T7" fmla="*/ 2147483647 h 30"/>
              <a:gd name="T8" fmla="*/ 2147483647 w 30"/>
              <a:gd name="T9" fmla="*/ 2147483647 h 30"/>
              <a:gd name="T10" fmla="*/ 2147483647 w 30"/>
              <a:gd name="T11" fmla="*/ 2147483647 h 30"/>
              <a:gd name="T12" fmla="*/ 2147483647 w 30"/>
              <a:gd name="T13" fmla="*/ 2147483647 h 30"/>
              <a:gd name="T14" fmla="*/ 2147483647 w 30"/>
              <a:gd name="T15" fmla="*/ 2147483647 h 30"/>
              <a:gd name="T16" fmla="*/ 2147483647 w 30"/>
              <a:gd name="T17" fmla="*/ 2147483647 h 30"/>
              <a:gd name="T18" fmla="*/ 2147483647 w 30"/>
              <a:gd name="T19" fmla="*/ 2147483647 h 30"/>
              <a:gd name="T20" fmla="*/ 2147483647 w 30"/>
              <a:gd name="T21" fmla="*/ 2147483647 h 30"/>
              <a:gd name="T22" fmla="*/ 2147483647 w 30"/>
              <a:gd name="T23" fmla="*/ 2147483647 h 30"/>
              <a:gd name="T24" fmla="*/ 2147483647 w 30"/>
              <a:gd name="T25" fmla="*/ 2147483647 h 30"/>
              <a:gd name="T26" fmla="*/ 2147483647 w 30"/>
              <a:gd name="T27" fmla="*/ 2147483647 h 30"/>
              <a:gd name="T28" fmla="*/ 2147483647 w 30"/>
              <a:gd name="T29" fmla="*/ 2147483647 h 30"/>
              <a:gd name="T30" fmla="*/ 2147483647 w 30"/>
              <a:gd name="T31" fmla="*/ 2147483647 h 30"/>
              <a:gd name="T32" fmla="*/ 2147483647 w 30"/>
              <a:gd name="T33" fmla="*/ 2147483647 h 30"/>
              <a:gd name="T34" fmla="*/ 2147483647 w 30"/>
              <a:gd name="T35" fmla="*/ 2147483647 h 30"/>
              <a:gd name="T36" fmla="*/ 2147483647 w 30"/>
              <a:gd name="T37" fmla="*/ 2147483647 h 30"/>
              <a:gd name="T38" fmla="*/ 2147483647 w 30"/>
              <a:gd name="T39" fmla="*/ 0 h 30"/>
              <a:gd name="T40" fmla="*/ 2147483647 w 30"/>
              <a:gd name="T41" fmla="*/ 0 h 30"/>
              <a:gd name="T42" fmla="*/ 2147483647 w 30"/>
              <a:gd name="T43" fmla="*/ 0 h 30"/>
              <a:gd name="T44" fmla="*/ 2147483647 w 30"/>
              <a:gd name="T45" fmla="*/ 0 h 30"/>
              <a:gd name="T46" fmla="*/ 2147483647 w 30"/>
              <a:gd name="T47" fmla="*/ 0 h 30"/>
              <a:gd name="T48" fmla="*/ 2147483647 w 30"/>
              <a:gd name="T49" fmla="*/ 2147483647 h 30"/>
              <a:gd name="T50" fmla="*/ 2147483647 w 30"/>
              <a:gd name="T51" fmla="*/ 2147483647 h 30"/>
              <a:gd name="T52" fmla="*/ 2147483647 w 30"/>
              <a:gd name="T53" fmla="*/ 2147483647 h 30"/>
              <a:gd name="T54" fmla="*/ 2147483647 w 30"/>
              <a:gd name="T55" fmla="*/ 2147483647 h 30"/>
              <a:gd name="T56" fmla="*/ 2147483647 w 30"/>
              <a:gd name="T57" fmla="*/ 2147483647 h 30"/>
              <a:gd name="T58" fmla="*/ 2147483647 w 30"/>
              <a:gd name="T59" fmla="*/ 2147483647 h 30"/>
              <a:gd name="T60" fmla="*/ 2147483647 w 30"/>
              <a:gd name="T61" fmla="*/ 2147483647 h 30"/>
              <a:gd name="T62" fmla="*/ 0 w 30"/>
              <a:gd name="T63" fmla="*/ 2147483647 h 30"/>
              <a:gd name="T64" fmla="*/ 0 w 30"/>
              <a:gd name="T65" fmla="*/ 2147483647 h 30"/>
              <a:gd name="T66" fmla="*/ 0 w 30"/>
              <a:gd name="T67" fmla="*/ 2147483647 h 30"/>
              <a:gd name="T68" fmla="*/ 0 w 30"/>
              <a:gd name="T69" fmla="*/ 2147483647 h 30"/>
              <a:gd name="T70" fmla="*/ 2147483647 w 30"/>
              <a:gd name="T71" fmla="*/ 2147483647 h 30"/>
              <a:gd name="T72" fmla="*/ 2147483647 w 30"/>
              <a:gd name="T73" fmla="*/ 2147483647 h 30"/>
              <a:gd name="T74" fmla="*/ 2147483647 w 30"/>
              <a:gd name="T75" fmla="*/ 2147483647 h 30"/>
              <a:gd name="T76" fmla="*/ 2147483647 w 30"/>
              <a:gd name="T77" fmla="*/ 2147483647 h 30"/>
              <a:gd name="T78" fmla="*/ 2147483647 w 30"/>
              <a:gd name="T79" fmla="*/ 2147483647 h 30"/>
              <a:gd name="T80" fmla="*/ 2147483647 w 30"/>
              <a:gd name="T81" fmla="*/ 2147483647 h 30"/>
              <a:gd name="T82" fmla="*/ 2147483647 w 30"/>
              <a:gd name="T83" fmla="*/ 2147483647 h 30"/>
              <a:gd name="T84" fmla="*/ 2147483647 w 30"/>
              <a:gd name="T85" fmla="*/ 2147483647 h 30"/>
              <a:gd name="T86" fmla="*/ 2147483647 w 30"/>
              <a:gd name="T87" fmla="*/ 2147483647 h 3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" h="30">
                <a:moveTo>
                  <a:pt x="15" y="30"/>
                </a:moveTo>
                <a:lnTo>
                  <a:pt x="15" y="30"/>
                </a:lnTo>
                <a:lnTo>
                  <a:pt x="16" y="30"/>
                </a:lnTo>
                <a:lnTo>
                  <a:pt x="18" y="30"/>
                </a:lnTo>
                <a:lnTo>
                  <a:pt x="18" y="28"/>
                </a:lnTo>
                <a:lnTo>
                  <a:pt x="19" y="28"/>
                </a:lnTo>
                <a:lnTo>
                  <a:pt x="20" y="28"/>
                </a:lnTo>
                <a:lnTo>
                  <a:pt x="21" y="27"/>
                </a:lnTo>
                <a:lnTo>
                  <a:pt x="22" y="27"/>
                </a:lnTo>
                <a:lnTo>
                  <a:pt x="24" y="27"/>
                </a:lnTo>
                <a:lnTo>
                  <a:pt x="24" y="26"/>
                </a:lnTo>
                <a:lnTo>
                  <a:pt x="25" y="26"/>
                </a:lnTo>
                <a:lnTo>
                  <a:pt x="25" y="25"/>
                </a:lnTo>
                <a:lnTo>
                  <a:pt x="26" y="25"/>
                </a:lnTo>
                <a:lnTo>
                  <a:pt x="26" y="24"/>
                </a:lnTo>
                <a:lnTo>
                  <a:pt x="27" y="24"/>
                </a:lnTo>
                <a:lnTo>
                  <a:pt x="27" y="22"/>
                </a:lnTo>
                <a:lnTo>
                  <a:pt x="28" y="21"/>
                </a:lnTo>
                <a:lnTo>
                  <a:pt x="28" y="20"/>
                </a:lnTo>
                <a:lnTo>
                  <a:pt x="28" y="19"/>
                </a:lnTo>
                <a:lnTo>
                  <a:pt x="30" y="19"/>
                </a:lnTo>
                <a:lnTo>
                  <a:pt x="30" y="18"/>
                </a:lnTo>
                <a:lnTo>
                  <a:pt x="30" y="16"/>
                </a:lnTo>
                <a:lnTo>
                  <a:pt x="30" y="15"/>
                </a:lnTo>
                <a:lnTo>
                  <a:pt x="30" y="14"/>
                </a:lnTo>
                <a:lnTo>
                  <a:pt x="30" y="13"/>
                </a:lnTo>
                <a:lnTo>
                  <a:pt x="30" y="12"/>
                </a:lnTo>
                <a:lnTo>
                  <a:pt x="30" y="10"/>
                </a:lnTo>
                <a:lnTo>
                  <a:pt x="30" y="9"/>
                </a:lnTo>
                <a:lnTo>
                  <a:pt x="28" y="9"/>
                </a:lnTo>
                <a:lnTo>
                  <a:pt x="28" y="8"/>
                </a:lnTo>
                <a:lnTo>
                  <a:pt x="28" y="7"/>
                </a:lnTo>
                <a:lnTo>
                  <a:pt x="27" y="7"/>
                </a:lnTo>
                <a:lnTo>
                  <a:pt x="27" y="6"/>
                </a:lnTo>
                <a:lnTo>
                  <a:pt x="26" y="4"/>
                </a:lnTo>
                <a:lnTo>
                  <a:pt x="26" y="3"/>
                </a:lnTo>
                <a:lnTo>
                  <a:pt x="25" y="3"/>
                </a:lnTo>
                <a:lnTo>
                  <a:pt x="25" y="2"/>
                </a:lnTo>
                <a:lnTo>
                  <a:pt x="24" y="2"/>
                </a:lnTo>
                <a:lnTo>
                  <a:pt x="22" y="1"/>
                </a:lnTo>
                <a:lnTo>
                  <a:pt x="21" y="1"/>
                </a:lnTo>
                <a:lnTo>
                  <a:pt x="20" y="1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9" y="0"/>
                </a:ln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7" y="2"/>
                </a:lnTo>
                <a:lnTo>
                  <a:pt x="6" y="2"/>
                </a:lnTo>
                <a:lnTo>
                  <a:pt x="4" y="3"/>
                </a:lnTo>
                <a:lnTo>
                  <a:pt x="3" y="4"/>
                </a:lnTo>
                <a:lnTo>
                  <a:pt x="2" y="6"/>
                </a:lnTo>
                <a:lnTo>
                  <a:pt x="2" y="7"/>
                </a:lnTo>
                <a:lnTo>
                  <a:pt x="1" y="8"/>
                </a:lnTo>
                <a:lnTo>
                  <a:pt x="1" y="9"/>
                </a:lnTo>
                <a:lnTo>
                  <a:pt x="0" y="10"/>
                </a:lnTo>
                <a:lnTo>
                  <a:pt x="0" y="12"/>
                </a:lnTo>
                <a:lnTo>
                  <a:pt x="0" y="13"/>
                </a:lnTo>
                <a:lnTo>
                  <a:pt x="0" y="14"/>
                </a:lnTo>
                <a:lnTo>
                  <a:pt x="0" y="15"/>
                </a:lnTo>
                <a:lnTo>
                  <a:pt x="0" y="16"/>
                </a:lnTo>
                <a:lnTo>
                  <a:pt x="0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2" y="21"/>
                </a:lnTo>
                <a:lnTo>
                  <a:pt x="2" y="22"/>
                </a:lnTo>
                <a:lnTo>
                  <a:pt x="2" y="24"/>
                </a:lnTo>
                <a:lnTo>
                  <a:pt x="3" y="24"/>
                </a:lnTo>
                <a:lnTo>
                  <a:pt x="3" y="25"/>
                </a:lnTo>
                <a:lnTo>
                  <a:pt x="4" y="25"/>
                </a:lnTo>
                <a:lnTo>
                  <a:pt x="6" y="26"/>
                </a:lnTo>
                <a:lnTo>
                  <a:pt x="7" y="27"/>
                </a:lnTo>
                <a:lnTo>
                  <a:pt x="8" y="27"/>
                </a:lnTo>
                <a:lnTo>
                  <a:pt x="9" y="28"/>
                </a:lnTo>
                <a:lnTo>
                  <a:pt x="10" y="28"/>
                </a:lnTo>
                <a:lnTo>
                  <a:pt x="12" y="28"/>
                </a:lnTo>
                <a:lnTo>
                  <a:pt x="13" y="30"/>
                </a:lnTo>
                <a:lnTo>
                  <a:pt x="14" y="30"/>
                </a:lnTo>
                <a:lnTo>
                  <a:pt x="15" y="3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6" name="Line 38"/>
          <p:cNvSpPr>
            <a:spLocks noChangeShapeType="1"/>
          </p:cNvSpPr>
          <p:nvPr/>
        </p:nvSpPr>
        <p:spPr bwMode="auto">
          <a:xfrm>
            <a:off x="3476625" y="2554288"/>
            <a:ext cx="2476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Freeform 39"/>
          <p:cNvSpPr>
            <a:spLocks/>
          </p:cNvSpPr>
          <p:nvPr/>
        </p:nvSpPr>
        <p:spPr bwMode="auto">
          <a:xfrm>
            <a:off x="3724275" y="2401888"/>
            <a:ext cx="325438" cy="820737"/>
          </a:xfrm>
          <a:custGeom>
            <a:avLst/>
            <a:gdLst>
              <a:gd name="T0" fmla="*/ 2147483647 w 409"/>
              <a:gd name="T1" fmla="*/ 2147483647 h 1033"/>
              <a:gd name="T2" fmla="*/ 2147483647 w 409"/>
              <a:gd name="T3" fmla="*/ 2147483647 h 1033"/>
              <a:gd name="T4" fmla="*/ 0 w 409"/>
              <a:gd name="T5" fmla="*/ 0 h 1033"/>
              <a:gd name="T6" fmla="*/ 0 w 409"/>
              <a:gd name="T7" fmla="*/ 2147483647 h 1033"/>
              <a:gd name="T8" fmla="*/ 2147483647 w 409"/>
              <a:gd name="T9" fmla="*/ 2147483647 h 10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9" h="1033">
                <a:moveTo>
                  <a:pt x="409" y="817"/>
                </a:moveTo>
                <a:lnTo>
                  <a:pt x="409" y="216"/>
                </a:lnTo>
                <a:lnTo>
                  <a:pt x="0" y="0"/>
                </a:lnTo>
                <a:lnTo>
                  <a:pt x="0" y="1033"/>
                </a:lnTo>
                <a:lnTo>
                  <a:pt x="409" y="817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8" name="Freeform 40"/>
          <p:cNvSpPr>
            <a:spLocks/>
          </p:cNvSpPr>
          <p:nvPr/>
        </p:nvSpPr>
        <p:spPr bwMode="auto">
          <a:xfrm>
            <a:off x="3781425" y="2097088"/>
            <a:ext cx="420688" cy="342900"/>
          </a:xfrm>
          <a:custGeom>
            <a:avLst/>
            <a:gdLst>
              <a:gd name="T0" fmla="*/ 2147483647 w 529"/>
              <a:gd name="T1" fmla="*/ 0 h 433"/>
              <a:gd name="T2" fmla="*/ 0 w 529"/>
              <a:gd name="T3" fmla="*/ 0 h 433"/>
              <a:gd name="T4" fmla="*/ 0 w 529"/>
              <a:gd name="T5" fmla="*/ 2147483647 h 4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9" h="433">
                <a:moveTo>
                  <a:pt x="529" y="0"/>
                </a:moveTo>
                <a:lnTo>
                  <a:pt x="0" y="0"/>
                </a:lnTo>
                <a:lnTo>
                  <a:pt x="0" y="433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3325813" y="1684338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3 </a:t>
            </a:r>
            <a:endParaRPr lang="en-US" altLang="en-US" sz="2400"/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3205163" y="2417763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17451" name="Freeform 43"/>
          <p:cNvSpPr>
            <a:spLocks/>
          </p:cNvSpPr>
          <p:nvPr/>
        </p:nvSpPr>
        <p:spPr bwMode="auto">
          <a:xfrm>
            <a:off x="3933825" y="2268538"/>
            <a:ext cx="439738" cy="247650"/>
          </a:xfrm>
          <a:custGeom>
            <a:avLst/>
            <a:gdLst>
              <a:gd name="T0" fmla="*/ 2147483647 w 553"/>
              <a:gd name="T1" fmla="*/ 0 h 313"/>
              <a:gd name="T2" fmla="*/ 0 w 553"/>
              <a:gd name="T3" fmla="*/ 0 h 313"/>
              <a:gd name="T4" fmla="*/ 0 w 553"/>
              <a:gd name="T5" fmla="*/ 2147483647 h 3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3" h="313">
                <a:moveTo>
                  <a:pt x="553" y="0"/>
                </a:moveTo>
                <a:lnTo>
                  <a:pt x="0" y="0"/>
                </a:lnTo>
                <a:lnTo>
                  <a:pt x="0" y="313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2" name="Line 44"/>
          <p:cNvSpPr>
            <a:spLocks noChangeShapeType="1"/>
          </p:cNvSpPr>
          <p:nvPr/>
        </p:nvSpPr>
        <p:spPr bwMode="auto">
          <a:xfrm>
            <a:off x="3476625" y="3068638"/>
            <a:ext cx="2476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3325813" y="2503488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4 </a:t>
            </a:r>
            <a:endParaRPr lang="en-US" altLang="en-US" sz="2400"/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3205163" y="2928938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17455" name="Freeform 47"/>
          <p:cNvSpPr>
            <a:spLocks/>
          </p:cNvSpPr>
          <p:nvPr/>
        </p:nvSpPr>
        <p:spPr bwMode="auto">
          <a:xfrm>
            <a:off x="3495675" y="2878138"/>
            <a:ext cx="38100" cy="38100"/>
          </a:xfrm>
          <a:custGeom>
            <a:avLst/>
            <a:gdLst>
              <a:gd name="T0" fmla="*/ 2147483647 w 48"/>
              <a:gd name="T1" fmla="*/ 2147483647 h 48"/>
              <a:gd name="T2" fmla="*/ 2147483647 w 48"/>
              <a:gd name="T3" fmla="*/ 2147483647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2147483647 w 48"/>
              <a:gd name="T19" fmla="*/ 2147483647 h 48"/>
              <a:gd name="T20" fmla="*/ 2147483647 w 48"/>
              <a:gd name="T21" fmla="*/ 2147483647 h 48"/>
              <a:gd name="T22" fmla="*/ 2147483647 w 48"/>
              <a:gd name="T23" fmla="*/ 2147483647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0 h 48"/>
              <a:gd name="T42" fmla="*/ 2147483647 w 48"/>
              <a:gd name="T43" fmla="*/ 0 h 48"/>
              <a:gd name="T44" fmla="*/ 2147483647 w 48"/>
              <a:gd name="T45" fmla="*/ 0 h 48"/>
              <a:gd name="T46" fmla="*/ 2147483647 w 48"/>
              <a:gd name="T47" fmla="*/ 0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0 w 48"/>
              <a:gd name="T65" fmla="*/ 2147483647 h 48"/>
              <a:gd name="T66" fmla="*/ 0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2147483647 h 48"/>
              <a:gd name="T86" fmla="*/ 2147483647 w 48"/>
              <a:gd name="T87" fmla="*/ 2147483647 h 48"/>
              <a:gd name="T88" fmla="*/ 2147483647 w 48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6"/>
                </a:lnTo>
                <a:lnTo>
                  <a:pt x="30" y="46"/>
                </a:lnTo>
                <a:lnTo>
                  <a:pt x="31" y="46"/>
                </a:lnTo>
                <a:lnTo>
                  <a:pt x="32" y="46"/>
                </a:lnTo>
                <a:lnTo>
                  <a:pt x="33" y="45"/>
                </a:lnTo>
                <a:lnTo>
                  <a:pt x="35" y="45"/>
                </a:lnTo>
                <a:lnTo>
                  <a:pt x="36" y="44"/>
                </a:lnTo>
                <a:lnTo>
                  <a:pt x="37" y="44"/>
                </a:lnTo>
                <a:lnTo>
                  <a:pt x="37" y="43"/>
                </a:lnTo>
                <a:lnTo>
                  <a:pt x="38" y="43"/>
                </a:lnTo>
                <a:lnTo>
                  <a:pt x="39" y="42"/>
                </a:lnTo>
                <a:lnTo>
                  <a:pt x="41" y="42"/>
                </a:lnTo>
                <a:lnTo>
                  <a:pt x="41" y="40"/>
                </a:lnTo>
                <a:lnTo>
                  <a:pt x="42" y="39"/>
                </a:lnTo>
                <a:lnTo>
                  <a:pt x="43" y="39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5" y="34"/>
                </a:lnTo>
                <a:lnTo>
                  <a:pt x="47" y="33"/>
                </a:lnTo>
                <a:lnTo>
                  <a:pt x="47" y="32"/>
                </a:lnTo>
                <a:lnTo>
                  <a:pt x="47" y="31"/>
                </a:lnTo>
                <a:lnTo>
                  <a:pt x="48" y="30"/>
                </a:lnTo>
                <a:lnTo>
                  <a:pt x="48" y="28"/>
                </a:lnTo>
                <a:lnTo>
                  <a:pt x="48" y="27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2"/>
                </a:lnTo>
                <a:lnTo>
                  <a:pt x="48" y="21"/>
                </a:lnTo>
                <a:lnTo>
                  <a:pt x="48" y="20"/>
                </a:lnTo>
                <a:lnTo>
                  <a:pt x="48" y="19"/>
                </a:lnTo>
                <a:lnTo>
                  <a:pt x="48" y="18"/>
                </a:lnTo>
                <a:lnTo>
                  <a:pt x="47" y="16"/>
                </a:lnTo>
                <a:lnTo>
                  <a:pt x="47" y="15"/>
                </a:lnTo>
                <a:lnTo>
                  <a:pt x="47" y="14"/>
                </a:lnTo>
                <a:lnTo>
                  <a:pt x="45" y="13"/>
                </a:lnTo>
                <a:lnTo>
                  <a:pt x="45" y="12"/>
                </a:lnTo>
                <a:lnTo>
                  <a:pt x="44" y="10"/>
                </a:lnTo>
                <a:lnTo>
                  <a:pt x="43" y="9"/>
                </a:lnTo>
                <a:lnTo>
                  <a:pt x="43" y="8"/>
                </a:lnTo>
                <a:lnTo>
                  <a:pt x="42" y="7"/>
                </a:lnTo>
                <a:lnTo>
                  <a:pt x="41" y="7"/>
                </a:lnTo>
                <a:lnTo>
                  <a:pt x="41" y="6"/>
                </a:lnTo>
                <a:lnTo>
                  <a:pt x="39" y="4"/>
                </a:lnTo>
                <a:lnTo>
                  <a:pt x="38" y="4"/>
                </a:lnTo>
                <a:lnTo>
                  <a:pt x="37" y="3"/>
                </a:lnTo>
                <a:lnTo>
                  <a:pt x="36" y="2"/>
                </a:lnTo>
                <a:lnTo>
                  <a:pt x="35" y="2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1"/>
                </a:lnTo>
                <a:lnTo>
                  <a:pt x="15" y="1"/>
                </a:lnTo>
                <a:lnTo>
                  <a:pt x="14" y="2"/>
                </a:lnTo>
                <a:lnTo>
                  <a:pt x="13" y="2"/>
                </a:lnTo>
                <a:lnTo>
                  <a:pt x="12" y="3"/>
                </a:lnTo>
                <a:lnTo>
                  <a:pt x="11" y="3"/>
                </a:lnTo>
                <a:lnTo>
                  <a:pt x="9" y="4"/>
                </a:lnTo>
                <a:lnTo>
                  <a:pt x="8" y="6"/>
                </a:lnTo>
                <a:lnTo>
                  <a:pt x="7" y="7"/>
                </a:lnTo>
                <a:lnTo>
                  <a:pt x="6" y="7"/>
                </a:lnTo>
                <a:lnTo>
                  <a:pt x="6" y="8"/>
                </a:lnTo>
                <a:lnTo>
                  <a:pt x="5" y="9"/>
                </a:lnTo>
                <a:lnTo>
                  <a:pt x="5" y="10"/>
                </a:lnTo>
                <a:lnTo>
                  <a:pt x="3" y="10"/>
                </a:lnTo>
                <a:lnTo>
                  <a:pt x="3" y="12"/>
                </a:lnTo>
                <a:lnTo>
                  <a:pt x="2" y="13"/>
                </a:lnTo>
                <a:lnTo>
                  <a:pt x="2" y="14"/>
                </a:lnTo>
                <a:lnTo>
                  <a:pt x="2" y="15"/>
                </a:lnTo>
                <a:lnTo>
                  <a:pt x="1" y="16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0" y="21"/>
                </a:lnTo>
                <a:lnTo>
                  <a:pt x="0" y="22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1" y="27"/>
                </a:lnTo>
                <a:lnTo>
                  <a:pt x="1" y="28"/>
                </a:lnTo>
                <a:lnTo>
                  <a:pt x="1" y="30"/>
                </a:lnTo>
                <a:lnTo>
                  <a:pt x="1" y="31"/>
                </a:lnTo>
                <a:lnTo>
                  <a:pt x="2" y="32"/>
                </a:lnTo>
                <a:lnTo>
                  <a:pt x="2" y="33"/>
                </a:lnTo>
                <a:lnTo>
                  <a:pt x="2" y="34"/>
                </a:lnTo>
                <a:lnTo>
                  <a:pt x="3" y="34"/>
                </a:lnTo>
                <a:lnTo>
                  <a:pt x="3" y="36"/>
                </a:lnTo>
                <a:lnTo>
                  <a:pt x="5" y="37"/>
                </a:lnTo>
                <a:lnTo>
                  <a:pt x="5" y="38"/>
                </a:lnTo>
                <a:lnTo>
                  <a:pt x="6" y="39"/>
                </a:lnTo>
                <a:lnTo>
                  <a:pt x="7" y="40"/>
                </a:lnTo>
                <a:lnTo>
                  <a:pt x="8" y="42"/>
                </a:lnTo>
                <a:lnTo>
                  <a:pt x="9" y="42"/>
                </a:lnTo>
                <a:lnTo>
                  <a:pt x="9" y="43"/>
                </a:lnTo>
                <a:lnTo>
                  <a:pt x="11" y="43"/>
                </a:lnTo>
                <a:lnTo>
                  <a:pt x="12" y="44"/>
                </a:lnTo>
                <a:lnTo>
                  <a:pt x="13" y="44"/>
                </a:lnTo>
                <a:lnTo>
                  <a:pt x="14" y="45"/>
                </a:lnTo>
                <a:lnTo>
                  <a:pt x="15" y="45"/>
                </a:lnTo>
                <a:lnTo>
                  <a:pt x="15" y="46"/>
                </a:lnTo>
                <a:lnTo>
                  <a:pt x="17" y="46"/>
                </a:lnTo>
                <a:lnTo>
                  <a:pt x="18" y="46"/>
                </a:lnTo>
                <a:lnTo>
                  <a:pt x="19" y="46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6" name="Freeform 48"/>
          <p:cNvSpPr>
            <a:spLocks/>
          </p:cNvSpPr>
          <p:nvPr/>
        </p:nvSpPr>
        <p:spPr bwMode="auto">
          <a:xfrm>
            <a:off x="3489325" y="2892425"/>
            <a:ext cx="23813" cy="23813"/>
          </a:xfrm>
          <a:custGeom>
            <a:avLst/>
            <a:gdLst>
              <a:gd name="T0" fmla="*/ 2147483647 w 30"/>
              <a:gd name="T1" fmla="*/ 2147483647 h 30"/>
              <a:gd name="T2" fmla="*/ 2147483647 w 30"/>
              <a:gd name="T3" fmla="*/ 2147483647 h 30"/>
              <a:gd name="T4" fmla="*/ 2147483647 w 30"/>
              <a:gd name="T5" fmla="*/ 2147483647 h 30"/>
              <a:gd name="T6" fmla="*/ 2147483647 w 30"/>
              <a:gd name="T7" fmla="*/ 2147483647 h 30"/>
              <a:gd name="T8" fmla="*/ 2147483647 w 30"/>
              <a:gd name="T9" fmla="*/ 2147483647 h 30"/>
              <a:gd name="T10" fmla="*/ 2147483647 w 30"/>
              <a:gd name="T11" fmla="*/ 2147483647 h 30"/>
              <a:gd name="T12" fmla="*/ 2147483647 w 30"/>
              <a:gd name="T13" fmla="*/ 2147483647 h 30"/>
              <a:gd name="T14" fmla="*/ 2147483647 w 30"/>
              <a:gd name="T15" fmla="*/ 2147483647 h 30"/>
              <a:gd name="T16" fmla="*/ 2147483647 w 30"/>
              <a:gd name="T17" fmla="*/ 2147483647 h 30"/>
              <a:gd name="T18" fmla="*/ 2147483647 w 30"/>
              <a:gd name="T19" fmla="*/ 2147483647 h 30"/>
              <a:gd name="T20" fmla="*/ 2147483647 w 30"/>
              <a:gd name="T21" fmla="*/ 2147483647 h 30"/>
              <a:gd name="T22" fmla="*/ 2147483647 w 30"/>
              <a:gd name="T23" fmla="*/ 2147483647 h 30"/>
              <a:gd name="T24" fmla="*/ 2147483647 w 30"/>
              <a:gd name="T25" fmla="*/ 2147483647 h 30"/>
              <a:gd name="T26" fmla="*/ 2147483647 w 30"/>
              <a:gd name="T27" fmla="*/ 2147483647 h 30"/>
              <a:gd name="T28" fmla="*/ 2147483647 w 30"/>
              <a:gd name="T29" fmla="*/ 2147483647 h 30"/>
              <a:gd name="T30" fmla="*/ 2147483647 w 30"/>
              <a:gd name="T31" fmla="*/ 2147483647 h 30"/>
              <a:gd name="T32" fmla="*/ 2147483647 w 30"/>
              <a:gd name="T33" fmla="*/ 2147483647 h 30"/>
              <a:gd name="T34" fmla="*/ 2147483647 w 30"/>
              <a:gd name="T35" fmla="*/ 2147483647 h 30"/>
              <a:gd name="T36" fmla="*/ 2147483647 w 30"/>
              <a:gd name="T37" fmla="*/ 2147483647 h 30"/>
              <a:gd name="T38" fmla="*/ 2147483647 w 30"/>
              <a:gd name="T39" fmla="*/ 0 h 30"/>
              <a:gd name="T40" fmla="*/ 2147483647 w 30"/>
              <a:gd name="T41" fmla="*/ 0 h 30"/>
              <a:gd name="T42" fmla="*/ 2147483647 w 30"/>
              <a:gd name="T43" fmla="*/ 0 h 30"/>
              <a:gd name="T44" fmla="*/ 2147483647 w 30"/>
              <a:gd name="T45" fmla="*/ 0 h 30"/>
              <a:gd name="T46" fmla="*/ 2147483647 w 30"/>
              <a:gd name="T47" fmla="*/ 0 h 30"/>
              <a:gd name="T48" fmla="*/ 2147483647 w 30"/>
              <a:gd name="T49" fmla="*/ 2147483647 h 30"/>
              <a:gd name="T50" fmla="*/ 2147483647 w 30"/>
              <a:gd name="T51" fmla="*/ 2147483647 h 30"/>
              <a:gd name="T52" fmla="*/ 2147483647 w 30"/>
              <a:gd name="T53" fmla="*/ 2147483647 h 30"/>
              <a:gd name="T54" fmla="*/ 2147483647 w 30"/>
              <a:gd name="T55" fmla="*/ 2147483647 h 30"/>
              <a:gd name="T56" fmla="*/ 2147483647 w 30"/>
              <a:gd name="T57" fmla="*/ 2147483647 h 30"/>
              <a:gd name="T58" fmla="*/ 2147483647 w 30"/>
              <a:gd name="T59" fmla="*/ 2147483647 h 30"/>
              <a:gd name="T60" fmla="*/ 2147483647 w 30"/>
              <a:gd name="T61" fmla="*/ 2147483647 h 30"/>
              <a:gd name="T62" fmla="*/ 0 w 30"/>
              <a:gd name="T63" fmla="*/ 2147483647 h 30"/>
              <a:gd name="T64" fmla="*/ 0 w 30"/>
              <a:gd name="T65" fmla="*/ 2147483647 h 30"/>
              <a:gd name="T66" fmla="*/ 0 w 30"/>
              <a:gd name="T67" fmla="*/ 2147483647 h 30"/>
              <a:gd name="T68" fmla="*/ 0 w 30"/>
              <a:gd name="T69" fmla="*/ 2147483647 h 30"/>
              <a:gd name="T70" fmla="*/ 2147483647 w 30"/>
              <a:gd name="T71" fmla="*/ 2147483647 h 30"/>
              <a:gd name="T72" fmla="*/ 2147483647 w 30"/>
              <a:gd name="T73" fmla="*/ 2147483647 h 30"/>
              <a:gd name="T74" fmla="*/ 2147483647 w 30"/>
              <a:gd name="T75" fmla="*/ 2147483647 h 30"/>
              <a:gd name="T76" fmla="*/ 2147483647 w 30"/>
              <a:gd name="T77" fmla="*/ 2147483647 h 30"/>
              <a:gd name="T78" fmla="*/ 2147483647 w 30"/>
              <a:gd name="T79" fmla="*/ 2147483647 h 30"/>
              <a:gd name="T80" fmla="*/ 2147483647 w 30"/>
              <a:gd name="T81" fmla="*/ 2147483647 h 30"/>
              <a:gd name="T82" fmla="*/ 2147483647 w 30"/>
              <a:gd name="T83" fmla="*/ 2147483647 h 30"/>
              <a:gd name="T84" fmla="*/ 2147483647 w 30"/>
              <a:gd name="T85" fmla="*/ 2147483647 h 30"/>
              <a:gd name="T86" fmla="*/ 2147483647 w 30"/>
              <a:gd name="T87" fmla="*/ 2147483647 h 3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" h="30">
                <a:moveTo>
                  <a:pt x="15" y="30"/>
                </a:moveTo>
                <a:lnTo>
                  <a:pt x="15" y="30"/>
                </a:lnTo>
                <a:lnTo>
                  <a:pt x="16" y="30"/>
                </a:lnTo>
                <a:lnTo>
                  <a:pt x="18" y="30"/>
                </a:lnTo>
                <a:lnTo>
                  <a:pt x="18" y="29"/>
                </a:lnTo>
                <a:lnTo>
                  <a:pt x="19" y="29"/>
                </a:lnTo>
                <a:lnTo>
                  <a:pt x="20" y="29"/>
                </a:lnTo>
                <a:lnTo>
                  <a:pt x="21" y="28"/>
                </a:lnTo>
                <a:lnTo>
                  <a:pt x="22" y="28"/>
                </a:lnTo>
                <a:lnTo>
                  <a:pt x="24" y="28"/>
                </a:lnTo>
                <a:lnTo>
                  <a:pt x="24" y="27"/>
                </a:lnTo>
                <a:lnTo>
                  <a:pt x="25" y="27"/>
                </a:lnTo>
                <a:lnTo>
                  <a:pt x="25" y="26"/>
                </a:lnTo>
                <a:lnTo>
                  <a:pt x="26" y="26"/>
                </a:lnTo>
                <a:lnTo>
                  <a:pt x="26" y="24"/>
                </a:lnTo>
                <a:lnTo>
                  <a:pt x="27" y="24"/>
                </a:lnTo>
                <a:lnTo>
                  <a:pt x="27" y="23"/>
                </a:lnTo>
                <a:lnTo>
                  <a:pt x="28" y="22"/>
                </a:lnTo>
                <a:lnTo>
                  <a:pt x="28" y="21"/>
                </a:lnTo>
                <a:lnTo>
                  <a:pt x="28" y="20"/>
                </a:lnTo>
                <a:lnTo>
                  <a:pt x="30" y="20"/>
                </a:lnTo>
                <a:lnTo>
                  <a:pt x="30" y="18"/>
                </a:lnTo>
                <a:lnTo>
                  <a:pt x="30" y="17"/>
                </a:lnTo>
                <a:lnTo>
                  <a:pt x="30" y="16"/>
                </a:lnTo>
                <a:lnTo>
                  <a:pt x="30" y="15"/>
                </a:lnTo>
                <a:lnTo>
                  <a:pt x="30" y="14"/>
                </a:lnTo>
                <a:lnTo>
                  <a:pt x="30" y="12"/>
                </a:lnTo>
                <a:lnTo>
                  <a:pt x="30" y="11"/>
                </a:lnTo>
                <a:lnTo>
                  <a:pt x="30" y="10"/>
                </a:lnTo>
                <a:lnTo>
                  <a:pt x="28" y="10"/>
                </a:lnTo>
                <a:lnTo>
                  <a:pt x="28" y="9"/>
                </a:lnTo>
                <a:lnTo>
                  <a:pt x="28" y="8"/>
                </a:lnTo>
                <a:lnTo>
                  <a:pt x="27" y="8"/>
                </a:lnTo>
                <a:lnTo>
                  <a:pt x="27" y="6"/>
                </a:lnTo>
                <a:lnTo>
                  <a:pt x="26" y="5"/>
                </a:lnTo>
                <a:lnTo>
                  <a:pt x="26" y="4"/>
                </a:lnTo>
                <a:lnTo>
                  <a:pt x="25" y="4"/>
                </a:lnTo>
                <a:lnTo>
                  <a:pt x="25" y="3"/>
                </a:lnTo>
                <a:lnTo>
                  <a:pt x="24" y="3"/>
                </a:lnTo>
                <a:lnTo>
                  <a:pt x="22" y="2"/>
                </a:lnTo>
                <a:lnTo>
                  <a:pt x="21" y="2"/>
                </a:lnTo>
                <a:lnTo>
                  <a:pt x="20" y="2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9" y="0"/>
                </a:lnTo>
                <a:lnTo>
                  <a:pt x="9" y="2"/>
                </a:lnTo>
                <a:lnTo>
                  <a:pt x="8" y="2"/>
                </a:lnTo>
                <a:lnTo>
                  <a:pt x="7" y="2"/>
                </a:lnTo>
                <a:lnTo>
                  <a:pt x="7" y="3"/>
                </a:lnTo>
                <a:lnTo>
                  <a:pt x="6" y="3"/>
                </a:lnTo>
                <a:lnTo>
                  <a:pt x="4" y="4"/>
                </a:lnTo>
                <a:lnTo>
                  <a:pt x="3" y="5"/>
                </a:lnTo>
                <a:lnTo>
                  <a:pt x="2" y="6"/>
                </a:lnTo>
                <a:lnTo>
                  <a:pt x="2" y="8"/>
                </a:lnTo>
                <a:lnTo>
                  <a:pt x="1" y="9"/>
                </a:lnTo>
                <a:lnTo>
                  <a:pt x="1" y="10"/>
                </a:lnTo>
                <a:lnTo>
                  <a:pt x="0" y="11"/>
                </a:lnTo>
                <a:lnTo>
                  <a:pt x="0" y="12"/>
                </a:lnTo>
                <a:lnTo>
                  <a:pt x="0" y="14"/>
                </a:lnTo>
                <a:lnTo>
                  <a:pt x="0" y="15"/>
                </a:ln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2" y="22"/>
                </a:lnTo>
                <a:lnTo>
                  <a:pt x="2" y="23"/>
                </a:lnTo>
                <a:lnTo>
                  <a:pt x="2" y="24"/>
                </a:lnTo>
                <a:lnTo>
                  <a:pt x="3" y="24"/>
                </a:lnTo>
                <a:lnTo>
                  <a:pt x="3" y="26"/>
                </a:lnTo>
                <a:lnTo>
                  <a:pt x="4" y="26"/>
                </a:lnTo>
                <a:lnTo>
                  <a:pt x="6" y="27"/>
                </a:lnTo>
                <a:lnTo>
                  <a:pt x="7" y="28"/>
                </a:lnTo>
                <a:lnTo>
                  <a:pt x="8" y="28"/>
                </a:lnTo>
                <a:lnTo>
                  <a:pt x="9" y="29"/>
                </a:lnTo>
                <a:lnTo>
                  <a:pt x="10" y="29"/>
                </a:lnTo>
                <a:lnTo>
                  <a:pt x="12" y="29"/>
                </a:lnTo>
                <a:lnTo>
                  <a:pt x="13" y="30"/>
                </a:lnTo>
                <a:lnTo>
                  <a:pt x="14" y="30"/>
                </a:lnTo>
                <a:lnTo>
                  <a:pt x="15" y="3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7" name="Freeform 49"/>
          <p:cNvSpPr>
            <a:spLocks/>
          </p:cNvSpPr>
          <p:nvPr/>
        </p:nvSpPr>
        <p:spPr bwMode="auto">
          <a:xfrm>
            <a:off x="3495675" y="2782888"/>
            <a:ext cx="38100" cy="38100"/>
          </a:xfrm>
          <a:custGeom>
            <a:avLst/>
            <a:gdLst>
              <a:gd name="T0" fmla="*/ 2147483647 w 48"/>
              <a:gd name="T1" fmla="*/ 2147483647 h 48"/>
              <a:gd name="T2" fmla="*/ 2147483647 w 48"/>
              <a:gd name="T3" fmla="*/ 2147483647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2147483647 w 48"/>
              <a:gd name="T19" fmla="*/ 2147483647 h 48"/>
              <a:gd name="T20" fmla="*/ 2147483647 w 48"/>
              <a:gd name="T21" fmla="*/ 2147483647 h 48"/>
              <a:gd name="T22" fmla="*/ 2147483647 w 48"/>
              <a:gd name="T23" fmla="*/ 2147483647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0 h 48"/>
              <a:gd name="T42" fmla="*/ 2147483647 w 48"/>
              <a:gd name="T43" fmla="*/ 0 h 48"/>
              <a:gd name="T44" fmla="*/ 2147483647 w 48"/>
              <a:gd name="T45" fmla="*/ 0 h 48"/>
              <a:gd name="T46" fmla="*/ 2147483647 w 48"/>
              <a:gd name="T47" fmla="*/ 0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0 w 48"/>
              <a:gd name="T65" fmla="*/ 2147483647 h 48"/>
              <a:gd name="T66" fmla="*/ 0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2147483647 h 48"/>
              <a:gd name="T86" fmla="*/ 2147483647 w 48"/>
              <a:gd name="T87" fmla="*/ 2147483647 h 48"/>
              <a:gd name="T88" fmla="*/ 2147483647 w 48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7"/>
                </a:lnTo>
                <a:lnTo>
                  <a:pt x="30" y="47"/>
                </a:lnTo>
                <a:lnTo>
                  <a:pt x="31" y="47"/>
                </a:lnTo>
                <a:lnTo>
                  <a:pt x="32" y="47"/>
                </a:lnTo>
                <a:lnTo>
                  <a:pt x="33" y="46"/>
                </a:lnTo>
                <a:lnTo>
                  <a:pt x="35" y="46"/>
                </a:lnTo>
                <a:lnTo>
                  <a:pt x="36" y="45"/>
                </a:lnTo>
                <a:lnTo>
                  <a:pt x="37" y="45"/>
                </a:lnTo>
                <a:lnTo>
                  <a:pt x="37" y="44"/>
                </a:lnTo>
                <a:lnTo>
                  <a:pt x="38" y="44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40"/>
                </a:lnTo>
                <a:lnTo>
                  <a:pt x="43" y="40"/>
                </a:lnTo>
                <a:lnTo>
                  <a:pt x="43" y="39"/>
                </a:lnTo>
                <a:lnTo>
                  <a:pt x="44" y="38"/>
                </a:lnTo>
                <a:lnTo>
                  <a:pt x="44" y="36"/>
                </a:lnTo>
                <a:lnTo>
                  <a:pt x="45" y="35"/>
                </a:lnTo>
                <a:lnTo>
                  <a:pt x="47" y="34"/>
                </a:lnTo>
                <a:lnTo>
                  <a:pt x="47" y="33"/>
                </a:lnTo>
                <a:lnTo>
                  <a:pt x="47" y="32"/>
                </a:lnTo>
                <a:lnTo>
                  <a:pt x="48" y="30"/>
                </a:lnTo>
                <a:lnTo>
                  <a:pt x="48" y="29"/>
                </a:lnTo>
                <a:lnTo>
                  <a:pt x="48" y="28"/>
                </a:lnTo>
                <a:lnTo>
                  <a:pt x="48" y="27"/>
                </a:lnTo>
                <a:lnTo>
                  <a:pt x="48" y="26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1"/>
                </a:lnTo>
                <a:lnTo>
                  <a:pt x="48" y="20"/>
                </a:lnTo>
                <a:lnTo>
                  <a:pt x="48" y="18"/>
                </a:lnTo>
                <a:lnTo>
                  <a:pt x="47" y="17"/>
                </a:lnTo>
                <a:lnTo>
                  <a:pt x="47" y="16"/>
                </a:lnTo>
                <a:lnTo>
                  <a:pt x="47" y="15"/>
                </a:lnTo>
                <a:lnTo>
                  <a:pt x="45" y="14"/>
                </a:lnTo>
                <a:lnTo>
                  <a:pt x="45" y="12"/>
                </a:lnTo>
                <a:lnTo>
                  <a:pt x="44" y="11"/>
                </a:lnTo>
                <a:lnTo>
                  <a:pt x="43" y="10"/>
                </a:lnTo>
                <a:lnTo>
                  <a:pt x="43" y="9"/>
                </a:lnTo>
                <a:lnTo>
                  <a:pt x="42" y="8"/>
                </a:lnTo>
                <a:lnTo>
                  <a:pt x="41" y="8"/>
                </a:lnTo>
                <a:lnTo>
                  <a:pt x="41" y="6"/>
                </a:lnTo>
                <a:lnTo>
                  <a:pt x="39" y="5"/>
                </a:lnTo>
                <a:lnTo>
                  <a:pt x="38" y="5"/>
                </a:lnTo>
                <a:lnTo>
                  <a:pt x="37" y="4"/>
                </a:lnTo>
                <a:lnTo>
                  <a:pt x="36" y="3"/>
                </a:lnTo>
                <a:lnTo>
                  <a:pt x="35" y="3"/>
                </a:lnTo>
                <a:lnTo>
                  <a:pt x="33" y="2"/>
                </a:lnTo>
                <a:lnTo>
                  <a:pt x="32" y="2"/>
                </a:lnTo>
                <a:lnTo>
                  <a:pt x="31" y="2"/>
                </a:ln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2"/>
                </a:lnTo>
                <a:lnTo>
                  <a:pt x="15" y="2"/>
                </a:lnTo>
                <a:lnTo>
                  <a:pt x="14" y="3"/>
                </a:lnTo>
                <a:lnTo>
                  <a:pt x="13" y="3"/>
                </a:lnTo>
                <a:lnTo>
                  <a:pt x="12" y="4"/>
                </a:lnTo>
                <a:lnTo>
                  <a:pt x="11" y="4"/>
                </a:lnTo>
                <a:lnTo>
                  <a:pt x="9" y="5"/>
                </a:lnTo>
                <a:lnTo>
                  <a:pt x="8" y="6"/>
                </a:lnTo>
                <a:lnTo>
                  <a:pt x="7" y="8"/>
                </a:lnTo>
                <a:lnTo>
                  <a:pt x="6" y="8"/>
                </a:lnTo>
                <a:lnTo>
                  <a:pt x="6" y="9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2"/>
                </a:lnTo>
                <a:lnTo>
                  <a:pt x="2" y="14"/>
                </a:lnTo>
                <a:lnTo>
                  <a:pt x="2" y="15"/>
                </a:lnTo>
                <a:lnTo>
                  <a:pt x="2" y="16"/>
                </a:lnTo>
                <a:lnTo>
                  <a:pt x="1" y="17"/>
                </a:lnTo>
                <a:lnTo>
                  <a:pt x="1" y="18"/>
                </a:lnTo>
                <a:lnTo>
                  <a:pt x="1" y="20"/>
                </a:lnTo>
                <a:lnTo>
                  <a:pt x="1" y="21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6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2"/>
                </a:lnTo>
                <a:lnTo>
                  <a:pt x="2" y="33"/>
                </a:lnTo>
                <a:lnTo>
                  <a:pt x="2" y="34"/>
                </a:lnTo>
                <a:lnTo>
                  <a:pt x="2" y="35"/>
                </a:lnTo>
                <a:lnTo>
                  <a:pt x="3" y="35"/>
                </a:lnTo>
                <a:lnTo>
                  <a:pt x="3" y="36"/>
                </a:lnTo>
                <a:lnTo>
                  <a:pt x="5" y="38"/>
                </a:lnTo>
                <a:lnTo>
                  <a:pt x="5" y="39"/>
                </a:lnTo>
                <a:lnTo>
                  <a:pt x="6" y="40"/>
                </a:lnTo>
                <a:lnTo>
                  <a:pt x="7" y="41"/>
                </a:lnTo>
                <a:lnTo>
                  <a:pt x="8" y="42"/>
                </a:lnTo>
                <a:lnTo>
                  <a:pt x="9" y="42"/>
                </a:lnTo>
                <a:lnTo>
                  <a:pt x="9" y="44"/>
                </a:lnTo>
                <a:lnTo>
                  <a:pt x="11" y="44"/>
                </a:lnTo>
                <a:lnTo>
                  <a:pt x="12" y="45"/>
                </a:lnTo>
                <a:lnTo>
                  <a:pt x="13" y="45"/>
                </a:lnTo>
                <a:lnTo>
                  <a:pt x="14" y="46"/>
                </a:lnTo>
                <a:lnTo>
                  <a:pt x="15" y="46"/>
                </a:lnTo>
                <a:lnTo>
                  <a:pt x="15" y="47"/>
                </a:lnTo>
                <a:lnTo>
                  <a:pt x="17" y="47"/>
                </a:lnTo>
                <a:lnTo>
                  <a:pt x="18" y="47"/>
                </a:lnTo>
                <a:lnTo>
                  <a:pt x="19" y="47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8" name="Freeform 50"/>
          <p:cNvSpPr>
            <a:spLocks/>
          </p:cNvSpPr>
          <p:nvPr/>
        </p:nvSpPr>
        <p:spPr bwMode="auto">
          <a:xfrm>
            <a:off x="3489325" y="2797175"/>
            <a:ext cx="23813" cy="23813"/>
          </a:xfrm>
          <a:custGeom>
            <a:avLst/>
            <a:gdLst>
              <a:gd name="T0" fmla="*/ 2147483647 w 30"/>
              <a:gd name="T1" fmla="*/ 2147483647 h 30"/>
              <a:gd name="T2" fmla="*/ 2147483647 w 30"/>
              <a:gd name="T3" fmla="*/ 2147483647 h 30"/>
              <a:gd name="T4" fmla="*/ 2147483647 w 30"/>
              <a:gd name="T5" fmla="*/ 2147483647 h 30"/>
              <a:gd name="T6" fmla="*/ 2147483647 w 30"/>
              <a:gd name="T7" fmla="*/ 2147483647 h 30"/>
              <a:gd name="T8" fmla="*/ 2147483647 w 30"/>
              <a:gd name="T9" fmla="*/ 2147483647 h 30"/>
              <a:gd name="T10" fmla="*/ 2147483647 w 30"/>
              <a:gd name="T11" fmla="*/ 2147483647 h 30"/>
              <a:gd name="T12" fmla="*/ 2147483647 w 30"/>
              <a:gd name="T13" fmla="*/ 2147483647 h 30"/>
              <a:gd name="T14" fmla="*/ 2147483647 w 30"/>
              <a:gd name="T15" fmla="*/ 2147483647 h 30"/>
              <a:gd name="T16" fmla="*/ 2147483647 w 30"/>
              <a:gd name="T17" fmla="*/ 2147483647 h 30"/>
              <a:gd name="T18" fmla="*/ 2147483647 w 30"/>
              <a:gd name="T19" fmla="*/ 2147483647 h 30"/>
              <a:gd name="T20" fmla="*/ 2147483647 w 30"/>
              <a:gd name="T21" fmla="*/ 2147483647 h 30"/>
              <a:gd name="T22" fmla="*/ 2147483647 w 30"/>
              <a:gd name="T23" fmla="*/ 2147483647 h 30"/>
              <a:gd name="T24" fmla="*/ 2147483647 w 30"/>
              <a:gd name="T25" fmla="*/ 2147483647 h 30"/>
              <a:gd name="T26" fmla="*/ 2147483647 w 30"/>
              <a:gd name="T27" fmla="*/ 2147483647 h 30"/>
              <a:gd name="T28" fmla="*/ 2147483647 w 30"/>
              <a:gd name="T29" fmla="*/ 2147483647 h 30"/>
              <a:gd name="T30" fmla="*/ 2147483647 w 30"/>
              <a:gd name="T31" fmla="*/ 2147483647 h 30"/>
              <a:gd name="T32" fmla="*/ 2147483647 w 30"/>
              <a:gd name="T33" fmla="*/ 2147483647 h 30"/>
              <a:gd name="T34" fmla="*/ 2147483647 w 30"/>
              <a:gd name="T35" fmla="*/ 2147483647 h 30"/>
              <a:gd name="T36" fmla="*/ 2147483647 w 30"/>
              <a:gd name="T37" fmla="*/ 2147483647 h 30"/>
              <a:gd name="T38" fmla="*/ 2147483647 w 30"/>
              <a:gd name="T39" fmla="*/ 0 h 30"/>
              <a:gd name="T40" fmla="*/ 2147483647 w 30"/>
              <a:gd name="T41" fmla="*/ 0 h 30"/>
              <a:gd name="T42" fmla="*/ 2147483647 w 30"/>
              <a:gd name="T43" fmla="*/ 0 h 30"/>
              <a:gd name="T44" fmla="*/ 2147483647 w 30"/>
              <a:gd name="T45" fmla="*/ 0 h 30"/>
              <a:gd name="T46" fmla="*/ 2147483647 w 30"/>
              <a:gd name="T47" fmla="*/ 0 h 30"/>
              <a:gd name="T48" fmla="*/ 2147483647 w 30"/>
              <a:gd name="T49" fmla="*/ 2147483647 h 30"/>
              <a:gd name="T50" fmla="*/ 2147483647 w 30"/>
              <a:gd name="T51" fmla="*/ 2147483647 h 30"/>
              <a:gd name="T52" fmla="*/ 2147483647 w 30"/>
              <a:gd name="T53" fmla="*/ 2147483647 h 30"/>
              <a:gd name="T54" fmla="*/ 2147483647 w 30"/>
              <a:gd name="T55" fmla="*/ 2147483647 h 30"/>
              <a:gd name="T56" fmla="*/ 2147483647 w 30"/>
              <a:gd name="T57" fmla="*/ 2147483647 h 30"/>
              <a:gd name="T58" fmla="*/ 2147483647 w 30"/>
              <a:gd name="T59" fmla="*/ 2147483647 h 30"/>
              <a:gd name="T60" fmla="*/ 2147483647 w 30"/>
              <a:gd name="T61" fmla="*/ 2147483647 h 30"/>
              <a:gd name="T62" fmla="*/ 0 w 30"/>
              <a:gd name="T63" fmla="*/ 2147483647 h 30"/>
              <a:gd name="T64" fmla="*/ 0 w 30"/>
              <a:gd name="T65" fmla="*/ 2147483647 h 30"/>
              <a:gd name="T66" fmla="*/ 0 w 30"/>
              <a:gd name="T67" fmla="*/ 2147483647 h 30"/>
              <a:gd name="T68" fmla="*/ 0 w 30"/>
              <a:gd name="T69" fmla="*/ 2147483647 h 30"/>
              <a:gd name="T70" fmla="*/ 2147483647 w 30"/>
              <a:gd name="T71" fmla="*/ 2147483647 h 30"/>
              <a:gd name="T72" fmla="*/ 2147483647 w 30"/>
              <a:gd name="T73" fmla="*/ 2147483647 h 30"/>
              <a:gd name="T74" fmla="*/ 2147483647 w 30"/>
              <a:gd name="T75" fmla="*/ 2147483647 h 30"/>
              <a:gd name="T76" fmla="*/ 2147483647 w 30"/>
              <a:gd name="T77" fmla="*/ 2147483647 h 30"/>
              <a:gd name="T78" fmla="*/ 2147483647 w 30"/>
              <a:gd name="T79" fmla="*/ 2147483647 h 30"/>
              <a:gd name="T80" fmla="*/ 2147483647 w 30"/>
              <a:gd name="T81" fmla="*/ 2147483647 h 30"/>
              <a:gd name="T82" fmla="*/ 2147483647 w 30"/>
              <a:gd name="T83" fmla="*/ 2147483647 h 30"/>
              <a:gd name="T84" fmla="*/ 2147483647 w 30"/>
              <a:gd name="T85" fmla="*/ 2147483647 h 30"/>
              <a:gd name="T86" fmla="*/ 2147483647 w 30"/>
              <a:gd name="T87" fmla="*/ 2147483647 h 3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" h="30">
                <a:moveTo>
                  <a:pt x="15" y="30"/>
                </a:moveTo>
                <a:lnTo>
                  <a:pt x="15" y="30"/>
                </a:lnTo>
                <a:lnTo>
                  <a:pt x="16" y="30"/>
                </a:lnTo>
                <a:lnTo>
                  <a:pt x="18" y="30"/>
                </a:lnTo>
                <a:lnTo>
                  <a:pt x="18" y="29"/>
                </a:lnTo>
                <a:lnTo>
                  <a:pt x="19" y="29"/>
                </a:lnTo>
                <a:lnTo>
                  <a:pt x="20" y="29"/>
                </a:lnTo>
                <a:lnTo>
                  <a:pt x="21" y="28"/>
                </a:lnTo>
                <a:lnTo>
                  <a:pt x="22" y="28"/>
                </a:lnTo>
                <a:lnTo>
                  <a:pt x="24" y="28"/>
                </a:lnTo>
                <a:lnTo>
                  <a:pt x="24" y="27"/>
                </a:lnTo>
                <a:lnTo>
                  <a:pt x="25" y="27"/>
                </a:lnTo>
                <a:lnTo>
                  <a:pt x="25" y="25"/>
                </a:lnTo>
                <a:lnTo>
                  <a:pt x="26" y="25"/>
                </a:lnTo>
                <a:lnTo>
                  <a:pt x="26" y="24"/>
                </a:lnTo>
                <a:lnTo>
                  <a:pt x="27" y="24"/>
                </a:lnTo>
                <a:lnTo>
                  <a:pt x="27" y="23"/>
                </a:lnTo>
                <a:lnTo>
                  <a:pt x="28" y="22"/>
                </a:lnTo>
                <a:lnTo>
                  <a:pt x="28" y="21"/>
                </a:lnTo>
                <a:lnTo>
                  <a:pt x="28" y="19"/>
                </a:lnTo>
                <a:lnTo>
                  <a:pt x="30" y="19"/>
                </a:lnTo>
                <a:lnTo>
                  <a:pt x="30" y="18"/>
                </a:lnTo>
                <a:lnTo>
                  <a:pt x="30" y="17"/>
                </a:lnTo>
                <a:lnTo>
                  <a:pt x="30" y="16"/>
                </a:lnTo>
                <a:lnTo>
                  <a:pt x="30" y="15"/>
                </a:lnTo>
                <a:lnTo>
                  <a:pt x="30" y="13"/>
                </a:lnTo>
                <a:lnTo>
                  <a:pt x="30" y="12"/>
                </a:lnTo>
                <a:lnTo>
                  <a:pt x="30" y="11"/>
                </a:lnTo>
                <a:lnTo>
                  <a:pt x="30" y="10"/>
                </a:lnTo>
                <a:lnTo>
                  <a:pt x="28" y="10"/>
                </a:lnTo>
                <a:lnTo>
                  <a:pt x="28" y="9"/>
                </a:lnTo>
                <a:lnTo>
                  <a:pt x="28" y="7"/>
                </a:lnTo>
                <a:lnTo>
                  <a:pt x="27" y="7"/>
                </a:lnTo>
                <a:lnTo>
                  <a:pt x="27" y="6"/>
                </a:lnTo>
                <a:lnTo>
                  <a:pt x="26" y="5"/>
                </a:lnTo>
                <a:lnTo>
                  <a:pt x="26" y="4"/>
                </a:lnTo>
                <a:lnTo>
                  <a:pt x="25" y="4"/>
                </a:lnTo>
                <a:lnTo>
                  <a:pt x="25" y="3"/>
                </a:lnTo>
                <a:lnTo>
                  <a:pt x="24" y="3"/>
                </a:lnTo>
                <a:lnTo>
                  <a:pt x="22" y="1"/>
                </a:lnTo>
                <a:lnTo>
                  <a:pt x="21" y="1"/>
                </a:lnTo>
                <a:lnTo>
                  <a:pt x="20" y="1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9" y="0"/>
                </a:ln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7" y="3"/>
                </a:lnTo>
                <a:lnTo>
                  <a:pt x="6" y="3"/>
                </a:lnTo>
                <a:lnTo>
                  <a:pt x="4" y="4"/>
                </a:lnTo>
                <a:lnTo>
                  <a:pt x="3" y="5"/>
                </a:lnTo>
                <a:lnTo>
                  <a:pt x="2" y="6"/>
                </a:lnTo>
                <a:lnTo>
                  <a:pt x="2" y="7"/>
                </a:lnTo>
                <a:lnTo>
                  <a:pt x="1" y="9"/>
                </a:lnTo>
                <a:lnTo>
                  <a:pt x="1" y="10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1" y="19"/>
                </a:lnTo>
                <a:lnTo>
                  <a:pt x="1" y="21"/>
                </a:lnTo>
                <a:lnTo>
                  <a:pt x="1" y="22"/>
                </a:lnTo>
                <a:lnTo>
                  <a:pt x="2" y="22"/>
                </a:lnTo>
                <a:lnTo>
                  <a:pt x="2" y="23"/>
                </a:lnTo>
                <a:lnTo>
                  <a:pt x="2" y="24"/>
                </a:lnTo>
                <a:lnTo>
                  <a:pt x="3" y="24"/>
                </a:lnTo>
                <a:lnTo>
                  <a:pt x="3" y="25"/>
                </a:lnTo>
                <a:lnTo>
                  <a:pt x="4" y="25"/>
                </a:lnTo>
                <a:lnTo>
                  <a:pt x="6" y="27"/>
                </a:lnTo>
                <a:lnTo>
                  <a:pt x="7" y="28"/>
                </a:lnTo>
                <a:lnTo>
                  <a:pt x="8" y="28"/>
                </a:lnTo>
                <a:lnTo>
                  <a:pt x="9" y="29"/>
                </a:lnTo>
                <a:lnTo>
                  <a:pt x="10" y="29"/>
                </a:lnTo>
                <a:lnTo>
                  <a:pt x="12" y="29"/>
                </a:lnTo>
                <a:lnTo>
                  <a:pt x="13" y="30"/>
                </a:lnTo>
                <a:lnTo>
                  <a:pt x="14" y="30"/>
                </a:lnTo>
                <a:lnTo>
                  <a:pt x="15" y="3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9" name="Freeform 51"/>
          <p:cNvSpPr>
            <a:spLocks/>
          </p:cNvSpPr>
          <p:nvPr/>
        </p:nvSpPr>
        <p:spPr bwMode="auto">
          <a:xfrm>
            <a:off x="3495675" y="2687638"/>
            <a:ext cx="38100" cy="38100"/>
          </a:xfrm>
          <a:custGeom>
            <a:avLst/>
            <a:gdLst>
              <a:gd name="T0" fmla="*/ 2147483647 w 48"/>
              <a:gd name="T1" fmla="*/ 2147483647 h 48"/>
              <a:gd name="T2" fmla="*/ 2147483647 w 48"/>
              <a:gd name="T3" fmla="*/ 2147483647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2147483647 w 48"/>
              <a:gd name="T19" fmla="*/ 2147483647 h 48"/>
              <a:gd name="T20" fmla="*/ 2147483647 w 48"/>
              <a:gd name="T21" fmla="*/ 2147483647 h 48"/>
              <a:gd name="T22" fmla="*/ 2147483647 w 48"/>
              <a:gd name="T23" fmla="*/ 2147483647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0 h 48"/>
              <a:gd name="T42" fmla="*/ 2147483647 w 48"/>
              <a:gd name="T43" fmla="*/ 0 h 48"/>
              <a:gd name="T44" fmla="*/ 2147483647 w 48"/>
              <a:gd name="T45" fmla="*/ 0 h 48"/>
              <a:gd name="T46" fmla="*/ 2147483647 w 48"/>
              <a:gd name="T47" fmla="*/ 0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0 w 48"/>
              <a:gd name="T65" fmla="*/ 2147483647 h 48"/>
              <a:gd name="T66" fmla="*/ 0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2147483647 h 48"/>
              <a:gd name="T86" fmla="*/ 2147483647 w 48"/>
              <a:gd name="T87" fmla="*/ 2147483647 h 48"/>
              <a:gd name="T88" fmla="*/ 2147483647 w 48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7"/>
                </a:lnTo>
                <a:lnTo>
                  <a:pt x="30" y="47"/>
                </a:lnTo>
                <a:lnTo>
                  <a:pt x="31" y="47"/>
                </a:lnTo>
                <a:lnTo>
                  <a:pt x="32" y="47"/>
                </a:lnTo>
                <a:lnTo>
                  <a:pt x="33" y="46"/>
                </a:lnTo>
                <a:lnTo>
                  <a:pt x="35" y="46"/>
                </a:lnTo>
                <a:lnTo>
                  <a:pt x="36" y="45"/>
                </a:lnTo>
                <a:lnTo>
                  <a:pt x="37" y="45"/>
                </a:lnTo>
                <a:lnTo>
                  <a:pt x="37" y="43"/>
                </a:lnTo>
                <a:lnTo>
                  <a:pt x="38" y="43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40"/>
                </a:lnTo>
                <a:lnTo>
                  <a:pt x="43" y="40"/>
                </a:lnTo>
                <a:lnTo>
                  <a:pt x="43" y="39"/>
                </a:lnTo>
                <a:lnTo>
                  <a:pt x="44" y="37"/>
                </a:lnTo>
                <a:lnTo>
                  <a:pt x="44" y="36"/>
                </a:lnTo>
                <a:lnTo>
                  <a:pt x="45" y="35"/>
                </a:lnTo>
                <a:lnTo>
                  <a:pt x="47" y="34"/>
                </a:lnTo>
                <a:lnTo>
                  <a:pt x="47" y="33"/>
                </a:lnTo>
                <a:lnTo>
                  <a:pt x="47" y="31"/>
                </a:lnTo>
                <a:lnTo>
                  <a:pt x="48" y="30"/>
                </a:lnTo>
                <a:lnTo>
                  <a:pt x="48" y="29"/>
                </a:lnTo>
                <a:lnTo>
                  <a:pt x="48" y="28"/>
                </a:lnTo>
                <a:lnTo>
                  <a:pt x="48" y="27"/>
                </a:lnTo>
                <a:lnTo>
                  <a:pt x="48" y="25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1"/>
                </a:lnTo>
                <a:lnTo>
                  <a:pt x="48" y="19"/>
                </a:lnTo>
                <a:lnTo>
                  <a:pt x="48" y="18"/>
                </a:lnTo>
                <a:lnTo>
                  <a:pt x="47" y="17"/>
                </a:lnTo>
                <a:lnTo>
                  <a:pt x="47" y="16"/>
                </a:lnTo>
                <a:lnTo>
                  <a:pt x="47" y="15"/>
                </a:lnTo>
                <a:lnTo>
                  <a:pt x="45" y="13"/>
                </a:lnTo>
                <a:lnTo>
                  <a:pt x="45" y="12"/>
                </a:lnTo>
                <a:lnTo>
                  <a:pt x="44" y="11"/>
                </a:lnTo>
                <a:lnTo>
                  <a:pt x="43" y="10"/>
                </a:lnTo>
                <a:lnTo>
                  <a:pt x="43" y="9"/>
                </a:lnTo>
                <a:lnTo>
                  <a:pt x="42" y="7"/>
                </a:lnTo>
                <a:lnTo>
                  <a:pt x="41" y="7"/>
                </a:lnTo>
                <a:lnTo>
                  <a:pt x="41" y="6"/>
                </a:lnTo>
                <a:lnTo>
                  <a:pt x="39" y="5"/>
                </a:lnTo>
                <a:lnTo>
                  <a:pt x="38" y="5"/>
                </a:lnTo>
                <a:lnTo>
                  <a:pt x="37" y="4"/>
                </a:lnTo>
                <a:lnTo>
                  <a:pt x="36" y="3"/>
                </a:lnTo>
                <a:lnTo>
                  <a:pt x="35" y="3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1"/>
                </a:lnTo>
                <a:lnTo>
                  <a:pt x="15" y="1"/>
                </a:lnTo>
                <a:lnTo>
                  <a:pt x="14" y="3"/>
                </a:lnTo>
                <a:lnTo>
                  <a:pt x="13" y="3"/>
                </a:lnTo>
                <a:lnTo>
                  <a:pt x="12" y="4"/>
                </a:lnTo>
                <a:lnTo>
                  <a:pt x="11" y="4"/>
                </a:lnTo>
                <a:lnTo>
                  <a:pt x="9" y="5"/>
                </a:lnTo>
                <a:lnTo>
                  <a:pt x="8" y="6"/>
                </a:lnTo>
                <a:lnTo>
                  <a:pt x="7" y="7"/>
                </a:lnTo>
                <a:lnTo>
                  <a:pt x="6" y="7"/>
                </a:lnTo>
                <a:lnTo>
                  <a:pt x="6" y="9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2"/>
                </a:lnTo>
                <a:lnTo>
                  <a:pt x="2" y="13"/>
                </a:lnTo>
                <a:lnTo>
                  <a:pt x="2" y="15"/>
                </a:lnTo>
                <a:lnTo>
                  <a:pt x="2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1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2" y="33"/>
                </a:lnTo>
                <a:lnTo>
                  <a:pt x="2" y="34"/>
                </a:lnTo>
                <a:lnTo>
                  <a:pt x="2" y="35"/>
                </a:lnTo>
                <a:lnTo>
                  <a:pt x="3" y="35"/>
                </a:lnTo>
                <a:lnTo>
                  <a:pt x="3" y="36"/>
                </a:lnTo>
                <a:lnTo>
                  <a:pt x="5" y="37"/>
                </a:lnTo>
                <a:lnTo>
                  <a:pt x="5" y="39"/>
                </a:lnTo>
                <a:lnTo>
                  <a:pt x="6" y="40"/>
                </a:lnTo>
                <a:lnTo>
                  <a:pt x="7" y="41"/>
                </a:lnTo>
                <a:lnTo>
                  <a:pt x="8" y="42"/>
                </a:lnTo>
                <a:lnTo>
                  <a:pt x="9" y="42"/>
                </a:lnTo>
                <a:lnTo>
                  <a:pt x="9" y="43"/>
                </a:lnTo>
                <a:lnTo>
                  <a:pt x="11" y="43"/>
                </a:lnTo>
                <a:lnTo>
                  <a:pt x="12" y="45"/>
                </a:lnTo>
                <a:lnTo>
                  <a:pt x="13" y="45"/>
                </a:lnTo>
                <a:lnTo>
                  <a:pt x="14" y="46"/>
                </a:lnTo>
                <a:lnTo>
                  <a:pt x="15" y="46"/>
                </a:lnTo>
                <a:lnTo>
                  <a:pt x="15" y="47"/>
                </a:lnTo>
                <a:lnTo>
                  <a:pt x="17" y="47"/>
                </a:lnTo>
                <a:lnTo>
                  <a:pt x="18" y="47"/>
                </a:lnTo>
                <a:lnTo>
                  <a:pt x="19" y="47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0" name="Freeform 52"/>
          <p:cNvSpPr>
            <a:spLocks/>
          </p:cNvSpPr>
          <p:nvPr/>
        </p:nvSpPr>
        <p:spPr bwMode="auto">
          <a:xfrm>
            <a:off x="3489325" y="2700338"/>
            <a:ext cx="23813" cy="25400"/>
          </a:xfrm>
          <a:custGeom>
            <a:avLst/>
            <a:gdLst>
              <a:gd name="T0" fmla="*/ 2147483647 w 30"/>
              <a:gd name="T1" fmla="*/ 2147483647 h 30"/>
              <a:gd name="T2" fmla="*/ 2147483647 w 30"/>
              <a:gd name="T3" fmla="*/ 2147483647 h 30"/>
              <a:gd name="T4" fmla="*/ 2147483647 w 30"/>
              <a:gd name="T5" fmla="*/ 2147483647 h 30"/>
              <a:gd name="T6" fmla="*/ 2147483647 w 30"/>
              <a:gd name="T7" fmla="*/ 2147483647 h 30"/>
              <a:gd name="T8" fmla="*/ 2147483647 w 30"/>
              <a:gd name="T9" fmla="*/ 2147483647 h 30"/>
              <a:gd name="T10" fmla="*/ 2147483647 w 30"/>
              <a:gd name="T11" fmla="*/ 2147483647 h 30"/>
              <a:gd name="T12" fmla="*/ 2147483647 w 30"/>
              <a:gd name="T13" fmla="*/ 2147483647 h 30"/>
              <a:gd name="T14" fmla="*/ 2147483647 w 30"/>
              <a:gd name="T15" fmla="*/ 2147483647 h 30"/>
              <a:gd name="T16" fmla="*/ 2147483647 w 30"/>
              <a:gd name="T17" fmla="*/ 2147483647 h 30"/>
              <a:gd name="T18" fmla="*/ 2147483647 w 30"/>
              <a:gd name="T19" fmla="*/ 2147483647 h 30"/>
              <a:gd name="T20" fmla="*/ 2147483647 w 30"/>
              <a:gd name="T21" fmla="*/ 2147483647 h 30"/>
              <a:gd name="T22" fmla="*/ 2147483647 w 30"/>
              <a:gd name="T23" fmla="*/ 2147483647 h 30"/>
              <a:gd name="T24" fmla="*/ 2147483647 w 30"/>
              <a:gd name="T25" fmla="*/ 2147483647 h 30"/>
              <a:gd name="T26" fmla="*/ 2147483647 w 30"/>
              <a:gd name="T27" fmla="*/ 2147483647 h 30"/>
              <a:gd name="T28" fmla="*/ 2147483647 w 30"/>
              <a:gd name="T29" fmla="*/ 2147483647 h 30"/>
              <a:gd name="T30" fmla="*/ 2147483647 w 30"/>
              <a:gd name="T31" fmla="*/ 2147483647 h 30"/>
              <a:gd name="T32" fmla="*/ 2147483647 w 30"/>
              <a:gd name="T33" fmla="*/ 2147483647 h 30"/>
              <a:gd name="T34" fmla="*/ 2147483647 w 30"/>
              <a:gd name="T35" fmla="*/ 2147483647 h 30"/>
              <a:gd name="T36" fmla="*/ 2147483647 w 30"/>
              <a:gd name="T37" fmla="*/ 2147483647 h 30"/>
              <a:gd name="T38" fmla="*/ 2147483647 w 30"/>
              <a:gd name="T39" fmla="*/ 0 h 30"/>
              <a:gd name="T40" fmla="*/ 2147483647 w 30"/>
              <a:gd name="T41" fmla="*/ 0 h 30"/>
              <a:gd name="T42" fmla="*/ 2147483647 w 30"/>
              <a:gd name="T43" fmla="*/ 0 h 30"/>
              <a:gd name="T44" fmla="*/ 2147483647 w 30"/>
              <a:gd name="T45" fmla="*/ 0 h 30"/>
              <a:gd name="T46" fmla="*/ 2147483647 w 30"/>
              <a:gd name="T47" fmla="*/ 0 h 30"/>
              <a:gd name="T48" fmla="*/ 2147483647 w 30"/>
              <a:gd name="T49" fmla="*/ 2147483647 h 30"/>
              <a:gd name="T50" fmla="*/ 2147483647 w 30"/>
              <a:gd name="T51" fmla="*/ 2147483647 h 30"/>
              <a:gd name="T52" fmla="*/ 2147483647 w 30"/>
              <a:gd name="T53" fmla="*/ 2147483647 h 30"/>
              <a:gd name="T54" fmla="*/ 2147483647 w 30"/>
              <a:gd name="T55" fmla="*/ 2147483647 h 30"/>
              <a:gd name="T56" fmla="*/ 2147483647 w 30"/>
              <a:gd name="T57" fmla="*/ 2147483647 h 30"/>
              <a:gd name="T58" fmla="*/ 2147483647 w 30"/>
              <a:gd name="T59" fmla="*/ 2147483647 h 30"/>
              <a:gd name="T60" fmla="*/ 2147483647 w 30"/>
              <a:gd name="T61" fmla="*/ 2147483647 h 30"/>
              <a:gd name="T62" fmla="*/ 0 w 30"/>
              <a:gd name="T63" fmla="*/ 2147483647 h 30"/>
              <a:gd name="T64" fmla="*/ 0 w 30"/>
              <a:gd name="T65" fmla="*/ 2147483647 h 30"/>
              <a:gd name="T66" fmla="*/ 0 w 30"/>
              <a:gd name="T67" fmla="*/ 2147483647 h 30"/>
              <a:gd name="T68" fmla="*/ 0 w 30"/>
              <a:gd name="T69" fmla="*/ 2147483647 h 30"/>
              <a:gd name="T70" fmla="*/ 2147483647 w 30"/>
              <a:gd name="T71" fmla="*/ 2147483647 h 30"/>
              <a:gd name="T72" fmla="*/ 2147483647 w 30"/>
              <a:gd name="T73" fmla="*/ 2147483647 h 30"/>
              <a:gd name="T74" fmla="*/ 2147483647 w 30"/>
              <a:gd name="T75" fmla="*/ 2147483647 h 30"/>
              <a:gd name="T76" fmla="*/ 2147483647 w 30"/>
              <a:gd name="T77" fmla="*/ 2147483647 h 30"/>
              <a:gd name="T78" fmla="*/ 2147483647 w 30"/>
              <a:gd name="T79" fmla="*/ 2147483647 h 30"/>
              <a:gd name="T80" fmla="*/ 2147483647 w 30"/>
              <a:gd name="T81" fmla="*/ 2147483647 h 30"/>
              <a:gd name="T82" fmla="*/ 2147483647 w 30"/>
              <a:gd name="T83" fmla="*/ 2147483647 h 30"/>
              <a:gd name="T84" fmla="*/ 2147483647 w 30"/>
              <a:gd name="T85" fmla="*/ 2147483647 h 30"/>
              <a:gd name="T86" fmla="*/ 2147483647 w 30"/>
              <a:gd name="T87" fmla="*/ 2147483647 h 3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" h="30">
                <a:moveTo>
                  <a:pt x="15" y="30"/>
                </a:moveTo>
                <a:lnTo>
                  <a:pt x="15" y="30"/>
                </a:lnTo>
                <a:lnTo>
                  <a:pt x="16" y="30"/>
                </a:lnTo>
                <a:lnTo>
                  <a:pt x="18" y="30"/>
                </a:lnTo>
                <a:lnTo>
                  <a:pt x="18" y="29"/>
                </a:lnTo>
                <a:lnTo>
                  <a:pt x="19" y="29"/>
                </a:lnTo>
                <a:lnTo>
                  <a:pt x="20" y="29"/>
                </a:lnTo>
                <a:lnTo>
                  <a:pt x="21" y="28"/>
                </a:lnTo>
                <a:lnTo>
                  <a:pt x="22" y="28"/>
                </a:lnTo>
                <a:lnTo>
                  <a:pt x="24" y="28"/>
                </a:lnTo>
                <a:lnTo>
                  <a:pt x="24" y="26"/>
                </a:lnTo>
                <a:lnTo>
                  <a:pt x="25" y="26"/>
                </a:lnTo>
                <a:lnTo>
                  <a:pt x="25" y="25"/>
                </a:lnTo>
                <a:lnTo>
                  <a:pt x="26" y="25"/>
                </a:lnTo>
                <a:lnTo>
                  <a:pt x="26" y="24"/>
                </a:lnTo>
                <a:lnTo>
                  <a:pt x="27" y="24"/>
                </a:lnTo>
                <a:lnTo>
                  <a:pt x="27" y="23"/>
                </a:lnTo>
                <a:lnTo>
                  <a:pt x="28" y="22"/>
                </a:lnTo>
                <a:lnTo>
                  <a:pt x="28" y="20"/>
                </a:lnTo>
                <a:lnTo>
                  <a:pt x="28" y="19"/>
                </a:lnTo>
                <a:lnTo>
                  <a:pt x="30" y="19"/>
                </a:lnTo>
                <a:lnTo>
                  <a:pt x="30" y="18"/>
                </a:lnTo>
                <a:lnTo>
                  <a:pt x="30" y="17"/>
                </a:lnTo>
                <a:lnTo>
                  <a:pt x="30" y="16"/>
                </a:lnTo>
                <a:lnTo>
                  <a:pt x="30" y="14"/>
                </a:lnTo>
                <a:lnTo>
                  <a:pt x="30" y="13"/>
                </a:lnTo>
                <a:lnTo>
                  <a:pt x="30" y="12"/>
                </a:lnTo>
                <a:lnTo>
                  <a:pt x="30" y="11"/>
                </a:lnTo>
                <a:lnTo>
                  <a:pt x="30" y="10"/>
                </a:lnTo>
                <a:lnTo>
                  <a:pt x="28" y="10"/>
                </a:lnTo>
                <a:lnTo>
                  <a:pt x="28" y="8"/>
                </a:lnTo>
                <a:lnTo>
                  <a:pt x="28" y="7"/>
                </a:lnTo>
                <a:lnTo>
                  <a:pt x="27" y="7"/>
                </a:lnTo>
                <a:lnTo>
                  <a:pt x="27" y="6"/>
                </a:lnTo>
                <a:lnTo>
                  <a:pt x="26" y="5"/>
                </a:lnTo>
                <a:lnTo>
                  <a:pt x="26" y="4"/>
                </a:lnTo>
                <a:lnTo>
                  <a:pt x="25" y="4"/>
                </a:lnTo>
                <a:lnTo>
                  <a:pt x="25" y="2"/>
                </a:lnTo>
                <a:lnTo>
                  <a:pt x="24" y="2"/>
                </a:lnTo>
                <a:lnTo>
                  <a:pt x="22" y="1"/>
                </a:lnTo>
                <a:lnTo>
                  <a:pt x="21" y="1"/>
                </a:lnTo>
                <a:lnTo>
                  <a:pt x="20" y="1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9" y="0"/>
                </a:ln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7" y="2"/>
                </a:lnTo>
                <a:lnTo>
                  <a:pt x="6" y="2"/>
                </a:lnTo>
                <a:lnTo>
                  <a:pt x="4" y="4"/>
                </a:lnTo>
                <a:lnTo>
                  <a:pt x="3" y="5"/>
                </a:lnTo>
                <a:lnTo>
                  <a:pt x="2" y="6"/>
                </a:lnTo>
                <a:lnTo>
                  <a:pt x="2" y="7"/>
                </a:lnTo>
                <a:lnTo>
                  <a:pt x="1" y="8"/>
                </a:lnTo>
                <a:lnTo>
                  <a:pt x="1" y="10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0" y="14"/>
                </a:ln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1" y="19"/>
                </a:lnTo>
                <a:lnTo>
                  <a:pt x="1" y="20"/>
                </a:lnTo>
                <a:lnTo>
                  <a:pt x="1" y="22"/>
                </a:lnTo>
                <a:lnTo>
                  <a:pt x="2" y="22"/>
                </a:lnTo>
                <a:lnTo>
                  <a:pt x="2" y="23"/>
                </a:lnTo>
                <a:lnTo>
                  <a:pt x="2" y="24"/>
                </a:lnTo>
                <a:lnTo>
                  <a:pt x="3" y="24"/>
                </a:lnTo>
                <a:lnTo>
                  <a:pt x="3" y="25"/>
                </a:lnTo>
                <a:lnTo>
                  <a:pt x="4" y="25"/>
                </a:lnTo>
                <a:lnTo>
                  <a:pt x="6" y="26"/>
                </a:lnTo>
                <a:lnTo>
                  <a:pt x="7" y="28"/>
                </a:lnTo>
                <a:lnTo>
                  <a:pt x="8" y="28"/>
                </a:lnTo>
                <a:lnTo>
                  <a:pt x="9" y="29"/>
                </a:lnTo>
                <a:lnTo>
                  <a:pt x="10" y="29"/>
                </a:lnTo>
                <a:lnTo>
                  <a:pt x="12" y="29"/>
                </a:lnTo>
                <a:lnTo>
                  <a:pt x="13" y="30"/>
                </a:lnTo>
                <a:lnTo>
                  <a:pt x="14" y="30"/>
                </a:lnTo>
                <a:lnTo>
                  <a:pt x="15" y="3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>
            <a:off x="3476625" y="5205413"/>
            <a:ext cx="2476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 flipH="1">
            <a:off x="4049713" y="5473700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3" name="Freeform 55"/>
          <p:cNvSpPr>
            <a:spLocks/>
          </p:cNvSpPr>
          <p:nvPr/>
        </p:nvSpPr>
        <p:spPr bwMode="auto">
          <a:xfrm>
            <a:off x="3724275" y="5072063"/>
            <a:ext cx="325438" cy="801687"/>
          </a:xfrm>
          <a:custGeom>
            <a:avLst/>
            <a:gdLst>
              <a:gd name="T0" fmla="*/ 2147483647 w 409"/>
              <a:gd name="T1" fmla="*/ 2147483647 h 1009"/>
              <a:gd name="T2" fmla="*/ 2147483647 w 409"/>
              <a:gd name="T3" fmla="*/ 2147483647 h 1009"/>
              <a:gd name="T4" fmla="*/ 0 w 409"/>
              <a:gd name="T5" fmla="*/ 0 h 1009"/>
              <a:gd name="T6" fmla="*/ 0 w 409"/>
              <a:gd name="T7" fmla="*/ 2147483647 h 1009"/>
              <a:gd name="T8" fmla="*/ 2147483647 w 409"/>
              <a:gd name="T9" fmla="*/ 2147483647 h 10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9" h="1009">
                <a:moveTo>
                  <a:pt x="409" y="817"/>
                </a:moveTo>
                <a:lnTo>
                  <a:pt x="409" y="192"/>
                </a:lnTo>
                <a:lnTo>
                  <a:pt x="0" y="0"/>
                </a:lnTo>
                <a:lnTo>
                  <a:pt x="0" y="1009"/>
                </a:lnTo>
                <a:lnTo>
                  <a:pt x="409" y="817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4" name="Line 56"/>
          <p:cNvSpPr>
            <a:spLocks noChangeShapeType="1"/>
          </p:cNvSpPr>
          <p:nvPr/>
        </p:nvSpPr>
        <p:spPr bwMode="auto">
          <a:xfrm>
            <a:off x="3781425" y="4767263"/>
            <a:ext cx="1588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5" name="Rectangle 57"/>
          <p:cNvSpPr>
            <a:spLocks noChangeArrowheads="1"/>
          </p:cNvSpPr>
          <p:nvPr/>
        </p:nvSpPr>
        <p:spPr bwMode="auto">
          <a:xfrm>
            <a:off x="3325813" y="3014663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7 </a:t>
            </a:r>
            <a:endParaRPr lang="en-US" altLang="en-US" sz="2400"/>
          </a:p>
        </p:txBody>
      </p:sp>
      <p:sp>
        <p:nvSpPr>
          <p:cNvPr id="17466" name="Rectangle 58"/>
          <p:cNvSpPr>
            <a:spLocks noChangeArrowheads="1"/>
          </p:cNvSpPr>
          <p:nvPr/>
        </p:nvSpPr>
        <p:spPr bwMode="auto">
          <a:xfrm>
            <a:off x="3138488" y="5080000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17467" name="Freeform 59"/>
          <p:cNvSpPr>
            <a:spLocks/>
          </p:cNvSpPr>
          <p:nvPr/>
        </p:nvSpPr>
        <p:spPr bwMode="auto">
          <a:xfrm>
            <a:off x="3933825" y="4938713"/>
            <a:ext cx="439738" cy="228600"/>
          </a:xfrm>
          <a:custGeom>
            <a:avLst/>
            <a:gdLst>
              <a:gd name="T0" fmla="*/ 2147483647 w 553"/>
              <a:gd name="T1" fmla="*/ 0 h 289"/>
              <a:gd name="T2" fmla="*/ 0 w 553"/>
              <a:gd name="T3" fmla="*/ 0 h 289"/>
              <a:gd name="T4" fmla="*/ 0 w 553"/>
              <a:gd name="T5" fmla="*/ 2147483647 h 2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3" h="289">
                <a:moveTo>
                  <a:pt x="553" y="0"/>
                </a:moveTo>
                <a:lnTo>
                  <a:pt x="0" y="0"/>
                </a:lnTo>
                <a:lnTo>
                  <a:pt x="0" y="289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>
            <a:off x="3476625" y="5721350"/>
            <a:ext cx="2476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9" name="Rectangle 61"/>
          <p:cNvSpPr>
            <a:spLocks noChangeArrowheads="1"/>
          </p:cNvSpPr>
          <p:nvPr/>
        </p:nvSpPr>
        <p:spPr bwMode="auto">
          <a:xfrm>
            <a:off x="3259138" y="5167313"/>
            <a:ext cx="19526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12</a:t>
            </a:r>
            <a:endParaRPr lang="en-US" altLang="en-US" sz="2400"/>
          </a:p>
        </p:txBody>
      </p:sp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3138488" y="5591175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17471" name="Freeform 63"/>
          <p:cNvSpPr>
            <a:spLocks/>
          </p:cNvSpPr>
          <p:nvPr/>
        </p:nvSpPr>
        <p:spPr bwMode="auto">
          <a:xfrm>
            <a:off x="3495675" y="5549900"/>
            <a:ext cx="38100" cy="38100"/>
          </a:xfrm>
          <a:custGeom>
            <a:avLst/>
            <a:gdLst>
              <a:gd name="T0" fmla="*/ 2147483647 w 48"/>
              <a:gd name="T1" fmla="*/ 2147483647 h 48"/>
              <a:gd name="T2" fmla="*/ 2147483647 w 48"/>
              <a:gd name="T3" fmla="*/ 2147483647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2147483647 w 48"/>
              <a:gd name="T19" fmla="*/ 2147483647 h 48"/>
              <a:gd name="T20" fmla="*/ 2147483647 w 48"/>
              <a:gd name="T21" fmla="*/ 2147483647 h 48"/>
              <a:gd name="T22" fmla="*/ 2147483647 w 48"/>
              <a:gd name="T23" fmla="*/ 2147483647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0 h 48"/>
              <a:gd name="T42" fmla="*/ 2147483647 w 48"/>
              <a:gd name="T43" fmla="*/ 0 h 48"/>
              <a:gd name="T44" fmla="*/ 2147483647 w 48"/>
              <a:gd name="T45" fmla="*/ 0 h 48"/>
              <a:gd name="T46" fmla="*/ 2147483647 w 48"/>
              <a:gd name="T47" fmla="*/ 0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0 w 48"/>
              <a:gd name="T65" fmla="*/ 2147483647 h 48"/>
              <a:gd name="T66" fmla="*/ 0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2147483647 h 48"/>
              <a:gd name="T86" fmla="*/ 2147483647 w 48"/>
              <a:gd name="T87" fmla="*/ 2147483647 h 48"/>
              <a:gd name="T88" fmla="*/ 2147483647 w 48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7"/>
                </a:lnTo>
                <a:lnTo>
                  <a:pt x="30" y="47"/>
                </a:lnTo>
                <a:lnTo>
                  <a:pt x="31" y="47"/>
                </a:lnTo>
                <a:lnTo>
                  <a:pt x="32" y="47"/>
                </a:lnTo>
                <a:lnTo>
                  <a:pt x="33" y="46"/>
                </a:lnTo>
                <a:lnTo>
                  <a:pt x="35" y="46"/>
                </a:lnTo>
                <a:lnTo>
                  <a:pt x="36" y="45"/>
                </a:lnTo>
                <a:lnTo>
                  <a:pt x="37" y="45"/>
                </a:lnTo>
                <a:lnTo>
                  <a:pt x="37" y="44"/>
                </a:lnTo>
                <a:lnTo>
                  <a:pt x="38" y="44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40"/>
                </a:lnTo>
                <a:lnTo>
                  <a:pt x="43" y="40"/>
                </a:lnTo>
                <a:lnTo>
                  <a:pt x="43" y="39"/>
                </a:lnTo>
                <a:lnTo>
                  <a:pt x="44" y="38"/>
                </a:lnTo>
                <a:lnTo>
                  <a:pt x="44" y="36"/>
                </a:lnTo>
                <a:lnTo>
                  <a:pt x="45" y="35"/>
                </a:lnTo>
                <a:lnTo>
                  <a:pt x="47" y="34"/>
                </a:lnTo>
                <a:lnTo>
                  <a:pt x="47" y="33"/>
                </a:lnTo>
                <a:lnTo>
                  <a:pt x="47" y="32"/>
                </a:lnTo>
                <a:lnTo>
                  <a:pt x="48" y="30"/>
                </a:lnTo>
                <a:lnTo>
                  <a:pt x="48" y="29"/>
                </a:lnTo>
                <a:lnTo>
                  <a:pt x="48" y="28"/>
                </a:lnTo>
                <a:lnTo>
                  <a:pt x="48" y="27"/>
                </a:lnTo>
                <a:lnTo>
                  <a:pt x="48" y="26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1"/>
                </a:lnTo>
                <a:lnTo>
                  <a:pt x="48" y="20"/>
                </a:lnTo>
                <a:lnTo>
                  <a:pt x="48" y="18"/>
                </a:lnTo>
                <a:lnTo>
                  <a:pt x="47" y="17"/>
                </a:lnTo>
                <a:lnTo>
                  <a:pt x="47" y="16"/>
                </a:lnTo>
                <a:lnTo>
                  <a:pt x="47" y="15"/>
                </a:lnTo>
                <a:lnTo>
                  <a:pt x="45" y="14"/>
                </a:lnTo>
                <a:lnTo>
                  <a:pt x="45" y="12"/>
                </a:lnTo>
                <a:lnTo>
                  <a:pt x="44" y="11"/>
                </a:lnTo>
                <a:lnTo>
                  <a:pt x="43" y="10"/>
                </a:lnTo>
                <a:lnTo>
                  <a:pt x="43" y="9"/>
                </a:lnTo>
                <a:lnTo>
                  <a:pt x="42" y="8"/>
                </a:lnTo>
                <a:lnTo>
                  <a:pt x="41" y="8"/>
                </a:lnTo>
                <a:lnTo>
                  <a:pt x="41" y="6"/>
                </a:lnTo>
                <a:lnTo>
                  <a:pt x="39" y="5"/>
                </a:lnTo>
                <a:lnTo>
                  <a:pt x="38" y="5"/>
                </a:lnTo>
                <a:lnTo>
                  <a:pt x="37" y="4"/>
                </a:lnTo>
                <a:lnTo>
                  <a:pt x="36" y="3"/>
                </a:lnTo>
                <a:lnTo>
                  <a:pt x="35" y="3"/>
                </a:lnTo>
                <a:lnTo>
                  <a:pt x="33" y="2"/>
                </a:lnTo>
                <a:lnTo>
                  <a:pt x="32" y="2"/>
                </a:lnTo>
                <a:lnTo>
                  <a:pt x="31" y="2"/>
                </a:ln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2"/>
                </a:lnTo>
                <a:lnTo>
                  <a:pt x="15" y="2"/>
                </a:lnTo>
                <a:lnTo>
                  <a:pt x="14" y="3"/>
                </a:lnTo>
                <a:lnTo>
                  <a:pt x="13" y="3"/>
                </a:lnTo>
                <a:lnTo>
                  <a:pt x="12" y="4"/>
                </a:lnTo>
                <a:lnTo>
                  <a:pt x="11" y="4"/>
                </a:lnTo>
                <a:lnTo>
                  <a:pt x="9" y="5"/>
                </a:lnTo>
                <a:lnTo>
                  <a:pt x="8" y="6"/>
                </a:lnTo>
                <a:lnTo>
                  <a:pt x="7" y="8"/>
                </a:lnTo>
                <a:lnTo>
                  <a:pt x="6" y="8"/>
                </a:lnTo>
                <a:lnTo>
                  <a:pt x="6" y="9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2"/>
                </a:lnTo>
                <a:lnTo>
                  <a:pt x="2" y="14"/>
                </a:lnTo>
                <a:lnTo>
                  <a:pt x="2" y="15"/>
                </a:lnTo>
                <a:lnTo>
                  <a:pt x="2" y="16"/>
                </a:lnTo>
                <a:lnTo>
                  <a:pt x="1" y="17"/>
                </a:lnTo>
                <a:lnTo>
                  <a:pt x="1" y="18"/>
                </a:lnTo>
                <a:lnTo>
                  <a:pt x="1" y="20"/>
                </a:lnTo>
                <a:lnTo>
                  <a:pt x="1" y="21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6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2"/>
                </a:lnTo>
                <a:lnTo>
                  <a:pt x="2" y="33"/>
                </a:lnTo>
                <a:lnTo>
                  <a:pt x="2" y="34"/>
                </a:lnTo>
                <a:lnTo>
                  <a:pt x="2" y="35"/>
                </a:lnTo>
                <a:lnTo>
                  <a:pt x="3" y="35"/>
                </a:lnTo>
                <a:lnTo>
                  <a:pt x="3" y="36"/>
                </a:lnTo>
                <a:lnTo>
                  <a:pt x="5" y="38"/>
                </a:lnTo>
                <a:lnTo>
                  <a:pt x="5" y="39"/>
                </a:lnTo>
                <a:lnTo>
                  <a:pt x="6" y="40"/>
                </a:lnTo>
                <a:lnTo>
                  <a:pt x="7" y="41"/>
                </a:lnTo>
                <a:lnTo>
                  <a:pt x="8" y="42"/>
                </a:lnTo>
                <a:lnTo>
                  <a:pt x="9" y="42"/>
                </a:lnTo>
                <a:lnTo>
                  <a:pt x="9" y="44"/>
                </a:lnTo>
                <a:lnTo>
                  <a:pt x="11" y="44"/>
                </a:lnTo>
                <a:lnTo>
                  <a:pt x="12" y="45"/>
                </a:lnTo>
                <a:lnTo>
                  <a:pt x="13" y="45"/>
                </a:lnTo>
                <a:lnTo>
                  <a:pt x="14" y="46"/>
                </a:lnTo>
                <a:lnTo>
                  <a:pt x="15" y="46"/>
                </a:lnTo>
                <a:lnTo>
                  <a:pt x="15" y="47"/>
                </a:lnTo>
                <a:lnTo>
                  <a:pt x="17" y="47"/>
                </a:lnTo>
                <a:lnTo>
                  <a:pt x="18" y="47"/>
                </a:lnTo>
                <a:lnTo>
                  <a:pt x="19" y="47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2" name="Freeform 64"/>
          <p:cNvSpPr>
            <a:spLocks/>
          </p:cNvSpPr>
          <p:nvPr/>
        </p:nvSpPr>
        <p:spPr bwMode="auto">
          <a:xfrm>
            <a:off x="3489325" y="5543550"/>
            <a:ext cx="23813" cy="23813"/>
          </a:xfrm>
          <a:custGeom>
            <a:avLst/>
            <a:gdLst>
              <a:gd name="T0" fmla="*/ 2147483647 w 30"/>
              <a:gd name="T1" fmla="*/ 2147483647 h 30"/>
              <a:gd name="T2" fmla="*/ 2147483647 w 30"/>
              <a:gd name="T3" fmla="*/ 2147483647 h 30"/>
              <a:gd name="T4" fmla="*/ 2147483647 w 30"/>
              <a:gd name="T5" fmla="*/ 2147483647 h 30"/>
              <a:gd name="T6" fmla="*/ 2147483647 w 30"/>
              <a:gd name="T7" fmla="*/ 2147483647 h 30"/>
              <a:gd name="T8" fmla="*/ 2147483647 w 30"/>
              <a:gd name="T9" fmla="*/ 2147483647 h 30"/>
              <a:gd name="T10" fmla="*/ 2147483647 w 30"/>
              <a:gd name="T11" fmla="*/ 2147483647 h 30"/>
              <a:gd name="T12" fmla="*/ 2147483647 w 30"/>
              <a:gd name="T13" fmla="*/ 2147483647 h 30"/>
              <a:gd name="T14" fmla="*/ 2147483647 w 30"/>
              <a:gd name="T15" fmla="*/ 2147483647 h 30"/>
              <a:gd name="T16" fmla="*/ 2147483647 w 30"/>
              <a:gd name="T17" fmla="*/ 2147483647 h 30"/>
              <a:gd name="T18" fmla="*/ 2147483647 w 30"/>
              <a:gd name="T19" fmla="*/ 2147483647 h 30"/>
              <a:gd name="T20" fmla="*/ 2147483647 w 30"/>
              <a:gd name="T21" fmla="*/ 2147483647 h 30"/>
              <a:gd name="T22" fmla="*/ 2147483647 w 30"/>
              <a:gd name="T23" fmla="*/ 2147483647 h 30"/>
              <a:gd name="T24" fmla="*/ 2147483647 w 30"/>
              <a:gd name="T25" fmla="*/ 2147483647 h 30"/>
              <a:gd name="T26" fmla="*/ 2147483647 w 30"/>
              <a:gd name="T27" fmla="*/ 2147483647 h 30"/>
              <a:gd name="T28" fmla="*/ 2147483647 w 30"/>
              <a:gd name="T29" fmla="*/ 2147483647 h 30"/>
              <a:gd name="T30" fmla="*/ 2147483647 w 30"/>
              <a:gd name="T31" fmla="*/ 2147483647 h 30"/>
              <a:gd name="T32" fmla="*/ 2147483647 w 30"/>
              <a:gd name="T33" fmla="*/ 2147483647 h 30"/>
              <a:gd name="T34" fmla="*/ 2147483647 w 30"/>
              <a:gd name="T35" fmla="*/ 2147483647 h 30"/>
              <a:gd name="T36" fmla="*/ 2147483647 w 30"/>
              <a:gd name="T37" fmla="*/ 2147483647 h 30"/>
              <a:gd name="T38" fmla="*/ 2147483647 w 30"/>
              <a:gd name="T39" fmla="*/ 0 h 30"/>
              <a:gd name="T40" fmla="*/ 2147483647 w 30"/>
              <a:gd name="T41" fmla="*/ 0 h 30"/>
              <a:gd name="T42" fmla="*/ 2147483647 w 30"/>
              <a:gd name="T43" fmla="*/ 0 h 30"/>
              <a:gd name="T44" fmla="*/ 2147483647 w 30"/>
              <a:gd name="T45" fmla="*/ 0 h 30"/>
              <a:gd name="T46" fmla="*/ 2147483647 w 30"/>
              <a:gd name="T47" fmla="*/ 0 h 30"/>
              <a:gd name="T48" fmla="*/ 2147483647 w 30"/>
              <a:gd name="T49" fmla="*/ 2147483647 h 30"/>
              <a:gd name="T50" fmla="*/ 2147483647 w 30"/>
              <a:gd name="T51" fmla="*/ 2147483647 h 30"/>
              <a:gd name="T52" fmla="*/ 2147483647 w 30"/>
              <a:gd name="T53" fmla="*/ 2147483647 h 30"/>
              <a:gd name="T54" fmla="*/ 2147483647 w 30"/>
              <a:gd name="T55" fmla="*/ 2147483647 h 30"/>
              <a:gd name="T56" fmla="*/ 2147483647 w 30"/>
              <a:gd name="T57" fmla="*/ 2147483647 h 30"/>
              <a:gd name="T58" fmla="*/ 2147483647 w 30"/>
              <a:gd name="T59" fmla="*/ 2147483647 h 30"/>
              <a:gd name="T60" fmla="*/ 2147483647 w 30"/>
              <a:gd name="T61" fmla="*/ 2147483647 h 30"/>
              <a:gd name="T62" fmla="*/ 0 w 30"/>
              <a:gd name="T63" fmla="*/ 2147483647 h 30"/>
              <a:gd name="T64" fmla="*/ 0 w 30"/>
              <a:gd name="T65" fmla="*/ 2147483647 h 30"/>
              <a:gd name="T66" fmla="*/ 0 w 30"/>
              <a:gd name="T67" fmla="*/ 2147483647 h 30"/>
              <a:gd name="T68" fmla="*/ 0 w 30"/>
              <a:gd name="T69" fmla="*/ 2147483647 h 30"/>
              <a:gd name="T70" fmla="*/ 2147483647 w 30"/>
              <a:gd name="T71" fmla="*/ 2147483647 h 30"/>
              <a:gd name="T72" fmla="*/ 2147483647 w 30"/>
              <a:gd name="T73" fmla="*/ 2147483647 h 30"/>
              <a:gd name="T74" fmla="*/ 2147483647 w 30"/>
              <a:gd name="T75" fmla="*/ 2147483647 h 30"/>
              <a:gd name="T76" fmla="*/ 2147483647 w 30"/>
              <a:gd name="T77" fmla="*/ 2147483647 h 30"/>
              <a:gd name="T78" fmla="*/ 2147483647 w 30"/>
              <a:gd name="T79" fmla="*/ 2147483647 h 30"/>
              <a:gd name="T80" fmla="*/ 2147483647 w 30"/>
              <a:gd name="T81" fmla="*/ 2147483647 h 30"/>
              <a:gd name="T82" fmla="*/ 2147483647 w 30"/>
              <a:gd name="T83" fmla="*/ 2147483647 h 30"/>
              <a:gd name="T84" fmla="*/ 2147483647 w 30"/>
              <a:gd name="T85" fmla="*/ 2147483647 h 30"/>
              <a:gd name="T86" fmla="*/ 2147483647 w 30"/>
              <a:gd name="T87" fmla="*/ 2147483647 h 3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" h="30">
                <a:moveTo>
                  <a:pt x="15" y="30"/>
                </a:moveTo>
                <a:lnTo>
                  <a:pt x="15" y="30"/>
                </a:lnTo>
                <a:lnTo>
                  <a:pt x="16" y="30"/>
                </a:lnTo>
                <a:lnTo>
                  <a:pt x="18" y="30"/>
                </a:lnTo>
                <a:lnTo>
                  <a:pt x="18" y="29"/>
                </a:lnTo>
                <a:lnTo>
                  <a:pt x="19" y="29"/>
                </a:lnTo>
                <a:lnTo>
                  <a:pt x="20" y="29"/>
                </a:lnTo>
                <a:lnTo>
                  <a:pt x="21" y="28"/>
                </a:lnTo>
                <a:lnTo>
                  <a:pt x="22" y="28"/>
                </a:lnTo>
                <a:lnTo>
                  <a:pt x="24" y="28"/>
                </a:lnTo>
                <a:lnTo>
                  <a:pt x="24" y="27"/>
                </a:lnTo>
                <a:lnTo>
                  <a:pt x="25" y="27"/>
                </a:lnTo>
                <a:lnTo>
                  <a:pt x="25" y="25"/>
                </a:lnTo>
                <a:lnTo>
                  <a:pt x="26" y="25"/>
                </a:lnTo>
                <a:lnTo>
                  <a:pt x="26" y="24"/>
                </a:lnTo>
                <a:lnTo>
                  <a:pt x="27" y="24"/>
                </a:lnTo>
                <a:lnTo>
                  <a:pt x="27" y="23"/>
                </a:lnTo>
                <a:lnTo>
                  <a:pt x="28" y="22"/>
                </a:lnTo>
                <a:lnTo>
                  <a:pt x="28" y="21"/>
                </a:lnTo>
                <a:lnTo>
                  <a:pt x="28" y="19"/>
                </a:lnTo>
                <a:lnTo>
                  <a:pt x="30" y="19"/>
                </a:lnTo>
                <a:lnTo>
                  <a:pt x="30" y="18"/>
                </a:lnTo>
                <a:lnTo>
                  <a:pt x="30" y="17"/>
                </a:lnTo>
                <a:lnTo>
                  <a:pt x="30" y="16"/>
                </a:lnTo>
                <a:lnTo>
                  <a:pt x="30" y="15"/>
                </a:lnTo>
                <a:lnTo>
                  <a:pt x="30" y="13"/>
                </a:lnTo>
                <a:lnTo>
                  <a:pt x="30" y="12"/>
                </a:lnTo>
                <a:lnTo>
                  <a:pt x="30" y="11"/>
                </a:lnTo>
                <a:lnTo>
                  <a:pt x="30" y="10"/>
                </a:lnTo>
                <a:lnTo>
                  <a:pt x="28" y="10"/>
                </a:lnTo>
                <a:lnTo>
                  <a:pt x="28" y="9"/>
                </a:lnTo>
                <a:lnTo>
                  <a:pt x="28" y="7"/>
                </a:lnTo>
                <a:lnTo>
                  <a:pt x="27" y="7"/>
                </a:lnTo>
                <a:lnTo>
                  <a:pt x="27" y="6"/>
                </a:lnTo>
                <a:lnTo>
                  <a:pt x="26" y="5"/>
                </a:lnTo>
                <a:lnTo>
                  <a:pt x="26" y="4"/>
                </a:lnTo>
                <a:lnTo>
                  <a:pt x="25" y="4"/>
                </a:lnTo>
                <a:lnTo>
                  <a:pt x="25" y="3"/>
                </a:lnTo>
                <a:lnTo>
                  <a:pt x="24" y="3"/>
                </a:lnTo>
                <a:lnTo>
                  <a:pt x="22" y="1"/>
                </a:lnTo>
                <a:lnTo>
                  <a:pt x="21" y="1"/>
                </a:lnTo>
                <a:lnTo>
                  <a:pt x="20" y="1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9" y="0"/>
                </a:ln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7" y="3"/>
                </a:lnTo>
                <a:lnTo>
                  <a:pt x="6" y="3"/>
                </a:lnTo>
                <a:lnTo>
                  <a:pt x="4" y="4"/>
                </a:lnTo>
                <a:lnTo>
                  <a:pt x="3" y="5"/>
                </a:lnTo>
                <a:lnTo>
                  <a:pt x="2" y="6"/>
                </a:lnTo>
                <a:lnTo>
                  <a:pt x="2" y="7"/>
                </a:lnTo>
                <a:lnTo>
                  <a:pt x="1" y="9"/>
                </a:lnTo>
                <a:lnTo>
                  <a:pt x="1" y="10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0" y="15"/>
                </a:ln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1" y="19"/>
                </a:lnTo>
                <a:lnTo>
                  <a:pt x="1" y="21"/>
                </a:lnTo>
                <a:lnTo>
                  <a:pt x="1" y="22"/>
                </a:lnTo>
                <a:lnTo>
                  <a:pt x="2" y="22"/>
                </a:lnTo>
                <a:lnTo>
                  <a:pt x="2" y="23"/>
                </a:lnTo>
                <a:lnTo>
                  <a:pt x="2" y="24"/>
                </a:lnTo>
                <a:lnTo>
                  <a:pt x="3" y="24"/>
                </a:lnTo>
                <a:lnTo>
                  <a:pt x="3" y="25"/>
                </a:lnTo>
                <a:lnTo>
                  <a:pt x="4" y="25"/>
                </a:lnTo>
                <a:lnTo>
                  <a:pt x="6" y="27"/>
                </a:lnTo>
                <a:lnTo>
                  <a:pt x="7" y="28"/>
                </a:lnTo>
                <a:lnTo>
                  <a:pt x="8" y="28"/>
                </a:lnTo>
                <a:lnTo>
                  <a:pt x="9" y="29"/>
                </a:lnTo>
                <a:lnTo>
                  <a:pt x="10" y="29"/>
                </a:lnTo>
                <a:lnTo>
                  <a:pt x="12" y="29"/>
                </a:lnTo>
                <a:lnTo>
                  <a:pt x="13" y="30"/>
                </a:lnTo>
                <a:lnTo>
                  <a:pt x="14" y="30"/>
                </a:lnTo>
                <a:lnTo>
                  <a:pt x="15" y="3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3" name="Freeform 65"/>
          <p:cNvSpPr>
            <a:spLocks/>
          </p:cNvSpPr>
          <p:nvPr/>
        </p:nvSpPr>
        <p:spPr bwMode="auto">
          <a:xfrm>
            <a:off x="3495675" y="5454650"/>
            <a:ext cx="38100" cy="38100"/>
          </a:xfrm>
          <a:custGeom>
            <a:avLst/>
            <a:gdLst>
              <a:gd name="T0" fmla="*/ 2147483647 w 48"/>
              <a:gd name="T1" fmla="*/ 2147483647 h 48"/>
              <a:gd name="T2" fmla="*/ 2147483647 w 48"/>
              <a:gd name="T3" fmla="*/ 2147483647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2147483647 w 48"/>
              <a:gd name="T19" fmla="*/ 2147483647 h 48"/>
              <a:gd name="T20" fmla="*/ 2147483647 w 48"/>
              <a:gd name="T21" fmla="*/ 2147483647 h 48"/>
              <a:gd name="T22" fmla="*/ 2147483647 w 48"/>
              <a:gd name="T23" fmla="*/ 2147483647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0 h 48"/>
              <a:gd name="T42" fmla="*/ 2147483647 w 48"/>
              <a:gd name="T43" fmla="*/ 0 h 48"/>
              <a:gd name="T44" fmla="*/ 2147483647 w 48"/>
              <a:gd name="T45" fmla="*/ 0 h 48"/>
              <a:gd name="T46" fmla="*/ 2147483647 w 48"/>
              <a:gd name="T47" fmla="*/ 0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0 w 48"/>
              <a:gd name="T65" fmla="*/ 2147483647 h 48"/>
              <a:gd name="T66" fmla="*/ 0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2147483647 h 48"/>
              <a:gd name="T86" fmla="*/ 2147483647 w 48"/>
              <a:gd name="T87" fmla="*/ 2147483647 h 48"/>
              <a:gd name="T88" fmla="*/ 2147483647 w 48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7"/>
                </a:lnTo>
                <a:lnTo>
                  <a:pt x="30" y="47"/>
                </a:lnTo>
                <a:lnTo>
                  <a:pt x="31" y="47"/>
                </a:lnTo>
                <a:lnTo>
                  <a:pt x="32" y="47"/>
                </a:lnTo>
                <a:lnTo>
                  <a:pt x="33" y="46"/>
                </a:lnTo>
                <a:lnTo>
                  <a:pt x="35" y="46"/>
                </a:lnTo>
                <a:lnTo>
                  <a:pt x="36" y="45"/>
                </a:lnTo>
                <a:lnTo>
                  <a:pt x="37" y="45"/>
                </a:lnTo>
                <a:lnTo>
                  <a:pt x="37" y="43"/>
                </a:lnTo>
                <a:lnTo>
                  <a:pt x="38" y="43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40"/>
                </a:lnTo>
                <a:lnTo>
                  <a:pt x="43" y="40"/>
                </a:lnTo>
                <a:lnTo>
                  <a:pt x="43" y="39"/>
                </a:lnTo>
                <a:lnTo>
                  <a:pt x="44" y="37"/>
                </a:lnTo>
                <a:lnTo>
                  <a:pt x="44" y="36"/>
                </a:lnTo>
                <a:lnTo>
                  <a:pt x="45" y="35"/>
                </a:lnTo>
                <a:lnTo>
                  <a:pt x="47" y="34"/>
                </a:lnTo>
                <a:lnTo>
                  <a:pt x="47" y="33"/>
                </a:lnTo>
                <a:lnTo>
                  <a:pt x="47" y="31"/>
                </a:lnTo>
                <a:lnTo>
                  <a:pt x="48" y="30"/>
                </a:lnTo>
                <a:lnTo>
                  <a:pt x="48" y="29"/>
                </a:lnTo>
                <a:lnTo>
                  <a:pt x="48" y="28"/>
                </a:lnTo>
                <a:lnTo>
                  <a:pt x="48" y="27"/>
                </a:lnTo>
                <a:lnTo>
                  <a:pt x="48" y="25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1"/>
                </a:lnTo>
                <a:lnTo>
                  <a:pt x="48" y="19"/>
                </a:lnTo>
                <a:lnTo>
                  <a:pt x="48" y="18"/>
                </a:lnTo>
                <a:lnTo>
                  <a:pt x="47" y="17"/>
                </a:lnTo>
                <a:lnTo>
                  <a:pt x="47" y="16"/>
                </a:lnTo>
                <a:lnTo>
                  <a:pt x="47" y="15"/>
                </a:lnTo>
                <a:lnTo>
                  <a:pt x="45" y="13"/>
                </a:lnTo>
                <a:lnTo>
                  <a:pt x="45" y="12"/>
                </a:lnTo>
                <a:lnTo>
                  <a:pt x="44" y="11"/>
                </a:lnTo>
                <a:lnTo>
                  <a:pt x="43" y="10"/>
                </a:lnTo>
                <a:lnTo>
                  <a:pt x="43" y="9"/>
                </a:lnTo>
                <a:lnTo>
                  <a:pt x="42" y="7"/>
                </a:lnTo>
                <a:lnTo>
                  <a:pt x="41" y="7"/>
                </a:lnTo>
                <a:lnTo>
                  <a:pt x="41" y="6"/>
                </a:lnTo>
                <a:lnTo>
                  <a:pt x="39" y="5"/>
                </a:lnTo>
                <a:lnTo>
                  <a:pt x="38" y="5"/>
                </a:lnTo>
                <a:lnTo>
                  <a:pt x="37" y="4"/>
                </a:lnTo>
                <a:lnTo>
                  <a:pt x="36" y="3"/>
                </a:lnTo>
                <a:lnTo>
                  <a:pt x="35" y="3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1"/>
                </a:lnTo>
                <a:lnTo>
                  <a:pt x="15" y="1"/>
                </a:lnTo>
                <a:lnTo>
                  <a:pt x="14" y="3"/>
                </a:lnTo>
                <a:lnTo>
                  <a:pt x="13" y="3"/>
                </a:lnTo>
                <a:lnTo>
                  <a:pt x="12" y="4"/>
                </a:lnTo>
                <a:lnTo>
                  <a:pt x="11" y="4"/>
                </a:lnTo>
                <a:lnTo>
                  <a:pt x="9" y="5"/>
                </a:lnTo>
                <a:lnTo>
                  <a:pt x="8" y="6"/>
                </a:lnTo>
                <a:lnTo>
                  <a:pt x="7" y="7"/>
                </a:lnTo>
                <a:lnTo>
                  <a:pt x="6" y="7"/>
                </a:lnTo>
                <a:lnTo>
                  <a:pt x="6" y="9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2"/>
                </a:lnTo>
                <a:lnTo>
                  <a:pt x="2" y="13"/>
                </a:lnTo>
                <a:lnTo>
                  <a:pt x="2" y="15"/>
                </a:lnTo>
                <a:lnTo>
                  <a:pt x="2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1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2" y="33"/>
                </a:lnTo>
                <a:lnTo>
                  <a:pt x="2" y="34"/>
                </a:lnTo>
                <a:lnTo>
                  <a:pt x="2" y="35"/>
                </a:lnTo>
                <a:lnTo>
                  <a:pt x="3" y="35"/>
                </a:lnTo>
                <a:lnTo>
                  <a:pt x="3" y="36"/>
                </a:lnTo>
                <a:lnTo>
                  <a:pt x="5" y="37"/>
                </a:lnTo>
                <a:lnTo>
                  <a:pt x="5" y="39"/>
                </a:lnTo>
                <a:lnTo>
                  <a:pt x="6" y="40"/>
                </a:lnTo>
                <a:lnTo>
                  <a:pt x="7" y="41"/>
                </a:lnTo>
                <a:lnTo>
                  <a:pt x="8" y="42"/>
                </a:lnTo>
                <a:lnTo>
                  <a:pt x="9" y="42"/>
                </a:lnTo>
                <a:lnTo>
                  <a:pt x="9" y="43"/>
                </a:lnTo>
                <a:lnTo>
                  <a:pt x="11" y="43"/>
                </a:lnTo>
                <a:lnTo>
                  <a:pt x="12" y="45"/>
                </a:lnTo>
                <a:lnTo>
                  <a:pt x="13" y="45"/>
                </a:lnTo>
                <a:lnTo>
                  <a:pt x="14" y="46"/>
                </a:lnTo>
                <a:lnTo>
                  <a:pt x="15" y="46"/>
                </a:lnTo>
                <a:lnTo>
                  <a:pt x="15" y="47"/>
                </a:lnTo>
                <a:lnTo>
                  <a:pt x="17" y="47"/>
                </a:lnTo>
                <a:lnTo>
                  <a:pt x="18" y="47"/>
                </a:lnTo>
                <a:lnTo>
                  <a:pt x="19" y="47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4" name="Freeform 66"/>
          <p:cNvSpPr>
            <a:spLocks/>
          </p:cNvSpPr>
          <p:nvPr/>
        </p:nvSpPr>
        <p:spPr bwMode="auto">
          <a:xfrm>
            <a:off x="3489325" y="5467350"/>
            <a:ext cx="23813" cy="23813"/>
          </a:xfrm>
          <a:custGeom>
            <a:avLst/>
            <a:gdLst>
              <a:gd name="T0" fmla="*/ 2147483647 w 30"/>
              <a:gd name="T1" fmla="*/ 2147483647 h 30"/>
              <a:gd name="T2" fmla="*/ 2147483647 w 30"/>
              <a:gd name="T3" fmla="*/ 2147483647 h 30"/>
              <a:gd name="T4" fmla="*/ 2147483647 w 30"/>
              <a:gd name="T5" fmla="*/ 2147483647 h 30"/>
              <a:gd name="T6" fmla="*/ 2147483647 w 30"/>
              <a:gd name="T7" fmla="*/ 2147483647 h 30"/>
              <a:gd name="T8" fmla="*/ 2147483647 w 30"/>
              <a:gd name="T9" fmla="*/ 2147483647 h 30"/>
              <a:gd name="T10" fmla="*/ 2147483647 w 30"/>
              <a:gd name="T11" fmla="*/ 2147483647 h 30"/>
              <a:gd name="T12" fmla="*/ 2147483647 w 30"/>
              <a:gd name="T13" fmla="*/ 2147483647 h 30"/>
              <a:gd name="T14" fmla="*/ 2147483647 w 30"/>
              <a:gd name="T15" fmla="*/ 2147483647 h 30"/>
              <a:gd name="T16" fmla="*/ 2147483647 w 30"/>
              <a:gd name="T17" fmla="*/ 2147483647 h 30"/>
              <a:gd name="T18" fmla="*/ 2147483647 w 30"/>
              <a:gd name="T19" fmla="*/ 2147483647 h 30"/>
              <a:gd name="T20" fmla="*/ 2147483647 w 30"/>
              <a:gd name="T21" fmla="*/ 2147483647 h 30"/>
              <a:gd name="T22" fmla="*/ 2147483647 w 30"/>
              <a:gd name="T23" fmla="*/ 2147483647 h 30"/>
              <a:gd name="T24" fmla="*/ 2147483647 w 30"/>
              <a:gd name="T25" fmla="*/ 2147483647 h 30"/>
              <a:gd name="T26" fmla="*/ 2147483647 w 30"/>
              <a:gd name="T27" fmla="*/ 2147483647 h 30"/>
              <a:gd name="T28" fmla="*/ 2147483647 w 30"/>
              <a:gd name="T29" fmla="*/ 2147483647 h 30"/>
              <a:gd name="T30" fmla="*/ 2147483647 w 30"/>
              <a:gd name="T31" fmla="*/ 2147483647 h 30"/>
              <a:gd name="T32" fmla="*/ 2147483647 w 30"/>
              <a:gd name="T33" fmla="*/ 2147483647 h 30"/>
              <a:gd name="T34" fmla="*/ 2147483647 w 30"/>
              <a:gd name="T35" fmla="*/ 2147483647 h 30"/>
              <a:gd name="T36" fmla="*/ 2147483647 w 30"/>
              <a:gd name="T37" fmla="*/ 2147483647 h 30"/>
              <a:gd name="T38" fmla="*/ 2147483647 w 30"/>
              <a:gd name="T39" fmla="*/ 0 h 30"/>
              <a:gd name="T40" fmla="*/ 2147483647 w 30"/>
              <a:gd name="T41" fmla="*/ 0 h 30"/>
              <a:gd name="T42" fmla="*/ 2147483647 w 30"/>
              <a:gd name="T43" fmla="*/ 0 h 30"/>
              <a:gd name="T44" fmla="*/ 2147483647 w 30"/>
              <a:gd name="T45" fmla="*/ 0 h 30"/>
              <a:gd name="T46" fmla="*/ 2147483647 w 30"/>
              <a:gd name="T47" fmla="*/ 0 h 30"/>
              <a:gd name="T48" fmla="*/ 2147483647 w 30"/>
              <a:gd name="T49" fmla="*/ 2147483647 h 30"/>
              <a:gd name="T50" fmla="*/ 2147483647 w 30"/>
              <a:gd name="T51" fmla="*/ 2147483647 h 30"/>
              <a:gd name="T52" fmla="*/ 2147483647 w 30"/>
              <a:gd name="T53" fmla="*/ 2147483647 h 30"/>
              <a:gd name="T54" fmla="*/ 2147483647 w 30"/>
              <a:gd name="T55" fmla="*/ 2147483647 h 30"/>
              <a:gd name="T56" fmla="*/ 2147483647 w 30"/>
              <a:gd name="T57" fmla="*/ 2147483647 h 30"/>
              <a:gd name="T58" fmla="*/ 2147483647 w 30"/>
              <a:gd name="T59" fmla="*/ 2147483647 h 30"/>
              <a:gd name="T60" fmla="*/ 2147483647 w 30"/>
              <a:gd name="T61" fmla="*/ 2147483647 h 30"/>
              <a:gd name="T62" fmla="*/ 0 w 30"/>
              <a:gd name="T63" fmla="*/ 2147483647 h 30"/>
              <a:gd name="T64" fmla="*/ 0 w 30"/>
              <a:gd name="T65" fmla="*/ 2147483647 h 30"/>
              <a:gd name="T66" fmla="*/ 0 w 30"/>
              <a:gd name="T67" fmla="*/ 2147483647 h 30"/>
              <a:gd name="T68" fmla="*/ 0 w 30"/>
              <a:gd name="T69" fmla="*/ 2147483647 h 30"/>
              <a:gd name="T70" fmla="*/ 2147483647 w 30"/>
              <a:gd name="T71" fmla="*/ 2147483647 h 30"/>
              <a:gd name="T72" fmla="*/ 2147483647 w 30"/>
              <a:gd name="T73" fmla="*/ 2147483647 h 30"/>
              <a:gd name="T74" fmla="*/ 2147483647 w 30"/>
              <a:gd name="T75" fmla="*/ 2147483647 h 30"/>
              <a:gd name="T76" fmla="*/ 2147483647 w 30"/>
              <a:gd name="T77" fmla="*/ 2147483647 h 30"/>
              <a:gd name="T78" fmla="*/ 2147483647 w 30"/>
              <a:gd name="T79" fmla="*/ 2147483647 h 30"/>
              <a:gd name="T80" fmla="*/ 2147483647 w 30"/>
              <a:gd name="T81" fmla="*/ 2147483647 h 30"/>
              <a:gd name="T82" fmla="*/ 2147483647 w 30"/>
              <a:gd name="T83" fmla="*/ 2147483647 h 30"/>
              <a:gd name="T84" fmla="*/ 2147483647 w 30"/>
              <a:gd name="T85" fmla="*/ 2147483647 h 30"/>
              <a:gd name="T86" fmla="*/ 2147483647 w 30"/>
              <a:gd name="T87" fmla="*/ 2147483647 h 3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" h="30">
                <a:moveTo>
                  <a:pt x="15" y="30"/>
                </a:moveTo>
                <a:lnTo>
                  <a:pt x="15" y="30"/>
                </a:lnTo>
                <a:lnTo>
                  <a:pt x="16" y="30"/>
                </a:lnTo>
                <a:lnTo>
                  <a:pt x="18" y="30"/>
                </a:lnTo>
                <a:lnTo>
                  <a:pt x="18" y="29"/>
                </a:lnTo>
                <a:lnTo>
                  <a:pt x="19" y="29"/>
                </a:lnTo>
                <a:lnTo>
                  <a:pt x="20" y="29"/>
                </a:lnTo>
                <a:lnTo>
                  <a:pt x="21" y="28"/>
                </a:lnTo>
                <a:lnTo>
                  <a:pt x="22" y="28"/>
                </a:lnTo>
                <a:lnTo>
                  <a:pt x="24" y="28"/>
                </a:lnTo>
                <a:lnTo>
                  <a:pt x="24" y="26"/>
                </a:lnTo>
                <a:lnTo>
                  <a:pt x="25" y="26"/>
                </a:lnTo>
                <a:lnTo>
                  <a:pt x="25" y="25"/>
                </a:lnTo>
                <a:lnTo>
                  <a:pt x="26" y="25"/>
                </a:lnTo>
                <a:lnTo>
                  <a:pt x="26" y="24"/>
                </a:lnTo>
                <a:lnTo>
                  <a:pt x="27" y="24"/>
                </a:lnTo>
                <a:lnTo>
                  <a:pt x="27" y="23"/>
                </a:lnTo>
                <a:lnTo>
                  <a:pt x="28" y="22"/>
                </a:lnTo>
                <a:lnTo>
                  <a:pt x="28" y="20"/>
                </a:lnTo>
                <a:lnTo>
                  <a:pt x="28" y="19"/>
                </a:lnTo>
                <a:lnTo>
                  <a:pt x="30" y="19"/>
                </a:lnTo>
                <a:lnTo>
                  <a:pt x="30" y="18"/>
                </a:lnTo>
                <a:lnTo>
                  <a:pt x="30" y="17"/>
                </a:lnTo>
                <a:lnTo>
                  <a:pt x="30" y="16"/>
                </a:lnTo>
                <a:lnTo>
                  <a:pt x="30" y="14"/>
                </a:lnTo>
                <a:lnTo>
                  <a:pt x="30" y="13"/>
                </a:lnTo>
                <a:lnTo>
                  <a:pt x="30" y="12"/>
                </a:lnTo>
                <a:lnTo>
                  <a:pt x="30" y="11"/>
                </a:lnTo>
                <a:lnTo>
                  <a:pt x="30" y="10"/>
                </a:lnTo>
                <a:lnTo>
                  <a:pt x="28" y="10"/>
                </a:lnTo>
                <a:lnTo>
                  <a:pt x="28" y="8"/>
                </a:lnTo>
                <a:lnTo>
                  <a:pt x="28" y="7"/>
                </a:lnTo>
                <a:lnTo>
                  <a:pt x="27" y="7"/>
                </a:lnTo>
                <a:lnTo>
                  <a:pt x="27" y="6"/>
                </a:lnTo>
                <a:lnTo>
                  <a:pt x="26" y="5"/>
                </a:lnTo>
                <a:lnTo>
                  <a:pt x="26" y="4"/>
                </a:lnTo>
                <a:lnTo>
                  <a:pt x="25" y="4"/>
                </a:lnTo>
                <a:lnTo>
                  <a:pt x="25" y="2"/>
                </a:lnTo>
                <a:lnTo>
                  <a:pt x="24" y="2"/>
                </a:lnTo>
                <a:lnTo>
                  <a:pt x="22" y="1"/>
                </a:lnTo>
                <a:lnTo>
                  <a:pt x="21" y="1"/>
                </a:lnTo>
                <a:lnTo>
                  <a:pt x="20" y="1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9" y="0"/>
                </a:ln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7" y="2"/>
                </a:lnTo>
                <a:lnTo>
                  <a:pt x="6" y="2"/>
                </a:lnTo>
                <a:lnTo>
                  <a:pt x="4" y="4"/>
                </a:lnTo>
                <a:lnTo>
                  <a:pt x="3" y="5"/>
                </a:lnTo>
                <a:lnTo>
                  <a:pt x="2" y="6"/>
                </a:lnTo>
                <a:lnTo>
                  <a:pt x="2" y="7"/>
                </a:lnTo>
                <a:lnTo>
                  <a:pt x="1" y="8"/>
                </a:lnTo>
                <a:lnTo>
                  <a:pt x="1" y="10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0" y="14"/>
                </a:ln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1" y="19"/>
                </a:lnTo>
                <a:lnTo>
                  <a:pt x="1" y="20"/>
                </a:lnTo>
                <a:lnTo>
                  <a:pt x="1" y="22"/>
                </a:lnTo>
                <a:lnTo>
                  <a:pt x="2" y="22"/>
                </a:lnTo>
                <a:lnTo>
                  <a:pt x="2" y="23"/>
                </a:lnTo>
                <a:lnTo>
                  <a:pt x="2" y="24"/>
                </a:lnTo>
                <a:lnTo>
                  <a:pt x="3" y="24"/>
                </a:lnTo>
                <a:lnTo>
                  <a:pt x="3" y="25"/>
                </a:lnTo>
                <a:lnTo>
                  <a:pt x="4" y="25"/>
                </a:lnTo>
                <a:lnTo>
                  <a:pt x="6" y="26"/>
                </a:lnTo>
                <a:lnTo>
                  <a:pt x="7" y="28"/>
                </a:lnTo>
                <a:lnTo>
                  <a:pt x="8" y="28"/>
                </a:lnTo>
                <a:lnTo>
                  <a:pt x="9" y="29"/>
                </a:lnTo>
                <a:lnTo>
                  <a:pt x="10" y="29"/>
                </a:lnTo>
                <a:lnTo>
                  <a:pt x="12" y="29"/>
                </a:lnTo>
                <a:lnTo>
                  <a:pt x="13" y="30"/>
                </a:lnTo>
                <a:lnTo>
                  <a:pt x="14" y="30"/>
                </a:lnTo>
                <a:lnTo>
                  <a:pt x="15" y="3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5" name="Freeform 67"/>
          <p:cNvSpPr>
            <a:spLocks/>
          </p:cNvSpPr>
          <p:nvPr/>
        </p:nvSpPr>
        <p:spPr bwMode="auto">
          <a:xfrm>
            <a:off x="3495675" y="5359400"/>
            <a:ext cx="38100" cy="38100"/>
          </a:xfrm>
          <a:custGeom>
            <a:avLst/>
            <a:gdLst>
              <a:gd name="T0" fmla="*/ 2147483647 w 48"/>
              <a:gd name="T1" fmla="*/ 2147483647 h 48"/>
              <a:gd name="T2" fmla="*/ 2147483647 w 48"/>
              <a:gd name="T3" fmla="*/ 2147483647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2147483647 w 48"/>
              <a:gd name="T19" fmla="*/ 2147483647 h 48"/>
              <a:gd name="T20" fmla="*/ 2147483647 w 48"/>
              <a:gd name="T21" fmla="*/ 2147483647 h 48"/>
              <a:gd name="T22" fmla="*/ 2147483647 w 48"/>
              <a:gd name="T23" fmla="*/ 2147483647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0 h 48"/>
              <a:gd name="T42" fmla="*/ 2147483647 w 48"/>
              <a:gd name="T43" fmla="*/ 0 h 48"/>
              <a:gd name="T44" fmla="*/ 2147483647 w 48"/>
              <a:gd name="T45" fmla="*/ 0 h 48"/>
              <a:gd name="T46" fmla="*/ 2147483647 w 48"/>
              <a:gd name="T47" fmla="*/ 0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0 w 48"/>
              <a:gd name="T65" fmla="*/ 2147483647 h 48"/>
              <a:gd name="T66" fmla="*/ 0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2147483647 h 48"/>
              <a:gd name="T86" fmla="*/ 2147483647 w 48"/>
              <a:gd name="T87" fmla="*/ 2147483647 h 48"/>
              <a:gd name="T88" fmla="*/ 2147483647 w 48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7"/>
                </a:lnTo>
                <a:lnTo>
                  <a:pt x="30" y="47"/>
                </a:lnTo>
                <a:lnTo>
                  <a:pt x="31" y="47"/>
                </a:lnTo>
                <a:lnTo>
                  <a:pt x="32" y="47"/>
                </a:lnTo>
                <a:lnTo>
                  <a:pt x="33" y="46"/>
                </a:lnTo>
                <a:lnTo>
                  <a:pt x="35" y="46"/>
                </a:lnTo>
                <a:lnTo>
                  <a:pt x="36" y="45"/>
                </a:lnTo>
                <a:lnTo>
                  <a:pt x="37" y="45"/>
                </a:lnTo>
                <a:lnTo>
                  <a:pt x="37" y="43"/>
                </a:lnTo>
                <a:lnTo>
                  <a:pt x="38" y="43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40"/>
                </a:lnTo>
                <a:lnTo>
                  <a:pt x="43" y="40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5" y="35"/>
                </a:lnTo>
                <a:lnTo>
                  <a:pt x="47" y="34"/>
                </a:lnTo>
                <a:lnTo>
                  <a:pt x="47" y="32"/>
                </a:lnTo>
                <a:lnTo>
                  <a:pt x="47" y="31"/>
                </a:lnTo>
                <a:lnTo>
                  <a:pt x="48" y="30"/>
                </a:lnTo>
                <a:lnTo>
                  <a:pt x="48" y="29"/>
                </a:lnTo>
                <a:lnTo>
                  <a:pt x="48" y="28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0"/>
                </a:lnTo>
                <a:lnTo>
                  <a:pt x="48" y="19"/>
                </a:lnTo>
                <a:lnTo>
                  <a:pt x="48" y="18"/>
                </a:lnTo>
                <a:lnTo>
                  <a:pt x="47" y="17"/>
                </a:lnTo>
                <a:lnTo>
                  <a:pt x="47" y="16"/>
                </a:lnTo>
                <a:lnTo>
                  <a:pt x="47" y="14"/>
                </a:lnTo>
                <a:lnTo>
                  <a:pt x="45" y="13"/>
                </a:lnTo>
                <a:lnTo>
                  <a:pt x="45" y="12"/>
                </a:lnTo>
                <a:lnTo>
                  <a:pt x="44" y="11"/>
                </a:lnTo>
                <a:lnTo>
                  <a:pt x="43" y="10"/>
                </a:lnTo>
                <a:lnTo>
                  <a:pt x="43" y="8"/>
                </a:lnTo>
                <a:lnTo>
                  <a:pt x="42" y="7"/>
                </a:lnTo>
                <a:lnTo>
                  <a:pt x="41" y="7"/>
                </a:lnTo>
                <a:lnTo>
                  <a:pt x="41" y="6"/>
                </a:lnTo>
                <a:lnTo>
                  <a:pt x="39" y="5"/>
                </a:lnTo>
                <a:lnTo>
                  <a:pt x="38" y="5"/>
                </a:lnTo>
                <a:lnTo>
                  <a:pt x="37" y="4"/>
                </a:lnTo>
                <a:lnTo>
                  <a:pt x="36" y="2"/>
                </a:lnTo>
                <a:lnTo>
                  <a:pt x="35" y="2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1"/>
                </a:lnTo>
                <a:lnTo>
                  <a:pt x="15" y="1"/>
                </a:lnTo>
                <a:lnTo>
                  <a:pt x="14" y="2"/>
                </a:lnTo>
                <a:lnTo>
                  <a:pt x="13" y="2"/>
                </a:lnTo>
                <a:lnTo>
                  <a:pt x="12" y="4"/>
                </a:lnTo>
                <a:lnTo>
                  <a:pt x="11" y="4"/>
                </a:lnTo>
                <a:lnTo>
                  <a:pt x="9" y="5"/>
                </a:lnTo>
                <a:lnTo>
                  <a:pt x="8" y="6"/>
                </a:lnTo>
                <a:lnTo>
                  <a:pt x="7" y="7"/>
                </a:lnTo>
                <a:lnTo>
                  <a:pt x="6" y="7"/>
                </a:lnTo>
                <a:lnTo>
                  <a:pt x="6" y="8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2"/>
                </a:lnTo>
                <a:lnTo>
                  <a:pt x="2" y="13"/>
                </a:lnTo>
                <a:lnTo>
                  <a:pt x="2" y="14"/>
                </a:lnTo>
                <a:lnTo>
                  <a:pt x="2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2" y="32"/>
                </a:lnTo>
                <a:lnTo>
                  <a:pt x="2" y="34"/>
                </a:lnTo>
                <a:lnTo>
                  <a:pt x="2" y="35"/>
                </a:lnTo>
                <a:lnTo>
                  <a:pt x="3" y="35"/>
                </a:lnTo>
                <a:lnTo>
                  <a:pt x="3" y="36"/>
                </a:lnTo>
                <a:lnTo>
                  <a:pt x="5" y="37"/>
                </a:lnTo>
                <a:lnTo>
                  <a:pt x="5" y="38"/>
                </a:lnTo>
                <a:lnTo>
                  <a:pt x="6" y="40"/>
                </a:lnTo>
                <a:lnTo>
                  <a:pt x="7" y="41"/>
                </a:lnTo>
                <a:lnTo>
                  <a:pt x="8" y="42"/>
                </a:lnTo>
                <a:lnTo>
                  <a:pt x="9" y="42"/>
                </a:lnTo>
                <a:lnTo>
                  <a:pt x="9" y="43"/>
                </a:lnTo>
                <a:lnTo>
                  <a:pt x="11" y="43"/>
                </a:lnTo>
                <a:lnTo>
                  <a:pt x="12" y="45"/>
                </a:lnTo>
                <a:lnTo>
                  <a:pt x="13" y="45"/>
                </a:lnTo>
                <a:lnTo>
                  <a:pt x="14" y="46"/>
                </a:lnTo>
                <a:lnTo>
                  <a:pt x="15" y="46"/>
                </a:lnTo>
                <a:lnTo>
                  <a:pt x="15" y="47"/>
                </a:lnTo>
                <a:lnTo>
                  <a:pt x="17" y="47"/>
                </a:lnTo>
                <a:lnTo>
                  <a:pt x="18" y="47"/>
                </a:lnTo>
                <a:lnTo>
                  <a:pt x="19" y="47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6" name="Freeform 68"/>
          <p:cNvSpPr>
            <a:spLocks/>
          </p:cNvSpPr>
          <p:nvPr/>
        </p:nvSpPr>
        <p:spPr bwMode="auto">
          <a:xfrm>
            <a:off x="3489325" y="5372100"/>
            <a:ext cx="23813" cy="23813"/>
          </a:xfrm>
          <a:custGeom>
            <a:avLst/>
            <a:gdLst>
              <a:gd name="T0" fmla="*/ 2147483647 w 30"/>
              <a:gd name="T1" fmla="*/ 2147483647 h 30"/>
              <a:gd name="T2" fmla="*/ 2147483647 w 30"/>
              <a:gd name="T3" fmla="*/ 2147483647 h 30"/>
              <a:gd name="T4" fmla="*/ 2147483647 w 30"/>
              <a:gd name="T5" fmla="*/ 2147483647 h 30"/>
              <a:gd name="T6" fmla="*/ 2147483647 w 30"/>
              <a:gd name="T7" fmla="*/ 2147483647 h 30"/>
              <a:gd name="T8" fmla="*/ 2147483647 w 30"/>
              <a:gd name="T9" fmla="*/ 2147483647 h 30"/>
              <a:gd name="T10" fmla="*/ 2147483647 w 30"/>
              <a:gd name="T11" fmla="*/ 2147483647 h 30"/>
              <a:gd name="T12" fmla="*/ 2147483647 w 30"/>
              <a:gd name="T13" fmla="*/ 2147483647 h 30"/>
              <a:gd name="T14" fmla="*/ 2147483647 w 30"/>
              <a:gd name="T15" fmla="*/ 2147483647 h 30"/>
              <a:gd name="T16" fmla="*/ 2147483647 w 30"/>
              <a:gd name="T17" fmla="*/ 2147483647 h 30"/>
              <a:gd name="T18" fmla="*/ 2147483647 w 30"/>
              <a:gd name="T19" fmla="*/ 2147483647 h 30"/>
              <a:gd name="T20" fmla="*/ 2147483647 w 30"/>
              <a:gd name="T21" fmla="*/ 2147483647 h 30"/>
              <a:gd name="T22" fmla="*/ 2147483647 w 30"/>
              <a:gd name="T23" fmla="*/ 2147483647 h 30"/>
              <a:gd name="T24" fmla="*/ 2147483647 w 30"/>
              <a:gd name="T25" fmla="*/ 2147483647 h 30"/>
              <a:gd name="T26" fmla="*/ 2147483647 w 30"/>
              <a:gd name="T27" fmla="*/ 2147483647 h 30"/>
              <a:gd name="T28" fmla="*/ 2147483647 w 30"/>
              <a:gd name="T29" fmla="*/ 2147483647 h 30"/>
              <a:gd name="T30" fmla="*/ 2147483647 w 30"/>
              <a:gd name="T31" fmla="*/ 2147483647 h 30"/>
              <a:gd name="T32" fmla="*/ 2147483647 w 30"/>
              <a:gd name="T33" fmla="*/ 2147483647 h 30"/>
              <a:gd name="T34" fmla="*/ 2147483647 w 30"/>
              <a:gd name="T35" fmla="*/ 2147483647 h 30"/>
              <a:gd name="T36" fmla="*/ 2147483647 w 30"/>
              <a:gd name="T37" fmla="*/ 2147483647 h 30"/>
              <a:gd name="T38" fmla="*/ 2147483647 w 30"/>
              <a:gd name="T39" fmla="*/ 0 h 30"/>
              <a:gd name="T40" fmla="*/ 2147483647 w 30"/>
              <a:gd name="T41" fmla="*/ 0 h 30"/>
              <a:gd name="T42" fmla="*/ 2147483647 w 30"/>
              <a:gd name="T43" fmla="*/ 0 h 30"/>
              <a:gd name="T44" fmla="*/ 2147483647 w 30"/>
              <a:gd name="T45" fmla="*/ 0 h 30"/>
              <a:gd name="T46" fmla="*/ 2147483647 w 30"/>
              <a:gd name="T47" fmla="*/ 0 h 30"/>
              <a:gd name="T48" fmla="*/ 2147483647 w 30"/>
              <a:gd name="T49" fmla="*/ 2147483647 h 30"/>
              <a:gd name="T50" fmla="*/ 2147483647 w 30"/>
              <a:gd name="T51" fmla="*/ 2147483647 h 30"/>
              <a:gd name="T52" fmla="*/ 2147483647 w 30"/>
              <a:gd name="T53" fmla="*/ 2147483647 h 30"/>
              <a:gd name="T54" fmla="*/ 2147483647 w 30"/>
              <a:gd name="T55" fmla="*/ 2147483647 h 30"/>
              <a:gd name="T56" fmla="*/ 2147483647 w 30"/>
              <a:gd name="T57" fmla="*/ 2147483647 h 30"/>
              <a:gd name="T58" fmla="*/ 2147483647 w 30"/>
              <a:gd name="T59" fmla="*/ 2147483647 h 30"/>
              <a:gd name="T60" fmla="*/ 2147483647 w 30"/>
              <a:gd name="T61" fmla="*/ 2147483647 h 30"/>
              <a:gd name="T62" fmla="*/ 0 w 30"/>
              <a:gd name="T63" fmla="*/ 2147483647 h 30"/>
              <a:gd name="T64" fmla="*/ 0 w 30"/>
              <a:gd name="T65" fmla="*/ 2147483647 h 30"/>
              <a:gd name="T66" fmla="*/ 0 w 30"/>
              <a:gd name="T67" fmla="*/ 2147483647 h 30"/>
              <a:gd name="T68" fmla="*/ 0 w 30"/>
              <a:gd name="T69" fmla="*/ 2147483647 h 30"/>
              <a:gd name="T70" fmla="*/ 2147483647 w 30"/>
              <a:gd name="T71" fmla="*/ 2147483647 h 30"/>
              <a:gd name="T72" fmla="*/ 2147483647 w 30"/>
              <a:gd name="T73" fmla="*/ 2147483647 h 30"/>
              <a:gd name="T74" fmla="*/ 2147483647 w 30"/>
              <a:gd name="T75" fmla="*/ 2147483647 h 30"/>
              <a:gd name="T76" fmla="*/ 2147483647 w 30"/>
              <a:gd name="T77" fmla="*/ 2147483647 h 30"/>
              <a:gd name="T78" fmla="*/ 2147483647 w 30"/>
              <a:gd name="T79" fmla="*/ 2147483647 h 30"/>
              <a:gd name="T80" fmla="*/ 2147483647 w 30"/>
              <a:gd name="T81" fmla="*/ 2147483647 h 30"/>
              <a:gd name="T82" fmla="*/ 2147483647 w 30"/>
              <a:gd name="T83" fmla="*/ 2147483647 h 30"/>
              <a:gd name="T84" fmla="*/ 2147483647 w 30"/>
              <a:gd name="T85" fmla="*/ 2147483647 h 30"/>
              <a:gd name="T86" fmla="*/ 2147483647 w 30"/>
              <a:gd name="T87" fmla="*/ 2147483647 h 3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0" h="30">
                <a:moveTo>
                  <a:pt x="15" y="30"/>
                </a:moveTo>
                <a:lnTo>
                  <a:pt x="15" y="30"/>
                </a:lnTo>
                <a:lnTo>
                  <a:pt x="16" y="30"/>
                </a:lnTo>
                <a:lnTo>
                  <a:pt x="18" y="30"/>
                </a:lnTo>
                <a:lnTo>
                  <a:pt x="18" y="29"/>
                </a:lnTo>
                <a:lnTo>
                  <a:pt x="19" y="29"/>
                </a:lnTo>
                <a:lnTo>
                  <a:pt x="20" y="29"/>
                </a:lnTo>
                <a:lnTo>
                  <a:pt x="21" y="28"/>
                </a:lnTo>
                <a:lnTo>
                  <a:pt x="22" y="28"/>
                </a:lnTo>
                <a:lnTo>
                  <a:pt x="24" y="28"/>
                </a:lnTo>
                <a:lnTo>
                  <a:pt x="24" y="26"/>
                </a:lnTo>
                <a:lnTo>
                  <a:pt x="25" y="26"/>
                </a:lnTo>
                <a:lnTo>
                  <a:pt x="25" y="25"/>
                </a:lnTo>
                <a:lnTo>
                  <a:pt x="26" y="25"/>
                </a:lnTo>
                <a:lnTo>
                  <a:pt x="26" y="24"/>
                </a:lnTo>
                <a:lnTo>
                  <a:pt x="27" y="24"/>
                </a:lnTo>
                <a:lnTo>
                  <a:pt x="27" y="23"/>
                </a:lnTo>
                <a:lnTo>
                  <a:pt x="28" y="21"/>
                </a:lnTo>
                <a:lnTo>
                  <a:pt x="28" y="20"/>
                </a:lnTo>
                <a:lnTo>
                  <a:pt x="28" y="19"/>
                </a:lnTo>
                <a:lnTo>
                  <a:pt x="30" y="19"/>
                </a:lnTo>
                <a:lnTo>
                  <a:pt x="30" y="18"/>
                </a:lnTo>
                <a:lnTo>
                  <a:pt x="30" y="17"/>
                </a:lnTo>
                <a:lnTo>
                  <a:pt x="30" y="15"/>
                </a:lnTo>
                <a:lnTo>
                  <a:pt x="30" y="14"/>
                </a:lnTo>
                <a:lnTo>
                  <a:pt x="30" y="13"/>
                </a:lnTo>
                <a:lnTo>
                  <a:pt x="30" y="12"/>
                </a:lnTo>
                <a:lnTo>
                  <a:pt x="30" y="11"/>
                </a:lnTo>
                <a:lnTo>
                  <a:pt x="30" y="9"/>
                </a:lnTo>
                <a:lnTo>
                  <a:pt x="28" y="9"/>
                </a:lnTo>
                <a:lnTo>
                  <a:pt x="28" y="8"/>
                </a:lnTo>
                <a:lnTo>
                  <a:pt x="28" y="7"/>
                </a:lnTo>
                <a:lnTo>
                  <a:pt x="27" y="7"/>
                </a:lnTo>
                <a:lnTo>
                  <a:pt x="27" y="6"/>
                </a:lnTo>
                <a:lnTo>
                  <a:pt x="26" y="5"/>
                </a:lnTo>
                <a:lnTo>
                  <a:pt x="26" y="3"/>
                </a:lnTo>
                <a:lnTo>
                  <a:pt x="25" y="3"/>
                </a:lnTo>
                <a:lnTo>
                  <a:pt x="25" y="2"/>
                </a:lnTo>
                <a:lnTo>
                  <a:pt x="24" y="2"/>
                </a:lnTo>
                <a:lnTo>
                  <a:pt x="22" y="1"/>
                </a:lnTo>
                <a:lnTo>
                  <a:pt x="21" y="1"/>
                </a:lnTo>
                <a:lnTo>
                  <a:pt x="20" y="1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6" y="0"/>
                </a:lnTo>
                <a:lnTo>
                  <a:pt x="15" y="0"/>
                </a:lnTo>
                <a:lnTo>
                  <a:pt x="14" y="0"/>
                </a:lnTo>
                <a:lnTo>
                  <a:pt x="13" y="0"/>
                </a:lnTo>
                <a:lnTo>
                  <a:pt x="12" y="0"/>
                </a:lnTo>
                <a:lnTo>
                  <a:pt x="10" y="0"/>
                </a:lnTo>
                <a:lnTo>
                  <a:pt x="9" y="0"/>
                </a:lnTo>
                <a:lnTo>
                  <a:pt x="9" y="1"/>
                </a:lnTo>
                <a:lnTo>
                  <a:pt x="8" y="1"/>
                </a:lnTo>
                <a:lnTo>
                  <a:pt x="7" y="1"/>
                </a:lnTo>
                <a:lnTo>
                  <a:pt x="7" y="2"/>
                </a:lnTo>
                <a:lnTo>
                  <a:pt x="6" y="2"/>
                </a:lnTo>
                <a:lnTo>
                  <a:pt x="4" y="3"/>
                </a:lnTo>
                <a:lnTo>
                  <a:pt x="3" y="5"/>
                </a:lnTo>
                <a:lnTo>
                  <a:pt x="2" y="6"/>
                </a:lnTo>
                <a:lnTo>
                  <a:pt x="2" y="7"/>
                </a:lnTo>
                <a:lnTo>
                  <a:pt x="1" y="8"/>
                </a:lnTo>
                <a:lnTo>
                  <a:pt x="1" y="9"/>
                </a:lnTo>
                <a:lnTo>
                  <a:pt x="0" y="11"/>
                </a:lnTo>
                <a:lnTo>
                  <a:pt x="0" y="12"/>
                </a:lnTo>
                <a:lnTo>
                  <a:pt x="0" y="13"/>
                </a:lnTo>
                <a:lnTo>
                  <a:pt x="0" y="14"/>
                </a:lnTo>
                <a:lnTo>
                  <a:pt x="0" y="15"/>
                </a:lnTo>
                <a:lnTo>
                  <a:pt x="0" y="17"/>
                </a:lnTo>
                <a:lnTo>
                  <a:pt x="0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2" y="21"/>
                </a:lnTo>
                <a:lnTo>
                  <a:pt x="2" y="23"/>
                </a:lnTo>
                <a:lnTo>
                  <a:pt x="2" y="24"/>
                </a:lnTo>
                <a:lnTo>
                  <a:pt x="3" y="24"/>
                </a:lnTo>
                <a:lnTo>
                  <a:pt x="3" y="25"/>
                </a:lnTo>
                <a:lnTo>
                  <a:pt x="4" y="25"/>
                </a:lnTo>
                <a:lnTo>
                  <a:pt x="6" y="26"/>
                </a:lnTo>
                <a:lnTo>
                  <a:pt x="7" y="28"/>
                </a:lnTo>
                <a:lnTo>
                  <a:pt x="8" y="28"/>
                </a:lnTo>
                <a:lnTo>
                  <a:pt x="9" y="29"/>
                </a:lnTo>
                <a:lnTo>
                  <a:pt x="10" y="29"/>
                </a:lnTo>
                <a:lnTo>
                  <a:pt x="12" y="29"/>
                </a:lnTo>
                <a:lnTo>
                  <a:pt x="13" y="30"/>
                </a:lnTo>
                <a:lnTo>
                  <a:pt x="14" y="30"/>
                </a:lnTo>
                <a:lnTo>
                  <a:pt x="15" y="3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7" name="Freeform 69"/>
          <p:cNvSpPr>
            <a:spLocks/>
          </p:cNvSpPr>
          <p:nvPr/>
        </p:nvSpPr>
        <p:spPr bwMode="auto">
          <a:xfrm>
            <a:off x="3933825" y="760413"/>
            <a:ext cx="439738" cy="4178300"/>
          </a:xfrm>
          <a:custGeom>
            <a:avLst/>
            <a:gdLst>
              <a:gd name="T0" fmla="*/ 2147483647 w 553"/>
              <a:gd name="T1" fmla="*/ 2147483647 h 5263"/>
              <a:gd name="T2" fmla="*/ 2147483647 w 553"/>
              <a:gd name="T3" fmla="*/ 0 h 5263"/>
              <a:gd name="T4" fmla="*/ 0 w 553"/>
              <a:gd name="T5" fmla="*/ 0 h 52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3" h="5263">
                <a:moveTo>
                  <a:pt x="553" y="5263"/>
                </a:moveTo>
                <a:lnTo>
                  <a:pt x="553" y="0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8" name="Line 70"/>
          <p:cNvSpPr>
            <a:spLocks noChangeShapeType="1"/>
          </p:cNvSpPr>
          <p:nvPr/>
        </p:nvSpPr>
        <p:spPr bwMode="auto">
          <a:xfrm>
            <a:off x="4773613" y="3203575"/>
            <a:ext cx="6683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9" name="Line 71"/>
          <p:cNvSpPr>
            <a:spLocks noChangeShapeType="1"/>
          </p:cNvSpPr>
          <p:nvPr/>
        </p:nvSpPr>
        <p:spPr bwMode="auto">
          <a:xfrm flipH="1">
            <a:off x="5786438" y="3470275"/>
            <a:ext cx="3238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0" name="Freeform 72"/>
          <p:cNvSpPr>
            <a:spLocks/>
          </p:cNvSpPr>
          <p:nvPr/>
        </p:nvSpPr>
        <p:spPr bwMode="auto">
          <a:xfrm>
            <a:off x="5441950" y="3049588"/>
            <a:ext cx="325438" cy="820737"/>
          </a:xfrm>
          <a:custGeom>
            <a:avLst/>
            <a:gdLst>
              <a:gd name="T0" fmla="*/ 2147483647 w 408"/>
              <a:gd name="T1" fmla="*/ 2147483647 h 1033"/>
              <a:gd name="T2" fmla="*/ 2147483647 w 408"/>
              <a:gd name="T3" fmla="*/ 2147483647 h 1033"/>
              <a:gd name="T4" fmla="*/ 0 w 408"/>
              <a:gd name="T5" fmla="*/ 0 h 1033"/>
              <a:gd name="T6" fmla="*/ 0 w 408"/>
              <a:gd name="T7" fmla="*/ 2147483647 h 1033"/>
              <a:gd name="T8" fmla="*/ 2147483647 w 408"/>
              <a:gd name="T9" fmla="*/ 2147483647 h 10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033">
                <a:moveTo>
                  <a:pt x="408" y="817"/>
                </a:moveTo>
                <a:lnTo>
                  <a:pt x="408" y="216"/>
                </a:lnTo>
                <a:lnTo>
                  <a:pt x="0" y="0"/>
                </a:lnTo>
                <a:lnTo>
                  <a:pt x="0" y="1033"/>
                </a:lnTo>
                <a:lnTo>
                  <a:pt x="408" y="817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1" name="Freeform 73"/>
          <p:cNvSpPr>
            <a:spLocks/>
          </p:cNvSpPr>
          <p:nvPr/>
        </p:nvSpPr>
        <p:spPr bwMode="auto">
          <a:xfrm>
            <a:off x="5289550" y="2763838"/>
            <a:ext cx="228600" cy="323850"/>
          </a:xfrm>
          <a:custGeom>
            <a:avLst/>
            <a:gdLst>
              <a:gd name="T0" fmla="*/ 0 w 289"/>
              <a:gd name="T1" fmla="*/ 0 h 409"/>
              <a:gd name="T2" fmla="*/ 2147483647 w 289"/>
              <a:gd name="T3" fmla="*/ 0 h 409"/>
              <a:gd name="T4" fmla="*/ 2147483647 w 289"/>
              <a:gd name="T5" fmla="*/ 2147483647 h 4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9" h="409">
                <a:moveTo>
                  <a:pt x="0" y="0"/>
                </a:moveTo>
                <a:lnTo>
                  <a:pt x="289" y="0"/>
                </a:lnTo>
                <a:lnTo>
                  <a:pt x="289" y="409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2" name="Rectangle 74"/>
          <p:cNvSpPr>
            <a:spLocks noChangeArrowheads="1"/>
          </p:cNvSpPr>
          <p:nvPr/>
        </p:nvSpPr>
        <p:spPr bwMode="auto">
          <a:xfrm>
            <a:off x="3259138" y="5678488"/>
            <a:ext cx="195262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15</a:t>
            </a:r>
            <a:endParaRPr lang="en-US" altLang="en-US" sz="2400"/>
          </a:p>
        </p:txBody>
      </p:sp>
      <p:sp>
        <p:nvSpPr>
          <p:cNvPr id="17483" name="Rectangle 75"/>
          <p:cNvSpPr>
            <a:spLocks noChangeArrowheads="1"/>
          </p:cNvSpPr>
          <p:nvPr/>
        </p:nvSpPr>
        <p:spPr bwMode="auto">
          <a:xfrm>
            <a:off x="5091113" y="2625725"/>
            <a:ext cx="18573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s </a:t>
            </a:r>
            <a:endParaRPr lang="en-US" altLang="en-US" sz="2400"/>
          </a:p>
        </p:txBody>
      </p:sp>
      <p:sp>
        <p:nvSpPr>
          <p:cNvPr id="17484" name="Freeform 76"/>
          <p:cNvSpPr>
            <a:spLocks/>
          </p:cNvSpPr>
          <p:nvPr/>
        </p:nvSpPr>
        <p:spPr bwMode="auto">
          <a:xfrm>
            <a:off x="5289550" y="2535238"/>
            <a:ext cx="363538" cy="630237"/>
          </a:xfrm>
          <a:custGeom>
            <a:avLst/>
            <a:gdLst>
              <a:gd name="T0" fmla="*/ 0 w 457"/>
              <a:gd name="T1" fmla="*/ 0 h 793"/>
              <a:gd name="T2" fmla="*/ 2147483647 w 457"/>
              <a:gd name="T3" fmla="*/ 0 h 793"/>
              <a:gd name="T4" fmla="*/ 2147483647 w 457"/>
              <a:gd name="T5" fmla="*/ 2147483647 h 79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7" h="793">
                <a:moveTo>
                  <a:pt x="0" y="0"/>
                </a:moveTo>
                <a:lnTo>
                  <a:pt x="457" y="0"/>
                </a:lnTo>
                <a:lnTo>
                  <a:pt x="457" y="793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5" name="Rectangle 77"/>
          <p:cNvSpPr>
            <a:spLocks noChangeArrowheads="1"/>
          </p:cNvSpPr>
          <p:nvPr/>
        </p:nvSpPr>
        <p:spPr bwMode="auto">
          <a:xfrm>
            <a:off x="5164138" y="2711450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3 </a:t>
            </a:r>
            <a:endParaRPr lang="en-US" altLang="en-US" sz="2400"/>
          </a:p>
        </p:txBody>
      </p:sp>
      <p:sp>
        <p:nvSpPr>
          <p:cNvPr id="17486" name="Rectangle 78"/>
          <p:cNvSpPr>
            <a:spLocks noChangeArrowheads="1"/>
          </p:cNvSpPr>
          <p:nvPr/>
        </p:nvSpPr>
        <p:spPr bwMode="auto">
          <a:xfrm>
            <a:off x="5091113" y="2409825"/>
            <a:ext cx="18573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s </a:t>
            </a:r>
            <a:endParaRPr lang="en-US" altLang="en-US" sz="2400"/>
          </a:p>
        </p:txBody>
      </p:sp>
      <p:sp>
        <p:nvSpPr>
          <p:cNvPr id="17487" name="Line 79"/>
          <p:cNvSpPr>
            <a:spLocks noChangeShapeType="1"/>
          </p:cNvSpPr>
          <p:nvPr/>
        </p:nvSpPr>
        <p:spPr bwMode="auto">
          <a:xfrm>
            <a:off x="4773613" y="3717925"/>
            <a:ext cx="6683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8" name="Line 80"/>
          <p:cNvSpPr>
            <a:spLocks noChangeShapeType="1"/>
          </p:cNvSpPr>
          <p:nvPr/>
        </p:nvSpPr>
        <p:spPr bwMode="auto">
          <a:xfrm>
            <a:off x="4621213" y="3375025"/>
            <a:ext cx="8207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9" name="Line 81"/>
          <p:cNvSpPr>
            <a:spLocks noChangeShapeType="1"/>
          </p:cNvSpPr>
          <p:nvPr/>
        </p:nvSpPr>
        <p:spPr bwMode="auto">
          <a:xfrm>
            <a:off x="4621213" y="3546475"/>
            <a:ext cx="8207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0" name="Freeform 82"/>
          <p:cNvSpPr>
            <a:spLocks/>
          </p:cNvSpPr>
          <p:nvPr/>
        </p:nvSpPr>
        <p:spPr bwMode="auto">
          <a:xfrm>
            <a:off x="4049713" y="2801938"/>
            <a:ext cx="571500" cy="573087"/>
          </a:xfrm>
          <a:custGeom>
            <a:avLst/>
            <a:gdLst>
              <a:gd name="T0" fmla="*/ 2147483647 w 722"/>
              <a:gd name="T1" fmla="*/ 2147483647 h 721"/>
              <a:gd name="T2" fmla="*/ 2147483647 w 722"/>
              <a:gd name="T3" fmla="*/ 0 h 721"/>
              <a:gd name="T4" fmla="*/ 0 w 722"/>
              <a:gd name="T5" fmla="*/ 0 h 7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2" h="721">
                <a:moveTo>
                  <a:pt x="722" y="721"/>
                </a:moveTo>
                <a:lnTo>
                  <a:pt x="722" y="0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1" name="Line 83"/>
          <p:cNvSpPr>
            <a:spLocks noChangeShapeType="1"/>
          </p:cNvSpPr>
          <p:nvPr/>
        </p:nvSpPr>
        <p:spPr bwMode="auto">
          <a:xfrm>
            <a:off x="4773613" y="1466850"/>
            <a:ext cx="1587" cy="1736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2" name="Line 84"/>
          <p:cNvSpPr>
            <a:spLocks noChangeShapeType="1"/>
          </p:cNvSpPr>
          <p:nvPr/>
        </p:nvSpPr>
        <p:spPr bwMode="auto">
          <a:xfrm flipV="1">
            <a:off x="4621213" y="3546475"/>
            <a:ext cx="1587" cy="5905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3" name="Line 85"/>
          <p:cNvSpPr>
            <a:spLocks noChangeShapeType="1"/>
          </p:cNvSpPr>
          <p:nvPr/>
        </p:nvSpPr>
        <p:spPr bwMode="auto">
          <a:xfrm flipV="1">
            <a:off x="4773613" y="3717925"/>
            <a:ext cx="1587" cy="1755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4" name="Freeform 86"/>
          <p:cNvSpPr>
            <a:spLocks/>
          </p:cNvSpPr>
          <p:nvPr/>
        </p:nvSpPr>
        <p:spPr bwMode="auto">
          <a:xfrm>
            <a:off x="3914775" y="741363"/>
            <a:ext cx="38100" cy="38100"/>
          </a:xfrm>
          <a:custGeom>
            <a:avLst/>
            <a:gdLst>
              <a:gd name="T0" fmla="*/ 2147483647 w 48"/>
              <a:gd name="T1" fmla="*/ 0 h 48"/>
              <a:gd name="T2" fmla="*/ 2147483647 w 48"/>
              <a:gd name="T3" fmla="*/ 0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2147483647 w 48"/>
              <a:gd name="T19" fmla="*/ 2147483647 h 48"/>
              <a:gd name="T20" fmla="*/ 0 w 48"/>
              <a:gd name="T21" fmla="*/ 2147483647 h 48"/>
              <a:gd name="T22" fmla="*/ 0 w 48"/>
              <a:gd name="T23" fmla="*/ 2147483647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2147483647 h 48"/>
              <a:gd name="T42" fmla="*/ 2147483647 w 48"/>
              <a:gd name="T43" fmla="*/ 2147483647 h 48"/>
              <a:gd name="T44" fmla="*/ 2147483647 w 48"/>
              <a:gd name="T45" fmla="*/ 2147483647 h 48"/>
              <a:gd name="T46" fmla="*/ 2147483647 w 48"/>
              <a:gd name="T47" fmla="*/ 2147483647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2147483647 w 48"/>
              <a:gd name="T65" fmla="*/ 2147483647 h 48"/>
              <a:gd name="T66" fmla="*/ 2147483647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0 h 48"/>
              <a:gd name="T86" fmla="*/ 2147483647 w 48"/>
              <a:gd name="T87" fmla="*/ 0 h 48"/>
              <a:gd name="T88" fmla="*/ 2147483647 w 48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1"/>
                </a:lnTo>
                <a:lnTo>
                  <a:pt x="15" y="1"/>
                </a:lnTo>
                <a:lnTo>
                  <a:pt x="14" y="2"/>
                </a:lnTo>
                <a:lnTo>
                  <a:pt x="13" y="2"/>
                </a:lnTo>
                <a:lnTo>
                  <a:pt x="12" y="3"/>
                </a:lnTo>
                <a:lnTo>
                  <a:pt x="11" y="3"/>
                </a:lnTo>
                <a:lnTo>
                  <a:pt x="9" y="4"/>
                </a:lnTo>
                <a:lnTo>
                  <a:pt x="8" y="6"/>
                </a:lnTo>
                <a:lnTo>
                  <a:pt x="7" y="7"/>
                </a:lnTo>
                <a:lnTo>
                  <a:pt x="6" y="7"/>
                </a:lnTo>
                <a:lnTo>
                  <a:pt x="6" y="8"/>
                </a:lnTo>
                <a:lnTo>
                  <a:pt x="5" y="9"/>
                </a:lnTo>
                <a:lnTo>
                  <a:pt x="5" y="10"/>
                </a:lnTo>
                <a:lnTo>
                  <a:pt x="3" y="10"/>
                </a:lnTo>
                <a:lnTo>
                  <a:pt x="3" y="12"/>
                </a:lnTo>
                <a:lnTo>
                  <a:pt x="2" y="13"/>
                </a:lnTo>
                <a:lnTo>
                  <a:pt x="2" y="14"/>
                </a:lnTo>
                <a:lnTo>
                  <a:pt x="2" y="15"/>
                </a:lnTo>
                <a:lnTo>
                  <a:pt x="1" y="16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0" y="21"/>
                </a:lnTo>
                <a:lnTo>
                  <a:pt x="0" y="22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1" y="27"/>
                </a:lnTo>
                <a:lnTo>
                  <a:pt x="1" y="28"/>
                </a:lnTo>
                <a:lnTo>
                  <a:pt x="1" y="30"/>
                </a:lnTo>
                <a:lnTo>
                  <a:pt x="1" y="31"/>
                </a:lnTo>
                <a:lnTo>
                  <a:pt x="2" y="32"/>
                </a:lnTo>
                <a:lnTo>
                  <a:pt x="2" y="33"/>
                </a:lnTo>
                <a:lnTo>
                  <a:pt x="2" y="34"/>
                </a:lnTo>
                <a:lnTo>
                  <a:pt x="3" y="34"/>
                </a:lnTo>
                <a:lnTo>
                  <a:pt x="3" y="36"/>
                </a:lnTo>
                <a:lnTo>
                  <a:pt x="5" y="37"/>
                </a:lnTo>
                <a:lnTo>
                  <a:pt x="5" y="38"/>
                </a:lnTo>
                <a:lnTo>
                  <a:pt x="6" y="39"/>
                </a:lnTo>
                <a:lnTo>
                  <a:pt x="7" y="40"/>
                </a:lnTo>
                <a:lnTo>
                  <a:pt x="8" y="42"/>
                </a:lnTo>
                <a:lnTo>
                  <a:pt x="9" y="42"/>
                </a:lnTo>
                <a:lnTo>
                  <a:pt x="9" y="43"/>
                </a:lnTo>
                <a:lnTo>
                  <a:pt x="11" y="43"/>
                </a:lnTo>
                <a:lnTo>
                  <a:pt x="12" y="44"/>
                </a:lnTo>
                <a:lnTo>
                  <a:pt x="13" y="44"/>
                </a:lnTo>
                <a:lnTo>
                  <a:pt x="14" y="45"/>
                </a:lnTo>
                <a:lnTo>
                  <a:pt x="15" y="45"/>
                </a:lnTo>
                <a:lnTo>
                  <a:pt x="15" y="46"/>
                </a:lnTo>
                <a:lnTo>
                  <a:pt x="17" y="46"/>
                </a:lnTo>
                <a:lnTo>
                  <a:pt x="18" y="46"/>
                </a:lnTo>
                <a:lnTo>
                  <a:pt x="19" y="46"/>
                </a:lnTo>
                <a:lnTo>
                  <a:pt x="20" y="48"/>
                </a:lnTo>
                <a:lnTo>
                  <a:pt x="21" y="48"/>
                </a:lnTo>
                <a:lnTo>
                  <a:pt x="23" y="48"/>
                </a:ln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7" y="48"/>
                </a:lnTo>
                <a:lnTo>
                  <a:pt x="29" y="46"/>
                </a:lnTo>
                <a:lnTo>
                  <a:pt x="30" y="46"/>
                </a:lnTo>
                <a:lnTo>
                  <a:pt x="31" y="46"/>
                </a:lnTo>
                <a:lnTo>
                  <a:pt x="32" y="46"/>
                </a:lnTo>
                <a:lnTo>
                  <a:pt x="33" y="45"/>
                </a:lnTo>
                <a:lnTo>
                  <a:pt x="35" y="45"/>
                </a:lnTo>
                <a:lnTo>
                  <a:pt x="36" y="44"/>
                </a:lnTo>
                <a:lnTo>
                  <a:pt x="37" y="44"/>
                </a:lnTo>
                <a:lnTo>
                  <a:pt x="37" y="43"/>
                </a:lnTo>
                <a:lnTo>
                  <a:pt x="38" y="43"/>
                </a:lnTo>
                <a:lnTo>
                  <a:pt x="39" y="42"/>
                </a:lnTo>
                <a:lnTo>
                  <a:pt x="41" y="42"/>
                </a:lnTo>
                <a:lnTo>
                  <a:pt x="41" y="40"/>
                </a:lnTo>
                <a:lnTo>
                  <a:pt x="42" y="39"/>
                </a:lnTo>
                <a:lnTo>
                  <a:pt x="43" y="39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5" y="34"/>
                </a:lnTo>
                <a:lnTo>
                  <a:pt x="47" y="33"/>
                </a:lnTo>
                <a:lnTo>
                  <a:pt x="47" y="32"/>
                </a:lnTo>
                <a:lnTo>
                  <a:pt x="47" y="31"/>
                </a:lnTo>
                <a:lnTo>
                  <a:pt x="48" y="30"/>
                </a:lnTo>
                <a:lnTo>
                  <a:pt x="48" y="28"/>
                </a:lnTo>
                <a:lnTo>
                  <a:pt x="48" y="27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2"/>
                </a:lnTo>
                <a:lnTo>
                  <a:pt x="48" y="21"/>
                </a:lnTo>
                <a:lnTo>
                  <a:pt x="48" y="20"/>
                </a:lnTo>
                <a:lnTo>
                  <a:pt x="48" y="19"/>
                </a:lnTo>
                <a:lnTo>
                  <a:pt x="48" y="18"/>
                </a:lnTo>
                <a:lnTo>
                  <a:pt x="47" y="16"/>
                </a:lnTo>
                <a:lnTo>
                  <a:pt x="47" y="15"/>
                </a:lnTo>
                <a:lnTo>
                  <a:pt x="47" y="14"/>
                </a:lnTo>
                <a:lnTo>
                  <a:pt x="45" y="13"/>
                </a:lnTo>
                <a:lnTo>
                  <a:pt x="45" y="12"/>
                </a:lnTo>
                <a:lnTo>
                  <a:pt x="44" y="10"/>
                </a:lnTo>
                <a:lnTo>
                  <a:pt x="43" y="9"/>
                </a:lnTo>
                <a:lnTo>
                  <a:pt x="43" y="8"/>
                </a:lnTo>
                <a:lnTo>
                  <a:pt x="42" y="7"/>
                </a:lnTo>
                <a:lnTo>
                  <a:pt x="41" y="7"/>
                </a:lnTo>
                <a:lnTo>
                  <a:pt x="41" y="6"/>
                </a:lnTo>
                <a:lnTo>
                  <a:pt x="39" y="4"/>
                </a:lnTo>
                <a:lnTo>
                  <a:pt x="38" y="4"/>
                </a:lnTo>
                <a:lnTo>
                  <a:pt x="37" y="3"/>
                </a:lnTo>
                <a:lnTo>
                  <a:pt x="36" y="2"/>
                </a:lnTo>
                <a:lnTo>
                  <a:pt x="35" y="2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5" name="Freeform 87"/>
          <p:cNvSpPr>
            <a:spLocks/>
          </p:cNvSpPr>
          <p:nvPr/>
        </p:nvSpPr>
        <p:spPr bwMode="auto">
          <a:xfrm>
            <a:off x="3903663" y="749300"/>
            <a:ext cx="47625" cy="46038"/>
          </a:xfrm>
          <a:custGeom>
            <a:avLst/>
            <a:gdLst>
              <a:gd name="T0" fmla="*/ 2147483647 w 59"/>
              <a:gd name="T1" fmla="*/ 0 h 58"/>
              <a:gd name="T2" fmla="*/ 2147483647 w 59"/>
              <a:gd name="T3" fmla="*/ 0 h 58"/>
              <a:gd name="T4" fmla="*/ 2147483647 w 59"/>
              <a:gd name="T5" fmla="*/ 2147483647 h 58"/>
              <a:gd name="T6" fmla="*/ 2147483647 w 59"/>
              <a:gd name="T7" fmla="*/ 2147483647 h 58"/>
              <a:gd name="T8" fmla="*/ 2147483647 w 59"/>
              <a:gd name="T9" fmla="*/ 2147483647 h 58"/>
              <a:gd name="T10" fmla="*/ 2147483647 w 59"/>
              <a:gd name="T11" fmla="*/ 2147483647 h 58"/>
              <a:gd name="T12" fmla="*/ 2147483647 w 59"/>
              <a:gd name="T13" fmla="*/ 2147483647 h 58"/>
              <a:gd name="T14" fmla="*/ 2147483647 w 59"/>
              <a:gd name="T15" fmla="*/ 2147483647 h 58"/>
              <a:gd name="T16" fmla="*/ 2147483647 w 59"/>
              <a:gd name="T17" fmla="*/ 2147483647 h 58"/>
              <a:gd name="T18" fmla="*/ 0 w 59"/>
              <a:gd name="T19" fmla="*/ 2147483647 h 58"/>
              <a:gd name="T20" fmla="*/ 0 w 59"/>
              <a:gd name="T21" fmla="*/ 2147483647 h 58"/>
              <a:gd name="T22" fmla="*/ 0 w 59"/>
              <a:gd name="T23" fmla="*/ 2147483647 h 58"/>
              <a:gd name="T24" fmla="*/ 2147483647 w 59"/>
              <a:gd name="T25" fmla="*/ 2147483647 h 58"/>
              <a:gd name="T26" fmla="*/ 2147483647 w 59"/>
              <a:gd name="T27" fmla="*/ 2147483647 h 58"/>
              <a:gd name="T28" fmla="*/ 2147483647 w 59"/>
              <a:gd name="T29" fmla="*/ 2147483647 h 58"/>
              <a:gd name="T30" fmla="*/ 2147483647 w 59"/>
              <a:gd name="T31" fmla="*/ 2147483647 h 58"/>
              <a:gd name="T32" fmla="*/ 2147483647 w 59"/>
              <a:gd name="T33" fmla="*/ 2147483647 h 58"/>
              <a:gd name="T34" fmla="*/ 2147483647 w 59"/>
              <a:gd name="T35" fmla="*/ 2147483647 h 58"/>
              <a:gd name="T36" fmla="*/ 2147483647 w 59"/>
              <a:gd name="T37" fmla="*/ 2147483647 h 58"/>
              <a:gd name="T38" fmla="*/ 2147483647 w 59"/>
              <a:gd name="T39" fmla="*/ 2147483647 h 58"/>
              <a:gd name="T40" fmla="*/ 2147483647 w 59"/>
              <a:gd name="T41" fmla="*/ 2147483647 h 58"/>
              <a:gd name="T42" fmla="*/ 2147483647 w 59"/>
              <a:gd name="T43" fmla="*/ 2147483647 h 58"/>
              <a:gd name="T44" fmla="*/ 2147483647 w 59"/>
              <a:gd name="T45" fmla="*/ 2147483647 h 58"/>
              <a:gd name="T46" fmla="*/ 2147483647 w 59"/>
              <a:gd name="T47" fmla="*/ 2147483647 h 58"/>
              <a:gd name="T48" fmla="*/ 2147483647 w 59"/>
              <a:gd name="T49" fmla="*/ 2147483647 h 58"/>
              <a:gd name="T50" fmla="*/ 2147483647 w 59"/>
              <a:gd name="T51" fmla="*/ 2147483647 h 58"/>
              <a:gd name="T52" fmla="*/ 2147483647 w 59"/>
              <a:gd name="T53" fmla="*/ 2147483647 h 58"/>
              <a:gd name="T54" fmla="*/ 2147483647 w 59"/>
              <a:gd name="T55" fmla="*/ 2147483647 h 58"/>
              <a:gd name="T56" fmla="*/ 2147483647 w 59"/>
              <a:gd name="T57" fmla="*/ 2147483647 h 58"/>
              <a:gd name="T58" fmla="*/ 2147483647 w 59"/>
              <a:gd name="T59" fmla="*/ 2147483647 h 58"/>
              <a:gd name="T60" fmla="*/ 2147483647 w 59"/>
              <a:gd name="T61" fmla="*/ 2147483647 h 58"/>
              <a:gd name="T62" fmla="*/ 2147483647 w 59"/>
              <a:gd name="T63" fmla="*/ 2147483647 h 58"/>
              <a:gd name="T64" fmla="*/ 2147483647 w 59"/>
              <a:gd name="T65" fmla="*/ 2147483647 h 58"/>
              <a:gd name="T66" fmla="*/ 2147483647 w 59"/>
              <a:gd name="T67" fmla="*/ 2147483647 h 58"/>
              <a:gd name="T68" fmla="*/ 2147483647 w 59"/>
              <a:gd name="T69" fmla="*/ 2147483647 h 58"/>
              <a:gd name="T70" fmla="*/ 2147483647 w 59"/>
              <a:gd name="T71" fmla="*/ 2147483647 h 58"/>
              <a:gd name="T72" fmla="*/ 2147483647 w 59"/>
              <a:gd name="T73" fmla="*/ 2147483647 h 58"/>
              <a:gd name="T74" fmla="*/ 2147483647 w 59"/>
              <a:gd name="T75" fmla="*/ 2147483647 h 58"/>
              <a:gd name="T76" fmla="*/ 2147483647 w 59"/>
              <a:gd name="T77" fmla="*/ 2147483647 h 58"/>
              <a:gd name="T78" fmla="*/ 2147483647 w 59"/>
              <a:gd name="T79" fmla="*/ 2147483647 h 58"/>
              <a:gd name="T80" fmla="*/ 2147483647 w 59"/>
              <a:gd name="T81" fmla="*/ 2147483647 h 58"/>
              <a:gd name="T82" fmla="*/ 2147483647 w 59"/>
              <a:gd name="T83" fmla="*/ 2147483647 h 58"/>
              <a:gd name="T84" fmla="*/ 2147483647 w 59"/>
              <a:gd name="T85" fmla="*/ 0 h 58"/>
              <a:gd name="T86" fmla="*/ 2147483647 w 59"/>
              <a:gd name="T87" fmla="*/ 0 h 5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9" h="58">
                <a:moveTo>
                  <a:pt x="29" y="0"/>
                </a:move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2" y="0"/>
                </a:lnTo>
                <a:lnTo>
                  <a:pt x="21" y="1"/>
                </a:lnTo>
                <a:lnTo>
                  <a:pt x="20" y="1"/>
                </a:lnTo>
                <a:lnTo>
                  <a:pt x="18" y="3"/>
                </a:lnTo>
                <a:lnTo>
                  <a:pt x="17" y="3"/>
                </a:lnTo>
                <a:lnTo>
                  <a:pt x="16" y="4"/>
                </a:lnTo>
                <a:lnTo>
                  <a:pt x="15" y="4"/>
                </a:lnTo>
                <a:lnTo>
                  <a:pt x="14" y="5"/>
                </a:lnTo>
                <a:lnTo>
                  <a:pt x="12" y="5"/>
                </a:lnTo>
                <a:lnTo>
                  <a:pt x="11" y="6"/>
                </a:lnTo>
                <a:lnTo>
                  <a:pt x="10" y="7"/>
                </a:lnTo>
                <a:lnTo>
                  <a:pt x="9" y="9"/>
                </a:lnTo>
                <a:lnTo>
                  <a:pt x="8" y="10"/>
                </a:lnTo>
                <a:lnTo>
                  <a:pt x="8" y="11"/>
                </a:lnTo>
                <a:lnTo>
                  <a:pt x="6" y="11"/>
                </a:lnTo>
                <a:lnTo>
                  <a:pt x="5" y="12"/>
                </a:lnTo>
                <a:lnTo>
                  <a:pt x="5" y="13"/>
                </a:lnTo>
                <a:lnTo>
                  <a:pt x="4" y="15"/>
                </a:lnTo>
                <a:lnTo>
                  <a:pt x="3" y="16"/>
                </a:lnTo>
                <a:lnTo>
                  <a:pt x="3" y="18"/>
                </a:lnTo>
                <a:lnTo>
                  <a:pt x="3" y="19"/>
                </a:lnTo>
                <a:lnTo>
                  <a:pt x="2" y="21"/>
                </a:lnTo>
                <a:lnTo>
                  <a:pt x="2" y="22"/>
                </a:lnTo>
                <a:lnTo>
                  <a:pt x="2" y="23"/>
                </a:lnTo>
                <a:lnTo>
                  <a:pt x="0" y="24"/>
                </a:lnTo>
                <a:lnTo>
                  <a:pt x="0" y="27"/>
                </a:lnTo>
                <a:lnTo>
                  <a:pt x="0" y="28"/>
                </a:lnTo>
                <a:lnTo>
                  <a:pt x="0" y="29"/>
                </a:lnTo>
                <a:lnTo>
                  <a:pt x="0" y="30"/>
                </a:lnTo>
                <a:lnTo>
                  <a:pt x="0" y="33"/>
                </a:lnTo>
                <a:lnTo>
                  <a:pt x="0" y="34"/>
                </a:lnTo>
                <a:lnTo>
                  <a:pt x="2" y="35"/>
                </a:lnTo>
                <a:lnTo>
                  <a:pt x="2" y="36"/>
                </a:lnTo>
                <a:lnTo>
                  <a:pt x="2" y="37"/>
                </a:lnTo>
                <a:lnTo>
                  <a:pt x="3" y="39"/>
                </a:lnTo>
                <a:lnTo>
                  <a:pt x="3" y="41"/>
                </a:lnTo>
                <a:lnTo>
                  <a:pt x="3" y="42"/>
                </a:lnTo>
                <a:lnTo>
                  <a:pt x="4" y="43"/>
                </a:lnTo>
                <a:lnTo>
                  <a:pt x="5" y="45"/>
                </a:lnTo>
                <a:lnTo>
                  <a:pt x="5" y="46"/>
                </a:lnTo>
                <a:lnTo>
                  <a:pt x="6" y="47"/>
                </a:lnTo>
                <a:lnTo>
                  <a:pt x="8" y="48"/>
                </a:lnTo>
                <a:lnTo>
                  <a:pt x="9" y="49"/>
                </a:lnTo>
                <a:lnTo>
                  <a:pt x="10" y="51"/>
                </a:lnTo>
                <a:lnTo>
                  <a:pt x="11" y="52"/>
                </a:lnTo>
                <a:lnTo>
                  <a:pt x="12" y="53"/>
                </a:lnTo>
                <a:lnTo>
                  <a:pt x="14" y="53"/>
                </a:lnTo>
                <a:lnTo>
                  <a:pt x="15" y="54"/>
                </a:lnTo>
                <a:lnTo>
                  <a:pt x="16" y="54"/>
                </a:lnTo>
                <a:lnTo>
                  <a:pt x="17" y="56"/>
                </a:lnTo>
                <a:lnTo>
                  <a:pt x="18" y="57"/>
                </a:lnTo>
                <a:lnTo>
                  <a:pt x="20" y="57"/>
                </a:lnTo>
                <a:lnTo>
                  <a:pt x="21" y="57"/>
                </a:lnTo>
                <a:lnTo>
                  <a:pt x="22" y="58"/>
                </a:lnTo>
                <a:lnTo>
                  <a:pt x="24" y="58"/>
                </a:lnTo>
                <a:lnTo>
                  <a:pt x="26" y="58"/>
                </a:lnTo>
                <a:lnTo>
                  <a:pt x="27" y="58"/>
                </a:lnTo>
                <a:lnTo>
                  <a:pt x="28" y="58"/>
                </a:lnTo>
                <a:lnTo>
                  <a:pt x="29" y="58"/>
                </a:lnTo>
                <a:lnTo>
                  <a:pt x="32" y="58"/>
                </a:lnTo>
                <a:lnTo>
                  <a:pt x="33" y="58"/>
                </a:lnTo>
                <a:lnTo>
                  <a:pt x="34" y="58"/>
                </a:lnTo>
                <a:lnTo>
                  <a:pt x="35" y="58"/>
                </a:lnTo>
                <a:lnTo>
                  <a:pt x="38" y="58"/>
                </a:lnTo>
                <a:lnTo>
                  <a:pt x="39" y="57"/>
                </a:lnTo>
                <a:lnTo>
                  <a:pt x="40" y="57"/>
                </a:lnTo>
                <a:lnTo>
                  <a:pt x="41" y="57"/>
                </a:lnTo>
                <a:lnTo>
                  <a:pt x="42" y="56"/>
                </a:lnTo>
                <a:lnTo>
                  <a:pt x="44" y="54"/>
                </a:lnTo>
                <a:lnTo>
                  <a:pt x="45" y="54"/>
                </a:lnTo>
                <a:lnTo>
                  <a:pt x="46" y="53"/>
                </a:lnTo>
                <a:lnTo>
                  <a:pt x="47" y="53"/>
                </a:lnTo>
                <a:lnTo>
                  <a:pt x="48" y="52"/>
                </a:lnTo>
                <a:lnTo>
                  <a:pt x="50" y="51"/>
                </a:lnTo>
                <a:lnTo>
                  <a:pt x="51" y="49"/>
                </a:lnTo>
                <a:lnTo>
                  <a:pt x="52" y="48"/>
                </a:lnTo>
                <a:lnTo>
                  <a:pt x="53" y="47"/>
                </a:lnTo>
                <a:lnTo>
                  <a:pt x="54" y="46"/>
                </a:lnTo>
                <a:lnTo>
                  <a:pt x="54" y="45"/>
                </a:lnTo>
                <a:lnTo>
                  <a:pt x="56" y="43"/>
                </a:lnTo>
                <a:lnTo>
                  <a:pt x="56" y="42"/>
                </a:lnTo>
                <a:lnTo>
                  <a:pt x="57" y="41"/>
                </a:lnTo>
                <a:lnTo>
                  <a:pt x="57" y="39"/>
                </a:lnTo>
                <a:lnTo>
                  <a:pt x="58" y="37"/>
                </a:lnTo>
                <a:lnTo>
                  <a:pt x="58" y="36"/>
                </a:lnTo>
                <a:lnTo>
                  <a:pt x="58" y="35"/>
                </a:lnTo>
                <a:lnTo>
                  <a:pt x="59" y="34"/>
                </a:lnTo>
                <a:lnTo>
                  <a:pt x="59" y="33"/>
                </a:lnTo>
                <a:lnTo>
                  <a:pt x="59" y="30"/>
                </a:lnTo>
                <a:lnTo>
                  <a:pt x="59" y="29"/>
                </a:lnTo>
                <a:lnTo>
                  <a:pt x="59" y="28"/>
                </a:lnTo>
                <a:lnTo>
                  <a:pt x="59" y="27"/>
                </a:lnTo>
                <a:lnTo>
                  <a:pt x="59" y="24"/>
                </a:lnTo>
                <a:lnTo>
                  <a:pt x="58" y="23"/>
                </a:lnTo>
                <a:lnTo>
                  <a:pt x="58" y="22"/>
                </a:lnTo>
                <a:lnTo>
                  <a:pt x="58" y="21"/>
                </a:lnTo>
                <a:lnTo>
                  <a:pt x="57" y="19"/>
                </a:lnTo>
                <a:lnTo>
                  <a:pt x="57" y="18"/>
                </a:lnTo>
                <a:lnTo>
                  <a:pt x="56" y="16"/>
                </a:lnTo>
                <a:lnTo>
                  <a:pt x="56" y="15"/>
                </a:lnTo>
                <a:lnTo>
                  <a:pt x="54" y="13"/>
                </a:lnTo>
                <a:lnTo>
                  <a:pt x="54" y="12"/>
                </a:lnTo>
                <a:lnTo>
                  <a:pt x="53" y="11"/>
                </a:lnTo>
                <a:lnTo>
                  <a:pt x="52" y="11"/>
                </a:lnTo>
                <a:lnTo>
                  <a:pt x="52" y="10"/>
                </a:lnTo>
                <a:lnTo>
                  <a:pt x="51" y="9"/>
                </a:lnTo>
                <a:lnTo>
                  <a:pt x="50" y="7"/>
                </a:lnTo>
                <a:lnTo>
                  <a:pt x="48" y="6"/>
                </a:lnTo>
                <a:lnTo>
                  <a:pt x="47" y="5"/>
                </a:lnTo>
                <a:lnTo>
                  <a:pt x="46" y="5"/>
                </a:lnTo>
                <a:lnTo>
                  <a:pt x="45" y="4"/>
                </a:lnTo>
                <a:lnTo>
                  <a:pt x="44" y="4"/>
                </a:lnTo>
                <a:lnTo>
                  <a:pt x="42" y="3"/>
                </a:lnTo>
                <a:lnTo>
                  <a:pt x="41" y="3"/>
                </a:lnTo>
                <a:lnTo>
                  <a:pt x="40" y="1"/>
                </a:lnTo>
                <a:lnTo>
                  <a:pt x="39" y="1"/>
                </a:lnTo>
                <a:lnTo>
                  <a:pt x="38" y="0"/>
                </a:lnTo>
                <a:lnTo>
                  <a:pt x="35" y="0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29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6" name="Freeform 88"/>
          <p:cNvSpPr>
            <a:spLocks/>
          </p:cNvSpPr>
          <p:nvPr/>
        </p:nvSpPr>
        <p:spPr bwMode="auto">
          <a:xfrm>
            <a:off x="3762375" y="931863"/>
            <a:ext cx="38100" cy="39687"/>
          </a:xfrm>
          <a:custGeom>
            <a:avLst/>
            <a:gdLst>
              <a:gd name="T0" fmla="*/ 2147483647 w 49"/>
              <a:gd name="T1" fmla="*/ 0 h 48"/>
              <a:gd name="T2" fmla="*/ 2147483647 w 49"/>
              <a:gd name="T3" fmla="*/ 0 h 48"/>
              <a:gd name="T4" fmla="*/ 2147483647 w 49"/>
              <a:gd name="T5" fmla="*/ 2147483647 h 48"/>
              <a:gd name="T6" fmla="*/ 2147483647 w 49"/>
              <a:gd name="T7" fmla="*/ 2147483647 h 48"/>
              <a:gd name="T8" fmla="*/ 2147483647 w 49"/>
              <a:gd name="T9" fmla="*/ 2147483647 h 48"/>
              <a:gd name="T10" fmla="*/ 2147483647 w 49"/>
              <a:gd name="T11" fmla="*/ 2147483647 h 48"/>
              <a:gd name="T12" fmla="*/ 2147483647 w 49"/>
              <a:gd name="T13" fmla="*/ 2147483647 h 48"/>
              <a:gd name="T14" fmla="*/ 2147483647 w 49"/>
              <a:gd name="T15" fmla="*/ 2147483647 h 48"/>
              <a:gd name="T16" fmla="*/ 2147483647 w 49"/>
              <a:gd name="T17" fmla="*/ 2147483647 h 48"/>
              <a:gd name="T18" fmla="*/ 2147483647 w 49"/>
              <a:gd name="T19" fmla="*/ 2147483647 h 48"/>
              <a:gd name="T20" fmla="*/ 0 w 49"/>
              <a:gd name="T21" fmla="*/ 2147483647 h 48"/>
              <a:gd name="T22" fmla="*/ 0 w 49"/>
              <a:gd name="T23" fmla="*/ 2147483647 h 48"/>
              <a:gd name="T24" fmla="*/ 2147483647 w 49"/>
              <a:gd name="T25" fmla="*/ 2147483647 h 48"/>
              <a:gd name="T26" fmla="*/ 2147483647 w 49"/>
              <a:gd name="T27" fmla="*/ 2147483647 h 48"/>
              <a:gd name="T28" fmla="*/ 2147483647 w 49"/>
              <a:gd name="T29" fmla="*/ 2147483647 h 48"/>
              <a:gd name="T30" fmla="*/ 2147483647 w 49"/>
              <a:gd name="T31" fmla="*/ 2147483647 h 48"/>
              <a:gd name="T32" fmla="*/ 2147483647 w 49"/>
              <a:gd name="T33" fmla="*/ 2147483647 h 48"/>
              <a:gd name="T34" fmla="*/ 2147483647 w 49"/>
              <a:gd name="T35" fmla="*/ 2147483647 h 48"/>
              <a:gd name="T36" fmla="*/ 2147483647 w 49"/>
              <a:gd name="T37" fmla="*/ 2147483647 h 48"/>
              <a:gd name="T38" fmla="*/ 2147483647 w 49"/>
              <a:gd name="T39" fmla="*/ 2147483647 h 48"/>
              <a:gd name="T40" fmla="*/ 2147483647 w 49"/>
              <a:gd name="T41" fmla="*/ 2147483647 h 48"/>
              <a:gd name="T42" fmla="*/ 2147483647 w 49"/>
              <a:gd name="T43" fmla="*/ 2147483647 h 48"/>
              <a:gd name="T44" fmla="*/ 2147483647 w 49"/>
              <a:gd name="T45" fmla="*/ 2147483647 h 48"/>
              <a:gd name="T46" fmla="*/ 2147483647 w 49"/>
              <a:gd name="T47" fmla="*/ 2147483647 h 48"/>
              <a:gd name="T48" fmla="*/ 2147483647 w 49"/>
              <a:gd name="T49" fmla="*/ 2147483647 h 48"/>
              <a:gd name="T50" fmla="*/ 2147483647 w 49"/>
              <a:gd name="T51" fmla="*/ 2147483647 h 48"/>
              <a:gd name="T52" fmla="*/ 2147483647 w 49"/>
              <a:gd name="T53" fmla="*/ 2147483647 h 48"/>
              <a:gd name="T54" fmla="*/ 2147483647 w 49"/>
              <a:gd name="T55" fmla="*/ 2147483647 h 48"/>
              <a:gd name="T56" fmla="*/ 2147483647 w 49"/>
              <a:gd name="T57" fmla="*/ 2147483647 h 48"/>
              <a:gd name="T58" fmla="*/ 2147483647 w 49"/>
              <a:gd name="T59" fmla="*/ 2147483647 h 48"/>
              <a:gd name="T60" fmla="*/ 2147483647 w 49"/>
              <a:gd name="T61" fmla="*/ 2147483647 h 48"/>
              <a:gd name="T62" fmla="*/ 2147483647 w 49"/>
              <a:gd name="T63" fmla="*/ 2147483647 h 48"/>
              <a:gd name="T64" fmla="*/ 2147483647 w 49"/>
              <a:gd name="T65" fmla="*/ 2147483647 h 48"/>
              <a:gd name="T66" fmla="*/ 2147483647 w 49"/>
              <a:gd name="T67" fmla="*/ 2147483647 h 48"/>
              <a:gd name="T68" fmla="*/ 2147483647 w 49"/>
              <a:gd name="T69" fmla="*/ 2147483647 h 48"/>
              <a:gd name="T70" fmla="*/ 2147483647 w 49"/>
              <a:gd name="T71" fmla="*/ 2147483647 h 48"/>
              <a:gd name="T72" fmla="*/ 2147483647 w 49"/>
              <a:gd name="T73" fmla="*/ 2147483647 h 48"/>
              <a:gd name="T74" fmla="*/ 2147483647 w 49"/>
              <a:gd name="T75" fmla="*/ 2147483647 h 48"/>
              <a:gd name="T76" fmla="*/ 2147483647 w 49"/>
              <a:gd name="T77" fmla="*/ 2147483647 h 48"/>
              <a:gd name="T78" fmla="*/ 2147483647 w 49"/>
              <a:gd name="T79" fmla="*/ 2147483647 h 48"/>
              <a:gd name="T80" fmla="*/ 2147483647 w 49"/>
              <a:gd name="T81" fmla="*/ 2147483647 h 48"/>
              <a:gd name="T82" fmla="*/ 2147483647 w 49"/>
              <a:gd name="T83" fmla="*/ 2147483647 h 48"/>
              <a:gd name="T84" fmla="*/ 2147483647 w 49"/>
              <a:gd name="T85" fmla="*/ 0 h 48"/>
              <a:gd name="T86" fmla="*/ 2147483647 w 49"/>
              <a:gd name="T87" fmla="*/ 0 h 48"/>
              <a:gd name="T88" fmla="*/ 2147483647 w 49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" h="48">
                <a:moveTo>
                  <a:pt x="24" y="24"/>
                </a:move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20" y="0"/>
                </a:lnTo>
                <a:lnTo>
                  <a:pt x="18" y="0"/>
                </a:lnTo>
                <a:lnTo>
                  <a:pt x="17" y="1"/>
                </a:lnTo>
                <a:lnTo>
                  <a:pt x="16" y="1"/>
                </a:lnTo>
                <a:lnTo>
                  <a:pt x="15" y="2"/>
                </a:lnTo>
                <a:lnTo>
                  <a:pt x="14" y="2"/>
                </a:lnTo>
                <a:lnTo>
                  <a:pt x="12" y="4"/>
                </a:lnTo>
                <a:lnTo>
                  <a:pt x="11" y="4"/>
                </a:lnTo>
                <a:lnTo>
                  <a:pt x="10" y="5"/>
                </a:lnTo>
                <a:lnTo>
                  <a:pt x="9" y="6"/>
                </a:lnTo>
                <a:lnTo>
                  <a:pt x="8" y="7"/>
                </a:lnTo>
                <a:lnTo>
                  <a:pt x="6" y="7"/>
                </a:lnTo>
                <a:lnTo>
                  <a:pt x="6" y="8"/>
                </a:lnTo>
                <a:lnTo>
                  <a:pt x="5" y="10"/>
                </a:lnTo>
                <a:lnTo>
                  <a:pt x="5" y="11"/>
                </a:lnTo>
                <a:lnTo>
                  <a:pt x="4" y="11"/>
                </a:lnTo>
                <a:lnTo>
                  <a:pt x="4" y="12"/>
                </a:lnTo>
                <a:lnTo>
                  <a:pt x="3" y="13"/>
                </a:lnTo>
                <a:lnTo>
                  <a:pt x="3" y="14"/>
                </a:lnTo>
                <a:lnTo>
                  <a:pt x="3" y="16"/>
                </a:lnTo>
                <a:lnTo>
                  <a:pt x="2" y="17"/>
                </a:lnTo>
                <a:lnTo>
                  <a:pt x="2" y="18"/>
                </a:lnTo>
                <a:lnTo>
                  <a:pt x="2" y="19"/>
                </a:lnTo>
                <a:lnTo>
                  <a:pt x="2" y="20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2" y="28"/>
                </a:lnTo>
                <a:lnTo>
                  <a:pt x="2" y="29"/>
                </a:lnTo>
                <a:lnTo>
                  <a:pt x="2" y="30"/>
                </a:lnTo>
                <a:lnTo>
                  <a:pt x="2" y="31"/>
                </a:lnTo>
                <a:lnTo>
                  <a:pt x="3" y="32"/>
                </a:lnTo>
                <a:lnTo>
                  <a:pt x="3" y="34"/>
                </a:lnTo>
                <a:lnTo>
                  <a:pt x="3" y="35"/>
                </a:lnTo>
                <a:lnTo>
                  <a:pt x="4" y="35"/>
                </a:lnTo>
                <a:lnTo>
                  <a:pt x="4" y="36"/>
                </a:lnTo>
                <a:lnTo>
                  <a:pt x="5" y="37"/>
                </a:lnTo>
                <a:lnTo>
                  <a:pt x="5" y="38"/>
                </a:lnTo>
                <a:lnTo>
                  <a:pt x="6" y="40"/>
                </a:lnTo>
                <a:lnTo>
                  <a:pt x="8" y="41"/>
                </a:lnTo>
                <a:lnTo>
                  <a:pt x="9" y="42"/>
                </a:lnTo>
                <a:lnTo>
                  <a:pt x="10" y="42"/>
                </a:lnTo>
                <a:lnTo>
                  <a:pt x="10" y="43"/>
                </a:lnTo>
                <a:lnTo>
                  <a:pt x="11" y="43"/>
                </a:lnTo>
                <a:lnTo>
                  <a:pt x="12" y="44"/>
                </a:lnTo>
                <a:lnTo>
                  <a:pt x="14" y="44"/>
                </a:lnTo>
                <a:lnTo>
                  <a:pt x="15" y="46"/>
                </a:lnTo>
                <a:lnTo>
                  <a:pt x="16" y="46"/>
                </a:lnTo>
                <a:lnTo>
                  <a:pt x="16" y="47"/>
                </a:lnTo>
                <a:lnTo>
                  <a:pt x="17" y="47"/>
                </a:lnTo>
                <a:lnTo>
                  <a:pt x="18" y="47"/>
                </a:lnTo>
                <a:lnTo>
                  <a:pt x="20" y="47"/>
                </a:lnTo>
                <a:lnTo>
                  <a:pt x="21" y="48"/>
                </a:lnTo>
                <a:lnTo>
                  <a:pt x="22" y="48"/>
                </a:lnTo>
                <a:lnTo>
                  <a:pt x="23" y="48"/>
                </a:lnTo>
                <a:lnTo>
                  <a:pt x="24" y="48"/>
                </a:lnTo>
                <a:lnTo>
                  <a:pt x="26" y="48"/>
                </a:lnTo>
                <a:lnTo>
                  <a:pt x="27" y="48"/>
                </a:lnTo>
                <a:lnTo>
                  <a:pt x="28" y="48"/>
                </a:lnTo>
                <a:lnTo>
                  <a:pt x="29" y="47"/>
                </a:lnTo>
                <a:lnTo>
                  <a:pt x="30" y="47"/>
                </a:lnTo>
                <a:lnTo>
                  <a:pt x="32" y="47"/>
                </a:lnTo>
                <a:lnTo>
                  <a:pt x="33" y="47"/>
                </a:lnTo>
                <a:lnTo>
                  <a:pt x="34" y="46"/>
                </a:lnTo>
                <a:lnTo>
                  <a:pt x="35" y="46"/>
                </a:lnTo>
                <a:lnTo>
                  <a:pt x="36" y="44"/>
                </a:lnTo>
                <a:lnTo>
                  <a:pt x="38" y="44"/>
                </a:lnTo>
                <a:lnTo>
                  <a:pt x="38" y="43"/>
                </a:lnTo>
                <a:lnTo>
                  <a:pt x="39" y="43"/>
                </a:lnTo>
                <a:lnTo>
                  <a:pt x="40" y="42"/>
                </a:lnTo>
                <a:lnTo>
                  <a:pt x="41" y="42"/>
                </a:lnTo>
                <a:lnTo>
                  <a:pt x="41" y="41"/>
                </a:lnTo>
                <a:lnTo>
                  <a:pt x="42" y="40"/>
                </a:lnTo>
                <a:lnTo>
                  <a:pt x="44" y="40"/>
                </a:lnTo>
                <a:lnTo>
                  <a:pt x="44" y="38"/>
                </a:lnTo>
                <a:lnTo>
                  <a:pt x="45" y="37"/>
                </a:lnTo>
                <a:lnTo>
                  <a:pt x="45" y="36"/>
                </a:lnTo>
                <a:lnTo>
                  <a:pt x="46" y="35"/>
                </a:lnTo>
                <a:lnTo>
                  <a:pt x="47" y="34"/>
                </a:lnTo>
                <a:lnTo>
                  <a:pt x="47" y="32"/>
                </a:lnTo>
                <a:lnTo>
                  <a:pt x="47" y="31"/>
                </a:lnTo>
                <a:lnTo>
                  <a:pt x="49" y="30"/>
                </a:lnTo>
                <a:lnTo>
                  <a:pt x="49" y="29"/>
                </a:lnTo>
                <a:lnTo>
                  <a:pt x="49" y="28"/>
                </a:lnTo>
                <a:lnTo>
                  <a:pt x="49" y="26"/>
                </a:lnTo>
                <a:lnTo>
                  <a:pt x="49" y="25"/>
                </a:lnTo>
                <a:lnTo>
                  <a:pt x="49" y="24"/>
                </a:lnTo>
                <a:lnTo>
                  <a:pt x="49" y="23"/>
                </a:lnTo>
                <a:lnTo>
                  <a:pt x="49" y="22"/>
                </a:lnTo>
                <a:lnTo>
                  <a:pt x="49" y="20"/>
                </a:lnTo>
                <a:lnTo>
                  <a:pt x="49" y="19"/>
                </a:lnTo>
                <a:lnTo>
                  <a:pt x="49" y="18"/>
                </a:lnTo>
                <a:lnTo>
                  <a:pt x="47" y="17"/>
                </a:lnTo>
                <a:lnTo>
                  <a:pt x="47" y="16"/>
                </a:lnTo>
                <a:lnTo>
                  <a:pt x="47" y="14"/>
                </a:lnTo>
                <a:lnTo>
                  <a:pt x="46" y="13"/>
                </a:lnTo>
                <a:lnTo>
                  <a:pt x="46" y="12"/>
                </a:lnTo>
                <a:lnTo>
                  <a:pt x="45" y="11"/>
                </a:lnTo>
                <a:lnTo>
                  <a:pt x="44" y="10"/>
                </a:lnTo>
                <a:lnTo>
                  <a:pt x="44" y="8"/>
                </a:lnTo>
                <a:lnTo>
                  <a:pt x="42" y="7"/>
                </a:lnTo>
                <a:lnTo>
                  <a:pt x="41" y="7"/>
                </a:lnTo>
                <a:lnTo>
                  <a:pt x="41" y="6"/>
                </a:lnTo>
                <a:lnTo>
                  <a:pt x="40" y="5"/>
                </a:lnTo>
                <a:lnTo>
                  <a:pt x="39" y="5"/>
                </a:lnTo>
                <a:lnTo>
                  <a:pt x="38" y="4"/>
                </a:lnTo>
                <a:lnTo>
                  <a:pt x="36" y="2"/>
                </a:lnTo>
                <a:lnTo>
                  <a:pt x="35" y="2"/>
                </a:lnTo>
                <a:lnTo>
                  <a:pt x="34" y="1"/>
                </a:lnTo>
                <a:lnTo>
                  <a:pt x="33" y="1"/>
                </a:lnTo>
                <a:lnTo>
                  <a:pt x="32" y="1"/>
                </a:lnTo>
                <a:lnTo>
                  <a:pt x="30" y="0"/>
                </a:lnTo>
                <a:lnTo>
                  <a:pt x="29" y="0"/>
                </a:ln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7" name="Freeform 89"/>
          <p:cNvSpPr>
            <a:spLocks/>
          </p:cNvSpPr>
          <p:nvPr/>
        </p:nvSpPr>
        <p:spPr bwMode="auto">
          <a:xfrm>
            <a:off x="3770313" y="920750"/>
            <a:ext cx="46037" cy="46038"/>
          </a:xfrm>
          <a:custGeom>
            <a:avLst/>
            <a:gdLst>
              <a:gd name="T0" fmla="*/ 2147483647 w 59"/>
              <a:gd name="T1" fmla="*/ 0 h 57"/>
              <a:gd name="T2" fmla="*/ 2147483647 w 59"/>
              <a:gd name="T3" fmla="*/ 0 h 57"/>
              <a:gd name="T4" fmla="*/ 2147483647 w 59"/>
              <a:gd name="T5" fmla="*/ 2147483647 h 57"/>
              <a:gd name="T6" fmla="*/ 2147483647 w 59"/>
              <a:gd name="T7" fmla="*/ 2147483647 h 57"/>
              <a:gd name="T8" fmla="*/ 2147483647 w 59"/>
              <a:gd name="T9" fmla="*/ 2147483647 h 57"/>
              <a:gd name="T10" fmla="*/ 2147483647 w 59"/>
              <a:gd name="T11" fmla="*/ 2147483647 h 57"/>
              <a:gd name="T12" fmla="*/ 2147483647 w 59"/>
              <a:gd name="T13" fmla="*/ 2147483647 h 57"/>
              <a:gd name="T14" fmla="*/ 2147483647 w 59"/>
              <a:gd name="T15" fmla="*/ 2147483647 h 57"/>
              <a:gd name="T16" fmla="*/ 2147483647 w 59"/>
              <a:gd name="T17" fmla="*/ 2147483647 h 57"/>
              <a:gd name="T18" fmla="*/ 0 w 59"/>
              <a:gd name="T19" fmla="*/ 2147483647 h 57"/>
              <a:gd name="T20" fmla="*/ 0 w 59"/>
              <a:gd name="T21" fmla="*/ 2147483647 h 57"/>
              <a:gd name="T22" fmla="*/ 0 w 59"/>
              <a:gd name="T23" fmla="*/ 2147483647 h 57"/>
              <a:gd name="T24" fmla="*/ 2147483647 w 59"/>
              <a:gd name="T25" fmla="*/ 2147483647 h 57"/>
              <a:gd name="T26" fmla="*/ 2147483647 w 59"/>
              <a:gd name="T27" fmla="*/ 2147483647 h 57"/>
              <a:gd name="T28" fmla="*/ 2147483647 w 59"/>
              <a:gd name="T29" fmla="*/ 2147483647 h 57"/>
              <a:gd name="T30" fmla="*/ 2147483647 w 59"/>
              <a:gd name="T31" fmla="*/ 2147483647 h 57"/>
              <a:gd name="T32" fmla="*/ 2147483647 w 59"/>
              <a:gd name="T33" fmla="*/ 2147483647 h 57"/>
              <a:gd name="T34" fmla="*/ 2147483647 w 59"/>
              <a:gd name="T35" fmla="*/ 2147483647 h 57"/>
              <a:gd name="T36" fmla="*/ 2147483647 w 59"/>
              <a:gd name="T37" fmla="*/ 2147483647 h 57"/>
              <a:gd name="T38" fmla="*/ 2147483647 w 59"/>
              <a:gd name="T39" fmla="*/ 2147483647 h 57"/>
              <a:gd name="T40" fmla="*/ 2147483647 w 59"/>
              <a:gd name="T41" fmla="*/ 2147483647 h 57"/>
              <a:gd name="T42" fmla="*/ 2147483647 w 59"/>
              <a:gd name="T43" fmla="*/ 2147483647 h 57"/>
              <a:gd name="T44" fmla="*/ 2147483647 w 59"/>
              <a:gd name="T45" fmla="*/ 2147483647 h 57"/>
              <a:gd name="T46" fmla="*/ 2147483647 w 59"/>
              <a:gd name="T47" fmla="*/ 2147483647 h 57"/>
              <a:gd name="T48" fmla="*/ 2147483647 w 59"/>
              <a:gd name="T49" fmla="*/ 2147483647 h 57"/>
              <a:gd name="T50" fmla="*/ 2147483647 w 59"/>
              <a:gd name="T51" fmla="*/ 2147483647 h 57"/>
              <a:gd name="T52" fmla="*/ 2147483647 w 59"/>
              <a:gd name="T53" fmla="*/ 2147483647 h 57"/>
              <a:gd name="T54" fmla="*/ 2147483647 w 59"/>
              <a:gd name="T55" fmla="*/ 2147483647 h 57"/>
              <a:gd name="T56" fmla="*/ 2147483647 w 59"/>
              <a:gd name="T57" fmla="*/ 2147483647 h 57"/>
              <a:gd name="T58" fmla="*/ 2147483647 w 59"/>
              <a:gd name="T59" fmla="*/ 2147483647 h 57"/>
              <a:gd name="T60" fmla="*/ 2147483647 w 59"/>
              <a:gd name="T61" fmla="*/ 2147483647 h 57"/>
              <a:gd name="T62" fmla="*/ 2147483647 w 59"/>
              <a:gd name="T63" fmla="*/ 2147483647 h 57"/>
              <a:gd name="T64" fmla="*/ 2147483647 w 59"/>
              <a:gd name="T65" fmla="*/ 2147483647 h 57"/>
              <a:gd name="T66" fmla="*/ 2147483647 w 59"/>
              <a:gd name="T67" fmla="*/ 2147483647 h 57"/>
              <a:gd name="T68" fmla="*/ 2147483647 w 59"/>
              <a:gd name="T69" fmla="*/ 2147483647 h 57"/>
              <a:gd name="T70" fmla="*/ 2147483647 w 59"/>
              <a:gd name="T71" fmla="*/ 2147483647 h 57"/>
              <a:gd name="T72" fmla="*/ 2147483647 w 59"/>
              <a:gd name="T73" fmla="*/ 2147483647 h 57"/>
              <a:gd name="T74" fmla="*/ 2147483647 w 59"/>
              <a:gd name="T75" fmla="*/ 2147483647 h 57"/>
              <a:gd name="T76" fmla="*/ 2147483647 w 59"/>
              <a:gd name="T77" fmla="*/ 2147483647 h 57"/>
              <a:gd name="T78" fmla="*/ 2147483647 w 59"/>
              <a:gd name="T79" fmla="*/ 2147483647 h 57"/>
              <a:gd name="T80" fmla="*/ 2147483647 w 59"/>
              <a:gd name="T81" fmla="*/ 2147483647 h 57"/>
              <a:gd name="T82" fmla="*/ 2147483647 w 59"/>
              <a:gd name="T83" fmla="*/ 2147483647 h 57"/>
              <a:gd name="T84" fmla="*/ 2147483647 w 59"/>
              <a:gd name="T85" fmla="*/ 0 h 57"/>
              <a:gd name="T86" fmla="*/ 2147483647 w 59"/>
              <a:gd name="T87" fmla="*/ 0 h 5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9" h="57">
                <a:moveTo>
                  <a:pt x="29" y="0"/>
                </a:moveTo>
                <a:lnTo>
                  <a:pt x="28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2" y="0"/>
                </a:lnTo>
                <a:lnTo>
                  <a:pt x="20" y="1"/>
                </a:lnTo>
                <a:lnTo>
                  <a:pt x="19" y="1"/>
                </a:lnTo>
                <a:lnTo>
                  <a:pt x="18" y="2"/>
                </a:lnTo>
                <a:lnTo>
                  <a:pt x="17" y="2"/>
                </a:lnTo>
                <a:lnTo>
                  <a:pt x="16" y="3"/>
                </a:lnTo>
                <a:lnTo>
                  <a:pt x="14" y="3"/>
                </a:lnTo>
                <a:lnTo>
                  <a:pt x="13" y="4"/>
                </a:lnTo>
                <a:lnTo>
                  <a:pt x="12" y="4"/>
                </a:lnTo>
                <a:lnTo>
                  <a:pt x="11" y="6"/>
                </a:lnTo>
                <a:lnTo>
                  <a:pt x="10" y="7"/>
                </a:lnTo>
                <a:lnTo>
                  <a:pt x="8" y="8"/>
                </a:lnTo>
                <a:lnTo>
                  <a:pt x="7" y="9"/>
                </a:lnTo>
                <a:lnTo>
                  <a:pt x="7" y="10"/>
                </a:lnTo>
                <a:lnTo>
                  <a:pt x="6" y="10"/>
                </a:lnTo>
                <a:lnTo>
                  <a:pt x="5" y="12"/>
                </a:lnTo>
                <a:lnTo>
                  <a:pt x="5" y="13"/>
                </a:lnTo>
                <a:lnTo>
                  <a:pt x="4" y="14"/>
                </a:lnTo>
                <a:lnTo>
                  <a:pt x="2" y="15"/>
                </a:lnTo>
                <a:lnTo>
                  <a:pt x="2" y="18"/>
                </a:lnTo>
                <a:lnTo>
                  <a:pt x="2" y="19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0" y="24"/>
                </a:lnTo>
                <a:lnTo>
                  <a:pt x="0" y="26"/>
                </a:lnTo>
                <a:lnTo>
                  <a:pt x="0" y="27"/>
                </a:lnTo>
                <a:lnTo>
                  <a:pt x="0" y="28"/>
                </a:lnTo>
                <a:lnTo>
                  <a:pt x="0" y="30"/>
                </a:lnTo>
                <a:lnTo>
                  <a:pt x="0" y="32"/>
                </a:lnTo>
                <a:lnTo>
                  <a:pt x="0" y="33"/>
                </a:lnTo>
                <a:lnTo>
                  <a:pt x="1" y="34"/>
                </a:lnTo>
                <a:lnTo>
                  <a:pt x="1" y="36"/>
                </a:lnTo>
                <a:lnTo>
                  <a:pt x="1" y="37"/>
                </a:lnTo>
                <a:lnTo>
                  <a:pt x="2" y="38"/>
                </a:lnTo>
                <a:lnTo>
                  <a:pt x="2" y="40"/>
                </a:lnTo>
                <a:lnTo>
                  <a:pt x="2" y="42"/>
                </a:lnTo>
                <a:lnTo>
                  <a:pt x="4" y="43"/>
                </a:lnTo>
                <a:lnTo>
                  <a:pt x="5" y="44"/>
                </a:lnTo>
                <a:lnTo>
                  <a:pt x="5" y="45"/>
                </a:lnTo>
                <a:lnTo>
                  <a:pt x="6" y="46"/>
                </a:lnTo>
                <a:lnTo>
                  <a:pt x="7" y="48"/>
                </a:lnTo>
                <a:lnTo>
                  <a:pt x="8" y="49"/>
                </a:lnTo>
                <a:lnTo>
                  <a:pt x="10" y="50"/>
                </a:lnTo>
                <a:lnTo>
                  <a:pt x="11" y="51"/>
                </a:lnTo>
                <a:lnTo>
                  <a:pt x="12" y="52"/>
                </a:lnTo>
                <a:lnTo>
                  <a:pt x="13" y="52"/>
                </a:lnTo>
                <a:lnTo>
                  <a:pt x="14" y="54"/>
                </a:lnTo>
                <a:lnTo>
                  <a:pt x="16" y="54"/>
                </a:lnTo>
                <a:lnTo>
                  <a:pt x="17" y="55"/>
                </a:lnTo>
                <a:lnTo>
                  <a:pt x="18" y="56"/>
                </a:lnTo>
                <a:lnTo>
                  <a:pt x="19" y="56"/>
                </a:lnTo>
                <a:lnTo>
                  <a:pt x="20" y="56"/>
                </a:lnTo>
                <a:lnTo>
                  <a:pt x="22" y="57"/>
                </a:lnTo>
                <a:lnTo>
                  <a:pt x="24" y="57"/>
                </a:lnTo>
                <a:lnTo>
                  <a:pt x="25" y="57"/>
                </a:lnTo>
                <a:lnTo>
                  <a:pt x="26" y="57"/>
                </a:lnTo>
                <a:lnTo>
                  <a:pt x="28" y="57"/>
                </a:lnTo>
                <a:lnTo>
                  <a:pt x="29" y="57"/>
                </a:lnTo>
                <a:lnTo>
                  <a:pt x="31" y="57"/>
                </a:lnTo>
                <a:lnTo>
                  <a:pt x="32" y="57"/>
                </a:lnTo>
                <a:lnTo>
                  <a:pt x="34" y="57"/>
                </a:lnTo>
                <a:lnTo>
                  <a:pt x="35" y="57"/>
                </a:lnTo>
                <a:lnTo>
                  <a:pt x="37" y="57"/>
                </a:lnTo>
                <a:lnTo>
                  <a:pt x="39" y="56"/>
                </a:lnTo>
                <a:lnTo>
                  <a:pt x="40" y="56"/>
                </a:lnTo>
                <a:lnTo>
                  <a:pt x="41" y="56"/>
                </a:lnTo>
                <a:lnTo>
                  <a:pt x="42" y="55"/>
                </a:lnTo>
                <a:lnTo>
                  <a:pt x="43" y="54"/>
                </a:lnTo>
                <a:lnTo>
                  <a:pt x="45" y="54"/>
                </a:lnTo>
                <a:lnTo>
                  <a:pt x="46" y="52"/>
                </a:lnTo>
                <a:lnTo>
                  <a:pt x="47" y="52"/>
                </a:lnTo>
                <a:lnTo>
                  <a:pt x="48" y="51"/>
                </a:lnTo>
                <a:lnTo>
                  <a:pt x="49" y="50"/>
                </a:lnTo>
                <a:lnTo>
                  <a:pt x="51" y="49"/>
                </a:lnTo>
                <a:lnTo>
                  <a:pt x="52" y="48"/>
                </a:lnTo>
                <a:lnTo>
                  <a:pt x="53" y="46"/>
                </a:lnTo>
                <a:lnTo>
                  <a:pt x="54" y="45"/>
                </a:lnTo>
                <a:lnTo>
                  <a:pt x="54" y="44"/>
                </a:lnTo>
                <a:lnTo>
                  <a:pt x="55" y="43"/>
                </a:lnTo>
                <a:lnTo>
                  <a:pt x="55" y="42"/>
                </a:lnTo>
                <a:lnTo>
                  <a:pt x="57" y="40"/>
                </a:lnTo>
                <a:lnTo>
                  <a:pt x="57" y="38"/>
                </a:lnTo>
                <a:lnTo>
                  <a:pt x="58" y="37"/>
                </a:lnTo>
                <a:lnTo>
                  <a:pt x="58" y="36"/>
                </a:lnTo>
                <a:lnTo>
                  <a:pt x="58" y="34"/>
                </a:lnTo>
                <a:lnTo>
                  <a:pt x="59" y="33"/>
                </a:lnTo>
                <a:lnTo>
                  <a:pt x="59" y="32"/>
                </a:lnTo>
                <a:lnTo>
                  <a:pt x="59" y="30"/>
                </a:lnTo>
                <a:lnTo>
                  <a:pt x="59" y="28"/>
                </a:lnTo>
                <a:lnTo>
                  <a:pt x="59" y="27"/>
                </a:lnTo>
                <a:lnTo>
                  <a:pt x="59" y="26"/>
                </a:lnTo>
                <a:lnTo>
                  <a:pt x="59" y="24"/>
                </a:lnTo>
                <a:lnTo>
                  <a:pt x="58" y="22"/>
                </a:lnTo>
                <a:lnTo>
                  <a:pt x="58" y="21"/>
                </a:lnTo>
                <a:lnTo>
                  <a:pt x="58" y="20"/>
                </a:lnTo>
                <a:lnTo>
                  <a:pt x="57" y="19"/>
                </a:lnTo>
                <a:lnTo>
                  <a:pt x="57" y="18"/>
                </a:lnTo>
                <a:lnTo>
                  <a:pt x="55" y="15"/>
                </a:lnTo>
                <a:lnTo>
                  <a:pt x="55" y="14"/>
                </a:lnTo>
                <a:lnTo>
                  <a:pt x="54" y="13"/>
                </a:lnTo>
                <a:lnTo>
                  <a:pt x="54" y="12"/>
                </a:lnTo>
                <a:lnTo>
                  <a:pt x="53" y="10"/>
                </a:lnTo>
                <a:lnTo>
                  <a:pt x="52" y="10"/>
                </a:lnTo>
                <a:lnTo>
                  <a:pt x="52" y="9"/>
                </a:lnTo>
                <a:lnTo>
                  <a:pt x="51" y="8"/>
                </a:lnTo>
                <a:lnTo>
                  <a:pt x="49" y="7"/>
                </a:lnTo>
                <a:lnTo>
                  <a:pt x="48" y="6"/>
                </a:lnTo>
                <a:lnTo>
                  <a:pt x="47" y="4"/>
                </a:lnTo>
                <a:lnTo>
                  <a:pt x="46" y="4"/>
                </a:lnTo>
                <a:lnTo>
                  <a:pt x="45" y="3"/>
                </a:lnTo>
                <a:lnTo>
                  <a:pt x="43" y="3"/>
                </a:lnTo>
                <a:lnTo>
                  <a:pt x="42" y="2"/>
                </a:lnTo>
                <a:lnTo>
                  <a:pt x="41" y="2"/>
                </a:lnTo>
                <a:lnTo>
                  <a:pt x="40" y="1"/>
                </a:lnTo>
                <a:lnTo>
                  <a:pt x="39" y="1"/>
                </a:lnTo>
                <a:lnTo>
                  <a:pt x="37" y="0"/>
                </a:lnTo>
                <a:lnTo>
                  <a:pt x="35" y="0"/>
                </a:lnTo>
                <a:lnTo>
                  <a:pt x="34" y="0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8" name="Freeform 90"/>
          <p:cNvSpPr>
            <a:spLocks/>
          </p:cNvSpPr>
          <p:nvPr/>
        </p:nvSpPr>
        <p:spPr bwMode="auto">
          <a:xfrm>
            <a:off x="4183063" y="2078038"/>
            <a:ext cx="38100" cy="38100"/>
          </a:xfrm>
          <a:custGeom>
            <a:avLst/>
            <a:gdLst>
              <a:gd name="T0" fmla="*/ 2147483647 w 49"/>
              <a:gd name="T1" fmla="*/ 0 h 48"/>
              <a:gd name="T2" fmla="*/ 2147483647 w 49"/>
              <a:gd name="T3" fmla="*/ 0 h 48"/>
              <a:gd name="T4" fmla="*/ 2147483647 w 49"/>
              <a:gd name="T5" fmla="*/ 2147483647 h 48"/>
              <a:gd name="T6" fmla="*/ 2147483647 w 49"/>
              <a:gd name="T7" fmla="*/ 2147483647 h 48"/>
              <a:gd name="T8" fmla="*/ 2147483647 w 49"/>
              <a:gd name="T9" fmla="*/ 2147483647 h 48"/>
              <a:gd name="T10" fmla="*/ 2147483647 w 49"/>
              <a:gd name="T11" fmla="*/ 2147483647 h 48"/>
              <a:gd name="T12" fmla="*/ 2147483647 w 49"/>
              <a:gd name="T13" fmla="*/ 2147483647 h 48"/>
              <a:gd name="T14" fmla="*/ 2147483647 w 49"/>
              <a:gd name="T15" fmla="*/ 2147483647 h 48"/>
              <a:gd name="T16" fmla="*/ 2147483647 w 49"/>
              <a:gd name="T17" fmla="*/ 2147483647 h 48"/>
              <a:gd name="T18" fmla="*/ 2147483647 w 49"/>
              <a:gd name="T19" fmla="*/ 2147483647 h 48"/>
              <a:gd name="T20" fmla="*/ 0 w 49"/>
              <a:gd name="T21" fmla="*/ 2147483647 h 48"/>
              <a:gd name="T22" fmla="*/ 0 w 49"/>
              <a:gd name="T23" fmla="*/ 2147483647 h 48"/>
              <a:gd name="T24" fmla="*/ 2147483647 w 49"/>
              <a:gd name="T25" fmla="*/ 2147483647 h 48"/>
              <a:gd name="T26" fmla="*/ 2147483647 w 49"/>
              <a:gd name="T27" fmla="*/ 2147483647 h 48"/>
              <a:gd name="T28" fmla="*/ 2147483647 w 49"/>
              <a:gd name="T29" fmla="*/ 2147483647 h 48"/>
              <a:gd name="T30" fmla="*/ 2147483647 w 49"/>
              <a:gd name="T31" fmla="*/ 2147483647 h 48"/>
              <a:gd name="T32" fmla="*/ 2147483647 w 49"/>
              <a:gd name="T33" fmla="*/ 2147483647 h 48"/>
              <a:gd name="T34" fmla="*/ 2147483647 w 49"/>
              <a:gd name="T35" fmla="*/ 2147483647 h 48"/>
              <a:gd name="T36" fmla="*/ 2147483647 w 49"/>
              <a:gd name="T37" fmla="*/ 2147483647 h 48"/>
              <a:gd name="T38" fmla="*/ 2147483647 w 49"/>
              <a:gd name="T39" fmla="*/ 2147483647 h 48"/>
              <a:gd name="T40" fmla="*/ 2147483647 w 49"/>
              <a:gd name="T41" fmla="*/ 2147483647 h 48"/>
              <a:gd name="T42" fmla="*/ 2147483647 w 49"/>
              <a:gd name="T43" fmla="*/ 2147483647 h 48"/>
              <a:gd name="T44" fmla="*/ 2147483647 w 49"/>
              <a:gd name="T45" fmla="*/ 2147483647 h 48"/>
              <a:gd name="T46" fmla="*/ 2147483647 w 49"/>
              <a:gd name="T47" fmla="*/ 2147483647 h 48"/>
              <a:gd name="T48" fmla="*/ 2147483647 w 49"/>
              <a:gd name="T49" fmla="*/ 2147483647 h 48"/>
              <a:gd name="T50" fmla="*/ 2147483647 w 49"/>
              <a:gd name="T51" fmla="*/ 2147483647 h 48"/>
              <a:gd name="T52" fmla="*/ 2147483647 w 49"/>
              <a:gd name="T53" fmla="*/ 2147483647 h 48"/>
              <a:gd name="T54" fmla="*/ 2147483647 w 49"/>
              <a:gd name="T55" fmla="*/ 2147483647 h 48"/>
              <a:gd name="T56" fmla="*/ 2147483647 w 49"/>
              <a:gd name="T57" fmla="*/ 2147483647 h 48"/>
              <a:gd name="T58" fmla="*/ 2147483647 w 49"/>
              <a:gd name="T59" fmla="*/ 2147483647 h 48"/>
              <a:gd name="T60" fmla="*/ 2147483647 w 49"/>
              <a:gd name="T61" fmla="*/ 2147483647 h 48"/>
              <a:gd name="T62" fmla="*/ 2147483647 w 49"/>
              <a:gd name="T63" fmla="*/ 2147483647 h 48"/>
              <a:gd name="T64" fmla="*/ 2147483647 w 49"/>
              <a:gd name="T65" fmla="*/ 2147483647 h 48"/>
              <a:gd name="T66" fmla="*/ 2147483647 w 49"/>
              <a:gd name="T67" fmla="*/ 2147483647 h 48"/>
              <a:gd name="T68" fmla="*/ 2147483647 w 49"/>
              <a:gd name="T69" fmla="*/ 2147483647 h 48"/>
              <a:gd name="T70" fmla="*/ 2147483647 w 49"/>
              <a:gd name="T71" fmla="*/ 2147483647 h 48"/>
              <a:gd name="T72" fmla="*/ 2147483647 w 49"/>
              <a:gd name="T73" fmla="*/ 2147483647 h 48"/>
              <a:gd name="T74" fmla="*/ 2147483647 w 49"/>
              <a:gd name="T75" fmla="*/ 2147483647 h 48"/>
              <a:gd name="T76" fmla="*/ 2147483647 w 49"/>
              <a:gd name="T77" fmla="*/ 2147483647 h 48"/>
              <a:gd name="T78" fmla="*/ 2147483647 w 49"/>
              <a:gd name="T79" fmla="*/ 2147483647 h 48"/>
              <a:gd name="T80" fmla="*/ 2147483647 w 49"/>
              <a:gd name="T81" fmla="*/ 2147483647 h 48"/>
              <a:gd name="T82" fmla="*/ 2147483647 w 49"/>
              <a:gd name="T83" fmla="*/ 2147483647 h 48"/>
              <a:gd name="T84" fmla="*/ 2147483647 w 49"/>
              <a:gd name="T85" fmla="*/ 0 h 48"/>
              <a:gd name="T86" fmla="*/ 2147483647 w 49"/>
              <a:gd name="T87" fmla="*/ 0 h 48"/>
              <a:gd name="T88" fmla="*/ 2147483647 w 49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" h="48">
                <a:moveTo>
                  <a:pt x="24" y="24"/>
                </a:move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20" y="0"/>
                </a:lnTo>
                <a:lnTo>
                  <a:pt x="18" y="0"/>
                </a:lnTo>
                <a:lnTo>
                  <a:pt x="17" y="1"/>
                </a:lnTo>
                <a:lnTo>
                  <a:pt x="16" y="1"/>
                </a:lnTo>
                <a:lnTo>
                  <a:pt x="15" y="2"/>
                </a:lnTo>
                <a:lnTo>
                  <a:pt x="14" y="2"/>
                </a:lnTo>
                <a:lnTo>
                  <a:pt x="12" y="4"/>
                </a:lnTo>
                <a:lnTo>
                  <a:pt x="11" y="4"/>
                </a:lnTo>
                <a:lnTo>
                  <a:pt x="10" y="5"/>
                </a:lnTo>
                <a:lnTo>
                  <a:pt x="9" y="6"/>
                </a:lnTo>
                <a:lnTo>
                  <a:pt x="8" y="7"/>
                </a:lnTo>
                <a:lnTo>
                  <a:pt x="6" y="7"/>
                </a:lnTo>
                <a:lnTo>
                  <a:pt x="6" y="8"/>
                </a:lnTo>
                <a:lnTo>
                  <a:pt x="5" y="10"/>
                </a:lnTo>
                <a:lnTo>
                  <a:pt x="5" y="11"/>
                </a:lnTo>
                <a:lnTo>
                  <a:pt x="4" y="11"/>
                </a:lnTo>
                <a:lnTo>
                  <a:pt x="4" y="12"/>
                </a:lnTo>
                <a:lnTo>
                  <a:pt x="3" y="13"/>
                </a:lnTo>
                <a:lnTo>
                  <a:pt x="3" y="14"/>
                </a:lnTo>
                <a:lnTo>
                  <a:pt x="3" y="16"/>
                </a:lnTo>
                <a:lnTo>
                  <a:pt x="2" y="17"/>
                </a:lnTo>
                <a:lnTo>
                  <a:pt x="2" y="18"/>
                </a:lnTo>
                <a:lnTo>
                  <a:pt x="2" y="19"/>
                </a:lnTo>
                <a:lnTo>
                  <a:pt x="2" y="20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2" y="28"/>
                </a:lnTo>
                <a:lnTo>
                  <a:pt x="2" y="29"/>
                </a:lnTo>
                <a:lnTo>
                  <a:pt x="2" y="30"/>
                </a:lnTo>
                <a:lnTo>
                  <a:pt x="2" y="31"/>
                </a:lnTo>
                <a:lnTo>
                  <a:pt x="3" y="32"/>
                </a:lnTo>
                <a:lnTo>
                  <a:pt x="3" y="34"/>
                </a:lnTo>
                <a:lnTo>
                  <a:pt x="3" y="35"/>
                </a:lnTo>
                <a:lnTo>
                  <a:pt x="4" y="35"/>
                </a:lnTo>
                <a:lnTo>
                  <a:pt x="4" y="36"/>
                </a:lnTo>
                <a:lnTo>
                  <a:pt x="5" y="37"/>
                </a:lnTo>
                <a:lnTo>
                  <a:pt x="5" y="39"/>
                </a:lnTo>
                <a:lnTo>
                  <a:pt x="6" y="40"/>
                </a:lnTo>
                <a:lnTo>
                  <a:pt x="8" y="41"/>
                </a:lnTo>
                <a:lnTo>
                  <a:pt x="9" y="42"/>
                </a:lnTo>
                <a:lnTo>
                  <a:pt x="10" y="42"/>
                </a:lnTo>
                <a:lnTo>
                  <a:pt x="10" y="43"/>
                </a:lnTo>
                <a:lnTo>
                  <a:pt x="11" y="43"/>
                </a:lnTo>
                <a:lnTo>
                  <a:pt x="12" y="45"/>
                </a:lnTo>
                <a:lnTo>
                  <a:pt x="14" y="45"/>
                </a:lnTo>
                <a:lnTo>
                  <a:pt x="15" y="46"/>
                </a:lnTo>
                <a:lnTo>
                  <a:pt x="16" y="46"/>
                </a:lnTo>
                <a:lnTo>
                  <a:pt x="16" y="47"/>
                </a:lnTo>
                <a:lnTo>
                  <a:pt x="17" y="47"/>
                </a:lnTo>
                <a:lnTo>
                  <a:pt x="18" y="47"/>
                </a:lnTo>
                <a:lnTo>
                  <a:pt x="20" y="47"/>
                </a:lnTo>
                <a:lnTo>
                  <a:pt x="21" y="48"/>
                </a:lnTo>
                <a:lnTo>
                  <a:pt x="22" y="48"/>
                </a:lnTo>
                <a:lnTo>
                  <a:pt x="23" y="48"/>
                </a:lnTo>
                <a:lnTo>
                  <a:pt x="24" y="48"/>
                </a:lnTo>
                <a:lnTo>
                  <a:pt x="26" y="48"/>
                </a:lnTo>
                <a:lnTo>
                  <a:pt x="27" y="48"/>
                </a:lnTo>
                <a:lnTo>
                  <a:pt x="28" y="48"/>
                </a:lnTo>
                <a:lnTo>
                  <a:pt x="29" y="47"/>
                </a:lnTo>
                <a:lnTo>
                  <a:pt x="30" y="47"/>
                </a:lnTo>
                <a:lnTo>
                  <a:pt x="32" y="47"/>
                </a:lnTo>
                <a:lnTo>
                  <a:pt x="33" y="47"/>
                </a:lnTo>
                <a:lnTo>
                  <a:pt x="34" y="46"/>
                </a:lnTo>
                <a:lnTo>
                  <a:pt x="35" y="46"/>
                </a:lnTo>
                <a:lnTo>
                  <a:pt x="37" y="45"/>
                </a:lnTo>
                <a:lnTo>
                  <a:pt x="38" y="45"/>
                </a:lnTo>
                <a:lnTo>
                  <a:pt x="38" y="43"/>
                </a:lnTo>
                <a:lnTo>
                  <a:pt x="39" y="43"/>
                </a:lnTo>
                <a:lnTo>
                  <a:pt x="40" y="42"/>
                </a:lnTo>
                <a:lnTo>
                  <a:pt x="41" y="42"/>
                </a:lnTo>
                <a:lnTo>
                  <a:pt x="41" y="41"/>
                </a:lnTo>
                <a:lnTo>
                  <a:pt x="43" y="40"/>
                </a:lnTo>
                <a:lnTo>
                  <a:pt x="44" y="40"/>
                </a:lnTo>
                <a:lnTo>
                  <a:pt x="44" y="39"/>
                </a:lnTo>
                <a:lnTo>
                  <a:pt x="45" y="37"/>
                </a:lnTo>
                <a:lnTo>
                  <a:pt x="45" y="36"/>
                </a:lnTo>
                <a:lnTo>
                  <a:pt x="46" y="35"/>
                </a:lnTo>
                <a:lnTo>
                  <a:pt x="47" y="34"/>
                </a:lnTo>
                <a:lnTo>
                  <a:pt x="47" y="32"/>
                </a:lnTo>
                <a:lnTo>
                  <a:pt x="47" y="31"/>
                </a:lnTo>
                <a:lnTo>
                  <a:pt x="49" y="30"/>
                </a:lnTo>
                <a:lnTo>
                  <a:pt x="49" y="29"/>
                </a:lnTo>
                <a:lnTo>
                  <a:pt x="49" y="28"/>
                </a:lnTo>
                <a:lnTo>
                  <a:pt x="49" y="26"/>
                </a:lnTo>
                <a:lnTo>
                  <a:pt x="49" y="25"/>
                </a:lnTo>
                <a:lnTo>
                  <a:pt x="49" y="24"/>
                </a:lnTo>
                <a:lnTo>
                  <a:pt x="49" y="23"/>
                </a:lnTo>
                <a:lnTo>
                  <a:pt x="49" y="22"/>
                </a:lnTo>
                <a:lnTo>
                  <a:pt x="49" y="20"/>
                </a:lnTo>
                <a:lnTo>
                  <a:pt x="49" y="19"/>
                </a:lnTo>
                <a:lnTo>
                  <a:pt x="49" y="18"/>
                </a:lnTo>
                <a:lnTo>
                  <a:pt x="47" y="17"/>
                </a:lnTo>
                <a:lnTo>
                  <a:pt x="47" y="16"/>
                </a:lnTo>
                <a:lnTo>
                  <a:pt x="47" y="14"/>
                </a:lnTo>
                <a:lnTo>
                  <a:pt x="46" y="13"/>
                </a:lnTo>
                <a:lnTo>
                  <a:pt x="46" y="12"/>
                </a:lnTo>
                <a:lnTo>
                  <a:pt x="45" y="11"/>
                </a:lnTo>
                <a:lnTo>
                  <a:pt x="44" y="10"/>
                </a:lnTo>
                <a:lnTo>
                  <a:pt x="44" y="8"/>
                </a:lnTo>
                <a:lnTo>
                  <a:pt x="43" y="7"/>
                </a:lnTo>
                <a:lnTo>
                  <a:pt x="41" y="7"/>
                </a:lnTo>
                <a:lnTo>
                  <a:pt x="41" y="6"/>
                </a:lnTo>
                <a:lnTo>
                  <a:pt x="40" y="5"/>
                </a:lnTo>
                <a:lnTo>
                  <a:pt x="39" y="5"/>
                </a:lnTo>
                <a:lnTo>
                  <a:pt x="38" y="4"/>
                </a:lnTo>
                <a:lnTo>
                  <a:pt x="37" y="2"/>
                </a:lnTo>
                <a:lnTo>
                  <a:pt x="35" y="2"/>
                </a:lnTo>
                <a:lnTo>
                  <a:pt x="34" y="1"/>
                </a:lnTo>
                <a:lnTo>
                  <a:pt x="33" y="1"/>
                </a:lnTo>
                <a:lnTo>
                  <a:pt x="32" y="1"/>
                </a:lnTo>
                <a:lnTo>
                  <a:pt x="30" y="0"/>
                </a:lnTo>
                <a:lnTo>
                  <a:pt x="29" y="0"/>
                </a:ln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99" name="Freeform 91"/>
          <p:cNvSpPr>
            <a:spLocks/>
          </p:cNvSpPr>
          <p:nvPr/>
        </p:nvSpPr>
        <p:spPr bwMode="auto">
          <a:xfrm>
            <a:off x="4191000" y="2084388"/>
            <a:ext cx="46038" cy="46037"/>
          </a:xfrm>
          <a:custGeom>
            <a:avLst/>
            <a:gdLst>
              <a:gd name="T0" fmla="*/ 2147483647 w 59"/>
              <a:gd name="T1" fmla="*/ 0 h 57"/>
              <a:gd name="T2" fmla="*/ 2147483647 w 59"/>
              <a:gd name="T3" fmla="*/ 0 h 57"/>
              <a:gd name="T4" fmla="*/ 2147483647 w 59"/>
              <a:gd name="T5" fmla="*/ 2147483647 h 57"/>
              <a:gd name="T6" fmla="*/ 2147483647 w 59"/>
              <a:gd name="T7" fmla="*/ 2147483647 h 57"/>
              <a:gd name="T8" fmla="*/ 2147483647 w 59"/>
              <a:gd name="T9" fmla="*/ 2147483647 h 57"/>
              <a:gd name="T10" fmla="*/ 2147483647 w 59"/>
              <a:gd name="T11" fmla="*/ 2147483647 h 57"/>
              <a:gd name="T12" fmla="*/ 2147483647 w 59"/>
              <a:gd name="T13" fmla="*/ 2147483647 h 57"/>
              <a:gd name="T14" fmla="*/ 2147483647 w 59"/>
              <a:gd name="T15" fmla="*/ 2147483647 h 57"/>
              <a:gd name="T16" fmla="*/ 2147483647 w 59"/>
              <a:gd name="T17" fmla="*/ 2147483647 h 57"/>
              <a:gd name="T18" fmla="*/ 0 w 59"/>
              <a:gd name="T19" fmla="*/ 2147483647 h 57"/>
              <a:gd name="T20" fmla="*/ 0 w 59"/>
              <a:gd name="T21" fmla="*/ 2147483647 h 57"/>
              <a:gd name="T22" fmla="*/ 0 w 59"/>
              <a:gd name="T23" fmla="*/ 2147483647 h 57"/>
              <a:gd name="T24" fmla="*/ 2147483647 w 59"/>
              <a:gd name="T25" fmla="*/ 2147483647 h 57"/>
              <a:gd name="T26" fmla="*/ 2147483647 w 59"/>
              <a:gd name="T27" fmla="*/ 2147483647 h 57"/>
              <a:gd name="T28" fmla="*/ 2147483647 w 59"/>
              <a:gd name="T29" fmla="*/ 2147483647 h 57"/>
              <a:gd name="T30" fmla="*/ 2147483647 w 59"/>
              <a:gd name="T31" fmla="*/ 2147483647 h 57"/>
              <a:gd name="T32" fmla="*/ 2147483647 w 59"/>
              <a:gd name="T33" fmla="*/ 2147483647 h 57"/>
              <a:gd name="T34" fmla="*/ 2147483647 w 59"/>
              <a:gd name="T35" fmla="*/ 2147483647 h 57"/>
              <a:gd name="T36" fmla="*/ 2147483647 w 59"/>
              <a:gd name="T37" fmla="*/ 2147483647 h 57"/>
              <a:gd name="T38" fmla="*/ 2147483647 w 59"/>
              <a:gd name="T39" fmla="*/ 2147483647 h 57"/>
              <a:gd name="T40" fmla="*/ 2147483647 w 59"/>
              <a:gd name="T41" fmla="*/ 2147483647 h 57"/>
              <a:gd name="T42" fmla="*/ 2147483647 w 59"/>
              <a:gd name="T43" fmla="*/ 2147483647 h 57"/>
              <a:gd name="T44" fmla="*/ 2147483647 w 59"/>
              <a:gd name="T45" fmla="*/ 2147483647 h 57"/>
              <a:gd name="T46" fmla="*/ 2147483647 w 59"/>
              <a:gd name="T47" fmla="*/ 2147483647 h 57"/>
              <a:gd name="T48" fmla="*/ 2147483647 w 59"/>
              <a:gd name="T49" fmla="*/ 2147483647 h 57"/>
              <a:gd name="T50" fmla="*/ 2147483647 w 59"/>
              <a:gd name="T51" fmla="*/ 2147483647 h 57"/>
              <a:gd name="T52" fmla="*/ 2147483647 w 59"/>
              <a:gd name="T53" fmla="*/ 2147483647 h 57"/>
              <a:gd name="T54" fmla="*/ 2147483647 w 59"/>
              <a:gd name="T55" fmla="*/ 2147483647 h 57"/>
              <a:gd name="T56" fmla="*/ 2147483647 w 59"/>
              <a:gd name="T57" fmla="*/ 2147483647 h 57"/>
              <a:gd name="T58" fmla="*/ 2147483647 w 59"/>
              <a:gd name="T59" fmla="*/ 2147483647 h 57"/>
              <a:gd name="T60" fmla="*/ 2147483647 w 59"/>
              <a:gd name="T61" fmla="*/ 2147483647 h 57"/>
              <a:gd name="T62" fmla="*/ 2147483647 w 59"/>
              <a:gd name="T63" fmla="*/ 2147483647 h 57"/>
              <a:gd name="T64" fmla="*/ 2147483647 w 59"/>
              <a:gd name="T65" fmla="*/ 2147483647 h 57"/>
              <a:gd name="T66" fmla="*/ 2147483647 w 59"/>
              <a:gd name="T67" fmla="*/ 2147483647 h 57"/>
              <a:gd name="T68" fmla="*/ 2147483647 w 59"/>
              <a:gd name="T69" fmla="*/ 2147483647 h 57"/>
              <a:gd name="T70" fmla="*/ 2147483647 w 59"/>
              <a:gd name="T71" fmla="*/ 2147483647 h 57"/>
              <a:gd name="T72" fmla="*/ 2147483647 w 59"/>
              <a:gd name="T73" fmla="*/ 2147483647 h 57"/>
              <a:gd name="T74" fmla="*/ 2147483647 w 59"/>
              <a:gd name="T75" fmla="*/ 2147483647 h 57"/>
              <a:gd name="T76" fmla="*/ 2147483647 w 59"/>
              <a:gd name="T77" fmla="*/ 2147483647 h 57"/>
              <a:gd name="T78" fmla="*/ 2147483647 w 59"/>
              <a:gd name="T79" fmla="*/ 2147483647 h 57"/>
              <a:gd name="T80" fmla="*/ 2147483647 w 59"/>
              <a:gd name="T81" fmla="*/ 2147483647 h 57"/>
              <a:gd name="T82" fmla="*/ 2147483647 w 59"/>
              <a:gd name="T83" fmla="*/ 2147483647 h 57"/>
              <a:gd name="T84" fmla="*/ 2147483647 w 59"/>
              <a:gd name="T85" fmla="*/ 0 h 57"/>
              <a:gd name="T86" fmla="*/ 2147483647 w 59"/>
              <a:gd name="T87" fmla="*/ 0 h 5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9" h="57">
                <a:moveTo>
                  <a:pt x="29" y="0"/>
                </a:moveTo>
                <a:lnTo>
                  <a:pt x="28" y="0"/>
                </a:ln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2" y="0"/>
                </a:lnTo>
                <a:lnTo>
                  <a:pt x="20" y="1"/>
                </a:lnTo>
                <a:lnTo>
                  <a:pt x="19" y="1"/>
                </a:lnTo>
                <a:lnTo>
                  <a:pt x="18" y="2"/>
                </a:lnTo>
                <a:lnTo>
                  <a:pt x="17" y="2"/>
                </a:lnTo>
                <a:lnTo>
                  <a:pt x="16" y="3"/>
                </a:lnTo>
                <a:lnTo>
                  <a:pt x="14" y="3"/>
                </a:lnTo>
                <a:lnTo>
                  <a:pt x="13" y="4"/>
                </a:lnTo>
                <a:lnTo>
                  <a:pt x="12" y="4"/>
                </a:lnTo>
                <a:lnTo>
                  <a:pt x="11" y="6"/>
                </a:lnTo>
                <a:lnTo>
                  <a:pt x="10" y="7"/>
                </a:lnTo>
                <a:lnTo>
                  <a:pt x="8" y="8"/>
                </a:lnTo>
                <a:lnTo>
                  <a:pt x="7" y="9"/>
                </a:lnTo>
                <a:lnTo>
                  <a:pt x="7" y="10"/>
                </a:lnTo>
                <a:lnTo>
                  <a:pt x="6" y="10"/>
                </a:lnTo>
                <a:lnTo>
                  <a:pt x="5" y="12"/>
                </a:lnTo>
                <a:lnTo>
                  <a:pt x="5" y="13"/>
                </a:lnTo>
                <a:lnTo>
                  <a:pt x="4" y="14"/>
                </a:lnTo>
                <a:lnTo>
                  <a:pt x="2" y="15"/>
                </a:lnTo>
                <a:lnTo>
                  <a:pt x="2" y="18"/>
                </a:lnTo>
                <a:lnTo>
                  <a:pt x="2" y="19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0" y="24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0" y="33"/>
                </a:lnTo>
                <a:lnTo>
                  <a:pt x="1" y="35"/>
                </a:lnTo>
                <a:lnTo>
                  <a:pt x="1" y="36"/>
                </a:lnTo>
                <a:lnTo>
                  <a:pt x="1" y="37"/>
                </a:lnTo>
                <a:lnTo>
                  <a:pt x="2" y="38"/>
                </a:lnTo>
                <a:lnTo>
                  <a:pt x="2" y="41"/>
                </a:lnTo>
                <a:lnTo>
                  <a:pt x="2" y="42"/>
                </a:lnTo>
                <a:lnTo>
                  <a:pt x="4" y="43"/>
                </a:lnTo>
                <a:lnTo>
                  <a:pt x="5" y="44"/>
                </a:lnTo>
                <a:lnTo>
                  <a:pt x="5" y="45"/>
                </a:lnTo>
                <a:lnTo>
                  <a:pt x="6" y="47"/>
                </a:lnTo>
                <a:lnTo>
                  <a:pt x="7" y="48"/>
                </a:lnTo>
                <a:lnTo>
                  <a:pt x="8" y="49"/>
                </a:lnTo>
                <a:lnTo>
                  <a:pt x="10" y="50"/>
                </a:lnTo>
                <a:lnTo>
                  <a:pt x="11" y="51"/>
                </a:lnTo>
                <a:lnTo>
                  <a:pt x="12" y="53"/>
                </a:lnTo>
                <a:lnTo>
                  <a:pt x="13" y="53"/>
                </a:lnTo>
                <a:lnTo>
                  <a:pt x="14" y="54"/>
                </a:lnTo>
                <a:lnTo>
                  <a:pt x="16" y="54"/>
                </a:lnTo>
                <a:lnTo>
                  <a:pt x="17" y="55"/>
                </a:lnTo>
                <a:lnTo>
                  <a:pt x="18" y="56"/>
                </a:lnTo>
                <a:lnTo>
                  <a:pt x="19" y="56"/>
                </a:lnTo>
                <a:lnTo>
                  <a:pt x="20" y="56"/>
                </a:lnTo>
                <a:lnTo>
                  <a:pt x="22" y="57"/>
                </a:lnTo>
                <a:lnTo>
                  <a:pt x="24" y="57"/>
                </a:lnTo>
                <a:lnTo>
                  <a:pt x="25" y="57"/>
                </a:lnTo>
                <a:lnTo>
                  <a:pt x="27" y="57"/>
                </a:lnTo>
                <a:lnTo>
                  <a:pt x="28" y="57"/>
                </a:lnTo>
                <a:lnTo>
                  <a:pt x="29" y="57"/>
                </a:lnTo>
                <a:lnTo>
                  <a:pt x="31" y="57"/>
                </a:lnTo>
                <a:lnTo>
                  <a:pt x="33" y="57"/>
                </a:lnTo>
                <a:lnTo>
                  <a:pt x="34" y="57"/>
                </a:lnTo>
                <a:lnTo>
                  <a:pt x="35" y="57"/>
                </a:lnTo>
                <a:lnTo>
                  <a:pt x="37" y="57"/>
                </a:lnTo>
                <a:lnTo>
                  <a:pt x="39" y="56"/>
                </a:lnTo>
                <a:lnTo>
                  <a:pt x="40" y="56"/>
                </a:lnTo>
                <a:lnTo>
                  <a:pt x="41" y="56"/>
                </a:lnTo>
                <a:lnTo>
                  <a:pt x="42" y="55"/>
                </a:lnTo>
                <a:lnTo>
                  <a:pt x="43" y="54"/>
                </a:lnTo>
                <a:lnTo>
                  <a:pt x="45" y="54"/>
                </a:lnTo>
                <a:lnTo>
                  <a:pt x="46" y="53"/>
                </a:lnTo>
                <a:lnTo>
                  <a:pt x="47" y="53"/>
                </a:lnTo>
                <a:lnTo>
                  <a:pt x="48" y="51"/>
                </a:lnTo>
                <a:lnTo>
                  <a:pt x="49" y="50"/>
                </a:lnTo>
                <a:lnTo>
                  <a:pt x="51" y="49"/>
                </a:lnTo>
                <a:lnTo>
                  <a:pt x="52" y="48"/>
                </a:lnTo>
                <a:lnTo>
                  <a:pt x="53" y="47"/>
                </a:lnTo>
                <a:lnTo>
                  <a:pt x="54" y="45"/>
                </a:lnTo>
                <a:lnTo>
                  <a:pt x="54" y="44"/>
                </a:lnTo>
                <a:lnTo>
                  <a:pt x="55" y="43"/>
                </a:lnTo>
                <a:lnTo>
                  <a:pt x="55" y="42"/>
                </a:lnTo>
                <a:lnTo>
                  <a:pt x="57" y="41"/>
                </a:lnTo>
                <a:lnTo>
                  <a:pt x="57" y="38"/>
                </a:lnTo>
                <a:lnTo>
                  <a:pt x="58" y="37"/>
                </a:lnTo>
                <a:lnTo>
                  <a:pt x="58" y="36"/>
                </a:lnTo>
                <a:lnTo>
                  <a:pt x="58" y="35"/>
                </a:lnTo>
                <a:lnTo>
                  <a:pt x="59" y="33"/>
                </a:lnTo>
                <a:lnTo>
                  <a:pt x="59" y="32"/>
                </a:lnTo>
                <a:lnTo>
                  <a:pt x="59" y="30"/>
                </a:lnTo>
                <a:lnTo>
                  <a:pt x="59" y="29"/>
                </a:lnTo>
                <a:lnTo>
                  <a:pt x="59" y="27"/>
                </a:lnTo>
                <a:lnTo>
                  <a:pt x="59" y="26"/>
                </a:lnTo>
                <a:lnTo>
                  <a:pt x="59" y="24"/>
                </a:lnTo>
                <a:lnTo>
                  <a:pt x="58" y="22"/>
                </a:lnTo>
                <a:lnTo>
                  <a:pt x="58" y="21"/>
                </a:lnTo>
                <a:lnTo>
                  <a:pt x="58" y="20"/>
                </a:lnTo>
                <a:lnTo>
                  <a:pt x="57" y="19"/>
                </a:lnTo>
                <a:lnTo>
                  <a:pt x="57" y="18"/>
                </a:lnTo>
                <a:lnTo>
                  <a:pt x="55" y="15"/>
                </a:lnTo>
                <a:lnTo>
                  <a:pt x="55" y="14"/>
                </a:lnTo>
                <a:lnTo>
                  <a:pt x="54" y="13"/>
                </a:lnTo>
                <a:lnTo>
                  <a:pt x="54" y="12"/>
                </a:lnTo>
                <a:lnTo>
                  <a:pt x="53" y="10"/>
                </a:lnTo>
                <a:lnTo>
                  <a:pt x="52" y="10"/>
                </a:lnTo>
                <a:lnTo>
                  <a:pt x="52" y="9"/>
                </a:lnTo>
                <a:lnTo>
                  <a:pt x="51" y="8"/>
                </a:lnTo>
                <a:lnTo>
                  <a:pt x="49" y="7"/>
                </a:lnTo>
                <a:lnTo>
                  <a:pt x="48" y="6"/>
                </a:lnTo>
                <a:lnTo>
                  <a:pt x="47" y="4"/>
                </a:lnTo>
                <a:lnTo>
                  <a:pt x="46" y="4"/>
                </a:lnTo>
                <a:lnTo>
                  <a:pt x="45" y="3"/>
                </a:lnTo>
                <a:lnTo>
                  <a:pt x="43" y="3"/>
                </a:lnTo>
                <a:lnTo>
                  <a:pt x="42" y="2"/>
                </a:lnTo>
                <a:lnTo>
                  <a:pt x="41" y="2"/>
                </a:lnTo>
                <a:lnTo>
                  <a:pt x="40" y="1"/>
                </a:lnTo>
                <a:lnTo>
                  <a:pt x="39" y="1"/>
                </a:lnTo>
                <a:lnTo>
                  <a:pt x="37" y="0"/>
                </a:lnTo>
                <a:lnTo>
                  <a:pt x="35" y="0"/>
                </a:lnTo>
                <a:lnTo>
                  <a:pt x="34" y="0"/>
                </a:lnTo>
                <a:lnTo>
                  <a:pt x="33" y="0"/>
                </a:lnTo>
                <a:lnTo>
                  <a:pt x="31" y="0"/>
                </a:lnTo>
                <a:lnTo>
                  <a:pt x="29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0" name="Freeform 92"/>
          <p:cNvSpPr>
            <a:spLocks/>
          </p:cNvSpPr>
          <p:nvPr/>
        </p:nvSpPr>
        <p:spPr bwMode="auto">
          <a:xfrm>
            <a:off x="4354513" y="2249488"/>
            <a:ext cx="38100" cy="38100"/>
          </a:xfrm>
          <a:custGeom>
            <a:avLst/>
            <a:gdLst>
              <a:gd name="T0" fmla="*/ 2147483647 w 48"/>
              <a:gd name="T1" fmla="*/ 0 h 48"/>
              <a:gd name="T2" fmla="*/ 2147483647 w 48"/>
              <a:gd name="T3" fmla="*/ 0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2147483647 w 48"/>
              <a:gd name="T19" fmla="*/ 2147483647 h 48"/>
              <a:gd name="T20" fmla="*/ 0 w 48"/>
              <a:gd name="T21" fmla="*/ 2147483647 h 48"/>
              <a:gd name="T22" fmla="*/ 0 w 48"/>
              <a:gd name="T23" fmla="*/ 2147483647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2147483647 h 48"/>
              <a:gd name="T42" fmla="*/ 2147483647 w 48"/>
              <a:gd name="T43" fmla="*/ 2147483647 h 48"/>
              <a:gd name="T44" fmla="*/ 2147483647 w 48"/>
              <a:gd name="T45" fmla="*/ 2147483647 h 48"/>
              <a:gd name="T46" fmla="*/ 2147483647 w 48"/>
              <a:gd name="T47" fmla="*/ 2147483647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2147483647 w 48"/>
              <a:gd name="T65" fmla="*/ 2147483647 h 48"/>
              <a:gd name="T66" fmla="*/ 2147483647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0 h 48"/>
              <a:gd name="T86" fmla="*/ 2147483647 w 48"/>
              <a:gd name="T87" fmla="*/ 0 h 48"/>
              <a:gd name="T88" fmla="*/ 2147483647 w 48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2"/>
                </a:lnTo>
                <a:lnTo>
                  <a:pt x="15" y="2"/>
                </a:lnTo>
                <a:lnTo>
                  <a:pt x="14" y="3"/>
                </a:lnTo>
                <a:lnTo>
                  <a:pt x="13" y="3"/>
                </a:lnTo>
                <a:lnTo>
                  <a:pt x="12" y="4"/>
                </a:lnTo>
                <a:lnTo>
                  <a:pt x="11" y="4"/>
                </a:lnTo>
                <a:lnTo>
                  <a:pt x="9" y="5"/>
                </a:lnTo>
                <a:lnTo>
                  <a:pt x="8" y="6"/>
                </a:lnTo>
                <a:lnTo>
                  <a:pt x="7" y="8"/>
                </a:lnTo>
                <a:lnTo>
                  <a:pt x="6" y="8"/>
                </a:lnTo>
                <a:lnTo>
                  <a:pt x="6" y="9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2"/>
                </a:lnTo>
                <a:lnTo>
                  <a:pt x="2" y="14"/>
                </a:lnTo>
                <a:lnTo>
                  <a:pt x="2" y="15"/>
                </a:lnTo>
                <a:lnTo>
                  <a:pt x="2" y="16"/>
                </a:lnTo>
                <a:lnTo>
                  <a:pt x="1" y="17"/>
                </a:lnTo>
                <a:lnTo>
                  <a:pt x="1" y="18"/>
                </a:lnTo>
                <a:lnTo>
                  <a:pt x="1" y="20"/>
                </a:lnTo>
                <a:lnTo>
                  <a:pt x="1" y="21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6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2"/>
                </a:lnTo>
                <a:lnTo>
                  <a:pt x="2" y="33"/>
                </a:lnTo>
                <a:lnTo>
                  <a:pt x="2" y="34"/>
                </a:lnTo>
                <a:lnTo>
                  <a:pt x="2" y="35"/>
                </a:lnTo>
                <a:lnTo>
                  <a:pt x="3" y="35"/>
                </a:lnTo>
                <a:lnTo>
                  <a:pt x="3" y="36"/>
                </a:lnTo>
                <a:lnTo>
                  <a:pt x="5" y="38"/>
                </a:lnTo>
                <a:lnTo>
                  <a:pt x="5" y="39"/>
                </a:lnTo>
                <a:lnTo>
                  <a:pt x="6" y="40"/>
                </a:lnTo>
                <a:lnTo>
                  <a:pt x="7" y="41"/>
                </a:lnTo>
                <a:lnTo>
                  <a:pt x="8" y="42"/>
                </a:lnTo>
                <a:lnTo>
                  <a:pt x="9" y="42"/>
                </a:lnTo>
                <a:lnTo>
                  <a:pt x="9" y="44"/>
                </a:lnTo>
                <a:lnTo>
                  <a:pt x="11" y="44"/>
                </a:lnTo>
                <a:lnTo>
                  <a:pt x="12" y="45"/>
                </a:lnTo>
                <a:lnTo>
                  <a:pt x="13" y="45"/>
                </a:lnTo>
                <a:lnTo>
                  <a:pt x="14" y="46"/>
                </a:lnTo>
                <a:lnTo>
                  <a:pt x="15" y="46"/>
                </a:lnTo>
                <a:lnTo>
                  <a:pt x="15" y="47"/>
                </a:lnTo>
                <a:lnTo>
                  <a:pt x="17" y="47"/>
                </a:lnTo>
                <a:lnTo>
                  <a:pt x="18" y="47"/>
                </a:lnTo>
                <a:lnTo>
                  <a:pt x="19" y="47"/>
                </a:lnTo>
                <a:lnTo>
                  <a:pt x="20" y="48"/>
                </a:lnTo>
                <a:lnTo>
                  <a:pt x="22" y="48"/>
                </a:lnTo>
                <a:lnTo>
                  <a:pt x="23" y="48"/>
                </a:ln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8" y="48"/>
                </a:lnTo>
                <a:lnTo>
                  <a:pt x="29" y="47"/>
                </a:lnTo>
                <a:lnTo>
                  <a:pt x="30" y="47"/>
                </a:lnTo>
                <a:lnTo>
                  <a:pt x="31" y="47"/>
                </a:lnTo>
                <a:lnTo>
                  <a:pt x="32" y="47"/>
                </a:lnTo>
                <a:lnTo>
                  <a:pt x="34" y="46"/>
                </a:lnTo>
                <a:lnTo>
                  <a:pt x="35" y="46"/>
                </a:lnTo>
                <a:lnTo>
                  <a:pt x="36" y="45"/>
                </a:lnTo>
                <a:lnTo>
                  <a:pt x="37" y="45"/>
                </a:lnTo>
                <a:lnTo>
                  <a:pt x="37" y="44"/>
                </a:lnTo>
                <a:lnTo>
                  <a:pt x="38" y="44"/>
                </a:lnTo>
                <a:lnTo>
                  <a:pt x="40" y="42"/>
                </a:lnTo>
                <a:lnTo>
                  <a:pt x="41" y="42"/>
                </a:lnTo>
                <a:lnTo>
                  <a:pt x="41" y="41"/>
                </a:lnTo>
                <a:lnTo>
                  <a:pt x="42" y="40"/>
                </a:lnTo>
                <a:lnTo>
                  <a:pt x="43" y="40"/>
                </a:lnTo>
                <a:lnTo>
                  <a:pt x="43" y="39"/>
                </a:lnTo>
                <a:lnTo>
                  <a:pt x="44" y="38"/>
                </a:lnTo>
                <a:lnTo>
                  <a:pt x="44" y="36"/>
                </a:lnTo>
                <a:lnTo>
                  <a:pt x="46" y="35"/>
                </a:lnTo>
                <a:lnTo>
                  <a:pt x="47" y="34"/>
                </a:lnTo>
                <a:lnTo>
                  <a:pt x="47" y="33"/>
                </a:lnTo>
                <a:lnTo>
                  <a:pt x="47" y="32"/>
                </a:lnTo>
                <a:lnTo>
                  <a:pt x="48" y="30"/>
                </a:lnTo>
                <a:lnTo>
                  <a:pt x="48" y="29"/>
                </a:lnTo>
                <a:lnTo>
                  <a:pt x="48" y="28"/>
                </a:lnTo>
                <a:lnTo>
                  <a:pt x="48" y="27"/>
                </a:lnTo>
                <a:lnTo>
                  <a:pt x="48" y="26"/>
                </a:lnTo>
                <a:lnTo>
                  <a:pt x="48" y="24"/>
                </a:lnTo>
                <a:lnTo>
                  <a:pt x="48" y="23"/>
                </a:lnTo>
                <a:lnTo>
                  <a:pt x="48" y="22"/>
                </a:lnTo>
                <a:lnTo>
                  <a:pt x="48" y="21"/>
                </a:lnTo>
                <a:lnTo>
                  <a:pt x="48" y="20"/>
                </a:lnTo>
                <a:lnTo>
                  <a:pt x="48" y="18"/>
                </a:lnTo>
                <a:lnTo>
                  <a:pt x="47" y="17"/>
                </a:lnTo>
                <a:lnTo>
                  <a:pt x="47" y="16"/>
                </a:lnTo>
                <a:lnTo>
                  <a:pt x="47" y="15"/>
                </a:lnTo>
                <a:lnTo>
                  <a:pt x="46" y="14"/>
                </a:lnTo>
                <a:lnTo>
                  <a:pt x="46" y="12"/>
                </a:lnTo>
                <a:lnTo>
                  <a:pt x="44" y="11"/>
                </a:lnTo>
                <a:lnTo>
                  <a:pt x="43" y="10"/>
                </a:lnTo>
                <a:lnTo>
                  <a:pt x="43" y="9"/>
                </a:lnTo>
                <a:lnTo>
                  <a:pt x="42" y="8"/>
                </a:lnTo>
                <a:lnTo>
                  <a:pt x="41" y="8"/>
                </a:lnTo>
                <a:lnTo>
                  <a:pt x="41" y="6"/>
                </a:lnTo>
                <a:lnTo>
                  <a:pt x="40" y="5"/>
                </a:lnTo>
                <a:lnTo>
                  <a:pt x="38" y="5"/>
                </a:lnTo>
                <a:lnTo>
                  <a:pt x="37" y="4"/>
                </a:lnTo>
                <a:lnTo>
                  <a:pt x="36" y="3"/>
                </a:lnTo>
                <a:lnTo>
                  <a:pt x="35" y="3"/>
                </a:lnTo>
                <a:lnTo>
                  <a:pt x="34" y="2"/>
                </a:lnTo>
                <a:lnTo>
                  <a:pt x="32" y="2"/>
                </a:lnTo>
                <a:lnTo>
                  <a:pt x="31" y="2"/>
                </a:lnTo>
                <a:lnTo>
                  <a:pt x="30" y="0"/>
                </a:ln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1" name="Freeform 93"/>
          <p:cNvSpPr>
            <a:spLocks/>
          </p:cNvSpPr>
          <p:nvPr/>
        </p:nvSpPr>
        <p:spPr bwMode="auto">
          <a:xfrm>
            <a:off x="4362450" y="2255838"/>
            <a:ext cx="46038" cy="46037"/>
          </a:xfrm>
          <a:custGeom>
            <a:avLst/>
            <a:gdLst>
              <a:gd name="T0" fmla="*/ 2147483647 w 59"/>
              <a:gd name="T1" fmla="*/ 0 h 58"/>
              <a:gd name="T2" fmla="*/ 2147483647 w 59"/>
              <a:gd name="T3" fmla="*/ 0 h 58"/>
              <a:gd name="T4" fmla="*/ 2147483647 w 59"/>
              <a:gd name="T5" fmla="*/ 2147483647 h 58"/>
              <a:gd name="T6" fmla="*/ 2147483647 w 59"/>
              <a:gd name="T7" fmla="*/ 2147483647 h 58"/>
              <a:gd name="T8" fmla="*/ 2147483647 w 59"/>
              <a:gd name="T9" fmla="*/ 2147483647 h 58"/>
              <a:gd name="T10" fmla="*/ 2147483647 w 59"/>
              <a:gd name="T11" fmla="*/ 2147483647 h 58"/>
              <a:gd name="T12" fmla="*/ 2147483647 w 59"/>
              <a:gd name="T13" fmla="*/ 2147483647 h 58"/>
              <a:gd name="T14" fmla="*/ 2147483647 w 59"/>
              <a:gd name="T15" fmla="*/ 2147483647 h 58"/>
              <a:gd name="T16" fmla="*/ 2147483647 w 59"/>
              <a:gd name="T17" fmla="*/ 2147483647 h 58"/>
              <a:gd name="T18" fmla="*/ 0 w 59"/>
              <a:gd name="T19" fmla="*/ 2147483647 h 58"/>
              <a:gd name="T20" fmla="*/ 0 w 59"/>
              <a:gd name="T21" fmla="*/ 2147483647 h 58"/>
              <a:gd name="T22" fmla="*/ 0 w 59"/>
              <a:gd name="T23" fmla="*/ 2147483647 h 58"/>
              <a:gd name="T24" fmla="*/ 2147483647 w 59"/>
              <a:gd name="T25" fmla="*/ 2147483647 h 58"/>
              <a:gd name="T26" fmla="*/ 2147483647 w 59"/>
              <a:gd name="T27" fmla="*/ 2147483647 h 58"/>
              <a:gd name="T28" fmla="*/ 2147483647 w 59"/>
              <a:gd name="T29" fmla="*/ 2147483647 h 58"/>
              <a:gd name="T30" fmla="*/ 2147483647 w 59"/>
              <a:gd name="T31" fmla="*/ 2147483647 h 58"/>
              <a:gd name="T32" fmla="*/ 2147483647 w 59"/>
              <a:gd name="T33" fmla="*/ 2147483647 h 58"/>
              <a:gd name="T34" fmla="*/ 2147483647 w 59"/>
              <a:gd name="T35" fmla="*/ 2147483647 h 58"/>
              <a:gd name="T36" fmla="*/ 2147483647 w 59"/>
              <a:gd name="T37" fmla="*/ 2147483647 h 58"/>
              <a:gd name="T38" fmla="*/ 2147483647 w 59"/>
              <a:gd name="T39" fmla="*/ 2147483647 h 58"/>
              <a:gd name="T40" fmla="*/ 2147483647 w 59"/>
              <a:gd name="T41" fmla="*/ 2147483647 h 58"/>
              <a:gd name="T42" fmla="*/ 2147483647 w 59"/>
              <a:gd name="T43" fmla="*/ 2147483647 h 58"/>
              <a:gd name="T44" fmla="*/ 2147483647 w 59"/>
              <a:gd name="T45" fmla="*/ 2147483647 h 58"/>
              <a:gd name="T46" fmla="*/ 2147483647 w 59"/>
              <a:gd name="T47" fmla="*/ 2147483647 h 58"/>
              <a:gd name="T48" fmla="*/ 2147483647 w 59"/>
              <a:gd name="T49" fmla="*/ 2147483647 h 58"/>
              <a:gd name="T50" fmla="*/ 2147483647 w 59"/>
              <a:gd name="T51" fmla="*/ 2147483647 h 58"/>
              <a:gd name="T52" fmla="*/ 2147483647 w 59"/>
              <a:gd name="T53" fmla="*/ 2147483647 h 58"/>
              <a:gd name="T54" fmla="*/ 2147483647 w 59"/>
              <a:gd name="T55" fmla="*/ 2147483647 h 58"/>
              <a:gd name="T56" fmla="*/ 2147483647 w 59"/>
              <a:gd name="T57" fmla="*/ 2147483647 h 58"/>
              <a:gd name="T58" fmla="*/ 2147483647 w 59"/>
              <a:gd name="T59" fmla="*/ 2147483647 h 58"/>
              <a:gd name="T60" fmla="*/ 2147483647 w 59"/>
              <a:gd name="T61" fmla="*/ 2147483647 h 58"/>
              <a:gd name="T62" fmla="*/ 2147483647 w 59"/>
              <a:gd name="T63" fmla="*/ 2147483647 h 58"/>
              <a:gd name="T64" fmla="*/ 2147483647 w 59"/>
              <a:gd name="T65" fmla="*/ 2147483647 h 58"/>
              <a:gd name="T66" fmla="*/ 2147483647 w 59"/>
              <a:gd name="T67" fmla="*/ 2147483647 h 58"/>
              <a:gd name="T68" fmla="*/ 2147483647 w 59"/>
              <a:gd name="T69" fmla="*/ 2147483647 h 58"/>
              <a:gd name="T70" fmla="*/ 2147483647 w 59"/>
              <a:gd name="T71" fmla="*/ 2147483647 h 58"/>
              <a:gd name="T72" fmla="*/ 2147483647 w 59"/>
              <a:gd name="T73" fmla="*/ 2147483647 h 58"/>
              <a:gd name="T74" fmla="*/ 2147483647 w 59"/>
              <a:gd name="T75" fmla="*/ 2147483647 h 58"/>
              <a:gd name="T76" fmla="*/ 2147483647 w 59"/>
              <a:gd name="T77" fmla="*/ 2147483647 h 58"/>
              <a:gd name="T78" fmla="*/ 2147483647 w 59"/>
              <a:gd name="T79" fmla="*/ 2147483647 h 58"/>
              <a:gd name="T80" fmla="*/ 2147483647 w 59"/>
              <a:gd name="T81" fmla="*/ 2147483647 h 58"/>
              <a:gd name="T82" fmla="*/ 2147483647 w 59"/>
              <a:gd name="T83" fmla="*/ 2147483647 h 58"/>
              <a:gd name="T84" fmla="*/ 2147483647 w 59"/>
              <a:gd name="T85" fmla="*/ 0 h 58"/>
              <a:gd name="T86" fmla="*/ 2147483647 w 59"/>
              <a:gd name="T87" fmla="*/ 0 h 5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9" h="58">
                <a:moveTo>
                  <a:pt x="29" y="0"/>
                </a:move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2" y="0"/>
                </a:lnTo>
                <a:lnTo>
                  <a:pt x="21" y="1"/>
                </a:lnTo>
                <a:lnTo>
                  <a:pt x="20" y="1"/>
                </a:lnTo>
                <a:lnTo>
                  <a:pt x="19" y="2"/>
                </a:lnTo>
                <a:lnTo>
                  <a:pt x="17" y="2"/>
                </a:lnTo>
                <a:lnTo>
                  <a:pt x="16" y="4"/>
                </a:lnTo>
                <a:lnTo>
                  <a:pt x="15" y="4"/>
                </a:lnTo>
                <a:lnTo>
                  <a:pt x="14" y="5"/>
                </a:lnTo>
                <a:lnTo>
                  <a:pt x="13" y="5"/>
                </a:lnTo>
                <a:lnTo>
                  <a:pt x="11" y="6"/>
                </a:lnTo>
                <a:lnTo>
                  <a:pt x="10" y="7"/>
                </a:lnTo>
                <a:lnTo>
                  <a:pt x="9" y="8"/>
                </a:lnTo>
                <a:lnTo>
                  <a:pt x="8" y="10"/>
                </a:lnTo>
                <a:lnTo>
                  <a:pt x="8" y="11"/>
                </a:lnTo>
                <a:lnTo>
                  <a:pt x="6" y="11"/>
                </a:lnTo>
                <a:lnTo>
                  <a:pt x="5" y="12"/>
                </a:lnTo>
                <a:lnTo>
                  <a:pt x="5" y="13"/>
                </a:lnTo>
                <a:lnTo>
                  <a:pt x="4" y="14"/>
                </a:lnTo>
                <a:lnTo>
                  <a:pt x="3" y="16"/>
                </a:lnTo>
                <a:lnTo>
                  <a:pt x="3" y="18"/>
                </a:lnTo>
                <a:lnTo>
                  <a:pt x="3" y="19"/>
                </a:lnTo>
                <a:lnTo>
                  <a:pt x="2" y="20"/>
                </a:lnTo>
                <a:lnTo>
                  <a:pt x="2" y="22"/>
                </a:lnTo>
                <a:lnTo>
                  <a:pt x="2" y="23"/>
                </a:lnTo>
                <a:lnTo>
                  <a:pt x="0" y="24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0" y="34"/>
                </a:lnTo>
                <a:lnTo>
                  <a:pt x="2" y="35"/>
                </a:lnTo>
                <a:lnTo>
                  <a:pt x="2" y="36"/>
                </a:lnTo>
                <a:lnTo>
                  <a:pt x="2" y="37"/>
                </a:lnTo>
                <a:lnTo>
                  <a:pt x="3" y="38"/>
                </a:lnTo>
                <a:lnTo>
                  <a:pt x="3" y="41"/>
                </a:lnTo>
                <a:lnTo>
                  <a:pt x="3" y="42"/>
                </a:lnTo>
                <a:lnTo>
                  <a:pt x="4" y="43"/>
                </a:lnTo>
                <a:lnTo>
                  <a:pt x="5" y="44"/>
                </a:lnTo>
                <a:lnTo>
                  <a:pt x="5" y="46"/>
                </a:lnTo>
                <a:lnTo>
                  <a:pt x="6" y="47"/>
                </a:lnTo>
                <a:lnTo>
                  <a:pt x="8" y="48"/>
                </a:lnTo>
                <a:lnTo>
                  <a:pt x="9" y="49"/>
                </a:lnTo>
                <a:lnTo>
                  <a:pt x="10" y="50"/>
                </a:lnTo>
                <a:lnTo>
                  <a:pt x="11" y="52"/>
                </a:lnTo>
                <a:lnTo>
                  <a:pt x="13" y="53"/>
                </a:lnTo>
                <a:lnTo>
                  <a:pt x="14" y="53"/>
                </a:lnTo>
                <a:lnTo>
                  <a:pt x="15" y="54"/>
                </a:lnTo>
                <a:lnTo>
                  <a:pt x="16" y="54"/>
                </a:lnTo>
                <a:lnTo>
                  <a:pt x="17" y="55"/>
                </a:lnTo>
                <a:lnTo>
                  <a:pt x="19" y="56"/>
                </a:lnTo>
                <a:lnTo>
                  <a:pt x="20" y="56"/>
                </a:lnTo>
                <a:lnTo>
                  <a:pt x="21" y="56"/>
                </a:lnTo>
                <a:lnTo>
                  <a:pt x="22" y="58"/>
                </a:lnTo>
                <a:lnTo>
                  <a:pt x="25" y="58"/>
                </a:lnTo>
                <a:lnTo>
                  <a:pt x="26" y="58"/>
                </a:lnTo>
                <a:lnTo>
                  <a:pt x="27" y="58"/>
                </a:lnTo>
                <a:lnTo>
                  <a:pt x="28" y="58"/>
                </a:lnTo>
                <a:lnTo>
                  <a:pt x="29" y="58"/>
                </a:lnTo>
                <a:lnTo>
                  <a:pt x="32" y="58"/>
                </a:lnTo>
                <a:lnTo>
                  <a:pt x="33" y="58"/>
                </a:lnTo>
                <a:lnTo>
                  <a:pt x="34" y="58"/>
                </a:lnTo>
                <a:lnTo>
                  <a:pt x="35" y="58"/>
                </a:lnTo>
                <a:lnTo>
                  <a:pt x="38" y="58"/>
                </a:lnTo>
                <a:lnTo>
                  <a:pt x="39" y="56"/>
                </a:lnTo>
                <a:lnTo>
                  <a:pt x="40" y="56"/>
                </a:lnTo>
                <a:lnTo>
                  <a:pt x="41" y="56"/>
                </a:lnTo>
                <a:lnTo>
                  <a:pt x="43" y="55"/>
                </a:lnTo>
                <a:lnTo>
                  <a:pt x="44" y="54"/>
                </a:lnTo>
                <a:lnTo>
                  <a:pt x="45" y="54"/>
                </a:lnTo>
                <a:lnTo>
                  <a:pt x="46" y="53"/>
                </a:lnTo>
                <a:lnTo>
                  <a:pt x="47" y="53"/>
                </a:lnTo>
                <a:lnTo>
                  <a:pt x="49" y="52"/>
                </a:lnTo>
                <a:lnTo>
                  <a:pt x="50" y="50"/>
                </a:lnTo>
                <a:lnTo>
                  <a:pt x="51" y="49"/>
                </a:lnTo>
                <a:lnTo>
                  <a:pt x="52" y="48"/>
                </a:lnTo>
                <a:lnTo>
                  <a:pt x="53" y="47"/>
                </a:lnTo>
                <a:lnTo>
                  <a:pt x="55" y="46"/>
                </a:lnTo>
                <a:lnTo>
                  <a:pt x="55" y="44"/>
                </a:lnTo>
                <a:lnTo>
                  <a:pt x="56" y="43"/>
                </a:lnTo>
                <a:lnTo>
                  <a:pt x="56" y="42"/>
                </a:lnTo>
                <a:lnTo>
                  <a:pt x="57" y="41"/>
                </a:lnTo>
                <a:lnTo>
                  <a:pt x="57" y="38"/>
                </a:lnTo>
                <a:lnTo>
                  <a:pt x="58" y="37"/>
                </a:lnTo>
                <a:lnTo>
                  <a:pt x="58" y="36"/>
                </a:lnTo>
                <a:lnTo>
                  <a:pt x="58" y="35"/>
                </a:lnTo>
                <a:lnTo>
                  <a:pt x="59" y="34"/>
                </a:lnTo>
                <a:lnTo>
                  <a:pt x="59" y="32"/>
                </a:lnTo>
                <a:lnTo>
                  <a:pt x="59" y="30"/>
                </a:lnTo>
                <a:lnTo>
                  <a:pt x="59" y="29"/>
                </a:lnTo>
                <a:lnTo>
                  <a:pt x="59" y="28"/>
                </a:lnTo>
                <a:lnTo>
                  <a:pt x="59" y="26"/>
                </a:lnTo>
                <a:lnTo>
                  <a:pt x="59" y="24"/>
                </a:lnTo>
                <a:lnTo>
                  <a:pt x="58" y="23"/>
                </a:lnTo>
                <a:lnTo>
                  <a:pt x="58" y="22"/>
                </a:lnTo>
                <a:lnTo>
                  <a:pt x="58" y="20"/>
                </a:lnTo>
                <a:lnTo>
                  <a:pt x="57" y="19"/>
                </a:lnTo>
                <a:lnTo>
                  <a:pt x="57" y="18"/>
                </a:lnTo>
                <a:lnTo>
                  <a:pt x="56" y="16"/>
                </a:lnTo>
                <a:lnTo>
                  <a:pt x="56" y="14"/>
                </a:lnTo>
                <a:lnTo>
                  <a:pt x="55" y="13"/>
                </a:lnTo>
                <a:lnTo>
                  <a:pt x="55" y="12"/>
                </a:lnTo>
                <a:lnTo>
                  <a:pt x="53" y="11"/>
                </a:lnTo>
                <a:lnTo>
                  <a:pt x="52" y="11"/>
                </a:lnTo>
                <a:lnTo>
                  <a:pt x="52" y="10"/>
                </a:lnTo>
                <a:lnTo>
                  <a:pt x="51" y="8"/>
                </a:lnTo>
                <a:lnTo>
                  <a:pt x="50" y="7"/>
                </a:lnTo>
                <a:lnTo>
                  <a:pt x="49" y="6"/>
                </a:lnTo>
                <a:lnTo>
                  <a:pt x="47" y="5"/>
                </a:lnTo>
                <a:lnTo>
                  <a:pt x="46" y="5"/>
                </a:lnTo>
                <a:lnTo>
                  <a:pt x="45" y="4"/>
                </a:lnTo>
                <a:lnTo>
                  <a:pt x="44" y="4"/>
                </a:lnTo>
                <a:lnTo>
                  <a:pt x="43" y="2"/>
                </a:lnTo>
                <a:lnTo>
                  <a:pt x="41" y="2"/>
                </a:lnTo>
                <a:lnTo>
                  <a:pt x="40" y="1"/>
                </a:lnTo>
                <a:lnTo>
                  <a:pt x="39" y="1"/>
                </a:lnTo>
                <a:lnTo>
                  <a:pt x="38" y="0"/>
                </a:lnTo>
                <a:lnTo>
                  <a:pt x="35" y="0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29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2" name="Freeform 94"/>
          <p:cNvSpPr>
            <a:spLocks/>
          </p:cNvSpPr>
          <p:nvPr/>
        </p:nvSpPr>
        <p:spPr bwMode="auto">
          <a:xfrm>
            <a:off x="4183063" y="3413125"/>
            <a:ext cx="38100" cy="38100"/>
          </a:xfrm>
          <a:custGeom>
            <a:avLst/>
            <a:gdLst>
              <a:gd name="T0" fmla="*/ 2147483647 w 49"/>
              <a:gd name="T1" fmla="*/ 0 h 49"/>
              <a:gd name="T2" fmla="*/ 2147483647 w 49"/>
              <a:gd name="T3" fmla="*/ 0 h 49"/>
              <a:gd name="T4" fmla="*/ 2147483647 w 49"/>
              <a:gd name="T5" fmla="*/ 2147483647 h 49"/>
              <a:gd name="T6" fmla="*/ 2147483647 w 49"/>
              <a:gd name="T7" fmla="*/ 2147483647 h 49"/>
              <a:gd name="T8" fmla="*/ 2147483647 w 49"/>
              <a:gd name="T9" fmla="*/ 2147483647 h 49"/>
              <a:gd name="T10" fmla="*/ 2147483647 w 49"/>
              <a:gd name="T11" fmla="*/ 2147483647 h 49"/>
              <a:gd name="T12" fmla="*/ 2147483647 w 49"/>
              <a:gd name="T13" fmla="*/ 2147483647 h 49"/>
              <a:gd name="T14" fmla="*/ 2147483647 w 49"/>
              <a:gd name="T15" fmla="*/ 2147483647 h 49"/>
              <a:gd name="T16" fmla="*/ 2147483647 w 49"/>
              <a:gd name="T17" fmla="*/ 2147483647 h 49"/>
              <a:gd name="T18" fmla="*/ 2147483647 w 49"/>
              <a:gd name="T19" fmla="*/ 2147483647 h 49"/>
              <a:gd name="T20" fmla="*/ 0 w 49"/>
              <a:gd name="T21" fmla="*/ 2147483647 h 49"/>
              <a:gd name="T22" fmla="*/ 0 w 49"/>
              <a:gd name="T23" fmla="*/ 2147483647 h 49"/>
              <a:gd name="T24" fmla="*/ 2147483647 w 49"/>
              <a:gd name="T25" fmla="*/ 2147483647 h 49"/>
              <a:gd name="T26" fmla="*/ 2147483647 w 49"/>
              <a:gd name="T27" fmla="*/ 2147483647 h 49"/>
              <a:gd name="T28" fmla="*/ 2147483647 w 49"/>
              <a:gd name="T29" fmla="*/ 2147483647 h 49"/>
              <a:gd name="T30" fmla="*/ 2147483647 w 49"/>
              <a:gd name="T31" fmla="*/ 2147483647 h 49"/>
              <a:gd name="T32" fmla="*/ 2147483647 w 49"/>
              <a:gd name="T33" fmla="*/ 2147483647 h 49"/>
              <a:gd name="T34" fmla="*/ 2147483647 w 49"/>
              <a:gd name="T35" fmla="*/ 2147483647 h 49"/>
              <a:gd name="T36" fmla="*/ 2147483647 w 49"/>
              <a:gd name="T37" fmla="*/ 2147483647 h 49"/>
              <a:gd name="T38" fmla="*/ 2147483647 w 49"/>
              <a:gd name="T39" fmla="*/ 2147483647 h 49"/>
              <a:gd name="T40" fmla="*/ 2147483647 w 49"/>
              <a:gd name="T41" fmla="*/ 2147483647 h 49"/>
              <a:gd name="T42" fmla="*/ 2147483647 w 49"/>
              <a:gd name="T43" fmla="*/ 2147483647 h 49"/>
              <a:gd name="T44" fmla="*/ 2147483647 w 49"/>
              <a:gd name="T45" fmla="*/ 2147483647 h 49"/>
              <a:gd name="T46" fmla="*/ 2147483647 w 49"/>
              <a:gd name="T47" fmla="*/ 2147483647 h 49"/>
              <a:gd name="T48" fmla="*/ 2147483647 w 49"/>
              <a:gd name="T49" fmla="*/ 2147483647 h 49"/>
              <a:gd name="T50" fmla="*/ 2147483647 w 49"/>
              <a:gd name="T51" fmla="*/ 2147483647 h 49"/>
              <a:gd name="T52" fmla="*/ 2147483647 w 49"/>
              <a:gd name="T53" fmla="*/ 2147483647 h 49"/>
              <a:gd name="T54" fmla="*/ 2147483647 w 49"/>
              <a:gd name="T55" fmla="*/ 2147483647 h 49"/>
              <a:gd name="T56" fmla="*/ 2147483647 w 49"/>
              <a:gd name="T57" fmla="*/ 2147483647 h 49"/>
              <a:gd name="T58" fmla="*/ 2147483647 w 49"/>
              <a:gd name="T59" fmla="*/ 2147483647 h 49"/>
              <a:gd name="T60" fmla="*/ 2147483647 w 49"/>
              <a:gd name="T61" fmla="*/ 2147483647 h 49"/>
              <a:gd name="T62" fmla="*/ 2147483647 w 49"/>
              <a:gd name="T63" fmla="*/ 2147483647 h 49"/>
              <a:gd name="T64" fmla="*/ 2147483647 w 49"/>
              <a:gd name="T65" fmla="*/ 2147483647 h 49"/>
              <a:gd name="T66" fmla="*/ 2147483647 w 49"/>
              <a:gd name="T67" fmla="*/ 2147483647 h 49"/>
              <a:gd name="T68" fmla="*/ 2147483647 w 49"/>
              <a:gd name="T69" fmla="*/ 2147483647 h 49"/>
              <a:gd name="T70" fmla="*/ 2147483647 w 49"/>
              <a:gd name="T71" fmla="*/ 2147483647 h 49"/>
              <a:gd name="T72" fmla="*/ 2147483647 w 49"/>
              <a:gd name="T73" fmla="*/ 2147483647 h 49"/>
              <a:gd name="T74" fmla="*/ 2147483647 w 49"/>
              <a:gd name="T75" fmla="*/ 2147483647 h 49"/>
              <a:gd name="T76" fmla="*/ 2147483647 w 49"/>
              <a:gd name="T77" fmla="*/ 2147483647 h 49"/>
              <a:gd name="T78" fmla="*/ 2147483647 w 49"/>
              <a:gd name="T79" fmla="*/ 2147483647 h 49"/>
              <a:gd name="T80" fmla="*/ 2147483647 w 49"/>
              <a:gd name="T81" fmla="*/ 2147483647 h 49"/>
              <a:gd name="T82" fmla="*/ 2147483647 w 49"/>
              <a:gd name="T83" fmla="*/ 2147483647 h 49"/>
              <a:gd name="T84" fmla="*/ 2147483647 w 49"/>
              <a:gd name="T85" fmla="*/ 0 h 49"/>
              <a:gd name="T86" fmla="*/ 2147483647 w 49"/>
              <a:gd name="T87" fmla="*/ 0 h 49"/>
              <a:gd name="T88" fmla="*/ 2147483647 w 49"/>
              <a:gd name="T89" fmla="*/ 2147483647 h 4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" h="49">
                <a:moveTo>
                  <a:pt x="24" y="25"/>
                </a:move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20" y="0"/>
                </a:lnTo>
                <a:lnTo>
                  <a:pt x="18" y="0"/>
                </a:lnTo>
                <a:lnTo>
                  <a:pt x="17" y="2"/>
                </a:lnTo>
                <a:lnTo>
                  <a:pt x="16" y="2"/>
                </a:lnTo>
                <a:lnTo>
                  <a:pt x="15" y="3"/>
                </a:lnTo>
                <a:lnTo>
                  <a:pt x="14" y="3"/>
                </a:lnTo>
                <a:lnTo>
                  <a:pt x="12" y="4"/>
                </a:lnTo>
                <a:lnTo>
                  <a:pt x="11" y="4"/>
                </a:lnTo>
                <a:lnTo>
                  <a:pt x="10" y="5"/>
                </a:lnTo>
                <a:lnTo>
                  <a:pt x="9" y="6"/>
                </a:lnTo>
                <a:lnTo>
                  <a:pt x="8" y="8"/>
                </a:lnTo>
                <a:lnTo>
                  <a:pt x="6" y="8"/>
                </a:lnTo>
                <a:lnTo>
                  <a:pt x="6" y="9"/>
                </a:lnTo>
                <a:lnTo>
                  <a:pt x="5" y="10"/>
                </a:lnTo>
                <a:lnTo>
                  <a:pt x="5" y="11"/>
                </a:lnTo>
                <a:lnTo>
                  <a:pt x="4" y="11"/>
                </a:lnTo>
                <a:lnTo>
                  <a:pt x="4" y="13"/>
                </a:lnTo>
                <a:lnTo>
                  <a:pt x="3" y="14"/>
                </a:lnTo>
                <a:lnTo>
                  <a:pt x="3" y="15"/>
                </a:lnTo>
                <a:lnTo>
                  <a:pt x="3" y="16"/>
                </a:lnTo>
                <a:lnTo>
                  <a:pt x="2" y="17"/>
                </a:lnTo>
                <a:lnTo>
                  <a:pt x="2" y="19"/>
                </a:lnTo>
                <a:lnTo>
                  <a:pt x="2" y="20"/>
                </a:lnTo>
                <a:lnTo>
                  <a:pt x="2" y="21"/>
                </a:lnTo>
                <a:lnTo>
                  <a:pt x="0" y="22"/>
                </a:lnTo>
                <a:lnTo>
                  <a:pt x="0" y="23"/>
                </a:lnTo>
                <a:lnTo>
                  <a:pt x="0" y="25"/>
                </a:lnTo>
                <a:lnTo>
                  <a:pt x="0" y="26"/>
                </a:lnTo>
                <a:lnTo>
                  <a:pt x="0" y="27"/>
                </a:lnTo>
                <a:lnTo>
                  <a:pt x="2" y="28"/>
                </a:lnTo>
                <a:lnTo>
                  <a:pt x="2" y="29"/>
                </a:lnTo>
                <a:lnTo>
                  <a:pt x="2" y="31"/>
                </a:lnTo>
                <a:lnTo>
                  <a:pt x="2" y="32"/>
                </a:lnTo>
                <a:lnTo>
                  <a:pt x="3" y="33"/>
                </a:lnTo>
                <a:lnTo>
                  <a:pt x="3" y="34"/>
                </a:lnTo>
                <a:lnTo>
                  <a:pt x="3" y="35"/>
                </a:lnTo>
                <a:lnTo>
                  <a:pt x="4" y="35"/>
                </a:lnTo>
                <a:lnTo>
                  <a:pt x="4" y="37"/>
                </a:lnTo>
                <a:lnTo>
                  <a:pt x="5" y="38"/>
                </a:lnTo>
                <a:lnTo>
                  <a:pt x="5" y="39"/>
                </a:lnTo>
                <a:lnTo>
                  <a:pt x="6" y="40"/>
                </a:lnTo>
                <a:lnTo>
                  <a:pt x="8" y="41"/>
                </a:lnTo>
                <a:lnTo>
                  <a:pt x="9" y="43"/>
                </a:lnTo>
                <a:lnTo>
                  <a:pt x="10" y="43"/>
                </a:lnTo>
                <a:lnTo>
                  <a:pt x="10" y="44"/>
                </a:lnTo>
                <a:lnTo>
                  <a:pt x="11" y="44"/>
                </a:lnTo>
                <a:lnTo>
                  <a:pt x="12" y="45"/>
                </a:lnTo>
                <a:lnTo>
                  <a:pt x="14" y="45"/>
                </a:lnTo>
                <a:lnTo>
                  <a:pt x="15" y="46"/>
                </a:lnTo>
                <a:lnTo>
                  <a:pt x="16" y="46"/>
                </a:lnTo>
                <a:lnTo>
                  <a:pt x="16" y="47"/>
                </a:lnTo>
                <a:lnTo>
                  <a:pt x="17" y="47"/>
                </a:lnTo>
                <a:lnTo>
                  <a:pt x="18" y="47"/>
                </a:lnTo>
                <a:lnTo>
                  <a:pt x="20" y="47"/>
                </a:lnTo>
                <a:lnTo>
                  <a:pt x="21" y="49"/>
                </a:lnTo>
                <a:lnTo>
                  <a:pt x="22" y="49"/>
                </a:lnTo>
                <a:lnTo>
                  <a:pt x="23" y="49"/>
                </a:lnTo>
                <a:lnTo>
                  <a:pt x="24" y="49"/>
                </a:lnTo>
                <a:lnTo>
                  <a:pt x="26" y="49"/>
                </a:lnTo>
                <a:lnTo>
                  <a:pt x="27" y="49"/>
                </a:lnTo>
                <a:lnTo>
                  <a:pt x="28" y="49"/>
                </a:lnTo>
                <a:lnTo>
                  <a:pt x="29" y="47"/>
                </a:lnTo>
                <a:lnTo>
                  <a:pt x="30" y="47"/>
                </a:lnTo>
                <a:lnTo>
                  <a:pt x="32" y="47"/>
                </a:lnTo>
                <a:lnTo>
                  <a:pt x="33" y="47"/>
                </a:lnTo>
                <a:lnTo>
                  <a:pt x="34" y="46"/>
                </a:lnTo>
                <a:lnTo>
                  <a:pt x="35" y="46"/>
                </a:lnTo>
                <a:lnTo>
                  <a:pt x="37" y="45"/>
                </a:lnTo>
                <a:lnTo>
                  <a:pt x="38" y="45"/>
                </a:lnTo>
                <a:lnTo>
                  <a:pt x="38" y="44"/>
                </a:lnTo>
                <a:lnTo>
                  <a:pt x="39" y="44"/>
                </a:lnTo>
                <a:lnTo>
                  <a:pt x="40" y="43"/>
                </a:lnTo>
                <a:lnTo>
                  <a:pt x="41" y="43"/>
                </a:lnTo>
                <a:lnTo>
                  <a:pt x="41" y="41"/>
                </a:lnTo>
                <a:lnTo>
                  <a:pt x="43" y="40"/>
                </a:lnTo>
                <a:lnTo>
                  <a:pt x="44" y="40"/>
                </a:lnTo>
                <a:lnTo>
                  <a:pt x="44" y="39"/>
                </a:lnTo>
                <a:lnTo>
                  <a:pt x="45" y="38"/>
                </a:lnTo>
                <a:lnTo>
                  <a:pt x="45" y="37"/>
                </a:lnTo>
                <a:lnTo>
                  <a:pt x="46" y="35"/>
                </a:lnTo>
                <a:lnTo>
                  <a:pt x="47" y="34"/>
                </a:lnTo>
                <a:lnTo>
                  <a:pt x="47" y="33"/>
                </a:lnTo>
                <a:lnTo>
                  <a:pt x="47" y="32"/>
                </a:lnTo>
                <a:lnTo>
                  <a:pt x="49" y="31"/>
                </a:lnTo>
                <a:lnTo>
                  <a:pt x="49" y="29"/>
                </a:lnTo>
                <a:lnTo>
                  <a:pt x="49" y="28"/>
                </a:lnTo>
                <a:lnTo>
                  <a:pt x="49" y="27"/>
                </a:lnTo>
                <a:lnTo>
                  <a:pt x="49" y="26"/>
                </a:lnTo>
                <a:lnTo>
                  <a:pt x="49" y="25"/>
                </a:lnTo>
                <a:lnTo>
                  <a:pt x="49" y="23"/>
                </a:lnTo>
                <a:lnTo>
                  <a:pt x="49" y="22"/>
                </a:lnTo>
                <a:lnTo>
                  <a:pt x="49" y="21"/>
                </a:lnTo>
                <a:lnTo>
                  <a:pt x="49" y="20"/>
                </a:lnTo>
                <a:lnTo>
                  <a:pt x="49" y="19"/>
                </a:lnTo>
                <a:lnTo>
                  <a:pt x="47" y="17"/>
                </a:lnTo>
                <a:lnTo>
                  <a:pt x="47" y="16"/>
                </a:lnTo>
                <a:lnTo>
                  <a:pt x="47" y="15"/>
                </a:lnTo>
                <a:lnTo>
                  <a:pt x="46" y="14"/>
                </a:lnTo>
                <a:lnTo>
                  <a:pt x="46" y="13"/>
                </a:lnTo>
                <a:lnTo>
                  <a:pt x="45" y="11"/>
                </a:lnTo>
                <a:lnTo>
                  <a:pt x="44" y="10"/>
                </a:lnTo>
                <a:lnTo>
                  <a:pt x="44" y="9"/>
                </a:lnTo>
                <a:lnTo>
                  <a:pt x="43" y="8"/>
                </a:lnTo>
                <a:lnTo>
                  <a:pt x="41" y="8"/>
                </a:lnTo>
                <a:lnTo>
                  <a:pt x="41" y="6"/>
                </a:lnTo>
                <a:lnTo>
                  <a:pt x="40" y="5"/>
                </a:lnTo>
                <a:lnTo>
                  <a:pt x="39" y="5"/>
                </a:lnTo>
                <a:lnTo>
                  <a:pt x="38" y="4"/>
                </a:lnTo>
                <a:lnTo>
                  <a:pt x="37" y="3"/>
                </a:lnTo>
                <a:lnTo>
                  <a:pt x="35" y="3"/>
                </a:lnTo>
                <a:lnTo>
                  <a:pt x="34" y="2"/>
                </a:lnTo>
                <a:lnTo>
                  <a:pt x="33" y="2"/>
                </a:lnTo>
                <a:lnTo>
                  <a:pt x="32" y="2"/>
                </a:lnTo>
                <a:lnTo>
                  <a:pt x="30" y="0"/>
                </a:lnTo>
                <a:lnTo>
                  <a:pt x="29" y="0"/>
                </a:ln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4" y="25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3" name="Freeform 95"/>
          <p:cNvSpPr>
            <a:spLocks/>
          </p:cNvSpPr>
          <p:nvPr/>
        </p:nvSpPr>
        <p:spPr bwMode="auto">
          <a:xfrm>
            <a:off x="4191000" y="3402013"/>
            <a:ext cx="46038" cy="44450"/>
          </a:xfrm>
          <a:custGeom>
            <a:avLst/>
            <a:gdLst>
              <a:gd name="T0" fmla="*/ 2147483647 w 59"/>
              <a:gd name="T1" fmla="*/ 0 h 58"/>
              <a:gd name="T2" fmla="*/ 2147483647 w 59"/>
              <a:gd name="T3" fmla="*/ 0 h 58"/>
              <a:gd name="T4" fmla="*/ 2147483647 w 59"/>
              <a:gd name="T5" fmla="*/ 2147483647 h 58"/>
              <a:gd name="T6" fmla="*/ 2147483647 w 59"/>
              <a:gd name="T7" fmla="*/ 2147483647 h 58"/>
              <a:gd name="T8" fmla="*/ 2147483647 w 59"/>
              <a:gd name="T9" fmla="*/ 2147483647 h 58"/>
              <a:gd name="T10" fmla="*/ 2147483647 w 59"/>
              <a:gd name="T11" fmla="*/ 2147483647 h 58"/>
              <a:gd name="T12" fmla="*/ 2147483647 w 59"/>
              <a:gd name="T13" fmla="*/ 2147483647 h 58"/>
              <a:gd name="T14" fmla="*/ 2147483647 w 59"/>
              <a:gd name="T15" fmla="*/ 2147483647 h 58"/>
              <a:gd name="T16" fmla="*/ 2147483647 w 59"/>
              <a:gd name="T17" fmla="*/ 2147483647 h 58"/>
              <a:gd name="T18" fmla="*/ 0 w 59"/>
              <a:gd name="T19" fmla="*/ 2147483647 h 58"/>
              <a:gd name="T20" fmla="*/ 0 w 59"/>
              <a:gd name="T21" fmla="*/ 2147483647 h 58"/>
              <a:gd name="T22" fmla="*/ 0 w 59"/>
              <a:gd name="T23" fmla="*/ 2147483647 h 58"/>
              <a:gd name="T24" fmla="*/ 2147483647 w 59"/>
              <a:gd name="T25" fmla="*/ 2147483647 h 58"/>
              <a:gd name="T26" fmla="*/ 2147483647 w 59"/>
              <a:gd name="T27" fmla="*/ 2147483647 h 58"/>
              <a:gd name="T28" fmla="*/ 2147483647 w 59"/>
              <a:gd name="T29" fmla="*/ 2147483647 h 58"/>
              <a:gd name="T30" fmla="*/ 2147483647 w 59"/>
              <a:gd name="T31" fmla="*/ 2147483647 h 58"/>
              <a:gd name="T32" fmla="*/ 2147483647 w 59"/>
              <a:gd name="T33" fmla="*/ 2147483647 h 58"/>
              <a:gd name="T34" fmla="*/ 2147483647 w 59"/>
              <a:gd name="T35" fmla="*/ 2147483647 h 58"/>
              <a:gd name="T36" fmla="*/ 2147483647 w 59"/>
              <a:gd name="T37" fmla="*/ 2147483647 h 58"/>
              <a:gd name="T38" fmla="*/ 2147483647 w 59"/>
              <a:gd name="T39" fmla="*/ 2147483647 h 58"/>
              <a:gd name="T40" fmla="*/ 2147483647 w 59"/>
              <a:gd name="T41" fmla="*/ 2147483647 h 58"/>
              <a:gd name="T42" fmla="*/ 2147483647 w 59"/>
              <a:gd name="T43" fmla="*/ 2147483647 h 58"/>
              <a:gd name="T44" fmla="*/ 2147483647 w 59"/>
              <a:gd name="T45" fmla="*/ 2147483647 h 58"/>
              <a:gd name="T46" fmla="*/ 2147483647 w 59"/>
              <a:gd name="T47" fmla="*/ 2147483647 h 58"/>
              <a:gd name="T48" fmla="*/ 2147483647 w 59"/>
              <a:gd name="T49" fmla="*/ 2147483647 h 58"/>
              <a:gd name="T50" fmla="*/ 2147483647 w 59"/>
              <a:gd name="T51" fmla="*/ 2147483647 h 58"/>
              <a:gd name="T52" fmla="*/ 2147483647 w 59"/>
              <a:gd name="T53" fmla="*/ 2147483647 h 58"/>
              <a:gd name="T54" fmla="*/ 2147483647 w 59"/>
              <a:gd name="T55" fmla="*/ 2147483647 h 58"/>
              <a:gd name="T56" fmla="*/ 2147483647 w 59"/>
              <a:gd name="T57" fmla="*/ 2147483647 h 58"/>
              <a:gd name="T58" fmla="*/ 2147483647 w 59"/>
              <a:gd name="T59" fmla="*/ 2147483647 h 58"/>
              <a:gd name="T60" fmla="*/ 2147483647 w 59"/>
              <a:gd name="T61" fmla="*/ 2147483647 h 58"/>
              <a:gd name="T62" fmla="*/ 2147483647 w 59"/>
              <a:gd name="T63" fmla="*/ 2147483647 h 58"/>
              <a:gd name="T64" fmla="*/ 2147483647 w 59"/>
              <a:gd name="T65" fmla="*/ 2147483647 h 58"/>
              <a:gd name="T66" fmla="*/ 2147483647 w 59"/>
              <a:gd name="T67" fmla="*/ 2147483647 h 58"/>
              <a:gd name="T68" fmla="*/ 2147483647 w 59"/>
              <a:gd name="T69" fmla="*/ 2147483647 h 58"/>
              <a:gd name="T70" fmla="*/ 2147483647 w 59"/>
              <a:gd name="T71" fmla="*/ 2147483647 h 58"/>
              <a:gd name="T72" fmla="*/ 2147483647 w 59"/>
              <a:gd name="T73" fmla="*/ 2147483647 h 58"/>
              <a:gd name="T74" fmla="*/ 2147483647 w 59"/>
              <a:gd name="T75" fmla="*/ 2147483647 h 58"/>
              <a:gd name="T76" fmla="*/ 2147483647 w 59"/>
              <a:gd name="T77" fmla="*/ 2147483647 h 58"/>
              <a:gd name="T78" fmla="*/ 2147483647 w 59"/>
              <a:gd name="T79" fmla="*/ 2147483647 h 58"/>
              <a:gd name="T80" fmla="*/ 2147483647 w 59"/>
              <a:gd name="T81" fmla="*/ 2147483647 h 58"/>
              <a:gd name="T82" fmla="*/ 2147483647 w 59"/>
              <a:gd name="T83" fmla="*/ 2147483647 h 58"/>
              <a:gd name="T84" fmla="*/ 2147483647 w 59"/>
              <a:gd name="T85" fmla="*/ 0 h 58"/>
              <a:gd name="T86" fmla="*/ 2147483647 w 59"/>
              <a:gd name="T87" fmla="*/ 0 h 5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9" h="58">
                <a:moveTo>
                  <a:pt x="29" y="0"/>
                </a:moveTo>
                <a:lnTo>
                  <a:pt x="28" y="0"/>
                </a:ln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2" y="0"/>
                </a:lnTo>
                <a:lnTo>
                  <a:pt x="20" y="1"/>
                </a:lnTo>
                <a:lnTo>
                  <a:pt x="19" y="1"/>
                </a:lnTo>
                <a:lnTo>
                  <a:pt x="18" y="2"/>
                </a:lnTo>
                <a:lnTo>
                  <a:pt x="17" y="2"/>
                </a:lnTo>
                <a:lnTo>
                  <a:pt x="16" y="4"/>
                </a:lnTo>
                <a:lnTo>
                  <a:pt x="14" y="4"/>
                </a:lnTo>
                <a:lnTo>
                  <a:pt x="13" y="5"/>
                </a:lnTo>
                <a:lnTo>
                  <a:pt x="12" y="5"/>
                </a:lnTo>
                <a:lnTo>
                  <a:pt x="11" y="6"/>
                </a:lnTo>
                <a:lnTo>
                  <a:pt x="10" y="7"/>
                </a:lnTo>
                <a:lnTo>
                  <a:pt x="8" y="8"/>
                </a:lnTo>
                <a:lnTo>
                  <a:pt x="7" y="10"/>
                </a:lnTo>
                <a:lnTo>
                  <a:pt x="7" y="11"/>
                </a:lnTo>
                <a:lnTo>
                  <a:pt x="6" y="11"/>
                </a:lnTo>
                <a:lnTo>
                  <a:pt x="5" y="12"/>
                </a:lnTo>
                <a:lnTo>
                  <a:pt x="5" y="13"/>
                </a:lnTo>
                <a:lnTo>
                  <a:pt x="4" y="14"/>
                </a:lnTo>
                <a:lnTo>
                  <a:pt x="2" y="16"/>
                </a:lnTo>
                <a:lnTo>
                  <a:pt x="2" y="18"/>
                </a:lnTo>
                <a:lnTo>
                  <a:pt x="2" y="19"/>
                </a:lnTo>
                <a:lnTo>
                  <a:pt x="1" y="20"/>
                </a:lnTo>
                <a:lnTo>
                  <a:pt x="1" y="22"/>
                </a:lnTo>
                <a:lnTo>
                  <a:pt x="1" y="23"/>
                </a:lnTo>
                <a:lnTo>
                  <a:pt x="0" y="24"/>
                </a:lnTo>
                <a:lnTo>
                  <a:pt x="0" y="27"/>
                </a:lnTo>
                <a:lnTo>
                  <a:pt x="0" y="28"/>
                </a:lnTo>
                <a:lnTo>
                  <a:pt x="0" y="29"/>
                </a:lnTo>
                <a:lnTo>
                  <a:pt x="0" y="30"/>
                </a:lnTo>
                <a:lnTo>
                  <a:pt x="0" y="33"/>
                </a:lnTo>
                <a:lnTo>
                  <a:pt x="0" y="34"/>
                </a:lnTo>
                <a:lnTo>
                  <a:pt x="1" y="35"/>
                </a:lnTo>
                <a:lnTo>
                  <a:pt x="1" y="36"/>
                </a:lnTo>
                <a:lnTo>
                  <a:pt x="1" y="37"/>
                </a:lnTo>
                <a:lnTo>
                  <a:pt x="2" y="39"/>
                </a:lnTo>
                <a:lnTo>
                  <a:pt x="2" y="41"/>
                </a:lnTo>
                <a:lnTo>
                  <a:pt x="2" y="42"/>
                </a:lnTo>
                <a:lnTo>
                  <a:pt x="4" y="43"/>
                </a:lnTo>
                <a:lnTo>
                  <a:pt x="5" y="45"/>
                </a:lnTo>
                <a:lnTo>
                  <a:pt x="5" y="46"/>
                </a:lnTo>
                <a:lnTo>
                  <a:pt x="6" y="47"/>
                </a:lnTo>
                <a:lnTo>
                  <a:pt x="7" y="48"/>
                </a:lnTo>
                <a:lnTo>
                  <a:pt x="8" y="49"/>
                </a:lnTo>
                <a:lnTo>
                  <a:pt x="10" y="51"/>
                </a:lnTo>
                <a:lnTo>
                  <a:pt x="11" y="52"/>
                </a:lnTo>
                <a:lnTo>
                  <a:pt x="12" y="53"/>
                </a:lnTo>
                <a:lnTo>
                  <a:pt x="13" y="53"/>
                </a:lnTo>
                <a:lnTo>
                  <a:pt x="14" y="54"/>
                </a:lnTo>
                <a:lnTo>
                  <a:pt x="16" y="54"/>
                </a:lnTo>
                <a:lnTo>
                  <a:pt x="17" y="55"/>
                </a:lnTo>
                <a:lnTo>
                  <a:pt x="18" y="57"/>
                </a:lnTo>
                <a:lnTo>
                  <a:pt x="19" y="57"/>
                </a:lnTo>
                <a:lnTo>
                  <a:pt x="20" y="57"/>
                </a:lnTo>
                <a:lnTo>
                  <a:pt x="22" y="58"/>
                </a:lnTo>
                <a:lnTo>
                  <a:pt x="24" y="58"/>
                </a:lnTo>
                <a:lnTo>
                  <a:pt x="25" y="58"/>
                </a:lnTo>
                <a:lnTo>
                  <a:pt x="27" y="58"/>
                </a:lnTo>
                <a:lnTo>
                  <a:pt x="28" y="58"/>
                </a:lnTo>
                <a:lnTo>
                  <a:pt x="29" y="58"/>
                </a:lnTo>
                <a:lnTo>
                  <a:pt x="31" y="58"/>
                </a:lnTo>
                <a:lnTo>
                  <a:pt x="33" y="58"/>
                </a:lnTo>
                <a:lnTo>
                  <a:pt x="34" y="58"/>
                </a:lnTo>
                <a:lnTo>
                  <a:pt x="35" y="58"/>
                </a:lnTo>
                <a:lnTo>
                  <a:pt x="37" y="58"/>
                </a:lnTo>
                <a:lnTo>
                  <a:pt x="39" y="57"/>
                </a:lnTo>
                <a:lnTo>
                  <a:pt x="40" y="57"/>
                </a:lnTo>
                <a:lnTo>
                  <a:pt x="41" y="57"/>
                </a:lnTo>
                <a:lnTo>
                  <a:pt x="42" y="55"/>
                </a:lnTo>
                <a:lnTo>
                  <a:pt x="43" y="54"/>
                </a:lnTo>
                <a:lnTo>
                  <a:pt x="45" y="54"/>
                </a:lnTo>
                <a:lnTo>
                  <a:pt x="46" y="53"/>
                </a:lnTo>
                <a:lnTo>
                  <a:pt x="47" y="53"/>
                </a:lnTo>
                <a:lnTo>
                  <a:pt x="48" y="52"/>
                </a:lnTo>
                <a:lnTo>
                  <a:pt x="49" y="51"/>
                </a:lnTo>
                <a:lnTo>
                  <a:pt x="51" y="49"/>
                </a:lnTo>
                <a:lnTo>
                  <a:pt x="52" y="48"/>
                </a:lnTo>
                <a:lnTo>
                  <a:pt x="53" y="47"/>
                </a:lnTo>
                <a:lnTo>
                  <a:pt x="54" y="46"/>
                </a:lnTo>
                <a:lnTo>
                  <a:pt x="54" y="45"/>
                </a:lnTo>
                <a:lnTo>
                  <a:pt x="55" y="43"/>
                </a:lnTo>
                <a:lnTo>
                  <a:pt x="55" y="42"/>
                </a:lnTo>
                <a:lnTo>
                  <a:pt x="57" y="41"/>
                </a:lnTo>
                <a:lnTo>
                  <a:pt x="57" y="39"/>
                </a:lnTo>
                <a:lnTo>
                  <a:pt x="58" y="37"/>
                </a:lnTo>
                <a:lnTo>
                  <a:pt x="58" y="36"/>
                </a:lnTo>
                <a:lnTo>
                  <a:pt x="58" y="35"/>
                </a:lnTo>
                <a:lnTo>
                  <a:pt x="59" y="34"/>
                </a:lnTo>
                <a:lnTo>
                  <a:pt x="59" y="33"/>
                </a:lnTo>
                <a:lnTo>
                  <a:pt x="59" y="30"/>
                </a:lnTo>
                <a:lnTo>
                  <a:pt x="59" y="29"/>
                </a:lnTo>
                <a:lnTo>
                  <a:pt x="59" y="28"/>
                </a:lnTo>
                <a:lnTo>
                  <a:pt x="59" y="27"/>
                </a:lnTo>
                <a:lnTo>
                  <a:pt x="59" y="24"/>
                </a:lnTo>
                <a:lnTo>
                  <a:pt x="58" y="23"/>
                </a:lnTo>
                <a:lnTo>
                  <a:pt x="58" y="22"/>
                </a:lnTo>
                <a:lnTo>
                  <a:pt x="58" y="20"/>
                </a:lnTo>
                <a:lnTo>
                  <a:pt x="57" y="19"/>
                </a:lnTo>
                <a:lnTo>
                  <a:pt x="57" y="18"/>
                </a:lnTo>
                <a:lnTo>
                  <a:pt x="55" y="16"/>
                </a:lnTo>
                <a:lnTo>
                  <a:pt x="55" y="14"/>
                </a:lnTo>
                <a:lnTo>
                  <a:pt x="54" y="13"/>
                </a:lnTo>
                <a:lnTo>
                  <a:pt x="54" y="12"/>
                </a:lnTo>
                <a:lnTo>
                  <a:pt x="53" y="11"/>
                </a:lnTo>
                <a:lnTo>
                  <a:pt x="52" y="11"/>
                </a:lnTo>
                <a:lnTo>
                  <a:pt x="52" y="10"/>
                </a:lnTo>
                <a:lnTo>
                  <a:pt x="51" y="8"/>
                </a:lnTo>
                <a:lnTo>
                  <a:pt x="49" y="7"/>
                </a:lnTo>
                <a:lnTo>
                  <a:pt x="48" y="6"/>
                </a:lnTo>
                <a:lnTo>
                  <a:pt x="47" y="5"/>
                </a:lnTo>
                <a:lnTo>
                  <a:pt x="46" y="5"/>
                </a:lnTo>
                <a:lnTo>
                  <a:pt x="45" y="4"/>
                </a:lnTo>
                <a:lnTo>
                  <a:pt x="43" y="4"/>
                </a:lnTo>
                <a:lnTo>
                  <a:pt x="42" y="2"/>
                </a:lnTo>
                <a:lnTo>
                  <a:pt x="41" y="2"/>
                </a:lnTo>
                <a:lnTo>
                  <a:pt x="40" y="1"/>
                </a:lnTo>
                <a:lnTo>
                  <a:pt x="39" y="1"/>
                </a:lnTo>
                <a:lnTo>
                  <a:pt x="37" y="0"/>
                </a:lnTo>
                <a:lnTo>
                  <a:pt x="35" y="0"/>
                </a:lnTo>
                <a:lnTo>
                  <a:pt x="34" y="0"/>
                </a:lnTo>
                <a:lnTo>
                  <a:pt x="33" y="0"/>
                </a:lnTo>
                <a:lnTo>
                  <a:pt x="31" y="0"/>
                </a:lnTo>
                <a:lnTo>
                  <a:pt x="29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4" name="Freeform 96"/>
          <p:cNvSpPr>
            <a:spLocks/>
          </p:cNvSpPr>
          <p:nvPr/>
        </p:nvSpPr>
        <p:spPr bwMode="auto">
          <a:xfrm>
            <a:off x="4354513" y="3584575"/>
            <a:ext cx="38100" cy="38100"/>
          </a:xfrm>
          <a:custGeom>
            <a:avLst/>
            <a:gdLst>
              <a:gd name="T0" fmla="*/ 2147483647 w 48"/>
              <a:gd name="T1" fmla="*/ 0 h 48"/>
              <a:gd name="T2" fmla="*/ 2147483647 w 48"/>
              <a:gd name="T3" fmla="*/ 0 h 48"/>
              <a:gd name="T4" fmla="*/ 2147483647 w 48"/>
              <a:gd name="T5" fmla="*/ 2147483647 h 48"/>
              <a:gd name="T6" fmla="*/ 2147483647 w 48"/>
              <a:gd name="T7" fmla="*/ 2147483647 h 48"/>
              <a:gd name="T8" fmla="*/ 2147483647 w 48"/>
              <a:gd name="T9" fmla="*/ 2147483647 h 48"/>
              <a:gd name="T10" fmla="*/ 2147483647 w 48"/>
              <a:gd name="T11" fmla="*/ 2147483647 h 48"/>
              <a:gd name="T12" fmla="*/ 2147483647 w 48"/>
              <a:gd name="T13" fmla="*/ 2147483647 h 48"/>
              <a:gd name="T14" fmla="*/ 2147483647 w 48"/>
              <a:gd name="T15" fmla="*/ 2147483647 h 48"/>
              <a:gd name="T16" fmla="*/ 2147483647 w 48"/>
              <a:gd name="T17" fmla="*/ 2147483647 h 48"/>
              <a:gd name="T18" fmla="*/ 2147483647 w 48"/>
              <a:gd name="T19" fmla="*/ 2147483647 h 48"/>
              <a:gd name="T20" fmla="*/ 0 w 48"/>
              <a:gd name="T21" fmla="*/ 2147483647 h 48"/>
              <a:gd name="T22" fmla="*/ 0 w 48"/>
              <a:gd name="T23" fmla="*/ 2147483647 h 48"/>
              <a:gd name="T24" fmla="*/ 2147483647 w 48"/>
              <a:gd name="T25" fmla="*/ 2147483647 h 48"/>
              <a:gd name="T26" fmla="*/ 2147483647 w 48"/>
              <a:gd name="T27" fmla="*/ 2147483647 h 48"/>
              <a:gd name="T28" fmla="*/ 2147483647 w 48"/>
              <a:gd name="T29" fmla="*/ 2147483647 h 48"/>
              <a:gd name="T30" fmla="*/ 2147483647 w 48"/>
              <a:gd name="T31" fmla="*/ 2147483647 h 48"/>
              <a:gd name="T32" fmla="*/ 2147483647 w 48"/>
              <a:gd name="T33" fmla="*/ 2147483647 h 48"/>
              <a:gd name="T34" fmla="*/ 2147483647 w 48"/>
              <a:gd name="T35" fmla="*/ 2147483647 h 48"/>
              <a:gd name="T36" fmla="*/ 2147483647 w 48"/>
              <a:gd name="T37" fmla="*/ 2147483647 h 48"/>
              <a:gd name="T38" fmla="*/ 2147483647 w 48"/>
              <a:gd name="T39" fmla="*/ 2147483647 h 48"/>
              <a:gd name="T40" fmla="*/ 2147483647 w 48"/>
              <a:gd name="T41" fmla="*/ 2147483647 h 48"/>
              <a:gd name="T42" fmla="*/ 2147483647 w 48"/>
              <a:gd name="T43" fmla="*/ 2147483647 h 48"/>
              <a:gd name="T44" fmla="*/ 2147483647 w 48"/>
              <a:gd name="T45" fmla="*/ 2147483647 h 48"/>
              <a:gd name="T46" fmla="*/ 2147483647 w 48"/>
              <a:gd name="T47" fmla="*/ 2147483647 h 48"/>
              <a:gd name="T48" fmla="*/ 2147483647 w 48"/>
              <a:gd name="T49" fmla="*/ 2147483647 h 48"/>
              <a:gd name="T50" fmla="*/ 2147483647 w 48"/>
              <a:gd name="T51" fmla="*/ 2147483647 h 48"/>
              <a:gd name="T52" fmla="*/ 2147483647 w 48"/>
              <a:gd name="T53" fmla="*/ 2147483647 h 48"/>
              <a:gd name="T54" fmla="*/ 2147483647 w 48"/>
              <a:gd name="T55" fmla="*/ 2147483647 h 48"/>
              <a:gd name="T56" fmla="*/ 2147483647 w 48"/>
              <a:gd name="T57" fmla="*/ 2147483647 h 48"/>
              <a:gd name="T58" fmla="*/ 2147483647 w 48"/>
              <a:gd name="T59" fmla="*/ 2147483647 h 48"/>
              <a:gd name="T60" fmla="*/ 2147483647 w 48"/>
              <a:gd name="T61" fmla="*/ 2147483647 h 48"/>
              <a:gd name="T62" fmla="*/ 2147483647 w 48"/>
              <a:gd name="T63" fmla="*/ 2147483647 h 48"/>
              <a:gd name="T64" fmla="*/ 2147483647 w 48"/>
              <a:gd name="T65" fmla="*/ 2147483647 h 48"/>
              <a:gd name="T66" fmla="*/ 2147483647 w 48"/>
              <a:gd name="T67" fmla="*/ 2147483647 h 48"/>
              <a:gd name="T68" fmla="*/ 2147483647 w 48"/>
              <a:gd name="T69" fmla="*/ 2147483647 h 48"/>
              <a:gd name="T70" fmla="*/ 2147483647 w 48"/>
              <a:gd name="T71" fmla="*/ 2147483647 h 48"/>
              <a:gd name="T72" fmla="*/ 2147483647 w 48"/>
              <a:gd name="T73" fmla="*/ 2147483647 h 48"/>
              <a:gd name="T74" fmla="*/ 2147483647 w 48"/>
              <a:gd name="T75" fmla="*/ 2147483647 h 48"/>
              <a:gd name="T76" fmla="*/ 2147483647 w 48"/>
              <a:gd name="T77" fmla="*/ 2147483647 h 48"/>
              <a:gd name="T78" fmla="*/ 2147483647 w 48"/>
              <a:gd name="T79" fmla="*/ 2147483647 h 48"/>
              <a:gd name="T80" fmla="*/ 2147483647 w 48"/>
              <a:gd name="T81" fmla="*/ 2147483647 h 48"/>
              <a:gd name="T82" fmla="*/ 2147483647 w 48"/>
              <a:gd name="T83" fmla="*/ 2147483647 h 48"/>
              <a:gd name="T84" fmla="*/ 2147483647 w 48"/>
              <a:gd name="T85" fmla="*/ 0 h 48"/>
              <a:gd name="T86" fmla="*/ 2147483647 w 48"/>
              <a:gd name="T87" fmla="*/ 0 h 48"/>
              <a:gd name="T88" fmla="*/ 2147483647 w 48"/>
              <a:gd name="T89" fmla="*/ 2147483647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8">
                <a:moveTo>
                  <a:pt x="24" y="24"/>
                </a:move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1"/>
                </a:lnTo>
                <a:lnTo>
                  <a:pt x="15" y="1"/>
                </a:lnTo>
                <a:lnTo>
                  <a:pt x="14" y="2"/>
                </a:lnTo>
                <a:lnTo>
                  <a:pt x="13" y="2"/>
                </a:lnTo>
                <a:lnTo>
                  <a:pt x="12" y="3"/>
                </a:lnTo>
                <a:lnTo>
                  <a:pt x="11" y="3"/>
                </a:lnTo>
                <a:lnTo>
                  <a:pt x="9" y="5"/>
                </a:lnTo>
                <a:lnTo>
                  <a:pt x="8" y="6"/>
                </a:lnTo>
                <a:lnTo>
                  <a:pt x="7" y="7"/>
                </a:lnTo>
                <a:lnTo>
                  <a:pt x="6" y="7"/>
                </a:lnTo>
                <a:lnTo>
                  <a:pt x="6" y="8"/>
                </a:lnTo>
                <a:lnTo>
                  <a:pt x="5" y="9"/>
                </a:lnTo>
                <a:lnTo>
                  <a:pt x="5" y="11"/>
                </a:lnTo>
                <a:lnTo>
                  <a:pt x="3" y="11"/>
                </a:lnTo>
                <a:lnTo>
                  <a:pt x="3" y="12"/>
                </a:lnTo>
                <a:lnTo>
                  <a:pt x="2" y="13"/>
                </a:lnTo>
                <a:lnTo>
                  <a:pt x="2" y="14"/>
                </a:lnTo>
                <a:lnTo>
                  <a:pt x="2" y="15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0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1" y="27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2" y="32"/>
                </a:lnTo>
                <a:lnTo>
                  <a:pt x="2" y="33"/>
                </a:lnTo>
                <a:lnTo>
                  <a:pt x="2" y="35"/>
                </a:lnTo>
                <a:lnTo>
                  <a:pt x="3" y="35"/>
                </a:lnTo>
                <a:lnTo>
                  <a:pt x="3" y="36"/>
                </a:lnTo>
                <a:lnTo>
                  <a:pt x="5" y="37"/>
                </a:lnTo>
                <a:lnTo>
                  <a:pt x="5" y="38"/>
                </a:lnTo>
                <a:lnTo>
                  <a:pt x="6" y="39"/>
                </a:lnTo>
                <a:lnTo>
                  <a:pt x="7" y="41"/>
                </a:lnTo>
                <a:lnTo>
                  <a:pt x="8" y="42"/>
                </a:lnTo>
                <a:lnTo>
                  <a:pt x="9" y="42"/>
                </a:lnTo>
                <a:lnTo>
                  <a:pt x="9" y="43"/>
                </a:lnTo>
                <a:lnTo>
                  <a:pt x="11" y="43"/>
                </a:lnTo>
                <a:lnTo>
                  <a:pt x="12" y="44"/>
                </a:lnTo>
                <a:lnTo>
                  <a:pt x="13" y="44"/>
                </a:lnTo>
                <a:lnTo>
                  <a:pt x="14" y="45"/>
                </a:lnTo>
                <a:lnTo>
                  <a:pt x="15" y="45"/>
                </a:lnTo>
                <a:lnTo>
                  <a:pt x="15" y="47"/>
                </a:lnTo>
                <a:lnTo>
                  <a:pt x="17" y="47"/>
                </a:lnTo>
                <a:lnTo>
                  <a:pt x="18" y="47"/>
                </a:lnTo>
                <a:lnTo>
                  <a:pt x="19" y="47"/>
                </a:lnTo>
                <a:lnTo>
                  <a:pt x="20" y="48"/>
                </a:lnTo>
                <a:lnTo>
                  <a:pt x="22" y="48"/>
                </a:lnTo>
                <a:lnTo>
                  <a:pt x="23" y="48"/>
                </a:lnTo>
                <a:lnTo>
                  <a:pt x="24" y="48"/>
                </a:lnTo>
                <a:lnTo>
                  <a:pt x="25" y="48"/>
                </a:lnTo>
                <a:lnTo>
                  <a:pt x="26" y="48"/>
                </a:lnTo>
                <a:lnTo>
                  <a:pt x="28" y="48"/>
                </a:lnTo>
                <a:lnTo>
                  <a:pt x="29" y="47"/>
                </a:lnTo>
                <a:lnTo>
                  <a:pt x="30" y="47"/>
                </a:lnTo>
                <a:lnTo>
                  <a:pt x="31" y="47"/>
                </a:lnTo>
                <a:lnTo>
                  <a:pt x="32" y="47"/>
                </a:lnTo>
                <a:lnTo>
                  <a:pt x="34" y="45"/>
                </a:lnTo>
                <a:lnTo>
                  <a:pt x="35" y="45"/>
                </a:lnTo>
                <a:lnTo>
                  <a:pt x="36" y="44"/>
                </a:lnTo>
                <a:lnTo>
                  <a:pt x="37" y="44"/>
                </a:lnTo>
                <a:lnTo>
                  <a:pt x="37" y="43"/>
                </a:lnTo>
                <a:lnTo>
                  <a:pt x="38" y="43"/>
                </a:lnTo>
                <a:lnTo>
                  <a:pt x="40" y="42"/>
                </a:lnTo>
                <a:lnTo>
                  <a:pt x="41" y="42"/>
                </a:lnTo>
                <a:lnTo>
                  <a:pt x="41" y="41"/>
                </a:lnTo>
                <a:lnTo>
                  <a:pt x="42" y="39"/>
                </a:lnTo>
                <a:lnTo>
                  <a:pt x="43" y="39"/>
                </a:lnTo>
                <a:lnTo>
                  <a:pt x="43" y="38"/>
                </a:lnTo>
                <a:lnTo>
                  <a:pt x="44" y="37"/>
                </a:lnTo>
                <a:lnTo>
                  <a:pt x="44" y="36"/>
                </a:lnTo>
                <a:lnTo>
                  <a:pt x="46" y="35"/>
                </a:lnTo>
                <a:lnTo>
                  <a:pt x="47" y="33"/>
                </a:lnTo>
                <a:lnTo>
                  <a:pt x="47" y="32"/>
                </a:lnTo>
                <a:lnTo>
                  <a:pt x="47" y="31"/>
                </a:lnTo>
                <a:lnTo>
                  <a:pt x="48" y="30"/>
                </a:lnTo>
                <a:lnTo>
                  <a:pt x="48" y="29"/>
                </a:lnTo>
                <a:lnTo>
                  <a:pt x="48" y="27"/>
                </a:lnTo>
                <a:lnTo>
                  <a:pt x="48" y="26"/>
                </a:lnTo>
                <a:lnTo>
                  <a:pt x="48" y="25"/>
                </a:lnTo>
                <a:lnTo>
                  <a:pt x="48" y="24"/>
                </a:lnTo>
                <a:lnTo>
                  <a:pt x="48" y="23"/>
                </a:lnTo>
                <a:lnTo>
                  <a:pt x="48" y="21"/>
                </a:lnTo>
                <a:lnTo>
                  <a:pt x="48" y="20"/>
                </a:lnTo>
                <a:lnTo>
                  <a:pt x="48" y="19"/>
                </a:lnTo>
                <a:lnTo>
                  <a:pt x="48" y="18"/>
                </a:lnTo>
                <a:lnTo>
                  <a:pt x="47" y="17"/>
                </a:lnTo>
                <a:lnTo>
                  <a:pt x="47" y="15"/>
                </a:lnTo>
                <a:lnTo>
                  <a:pt x="47" y="14"/>
                </a:lnTo>
                <a:lnTo>
                  <a:pt x="46" y="13"/>
                </a:lnTo>
                <a:lnTo>
                  <a:pt x="46" y="12"/>
                </a:lnTo>
                <a:lnTo>
                  <a:pt x="44" y="11"/>
                </a:lnTo>
                <a:lnTo>
                  <a:pt x="43" y="9"/>
                </a:lnTo>
                <a:lnTo>
                  <a:pt x="43" y="8"/>
                </a:lnTo>
                <a:lnTo>
                  <a:pt x="42" y="7"/>
                </a:lnTo>
                <a:lnTo>
                  <a:pt x="41" y="7"/>
                </a:lnTo>
                <a:lnTo>
                  <a:pt x="41" y="6"/>
                </a:lnTo>
                <a:lnTo>
                  <a:pt x="40" y="5"/>
                </a:lnTo>
                <a:lnTo>
                  <a:pt x="38" y="5"/>
                </a:lnTo>
                <a:lnTo>
                  <a:pt x="37" y="3"/>
                </a:lnTo>
                <a:lnTo>
                  <a:pt x="36" y="2"/>
                </a:lnTo>
                <a:lnTo>
                  <a:pt x="35" y="2"/>
                </a:lnTo>
                <a:lnTo>
                  <a:pt x="34" y="1"/>
                </a:lnTo>
                <a:lnTo>
                  <a:pt x="32" y="1"/>
                </a:lnTo>
                <a:lnTo>
                  <a:pt x="31" y="1"/>
                </a:lnTo>
                <a:lnTo>
                  <a:pt x="30" y="0"/>
                </a:ln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05" name="Freeform 97"/>
          <p:cNvSpPr>
            <a:spLocks/>
          </p:cNvSpPr>
          <p:nvPr/>
        </p:nvSpPr>
        <p:spPr bwMode="auto">
          <a:xfrm>
            <a:off x="4362450" y="3592513"/>
            <a:ext cx="46038" cy="46037"/>
          </a:xfrm>
          <a:custGeom>
            <a:avLst/>
            <a:gdLst>
              <a:gd name="T0" fmla="*/ 2147483647 w 59"/>
              <a:gd name="T1" fmla="*/ 0 h 58"/>
              <a:gd name="T2" fmla="*/ 2147483647 w 59"/>
              <a:gd name="T3" fmla="*/ 0 h 58"/>
              <a:gd name="T4" fmla="*/ 2147483647 w 59"/>
              <a:gd name="T5" fmla="*/ 2147483647 h 58"/>
              <a:gd name="T6" fmla="*/ 2147483647 w 59"/>
              <a:gd name="T7" fmla="*/ 2147483647 h 58"/>
              <a:gd name="T8" fmla="*/ 2147483647 w 59"/>
              <a:gd name="T9" fmla="*/ 2147483647 h 58"/>
              <a:gd name="T10" fmla="*/ 2147483647 w 59"/>
              <a:gd name="T11" fmla="*/ 2147483647 h 58"/>
              <a:gd name="T12" fmla="*/ 2147483647 w 59"/>
              <a:gd name="T13" fmla="*/ 2147483647 h 58"/>
              <a:gd name="T14" fmla="*/ 2147483647 w 59"/>
              <a:gd name="T15" fmla="*/ 2147483647 h 58"/>
              <a:gd name="T16" fmla="*/ 2147483647 w 59"/>
              <a:gd name="T17" fmla="*/ 2147483647 h 58"/>
              <a:gd name="T18" fmla="*/ 0 w 59"/>
              <a:gd name="T19" fmla="*/ 2147483647 h 58"/>
              <a:gd name="T20" fmla="*/ 0 w 59"/>
              <a:gd name="T21" fmla="*/ 2147483647 h 58"/>
              <a:gd name="T22" fmla="*/ 0 w 59"/>
              <a:gd name="T23" fmla="*/ 2147483647 h 58"/>
              <a:gd name="T24" fmla="*/ 2147483647 w 59"/>
              <a:gd name="T25" fmla="*/ 2147483647 h 58"/>
              <a:gd name="T26" fmla="*/ 2147483647 w 59"/>
              <a:gd name="T27" fmla="*/ 2147483647 h 58"/>
              <a:gd name="T28" fmla="*/ 2147483647 w 59"/>
              <a:gd name="T29" fmla="*/ 2147483647 h 58"/>
              <a:gd name="T30" fmla="*/ 2147483647 w 59"/>
              <a:gd name="T31" fmla="*/ 2147483647 h 58"/>
              <a:gd name="T32" fmla="*/ 2147483647 w 59"/>
              <a:gd name="T33" fmla="*/ 2147483647 h 58"/>
              <a:gd name="T34" fmla="*/ 2147483647 w 59"/>
              <a:gd name="T35" fmla="*/ 2147483647 h 58"/>
              <a:gd name="T36" fmla="*/ 2147483647 w 59"/>
              <a:gd name="T37" fmla="*/ 2147483647 h 58"/>
              <a:gd name="T38" fmla="*/ 2147483647 w 59"/>
              <a:gd name="T39" fmla="*/ 2147483647 h 58"/>
              <a:gd name="T40" fmla="*/ 2147483647 w 59"/>
              <a:gd name="T41" fmla="*/ 2147483647 h 58"/>
              <a:gd name="T42" fmla="*/ 2147483647 w 59"/>
              <a:gd name="T43" fmla="*/ 2147483647 h 58"/>
              <a:gd name="T44" fmla="*/ 2147483647 w 59"/>
              <a:gd name="T45" fmla="*/ 2147483647 h 58"/>
              <a:gd name="T46" fmla="*/ 2147483647 w 59"/>
              <a:gd name="T47" fmla="*/ 2147483647 h 58"/>
              <a:gd name="T48" fmla="*/ 2147483647 w 59"/>
              <a:gd name="T49" fmla="*/ 2147483647 h 58"/>
              <a:gd name="T50" fmla="*/ 2147483647 w 59"/>
              <a:gd name="T51" fmla="*/ 2147483647 h 58"/>
              <a:gd name="T52" fmla="*/ 2147483647 w 59"/>
              <a:gd name="T53" fmla="*/ 2147483647 h 58"/>
              <a:gd name="T54" fmla="*/ 2147483647 w 59"/>
              <a:gd name="T55" fmla="*/ 2147483647 h 58"/>
              <a:gd name="T56" fmla="*/ 2147483647 w 59"/>
              <a:gd name="T57" fmla="*/ 2147483647 h 58"/>
              <a:gd name="T58" fmla="*/ 2147483647 w 59"/>
              <a:gd name="T59" fmla="*/ 2147483647 h 58"/>
              <a:gd name="T60" fmla="*/ 2147483647 w 59"/>
              <a:gd name="T61" fmla="*/ 2147483647 h 58"/>
              <a:gd name="T62" fmla="*/ 2147483647 w 59"/>
              <a:gd name="T63" fmla="*/ 2147483647 h 58"/>
              <a:gd name="T64" fmla="*/ 2147483647 w 59"/>
              <a:gd name="T65" fmla="*/ 2147483647 h 58"/>
              <a:gd name="T66" fmla="*/ 2147483647 w 59"/>
              <a:gd name="T67" fmla="*/ 2147483647 h 58"/>
              <a:gd name="T68" fmla="*/ 2147483647 w 59"/>
              <a:gd name="T69" fmla="*/ 2147483647 h 58"/>
              <a:gd name="T70" fmla="*/ 2147483647 w 59"/>
              <a:gd name="T71" fmla="*/ 2147483647 h 58"/>
              <a:gd name="T72" fmla="*/ 2147483647 w 59"/>
              <a:gd name="T73" fmla="*/ 2147483647 h 58"/>
              <a:gd name="T74" fmla="*/ 2147483647 w 59"/>
              <a:gd name="T75" fmla="*/ 2147483647 h 58"/>
              <a:gd name="T76" fmla="*/ 2147483647 w 59"/>
              <a:gd name="T77" fmla="*/ 2147483647 h 58"/>
              <a:gd name="T78" fmla="*/ 2147483647 w 59"/>
              <a:gd name="T79" fmla="*/ 2147483647 h 58"/>
              <a:gd name="T80" fmla="*/ 2147483647 w 59"/>
              <a:gd name="T81" fmla="*/ 2147483647 h 58"/>
              <a:gd name="T82" fmla="*/ 2147483647 w 59"/>
              <a:gd name="T83" fmla="*/ 2147483647 h 58"/>
              <a:gd name="T84" fmla="*/ 2147483647 w 59"/>
              <a:gd name="T85" fmla="*/ 0 h 58"/>
              <a:gd name="T86" fmla="*/ 2147483647 w 59"/>
              <a:gd name="T87" fmla="*/ 0 h 5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9" h="58">
                <a:moveTo>
                  <a:pt x="29" y="0"/>
                </a:move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2" y="0"/>
                </a:lnTo>
                <a:lnTo>
                  <a:pt x="21" y="2"/>
                </a:lnTo>
                <a:lnTo>
                  <a:pt x="20" y="2"/>
                </a:lnTo>
                <a:lnTo>
                  <a:pt x="19" y="3"/>
                </a:lnTo>
                <a:lnTo>
                  <a:pt x="17" y="3"/>
                </a:lnTo>
                <a:lnTo>
                  <a:pt x="16" y="4"/>
                </a:lnTo>
                <a:lnTo>
                  <a:pt x="15" y="4"/>
                </a:lnTo>
                <a:lnTo>
                  <a:pt x="14" y="5"/>
                </a:lnTo>
                <a:lnTo>
                  <a:pt x="13" y="5"/>
                </a:lnTo>
                <a:lnTo>
                  <a:pt x="11" y="6"/>
                </a:lnTo>
                <a:lnTo>
                  <a:pt x="10" y="8"/>
                </a:lnTo>
                <a:lnTo>
                  <a:pt x="9" y="9"/>
                </a:lnTo>
                <a:lnTo>
                  <a:pt x="8" y="10"/>
                </a:lnTo>
                <a:lnTo>
                  <a:pt x="8" y="11"/>
                </a:lnTo>
                <a:lnTo>
                  <a:pt x="6" y="11"/>
                </a:lnTo>
                <a:lnTo>
                  <a:pt x="5" y="12"/>
                </a:lnTo>
                <a:lnTo>
                  <a:pt x="5" y="14"/>
                </a:lnTo>
                <a:lnTo>
                  <a:pt x="4" y="15"/>
                </a:lnTo>
                <a:lnTo>
                  <a:pt x="3" y="16"/>
                </a:lnTo>
                <a:lnTo>
                  <a:pt x="3" y="18"/>
                </a:lnTo>
                <a:lnTo>
                  <a:pt x="3" y="20"/>
                </a:lnTo>
                <a:lnTo>
                  <a:pt x="2" y="21"/>
                </a:lnTo>
                <a:lnTo>
                  <a:pt x="2" y="22"/>
                </a:lnTo>
                <a:lnTo>
                  <a:pt x="2" y="23"/>
                </a:lnTo>
                <a:lnTo>
                  <a:pt x="0" y="24"/>
                </a:lnTo>
                <a:lnTo>
                  <a:pt x="0" y="27"/>
                </a:lnTo>
                <a:lnTo>
                  <a:pt x="0" y="28"/>
                </a:lnTo>
                <a:lnTo>
                  <a:pt x="0" y="29"/>
                </a:lnTo>
                <a:lnTo>
                  <a:pt x="0" y="30"/>
                </a:lnTo>
                <a:lnTo>
                  <a:pt x="0" y="33"/>
                </a:lnTo>
                <a:lnTo>
                  <a:pt x="0" y="34"/>
                </a:lnTo>
                <a:lnTo>
                  <a:pt x="2" y="35"/>
                </a:lnTo>
                <a:lnTo>
                  <a:pt x="2" y="36"/>
                </a:lnTo>
                <a:lnTo>
                  <a:pt x="2" y="38"/>
                </a:lnTo>
                <a:lnTo>
                  <a:pt x="3" y="39"/>
                </a:lnTo>
                <a:lnTo>
                  <a:pt x="3" y="41"/>
                </a:lnTo>
                <a:lnTo>
                  <a:pt x="3" y="42"/>
                </a:lnTo>
                <a:lnTo>
                  <a:pt x="4" y="44"/>
                </a:lnTo>
                <a:lnTo>
                  <a:pt x="5" y="45"/>
                </a:lnTo>
                <a:lnTo>
                  <a:pt x="5" y="46"/>
                </a:lnTo>
                <a:lnTo>
                  <a:pt x="6" y="47"/>
                </a:lnTo>
                <a:lnTo>
                  <a:pt x="8" y="48"/>
                </a:lnTo>
                <a:lnTo>
                  <a:pt x="9" y="50"/>
                </a:lnTo>
                <a:lnTo>
                  <a:pt x="10" y="51"/>
                </a:lnTo>
                <a:lnTo>
                  <a:pt x="11" y="52"/>
                </a:lnTo>
                <a:lnTo>
                  <a:pt x="13" y="53"/>
                </a:lnTo>
                <a:lnTo>
                  <a:pt x="14" y="53"/>
                </a:lnTo>
                <a:lnTo>
                  <a:pt x="15" y="54"/>
                </a:lnTo>
                <a:lnTo>
                  <a:pt x="16" y="54"/>
                </a:lnTo>
                <a:lnTo>
                  <a:pt x="17" y="56"/>
                </a:lnTo>
                <a:lnTo>
                  <a:pt x="19" y="57"/>
                </a:lnTo>
                <a:lnTo>
                  <a:pt x="20" y="57"/>
                </a:lnTo>
                <a:lnTo>
                  <a:pt x="21" y="57"/>
                </a:lnTo>
                <a:lnTo>
                  <a:pt x="22" y="58"/>
                </a:lnTo>
                <a:lnTo>
                  <a:pt x="25" y="58"/>
                </a:lnTo>
                <a:lnTo>
                  <a:pt x="26" y="58"/>
                </a:lnTo>
                <a:lnTo>
                  <a:pt x="27" y="58"/>
                </a:lnTo>
                <a:lnTo>
                  <a:pt x="28" y="58"/>
                </a:lnTo>
                <a:lnTo>
                  <a:pt x="29" y="58"/>
                </a:lnTo>
                <a:lnTo>
                  <a:pt x="32" y="58"/>
                </a:lnTo>
                <a:lnTo>
                  <a:pt x="33" y="58"/>
                </a:lnTo>
                <a:lnTo>
                  <a:pt x="34" y="58"/>
                </a:lnTo>
                <a:lnTo>
                  <a:pt x="35" y="58"/>
                </a:lnTo>
                <a:lnTo>
                  <a:pt x="38" y="58"/>
                </a:lnTo>
                <a:lnTo>
                  <a:pt x="39" y="57"/>
                </a:lnTo>
                <a:lnTo>
                  <a:pt x="40" y="57"/>
                </a:lnTo>
                <a:lnTo>
                  <a:pt x="41" y="57"/>
                </a:lnTo>
                <a:lnTo>
                  <a:pt x="43" y="56"/>
                </a:lnTo>
                <a:lnTo>
                  <a:pt x="44" y="54"/>
                </a:lnTo>
                <a:lnTo>
                  <a:pt x="45" y="54"/>
                </a:lnTo>
                <a:lnTo>
                  <a:pt x="46" y="53"/>
                </a:lnTo>
                <a:lnTo>
                  <a:pt x="47" y="53"/>
                </a:lnTo>
                <a:lnTo>
                  <a:pt x="49" y="52"/>
                </a:lnTo>
                <a:lnTo>
                  <a:pt x="50" y="51"/>
                </a:lnTo>
                <a:lnTo>
                  <a:pt x="51" y="50"/>
                </a:lnTo>
                <a:lnTo>
                  <a:pt x="52" y="48"/>
                </a:lnTo>
                <a:lnTo>
                  <a:pt x="53" y="47"/>
                </a:lnTo>
                <a:lnTo>
                  <a:pt x="55" y="46"/>
                </a:lnTo>
                <a:lnTo>
                  <a:pt x="55" y="45"/>
                </a:lnTo>
                <a:lnTo>
                  <a:pt x="56" y="44"/>
                </a:lnTo>
                <a:lnTo>
                  <a:pt x="56" y="42"/>
                </a:lnTo>
                <a:lnTo>
                  <a:pt x="57" y="41"/>
                </a:lnTo>
                <a:lnTo>
                  <a:pt x="57" y="39"/>
                </a:lnTo>
                <a:lnTo>
                  <a:pt x="58" y="38"/>
                </a:lnTo>
                <a:lnTo>
                  <a:pt x="58" y="36"/>
                </a:lnTo>
                <a:lnTo>
                  <a:pt x="58" y="35"/>
                </a:lnTo>
                <a:lnTo>
                  <a:pt x="59" y="34"/>
                </a:lnTo>
                <a:lnTo>
                  <a:pt x="59" y="33"/>
                </a:lnTo>
                <a:lnTo>
                  <a:pt x="59" y="30"/>
                </a:lnTo>
                <a:lnTo>
                  <a:pt x="59" y="29"/>
                </a:lnTo>
                <a:lnTo>
                  <a:pt x="59" y="28"/>
                </a:lnTo>
                <a:lnTo>
                  <a:pt x="59" y="27"/>
                </a:lnTo>
                <a:lnTo>
                  <a:pt x="59" y="24"/>
                </a:lnTo>
                <a:lnTo>
                  <a:pt x="58" y="23"/>
                </a:lnTo>
                <a:lnTo>
                  <a:pt x="58" y="22"/>
                </a:lnTo>
                <a:lnTo>
                  <a:pt x="58" y="21"/>
                </a:lnTo>
                <a:lnTo>
                  <a:pt x="57" y="20"/>
                </a:lnTo>
                <a:lnTo>
                  <a:pt x="57" y="18"/>
                </a:lnTo>
                <a:lnTo>
                  <a:pt x="56" y="16"/>
                </a:lnTo>
                <a:lnTo>
                  <a:pt x="56" y="15"/>
                </a:lnTo>
                <a:lnTo>
                  <a:pt x="55" y="14"/>
                </a:lnTo>
                <a:lnTo>
                  <a:pt x="55" y="12"/>
                </a:lnTo>
                <a:lnTo>
                  <a:pt x="53" y="11"/>
                </a:lnTo>
                <a:lnTo>
                  <a:pt x="52" y="11"/>
                </a:lnTo>
                <a:lnTo>
                  <a:pt x="52" y="10"/>
                </a:lnTo>
                <a:lnTo>
                  <a:pt x="51" y="9"/>
                </a:lnTo>
                <a:lnTo>
                  <a:pt x="50" y="8"/>
                </a:lnTo>
                <a:lnTo>
                  <a:pt x="49" y="6"/>
                </a:lnTo>
                <a:lnTo>
                  <a:pt x="47" y="5"/>
                </a:lnTo>
                <a:lnTo>
                  <a:pt x="46" y="5"/>
                </a:lnTo>
                <a:lnTo>
                  <a:pt x="45" y="4"/>
                </a:lnTo>
                <a:lnTo>
                  <a:pt x="44" y="4"/>
                </a:lnTo>
                <a:lnTo>
                  <a:pt x="43" y="3"/>
                </a:lnTo>
                <a:lnTo>
                  <a:pt x="41" y="3"/>
                </a:lnTo>
                <a:lnTo>
                  <a:pt x="40" y="2"/>
                </a:lnTo>
                <a:lnTo>
                  <a:pt x="39" y="2"/>
                </a:lnTo>
                <a:lnTo>
                  <a:pt x="38" y="0"/>
                </a:lnTo>
                <a:lnTo>
                  <a:pt x="35" y="0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29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6" name="Rectangle 98"/>
          <p:cNvSpPr>
            <a:spLocks noChangeArrowheads="1"/>
          </p:cNvSpPr>
          <p:nvPr/>
        </p:nvSpPr>
        <p:spPr bwMode="auto">
          <a:xfrm>
            <a:off x="5164138" y="2497138"/>
            <a:ext cx="1619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2 </a:t>
            </a:r>
            <a:endParaRPr lang="en-US" altLang="en-US" sz="2400"/>
          </a:p>
        </p:txBody>
      </p:sp>
      <p:sp>
        <p:nvSpPr>
          <p:cNvPr id="17507" name="Rectangle 99"/>
          <p:cNvSpPr>
            <a:spLocks noChangeArrowheads="1"/>
          </p:cNvSpPr>
          <p:nvPr/>
        </p:nvSpPr>
        <p:spPr bwMode="auto">
          <a:xfrm>
            <a:off x="6286500" y="3370263"/>
            <a:ext cx="166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f </a:t>
            </a:r>
            <a:endParaRPr lang="en-US" altLang="en-US" sz="2400"/>
          </a:p>
        </p:txBody>
      </p:sp>
      <p:sp>
        <p:nvSpPr>
          <p:cNvPr id="17508" name="Line 100"/>
          <p:cNvSpPr>
            <a:spLocks noChangeShapeType="1"/>
          </p:cNvSpPr>
          <p:nvPr/>
        </p:nvSpPr>
        <p:spPr bwMode="auto">
          <a:xfrm>
            <a:off x="3781425" y="950913"/>
            <a:ext cx="420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09" name="Line 101"/>
          <p:cNvSpPr>
            <a:spLocks noChangeShapeType="1"/>
          </p:cNvSpPr>
          <p:nvPr/>
        </p:nvSpPr>
        <p:spPr bwMode="auto">
          <a:xfrm>
            <a:off x="4202113" y="950913"/>
            <a:ext cx="0" cy="381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0" name="Line 102"/>
          <p:cNvSpPr>
            <a:spLocks noChangeShapeType="1"/>
          </p:cNvSpPr>
          <p:nvPr/>
        </p:nvSpPr>
        <p:spPr bwMode="auto">
          <a:xfrm flipH="1">
            <a:off x="3781425" y="4767263"/>
            <a:ext cx="409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DBF79E-965B-46EC-8D23-36BAF67FE3F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79438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Hierarchical 16-to-1 Multiplexer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703513" y="1371600"/>
            <a:ext cx="6440487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tabLst>
                <a:tab pos="51435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51435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tabLst>
                <a:tab pos="5143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51435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51435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7543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51435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2115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51435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6687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51435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1259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51435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ea typeface="MS Mincho" pitchFamily="49" charset="-128"/>
                <a:cs typeface="Arial" pitchFamily="34" charset="0"/>
              </a:rPr>
              <a:t>module</a:t>
            </a:r>
            <a:r>
              <a:rPr lang="en-US" altLang="en-US" sz="2400" dirty="0">
                <a:ea typeface="MS Mincho" pitchFamily="49" charset="-128"/>
                <a:cs typeface="Arial" pitchFamily="34" charset="0"/>
              </a:rPr>
              <a:t> mux16to1 (W, S16, f);</a:t>
            </a:r>
            <a:endParaRPr lang="en-US" altLang="en-US" sz="2400" dirty="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2400" b="1" dirty="0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2400" dirty="0">
                <a:ea typeface="MS Mincho" pitchFamily="49" charset="-128"/>
                <a:cs typeface="Arial" pitchFamily="34" charset="0"/>
              </a:rPr>
              <a:t> [0:15] W;</a:t>
            </a:r>
            <a:endParaRPr lang="en-US" altLang="en-US" sz="2400" dirty="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2400" b="1" dirty="0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2400" dirty="0">
                <a:ea typeface="MS Mincho" pitchFamily="49" charset="-128"/>
                <a:cs typeface="Arial" pitchFamily="34" charset="0"/>
              </a:rPr>
              <a:t> [3:0] S16;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</a:t>
            </a:r>
            <a:r>
              <a:rPr lang="en-US" altLang="en-US" sz="2400" b="1" dirty="0">
                <a:ea typeface="MS Mincho" pitchFamily="49" charset="-128"/>
              </a:rPr>
              <a:t>output</a:t>
            </a:r>
            <a:r>
              <a:rPr lang="en-US" altLang="en-US" sz="2400" dirty="0">
                <a:ea typeface="MS Mincho" pitchFamily="49" charset="-128"/>
              </a:rPr>
              <a:t> f;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</a:t>
            </a:r>
            <a:r>
              <a:rPr lang="en-US" altLang="en-US" sz="2400" b="1" dirty="0">
                <a:ea typeface="MS Mincho" pitchFamily="49" charset="-128"/>
              </a:rPr>
              <a:t>wire</a:t>
            </a:r>
            <a:r>
              <a:rPr lang="en-US" altLang="en-US" sz="2400" dirty="0">
                <a:ea typeface="MS Mincho" pitchFamily="49" charset="-128"/>
              </a:rPr>
              <a:t> [0:3] M;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 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mux4to1 Mux1 (W[0:3], S16[1:0], M[0]);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mux4to1 Mux2 (W[4:7], S16[1:0], M[1]);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mux4to1 Mux3 (W[8:11], S16[1:0], M[2]);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mux4to1 Mux4 (W[12:15], S16[1:0], M[3]);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mux4to1 Mux5 (M[0:3], S16[3:2], f);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MS Mincho" pitchFamily="49" charset="-128"/>
              </a:rPr>
              <a:t>		 </a:t>
            </a:r>
            <a:endParaRPr lang="en-US" alt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ea typeface="MS Mincho" pitchFamily="49" charset="-128"/>
              </a:rPr>
              <a:t>endmodule</a:t>
            </a:r>
            <a:r>
              <a:rPr lang="en-US" altLang="en-US" sz="2400" dirty="0">
                <a:ea typeface="MS Mincho" pitchFamily="49" charset="-128"/>
              </a:rPr>
              <a:t> </a:t>
            </a:r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EB79BC-46AF-4580-89EB-D7A9897D2DF7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01838"/>
            <a:ext cx="2590800" cy="14287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8438" name="Group 2"/>
          <p:cNvGrpSpPr>
            <a:grpSpLocks/>
          </p:cNvGrpSpPr>
          <p:nvPr/>
        </p:nvGrpSpPr>
        <p:grpSpPr bwMode="auto">
          <a:xfrm>
            <a:off x="533400" y="1778000"/>
            <a:ext cx="2543175" cy="4133850"/>
            <a:chOff x="533400" y="1778617"/>
            <a:chExt cx="2543175" cy="4133850"/>
          </a:xfrm>
        </p:grpSpPr>
        <p:pic>
          <p:nvPicPr>
            <p:cNvPr id="1844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78617"/>
              <a:ext cx="2543175" cy="413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" name="TextBox 1"/>
            <p:cNvSpPr txBox="1">
              <a:spLocks noChangeArrowheads="1"/>
            </p:cNvSpPr>
            <p:nvPr/>
          </p:nvSpPr>
          <p:spPr bwMode="auto">
            <a:xfrm>
              <a:off x="1521795" y="2375848"/>
              <a:ext cx="4572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 b="1"/>
                <a:t>M[0]</a:t>
              </a:r>
            </a:p>
          </p:txBody>
        </p:sp>
        <p:sp>
          <p:nvSpPr>
            <p:cNvPr id="18442" name="TextBox 8"/>
            <p:cNvSpPr txBox="1">
              <a:spLocks noChangeArrowheads="1"/>
            </p:cNvSpPr>
            <p:nvPr/>
          </p:nvSpPr>
          <p:spPr bwMode="auto">
            <a:xfrm>
              <a:off x="1521795" y="3308164"/>
              <a:ext cx="4572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 b="1"/>
                <a:t>M[1]</a:t>
              </a:r>
            </a:p>
          </p:txBody>
        </p:sp>
        <p:sp>
          <p:nvSpPr>
            <p:cNvPr id="18443" name="TextBox 9"/>
            <p:cNvSpPr txBox="1">
              <a:spLocks noChangeArrowheads="1"/>
            </p:cNvSpPr>
            <p:nvPr/>
          </p:nvSpPr>
          <p:spPr bwMode="auto">
            <a:xfrm>
              <a:off x="1521795" y="4495800"/>
              <a:ext cx="4572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 b="1"/>
                <a:t>M[2]</a:t>
              </a:r>
            </a:p>
          </p:txBody>
        </p:sp>
        <p:sp>
          <p:nvSpPr>
            <p:cNvPr id="18444" name="TextBox 10"/>
            <p:cNvSpPr txBox="1">
              <a:spLocks noChangeArrowheads="1"/>
            </p:cNvSpPr>
            <p:nvPr/>
          </p:nvSpPr>
          <p:spPr bwMode="auto">
            <a:xfrm>
              <a:off x="1497982" y="5257800"/>
              <a:ext cx="4572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 b="1"/>
                <a:t>M[3]</a:t>
              </a:r>
            </a:p>
          </p:txBody>
        </p:sp>
      </p:grp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Case statement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810000" cy="3097213"/>
          </a:xfrm>
          <a:solidFill>
            <a:srgbClr val="FFFFFF"/>
          </a:solidFill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Format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 sz="1900" b="1"/>
              <a:t>case </a:t>
            </a:r>
            <a:r>
              <a:rPr lang="en-US" altLang="en-US" sz="1900"/>
              <a:t>(expression)</a:t>
            </a:r>
          </a:p>
          <a:p>
            <a:pPr>
              <a:buFontTx/>
              <a:buNone/>
            </a:pPr>
            <a:r>
              <a:rPr lang="en-US" altLang="en-US" sz="1900"/>
              <a:t>		alternative1: statement;</a:t>
            </a:r>
          </a:p>
          <a:p>
            <a:pPr>
              <a:buFontTx/>
              <a:buNone/>
            </a:pPr>
            <a:r>
              <a:rPr lang="en-US" altLang="en-US" sz="1900"/>
              <a:t>		alternative2: statement;</a:t>
            </a:r>
          </a:p>
          <a:p>
            <a:pPr>
              <a:buFontTx/>
              <a:buNone/>
            </a:pPr>
            <a:r>
              <a:rPr lang="en-US" altLang="en-US" sz="1900"/>
              <a:t>		…</a:t>
            </a:r>
          </a:p>
          <a:p>
            <a:pPr>
              <a:buFontTx/>
              <a:buNone/>
            </a:pPr>
            <a:r>
              <a:rPr lang="en-US" altLang="en-US" sz="1900"/>
              <a:t>		alternativej: statement;</a:t>
            </a:r>
          </a:p>
          <a:p>
            <a:pPr>
              <a:buFontTx/>
              <a:buNone/>
            </a:pPr>
            <a:r>
              <a:rPr lang="en-US" altLang="en-US" sz="1900"/>
              <a:t>		[</a:t>
            </a:r>
            <a:r>
              <a:rPr lang="en-US" altLang="en-US" sz="1900" b="1">
                <a:solidFill>
                  <a:srgbClr val="FF0000"/>
                </a:solidFill>
              </a:rPr>
              <a:t>default</a:t>
            </a:r>
            <a:r>
              <a:rPr lang="en-US" altLang="en-US" sz="1900"/>
              <a:t>: statement;]</a:t>
            </a:r>
          </a:p>
          <a:p>
            <a:pPr>
              <a:buFontTx/>
              <a:buNone/>
            </a:pPr>
            <a:r>
              <a:rPr lang="en-US" altLang="en-US" sz="1900"/>
              <a:t>	</a:t>
            </a:r>
            <a:r>
              <a:rPr lang="en-US" altLang="en-US" sz="1900" b="1"/>
              <a:t>endcase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343400" y="1219200"/>
            <a:ext cx="4648200" cy="258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AutoNum type="arabicParenR"/>
            </a:pPr>
            <a:r>
              <a:rPr lang="en-US" altLang="en-US" sz="1800">
                <a:latin typeface="Arial" pitchFamily="34" charset="0"/>
                <a:cs typeface="Arial" pitchFamily="34" charset="0"/>
              </a:rPr>
              <a:t>Many possible alternatives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AutoNum type="arabicParenR"/>
            </a:pPr>
            <a:r>
              <a:rPr lang="en-US" altLang="en-US" sz="1800">
                <a:latin typeface="Arial" pitchFamily="34" charset="0"/>
                <a:cs typeface="Arial" pitchFamily="34" charset="0"/>
              </a:rPr>
              <a:t>Expression and each alternative are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itchFamily="34" charset="0"/>
                <a:cs typeface="Arial" pitchFamily="34" charset="0"/>
              </a:rPr>
              <a:t>      compared bit by bit.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AutoNum type="arabicParenR" startAt="3"/>
            </a:pPr>
            <a:r>
              <a:rPr lang="en-US" altLang="en-US" sz="1800">
                <a:latin typeface="Arial" pitchFamily="34" charset="0"/>
                <a:cs typeface="Arial" pitchFamily="34" charset="0"/>
              </a:rPr>
              <a:t>If there is a match, the statement is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itchFamily="34" charset="0"/>
                <a:cs typeface="Arial" pitchFamily="34" charset="0"/>
              </a:rPr>
              <a:t>	executed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AutoNum type="arabicParenR" startAt="4"/>
            </a:pPr>
            <a:r>
              <a:rPr lang="en-US" altLang="en-US" sz="1800" b="1">
                <a:latin typeface="Arial" pitchFamily="34" charset="0"/>
                <a:cs typeface="Arial" pitchFamily="34" charset="0"/>
              </a:rPr>
              <a:t>If the alternatives do not cover all possibilities, default should be included. Otherwise, a sequential circuit will be generated</a:t>
            </a:r>
            <a:r>
              <a:rPr lang="en-US" altLang="en-US" sz="180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946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783F12-E44A-4648-AC82-8A811B9FDFE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Multiplexer using case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371600" y="1219200"/>
            <a:ext cx="376713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tabLst>
                <a:tab pos="454025" algn="l"/>
                <a:tab pos="906463" algn="l"/>
                <a:tab pos="1316038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454025" algn="l"/>
                <a:tab pos="906463" algn="l"/>
                <a:tab pos="1316038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tabLst>
                <a:tab pos="454025" algn="l"/>
                <a:tab pos="906463" algn="l"/>
                <a:tab pos="1316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454025" algn="l"/>
                <a:tab pos="906463" algn="l"/>
                <a:tab pos="13160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906463" algn="l"/>
                <a:tab pos="13160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7543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906463" algn="l"/>
                <a:tab pos="13160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2115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906463" algn="l"/>
                <a:tab pos="13160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6687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906463" algn="l"/>
                <a:tab pos="13160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1259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906463" algn="l"/>
                <a:tab pos="13160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ea typeface="MS Mincho" pitchFamily="49" charset="-128"/>
                <a:cs typeface="Arial" pitchFamily="34" charset="0"/>
              </a:rPr>
              <a:t>module</a:t>
            </a:r>
            <a:r>
              <a:rPr lang="en-US" altLang="en-US" sz="2000">
                <a:ea typeface="MS Mincho" pitchFamily="49" charset="-128"/>
                <a:cs typeface="Arial" pitchFamily="34" charset="0"/>
              </a:rPr>
              <a:t> mux4to1 (W, S, f);</a:t>
            </a:r>
            <a:endParaRPr lang="en-US" altLang="en-US" sz="20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20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2000">
                <a:ea typeface="MS Mincho" pitchFamily="49" charset="-128"/>
                <a:cs typeface="Arial" pitchFamily="34" charset="0"/>
              </a:rPr>
              <a:t> [0:3] W;</a:t>
            </a:r>
            <a:endParaRPr lang="en-US" altLang="en-US" sz="20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20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2000">
                <a:ea typeface="MS Mincho" pitchFamily="49" charset="-128"/>
                <a:cs typeface="Arial" pitchFamily="34" charset="0"/>
              </a:rPr>
              <a:t> [1:0] S;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</a:t>
            </a:r>
            <a:r>
              <a:rPr lang="en-US" altLang="en-US" sz="2000" b="1">
                <a:ea typeface="MS Mincho" pitchFamily="49" charset="-128"/>
              </a:rPr>
              <a:t>output</a:t>
            </a:r>
            <a:r>
              <a:rPr lang="en-US" altLang="en-US" sz="2000">
                <a:ea typeface="MS Mincho" pitchFamily="49" charset="-128"/>
              </a:rPr>
              <a:t> f;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</a:t>
            </a:r>
            <a:r>
              <a:rPr lang="en-US" altLang="en-US" sz="2000" b="1">
                <a:ea typeface="MS Mincho" pitchFamily="49" charset="-128"/>
              </a:rPr>
              <a:t>reg</a:t>
            </a:r>
            <a:r>
              <a:rPr lang="en-US" altLang="en-US" sz="2000">
                <a:ea typeface="MS Mincho" pitchFamily="49" charset="-128"/>
              </a:rPr>
              <a:t> f;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</a:t>
            </a:r>
            <a:r>
              <a:rPr lang="en-US" altLang="en-US" sz="2000" b="1">
                <a:ea typeface="MS Mincho" pitchFamily="49" charset="-128"/>
              </a:rPr>
              <a:t>always</a:t>
            </a:r>
            <a:r>
              <a:rPr lang="en-US" altLang="en-US" sz="2000">
                <a:ea typeface="MS Mincho" pitchFamily="49" charset="-128"/>
              </a:rPr>
              <a:t> @(W or S)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</a:t>
            </a:r>
            <a:r>
              <a:rPr lang="en-US" altLang="en-US" sz="2000" b="1">
                <a:ea typeface="MS Mincho" pitchFamily="49" charset="-128"/>
              </a:rPr>
              <a:t>case</a:t>
            </a:r>
            <a:r>
              <a:rPr lang="en-US" altLang="en-US" sz="2000">
                <a:ea typeface="MS Mincho" pitchFamily="49" charset="-128"/>
              </a:rPr>
              <a:t> (S)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	0: f = W[0];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   		1: f = W[1];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 	2: f = W[2];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	3: f = W[3];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</a:t>
            </a:r>
            <a:r>
              <a:rPr lang="en-US" altLang="en-US" sz="2000" b="1">
                <a:ea typeface="MS Mincho" pitchFamily="49" charset="-128"/>
              </a:rPr>
              <a:t>endcase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ea typeface="MS Mincho" pitchFamily="49" charset="-128"/>
              </a:rPr>
              <a:t>endmodule</a:t>
            </a:r>
            <a:r>
              <a:rPr lang="en-US" altLang="en-US" sz="2000">
                <a:ea typeface="MS Mincho" pitchFamily="49" charset="-128"/>
              </a:rPr>
              <a:t>  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2209800" y="4433888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28600" y="4267200"/>
            <a:ext cx="18780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rgbClr val="FF3300"/>
                </a:solidFill>
              </a:rPr>
              <a:t>or binary numbers</a:t>
            </a:r>
          </a:p>
          <a:p>
            <a:r>
              <a:rPr lang="en-US" altLang="en-US">
                <a:solidFill>
                  <a:srgbClr val="FF3300"/>
                </a:solidFill>
              </a:rPr>
              <a:t>e.g. 2’b00, etc.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2209800" y="4205288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2209800" y="3900488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209800" y="4510088"/>
            <a:ext cx="5334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489" name="Group 54"/>
          <p:cNvGrpSpPr>
            <a:grpSpLocks/>
          </p:cNvGrpSpPr>
          <p:nvPr/>
        </p:nvGrpSpPr>
        <p:grpSpPr bwMode="auto">
          <a:xfrm>
            <a:off x="5348288" y="2843213"/>
            <a:ext cx="2809875" cy="3330575"/>
            <a:chOff x="6029325" y="1670050"/>
            <a:chExt cx="2809875" cy="3330575"/>
          </a:xfrm>
        </p:grpSpPr>
        <p:sp>
          <p:nvSpPr>
            <p:cNvPr id="20542" name="Line 52"/>
            <p:cNvSpPr>
              <a:spLocks noChangeShapeType="1"/>
            </p:cNvSpPr>
            <p:nvPr/>
          </p:nvSpPr>
          <p:spPr bwMode="auto">
            <a:xfrm>
              <a:off x="6313488" y="2919413"/>
              <a:ext cx="3444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3" name="Line 53"/>
            <p:cNvSpPr>
              <a:spLocks noChangeShapeType="1"/>
            </p:cNvSpPr>
            <p:nvPr/>
          </p:nvSpPr>
          <p:spPr bwMode="auto">
            <a:xfrm>
              <a:off x="6337300" y="3260725"/>
              <a:ext cx="32067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4" name="Freeform 54"/>
            <p:cNvSpPr>
              <a:spLocks/>
            </p:cNvSpPr>
            <p:nvPr/>
          </p:nvSpPr>
          <p:spPr bwMode="auto">
            <a:xfrm>
              <a:off x="6657975" y="2689225"/>
              <a:ext cx="342900" cy="800100"/>
            </a:xfrm>
            <a:custGeom>
              <a:avLst/>
              <a:gdLst>
                <a:gd name="T0" fmla="*/ 2147483647 w 432"/>
                <a:gd name="T1" fmla="*/ 2147483647 h 1009"/>
                <a:gd name="T2" fmla="*/ 2147483647 w 432"/>
                <a:gd name="T3" fmla="*/ 2147483647 h 1009"/>
                <a:gd name="T4" fmla="*/ 0 w 432"/>
                <a:gd name="T5" fmla="*/ 0 h 1009"/>
                <a:gd name="T6" fmla="*/ 0 w 432"/>
                <a:gd name="T7" fmla="*/ 2147483647 h 1009"/>
                <a:gd name="T8" fmla="*/ 2147483647 w 432"/>
                <a:gd name="T9" fmla="*/ 2147483647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1009">
                  <a:moveTo>
                    <a:pt x="432" y="807"/>
                  </a:moveTo>
                  <a:lnTo>
                    <a:pt x="432" y="201"/>
                  </a:lnTo>
                  <a:lnTo>
                    <a:pt x="0" y="0"/>
                  </a:lnTo>
                  <a:lnTo>
                    <a:pt x="0" y="1009"/>
                  </a:lnTo>
                  <a:lnTo>
                    <a:pt x="432" y="807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5" name="Line 55"/>
            <p:cNvSpPr>
              <a:spLocks noChangeShapeType="1"/>
            </p:cNvSpPr>
            <p:nvPr/>
          </p:nvSpPr>
          <p:spPr bwMode="auto">
            <a:xfrm>
              <a:off x="6831013" y="2427288"/>
              <a:ext cx="1587" cy="320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6" name="Line 56"/>
            <p:cNvSpPr>
              <a:spLocks noChangeShapeType="1"/>
            </p:cNvSpPr>
            <p:nvPr/>
          </p:nvSpPr>
          <p:spPr bwMode="auto">
            <a:xfrm>
              <a:off x="6337300" y="2163763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7" name="Rectangle 57"/>
            <p:cNvSpPr>
              <a:spLocks noChangeArrowheads="1"/>
            </p:cNvSpPr>
            <p:nvPr/>
          </p:nvSpPr>
          <p:spPr bwMode="auto">
            <a:xfrm>
              <a:off x="6146800" y="2138363"/>
              <a:ext cx="1381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0548" name="Rectangle 58"/>
            <p:cNvSpPr>
              <a:spLocks noChangeArrowheads="1"/>
            </p:cNvSpPr>
            <p:nvPr/>
          </p:nvSpPr>
          <p:spPr bwMode="auto">
            <a:xfrm>
              <a:off x="6029325" y="2768600"/>
              <a:ext cx="203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0549" name="Rectangle 59"/>
            <p:cNvSpPr>
              <a:spLocks noChangeArrowheads="1"/>
            </p:cNvSpPr>
            <p:nvPr/>
          </p:nvSpPr>
          <p:spPr bwMode="auto">
            <a:xfrm>
              <a:off x="6175375" y="2871788"/>
              <a:ext cx="1381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0550" name="Rectangle 60"/>
            <p:cNvSpPr>
              <a:spLocks noChangeArrowheads="1"/>
            </p:cNvSpPr>
            <p:nvPr/>
          </p:nvSpPr>
          <p:spPr bwMode="auto">
            <a:xfrm>
              <a:off x="6029325" y="3092450"/>
              <a:ext cx="203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0551" name="Rectangle 61"/>
            <p:cNvSpPr>
              <a:spLocks noChangeArrowheads="1"/>
            </p:cNvSpPr>
            <p:nvPr/>
          </p:nvSpPr>
          <p:spPr bwMode="auto">
            <a:xfrm>
              <a:off x="6175375" y="3197225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0552" name="Rectangle 62"/>
            <p:cNvSpPr>
              <a:spLocks noChangeArrowheads="1"/>
            </p:cNvSpPr>
            <p:nvPr/>
          </p:nvSpPr>
          <p:spPr bwMode="auto">
            <a:xfrm>
              <a:off x="6724650" y="2854325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0553" name="Line 63"/>
            <p:cNvSpPr>
              <a:spLocks noChangeShapeType="1"/>
            </p:cNvSpPr>
            <p:nvPr/>
          </p:nvSpPr>
          <p:spPr bwMode="auto">
            <a:xfrm>
              <a:off x="6337300" y="4429125"/>
              <a:ext cx="3206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4" name="Line 64"/>
            <p:cNvSpPr>
              <a:spLocks noChangeShapeType="1"/>
            </p:cNvSpPr>
            <p:nvPr/>
          </p:nvSpPr>
          <p:spPr bwMode="auto">
            <a:xfrm>
              <a:off x="6337300" y="4748213"/>
              <a:ext cx="320675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5" name="Freeform 65"/>
            <p:cNvSpPr>
              <a:spLocks/>
            </p:cNvSpPr>
            <p:nvPr/>
          </p:nvSpPr>
          <p:spPr bwMode="auto">
            <a:xfrm>
              <a:off x="7000875" y="3992563"/>
              <a:ext cx="915988" cy="595312"/>
            </a:xfrm>
            <a:custGeom>
              <a:avLst/>
              <a:gdLst>
                <a:gd name="T0" fmla="*/ 2147483647 w 1153"/>
                <a:gd name="T1" fmla="*/ 0 h 750"/>
                <a:gd name="T2" fmla="*/ 2147483647 w 1153"/>
                <a:gd name="T3" fmla="*/ 0 h 750"/>
                <a:gd name="T4" fmla="*/ 2147483647 w 1153"/>
                <a:gd name="T5" fmla="*/ 2147483647 h 750"/>
                <a:gd name="T6" fmla="*/ 0 w 1153"/>
                <a:gd name="T7" fmla="*/ 2147483647 h 7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3" h="750">
                  <a:moveTo>
                    <a:pt x="1153" y="0"/>
                  </a:moveTo>
                  <a:lnTo>
                    <a:pt x="721" y="0"/>
                  </a:lnTo>
                  <a:lnTo>
                    <a:pt x="721" y="750"/>
                  </a:lnTo>
                  <a:lnTo>
                    <a:pt x="0" y="75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6" name="Freeform 66"/>
            <p:cNvSpPr>
              <a:spLocks/>
            </p:cNvSpPr>
            <p:nvPr/>
          </p:nvSpPr>
          <p:spPr bwMode="auto">
            <a:xfrm>
              <a:off x="6657975" y="4198938"/>
              <a:ext cx="342900" cy="801687"/>
            </a:xfrm>
            <a:custGeom>
              <a:avLst/>
              <a:gdLst>
                <a:gd name="T0" fmla="*/ 2147483647 w 432"/>
                <a:gd name="T1" fmla="*/ 2147483647 h 1010"/>
                <a:gd name="T2" fmla="*/ 2147483647 w 432"/>
                <a:gd name="T3" fmla="*/ 2147483647 h 1010"/>
                <a:gd name="T4" fmla="*/ 0 w 432"/>
                <a:gd name="T5" fmla="*/ 0 h 1010"/>
                <a:gd name="T6" fmla="*/ 0 w 432"/>
                <a:gd name="T7" fmla="*/ 2147483647 h 1010"/>
                <a:gd name="T8" fmla="*/ 2147483647 w 432"/>
                <a:gd name="T9" fmla="*/ 2147483647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1010">
                  <a:moveTo>
                    <a:pt x="432" y="808"/>
                  </a:moveTo>
                  <a:lnTo>
                    <a:pt x="432" y="202"/>
                  </a:lnTo>
                  <a:lnTo>
                    <a:pt x="0" y="0"/>
                  </a:lnTo>
                  <a:lnTo>
                    <a:pt x="0" y="1010"/>
                  </a:lnTo>
                  <a:lnTo>
                    <a:pt x="432" y="808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7" name="Freeform 67"/>
            <p:cNvSpPr>
              <a:spLocks/>
            </p:cNvSpPr>
            <p:nvPr/>
          </p:nvSpPr>
          <p:spPr bwMode="auto">
            <a:xfrm>
              <a:off x="6840538" y="2436813"/>
              <a:ext cx="388937" cy="1830387"/>
            </a:xfrm>
            <a:custGeom>
              <a:avLst/>
              <a:gdLst>
                <a:gd name="T0" fmla="*/ 0 w 490"/>
                <a:gd name="T1" fmla="*/ 0 h 2307"/>
                <a:gd name="T2" fmla="*/ 2147483647 w 490"/>
                <a:gd name="T3" fmla="*/ 0 h 2307"/>
                <a:gd name="T4" fmla="*/ 2147483647 w 490"/>
                <a:gd name="T5" fmla="*/ 2147483647 h 2307"/>
                <a:gd name="T6" fmla="*/ 0 w 490"/>
                <a:gd name="T7" fmla="*/ 2147483647 h 2307"/>
                <a:gd name="T8" fmla="*/ 0 w 490"/>
                <a:gd name="T9" fmla="*/ 2147483647 h 2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0" h="2307">
                  <a:moveTo>
                    <a:pt x="0" y="0"/>
                  </a:moveTo>
                  <a:lnTo>
                    <a:pt x="490" y="0"/>
                  </a:lnTo>
                  <a:lnTo>
                    <a:pt x="490" y="1903"/>
                  </a:lnTo>
                  <a:lnTo>
                    <a:pt x="0" y="1903"/>
                  </a:lnTo>
                  <a:lnTo>
                    <a:pt x="0" y="2307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Rectangle 68"/>
            <p:cNvSpPr>
              <a:spLocks noChangeArrowheads="1"/>
            </p:cNvSpPr>
            <p:nvPr/>
          </p:nvSpPr>
          <p:spPr bwMode="auto">
            <a:xfrm>
              <a:off x="6724650" y="3175000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0559" name="Rectangle 69"/>
            <p:cNvSpPr>
              <a:spLocks noChangeArrowheads="1"/>
            </p:cNvSpPr>
            <p:nvPr/>
          </p:nvSpPr>
          <p:spPr bwMode="auto">
            <a:xfrm>
              <a:off x="6029325" y="4276725"/>
              <a:ext cx="203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0560" name="Rectangle 70"/>
            <p:cNvSpPr>
              <a:spLocks noChangeArrowheads="1"/>
            </p:cNvSpPr>
            <p:nvPr/>
          </p:nvSpPr>
          <p:spPr bwMode="auto">
            <a:xfrm>
              <a:off x="6175375" y="4381500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en-US" sz="2400"/>
            </a:p>
          </p:txBody>
        </p:sp>
        <p:sp>
          <p:nvSpPr>
            <p:cNvPr id="20561" name="Rectangle 71"/>
            <p:cNvSpPr>
              <a:spLocks noChangeArrowheads="1"/>
            </p:cNvSpPr>
            <p:nvPr/>
          </p:nvSpPr>
          <p:spPr bwMode="auto">
            <a:xfrm>
              <a:off x="6029325" y="4600575"/>
              <a:ext cx="203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0562" name="Rectangle 72"/>
            <p:cNvSpPr>
              <a:spLocks noChangeArrowheads="1"/>
            </p:cNvSpPr>
            <p:nvPr/>
          </p:nvSpPr>
          <p:spPr bwMode="auto">
            <a:xfrm>
              <a:off x="6175375" y="4705350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altLang="en-US" sz="2400"/>
            </a:p>
          </p:txBody>
        </p:sp>
        <p:sp>
          <p:nvSpPr>
            <p:cNvPr id="20563" name="Rectangle 73"/>
            <p:cNvSpPr>
              <a:spLocks noChangeArrowheads="1"/>
            </p:cNvSpPr>
            <p:nvPr/>
          </p:nvSpPr>
          <p:spPr bwMode="auto">
            <a:xfrm>
              <a:off x="6724650" y="4362450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0564" name="Freeform 74"/>
            <p:cNvSpPr>
              <a:spLocks/>
            </p:cNvSpPr>
            <p:nvPr/>
          </p:nvSpPr>
          <p:spPr bwMode="auto">
            <a:xfrm>
              <a:off x="7000875" y="3078163"/>
              <a:ext cx="915988" cy="595312"/>
            </a:xfrm>
            <a:custGeom>
              <a:avLst/>
              <a:gdLst>
                <a:gd name="T0" fmla="*/ 2147483647 w 1153"/>
                <a:gd name="T1" fmla="*/ 2147483647 h 749"/>
                <a:gd name="T2" fmla="*/ 2147483647 w 1153"/>
                <a:gd name="T3" fmla="*/ 2147483647 h 749"/>
                <a:gd name="T4" fmla="*/ 2147483647 w 1153"/>
                <a:gd name="T5" fmla="*/ 0 h 749"/>
                <a:gd name="T6" fmla="*/ 0 w 1153"/>
                <a:gd name="T7" fmla="*/ 0 h 7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3" h="749">
                  <a:moveTo>
                    <a:pt x="1153" y="749"/>
                  </a:moveTo>
                  <a:lnTo>
                    <a:pt x="721" y="749"/>
                  </a:lnTo>
                  <a:lnTo>
                    <a:pt x="721" y="0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5" name="Line 75"/>
            <p:cNvSpPr>
              <a:spLocks noChangeShapeType="1"/>
            </p:cNvSpPr>
            <p:nvPr/>
          </p:nvSpPr>
          <p:spPr bwMode="auto">
            <a:xfrm flipH="1">
              <a:off x="8235950" y="3833813"/>
              <a:ext cx="366713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6" name="Freeform 76"/>
            <p:cNvSpPr>
              <a:spLocks/>
            </p:cNvSpPr>
            <p:nvPr/>
          </p:nvSpPr>
          <p:spPr bwMode="auto">
            <a:xfrm>
              <a:off x="7916863" y="3443288"/>
              <a:ext cx="319087" cy="801687"/>
            </a:xfrm>
            <a:custGeom>
              <a:avLst/>
              <a:gdLst>
                <a:gd name="T0" fmla="*/ 2147483647 w 404"/>
                <a:gd name="T1" fmla="*/ 2147483647 h 1009"/>
                <a:gd name="T2" fmla="*/ 2147483647 w 404"/>
                <a:gd name="T3" fmla="*/ 2147483647 h 1009"/>
                <a:gd name="T4" fmla="*/ 0 w 404"/>
                <a:gd name="T5" fmla="*/ 0 h 1009"/>
                <a:gd name="T6" fmla="*/ 0 w 404"/>
                <a:gd name="T7" fmla="*/ 2147483647 h 1009"/>
                <a:gd name="T8" fmla="*/ 2147483647 w 404"/>
                <a:gd name="T9" fmla="*/ 2147483647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4" h="1009">
                  <a:moveTo>
                    <a:pt x="404" y="807"/>
                  </a:moveTo>
                  <a:lnTo>
                    <a:pt x="404" y="202"/>
                  </a:lnTo>
                  <a:lnTo>
                    <a:pt x="0" y="0"/>
                  </a:lnTo>
                  <a:lnTo>
                    <a:pt x="0" y="1009"/>
                  </a:lnTo>
                  <a:lnTo>
                    <a:pt x="404" y="807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7" name="Freeform 77"/>
            <p:cNvSpPr>
              <a:spLocks/>
            </p:cNvSpPr>
            <p:nvPr/>
          </p:nvSpPr>
          <p:spPr bwMode="auto">
            <a:xfrm>
              <a:off x="6337300" y="1819275"/>
              <a:ext cx="1738313" cy="1693863"/>
            </a:xfrm>
            <a:custGeom>
              <a:avLst/>
              <a:gdLst>
                <a:gd name="T0" fmla="*/ 0 w 2191"/>
                <a:gd name="T1" fmla="*/ 0 h 2133"/>
                <a:gd name="T2" fmla="*/ 2147483647 w 2191"/>
                <a:gd name="T3" fmla="*/ 0 h 2133"/>
                <a:gd name="T4" fmla="*/ 2147483647 w 2191"/>
                <a:gd name="T5" fmla="*/ 2147483647 h 2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" h="2133">
                  <a:moveTo>
                    <a:pt x="0" y="0"/>
                  </a:moveTo>
                  <a:lnTo>
                    <a:pt x="2191" y="0"/>
                  </a:lnTo>
                  <a:lnTo>
                    <a:pt x="2191" y="2133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8" name="Rectangle 78"/>
            <p:cNvSpPr>
              <a:spLocks noChangeArrowheads="1"/>
            </p:cNvSpPr>
            <p:nvPr/>
          </p:nvSpPr>
          <p:spPr bwMode="auto">
            <a:xfrm>
              <a:off x="6724650" y="4683125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0569" name="Rectangle 79"/>
            <p:cNvSpPr>
              <a:spLocks noChangeArrowheads="1"/>
            </p:cNvSpPr>
            <p:nvPr/>
          </p:nvSpPr>
          <p:spPr bwMode="auto">
            <a:xfrm>
              <a:off x="8724900" y="3727450"/>
              <a:ext cx="1143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altLang="en-US" sz="2400"/>
            </a:p>
          </p:txBody>
        </p:sp>
        <p:sp>
          <p:nvSpPr>
            <p:cNvPr id="20570" name="Rectangle 80"/>
            <p:cNvSpPr>
              <a:spLocks noChangeArrowheads="1"/>
            </p:cNvSpPr>
            <p:nvPr/>
          </p:nvSpPr>
          <p:spPr bwMode="auto">
            <a:xfrm>
              <a:off x="7966075" y="3605213"/>
              <a:ext cx="1381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0571" name="Line 81"/>
            <p:cNvSpPr>
              <a:spLocks noChangeShapeType="1"/>
            </p:cNvSpPr>
            <p:nvPr/>
          </p:nvSpPr>
          <p:spPr bwMode="auto">
            <a:xfrm flipV="1">
              <a:off x="6840538" y="2163763"/>
              <a:ext cx="0" cy="273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2" name="Rectangle 82"/>
            <p:cNvSpPr>
              <a:spLocks noChangeArrowheads="1"/>
            </p:cNvSpPr>
            <p:nvPr/>
          </p:nvSpPr>
          <p:spPr bwMode="auto">
            <a:xfrm>
              <a:off x="7966075" y="3925888"/>
              <a:ext cx="1381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0573" name="Rectangle 83"/>
            <p:cNvSpPr>
              <a:spLocks noChangeArrowheads="1"/>
            </p:cNvSpPr>
            <p:nvPr/>
          </p:nvSpPr>
          <p:spPr bwMode="auto">
            <a:xfrm>
              <a:off x="6048375" y="1670050"/>
              <a:ext cx="158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20574" name="Freeform 84"/>
            <p:cNvSpPr>
              <a:spLocks/>
            </p:cNvSpPr>
            <p:nvPr/>
          </p:nvSpPr>
          <p:spPr bwMode="auto">
            <a:xfrm>
              <a:off x="6818313" y="2414588"/>
              <a:ext cx="46037" cy="46037"/>
            </a:xfrm>
            <a:custGeom>
              <a:avLst/>
              <a:gdLst>
                <a:gd name="T0" fmla="*/ 2147483647 w 58"/>
                <a:gd name="T1" fmla="*/ 0 h 57"/>
                <a:gd name="T2" fmla="*/ 2147483647 w 58"/>
                <a:gd name="T3" fmla="*/ 0 h 57"/>
                <a:gd name="T4" fmla="*/ 2147483647 w 58"/>
                <a:gd name="T5" fmla="*/ 2147483647 h 57"/>
                <a:gd name="T6" fmla="*/ 2147483647 w 58"/>
                <a:gd name="T7" fmla="*/ 2147483647 h 57"/>
                <a:gd name="T8" fmla="*/ 2147483647 w 58"/>
                <a:gd name="T9" fmla="*/ 2147483647 h 57"/>
                <a:gd name="T10" fmla="*/ 2147483647 w 58"/>
                <a:gd name="T11" fmla="*/ 2147483647 h 57"/>
                <a:gd name="T12" fmla="*/ 2147483647 w 58"/>
                <a:gd name="T13" fmla="*/ 2147483647 h 57"/>
                <a:gd name="T14" fmla="*/ 2147483647 w 58"/>
                <a:gd name="T15" fmla="*/ 2147483647 h 57"/>
                <a:gd name="T16" fmla="*/ 2147483647 w 58"/>
                <a:gd name="T17" fmla="*/ 2147483647 h 57"/>
                <a:gd name="T18" fmla="*/ 0 w 58"/>
                <a:gd name="T19" fmla="*/ 2147483647 h 57"/>
                <a:gd name="T20" fmla="*/ 0 w 58"/>
                <a:gd name="T21" fmla="*/ 2147483647 h 57"/>
                <a:gd name="T22" fmla="*/ 0 w 58"/>
                <a:gd name="T23" fmla="*/ 2147483647 h 57"/>
                <a:gd name="T24" fmla="*/ 0 w 58"/>
                <a:gd name="T25" fmla="*/ 2147483647 h 57"/>
                <a:gd name="T26" fmla="*/ 2147483647 w 58"/>
                <a:gd name="T27" fmla="*/ 2147483647 h 57"/>
                <a:gd name="T28" fmla="*/ 2147483647 w 58"/>
                <a:gd name="T29" fmla="*/ 2147483647 h 57"/>
                <a:gd name="T30" fmla="*/ 2147483647 w 58"/>
                <a:gd name="T31" fmla="*/ 2147483647 h 57"/>
                <a:gd name="T32" fmla="*/ 2147483647 w 58"/>
                <a:gd name="T33" fmla="*/ 2147483647 h 57"/>
                <a:gd name="T34" fmla="*/ 2147483647 w 58"/>
                <a:gd name="T35" fmla="*/ 2147483647 h 57"/>
                <a:gd name="T36" fmla="*/ 2147483647 w 58"/>
                <a:gd name="T37" fmla="*/ 2147483647 h 57"/>
                <a:gd name="T38" fmla="*/ 2147483647 w 58"/>
                <a:gd name="T39" fmla="*/ 2147483647 h 57"/>
                <a:gd name="T40" fmla="*/ 2147483647 w 58"/>
                <a:gd name="T41" fmla="*/ 2147483647 h 57"/>
                <a:gd name="T42" fmla="*/ 2147483647 w 58"/>
                <a:gd name="T43" fmla="*/ 2147483647 h 57"/>
                <a:gd name="T44" fmla="*/ 2147483647 w 58"/>
                <a:gd name="T45" fmla="*/ 2147483647 h 57"/>
                <a:gd name="T46" fmla="*/ 2147483647 w 58"/>
                <a:gd name="T47" fmla="*/ 2147483647 h 57"/>
                <a:gd name="T48" fmla="*/ 2147483647 w 58"/>
                <a:gd name="T49" fmla="*/ 2147483647 h 57"/>
                <a:gd name="T50" fmla="*/ 2147483647 w 58"/>
                <a:gd name="T51" fmla="*/ 2147483647 h 57"/>
                <a:gd name="T52" fmla="*/ 2147483647 w 58"/>
                <a:gd name="T53" fmla="*/ 2147483647 h 57"/>
                <a:gd name="T54" fmla="*/ 2147483647 w 58"/>
                <a:gd name="T55" fmla="*/ 2147483647 h 57"/>
                <a:gd name="T56" fmla="*/ 2147483647 w 58"/>
                <a:gd name="T57" fmla="*/ 2147483647 h 57"/>
                <a:gd name="T58" fmla="*/ 2147483647 w 58"/>
                <a:gd name="T59" fmla="*/ 2147483647 h 57"/>
                <a:gd name="T60" fmla="*/ 2147483647 w 58"/>
                <a:gd name="T61" fmla="*/ 2147483647 h 57"/>
                <a:gd name="T62" fmla="*/ 2147483647 w 58"/>
                <a:gd name="T63" fmla="*/ 2147483647 h 57"/>
                <a:gd name="T64" fmla="*/ 2147483647 w 58"/>
                <a:gd name="T65" fmla="*/ 2147483647 h 57"/>
                <a:gd name="T66" fmla="*/ 2147483647 w 58"/>
                <a:gd name="T67" fmla="*/ 2147483647 h 57"/>
                <a:gd name="T68" fmla="*/ 2147483647 w 58"/>
                <a:gd name="T69" fmla="*/ 2147483647 h 57"/>
                <a:gd name="T70" fmla="*/ 2147483647 w 58"/>
                <a:gd name="T71" fmla="*/ 2147483647 h 57"/>
                <a:gd name="T72" fmla="*/ 2147483647 w 58"/>
                <a:gd name="T73" fmla="*/ 2147483647 h 57"/>
                <a:gd name="T74" fmla="*/ 2147483647 w 58"/>
                <a:gd name="T75" fmla="*/ 2147483647 h 57"/>
                <a:gd name="T76" fmla="*/ 2147483647 w 58"/>
                <a:gd name="T77" fmla="*/ 2147483647 h 57"/>
                <a:gd name="T78" fmla="*/ 2147483647 w 58"/>
                <a:gd name="T79" fmla="*/ 2147483647 h 57"/>
                <a:gd name="T80" fmla="*/ 2147483647 w 58"/>
                <a:gd name="T81" fmla="*/ 2147483647 h 57"/>
                <a:gd name="T82" fmla="*/ 2147483647 w 58"/>
                <a:gd name="T83" fmla="*/ 2147483647 h 57"/>
                <a:gd name="T84" fmla="*/ 2147483647 w 58"/>
                <a:gd name="T85" fmla="*/ 0 h 57"/>
                <a:gd name="T86" fmla="*/ 2147483647 w 58"/>
                <a:gd name="T87" fmla="*/ 0 h 57"/>
                <a:gd name="T88" fmla="*/ 2147483647 w 58"/>
                <a:gd name="T89" fmla="*/ 2147483647 h 5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8" h="57">
                  <a:moveTo>
                    <a:pt x="29" y="28"/>
                  </a:moveTo>
                  <a:lnTo>
                    <a:pt x="29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2" y="5"/>
                  </a:lnTo>
                  <a:lnTo>
                    <a:pt x="11" y="5"/>
                  </a:lnTo>
                  <a:lnTo>
                    <a:pt x="9" y="7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6" y="46"/>
                  </a:lnTo>
                  <a:lnTo>
                    <a:pt x="8" y="47"/>
                  </a:lnTo>
                  <a:lnTo>
                    <a:pt x="9" y="49"/>
                  </a:lnTo>
                  <a:lnTo>
                    <a:pt x="11" y="50"/>
                  </a:lnTo>
                  <a:lnTo>
                    <a:pt x="12" y="51"/>
                  </a:lnTo>
                  <a:lnTo>
                    <a:pt x="13" y="51"/>
                  </a:lnTo>
                  <a:lnTo>
                    <a:pt x="15" y="53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19" y="54"/>
                  </a:lnTo>
                  <a:lnTo>
                    <a:pt x="21" y="56"/>
                  </a:lnTo>
                  <a:lnTo>
                    <a:pt x="22" y="56"/>
                  </a:lnTo>
                  <a:lnTo>
                    <a:pt x="24" y="56"/>
                  </a:lnTo>
                  <a:lnTo>
                    <a:pt x="25" y="56"/>
                  </a:lnTo>
                  <a:lnTo>
                    <a:pt x="26" y="57"/>
                  </a:lnTo>
                  <a:lnTo>
                    <a:pt x="28" y="57"/>
                  </a:lnTo>
                  <a:lnTo>
                    <a:pt x="29" y="57"/>
                  </a:lnTo>
                  <a:lnTo>
                    <a:pt x="31" y="57"/>
                  </a:lnTo>
                  <a:lnTo>
                    <a:pt x="32" y="57"/>
                  </a:lnTo>
                  <a:lnTo>
                    <a:pt x="34" y="56"/>
                  </a:lnTo>
                  <a:lnTo>
                    <a:pt x="35" y="56"/>
                  </a:lnTo>
                  <a:lnTo>
                    <a:pt x="37" y="56"/>
                  </a:lnTo>
                  <a:lnTo>
                    <a:pt x="38" y="56"/>
                  </a:lnTo>
                  <a:lnTo>
                    <a:pt x="39" y="54"/>
                  </a:lnTo>
                  <a:lnTo>
                    <a:pt x="41" y="54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4" y="53"/>
                  </a:lnTo>
                  <a:lnTo>
                    <a:pt x="45" y="51"/>
                  </a:lnTo>
                  <a:lnTo>
                    <a:pt x="47" y="51"/>
                  </a:lnTo>
                  <a:lnTo>
                    <a:pt x="48" y="50"/>
                  </a:lnTo>
                  <a:lnTo>
                    <a:pt x="48" y="49"/>
                  </a:lnTo>
                  <a:lnTo>
                    <a:pt x="49" y="49"/>
                  </a:lnTo>
                  <a:lnTo>
                    <a:pt x="51" y="47"/>
                  </a:lnTo>
                  <a:lnTo>
                    <a:pt x="51" y="46"/>
                  </a:lnTo>
                  <a:lnTo>
                    <a:pt x="52" y="46"/>
                  </a:lnTo>
                  <a:lnTo>
                    <a:pt x="52" y="44"/>
                  </a:lnTo>
                  <a:lnTo>
                    <a:pt x="54" y="43"/>
                  </a:lnTo>
                  <a:lnTo>
                    <a:pt x="54" y="41"/>
                  </a:lnTo>
                  <a:lnTo>
                    <a:pt x="55" y="40"/>
                  </a:lnTo>
                  <a:lnTo>
                    <a:pt x="55" y="38"/>
                  </a:lnTo>
                  <a:lnTo>
                    <a:pt x="57" y="38"/>
                  </a:lnTo>
                  <a:lnTo>
                    <a:pt x="57" y="37"/>
                  </a:lnTo>
                  <a:lnTo>
                    <a:pt x="57" y="36"/>
                  </a:lnTo>
                  <a:lnTo>
                    <a:pt x="57" y="34"/>
                  </a:lnTo>
                  <a:lnTo>
                    <a:pt x="58" y="33"/>
                  </a:lnTo>
                  <a:lnTo>
                    <a:pt x="58" y="31"/>
                  </a:lnTo>
                  <a:lnTo>
                    <a:pt x="58" y="30"/>
                  </a:lnTo>
                  <a:lnTo>
                    <a:pt x="58" y="28"/>
                  </a:lnTo>
                  <a:lnTo>
                    <a:pt x="58" y="27"/>
                  </a:lnTo>
                  <a:lnTo>
                    <a:pt x="58" y="26"/>
                  </a:lnTo>
                  <a:lnTo>
                    <a:pt x="58" y="24"/>
                  </a:lnTo>
                  <a:lnTo>
                    <a:pt x="57" y="23"/>
                  </a:lnTo>
                  <a:lnTo>
                    <a:pt x="57" y="21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55" y="17"/>
                  </a:lnTo>
                  <a:lnTo>
                    <a:pt x="55" y="15"/>
                  </a:lnTo>
                  <a:lnTo>
                    <a:pt x="54" y="14"/>
                  </a:lnTo>
                  <a:lnTo>
                    <a:pt x="54" y="13"/>
                  </a:lnTo>
                  <a:lnTo>
                    <a:pt x="52" y="11"/>
                  </a:lnTo>
                  <a:lnTo>
                    <a:pt x="51" y="10"/>
                  </a:lnTo>
                  <a:lnTo>
                    <a:pt x="51" y="8"/>
                  </a:lnTo>
                  <a:lnTo>
                    <a:pt x="49" y="7"/>
                  </a:lnTo>
                  <a:lnTo>
                    <a:pt x="48" y="7"/>
                  </a:lnTo>
                  <a:lnTo>
                    <a:pt x="48" y="5"/>
                  </a:lnTo>
                  <a:lnTo>
                    <a:pt x="47" y="5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5" name="Freeform 85"/>
            <p:cNvSpPr>
              <a:spLocks/>
            </p:cNvSpPr>
            <p:nvPr/>
          </p:nvSpPr>
          <p:spPr bwMode="auto">
            <a:xfrm>
              <a:off x="6804025" y="2398713"/>
              <a:ext cx="55563" cy="57150"/>
            </a:xfrm>
            <a:custGeom>
              <a:avLst/>
              <a:gdLst>
                <a:gd name="T0" fmla="*/ 2147483647 w 69"/>
                <a:gd name="T1" fmla="*/ 2147483647 h 70"/>
                <a:gd name="T2" fmla="*/ 2147483647 w 69"/>
                <a:gd name="T3" fmla="*/ 2147483647 h 70"/>
                <a:gd name="T4" fmla="*/ 2147483647 w 69"/>
                <a:gd name="T5" fmla="*/ 2147483647 h 70"/>
                <a:gd name="T6" fmla="*/ 2147483647 w 69"/>
                <a:gd name="T7" fmla="*/ 2147483647 h 70"/>
                <a:gd name="T8" fmla="*/ 2147483647 w 69"/>
                <a:gd name="T9" fmla="*/ 2147483647 h 70"/>
                <a:gd name="T10" fmla="*/ 2147483647 w 69"/>
                <a:gd name="T11" fmla="*/ 2147483647 h 70"/>
                <a:gd name="T12" fmla="*/ 2147483647 w 69"/>
                <a:gd name="T13" fmla="*/ 2147483647 h 70"/>
                <a:gd name="T14" fmla="*/ 2147483647 w 69"/>
                <a:gd name="T15" fmla="*/ 2147483647 h 70"/>
                <a:gd name="T16" fmla="*/ 2147483647 w 69"/>
                <a:gd name="T17" fmla="*/ 2147483647 h 70"/>
                <a:gd name="T18" fmla="*/ 0 w 69"/>
                <a:gd name="T19" fmla="*/ 2147483647 h 70"/>
                <a:gd name="T20" fmla="*/ 0 w 69"/>
                <a:gd name="T21" fmla="*/ 2147483647 h 70"/>
                <a:gd name="T22" fmla="*/ 0 w 69"/>
                <a:gd name="T23" fmla="*/ 2147483647 h 70"/>
                <a:gd name="T24" fmla="*/ 0 w 69"/>
                <a:gd name="T25" fmla="*/ 2147483647 h 70"/>
                <a:gd name="T26" fmla="*/ 2147483647 w 69"/>
                <a:gd name="T27" fmla="*/ 2147483647 h 70"/>
                <a:gd name="T28" fmla="*/ 2147483647 w 69"/>
                <a:gd name="T29" fmla="*/ 2147483647 h 70"/>
                <a:gd name="T30" fmla="*/ 2147483647 w 69"/>
                <a:gd name="T31" fmla="*/ 2147483647 h 70"/>
                <a:gd name="T32" fmla="*/ 2147483647 w 69"/>
                <a:gd name="T33" fmla="*/ 2147483647 h 70"/>
                <a:gd name="T34" fmla="*/ 2147483647 w 69"/>
                <a:gd name="T35" fmla="*/ 2147483647 h 70"/>
                <a:gd name="T36" fmla="*/ 2147483647 w 69"/>
                <a:gd name="T37" fmla="*/ 2147483647 h 70"/>
                <a:gd name="T38" fmla="*/ 2147483647 w 69"/>
                <a:gd name="T39" fmla="*/ 2147483647 h 70"/>
                <a:gd name="T40" fmla="*/ 2147483647 w 69"/>
                <a:gd name="T41" fmla="*/ 2147483647 h 70"/>
                <a:gd name="T42" fmla="*/ 2147483647 w 69"/>
                <a:gd name="T43" fmla="*/ 2147483647 h 70"/>
                <a:gd name="T44" fmla="*/ 2147483647 w 69"/>
                <a:gd name="T45" fmla="*/ 2147483647 h 70"/>
                <a:gd name="T46" fmla="*/ 2147483647 w 69"/>
                <a:gd name="T47" fmla="*/ 2147483647 h 70"/>
                <a:gd name="T48" fmla="*/ 2147483647 w 69"/>
                <a:gd name="T49" fmla="*/ 2147483647 h 70"/>
                <a:gd name="T50" fmla="*/ 2147483647 w 69"/>
                <a:gd name="T51" fmla="*/ 2147483647 h 70"/>
                <a:gd name="T52" fmla="*/ 2147483647 w 69"/>
                <a:gd name="T53" fmla="*/ 2147483647 h 70"/>
                <a:gd name="T54" fmla="*/ 2147483647 w 69"/>
                <a:gd name="T55" fmla="*/ 2147483647 h 70"/>
                <a:gd name="T56" fmla="*/ 2147483647 w 69"/>
                <a:gd name="T57" fmla="*/ 2147483647 h 70"/>
                <a:gd name="T58" fmla="*/ 2147483647 w 69"/>
                <a:gd name="T59" fmla="*/ 2147483647 h 70"/>
                <a:gd name="T60" fmla="*/ 2147483647 w 69"/>
                <a:gd name="T61" fmla="*/ 2147483647 h 70"/>
                <a:gd name="T62" fmla="*/ 2147483647 w 69"/>
                <a:gd name="T63" fmla="*/ 2147483647 h 70"/>
                <a:gd name="T64" fmla="*/ 2147483647 w 69"/>
                <a:gd name="T65" fmla="*/ 2147483647 h 70"/>
                <a:gd name="T66" fmla="*/ 2147483647 w 69"/>
                <a:gd name="T67" fmla="*/ 2147483647 h 70"/>
                <a:gd name="T68" fmla="*/ 2147483647 w 69"/>
                <a:gd name="T69" fmla="*/ 2147483647 h 70"/>
                <a:gd name="T70" fmla="*/ 2147483647 w 69"/>
                <a:gd name="T71" fmla="*/ 2147483647 h 70"/>
                <a:gd name="T72" fmla="*/ 2147483647 w 69"/>
                <a:gd name="T73" fmla="*/ 2147483647 h 70"/>
                <a:gd name="T74" fmla="*/ 2147483647 w 69"/>
                <a:gd name="T75" fmla="*/ 2147483647 h 70"/>
                <a:gd name="T76" fmla="*/ 2147483647 w 69"/>
                <a:gd name="T77" fmla="*/ 2147483647 h 70"/>
                <a:gd name="T78" fmla="*/ 2147483647 w 69"/>
                <a:gd name="T79" fmla="*/ 2147483647 h 70"/>
                <a:gd name="T80" fmla="*/ 2147483647 w 69"/>
                <a:gd name="T81" fmla="*/ 2147483647 h 70"/>
                <a:gd name="T82" fmla="*/ 2147483647 w 69"/>
                <a:gd name="T83" fmla="*/ 2147483647 h 70"/>
                <a:gd name="T84" fmla="*/ 2147483647 w 69"/>
                <a:gd name="T85" fmla="*/ 2147483647 h 70"/>
                <a:gd name="T86" fmla="*/ 2147483647 w 69"/>
                <a:gd name="T87" fmla="*/ 0 h 7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9" h="70">
                  <a:moveTo>
                    <a:pt x="35" y="0"/>
                  </a:moveTo>
                  <a:lnTo>
                    <a:pt x="33" y="0"/>
                  </a:lnTo>
                  <a:lnTo>
                    <a:pt x="32" y="1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3"/>
                  </a:lnTo>
                  <a:lnTo>
                    <a:pt x="23" y="3"/>
                  </a:lnTo>
                  <a:lnTo>
                    <a:pt x="22" y="3"/>
                  </a:lnTo>
                  <a:lnTo>
                    <a:pt x="20" y="4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5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2" y="10"/>
                  </a:lnTo>
                  <a:lnTo>
                    <a:pt x="10" y="11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5" y="19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5" y="52"/>
                  </a:lnTo>
                  <a:lnTo>
                    <a:pt x="5" y="53"/>
                  </a:lnTo>
                  <a:lnTo>
                    <a:pt x="6" y="55"/>
                  </a:lnTo>
                  <a:lnTo>
                    <a:pt x="7" y="56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3" y="63"/>
                  </a:lnTo>
                  <a:lnTo>
                    <a:pt x="15" y="65"/>
                  </a:lnTo>
                  <a:lnTo>
                    <a:pt x="16" y="66"/>
                  </a:lnTo>
                  <a:lnTo>
                    <a:pt x="17" y="66"/>
                  </a:lnTo>
                  <a:lnTo>
                    <a:pt x="20" y="68"/>
                  </a:lnTo>
                  <a:lnTo>
                    <a:pt x="22" y="68"/>
                  </a:lnTo>
                  <a:lnTo>
                    <a:pt x="23" y="69"/>
                  </a:lnTo>
                  <a:lnTo>
                    <a:pt x="25" y="69"/>
                  </a:lnTo>
                  <a:lnTo>
                    <a:pt x="26" y="69"/>
                  </a:lnTo>
                  <a:lnTo>
                    <a:pt x="28" y="70"/>
                  </a:lnTo>
                  <a:lnTo>
                    <a:pt x="29" y="70"/>
                  </a:lnTo>
                  <a:lnTo>
                    <a:pt x="32" y="70"/>
                  </a:lnTo>
                  <a:lnTo>
                    <a:pt x="33" y="70"/>
                  </a:lnTo>
                  <a:lnTo>
                    <a:pt x="35" y="70"/>
                  </a:lnTo>
                  <a:lnTo>
                    <a:pt x="36" y="70"/>
                  </a:lnTo>
                  <a:lnTo>
                    <a:pt x="39" y="70"/>
                  </a:lnTo>
                  <a:lnTo>
                    <a:pt x="41" y="70"/>
                  </a:lnTo>
                  <a:lnTo>
                    <a:pt x="42" y="70"/>
                  </a:lnTo>
                  <a:lnTo>
                    <a:pt x="43" y="69"/>
                  </a:lnTo>
                  <a:lnTo>
                    <a:pt x="45" y="69"/>
                  </a:lnTo>
                  <a:lnTo>
                    <a:pt x="46" y="69"/>
                  </a:lnTo>
                  <a:lnTo>
                    <a:pt x="49" y="68"/>
                  </a:lnTo>
                  <a:lnTo>
                    <a:pt x="51" y="68"/>
                  </a:lnTo>
                  <a:lnTo>
                    <a:pt x="52" y="66"/>
                  </a:lnTo>
                  <a:lnTo>
                    <a:pt x="54" y="66"/>
                  </a:lnTo>
                  <a:lnTo>
                    <a:pt x="55" y="65"/>
                  </a:lnTo>
                  <a:lnTo>
                    <a:pt x="56" y="63"/>
                  </a:lnTo>
                  <a:lnTo>
                    <a:pt x="58" y="63"/>
                  </a:lnTo>
                  <a:lnTo>
                    <a:pt x="58" y="62"/>
                  </a:lnTo>
                  <a:lnTo>
                    <a:pt x="59" y="60"/>
                  </a:lnTo>
                  <a:lnTo>
                    <a:pt x="61" y="59"/>
                  </a:lnTo>
                  <a:lnTo>
                    <a:pt x="62" y="57"/>
                  </a:lnTo>
                  <a:lnTo>
                    <a:pt x="64" y="56"/>
                  </a:lnTo>
                  <a:lnTo>
                    <a:pt x="64" y="55"/>
                  </a:lnTo>
                  <a:lnTo>
                    <a:pt x="65" y="53"/>
                  </a:lnTo>
                  <a:lnTo>
                    <a:pt x="66" y="52"/>
                  </a:lnTo>
                  <a:lnTo>
                    <a:pt x="66" y="50"/>
                  </a:lnTo>
                  <a:lnTo>
                    <a:pt x="68" y="49"/>
                  </a:lnTo>
                  <a:lnTo>
                    <a:pt x="68" y="47"/>
                  </a:lnTo>
                  <a:lnTo>
                    <a:pt x="68" y="46"/>
                  </a:lnTo>
                  <a:lnTo>
                    <a:pt x="69" y="45"/>
                  </a:lnTo>
                  <a:lnTo>
                    <a:pt x="69" y="43"/>
                  </a:lnTo>
                  <a:lnTo>
                    <a:pt x="69" y="42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69" y="36"/>
                  </a:lnTo>
                  <a:lnTo>
                    <a:pt x="69" y="34"/>
                  </a:lnTo>
                  <a:lnTo>
                    <a:pt x="69" y="32"/>
                  </a:lnTo>
                  <a:lnTo>
                    <a:pt x="69" y="30"/>
                  </a:lnTo>
                  <a:lnTo>
                    <a:pt x="69" y="29"/>
                  </a:lnTo>
                  <a:lnTo>
                    <a:pt x="69" y="27"/>
                  </a:lnTo>
                  <a:lnTo>
                    <a:pt x="68" y="26"/>
                  </a:lnTo>
                  <a:lnTo>
                    <a:pt x="68" y="23"/>
                  </a:lnTo>
                  <a:lnTo>
                    <a:pt x="68" y="21"/>
                  </a:lnTo>
                  <a:lnTo>
                    <a:pt x="66" y="20"/>
                  </a:lnTo>
                  <a:lnTo>
                    <a:pt x="66" y="19"/>
                  </a:lnTo>
                  <a:lnTo>
                    <a:pt x="65" y="17"/>
                  </a:lnTo>
                  <a:lnTo>
                    <a:pt x="64" y="16"/>
                  </a:lnTo>
                  <a:lnTo>
                    <a:pt x="64" y="14"/>
                  </a:lnTo>
                  <a:lnTo>
                    <a:pt x="62" y="13"/>
                  </a:lnTo>
                  <a:lnTo>
                    <a:pt x="61" y="11"/>
                  </a:lnTo>
                  <a:lnTo>
                    <a:pt x="59" y="11"/>
                  </a:lnTo>
                  <a:lnTo>
                    <a:pt x="58" y="10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5" y="7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1" y="4"/>
                  </a:lnTo>
                  <a:lnTo>
                    <a:pt x="49" y="3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6" y="0"/>
                  </a:lnTo>
                  <a:lnTo>
                    <a:pt x="35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6" name="Rectangle 86"/>
            <p:cNvSpPr>
              <a:spLocks noChangeArrowheads="1"/>
            </p:cNvSpPr>
            <p:nvPr/>
          </p:nvSpPr>
          <p:spPr bwMode="auto">
            <a:xfrm>
              <a:off x="6146800" y="1773238"/>
              <a:ext cx="1381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0577" name="Rectangle 87"/>
            <p:cNvSpPr>
              <a:spLocks noChangeArrowheads="1"/>
            </p:cNvSpPr>
            <p:nvPr/>
          </p:nvSpPr>
          <p:spPr bwMode="auto">
            <a:xfrm>
              <a:off x="6048375" y="2041525"/>
              <a:ext cx="158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</p:grpSp>
      <p:sp>
        <p:nvSpPr>
          <p:cNvPr id="204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67F6A8-3F5A-4A44-9851-5C3562041180}" type="slidenum">
              <a:rPr lang="en-US" altLang="en-US" smtClean="0"/>
              <a:pPr/>
              <a:t>17</a:t>
            </a:fld>
            <a:endParaRPr lang="en-US" altLang="en-US"/>
          </a:p>
        </p:txBody>
      </p:sp>
      <p:grpSp>
        <p:nvGrpSpPr>
          <p:cNvPr id="20491" name="Group 4"/>
          <p:cNvGrpSpPr>
            <a:grpSpLocks/>
          </p:cNvGrpSpPr>
          <p:nvPr/>
        </p:nvGrpSpPr>
        <p:grpSpPr bwMode="auto">
          <a:xfrm>
            <a:off x="4778375" y="1255713"/>
            <a:ext cx="2976563" cy="1389062"/>
            <a:chOff x="795338" y="1103313"/>
            <a:chExt cx="2976562" cy="1389062"/>
          </a:xfrm>
        </p:grpSpPr>
        <p:sp>
          <p:nvSpPr>
            <p:cNvPr id="20493" name="Line 3"/>
            <p:cNvSpPr>
              <a:spLocks noChangeShapeType="1"/>
            </p:cNvSpPr>
            <p:nvPr/>
          </p:nvSpPr>
          <p:spPr bwMode="auto">
            <a:xfrm>
              <a:off x="1004888" y="1717675"/>
              <a:ext cx="1857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4"/>
            <p:cNvSpPr>
              <a:spLocks noChangeShapeType="1"/>
            </p:cNvSpPr>
            <p:nvPr/>
          </p:nvSpPr>
          <p:spPr bwMode="auto">
            <a:xfrm>
              <a:off x="1004888" y="1903413"/>
              <a:ext cx="1857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5"/>
            <p:cNvSpPr>
              <a:spLocks noChangeShapeType="1"/>
            </p:cNvSpPr>
            <p:nvPr/>
          </p:nvSpPr>
          <p:spPr bwMode="auto">
            <a:xfrm flipH="1" flipV="1">
              <a:off x="1550988" y="2005013"/>
              <a:ext cx="18573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Freeform 6"/>
            <p:cNvSpPr>
              <a:spLocks/>
            </p:cNvSpPr>
            <p:nvPr/>
          </p:nvSpPr>
          <p:spPr bwMode="auto">
            <a:xfrm>
              <a:off x="1190625" y="1547813"/>
              <a:ext cx="354013" cy="895350"/>
            </a:xfrm>
            <a:custGeom>
              <a:avLst/>
              <a:gdLst>
                <a:gd name="T0" fmla="*/ 2147483647 w 446"/>
                <a:gd name="T1" fmla="*/ 2147483647 h 1126"/>
                <a:gd name="T2" fmla="*/ 2147483647 w 446"/>
                <a:gd name="T3" fmla="*/ 2147483647 h 1126"/>
                <a:gd name="T4" fmla="*/ 0 w 446"/>
                <a:gd name="T5" fmla="*/ 0 h 1126"/>
                <a:gd name="T6" fmla="*/ 0 w 446"/>
                <a:gd name="T7" fmla="*/ 2147483647 h 1126"/>
                <a:gd name="T8" fmla="*/ 2147483647 w 446"/>
                <a:gd name="T9" fmla="*/ 2147483647 h 1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6" h="1126">
                  <a:moveTo>
                    <a:pt x="446" y="914"/>
                  </a:moveTo>
                  <a:lnTo>
                    <a:pt x="446" y="234"/>
                  </a:lnTo>
                  <a:lnTo>
                    <a:pt x="0" y="0"/>
                  </a:lnTo>
                  <a:lnTo>
                    <a:pt x="0" y="1126"/>
                  </a:lnTo>
                  <a:lnTo>
                    <a:pt x="446" y="914"/>
                  </a:lnTo>
                  <a:close/>
                </a:path>
              </a:pathLst>
            </a:custGeom>
            <a:solidFill>
              <a:srgbClr val="FFFF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7"/>
            <p:cNvSpPr>
              <a:spLocks noChangeShapeType="1"/>
            </p:cNvSpPr>
            <p:nvPr/>
          </p:nvSpPr>
          <p:spPr bwMode="auto">
            <a:xfrm>
              <a:off x="1274763" y="1412875"/>
              <a:ext cx="1587" cy="1857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Rectangle 8"/>
            <p:cNvSpPr>
              <a:spLocks noChangeArrowheads="1"/>
            </p:cNvSpPr>
            <p:nvPr/>
          </p:nvSpPr>
          <p:spPr bwMode="auto">
            <a:xfrm>
              <a:off x="1816100" y="1906588"/>
              <a:ext cx="8572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altLang="en-US" sz="2400"/>
            </a:p>
          </p:txBody>
        </p:sp>
        <p:sp>
          <p:nvSpPr>
            <p:cNvPr id="20499" name="Rectangle 9"/>
            <p:cNvSpPr>
              <a:spLocks noChangeArrowheads="1"/>
            </p:cNvSpPr>
            <p:nvPr/>
          </p:nvSpPr>
          <p:spPr bwMode="auto">
            <a:xfrm>
              <a:off x="815975" y="1293813"/>
              <a:ext cx="1190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20500" name="Line 10"/>
            <p:cNvSpPr>
              <a:spLocks noChangeShapeType="1"/>
            </p:cNvSpPr>
            <p:nvPr/>
          </p:nvSpPr>
          <p:spPr bwMode="auto">
            <a:xfrm>
              <a:off x="1004888" y="1412875"/>
              <a:ext cx="269875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Rectangle 11"/>
            <p:cNvSpPr>
              <a:spLocks noChangeArrowheads="1"/>
            </p:cNvSpPr>
            <p:nvPr/>
          </p:nvSpPr>
          <p:spPr bwMode="auto">
            <a:xfrm>
              <a:off x="881063" y="137160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0502" name="Rectangle 12"/>
            <p:cNvSpPr>
              <a:spLocks noChangeArrowheads="1"/>
            </p:cNvSpPr>
            <p:nvPr/>
          </p:nvSpPr>
          <p:spPr bwMode="auto">
            <a:xfrm>
              <a:off x="795338" y="1598613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0503" name="Rectangle 13"/>
            <p:cNvSpPr>
              <a:spLocks noChangeArrowheads="1"/>
            </p:cNvSpPr>
            <p:nvPr/>
          </p:nvSpPr>
          <p:spPr bwMode="auto">
            <a:xfrm>
              <a:off x="901700" y="167640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0504" name="Rectangle 14"/>
            <p:cNvSpPr>
              <a:spLocks noChangeArrowheads="1"/>
            </p:cNvSpPr>
            <p:nvPr/>
          </p:nvSpPr>
          <p:spPr bwMode="auto">
            <a:xfrm>
              <a:off x="795338" y="1785938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0505" name="Rectangle 15"/>
            <p:cNvSpPr>
              <a:spLocks noChangeArrowheads="1"/>
            </p:cNvSpPr>
            <p:nvPr/>
          </p:nvSpPr>
          <p:spPr bwMode="auto">
            <a:xfrm>
              <a:off x="901700" y="1863725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0506" name="Rectangle 16"/>
            <p:cNvSpPr>
              <a:spLocks noChangeArrowheads="1"/>
            </p:cNvSpPr>
            <p:nvPr/>
          </p:nvSpPr>
          <p:spPr bwMode="auto">
            <a:xfrm>
              <a:off x="1235075" y="1649413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00</a:t>
              </a:r>
              <a:endParaRPr lang="en-US" altLang="en-US" sz="2400"/>
            </a:p>
          </p:txBody>
        </p:sp>
        <p:sp>
          <p:nvSpPr>
            <p:cNvPr id="20507" name="Rectangle 17"/>
            <p:cNvSpPr>
              <a:spLocks noChangeArrowheads="1"/>
            </p:cNvSpPr>
            <p:nvPr/>
          </p:nvSpPr>
          <p:spPr bwMode="auto">
            <a:xfrm>
              <a:off x="1235075" y="1835150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01</a:t>
              </a:r>
              <a:endParaRPr lang="en-US" altLang="en-US" sz="2400"/>
            </a:p>
          </p:txBody>
        </p:sp>
        <p:sp>
          <p:nvSpPr>
            <p:cNvPr id="20508" name="Rectangle 18"/>
            <p:cNvSpPr>
              <a:spLocks noChangeArrowheads="1"/>
            </p:cNvSpPr>
            <p:nvPr/>
          </p:nvSpPr>
          <p:spPr bwMode="auto">
            <a:xfrm>
              <a:off x="3525838" y="1641475"/>
              <a:ext cx="1524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0509" name="Rectangle 19"/>
            <p:cNvSpPr>
              <a:spLocks noChangeArrowheads="1"/>
            </p:cNvSpPr>
            <p:nvPr/>
          </p:nvSpPr>
          <p:spPr bwMode="auto">
            <a:xfrm>
              <a:off x="3632200" y="1717675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0510" name="Rectangle 20"/>
            <p:cNvSpPr>
              <a:spLocks noChangeArrowheads="1"/>
            </p:cNvSpPr>
            <p:nvPr/>
          </p:nvSpPr>
          <p:spPr bwMode="auto">
            <a:xfrm>
              <a:off x="3525838" y="1843088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0511" name="Freeform 21"/>
            <p:cNvSpPr>
              <a:spLocks/>
            </p:cNvSpPr>
            <p:nvPr/>
          </p:nvSpPr>
          <p:spPr bwMode="auto">
            <a:xfrm>
              <a:off x="1004888" y="1211263"/>
              <a:ext cx="422275" cy="455612"/>
            </a:xfrm>
            <a:custGeom>
              <a:avLst/>
              <a:gdLst>
                <a:gd name="T0" fmla="*/ 0 w 531"/>
                <a:gd name="T1" fmla="*/ 0 h 574"/>
                <a:gd name="T2" fmla="*/ 2147483647 w 531"/>
                <a:gd name="T3" fmla="*/ 0 h 574"/>
                <a:gd name="T4" fmla="*/ 2147483647 w 531"/>
                <a:gd name="T5" fmla="*/ 2147483647 h 5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1" h="574">
                  <a:moveTo>
                    <a:pt x="0" y="0"/>
                  </a:moveTo>
                  <a:lnTo>
                    <a:pt x="531" y="0"/>
                  </a:lnTo>
                  <a:lnTo>
                    <a:pt x="531" y="574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Rectangle 22"/>
            <p:cNvSpPr>
              <a:spLocks noChangeArrowheads="1"/>
            </p:cNvSpPr>
            <p:nvPr/>
          </p:nvSpPr>
          <p:spPr bwMode="auto">
            <a:xfrm>
              <a:off x="3632200" y="1920875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0513" name="Rectangle 23"/>
            <p:cNvSpPr>
              <a:spLocks noChangeArrowheads="1"/>
            </p:cNvSpPr>
            <p:nvPr/>
          </p:nvSpPr>
          <p:spPr bwMode="auto">
            <a:xfrm>
              <a:off x="815975" y="1103313"/>
              <a:ext cx="1190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20514" name="Line 24"/>
            <p:cNvSpPr>
              <a:spLocks noChangeShapeType="1"/>
            </p:cNvSpPr>
            <p:nvPr/>
          </p:nvSpPr>
          <p:spPr bwMode="auto">
            <a:xfrm>
              <a:off x="1004888" y="2087563"/>
              <a:ext cx="1857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Line 25"/>
            <p:cNvSpPr>
              <a:spLocks noChangeShapeType="1"/>
            </p:cNvSpPr>
            <p:nvPr/>
          </p:nvSpPr>
          <p:spPr bwMode="auto">
            <a:xfrm>
              <a:off x="1004888" y="2273300"/>
              <a:ext cx="1857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Rectangle 26"/>
            <p:cNvSpPr>
              <a:spLocks noChangeArrowheads="1"/>
            </p:cNvSpPr>
            <p:nvPr/>
          </p:nvSpPr>
          <p:spPr bwMode="auto">
            <a:xfrm>
              <a:off x="881063" y="118110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0517" name="Rectangle 27"/>
            <p:cNvSpPr>
              <a:spLocks noChangeArrowheads="1"/>
            </p:cNvSpPr>
            <p:nvPr/>
          </p:nvSpPr>
          <p:spPr bwMode="auto">
            <a:xfrm>
              <a:off x="795338" y="1974850"/>
              <a:ext cx="1524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0518" name="Rectangle 28"/>
            <p:cNvSpPr>
              <a:spLocks noChangeArrowheads="1"/>
            </p:cNvSpPr>
            <p:nvPr/>
          </p:nvSpPr>
          <p:spPr bwMode="auto">
            <a:xfrm>
              <a:off x="901700" y="2052638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en-US" sz="2400"/>
            </a:p>
          </p:txBody>
        </p:sp>
        <p:sp>
          <p:nvSpPr>
            <p:cNvPr id="20519" name="Rectangle 29"/>
            <p:cNvSpPr>
              <a:spLocks noChangeArrowheads="1"/>
            </p:cNvSpPr>
            <p:nvPr/>
          </p:nvSpPr>
          <p:spPr bwMode="auto">
            <a:xfrm>
              <a:off x="795338" y="2163763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0520" name="Rectangle 30"/>
            <p:cNvSpPr>
              <a:spLocks noChangeArrowheads="1"/>
            </p:cNvSpPr>
            <p:nvPr/>
          </p:nvSpPr>
          <p:spPr bwMode="auto">
            <a:xfrm>
              <a:off x="901700" y="224155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altLang="en-US" sz="2400"/>
            </a:p>
          </p:txBody>
        </p:sp>
        <p:sp>
          <p:nvSpPr>
            <p:cNvPr id="20521" name="Rectangle 31"/>
            <p:cNvSpPr>
              <a:spLocks noChangeArrowheads="1"/>
            </p:cNvSpPr>
            <p:nvPr/>
          </p:nvSpPr>
          <p:spPr bwMode="auto">
            <a:xfrm>
              <a:off x="1235075" y="2025650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10</a:t>
              </a:r>
              <a:endParaRPr lang="en-US" altLang="en-US" sz="2400"/>
            </a:p>
          </p:txBody>
        </p:sp>
        <p:sp>
          <p:nvSpPr>
            <p:cNvPr id="20522" name="Line 32"/>
            <p:cNvSpPr>
              <a:spLocks noChangeShapeType="1"/>
            </p:cNvSpPr>
            <p:nvPr/>
          </p:nvSpPr>
          <p:spPr bwMode="auto">
            <a:xfrm flipH="1">
              <a:off x="2776538" y="1565275"/>
              <a:ext cx="995362" cy="1588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33"/>
            <p:cNvSpPr>
              <a:spLocks noChangeShapeType="1"/>
            </p:cNvSpPr>
            <p:nvPr/>
          </p:nvSpPr>
          <p:spPr bwMode="auto">
            <a:xfrm flipV="1">
              <a:off x="3384550" y="1293813"/>
              <a:ext cx="0" cy="1198562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Rectangle 34"/>
            <p:cNvSpPr>
              <a:spLocks noChangeArrowheads="1"/>
            </p:cNvSpPr>
            <p:nvPr/>
          </p:nvSpPr>
          <p:spPr bwMode="auto">
            <a:xfrm>
              <a:off x="1235075" y="2211388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11</a:t>
              </a:r>
              <a:endParaRPr lang="en-US" altLang="en-US" sz="2400"/>
            </a:p>
          </p:txBody>
        </p:sp>
        <p:sp>
          <p:nvSpPr>
            <p:cNvPr id="20525" name="Rectangle 35"/>
            <p:cNvSpPr>
              <a:spLocks noChangeArrowheads="1"/>
            </p:cNvSpPr>
            <p:nvPr/>
          </p:nvSpPr>
          <p:spPr bwMode="auto">
            <a:xfrm>
              <a:off x="2901950" y="1662113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FF"/>
                  </a:solidFill>
                  <a:latin typeface="Times-Roman"/>
                </a:rPr>
                <a:t>0 </a:t>
              </a:r>
              <a:endParaRPr lang="en-US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20526" name="Rectangle 36"/>
            <p:cNvSpPr>
              <a:spLocks noChangeArrowheads="1"/>
            </p:cNvSpPr>
            <p:nvPr/>
          </p:nvSpPr>
          <p:spPr bwMode="auto">
            <a:xfrm>
              <a:off x="2901950" y="1863725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FF"/>
                  </a:solidFill>
                  <a:latin typeface="Times-Roman"/>
                </a:rPr>
                <a:t>0 </a:t>
              </a:r>
              <a:endParaRPr lang="en-US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20527" name="Rectangle 37"/>
            <p:cNvSpPr>
              <a:spLocks noChangeArrowheads="1"/>
            </p:cNvSpPr>
            <p:nvPr/>
          </p:nvSpPr>
          <p:spPr bwMode="auto">
            <a:xfrm>
              <a:off x="2901950" y="2066925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FF3300"/>
                  </a:solidFill>
                  <a:latin typeface="Times-Roman"/>
                </a:rPr>
                <a:t>1 </a:t>
              </a:r>
              <a:endParaRPr lang="en-US" altLang="en-US" sz="2400">
                <a:solidFill>
                  <a:srgbClr val="FF3300"/>
                </a:solidFill>
              </a:endParaRPr>
            </a:p>
          </p:txBody>
        </p:sp>
        <p:sp>
          <p:nvSpPr>
            <p:cNvPr id="20528" name="Rectangle 38"/>
            <p:cNvSpPr>
              <a:spLocks noChangeArrowheads="1"/>
            </p:cNvSpPr>
            <p:nvPr/>
          </p:nvSpPr>
          <p:spPr bwMode="auto">
            <a:xfrm>
              <a:off x="2901950" y="2268538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FF3300"/>
                  </a:solidFill>
                  <a:latin typeface="Times-Roman"/>
                </a:rPr>
                <a:t>1 </a:t>
              </a:r>
              <a:endParaRPr lang="en-US" altLang="en-US" sz="2400">
                <a:solidFill>
                  <a:srgbClr val="FF3300"/>
                </a:solidFill>
              </a:endParaRPr>
            </a:p>
          </p:txBody>
        </p:sp>
        <p:sp>
          <p:nvSpPr>
            <p:cNvPr id="20529" name="Rectangle 39"/>
            <p:cNvSpPr>
              <a:spLocks noChangeArrowheads="1"/>
            </p:cNvSpPr>
            <p:nvPr/>
          </p:nvSpPr>
          <p:spPr bwMode="auto">
            <a:xfrm>
              <a:off x="3143250" y="1863725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0530" name="Rectangle 40"/>
            <p:cNvSpPr>
              <a:spLocks noChangeArrowheads="1"/>
            </p:cNvSpPr>
            <p:nvPr/>
          </p:nvSpPr>
          <p:spPr bwMode="auto">
            <a:xfrm>
              <a:off x="3143250" y="2066925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0531" name="Rectangle 41"/>
            <p:cNvSpPr>
              <a:spLocks noChangeArrowheads="1"/>
            </p:cNvSpPr>
            <p:nvPr/>
          </p:nvSpPr>
          <p:spPr bwMode="auto">
            <a:xfrm>
              <a:off x="3143250" y="2268538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0532" name="Rectangle 42"/>
            <p:cNvSpPr>
              <a:spLocks noChangeArrowheads="1"/>
            </p:cNvSpPr>
            <p:nvPr/>
          </p:nvSpPr>
          <p:spPr bwMode="auto">
            <a:xfrm>
              <a:off x="3587750" y="1325563"/>
              <a:ext cx="8572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altLang="en-US" sz="2400"/>
            </a:p>
          </p:txBody>
        </p:sp>
        <p:sp>
          <p:nvSpPr>
            <p:cNvPr id="20533" name="Rectangle 43"/>
            <p:cNvSpPr>
              <a:spLocks noChangeArrowheads="1"/>
            </p:cNvSpPr>
            <p:nvPr/>
          </p:nvSpPr>
          <p:spPr bwMode="auto">
            <a:xfrm>
              <a:off x="2870200" y="1325563"/>
              <a:ext cx="1190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20534" name="Rectangle 44"/>
            <p:cNvSpPr>
              <a:spLocks noChangeArrowheads="1"/>
            </p:cNvSpPr>
            <p:nvPr/>
          </p:nvSpPr>
          <p:spPr bwMode="auto">
            <a:xfrm>
              <a:off x="2935288" y="140335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0535" name="Rectangle 45"/>
            <p:cNvSpPr>
              <a:spLocks noChangeArrowheads="1"/>
            </p:cNvSpPr>
            <p:nvPr/>
          </p:nvSpPr>
          <p:spPr bwMode="auto">
            <a:xfrm>
              <a:off x="3143250" y="1662113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0536" name="Rectangle 46"/>
            <p:cNvSpPr>
              <a:spLocks noChangeArrowheads="1"/>
            </p:cNvSpPr>
            <p:nvPr/>
          </p:nvSpPr>
          <p:spPr bwMode="auto">
            <a:xfrm>
              <a:off x="3111500" y="1325563"/>
              <a:ext cx="1190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20537" name="Rectangle 47"/>
            <p:cNvSpPr>
              <a:spLocks noChangeArrowheads="1"/>
            </p:cNvSpPr>
            <p:nvPr/>
          </p:nvSpPr>
          <p:spPr bwMode="auto">
            <a:xfrm>
              <a:off x="3175000" y="140335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0538" name="Rectangle 48"/>
            <p:cNvSpPr>
              <a:spLocks noChangeArrowheads="1"/>
            </p:cNvSpPr>
            <p:nvPr/>
          </p:nvSpPr>
          <p:spPr bwMode="auto">
            <a:xfrm>
              <a:off x="3522663" y="2046288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0539" name="Rectangle 49"/>
            <p:cNvSpPr>
              <a:spLocks noChangeArrowheads="1"/>
            </p:cNvSpPr>
            <p:nvPr/>
          </p:nvSpPr>
          <p:spPr bwMode="auto">
            <a:xfrm>
              <a:off x="3629025" y="2122488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en-US" sz="2400"/>
            </a:p>
          </p:txBody>
        </p:sp>
        <p:sp>
          <p:nvSpPr>
            <p:cNvPr id="20540" name="Rectangle 50"/>
            <p:cNvSpPr>
              <a:spLocks noChangeArrowheads="1"/>
            </p:cNvSpPr>
            <p:nvPr/>
          </p:nvSpPr>
          <p:spPr bwMode="auto">
            <a:xfrm>
              <a:off x="3522663" y="2247900"/>
              <a:ext cx="1524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0541" name="Rectangle 51"/>
            <p:cNvSpPr>
              <a:spLocks noChangeArrowheads="1"/>
            </p:cNvSpPr>
            <p:nvPr/>
          </p:nvSpPr>
          <p:spPr bwMode="auto">
            <a:xfrm>
              <a:off x="3629025" y="2325688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altLang="en-US" sz="2400"/>
            </a:p>
          </p:txBody>
        </p:sp>
      </p:grp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2-to-4 decoder</a:t>
            </a:r>
          </a:p>
        </p:txBody>
      </p:sp>
      <p:grpSp>
        <p:nvGrpSpPr>
          <p:cNvPr id="21507" name="Group 1"/>
          <p:cNvGrpSpPr>
            <a:grpSpLocks/>
          </p:cNvGrpSpPr>
          <p:nvPr/>
        </p:nvGrpSpPr>
        <p:grpSpPr bwMode="auto">
          <a:xfrm>
            <a:off x="2098675" y="1447800"/>
            <a:ext cx="4813300" cy="1803400"/>
            <a:chOff x="2119313" y="2894013"/>
            <a:chExt cx="4813300" cy="1803400"/>
          </a:xfrm>
        </p:grpSpPr>
        <p:sp>
          <p:nvSpPr>
            <p:cNvPr id="21510" name="Line 3"/>
            <p:cNvSpPr>
              <a:spLocks noChangeShapeType="1"/>
            </p:cNvSpPr>
            <p:nvPr/>
          </p:nvSpPr>
          <p:spPr bwMode="auto">
            <a:xfrm flipH="1">
              <a:off x="2119313" y="3165475"/>
              <a:ext cx="232886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Line 4"/>
            <p:cNvSpPr>
              <a:spLocks noChangeShapeType="1"/>
            </p:cNvSpPr>
            <p:nvPr/>
          </p:nvSpPr>
          <p:spPr bwMode="auto">
            <a:xfrm flipV="1">
              <a:off x="3132138" y="2898775"/>
              <a:ext cx="1587" cy="1525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>
              <a:off x="2566988" y="32750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>
              <a:off x="2566988" y="35036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14" name="Rectangle 7"/>
            <p:cNvSpPr>
              <a:spLocks noChangeArrowheads="1"/>
            </p:cNvSpPr>
            <p:nvPr/>
          </p:nvSpPr>
          <p:spPr bwMode="auto">
            <a:xfrm>
              <a:off x="2566988" y="37322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1515" name="Rectangle 8"/>
            <p:cNvSpPr>
              <a:spLocks noChangeArrowheads="1"/>
            </p:cNvSpPr>
            <p:nvPr/>
          </p:nvSpPr>
          <p:spPr bwMode="auto">
            <a:xfrm>
              <a:off x="2566988" y="39624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1516" name="Rectangle 9"/>
            <p:cNvSpPr>
              <a:spLocks noChangeArrowheads="1"/>
            </p:cNvSpPr>
            <p:nvPr/>
          </p:nvSpPr>
          <p:spPr bwMode="auto">
            <a:xfrm>
              <a:off x="2867025" y="35036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1517" name="Rectangle 10"/>
            <p:cNvSpPr>
              <a:spLocks noChangeArrowheads="1"/>
            </p:cNvSpPr>
            <p:nvPr/>
          </p:nvSpPr>
          <p:spPr bwMode="auto">
            <a:xfrm>
              <a:off x="2867025" y="37322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18" name="Rectangle 11"/>
            <p:cNvSpPr>
              <a:spLocks noChangeArrowheads="1"/>
            </p:cNvSpPr>
            <p:nvPr/>
          </p:nvSpPr>
          <p:spPr bwMode="auto">
            <a:xfrm>
              <a:off x="2867025" y="396240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1519" name="Rectangle 12"/>
            <p:cNvSpPr>
              <a:spLocks noChangeArrowheads="1"/>
            </p:cNvSpPr>
            <p:nvPr/>
          </p:nvSpPr>
          <p:spPr bwMode="auto">
            <a:xfrm>
              <a:off x="3321050" y="2894013"/>
              <a:ext cx="1381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en-US" sz="2400"/>
            </a:p>
          </p:txBody>
        </p:sp>
        <p:sp>
          <p:nvSpPr>
            <p:cNvPr id="21520" name="Rectangle 13"/>
            <p:cNvSpPr>
              <a:spLocks noChangeArrowheads="1"/>
            </p:cNvSpPr>
            <p:nvPr/>
          </p:nvSpPr>
          <p:spPr bwMode="auto">
            <a:xfrm>
              <a:off x="3403600" y="2981325"/>
              <a:ext cx="1158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21" name="Rectangle 14"/>
            <p:cNvSpPr>
              <a:spLocks noChangeArrowheads="1"/>
            </p:cNvSpPr>
            <p:nvPr/>
          </p:nvSpPr>
          <p:spPr bwMode="auto">
            <a:xfrm>
              <a:off x="2505075" y="2894013"/>
              <a:ext cx="1778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1522" name="Rectangle 15"/>
            <p:cNvSpPr>
              <a:spLocks noChangeArrowheads="1"/>
            </p:cNvSpPr>
            <p:nvPr/>
          </p:nvSpPr>
          <p:spPr bwMode="auto">
            <a:xfrm>
              <a:off x="2627313" y="2981325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1523" name="Rectangle 16"/>
            <p:cNvSpPr>
              <a:spLocks noChangeArrowheads="1"/>
            </p:cNvSpPr>
            <p:nvPr/>
          </p:nvSpPr>
          <p:spPr bwMode="auto">
            <a:xfrm>
              <a:off x="2867025" y="32750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24" name="Rectangle 17"/>
            <p:cNvSpPr>
              <a:spLocks noChangeArrowheads="1"/>
            </p:cNvSpPr>
            <p:nvPr/>
          </p:nvSpPr>
          <p:spPr bwMode="auto">
            <a:xfrm>
              <a:off x="2806700" y="2894013"/>
              <a:ext cx="1778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1525" name="Rectangle 18"/>
            <p:cNvSpPr>
              <a:spLocks noChangeArrowheads="1"/>
            </p:cNvSpPr>
            <p:nvPr/>
          </p:nvSpPr>
          <p:spPr bwMode="auto">
            <a:xfrm>
              <a:off x="2928938" y="2981325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26" name="Rectangle 19"/>
            <p:cNvSpPr>
              <a:spLocks noChangeArrowheads="1"/>
            </p:cNvSpPr>
            <p:nvPr/>
          </p:nvSpPr>
          <p:spPr bwMode="auto">
            <a:xfrm>
              <a:off x="2566988" y="4194175"/>
              <a:ext cx="1381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altLang="en-US" sz="2400"/>
            </a:p>
          </p:txBody>
        </p:sp>
        <p:sp>
          <p:nvSpPr>
            <p:cNvPr id="21527" name="Rectangle 20"/>
            <p:cNvSpPr>
              <a:spLocks noChangeArrowheads="1"/>
            </p:cNvSpPr>
            <p:nvPr/>
          </p:nvSpPr>
          <p:spPr bwMode="auto">
            <a:xfrm>
              <a:off x="2867025" y="4194175"/>
              <a:ext cx="1381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altLang="en-US" sz="2400"/>
            </a:p>
          </p:txBody>
        </p:sp>
        <p:sp>
          <p:nvSpPr>
            <p:cNvPr id="21528" name="Rectangle 21"/>
            <p:cNvSpPr>
              <a:spLocks noChangeArrowheads="1"/>
            </p:cNvSpPr>
            <p:nvPr/>
          </p:nvSpPr>
          <p:spPr bwMode="auto">
            <a:xfrm>
              <a:off x="2265363" y="32766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1529" name="Rectangle 22"/>
            <p:cNvSpPr>
              <a:spLocks noChangeArrowheads="1"/>
            </p:cNvSpPr>
            <p:nvPr/>
          </p:nvSpPr>
          <p:spPr bwMode="auto">
            <a:xfrm>
              <a:off x="2265363" y="35052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1530" name="Rectangle 23"/>
            <p:cNvSpPr>
              <a:spLocks noChangeArrowheads="1"/>
            </p:cNvSpPr>
            <p:nvPr/>
          </p:nvSpPr>
          <p:spPr bwMode="auto">
            <a:xfrm>
              <a:off x="2265363" y="419576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31" name="Rectangle 24"/>
            <p:cNvSpPr>
              <a:spLocks noChangeArrowheads="1"/>
            </p:cNvSpPr>
            <p:nvPr/>
          </p:nvSpPr>
          <p:spPr bwMode="auto">
            <a:xfrm>
              <a:off x="2265363" y="37322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1532" name="Rectangle 25"/>
            <p:cNvSpPr>
              <a:spLocks noChangeArrowheads="1"/>
            </p:cNvSpPr>
            <p:nvPr/>
          </p:nvSpPr>
          <p:spPr bwMode="auto">
            <a:xfrm>
              <a:off x="2265363" y="39624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1533" name="Rectangle 26"/>
            <p:cNvSpPr>
              <a:spLocks noChangeArrowheads="1"/>
            </p:cNvSpPr>
            <p:nvPr/>
          </p:nvSpPr>
          <p:spPr bwMode="auto">
            <a:xfrm>
              <a:off x="2212975" y="2906713"/>
              <a:ext cx="21748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En</a:t>
              </a:r>
              <a:endParaRPr lang="en-US" altLang="en-US" sz="2400"/>
            </a:p>
          </p:txBody>
        </p:sp>
        <p:sp>
          <p:nvSpPr>
            <p:cNvPr id="21534" name="Rectangle 27"/>
            <p:cNvSpPr>
              <a:spLocks noChangeArrowheads="1"/>
            </p:cNvSpPr>
            <p:nvPr/>
          </p:nvSpPr>
          <p:spPr bwMode="auto">
            <a:xfrm>
              <a:off x="3360738" y="35036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35" name="Rectangle 28"/>
            <p:cNvSpPr>
              <a:spLocks noChangeArrowheads="1"/>
            </p:cNvSpPr>
            <p:nvPr/>
          </p:nvSpPr>
          <p:spPr bwMode="auto">
            <a:xfrm>
              <a:off x="3360738" y="37322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36" name="Rectangle 29"/>
            <p:cNvSpPr>
              <a:spLocks noChangeArrowheads="1"/>
            </p:cNvSpPr>
            <p:nvPr/>
          </p:nvSpPr>
          <p:spPr bwMode="auto">
            <a:xfrm>
              <a:off x="3360738" y="39624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37" name="Rectangle 30"/>
            <p:cNvSpPr>
              <a:spLocks noChangeArrowheads="1"/>
            </p:cNvSpPr>
            <p:nvPr/>
          </p:nvSpPr>
          <p:spPr bwMode="auto">
            <a:xfrm>
              <a:off x="3360738" y="32750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1538" name="Rectangle 31"/>
            <p:cNvSpPr>
              <a:spLocks noChangeArrowheads="1"/>
            </p:cNvSpPr>
            <p:nvPr/>
          </p:nvSpPr>
          <p:spPr bwMode="auto">
            <a:xfrm>
              <a:off x="3360738" y="419417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39" name="Rectangle 32"/>
            <p:cNvSpPr>
              <a:spLocks noChangeArrowheads="1"/>
            </p:cNvSpPr>
            <p:nvPr/>
          </p:nvSpPr>
          <p:spPr bwMode="auto">
            <a:xfrm>
              <a:off x="3622675" y="2894013"/>
              <a:ext cx="1381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en-US" sz="2400"/>
            </a:p>
          </p:txBody>
        </p:sp>
        <p:sp>
          <p:nvSpPr>
            <p:cNvPr id="21540" name="Rectangle 33"/>
            <p:cNvSpPr>
              <a:spLocks noChangeArrowheads="1"/>
            </p:cNvSpPr>
            <p:nvPr/>
          </p:nvSpPr>
          <p:spPr bwMode="auto">
            <a:xfrm>
              <a:off x="3705225" y="2981325"/>
              <a:ext cx="1158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1541" name="Rectangle 34"/>
            <p:cNvSpPr>
              <a:spLocks noChangeArrowheads="1"/>
            </p:cNvSpPr>
            <p:nvPr/>
          </p:nvSpPr>
          <p:spPr bwMode="auto">
            <a:xfrm>
              <a:off x="3662363" y="35036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1542" name="Rectangle 35"/>
            <p:cNvSpPr>
              <a:spLocks noChangeArrowheads="1"/>
            </p:cNvSpPr>
            <p:nvPr/>
          </p:nvSpPr>
          <p:spPr bwMode="auto">
            <a:xfrm>
              <a:off x="3662363" y="37322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43" name="Rectangle 36"/>
            <p:cNvSpPr>
              <a:spLocks noChangeArrowheads="1"/>
            </p:cNvSpPr>
            <p:nvPr/>
          </p:nvSpPr>
          <p:spPr bwMode="auto">
            <a:xfrm>
              <a:off x="3662363" y="39624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dirty="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 dirty="0"/>
            </a:p>
          </p:txBody>
        </p:sp>
        <p:sp>
          <p:nvSpPr>
            <p:cNvPr id="21544" name="Rectangle 37"/>
            <p:cNvSpPr>
              <a:spLocks noChangeArrowheads="1"/>
            </p:cNvSpPr>
            <p:nvPr/>
          </p:nvSpPr>
          <p:spPr bwMode="auto">
            <a:xfrm>
              <a:off x="3662363" y="32750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45" name="Rectangle 38"/>
            <p:cNvSpPr>
              <a:spLocks noChangeArrowheads="1"/>
            </p:cNvSpPr>
            <p:nvPr/>
          </p:nvSpPr>
          <p:spPr bwMode="auto">
            <a:xfrm>
              <a:off x="3662363" y="419417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46" name="Rectangle 39"/>
            <p:cNvSpPr>
              <a:spLocks noChangeArrowheads="1"/>
            </p:cNvSpPr>
            <p:nvPr/>
          </p:nvSpPr>
          <p:spPr bwMode="auto">
            <a:xfrm>
              <a:off x="3922713" y="2894013"/>
              <a:ext cx="1381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en-US" sz="2400"/>
            </a:p>
          </p:txBody>
        </p:sp>
        <p:sp>
          <p:nvSpPr>
            <p:cNvPr id="21547" name="Rectangle 40"/>
            <p:cNvSpPr>
              <a:spLocks noChangeArrowheads="1"/>
            </p:cNvSpPr>
            <p:nvPr/>
          </p:nvSpPr>
          <p:spPr bwMode="auto">
            <a:xfrm>
              <a:off x="4005263" y="2981325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en-US" sz="2400"/>
            </a:p>
          </p:txBody>
        </p:sp>
        <p:sp>
          <p:nvSpPr>
            <p:cNvPr id="21548" name="Rectangle 41"/>
            <p:cNvSpPr>
              <a:spLocks noChangeArrowheads="1"/>
            </p:cNvSpPr>
            <p:nvPr/>
          </p:nvSpPr>
          <p:spPr bwMode="auto">
            <a:xfrm>
              <a:off x="3962400" y="35036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49" name="Rectangle 42"/>
            <p:cNvSpPr>
              <a:spLocks noChangeArrowheads="1"/>
            </p:cNvSpPr>
            <p:nvPr/>
          </p:nvSpPr>
          <p:spPr bwMode="auto">
            <a:xfrm>
              <a:off x="3962400" y="37322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1550" name="Rectangle 43"/>
            <p:cNvSpPr>
              <a:spLocks noChangeArrowheads="1"/>
            </p:cNvSpPr>
            <p:nvPr/>
          </p:nvSpPr>
          <p:spPr bwMode="auto">
            <a:xfrm>
              <a:off x="3962400" y="396240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51" name="Rectangle 44"/>
            <p:cNvSpPr>
              <a:spLocks noChangeArrowheads="1"/>
            </p:cNvSpPr>
            <p:nvPr/>
          </p:nvSpPr>
          <p:spPr bwMode="auto">
            <a:xfrm>
              <a:off x="3962400" y="32750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52" name="Rectangle 45"/>
            <p:cNvSpPr>
              <a:spLocks noChangeArrowheads="1"/>
            </p:cNvSpPr>
            <p:nvPr/>
          </p:nvSpPr>
          <p:spPr bwMode="auto">
            <a:xfrm>
              <a:off x="3962400" y="41941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53" name="Rectangle 46"/>
            <p:cNvSpPr>
              <a:spLocks noChangeArrowheads="1"/>
            </p:cNvSpPr>
            <p:nvPr/>
          </p:nvSpPr>
          <p:spPr bwMode="auto">
            <a:xfrm>
              <a:off x="4227513" y="2894013"/>
              <a:ext cx="1381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en-US" sz="2400"/>
            </a:p>
          </p:txBody>
        </p:sp>
        <p:sp>
          <p:nvSpPr>
            <p:cNvPr id="21554" name="Rectangle 47"/>
            <p:cNvSpPr>
              <a:spLocks noChangeArrowheads="1"/>
            </p:cNvSpPr>
            <p:nvPr/>
          </p:nvSpPr>
          <p:spPr bwMode="auto">
            <a:xfrm>
              <a:off x="4310063" y="2981325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altLang="en-US" sz="2400"/>
            </a:p>
          </p:txBody>
        </p:sp>
        <p:sp>
          <p:nvSpPr>
            <p:cNvPr id="21555" name="Rectangle 48"/>
            <p:cNvSpPr>
              <a:spLocks noChangeArrowheads="1"/>
            </p:cNvSpPr>
            <p:nvPr/>
          </p:nvSpPr>
          <p:spPr bwMode="auto">
            <a:xfrm>
              <a:off x="4267200" y="35036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56" name="Rectangle 49"/>
            <p:cNvSpPr>
              <a:spLocks noChangeArrowheads="1"/>
            </p:cNvSpPr>
            <p:nvPr/>
          </p:nvSpPr>
          <p:spPr bwMode="auto">
            <a:xfrm>
              <a:off x="4267200" y="373380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57" name="Rectangle 50"/>
            <p:cNvSpPr>
              <a:spLocks noChangeArrowheads="1"/>
            </p:cNvSpPr>
            <p:nvPr/>
          </p:nvSpPr>
          <p:spPr bwMode="auto">
            <a:xfrm>
              <a:off x="4267200" y="396240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1558" name="Rectangle 51"/>
            <p:cNvSpPr>
              <a:spLocks noChangeArrowheads="1"/>
            </p:cNvSpPr>
            <p:nvPr/>
          </p:nvSpPr>
          <p:spPr bwMode="auto">
            <a:xfrm>
              <a:off x="4267200" y="32734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59" name="Rectangle 52"/>
            <p:cNvSpPr>
              <a:spLocks noChangeArrowheads="1"/>
            </p:cNvSpPr>
            <p:nvPr/>
          </p:nvSpPr>
          <p:spPr bwMode="auto">
            <a:xfrm>
              <a:off x="4267200" y="419576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60" name="Rectangle 53"/>
            <p:cNvSpPr>
              <a:spLocks noChangeArrowheads="1"/>
            </p:cNvSpPr>
            <p:nvPr/>
          </p:nvSpPr>
          <p:spPr bwMode="auto">
            <a:xfrm>
              <a:off x="5608638" y="3132138"/>
              <a:ext cx="1778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1561" name="Rectangle 54"/>
            <p:cNvSpPr>
              <a:spLocks noChangeArrowheads="1"/>
            </p:cNvSpPr>
            <p:nvPr/>
          </p:nvSpPr>
          <p:spPr bwMode="auto">
            <a:xfrm>
              <a:off x="5535613" y="3051175"/>
              <a:ext cx="877887" cy="116363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62" name="Line 55"/>
            <p:cNvSpPr>
              <a:spLocks noChangeShapeType="1"/>
            </p:cNvSpPr>
            <p:nvPr/>
          </p:nvSpPr>
          <p:spPr bwMode="auto">
            <a:xfrm>
              <a:off x="5249863" y="3241675"/>
              <a:ext cx="2857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Rectangle 56"/>
            <p:cNvSpPr>
              <a:spLocks noChangeArrowheads="1"/>
            </p:cNvSpPr>
            <p:nvPr/>
          </p:nvSpPr>
          <p:spPr bwMode="auto">
            <a:xfrm>
              <a:off x="5729288" y="3219450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64" name="Line 57"/>
            <p:cNvSpPr>
              <a:spLocks noChangeShapeType="1"/>
            </p:cNvSpPr>
            <p:nvPr/>
          </p:nvSpPr>
          <p:spPr bwMode="auto">
            <a:xfrm>
              <a:off x="5249863" y="3986213"/>
              <a:ext cx="28575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Line 58"/>
            <p:cNvSpPr>
              <a:spLocks noChangeShapeType="1"/>
            </p:cNvSpPr>
            <p:nvPr/>
          </p:nvSpPr>
          <p:spPr bwMode="auto">
            <a:xfrm>
              <a:off x="6413500" y="3241675"/>
              <a:ext cx="2682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Line 59"/>
            <p:cNvSpPr>
              <a:spLocks noChangeShapeType="1"/>
            </p:cNvSpPr>
            <p:nvPr/>
          </p:nvSpPr>
          <p:spPr bwMode="auto">
            <a:xfrm>
              <a:off x="6413500" y="3986213"/>
              <a:ext cx="268288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Rectangle 60"/>
            <p:cNvSpPr>
              <a:spLocks noChangeArrowheads="1"/>
            </p:cNvSpPr>
            <p:nvPr/>
          </p:nvSpPr>
          <p:spPr bwMode="auto">
            <a:xfrm>
              <a:off x="5608638" y="3916363"/>
              <a:ext cx="21748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En</a:t>
              </a:r>
              <a:endParaRPr lang="en-US" altLang="en-US" sz="2400"/>
            </a:p>
          </p:txBody>
        </p:sp>
        <p:sp>
          <p:nvSpPr>
            <p:cNvPr id="21568" name="Rectangle 61"/>
            <p:cNvSpPr>
              <a:spLocks noChangeArrowheads="1"/>
            </p:cNvSpPr>
            <p:nvPr/>
          </p:nvSpPr>
          <p:spPr bwMode="auto">
            <a:xfrm>
              <a:off x="6184900" y="3132138"/>
              <a:ext cx="1381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en-US" sz="2400"/>
            </a:p>
          </p:txBody>
        </p:sp>
        <p:sp>
          <p:nvSpPr>
            <p:cNvPr id="21569" name="Rectangle 62"/>
            <p:cNvSpPr>
              <a:spLocks noChangeArrowheads="1"/>
            </p:cNvSpPr>
            <p:nvPr/>
          </p:nvSpPr>
          <p:spPr bwMode="auto">
            <a:xfrm>
              <a:off x="6265863" y="3219450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1570" name="Rectangle 63"/>
            <p:cNvSpPr>
              <a:spLocks noChangeArrowheads="1"/>
            </p:cNvSpPr>
            <p:nvPr/>
          </p:nvSpPr>
          <p:spPr bwMode="auto">
            <a:xfrm>
              <a:off x="5608638" y="3378200"/>
              <a:ext cx="1778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1571" name="Line 64"/>
            <p:cNvSpPr>
              <a:spLocks noChangeShapeType="1"/>
            </p:cNvSpPr>
            <p:nvPr/>
          </p:nvSpPr>
          <p:spPr bwMode="auto">
            <a:xfrm>
              <a:off x="5249863" y="3489325"/>
              <a:ext cx="2857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Rectangle 65"/>
            <p:cNvSpPr>
              <a:spLocks noChangeArrowheads="1"/>
            </p:cNvSpPr>
            <p:nvPr/>
          </p:nvSpPr>
          <p:spPr bwMode="auto">
            <a:xfrm>
              <a:off x="5729288" y="3465513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1573" name="Rectangle 66"/>
            <p:cNvSpPr>
              <a:spLocks noChangeArrowheads="1"/>
            </p:cNvSpPr>
            <p:nvPr/>
          </p:nvSpPr>
          <p:spPr bwMode="auto">
            <a:xfrm>
              <a:off x="6184900" y="3378200"/>
              <a:ext cx="1381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en-US" sz="2400"/>
            </a:p>
          </p:txBody>
        </p:sp>
        <p:sp>
          <p:nvSpPr>
            <p:cNvPr id="21574" name="Rectangle 67"/>
            <p:cNvSpPr>
              <a:spLocks noChangeArrowheads="1"/>
            </p:cNvSpPr>
            <p:nvPr/>
          </p:nvSpPr>
          <p:spPr bwMode="auto">
            <a:xfrm>
              <a:off x="6265863" y="3465513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1575" name="Rectangle 68"/>
            <p:cNvSpPr>
              <a:spLocks noChangeArrowheads="1"/>
            </p:cNvSpPr>
            <p:nvPr/>
          </p:nvSpPr>
          <p:spPr bwMode="auto">
            <a:xfrm>
              <a:off x="6184900" y="3622675"/>
              <a:ext cx="1381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en-US" sz="2400"/>
            </a:p>
          </p:txBody>
        </p:sp>
        <p:sp>
          <p:nvSpPr>
            <p:cNvPr id="21576" name="Rectangle 69"/>
            <p:cNvSpPr>
              <a:spLocks noChangeArrowheads="1"/>
            </p:cNvSpPr>
            <p:nvPr/>
          </p:nvSpPr>
          <p:spPr bwMode="auto">
            <a:xfrm>
              <a:off x="6265863" y="3709988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en-US" sz="2400"/>
            </a:p>
          </p:txBody>
        </p:sp>
        <p:sp>
          <p:nvSpPr>
            <p:cNvPr id="21577" name="Rectangle 70"/>
            <p:cNvSpPr>
              <a:spLocks noChangeArrowheads="1"/>
            </p:cNvSpPr>
            <p:nvPr/>
          </p:nvSpPr>
          <p:spPr bwMode="auto">
            <a:xfrm>
              <a:off x="6184900" y="3868738"/>
              <a:ext cx="1381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en-US" sz="2400"/>
            </a:p>
          </p:txBody>
        </p:sp>
        <p:sp>
          <p:nvSpPr>
            <p:cNvPr id="21578" name="Line 71"/>
            <p:cNvSpPr>
              <a:spLocks noChangeShapeType="1"/>
            </p:cNvSpPr>
            <p:nvPr/>
          </p:nvSpPr>
          <p:spPr bwMode="auto">
            <a:xfrm>
              <a:off x="6427788" y="3757613"/>
              <a:ext cx="2540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Line 72"/>
            <p:cNvSpPr>
              <a:spLocks noChangeShapeType="1"/>
            </p:cNvSpPr>
            <p:nvPr/>
          </p:nvSpPr>
          <p:spPr bwMode="auto">
            <a:xfrm>
              <a:off x="6413500" y="3508375"/>
              <a:ext cx="26828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Rectangle 73"/>
            <p:cNvSpPr>
              <a:spLocks noChangeArrowheads="1"/>
            </p:cNvSpPr>
            <p:nvPr/>
          </p:nvSpPr>
          <p:spPr bwMode="auto">
            <a:xfrm>
              <a:off x="6265863" y="3956050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altLang="en-US" sz="2400"/>
            </a:p>
          </p:txBody>
        </p:sp>
        <p:sp>
          <p:nvSpPr>
            <p:cNvPr id="21581" name="Rectangle 74"/>
            <p:cNvSpPr>
              <a:spLocks noChangeArrowheads="1"/>
            </p:cNvSpPr>
            <p:nvPr/>
          </p:nvSpPr>
          <p:spPr bwMode="auto">
            <a:xfrm>
              <a:off x="2690813" y="4484688"/>
              <a:ext cx="116046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Helvetica" pitchFamily="34" charset="0"/>
                </a:rPr>
                <a:t>(a) Truth table </a:t>
              </a:r>
              <a:endParaRPr lang="en-US" altLang="en-US" sz="2400"/>
            </a:p>
          </p:txBody>
        </p:sp>
        <p:sp>
          <p:nvSpPr>
            <p:cNvPr id="21582" name="Rectangle 75"/>
            <p:cNvSpPr>
              <a:spLocks noChangeArrowheads="1"/>
            </p:cNvSpPr>
            <p:nvPr/>
          </p:nvSpPr>
          <p:spPr bwMode="auto">
            <a:xfrm>
              <a:off x="5249863" y="4484688"/>
              <a:ext cx="16827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Helvetica" pitchFamily="34" charset="0"/>
                </a:rPr>
                <a:t>(b) Graphical symbol </a:t>
              </a:r>
              <a:endParaRPr lang="en-US" altLang="en-US" sz="2400"/>
            </a:p>
          </p:txBody>
        </p:sp>
      </p:grpSp>
      <p:sp>
        <p:nvSpPr>
          <p:cNvPr id="2150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BE5871-9AC1-4368-A2FA-F995A75D857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Decoder using case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066800" y="1219200"/>
            <a:ext cx="363061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tabLst>
                <a:tab pos="454025" algn="l"/>
                <a:tab pos="862013" algn="l"/>
                <a:tab pos="11938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454025" algn="l"/>
                <a:tab pos="862013" algn="l"/>
                <a:tab pos="11938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tabLst>
                <a:tab pos="454025" algn="l"/>
                <a:tab pos="862013" algn="l"/>
                <a:tab pos="1193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454025" algn="l"/>
                <a:tab pos="86201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86201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7543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86201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2115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86201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6687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86201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1259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86201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ea typeface="MS Mincho" pitchFamily="49" charset="-128"/>
                <a:cs typeface="Arial" pitchFamily="34" charset="0"/>
              </a:rPr>
              <a:t>module</a:t>
            </a:r>
            <a:r>
              <a:rPr lang="en-US" altLang="en-US" sz="2000" dirty="0">
                <a:ea typeface="MS Mincho" pitchFamily="49" charset="-128"/>
                <a:cs typeface="Arial" pitchFamily="34" charset="0"/>
              </a:rPr>
              <a:t> dec2to4 (W, </a:t>
            </a:r>
            <a:r>
              <a:rPr lang="en-US" altLang="en-US" sz="2000" dirty="0" err="1">
                <a:ea typeface="MS Mincho" pitchFamily="49" charset="-128"/>
                <a:cs typeface="Arial" pitchFamily="34" charset="0"/>
              </a:rPr>
              <a:t>En</a:t>
            </a:r>
            <a:r>
              <a:rPr lang="en-US" altLang="en-US" sz="2000" dirty="0">
                <a:ea typeface="MS Mincho" pitchFamily="49" charset="-128"/>
                <a:cs typeface="Arial" pitchFamily="34" charset="0"/>
              </a:rPr>
              <a:t>, Y);</a:t>
            </a:r>
            <a:endParaRPr lang="en-US" altLang="en-US" sz="2000" dirty="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2000" b="1" dirty="0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2000" dirty="0">
                <a:ea typeface="MS Mincho" pitchFamily="49" charset="-128"/>
                <a:cs typeface="Arial" pitchFamily="34" charset="0"/>
              </a:rPr>
              <a:t> [1:0] W;</a:t>
            </a:r>
            <a:endParaRPr lang="en-US" altLang="en-US" sz="2000" dirty="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2000" b="1" dirty="0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2000" dirty="0">
                <a:ea typeface="MS Mincho" pitchFamily="49" charset="-128"/>
                <a:cs typeface="Arial" pitchFamily="34" charset="0"/>
              </a:rPr>
              <a:t> </a:t>
            </a:r>
            <a:r>
              <a:rPr lang="en-US" altLang="en-US" sz="2000" dirty="0" err="1">
                <a:ea typeface="MS Mincho" pitchFamily="49" charset="-128"/>
                <a:cs typeface="Arial" pitchFamily="34" charset="0"/>
              </a:rPr>
              <a:t>En</a:t>
            </a:r>
            <a:r>
              <a:rPr lang="en-US" altLang="en-US" sz="2000" dirty="0">
                <a:ea typeface="MS Mincho" pitchFamily="49" charset="-128"/>
                <a:cs typeface="Arial" pitchFamily="34" charset="0"/>
              </a:rPr>
              <a:t>;</a:t>
            </a:r>
            <a:endParaRPr lang="en-US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ea typeface="MS Mincho" pitchFamily="49" charset="-128"/>
              </a:rPr>
              <a:t>	</a:t>
            </a:r>
            <a:r>
              <a:rPr lang="en-US" altLang="en-US" sz="2000" b="1" dirty="0">
                <a:ea typeface="MS Mincho" pitchFamily="49" charset="-128"/>
              </a:rPr>
              <a:t>output</a:t>
            </a:r>
            <a:r>
              <a:rPr lang="en-US" altLang="en-US" sz="2000" dirty="0">
                <a:ea typeface="MS Mincho" pitchFamily="49" charset="-128"/>
              </a:rPr>
              <a:t> [0:3] Y;</a:t>
            </a:r>
            <a:endParaRPr lang="en-US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ea typeface="MS Mincho" pitchFamily="49" charset="-128"/>
              </a:rPr>
              <a:t>	</a:t>
            </a:r>
            <a:r>
              <a:rPr lang="en-US" altLang="en-US" sz="2000" b="1" dirty="0">
                <a:ea typeface="MS Mincho" pitchFamily="49" charset="-128"/>
              </a:rPr>
              <a:t>reg</a:t>
            </a:r>
            <a:r>
              <a:rPr lang="en-US" altLang="en-US" sz="2000" dirty="0">
                <a:ea typeface="MS Mincho" pitchFamily="49" charset="-128"/>
              </a:rPr>
              <a:t> [0:3] Y;</a:t>
            </a:r>
            <a:endParaRPr lang="en-US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ea typeface="MS Mincho" pitchFamily="49" charset="-128"/>
              </a:rPr>
              <a:t>	</a:t>
            </a:r>
            <a:endParaRPr lang="en-US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ea typeface="MS Mincho" pitchFamily="49" charset="-128"/>
              </a:rPr>
              <a:t>	</a:t>
            </a:r>
            <a:r>
              <a:rPr lang="en-US" altLang="en-US" sz="2000" b="1" dirty="0">
                <a:ea typeface="MS Mincho" pitchFamily="49" charset="-128"/>
              </a:rPr>
              <a:t>always</a:t>
            </a:r>
            <a:r>
              <a:rPr lang="en-US" altLang="en-US" sz="2000" dirty="0">
                <a:ea typeface="MS Mincho" pitchFamily="49" charset="-128"/>
              </a:rPr>
              <a:t> @(W or </a:t>
            </a:r>
            <a:r>
              <a:rPr lang="en-US" altLang="en-US" sz="2000" dirty="0" err="1">
                <a:ea typeface="MS Mincho" pitchFamily="49" charset="-128"/>
              </a:rPr>
              <a:t>En</a:t>
            </a:r>
            <a:r>
              <a:rPr lang="en-US" altLang="en-US" sz="2000" dirty="0">
                <a:ea typeface="MS Mincho" pitchFamily="49" charset="-128"/>
              </a:rPr>
              <a:t>)</a:t>
            </a:r>
            <a:endParaRPr lang="en-US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ea typeface="MS Mincho" pitchFamily="49" charset="-128"/>
              </a:rPr>
              <a:t>		</a:t>
            </a:r>
            <a:r>
              <a:rPr lang="en-US" altLang="en-US" sz="2000" b="1" dirty="0">
                <a:ea typeface="MS Mincho" pitchFamily="49" charset="-128"/>
              </a:rPr>
              <a:t>case</a:t>
            </a:r>
            <a:r>
              <a:rPr lang="en-US" altLang="en-US" sz="2000" dirty="0">
                <a:ea typeface="MS Mincho" pitchFamily="49" charset="-128"/>
              </a:rPr>
              <a:t> ({</a:t>
            </a:r>
            <a:r>
              <a:rPr lang="en-US" altLang="en-US" sz="2000" dirty="0" err="1">
                <a:ea typeface="MS Mincho" pitchFamily="49" charset="-128"/>
              </a:rPr>
              <a:t>En</a:t>
            </a:r>
            <a:r>
              <a:rPr lang="en-US" altLang="en-US" sz="2000" dirty="0">
                <a:ea typeface="MS Mincho" pitchFamily="49" charset="-128"/>
              </a:rPr>
              <a:t>, W})</a:t>
            </a:r>
            <a:endParaRPr lang="en-US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ea typeface="MS Mincho" pitchFamily="49" charset="-128"/>
              </a:rPr>
              <a:t>			3'b100: Y = 4'b1000;</a:t>
            </a:r>
            <a:endParaRPr lang="en-US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ea typeface="MS Mincho" pitchFamily="49" charset="-128"/>
              </a:rPr>
              <a:t>			3'b101: Y = 4'b0100;</a:t>
            </a:r>
            <a:endParaRPr lang="en-US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ea typeface="MS Mincho" pitchFamily="49" charset="-128"/>
              </a:rPr>
              <a:t>			3'b110: Y = 4'b0010;</a:t>
            </a:r>
            <a:endParaRPr lang="en-US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ea typeface="MS Mincho" pitchFamily="49" charset="-128"/>
              </a:rPr>
              <a:t>			3'b111: Y = 4'b0001;</a:t>
            </a:r>
            <a:endParaRPr lang="en-US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ea typeface="MS Mincho" pitchFamily="49" charset="-128"/>
              </a:rPr>
              <a:t>			</a:t>
            </a:r>
            <a:r>
              <a:rPr lang="en-US" altLang="en-US" sz="2000" b="1" dirty="0">
                <a:ea typeface="MS Mincho" pitchFamily="49" charset="-128"/>
              </a:rPr>
              <a:t>default</a:t>
            </a:r>
            <a:r>
              <a:rPr lang="en-US" altLang="en-US" sz="2000" dirty="0">
                <a:ea typeface="MS Mincho" pitchFamily="49" charset="-128"/>
              </a:rPr>
              <a:t>: Y = 4'b0000;</a:t>
            </a:r>
            <a:endParaRPr lang="en-US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ea typeface="MS Mincho" pitchFamily="49" charset="-128"/>
              </a:rPr>
              <a:t>		</a:t>
            </a:r>
            <a:r>
              <a:rPr lang="en-US" altLang="en-US" sz="2000" b="1" dirty="0" err="1">
                <a:ea typeface="MS Mincho" pitchFamily="49" charset="-128"/>
              </a:rPr>
              <a:t>endcase</a:t>
            </a:r>
            <a:endParaRPr lang="en-US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ea typeface="MS Mincho" pitchFamily="49" charset="-128"/>
              </a:rPr>
              <a:t>	</a:t>
            </a:r>
            <a:endParaRPr lang="en-US" altLang="en-US" sz="2000" dirty="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ea typeface="MS Mincho" pitchFamily="49" charset="-128"/>
              </a:rPr>
              <a:t>endmodule</a:t>
            </a:r>
            <a:endParaRPr lang="en-US" altLang="en-US" sz="2000" dirty="0">
              <a:cs typeface="Courier New" pitchFamily="49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851525" y="1484313"/>
            <a:ext cx="2393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rgbClr val="FF3300"/>
                </a:solidFill>
              </a:rPr>
              <a:t>Concatenate operator</a:t>
            </a:r>
          </a:p>
          <a:p>
            <a:r>
              <a:rPr lang="en-US" altLang="en-US">
                <a:solidFill>
                  <a:srgbClr val="FF3300"/>
                </a:solidFill>
              </a:rPr>
              <a:t>Default for En=0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3505200" y="1752600"/>
            <a:ext cx="2438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4572000" y="1981200"/>
            <a:ext cx="13716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285CE3-8AAA-4BA1-9F01-9C400305A127}" type="slidenum">
              <a:rPr lang="en-US" altLang="en-US" smtClean="0"/>
              <a:pPr/>
              <a:t>19</a:t>
            </a:fld>
            <a:endParaRPr lang="en-US" altLang="en-US"/>
          </a:p>
        </p:txBody>
      </p:sp>
      <p:grpSp>
        <p:nvGrpSpPr>
          <p:cNvPr id="22536" name="Group 1"/>
          <p:cNvGrpSpPr>
            <a:grpSpLocks/>
          </p:cNvGrpSpPr>
          <p:nvPr/>
        </p:nvGrpSpPr>
        <p:grpSpPr bwMode="auto">
          <a:xfrm>
            <a:off x="5818188" y="2940050"/>
            <a:ext cx="2328862" cy="1820863"/>
            <a:chOff x="5899149" y="2438400"/>
            <a:chExt cx="2328862" cy="1820056"/>
          </a:xfrm>
        </p:grpSpPr>
        <p:sp>
          <p:nvSpPr>
            <p:cNvPr id="22538" name="Line 3"/>
            <p:cNvSpPr>
              <a:spLocks noChangeShapeType="1"/>
            </p:cNvSpPr>
            <p:nvPr/>
          </p:nvSpPr>
          <p:spPr bwMode="auto">
            <a:xfrm flipH="1">
              <a:off x="5899149" y="2999568"/>
              <a:ext cx="232886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4"/>
            <p:cNvSpPr>
              <a:spLocks noChangeShapeType="1"/>
            </p:cNvSpPr>
            <p:nvPr/>
          </p:nvSpPr>
          <p:spPr bwMode="auto">
            <a:xfrm flipV="1">
              <a:off x="6911974" y="2732868"/>
              <a:ext cx="1587" cy="1525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Rectangle 5"/>
            <p:cNvSpPr>
              <a:spLocks noChangeArrowheads="1"/>
            </p:cNvSpPr>
            <p:nvPr/>
          </p:nvSpPr>
          <p:spPr bwMode="auto">
            <a:xfrm>
              <a:off x="6346824" y="3109106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41" name="Rectangle 6"/>
            <p:cNvSpPr>
              <a:spLocks noChangeArrowheads="1"/>
            </p:cNvSpPr>
            <p:nvPr/>
          </p:nvSpPr>
          <p:spPr bwMode="auto">
            <a:xfrm>
              <a:off x="6346824" y="3337706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42" name="Rectangle 7"/>
            <p:cNvSpPr>
              <a:spLocks noChangeArrowheads="1"/>
            </p:cNvSpPr>
            <p:nvPr/>
          </p:nvSpPr>
          <p:spPr bwMode="auto">
            <a:xfrm>
              <a:off x="6346824" y="3566306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2543" name="Rectangle 8"/>
            <p:cNvSpPr>
              <a:spLocks noChangeArrowheads="1"/>
            </p:cNvSpPr>
            <p:nvPr/>
          </p:nvSpPr>
          <p:spPr bwMode="auto">
            <a:xfrm>
              <a:off x="6346824" y="379649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2544" name="Rectangle 9"/>
            <p:cNvSpPr>
              <a:spLocks noChangeArrowheads="1"/>
            </p:cNvSpPr>
            <p:nvPr/>
          </p:nvSpPr>
          <p:spPr bwMode="auto">
            <a:xfrm>
              <a:off x="6646861" y="3337706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2545" name="Rectangle 10"/>
            <p:cNvSpPr>
              <a:spLocks noChangeArrowheads="1"/>
            </p:cNvSpPr>
            <p:nvPr/>
          </p:nvSpPr>
          <p:spPr bwMode="auto">
            <a:xfrm>
              <a:off x="6646861" y="3566306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46" name="Rectangle 11"/>
            <p:cNvSpPr>
              <a:spLocks noChangeArrowheads="1"/>
            </p:cNvSpPr>
            <p:nvPr/>
          </p:nvSpPr>
          <p:spPr bwMode="auto">
            <a:xfrm>
              <a:off x="6646861" y="379649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2547" name="Rectangle 12"/>
            <p:cNvSpPr>
              <a:spLocks noChangeArrowheads="1"/>
            </p:cNvSpPr>
            <p:nvPr/>
          </p:nvSpPr>
          <p:spPr bwMode="auto">
            <a:xfrm>
              <a:off x="7100886" y="2728106"/>
              <a:ext cx="1381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en-US" sz="2400"/>
            </a:p>
          </p:txBody>
        </p:sp>
        <p:sp>
          <p:nvSpPr>
            <p:cNvPr id="22548" name="Rectangle 13"/>
            <p:cNvSpPr>
              <a:spLocks noChangeArrowheads="1"/>
            </p:cNvSpPr>
            <p:nvPr/>
          </p:nvSpPr>
          <p:spPr bwMode="auto">
            <a:xfrm>
              <a:off x="7183436" y="2815418"/>
              <a:ext cx="1158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49" name="Rectangle 14"/>
            <p:cNvSpPr>
              <a:spLocks noChangeArrowheads="1"/>
            </p:cNvSpPr>
            <p:nvPr/>
          </p:nvSpPr>
          <p:spPr bwMode="auto">
            <a:xfrm>
              <a:off x="6284911" y="2728106"/>
              <a:ext cx="1778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2550" name="Rectangle 15"/>
            <p:cNvSpPr>
              <a:spLocks noChangeArrowheads="1"/>
            </p:cNvSpPr>
            <p:nvPr/>
          </p:nvSpPr>
          <p:spPr bwMode="auto">
            <a:xfrm>
              <a:off x="6407149" y="2815418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2551" name="Rectangle 16"/>
            <p:cNvSpPr>
              <a:spLocks noChangeArrowheads="1"/>
            </p:cNvSpPr>
            <p:nvPr/>
          </p:nvSpPr>
          <p:spPr bwMode="auto">
            <a:xfrm>
              <a:off x="6646861" y="3109106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52" name="Rectangle 17"/>
            <p:cNvSpPr>
              <a:spLocks noChangeArrowheads="1"/>
            </p:cNvSpPr>
            <p:nvPr/>
          </p:nvSpPr>
          <p:spPr bwMode="auto">
            <a:xfrm>
              <a:off x="6586536" y="2728106"/>
              <a:ext cx="1778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2553" name="Rectangle 18"/>
            <p:cNvSpPr>
              <a:spLocks noChangeArrowheads="1"/>
            </p:cNvSpPr>
            <p:nvPr/>
          </p:nvSpPr>
          <p:spPr bwMode="auto">
            <a:xfrm>
              <a:off x="6708774" y="2815418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54" name="Rectangle 19"/>
            <p:cNvSpPr>
              <a:spLocks noChangeArrowheads="1"/>
            </p:cNvSpPr>
            <p:nvPr/>
          </p:nvSpPr>
          <p:spPr bwMode="auto">
            <a:xfrm>
              <a:off x="6346824" y="4028268"/>
              <a:ext cx="1381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altLang="en-US" sz="2400"/>
            </a:p>
          </p:txBody>
        </p:sp>
        <p:sp>
          <p:nvSpPr>
            <p:cNvPr id="22555" name="Rectangle 20"/>
            <p:cNvSpPr>
              <a:spLocks noChangeArrowheads="1"/>
            </p:cNvSpPr>
            <p:nvPr/>
          </p:nvSpPr>
          <p:spPr bwMode="auto">
            <a:xfrm>
              <a:off x="6646861" y="4028268"/>
              <a:ext cx="1381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x </a:t>
              </a:r>
              <a:endParaRPr lang="en-US" altLang="en-US" sz="2400"/>
            </a:p>
          </p:txBody>
        </p:sp>
        <p:sp>
          <p:nvSpPr>
            <p:cNvPr id="22556" name="Rectangle 21"/>
            <p:cNvSpPr>
              <a:spLocks noChangeArrowheads="1"/>
            </p:cNvSpPr>
            <p:nvPr/>
          </p:nvSpPr>
          <p:spPr bwMode="auto">
            <a:xfrm>
              <a:off x="6045199" y="311069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2557" name="Rectangle 22"/>
            <p:cNvSpPr>
              <a:spLocks noChangeArrowheads="1"/>
            </p:cNvSpPr>
            <p:nvPr/>
          </p:nvSpPr>
          <p:spPr bwMode="auto">
            <a:xfrm>
              <a:off x="6045199" y="333929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2558" name="Rectangle 23"/>
            <p:cNvSpPr>
              <a:spLocks noChangeArrowheads="1"/>
            </p:cNvSpPr>
            <p:nvPr/>
          </p:nvSpPr>
          <p:spPr bwMode="auto">
            <a:xfrm>
              <a:off x="6045199" y="4029856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59" name="Rectangle 24"/>
            <p:cNvSpPr>
              <a:spLocks noChangeArrowheads="1"/>
            </p:cNvSpPr>
            <p:nvPr/>
          </p:nvSpPr>
          <p:spPr bwMode="auto">
            <a:xfrm>
              <a:off x="6045199" y="3566306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2560" name="Rectangle 25"/>
            <p:cNvSpPr>
              <a:spLocks noChangeArrowheads="1"/>
            </p:cNvSpPr>
            <p:nvPr/>
          </p:nvSpPr>
          <p:spPr bwMode="auto">
            <a:xfrm>
              <a:off x="6045199" y="379649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2561" name="Rectangle 26"/>
            <p:cNvSpPr>
              <a:spLocks noChangeArrowheads="1"/>
            </p:cNvSpPr>
            <p:nvPr/>
          </p:nvSpPr>
          <p:spPr bwMode="auto">
            <a:xfrm>
              <a:off x="5992811" y="2740806"/>
              <a:ext cx="21748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En</a:t>
              </a:r>
              <a:endParaRPr lang="en-US" altLang="en-US" sz="2400"/>
            </a:p>
          </p:txBody>
        </p:sp>
        <p:sp>
          <p:nvSpPr>
            <p:cNvPr id="22562" name="Rectangle 27"/>
            <p:cNvSpPr>
              <a:spLocks noChangeArrowheads="1"/>
            </p:cNvSpPr>
            <p:nvPr/>
          </p:nvSpPr>
          <p:spPr bwMode="auto">
            <a:xfrm>
              <a:off x="7140574" y="3337706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63" name="Rectangle 28"/>
            <p:cNvSpPr>
              <a:spLocks noChangeArrowheads="1"/>
            </p:cNvSpPr>
            <p:nvPr/>
          </p:nvSpPr>
          <p:spPr bwMode="auto">
            <a:xfrm>
              <a:off x="7140574" y="3566306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64" name="Rectangle 29"/>
            <p:cNvSpPr>
              <a:spLocks noChangeArrowheads="1"/>
            </p:cNvSpPr>
            <p:nvPr/>
          </p:nvSpPr>
          <p:spPr bwMode="auto">
            <a:xfrm>
              <a:off x="7140574" y="379649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65" name="Rectangle 30"/>
            <p:cNvSpPr>
              <a:spLocks noChangeArrowheads="1"/>
            </p:cNvSpPr>
            <p:nvPr/>
          </p:nvSpPr>
          <p:spPr bwMode="auto">
            <a:xfrm>
              <a:off x="7140574" y="3109106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2566" name="Rectangle 31"/>
            <p:cNvSpPr>
              <a:spLocks noChangeArrowheads="1"/>
            </p:cNvSpPr>
            <p:nvPr/>
          </p:nvSpPr>
          <p:spPr bwMode="auto">
            <a:xfrm>
              <a:off x="7140574" y="402826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67" name="Rectangle 32"/>
            <p:cNvSpPr>
              <a:spLocks noChangeArrowheads="1"/>
            </p:cNvSpPr>
            <p:nvPr/>
          </p:nvSpPr>
          <p:spPr bwMode="auto">
            <a:xfrm>
              <a:off x="7402511" y="2728106"/>
              <a:ext cx="1381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en-US" sz="2400"/>
            </a:p>
          </p:txBody>
        </p:sp>
        <p:sp>
          <p:nvSpPr>
            <p:cNvPr id="22568" name="Rectangle 33"/>
            <p:cNvSpPr>
              <a:spLocks noChangeArrowheads="1"/>
            </p:cNvSpPr>
            <p:nvPr/>
          </p:nvSpPr>
          <p:spPr bwMode="auto">
            <a:xfrm>
              <a:off x="7485061" y="2815418"/>
              <a:ext cx="1158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2569" name="Rectangle 34"/>
            <p:cNvSpPr>
              <a:spLocks noChangeArrowheads="1"/>
            </p:cNvSpPr>
            <p:nvPr/>
          </p:nvSpPr>
          <p:spPr bwMode="auto">
            <a:xfrm>
              <a:off x="7442199" y="3337706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2570" name="Rectangle 35"/>
            <p:cNvSpPr>
              <a:spLocks noChangeArrowheads="1"/>
            </p:cNvSpPr>
            <p:nvPr/>
          </p:nvSpPr>
          <p:spPr bwMode="auto">
            <a:xfrm>
              <a:off x="7442199" y="3566306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71" name="Rectangle 36"/>
            <p:cNvSpPr>
              <a:spLocks noChangeArrowheads="1"/>
            </p:cNvSpPr>
            <p:nvPr/>
          </p:nvSpPr>
          <p:spPr bwMode="auto">
            <a:xfrm>
              <a:off x="7442199" y="379649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72" name="Rectangle 37"/>
            <p:cNvSpPr>
              <a:spLocks noChangeArrowheads="1"/>
            </p:cNvSpPr>
            <p:nvPr/>
          </p:nvSpPr>
          <p:spPr bwMode="auto">
            <a:xfrm>
              <a:off x="7442199" y="3109106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73" name="Rectangle 38"/>
            <p:cNvSpPr>
              <a:spLocks noChangeArrowheads="1"/>
            </p:cNvSpPr>
            <p:nvPr/>
          </p:nvSpPr>
          <p:spPr bwMode="auto">
            <a:xfrm>
              <a:off x="7442199" y="402826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74" name="Rectangle 39"/>
            <p:cNvSpPr>
              <a:spLocks noChangeArrowheads="1"/>
            </p:cNvSpPr>
            <p:nvPr/>
          </p:nvSpPr>
          <p:spPr bwMode="auto">
            <a:xfrm>
              <a:off x="7702549" y="2728106"/>
              <a:ext cx="1381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en-US" sz="2400"/>
            </a:p>
          </p:txBody>
        </p:sp>
        <p:sp>
          <p:nvSpPr>
            <p:cNvPr id="22575" name="Rectangle 40"/>
            <p:cNvSpPr>
              <a:spLocks noChangeArrowheads="1"/>
            </p:cNvSpPr>
            <p:nvPr/>
          </p:nvSpPr>
          <p:spPr bwMode="auto">
            <a:xfrm>
              <a:off x="7785099" y="2815418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en-US" sz="2400"/>
            </a:p>
          </p:txBody>
        </p:sp>
        <p:sp>
          <p:nvSpPr>
            <p:cNvPr id="22576" name="Rectangle 41"/>
            <p:cNvSpPr>
              <a:spLocks noChangeArrowheads="1"/>
            </p:cNvSpPr>
            <p:nvPr/>
          </p:nvSpPr>
          <p:spPr bwMode="auto">
            <a:xfrm>
              <a:off x="7742236" y="3337706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77" name="Rectangle 42"/>
            <p:cNvSpPr>
              <a:spLocks noChangeArrowheads="1"/>
            </p:cNvSpPr>
            <p:nvPr/>
          </p:nvSpPr>
          <p:spPr bwMode="auto">
            <a:xfrm>
              <a:off x="7742236" y="3566306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2578" name="Rectangle 43"/>
            <p:cNvSpPr>
              <a:spLocks noChangeArrowheads="1"/>
            </p:cNvSpPr>
            <p:nvPr/>
          </p:nvSpPr>
          <p:spPr bwMode="auto">
            <a:xfrm>
              <a:off x="7742236" y="379649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79" name="Rectangle 44"/>
            <p:cNvSpPr>
              <a:spLocks noChangeArrowheads="1"/>
            </p:cNvSpPr>
            <p:nvPr/>
          </p:nvSpPr>
          <p:spPr bwMode="auto">
            <a:xfrm>
              <a:off x="7742236" y="3109106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80" name="Rectangle 45"/>
            <p:cNvSpPr>
              <a:spLocks noChangeArrowheads="1"/>
            </p:cNvSpPr>
            <p:nvPr/>
          </p:nvSpPr>
          <p:spPr bwMode="auto">
            <a:xfrm>
              <a:off x="7742236" y="402826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81" name="Rectangle 46"/>
            <p:cNvSpPr>
              <a:spLocks noChangeArrowheads="1"/>
            </p:cNvSpPr>
            <p:nvPr/>
          </p:nvSpPr>
          <p:spPr bwMode="auto">
            <a:xfrm>
              <a:off x="8007349" y="2728106"/>
              <a:ext cx="1381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en-US" sz="2400"/>
            </a:p>
          </p:txBody>
        </p:sp>
        <p:sp>
          <p:nvSpPr>
            <p:cNvPr id="22582" name="Rectangle 47"/>
            <p:cNvSpPr>
              <a:spLocks noChangeArrowheads="1"/>
            </p:cNvSpPr>
            <p:nvPr/>
          </p:nvSpPr>
          <p:spPr bwMode="auto">
            <a:xfrm>
              <a:off x="8089899" y="2815418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altLang="en-US" sz="2400"/>
            </a:p>
          </p:txBody>
        </p:sp>
        <p:sp>
          <p:nvSpPr>
            <p:cNvPr id="22583" name="Rectangle 48"/>
            <p:cNvSpPr>
              <a:spLocks noChangeArrowheads="1"/>
            </p:cNvSpPr>
            <p:nvPr/>
          </p:nvSpPr>
          <p:spPr bwMode="auto">
            <a:xfrm>
              <a:off x="8047036" y="3337706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84" name="Rectangle 49"/>
            <p:cNvSpPr>
              <a:spLocks noChangeArrowheads="1"/>
            </p:cNvSpPr>
            <p:nvPr/>
          </p:nvSpPr>
          <p:spPr bwMode="auto">
            <a:xfrm>
              <a:off x="8047036" y="356789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85" name="Rectangle 50"/>
            <p:cNvSpPr>
              <a:spLocks noChangeArrowheads="1"/>
            </p:cNvSpPr>
            <p:nvPr/>
          </p:nvSpPr>
          <p:spPr bwMode="auto">
            <a:xfrm>
              <a:off x="8047036" y="379649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2586" name="Rectangle 51"/>
            <p:cNvSpPr>
              <a:spLocks noChangeArrowheads="1"/>
            </p:cNvSpPr>
            <p:nvPr/>
          </p:nvSpPr>
          <p:spPr bwMode="auto">
            <a:xfrm>
              <a:off x="8047036" y="310751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87" name="Rectangle 52"/>
            <p:cNvSpPr>
              <a:spLocks noChangeArrowheads="1"/>
            </p:cNvSpPr>
            <p:nvPr/>
          </p:nvSpPr>
          <p:spPr bwMode="auto">
            <a:xfrm>
              <a:off x="8047036" y="4029856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2588" name="Rectangle 74"/>
            <p:cNvSpPr>
              <a:spLocks noChangeArrowheads="1"/>
            </p:cNvSpPr>
            <p:nvPr/>
          </p:nvSpPr>
          <p:spPr bwMode="auto">
            <a:xfrm>
              <a:off x="6555307" y="2438400"/>
              <a:ext cx="96314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b="1">
                  <a:solidFill>
                    <a:srgbClr val="000000"/>
                  </a:solidFill>
                  <a:latin typeface="Helvetica" pitchFamily="34" charset="0"/>
                </a:rPr>
                <a:t>Truth table </a:t>
              </a:r>
              <a:endParaRPr lang="en-US" altLang="en-US" sz="2400" b="1"/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057400"/>
            <a:ext cx="8686800" cy="762000"/>
          </a:xfrm>
        </p:spPr>
        <p:txBody>
          <a:bodyPr/>
          <a:lstStyle/>
          <a:p>
            <a:pPr algn="ctr"/>
            <a:r>
              <a:rPr lang="en-US" altLang="en-US" sz="4400"/>
              <a:t>Digital System Design with Verilog</a:t>
            </a:r>
            <a:endParaRPr lang="th-TH" altLang="en-US" sz="440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Decoder using if-else, case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572000" y="1282700"/>
            <a:ext cx="3211513" cy="49911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tabLst>
                <a:tab pos="454025" algn="l"/>
                <a:tab pos="741363" algn="l"/>
                <a:tab pos="906463" algn="l"/>
                <a:tab pos="11938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454025" algn="l"/>
                <a:tab pos="741363" algn="l"/>
                <a:tab pos="906463" algn="l"/>
                <a:tab pos="11938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tabLst>
                <a:tab pos="454025" algn="l"/>
                <a:tab pos="741363" algn="l"/>
                <a:tab pos="906463" algn="l"/>
                <a:tab pos="11938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454025" algn="l"/>
                <a:tab pos="741363" algn="l"/>
                <a:tab pos="90646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741363" algn="l"/>
                <a:tab pos="90646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7543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741363" algn="l"/>
                <a:tab pos="90646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2115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741363" algn="l"/>
                <a:tab pos="90646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6687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741363" algn="l"/>
                <a:tab pos="90646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1259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  <a:tab pos="741363" algn="l"/>
                <a:tab pos="906463" algn="l"/>
                <a:tab pos="11938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ea typeface="MS Mincho" pitchFamily="49" charset="-128"/>
                <a:cs typeface="Arial" pitchFamily="34" charset="0"/>
              </a:rPr>
              <a:t>module</a:t>
            </a:r>
            <a:r>
              <a:rPr lang="en-US" altLang="en-US" sz="1600">
                <a:ea typeface="MS Mincho" pitchFamily="49" charset="-128"/>
                <a:cs typeface="Arial" pitchFamily="34" charset="0"/>
              </a:rPr>
              <a:t> dec2to4 (W, En, Y,);</a:t>
            </a:r>
            <a:endParaRPr lang="en-US" altLang="en-US" sz="16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16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1600">
                <a:ea typeface="MS Mincho" pitchFamily="49" charset="-128"/>
                <a:cs typeface="Arial" pitchFamily="34" charset="0"/>
              </a:rPr>
              <a:t> [1:0] W;</a:t>
            </a:r>
            <a:endParaRPr lang="en-US" altLang="en-US" sz="16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16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1600">
                <a:ea typeface="MS Mincho" pitchFamily="49" charset="-128"/>
                <a:cs typeface="Arial" pitchFamily="34" charset="0"/>
              </a:rPr>
              <a:t> En;</a:t>
            </a:r>
            <a:endParaRPr lang="en-US" altLang="en-US" sz="16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1600" b="1">
                <a:ea typeface="MS Mincho" pitchFamily="49" charset="-128"/>
                <a:cs typeface="Arial" pitchFamily="34" charset="0"/>
              </a:rPr>
              <a:t>output</a:t>
            </a:r>
            <a:r>
              <a:rPr lang="en-US" altLang="en-US" sz="1600">
                <a:ea typeface="MS Mincho" pitchFamily="49" charset="-128"/>
                <a:cs typeface="Arial" pitchFamily="34" charset="0"/>
              </a:rPr>
              <a:t> [0:3] Y;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</a:t>
            </a:r>
            <a:r>
              <a:rPr lang="en-US" altLang="en-US" sz="1600" b="1">
                <a:ea typeface="MS Mincho" pitchFamily="49" charset="-128"/>
              </a:rPr>
              <a:t>reg</a:t>
            </a:r>
            <a:r>
              <a:rPr lang="en-US" altLang="en-US" sz="1600">
                <a:ea typeface="MS Mincho" pitchFamily="49" charset="-128"/>
              </a:rPr>
              <a:t> [0:3] Y;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</a:t>
            </a:r>
            <a:r>
              <a:rPr lang="en-US" altLang="en-US" sz="1600" b="1">
                <a:ea typeface="MS Mincho" pitchFamily="49" charset="-128"/>
              </a:rPr>
              <a:t>always</a:t>
            </a:r>
            <a:r>
              <a:rPr lang="en-US" altLang="en-US" sz="1600">
                <a:ea typeface="MS Mincho" pitchFamily="49" charset="-128"/>
              </a:rPr>
              <a:t> @(W or En)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</a:t>
            </a:r>
            <a:r>
              <a:rPr lang="en-US" altLang="en-US" sz="1600" b="1">
                <a:ea typeface="MS Mincho" pitchFamily="49" charset="-128"/>
              </a:rPr>
              <a:t>begin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	</a:t>
            </a:r>
            <a:r>
              <a:rPr lang="en-US" altLang="en-US" sz="1600" b="1">
                <a:ea typeface="MS Mincho" pitchFamily="49" charset="-128"/>
              </a:rPr>
              <a:t>if</a:t>
            </a:r>
            <a:r>
              <a:rPr lang="en-US" altLang="en-US" sz="1600">
                <a:ea typeface="MS Mincho" pitchFamily="49" charset="-128"/>
              </a:rPr>
              <a:t> (En == 0)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		Y = 4'b0000;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	</a:t>
            </a:r>
            <a:r>
              <a:rPr lang="en-US" altLang="en-US" sz="1600" b="1">
                <a:ea typeface="MS Mincho" pitchFamily="49" charset="-128"/>
              </a:rPr>
              <a:t>else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		</a:t>
            </a:r>
            <a:r>
              <a:rPr lang="en-US" altLang="en-US" sz="1600" b="1">
                <a:ea typeface="MS Mincho" pitchFamily="49" charset="-128"/>
              </a:rPr>
              <a:t>case</a:t>
            </a:r>
            <a:r>
              <a:rPr lang="en-US" altLang="en-US" sz="1600">
                <a:ea typeface="MS Mincho" pitchFamily="49" charset="-128"/>
              </a:rPr>
              <a:t> (W)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			0: Y = 4'b1000;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			1: Y = 4'b0100;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			2: Y = 4'b0010;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			3: Y = 4'b0001;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		</a:t>
            </a:r>
            <a:r>
              <a:rPr lang="en-US" altLang="en-US" sz="1600" b="1">
                <a:ea typeface="MS Mincho" pitchFamily="49" charset="-128"/>
              </a:rPr>
              <a:t>endcase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</a:t>
            </a:r>
            <a:r>
              <a:rPr lang="en-US" altLang="en-US" sz="1600" b="1">
                <a:ea typeface="MS Mincho" pitchFamily="49" charset="-128"/>
              </a:rPr>
              <a:t>end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ea typeface="MS Mincho" pitchFamily="49" charset="-128"/>
              </a:rPr>
              <a:t>endmodule</a:t>
            </a:r>
            <a:r>
              <a:rPr lang="en-US" altLang="en-US" sz="1600">
                <a:ea typeface="MS Mincho" pitchFamily="49" charset="-128"/>
              </a:rPr>
              <a:t>  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1017588" y="1485900"/>
            <a:ext cx="2328862" cy="4141788"/>
            <a:chOff x="5032314" y="1473200"/>
            <a:chExt cx="2328862" cy="4142581"/>
          </a:xfrm>
        </p:grpSpPr>
        <p:grpSp>
          <p:nvGrpSpPr>
            <p:cNvPr id="23559" name="Group 1"/>
            <p:cNvGrpSpPr>
              <a:grpSpLocks/>
            </p:cNvGrpSpPr>
            <p:nvPr/>
          </p:nvGrpSpPr>
          <p:grpSpPr bwMode="auto">
            <a:xfrm>
              <a:off x="5032314" y="1473200"/>
              <a:ext cx="2328862" cy="1803400"/>
              <a:chOff x="4330700" y="1252727"/>
              <a:chExt cx="2328862" cy="1803400"/>
            </a:xfrm>
          </p:grpSpPr>
          <p:sp>
            <p:nvSpPr>
              <p:cNvPr id="23583" name="Line 3"/>
              <p:cNvSpPr>
                <a:spLocks noChangeShapeType="1"/>
              </p:cNvSpPr>
              <p:nvPr/>
            </p:nvSpPr>
            <p:spPr bwMode="auto">
              <a:xfrm flipH="1">
                <a:off x="4330700" y="1524189"/>
                <a:ext cx="2328862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4" name="Line 4"/>
              <p:cNvSpPr>
                <a:spLocks noChangeShapeType="1"/>
              </p:cNvSpPr>
              <p:nvPr/>
            </p:nvSpPr>
            <p:spPr bwMode="auto">
              <a:xfrm flipV="1">
                <a:off x="5343525" y="1257489"/>
                <a:ext cx="1587" cy="1525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5" name="Rectangle 5"/>
              <p:cNvSpPr>
                <a:spLocks noChangeArrowheads="1"/>
              </p:cNvSpPr>
              <p:nvPr/>
            </p:nvSpPr>
            <p:spPr bwMode="auto">
              <a:xfrm>
                <a:off x="4778375" y="1633727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586" name="Rectangle 6"/>
              <p:cNvSpPr>
                <a:spLocks noChangeArrowheads="1"/>
              </p:cNvSpPr>
              <p:nvPr/>
            </p:nvSpPr>
            <p:spPr bwMode="auto">
              <a:xfrm>
                <a:off x="4778375" y="1862327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587" name="Rectangle 7"/>
              <p:cNvSpPr>
                <a:spLocks noChangeArrowheads="1"/>
              </p:cNvSpPr>
              <p:nvPr/>
            </p:nvSpPr>
            <p:spPr bwMode="auto">
              <a:xfrm>
                <a:off x="4778375" y="2090927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1 </a:t>
                </a:r>
                <a:endParaRPr lang="en-US" altLang="en-US" sz="2400"/>
              </a:p>
            </p:txBody>
          </p:sp>
          <p:sp>
            <p:nvSpPr>
              <p:cNvPr id="23588" name="Rectangle 8"/>
              <p:cNvSpPr>
                <a:spLocks noChangeArrowheads="1"/>
              </p:cNvSpPr>
              <p:nvPr/>
            </p:nvSpPr>
            <p:spPr bwMode="auto">
              <a:xfrm>
                <a:off x="4778375" y="2321114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1 </a:t>
                </a:r>
                <a:endParaRPr lang="en-US" altLang="en-US" sz="2400"/>
              </a:p>
            </p:txBody>
          </p:sp>
          <p:sp>
            <p:nvSpPr>
              <p:cNvPr id="23589" name="Rectangle 9"/>
              <p:cNvSpPr>
                <a:spLocks noChangeArrowheads="1"/>
              </p:cNvSpPr>
              <p:nvPr/>
            </p:nvSpPr>
            <p:spPr bwMode="auto">
              <a:xfrm>
                <a:off x="5078412" y="1862327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1 </a:t>
                </a:r>
                <a:endParaRPr lang="en-US" altLang="en-US" sz="2400"/>
              </a:p>
            </p:txBody>
          </p:sp>
          <p:sp>
            <p:nvSpPr>
              <p:cNvPr id="23590" name="Rectangle 10"/>
              <p:cNvSpPr>
                <a:spLocks noChangeArrowheads="1"/>
              </p:cNvSpPr>
              <p:nvPr/>
            </p:nvSpPr>
            <p:spPr bwMode="auto">
              <a:xfrm>
                <a:off x="5078412" y="2090927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591" name="Rectangle 11"/>
              <p:cNvSpPr>
                <a:spLocks noChangeArrowheads="1"/>
              </p:cNvSpPr>
              <p:nvPr/>
            </p:nvSpPr>
            <p:spPr bwMode="auto">
              <a:xfrm>
                <a:off x="5078412" y="2321114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1 </a:t>
                </a:r>
                <a:endParaRPr lang="en-US" altLang="en-US" sz="2400"/>
              </a:p>
            </p:txBody>
          </p:sp>
          <p:sp>
            <p:nvSpPr>
              <p:cNvPr id="23592" name="Rectangle 12"/>
              <p:cNvSpPr>
                <a:spLocks noChangeArrowheads="1"/>
              </p:cNvSpPr>
              <p:nvPr/>
            </p:nvSpPr>
            <p:spPr bwMode="auto">
              <a:xfrm>
                <a:off x="5532437" y="1252727"/>
                <a:ext cx="138113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  <a:latin typeface="Times-Roman"/>
                  </a:rPr>
                  <a:t>y </a:t>
                </a:r>
                <a:endParaRPr lang="en-US" altLang="en-US" sz="2400"/>
              </a:p>
            </p:txBody>
          </p:sp>
          <p:sp>
            <p:nvSpPr>
              <p:cNvPr id="23593" name="Rectangle 13"/>
              <p:cNvSpPr>
                <a:spLocks noChangeArrowheads="1"/>
              </p:cNvSpPr>
              <p:nvPr/>
            </p:nvSpPr>
            <p:spPr bwMode="auto">
              <a:xfrm>
                <a:off x="5614987" y="1340039"/>
                <a:ext cx="1158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594" name="Rectangle 14"/>
              <p:cNvSpPr>
                <a:spLocks noChangeArrowheads="1"/>
              </p:cNvSpPr>
              <p:nvPr/>
            </p:nvSpPr>
            <p:spPr bwMode="auto">
              <a:xfrm>
                <a:off x="4716462" y="1252727"/>
                <a:ext cx="177800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  <a:latin typeface="Times-Roman"/>
                  </a:rPr>
                  <a:t>w </a:t>
                </a:r>
                <a:endParaRPr lang="en-US" altLang="en-US" sz="2400"/>
              </a:p>
            </p:txBody>
          </p:sp>
          <p:sp>
            <p:nvSpPr>
              <p:cNvPr id="23595" name="Rectangle 15"/>
              <p:cNvSpPr>
                <a:spLocks noChangeArrowheads="1"/>
              </p:cNvSpPr>
              <p:nvPr/>
            </p:nvSpPr>
            <p:spPr bwMode="auto">
              <a:xfrm>
                <a:off x="4838700" y="1340039"/>
                <a:ext cx="1158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000000"/>
                    </a:solidFill>
                    <a:latin typeface="Times-Roman"/>
                  </a:rPr>
                  <a:t>1 </a:t>
                </a:r>
                <a:endParaRPr lang="en-US" altLang="en-US" sz="2400"/>
              </a:p>
            </p:txBody>
          </p:sp>
          <p:sp>
            <p:nvSpPr>
              <p:cNvPr id="23596" name="Rectangle 16"/>
              <p:cNvSpPr>
                <a:spLocks noChangeArrowheads="1"/>
              </p:cNvSpPr>
              <p:nvPr/>
            </p:nvSpPr>
            <p:spPr bwMode="auto">
              <a:xfrm>
                <a:off x="5078412" y="1633727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597" name="Rectangle 17"/>
              <p:cNvSpPr>
                <a:spLocks noChangeArrowheads="1"/>
              </p:cNvSpPr>
              <p:nvPr/>
            </p:nvSpPr>
            <p:spPr bwMode="auto">
              <a:xfrm>
                <a:off x="5018087" y="1252727"/>
                <a:ext cx="177800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  <a:latin typeface="Times-Roman"/>
                  </a:rPr>
                  <a:t>w </a:t>
                </a:r>
                <a:endParaRPr lang="en-US" altLang="en-US" sz="2400"/>
              </a:p>
            </p:txBody>
          </p:sp>
          <p:sp>
            <p:nvSpPr>
              <p:cNvPr id="23598" name="Rectangle 18"/>
              <p:cNvSpPr>
                <a:spLocks noChangeArrowheads="1"/>
              </p:cNvSpPr>
              <p:nvPr/>
            </p:nvSpPr>
            <p:spPr bwMode="auto">
              <a:xfrm>
                <a:off x="5140325" y="1340039"/>
                <a:ext cx="1158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599" name="Rectangle 19"/>
              <p:cNvSpPr>
                <a:spLocks noChangeArrowheads="1"/>
              </p:cNvSpPr>
              <p:nvPr/>
            </p:nvSpPr>
            <p:spPr bwMode="auto">
              <a:xfrm>
                <a:off x="4778375" y="2552889"/>
                <a:ext cx="138112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x </a:t>
                </a:r>
                <a:endParaRPr lang="en-US" altLang="en-US" sz="2400"/>
              </a:p>
            </p:txBody>
          </p:sp>
          <p:sp>
            <p:nvSpPr>
              <p:cNvPr id="23600" name="Rectangle 20"/>
              <p:cNvSpPr>
                <a:spLocks noChangeArrowheads="1"/>
              </p:cNvSpPr>
              <p:nvPr/>
            </p:nvSpPr>
            <p:spPr bwMode="auto">
              <a:xfrm>
                <a:off x="5078412" y="2552889"/>
                <a:ext cx="138113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x </a:t>
                </a:r>
                <a:endParaRPr lang="en-US" altLang="en-US" sz="2400"/>
              </a:p>
            </p:txBody>
          </p:sp>
          <p:sp>
            <p:nvSpPr>
              <p:cNvPr id="23601" name="Rectangle 21"/>
              <p:cNvSpPr>
                <a:spLocks noChangeArrowheads="1"/>
              </p:cNvSpPr>
              <p:nvPr/>
            </p:nvSpPr>
            <p:spPr bwMode="auto">
              <a:xfrm>
                <a:off x="4476750" y="1635314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1 </a:t>
                </a:r>
                <a:endParaRPr lang="en-US" altLang="en-US" sz="2400"/>
              </a:p>
            </p:txBody>
          </p:sp>
          <p:sp>
            <p:nvSpPr>
              <p:cNvPr id="23602" name="Rectangle 22"/>
              <p:cNvSpPr>
                <a:spLocks noChangeArrowheads="1"/>
              </p:cNvSpPr>
              <p:nvPr/>
            </p:nvSpPr>
            <p:spPr bwMode="auto">
              <a:xfrm>
                <a:off x="4476750" y="1863914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1 </a:t>
                </a:r>
                <a:endParaRPr lang="en-US" altLang="en-US" sz="2400"/>
              </a:p>
            </p:txBody>
          </p:sp>
          <p:sp>
            <p:nvSpPr>
              <p:cNvPr id="23603" name="Rectangle 23"/>
              <p:cNvSpPr>
                <a:spLocks noChangeArrowheads="1"/>
              </p:cNvSpPr>
              <p:nvPr/>
            </p:nvSpPr>
            <p:spPr bwMode="auto">
              <a:xfrm>
                <a:off x="4476750" y="2554477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04" name="Rectangle 24"/>
              <p:cNvSpPr>
                <a:spLocks noChangeArrowheads="1"/>
              </p:cNvSpPr>
              <p:nvPr/>
            </p:nvSpPr>
            <p:spPr bwMode="auto">
              <a:xfrm>
                <a:off x="4476750" y="2090927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1 </a:t>
                </a:r>
                <a:endParaRPr lang="en-US" altLang="en-US" sz="2400"/>
              </a:p>
            </p:txBody>
          </p:sp>
          <p:sp>
            <p:nvSpPr>
              <p:cNvPr id="23605" name="Rectangle 25"/>
              <p:cNvSpPr>
                <a:spLocks noChangeArrowheads="1"/>
              </p:cNvSpPr>
              <p:nvPr/>
            </p:nvSpPr>
            <p:spPr bwMode="auto">
              <a:xfrm>
                <a:off x="4476750" y="2321114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1 </a:t>
                </a:r>
                <a:endParaRPr lang="en-US" altLang="en-US" sz="2400"/>
              </a:p>
            </p:txBody>
          </p:sp>
          <p:sp>
            <p:nvSpPr>
              <p:cNvPr id="23606" name="Rectangle 26"/>
              <p:cNvSpPr>
                <a:spLocks noChangeArrowheads="1"/>
              </p:cNvSpPr>
              <p:nvPr/>
            </p:nvSpPr>
            <p:spPr bwMode="auto">
              <a:xfrm>
                <a:off x="4424362" y="1265427"/>
                <a:ext cx="21748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  <a:latin typeface="Times-Roman"/>
                  </a:rPr>
                  <a:t>En</a:t>
                </a:r>
                <a:endParaRPr lang="en-US" altLang="en-US" sz="2400"/>
              </a:p>
            </p:txBody>
          </p:sp>
          <p:sp>
            <p:nvSpPr>
              <p:cNvPr id="23607" name="Rectangle 27"/>
              <p:cNvSpPr>
                <a:spLocks noChangeArrowheads="1"/>
              </p:cNvSpPr>
              <p:nvPr/>
            </p:nvSpPr>
            <p:spPr bwMode="auto">
              <a:xfrm>
                <a:off x="5572125" y="1862327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08" name="Rectangle 28"/>
              <p:cNvSpPr>
                <a:spLocks noChangeArrowheads="1"/>
              </p:cNvSpPr>
              <p:nvPr/>
            </p:nvSpPr>
            <p:spPr bwMode="auto">
              <a:xfrm>
                <a:off x="5572125" y="2090927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09" name="Rectangle 29"/>
              <p:cNvSpPr>
                <a:spLocks noChangeArrowheads="1"/>
              </p:cNvSpPr>
              <p:nvPr/>
            </p:nvSpPr>
            <p:spPr bwMode="auto">
              <a:xfrm>
                <a:off x="5572125" y="2321114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10" name="Rectangle 30"/>
              <p:cNvSpPr>
                <a:spLocks noChangeArrowheads="1"/>
              </p:cNvSpPr>
              <p:nvPr/>
            </p:nvSpPr>
            <p:spPr bwMode="auto">
              <a:xfrm>
                <a:off x="5572125" y="1633727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1 </a:t>
                </a:r>
                <a:endParaRPr lang="en-US" altLang="en-US" sz="2400"/>
              </a:p>
            </p:txBody>
          </p:sp>
          <p:sp>
            <p:nvSpPr>
              <p:cNvPr id="23611" name="Rectangle 31"/>
              <p:cNvSpPr>
                <a:spLocks noChangeArrowheads="1"/>
              </p:cNvSpPr>
              <p:nvPr/>
            </p:nvSpPr>
            <p:spPr bwMode="auto">
              <a:xfrm>
                <a:off x="5572125" y="2552889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12" name="Rectangle 32"/>
              <p:cNvSpPr>
                <a:spLocks noChangeArrowheads="1"/>
              </p:cNvSpPr>
              <p:nvPr/>
            </p:nvSpPr>
            <p:spPr bwMode="auto">
              <a:xfrm>
                <a:off x="5834062" y="1252727"/>
                <a:ext cx="138113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  <a:latin typeface="Times-Roman"/>
                  </a:rPr>
                  <a:t>y </a:t>
                </a:r>
                <a:endParaRPr lang="en-US" altLang="en-US" sz="2400"/>
              </a:p>
            </p:txBody>
          </p:sp>
          <p:sp>
            <p:nvSpPr>
              <p:cNvPr id="23613" name="Rectangle 33"/>
              <p:cNvSpPr>
                <a:spLocks noChangeArrowheads="1"/>
              </p:cNvSpPr>
              <p:nvPr/>
            </p:nvSpPr>
            <p:spPr bwMode="auto">
              <a:xfrm>
                <a:off x="5916612" y="1340039"/>
                <a:ext cx="115888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000000"/>
                    </a:solidFill>
                    <a:latin typeface="Times-Roman"/>
                  </a:rPr>
                  <a:t>1 </a:t>
                </a:r>
                <a:endParaRPr lang="en-US" altLang="en-US" sz="2400"/>
              </a:p>
            </p:txBody>
          </p:sp>
          <p:sp>
            <p:nvSpPr>
              <p:cNvPr id="23614" name="Rectangle 34"/>
              <p:cNvSpPr>
                <a:spLocks noChangeArrowheads="1"/>
              </p:cNvSpPr>
              <p:nvPr/>
            </p:nvSpPr>
            <p:spPr bwMode="auto">
              <a:xfrm>
                <a:off x="5873750" y="1862327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1 </a:t>
                </a:r>
                <a:endParaRPr lang="en-US" altLang="en-US" sz="2400"/>
              </a:p>
            </p:txBody>
          </p:sp>
          <p:sp>
            <p:nvSpPr>
              <p:cNvPr id="23615" name="Rectangle 35"/>
              <p:cNvSpPr>
                <a:spLocks noChangeArrowheads="1"/>
              </p:cNvSpPr>
              <p:nvPr/>
            </p:nvSpPr>
            <p:spPr bwMode="auto">
              <a:xfrm>
                <a:off x="5873750" y="2090927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16" name="Rectangle 36"/>
              <p:cNvSpPr>
                <a:spLocks noChangeArrowheads="1"/>
              </p:cNvSpPr>
              <p:nvPr/>
            </p:nvSpPr>
            <p:spPr bwMode="auto">
              <a:xfrm>
                <a:off x="5873750" y="2321114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17" name="Rectangle 37"/>
              <p:cNvSpPr>
                <a:spLocks noChangeArrowheads="1"/>
              </p:cNvSpPr>
              <p:nvPr/>
            </p:nvSpPr>
            <p:spPr bwMode="auto">
              <a:xfrm>
                <a:off x="5873750" y="1633727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18" name="Rectangle 38"/>
              <p:cNvSpPr>
                <a:spLocks noChangeArrowheads="1"/>
              </p:cNvSpPr>
              <p:nvPr/>
            </p:nvSpPr>
            <p:spPr bwMode="auto">
              <a:xfrm>
                <a:off x="5873750" y="2552889"/>
                <a:ext cx="14763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19" name="Rectangle 39"/>
              <p:cNvSpPr>
                <a:spLocks noChangeArrowheads="1"/>
              </p:cNvSpPr>
              <p:nvPr/>
            </p:nvSpPr>
            <p:spPr bwMode="auto">
              <a:xfrm>
                <a:off x="6134100" y="1252727"/>
                <a:ext cx="138112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  <a:latin typeface="Times-Roman"/>
                  </a:rPr>
                  <a:t>y </a:t>
                </a:r>
                <a:endParaRPr lang="en-US" altLang="en-US" sz="2400"/>
              </a:p>
            </p:txBody>
          </p:sp>
          <p:sp>
            <p:nvSpPr>
              <p:cNvPr id="23620" name="Rectangle 40"/>
              <p:cNvSpPr>
                <a:spLocks noChangeArrowheads="1"/>
              </p:cNvSpPr>
              <p:nvPr/>
            </p:nvSpPr>
            <p:spPr bwMode="auto">
              <a:xfrm>
                <a:off x="6216650" y="1340039"/>
                <a:ext cx="1158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000000"/>
                    </a:solidFill>
                    <a:latin typeface="Times-Roman"/>
                  </a:rPr>
                  <a:t>2 </a:t>
                </a:r>
                <a:endParaRPr lang="en-US" altLang="en-US" sz="2400"/>
              </a:p>
            </p:txBody>
          </p:sp>
          <p:sp>
            <p:nvSpPr>
              <p:cNvPr id="23621" name="Rectangle 41"/>
              <p:cNvSpPr>
                <a:spLocks noChangeArrowheads="1"/>
              </p:cNvSpPr>
              <p:nvPr/>
            </p:nvSpPr>
            <p:spPr bwMode="auto">
              <a:xfrm>
                <a:off x="6173787" y="1862327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22" name="Rectangle 42"/>
              <p:cNvSpPr>
                <a:spLocks noChangeArrowheads="1"/>
              </p:cNvSpPr>
              <p:nvPr/>
            </p:nvSpPr>
            <p:spPr bwMode="auto">
              <a:xfrm>
                <a:off x="6173787" y="2090927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1 </a:t>
                </a:r>
                <a:endParaRPr lang="en-US" altLang="en-US" sz="2400"/>
              </a:p>
            </p:txBody>
          </p:sp>
          <p:sp>
            <p:nvSpPr>
              <p:cNvPr id="23623" name="Rectangle 43"/>
              <p:cNvSpPr>
                <a:spLocks noChangeArrowheads="1"/>
              </p:cNvSpPr>
              <p:nvPr/>
            </p:nvSpPr>
            <p:spPr bwMode="auto">
              <a:xfrm>
                <a:off x="6173787" y="2321114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24" name="Rectangle 44"/>
              <p:cNvSpPr>
                <a:spLocks noChangeArrowheads="1"/>
              </p:cNvSpPr>
              <p:nvPr/>
            </p:nvSpPr>
            <p:spPr bwMode="auto">
              <a:xfrm>
                <a:off x="6173787" y="1633727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25" name="Rectangle 45"/>
              <p:cNvSpPr>
                <a:spLocks noChangeArrowheads="1"/>
              </p:cNvSpPr>
              <p:nvPr/>
            </p:nvSpPr>
            <p:spPr bwMode="auto">
              <a:xfrm>
                <a:off x="6173787" y="2552889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26" name="Rectangle 46"/>
              <p:cNvSpPr>
                <a:spLocks noChangeArrowheads="1"/>
              </p:cNvSpPr>
              <p:nvPr/>
            </p:nvSpPr>
            <p:spPr bwMode="auto">
              <a:xfrm>
                <a:off x="6438900" y="1252727"/>
                <a:ext cx="138112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  <a:latin typeface="Times-Roman"/>
                  </a:rPr>
                  <a:t>y </a:t>
                </a:r>
                <a:endParaRPr lang="en-US" altLang="en-US" sz="2400"/>
              </a:p>
            </p:txBody>
          </p:sp>
          <p:sp>
            <p:nvSpPr>
              <p:cNvPr id="23627" name="Rectangle 47"/>
              <p:cNvSpPr>
                <a:spLocks noChangeArrowheads="1"/>
              </p:cNvSpPr>
              <p:nvPr/>
            </p:nvSpPr>
            <p:spPr bwMode="auto">
              <a:xfrm>
                <a:off x="6521450" y="1340039"/>
                <a:ext cx="1158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000000"/>
                    </a:solidFill>
                    <a:latin typeface="Times-Roman"/>
                  </a:rPr>
                  <a:t>3 </a:t>
                </a:r>
                <a:endParaRPr lang="en-US" altLang="en-US" sz="2400"/>
              </a:p>
            </p:txBody>
          </p:sp>
          <p:sp>
            <p:nvSpPr>
              <p:cNvPr id="23628" name="Rectangle 48"/>
              <p:cNvSpPr>
                <a:spLocks noChangeArrowheads="1"/>
              </p:cNvSpPr>
              <p:nvPr/>
            </p:nvSpPr>
            <p:spPr bwMode="auto">
              <a:xfrm>
                <a:off x="6478587" y="1862327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29" name="Rectangle 49"/>
              <p:cNvSpPr>
                <a:spLocks noChangeArrowheads="1"/>
              </p:cNvSpPr>
              <p:nvPr/>
            </p:nvSpPr>
            <p:spPr bwMode="auto">
              <a:xfrm>
                <a:off x="6478587" y="2092514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30" name="Rectangle 50"/>
              <p:cNvSpPr>
                <a:spLocks noChangeArrowheads="1"/>
              </p:cNvSpPr>
              <p:nvPr/>
            </p:nvSpPr>
            <p:spPr bwMode="auto">
              <a:xfrm>
                <a:off x="6478587" y="2321114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1 </a:t>
                </a:r>
                <a:endParaRPr lang="en-US" altLang="en-US" sz="2400"/>
              </a:p>
            </p:txBody>
          </p:sp>
          <p:sp>
            <p:nvSpPr>
              <p:cNvPr id="23631" name="Rectangle 51"/>
              <p:cNvSpPr>
                <a:spLocks noChangeArrowheads="1"/>
              </p:cNvSpPr>
              <p:nvPr/>
            </p:nvSpPr>
            <p:spPr bwMode="auto">
              <a:xfrm>
                <a:off x="6478587" y="1632139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32" name="Rectangle 52"/>
              <p:cNvSpPr>
                <a:spLocks noChangeArrowheads="1"/>
              </p:cNvSpPr>
              <p:nvPr/>
            </p:nvSpPr>
            <p:spPr bwMode="auto">
              <a:xfrm>
                <a:off x="6478587" y="2554477"/>
                <a:ext cx="147638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633" name="Rectangle 74"/>
              <p:cNvSpPr>
                <a:spLocks noChangeArrowheads="1"/>
              </p:cNvSpPr>
              <p:nvPr/>
            </p:nvSpPr>
            <p:spPr bwMode="auto">
              <a:xfrm>
                <a:off x="4902200" y="2843402"/>
                <a:ext cx="1160462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Helvetica" pitchFamily="34" charset="0"/>
                  </a:rPr>
                  <a:t>(a) Truth table </a:t>
                </a:r>
                <a:endParaRPr lang="en-US" altLang="en-US" sz="2400"/>
              </a:p>
            </p:txBody>
          </p:sp>
        </p:grpSp>
        <p:grpSp>
          <p:nvGrpSpPr>
            <p:cNvPr id="23560" name="Group 2"/>
            <p:cNvGrpSpPr>
              <a:grpSpLocks/>
            </p:cNvGrpSpPr>
            <p:nvPr/>
          </p:nvGrpSpPr>
          <p:grpSpPr bwMode="auto">
            <a:xfrm>
              <a:off x="5403850" y="3969543"/>
              <a:ext cx="1682750" cy="1646238"/>
              <a:chOff x="7461250" y="1409889"/>
              <a:chExt cx="1682750" cy="1646238"/>
            </a:xfrm>
          </p:grpSpPr>
          <p:sp>
            <p:nvSpPr>
              <p:cNvPr id="23561" name="Rectangle 53"/>
              <p:cNvSpPr>
                <a:spLocks noChangeArrowheads="1"/>
              </p:cNvSpPr>
              <p:nvPr/>
            </p:nvSpPr>
            <p:spPr bwMode="auto">
              <a:xfrm>
                <a:off x="7820025" y="1490852"/>
                <a:ext cx="177800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  <a:latin typeface="Times-Roman"/>
                  </a:rPr>
                  <a:t>w </a:t>
                </a:r>
                <a:endParaRPr lang="en-US" altLang="en-US" sz="2400"/>
              </a:p>
            </p:txBody>
          </p:sp>
          <p:sp>
            <p:nvSpPr>
              <p:cNvPr id="23562" name="Rectangle 54"/>
              <p:cNvSpPr>
                <a:spLocks noChangeArrowheads="1"/>
              </p:cNvSpPr>
              <p:nvPr/>
            </p:nvSpPr>
            <p:spPr bwMode="auto">
              <a:xfrm>
                <a:off x="7747000" y="1409889"/>
                <a:ext cx="877887" cy="116363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63" name="Line 55"/>
              <p:cNvSpPr>
                <a:spLocks noChangeShapeType="1"/>
              </p:cNvSpPr>
              <p:nvPr/>
            </p:nvSpPr>
            <p:spPr bwMode="auto">
              <a:xfrm>
                <a:off x="7461250" y="1600389"/>
                <a:ext cx="285750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4" name="Rectangle 56"/>
              <p:cNvSpPr>
                <a:spLocks noChangeArrowheads="1"/>
              </p:cNvSpPr>
              <p:nvPr/>
            </p:nvSpPr>
            <p:spPr bwMode="auto">
              <a:xfrm>
                <a:off x="7940675" y="1578164"/>
                <a:ext cx="1158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565" name="Line 57"/>
              <p:cNvSpPr>
                <a:spLocks noChangeShapeType="1"/>
              </p:cNvSpPr>
              <p:nvPr/>
            </p:nvSpPr>
            <p:spPr bwMode="auto">
              <a:xfrm>
                <a:off x="7461250" y="2344927"/>
                <a:ext cx="285750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Line 58"/>
              <p:cNvSpPr>
                <a:spLocks noChangeShapeType="1"/>
              </p:cNvSpPr>
              <p:nvPr/>
            </p:nvSpPr>
            <p:spPr bwMode="auto">
              <a:xfrm>
                <a:off x="8624887" y="1600389"/>
                <a:ext cx="268288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Line 59"/>
              <p:cNvSpPr>
                <a:spLocks noChangeShapeType="1"/>
              </p:cNvSpPr>
              <p:nvPr/>
            </p:nvSpPr>
            <p:spPr bwMode="auto">
              <a:xfrm>
                <a:off x="8624887" y="2344927"/>
                <a:ext cx="268288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8" name="Rectangle 60"/>
              <p:cNvSpPr>
                <a:spLocks noChangeArrowheads="1"/>
              </p:cNvSpPr>
              <p:nvPr/>
            </p:nvSpPr>
            <p:spPr bwMode="auto">
              <a:xfrm>
                <a:off x="7820025" y="2275077"/>
                <a:ext cx="217487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  <a:latin typeface="Times-Roman"/>
                  </a:rPr>
                  <a:t>En</a:t>
                </a:r>
                <a:endParaRPr lang="en-US" altLang="en-US" sz="2400"/>
              </a:p>
            </p:txBody>
          </p:sp>
          <p:sp>
            <p:nvSpPr>
              <p:cNvPr id="23569" name="Rectangle 61"/>
              <p:cNvSpPr>
                <a:spLocks noChangeArrowheads="1"/>
              </p:cNvSpPr>
              <p:nvPr/>
            </p:nvSpPr>
            <p:spPr bwMode="auto">
              <a:xfrm>
                <a:off x="8396287" y="1490852"/>
                <a:ext cx="138113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  <a:latin typeface="Times-Roman"/>
                  </a:rPr>
                  <a:t>y </a:t>
                </a:r>
                <a:endParaRPr lang="en-US" altLang="en-US" sz="2400"/>
              </a:p>
            </p:txBody>
          </p:sp>
          <p:sp>
            <p:nvSpPr>
              <p:cNvPr id="23570" name="Rectangle 62"/>
              <p:cNvSpPr>
                <a:spLocks noChangeArrowheads="1"/>
              </p:cNvSpPr>
              <p:nvPr/>
            </p:nvSpPr>
            <p:spPr bwMode="auto">
              <a:xfrm>
                <a:off x="8477250" y="1578164"/>
                <a:ext cx="1158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000000"/>
                    </a:solidFill>
                    <a:latin typeface="Times-Roman"/>
                  </a:rPr>
                  <a:t>0 </a:t>
                </a:r>
                <a:endParaRPr lang="en-US" altLang="en-US" sz="2400"/>
              </a:p>
            </p:txBody>
          </p:sp>
          <p:sp>
            <p:nvSpPr>
              <p:cNvPr id="23571" name="Rectangle 63"/>
              <p:cNvSpPr>
                <a:spLocks noChangeArrowheads="1"/>
              </p:cNvSpPr>
              <p:nvPr/>
            </p:nvSpPr>
            <p:spPr bwMode="auto">
              <a:xfrm>
                <a:off x="7820025" y="1736914"/>
                <a:ext cx="177800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  <a:latin typeface="Times-Roman"/>
                  </a:rPr>
                  <a:t>w </a:t>
                </a:r>
                <a:endParaRPr lang="en-US" altLang="en-US" sz="2400"/>
              </a:p>
            </p:txBody>
          </p:sp>
          <p:sp>
            <p:nvSpPr>
              <p:cNvPr id="23572" name="Line 64"/>
              <p:cNvSpPr>
                <a:spLocks noChangeShapeType="1"/>
              </p:cNvSpPr>
              <p:nvPr/>
            </p:nvSpPr>
            <p:spPr bwMode="auto">
              <a:xfrm>
                <a:off x="7461250" y="1848039"/>
                <a:ext cx="285750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3" name="Rectangle 65"/>
              <p:cNvSpPr>
                <a:spLocks noChangeArrowheads="1"/>
              </p:cNvSpPr>
              <p:nvPr/>
            </p:nvSpPr>
            <p:spPr bwMode="auto">
              <a:xfrm>
                <a:off x="7940675" y="1824227"/>
                <a:ext cx="1158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000000"/>
                    </a:solidFill>
                    <a:latin typeface="Times-Roman"/>
                  </a:rPr>
                  <a:t>1 </a:t>
                </a:r>
                <a:endParaRPr lang="en-US" altLang="en-US" sz="2400"/>
              </a:p>
            </p:txBody>
          </p:sp>
          <p:sp>
            <p:nvSpPr>
              <p:cNvPr id="23574" name="Rectangle 66"/>
              <p:cNvSpPr>
                <a:spLocks noChangeArrowheads="1"/>
              </p:cNvSpPr>
              <p:nvPr/>
            </p:nvSpPr>
            <p:spPr bwMode="auto">
              <a:xfrm>
                <a:off x="8396287" y="1736914"/>
                <a:ext cx="138113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  <a:latin typeface="Times-Roman"/>
                  </a:rPr>
                  <a:t>y </a:t>
                </a:r>
                <a:endParaRPr lang="en-US" altLang="en-US" sz="2400"/>
              </a:p>
            </p:txBody>
          </p:sp>
          <p:sp>
            <p:nvSpPr>
              <p:cNvPr id="23575" name="Rectangle 67"/>
              <p:cNvSpPr>
                <a:spLocks noChangeArrowheads="1"/>
              </p:cNvSpPr>
              <p:nvPr/>
            </p:nvSpPr>
            <p:spPr bwMode="auto">
              <a:xfrm>
                <a:off x="8477250" y="1824227"/>
                <a:ext cx="1158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000000"/>
                    </a:solidFill>
                    <a:latin typeface="Times-Roman"/>
                  </a:rPr>
                  <a:t>1 </a:t>
                </a:r>
                <a:endParaRPr lang="en-US" altLang="en-US" sz="2400"/>
              </a:p>
            </p:txBody>
          </p:sp>
          <p:sp>
            <p:nvSpPr>
              <p:cNvPr id="23576" name="Rectangle 68"/>
              <p:cNvSpPr>
                <a:spLocks noChangeArrowheads="1"/>
              </p:cNvSpPr>
              <p:nvPr/>
            </p:nvSpPr>
            <p:spPr bwMode="auto">
              <a:xfrm>
                <a:off x="8396287" y="1981389"/>
                <a:ext cx="138113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  <a:latin typeface="Times-Roman"/>
                  </a:rPr>
                  <a:t>y </a:t>
                </a:r>
                <a:endParaRPr lang="en-US" altLang="en-US" sz="2400"/>
              </a:p>
            </p:txBody>
          </p:sp>
          <p:sp>
            <p:nvSpPr>
              <p:cNvPr id="23577" name="Rectangle 69"/>
              <p:cNvSpPr>
                <a:spLocks noChangeArrowheads="1"/>
              </p:cNvSpPr>
              <p:nvPr/>
            </p:nvSpPr>
            <p:spPr bwMode="auto">
              <a:xfrm>
                <a:off x="8477250" y="2068702"/>
                <a:ext cx="1158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000000"/>
                    </a:solidFill>
                    <a:latin typeface="Times-Roman"/>
                  </a:rPr>
                  <a:t>2 </a:t>
                </a:r>
                <a:endParaRPr lang="en-US" altLang="en-US" sz="2400"/>
              </a:p>
            </p:txBody>
          </p:sp>
          <p:sp>
            <p:nvSpPr>
              <p:cNvPr id="23578" name="Rectangle 70"/>
              <p:cNvSpPr>
                <a:spLocks noChangeArrowheads="1"/>
              </p:cNvSpPr>
              <p:nvPr/>
            </p:nvSpPr>
            <p:spPr bwMode="auto">
              <a:xfrm>
                <a:off x="8396287" y="2227452"/>
                <a:ext cx="138113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  <a:latin typeface="Times-Roman"/>
                  </a:rPr>
                  <a:t>y </a:t>
                </a:r>
                <a:endParaRPr lang="en-US" altLang="en-US" sz="2400"/>
              </a:p>
            </p:txBody>
          </p:sp>
          <p:sp>
            <p:nvSpPr>
              <p:cNvPr id="23579" name="Line 71"/>
              <p:cNvSpPr>
                <a:spLocks noChangeShapeType="1"/>
              </p:cNvSpPr>
              <p:nvPr/>
            </p:nvSpPr>
            <p:spPr bwMode="auto">
              <a:xfrm>
                <a:off x="8639175" y="2116327"/>
                <a:ext cx="2540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0" name="Line 72"/>
              <p:cNvSpPr>
                <a:spLocks noChangeShapeType="1"/>
              </p:cNvSpPr>
              <p:nvPr/>
            </p:nvSpPr>
            <p:spPr bwMode="auto">
              <a:xfrm>
                <a:off x="8624887" y="1867089"/>
                <a:ext cx="268288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1" name="Rectangle 73"/>
              <p:cNvSpPr>
                <a:spLocks noChangeArrowheads="1"/>
              </p:cNvSpPr>
              <p:nvPr/>
            </p:nvSpPr>
            <p:spPr bwMode="auto">
              <a:xfrm>
                <a:off x="8477250" y="2314764"/>
                <a:ext cx="115887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000000"/>
                    </a:solidFill>
                    <a:latin typeface="Times-Roman"/>
                  </a:rPr>
                  <a:t>3 </a:t>
                </a:r>
                <a:endParaRPr lang="en-US" altLang="en-US" sz="2400"/>
              </a:p>
            </p:txBody>
          </p:sp>
          <p:sp>
            <p:nvSpPr>
              <p:cNvPr id="23582" name="Rectangle 75"/>
              <p:cNvSpPr>
                <a:spLocks noChangeArrowheads="1"/>
              </p:cNvSpPr>
              <p:nvPr/>
            </p:nvSpPr>
            <p:spPr bwMode="auto">
              <a:xfrm>
                <a:off x="7461250" y="2843402"/>
                <a:ext cx="1682750" cy="212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400">
                    <a:solidFill>
                      <a:srgbClr val="000000"/>
                    </a:solidFill>
                    <a:latin typeface="Helvetica" pitchFamily="34" charset="0"/>
                  </a:rPr>
                  <a:t>(b) Graphical symbol </a:t>
                </a:r>
                <a:endParaRPr lang="en-US" altLang="en-US" sz="2400"/>
              </a:p>
            </p:txBody>
          </p:sp>
        </p:grpSp>
      </p:grpSp>
      <p:sp>
        <p:nvSpPr>
          <p:cNvPr id="23557" name="Slide Number Placeholder 7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BE0D87-D906-464A-B7D4-EBB1205A3491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579438"/>
          </a:xfrm>
          <a:solidFill>
            <a:srgbClr val="00B0F0"/>
          </a:solidFill>
        </p:spPr>
        <p:txBody>
          <a:bodyPr/>
          <a:lstStyle/>
          <a:p>
            <a:r>
              <a:rPr lang="en-US" altLang="en-US" sz="3300">
                <a:solidFill>
                  <a:schemeClr val="bg1"/>
                </a:solidFill>
              </a:rPr>
              <a:t>Hierarchical code for 4-16 decoder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371600"/>
            <a:ext cx="3362325" cy="3781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419600" y="1143000"/>
            <a:ext cx="4114800" cy="55086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tabLst>
                <a:tab pos="454025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454025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tabLst>
                <a:tab pos="4540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45402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7543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2115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6687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1259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454025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ea typeface="MS Mincho" pitchFamily="49" charset="-128"/>
                <a:cs typeface="Arial" pitchFamily="34" charset="0"/>
              </a:rPr>
              <a:t>module</a:t>
            </a:r>
            <a:r>
              <a:rPr lang="en-US" altLang="en-US" sz="1600">
                <a:ea typeface="MS Mincho" pitchFamily="49" charset="-128"/>
                <a:cs typeface="Arial" pitchFamily="34" charset="0"/>
              </a:rPr>
              <a:t> dec4to16 (W, En, Y);</a:t>
            </a:r>
            <a:endParaRPr lang="en-US" altLang="en-US" sz="16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16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1600">
                <a:ea typeface="MS Mincho" pitchFamily="49" charset="-128"/>
                <a:cs typeface="Arial" pitchFamily="34" charset="0"/>
              </a:rPr>
              <a:t> [3:0] W;</a:t>
            </a:r>
            <a:endParaRPr lang="en-US" altLang="en-US" sz="16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16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1600">
                <a:ea typeface="MS Mincho" pitchFamily="49" charset="-128"/>
                <a:cs typeface="Arial" pitchFamily="34" charset="0"/>
              </a:rPr>
              <a:t> En;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</a:t>
            </a:r>
            <a:r>
              <a:rPr lang="en-US" altLang="en-US" sz="1600" b="1">
                <a:ea typeface="MS Mincho" pitchFamily="49" charset="-128"/>
              </a:rPr>
              <a:t>output</a:t>
            </a:r>
            <a:r>
              <a:rPr lang="en-US" altLang="en-US" sz="1600">
                <a:ea typeface="MS Mincho" pitchFamily="49" charset="-128"/>
              </a:rPr>
              <a:t> [0:15] Y;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</a:t>
            </a:r>
            <a:r>
              <a:rPr lang="en-US" altLang="en-US" sz="1600" b="1">
                <a:ea typeface="MS Mincho" pitchFamily="49" charset="-128"/>
              </a:rPr>
              <a:t>wire</a:t>
            </a:r>
            <a:r>
              <a:rPr lang="en-US" altLang="en-US" sz="1600">
                <a:ea typeface="MS Mincho" pitchFamily="49" charset="-128"/>
              </a:rPr>
              <a:t> [0:3] M;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dec2to4 Dec1 (W[3:2], M[0:3], En);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dec2to4 Dec2 (W[1:0], Y[0:3], M[0]);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dec2to4 Dec3 (W[1:0], Y[4:7], M[1]);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dec2to4 Dec4 (W[1:0], Y[8:11], M[2]);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dec2to4 Dec5 (W[1:0], Y[12:15], M[3]);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 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ea typeface="MS Mincho" pitchFamily="49" charset="-128"/>
              </a:rPr>
              <a:t>endmodule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ea typeface="MS Mincho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ea typeface="MS Mincho" pitchFamily="49" charset="-128"/>
                <a:cs typeface="Arial" pitchFamily="34" charset="0"/>
              </a:rPr>
              <a:t>module</a:t>
            </a:r>
            <a:r>
              <a:rPr lang="en-US" altLang="en-US" sz="1600">
                <a:ea typeface="MS Mincho" pitchFamily="49" charset="-128"/>
                <a:cs typeface="Arial" pitchFamily="34" charset="0"/>
              </a:rPr>
              <a:t> dec2to4 (W, En, Y);</a:t>
            </a:r>
            <a:endParaRPr lang="en-US" altLang="en-US" sz="16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16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1600">
                <a:ea typeface="MS Mincho" pitchFamily="49" charset="-128"/>
                <a:cs typeface="Arial" pitchFamily="34" charset="0"/>
              </a:rPr>
              <a:t> [1:0] W;</a:t>
            </a:r>
            <a:endParaRPr lang="en-US" altLang="en-US" sz="16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16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1600">
                <a:ea typeface="MS Mincho" pitchFamily="49" charset="-128"/>
                <a:cs typeface="Arial" pitchFamily="34" charset="0"/>
              </a:rPr>
              <a:t> En;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</a:t>
            </a:r>
            <a:r>
              <a:rPr lang="en-US" altLang="en-US" sz="1600" b="1">
                <a:ea typeface="MS Mincho" pitchFamily="49" charset="-128"/>
              </a:rPr>
              <a:t>output</a:t>
            </a:r>
            <a:r>
              <a:rPr lang="en-US" altLang="en-US" sz="1600">
                <a:ea typeface="MS Mincho" pitchFamily="49" charset="-128"/>
              </a:rPr>
              <a:t> [0:3] Y;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	</a:t>
            </a:r>
            <a:r>
              <a:rPr lang="en-US" altLang="en-US" sz="1600" b="1">
                <a:ea typeface="MS Mincho" pitchFamily="49" charset="-128"/>
              </a:rPr>
              <a:t>reg</a:t>
            </a:r>
            <a:r>
              <a:rPr lang="en-US" altLang="en-US" sz="1600">
                <a:ea typeface="MS Mincho" pitchFamily="49" charset="-128"/>
              </a:rPr>
              <a:t> [0:3] Y;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……..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ea typeface="MS Mincho" pitchFamily="49" charset="-128"/>
              </a:rPr>
              <a:t>…….. 		</a:t>
            </a:r>
            <a:endParaRPr lang="en-US" altLang="en-US" sz="16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ea typeface="MS Mincho" pitchFamily="49" charset="-128"/>
              </a:rPr>
              <a:t>endmodule</a:t>
            </a:r>
            <a:endParaRPr lang="en-US" altLang="en-US" sz="1600" b="1">
              <a:ea typeface="MS Mincho" pitchFamily="49" charset="-128"/>
              <a:cs typeface="Courier New" pitchFamily="49" charset="0"/>
            </a:endParaRPr>
          </a:p>
        </p:txBody>
      </p:sp>
      <p:sp>
        <p:nvSpPr>
          <p:cNvPr id="2458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B8EBD7-272C-451F-B2E4-07B1A8A7719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79438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BCD-to-7-segment code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H="1">
            <a:off x="3209925" y="2941638"/>
            <a:ext cx="342900" cy="1587"/>
          </a:xfrm>
          <a:prstGeom prst="line">
            <a:avLst/>
          </a:prstGeom>
          <a:noFill/>
          <a:ln w="55626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3629025" y="2522538"/>
            <a:ext cx="1588" cy="342900"/>
          </a:xfrm>
          <a:prstGeom prst="line">
            <a:avLst/>
          </a:prstGeom>
          <a:noFill/>
          <a:ln w="55626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3133725" y="2522538"/>
            <a:ext cx="1588" cy="342900"/>
          </a:xfrm>
          <a:prstGeom prst="line">
            <a:avLst/>
          </a:prstGeom>
          <a:noFill/>
          <a:ln w="55626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717925" y="2589213"/>
            <a:ext cx="138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c </a:t>
            </a:r>
            <a:endParaRPr lang="en-US" altLang="en-US" sz="2400"/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2967038" y="2589213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e </a:t>
            </a:r>
            <a:endParaRPr lang="en-US" altLang="en-US" sz="2400"/>
          </a:p>
        </p:txBody>
      </p:sp>
      <p:grpSp>
        <p:nvGrpSpPr>
          <p:cNvPr id="25608" name="Group 1"/>
          <p:cNvGrpSpPr>
            <a:grpSpLocks/>
          </p:cNvGrpSpPr>
          <p:nvPr/>
        </p:nvGrpSpPr>
        <p:grpSpPr bwMode="auto">
          <a:xfrm>
            <a:off x="5165725" y="1125538"/>
            <a:ext cx="3521075" cy="2740025"/>
            <a:chOff x="5165725" y="1125538"/>
            <a:chExt cx="3521075" cy="2740025"/>
          </a:xfrm>
        </p:grpSpPr>
        <p:sp>
          <p:nvSpPr>
            <p:cNvPr id="25659" name="Line 7"/>
            <p:cNvSpPr>
              <a:spLocks noChangeShapeType="1"/>
            </p:cNvSpPr>
            <p:nvPr/>
          </p:nvSpPr>
          <p:spPr bwMode="auto">
            <a:xfrm>
              <a:off x="5165725" y="1428750"/>
              <a:ext cx="3521075" cy="158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Line 8"/>
            <p:cNvSpPr>
              <a:spLocks noChangeShapeType="1"/>
            </p:cNvSpPr>
            <p:nvPr/>
          </p:nvSpPr>
          <p:spPr bwMode="auto">
            <a:xfrm flipV="1">
              <a:off x="6516688" y="1125538"/>
              <a:ext cx="1587" cy="274002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Rectangle 10"/>
            <p:cNvSpPr>
              <a:spLocks noChangeArrowheads="1"/>
            </p:cNvSpPr>
            <p:nvPr/>
          </p:nvSpPr>
          <p:spPr bwMode="auto">
            <a:xfrm>
              <a:off x="6705600" y="15208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62" name="Rectangle 11"/>
            <p:cNvSpPr>
              <a:spLocks noChangeArrowheads="1"/>
            </p:cNvSpPr>
            <p:nvPr/>
          </p:nvSpPr>
          <p:spPr bwMode="auto">
            <a:xfrm>
              <a:off x="6705600" y="17494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663" name="Rectangle 12"/>
            <p:cNvSpPr>
              <a:spLocks noChangeArrowheads="1"/>
            </p:cNvSpPr>
            <p:nvPr/>
          </p:nvSpPr>
          <p:spPr bwMode="auto">
            <a:xfrm>
              <a:off x="6705600" y="19796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64" name="Rectangle 13"/>
            <p:cNvSpPr>
              <a:spLocks noChangeArrowheads="1"/>
            </p:cNvSpPr>
            <p:nvPr/>
          </p:nvSpPr>
          <p:spPr bwMode="auto">
            <a:xfrm>
              <a:off x="6705600" y="22082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65" name="Rectangle 14"/>
            <p:cNvSpPr>
              <a:spLocks noChangeArrowheads="1"/>
            </p:cNvSpPr>
            <p:nvPr/>
          </p:nvSpPr>
          <p:spPr bwMode="auto">
            <a:xfrm>
              <a:off x="7005638" y="17494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66" name="Rectangle 15"/>
            <p:cNvSpPr>
              <a:spLocks noChangeArrowheads="1"/>
            </p:cNvSpPr>
            <p:nvPr/>
          </p:nvSpPr>
          <p:spPr bwMode="auto">
            <a:xfrm>
              <a:off x="7005638" y="19796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67" name="Rectangle 16"/>
            <p:cNvSpPr>
              <a:spLocks noChangeArrowheads="1"/>
            </p:cNvSpPr>
            <p:nvPr/>
          </p:nvSpPr>
          <p:spPr bwMode="auto">
            <a:xfrm>
              <a:off x="7005638" y="22082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68" name="Rectangle 17"/>
            <p:cNvSpPr>
              <a:spLocks noChangeArrowheads="1"/>
            </p:cNvSpPr>
            <p:nvPr/>
          </p:nvSpPr>
          <p:spPr bwMode="auto">
            <a:xfrm>
              <a:off x="6154738" y="1141413"/>
              <a:ext cx="1778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5669" name="Rectangle 18"/>
            <p:cNvSpPr>
              <a:spLocks noChangeArrowheads="1"/>
            </p:cNvSpPr>
            <p:nvPr/>
          </p:nvSpPr>
          <p:spPr bwMode="auto">
            <a:xfrm>
              <a:off x="6275388" y="1228725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670" name="Rectangle 19"/>
            <p:cNvSpPr>
              <a:spLocks noChangeArrowheads="1"/>
            </p:cNvSpPr>
            <p:nvPr/>
          </p:nvSpPr>
          <p:spPr bwMode="auto">
            <a:xfrm>
              <a:off x="6696075" y="11414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a </a:t>
              </a:r>
              <a:endParaRPr lang="en-US" altLang="en-US" sz="2400"/>
            </a:p>
          </p:txBody>
        </p:sp>
        <p:sp>
          <p:nvSpPr>
            <p:cNvPr id="25671" name="Rectangle 20"/>
            <p:cNvSpPr>
              <a:spLocks noChangeArrowheads="1"/>
            </p:cNvSpPr>
            <p:nvPr/>
          </p:nvSpPr>
          <p:spPr bwMode="auto">
            <a:xfrm>
              <a:off x="7005638" y="15208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72" name="Rectangle 21"/>
            <p:cNvSpPr>
              <a:spLocks noChangeArrowheads="1"/>
            </p:cNvSpPr>
            <p:nvPr/>
          </p:nvSpPr>
          <p:spPr bwMode="auto">
            <a:xfrm>
              <a:off x="6996113" y="11414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b </a:t>
              </a:r>
              <a:endParaRPr lang="en-US" altLang="en-US" sz="2400"/>
            </a:p>
          </p:txBody>
        </p:sp>
        <p:sp>
          <p:nvSpPr>
            <p:cNvPr id="25673" name="Rectangle 22"/>
            <p:cNvSpPr>
              <a:spLocks noChangeArrowheads="1"/>
            </p:cNvSpPr>
            <p:nvPr/>
          </p:nvSpPr>
          <p:spPr bwMode="auto">
            <a:xfrm>
              <a:off x="6705600" y="243998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674" name="Rectangle 23"/>
            <p:cNvSpPr>
              <a:spLocks noChangeArrowheads="1"/>
            </p:cNvSpPr>
            <p:nvPr/>
          </p:nvSpPr>
          <p:spPr bwMode="auto">
            <a:xfrm>
              <a:off x="7005638" y="243998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75" name="Rectangle 24"/>
            <p:cNvSpPr>
              <a:spLocks noChangeArrowheads="1"/>
            </p:cNvSpPr>
            <p:nvPr/>
          </p:nvSpPr>
          <p:spPr bwMode="auto">
            <a:xfrm>
              <a:off x="7305675" y="15208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76" name="Rectangle 25"/>
            <p:cNvSpPr>
              <a:spLocks noChangeArrowheads="1"/>
            </p:cNvSpPr>
            <p:nvPr/>
          </p:nvSpPr>
          <p:spPr bwMode="auto">
            <a:xfrm>
              <a:off x="7305675" y="17494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77" name="Rectangle 26"/>
            <p:cNvSpPr>
              <a:spLocks noChangeArrowheads="1"/>
            </p:cNvSpPr>
            <p:nvPr/>
          </p:nvSpPr>
          <p:spPr bwMode="auto">
            <a:xfrm>
              <a:off x="7305675" y="243998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78" name="Rectangle 27"/>
            <p:cNvSpPr>
              <a:spLocks noChangeArrowheads="1"/>
            </p:cNvSpPr>
            <p:nvPr/>
          </p:nvSpPr>
          <p:spPr bwMode="auto">
            <a:xfrm>
              <a:off x="7305675" y="19796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679" name="Rectangle 28"/>
            <p:cNvSpPr>
              <a:spLocks noChangeArrowheads="1"/>
            </p:cNvSpPr>
            <p:nvPr/>
          </p:nvSpPr>
          <p:spPr bwMode="auto">
            <a:xfrm>
              <a:off x="7305675" y="22082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80" name="Rectangle 29"/>
            <p:cNvSpPr>
              <a:spLocks noChangeArrowheads="1"/>
            </p:cNvSpPr>
            <p:nvPr/>
          </p:nvSpPr>
          <p:spPr bwMode="auto">
            <a:xfrm>
              <a:off x="6213475" y="17494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81" name="Rectangle 30"/>
            <p:cNvSpPr>
              <a:spLocks noChangeArrowheads="1"/>
            </p:cNvSpPr>
            <p:nvPr/>
          </p:nvSpPr>
          <p:spPr bwMode="auto">
            <a:xfrm>
              <a:off x="6213475" y="19796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682" name="Rectangle 31"/>
            <p:cNvSpPr>
              <a:spLocks noChangeArrowheads="1"/>
            </p:cNvSpPr>
            <p:nvPr/>
          </p:nvSpPr>
          <p:spPr bwMode="auto">
            <a:xfrm>
              <a:off x="6213475" y="22082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83" name="Rectangle 32"/>
            <p:cNvSpPr>
              <a:spLocks noChangeArrowheads="1"/>
            </p:cNvSpPr>
            <p:nvPr/>
          </p:nvSpPr>
          <p:spPr bwMode="auto">
            <a:xfrm>
              <a:off x="6213475" y="15208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684" name="Rectangle 33"/>
            <p:cNvSpPr>
              <a:spLocks noChangeArrowheads="1"/>
            </p:cNvSpPr>
            <p:nvPr/>
          </p:nvSpPr>
          <p:spPr bwMode="auto">
            <a:xfrm>
              <a:off x="6213475" y="243998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685" name="Rectangle 34"/>
            <p:cNvSpPr>
              <a:spLocks noChangeArrowheads="1"/>
            </p:cNvSpPr>
            <p:nvPr/>
          </p:nvSpPr>
          <p:spPr bwMode="auto">
            <a:xfrm>
              <a:off x="5853113" y="1141413"/>
              <a:ext cx="1778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5686" name="Rectangle 35"/>
            <p:cNvSpPr>
              <a:spLocks noChangeArrowheads="1"/>
            </p:cNvSpPr>
            <p:nvPr/>
          </p:nvSpPr>
          <p:spPr bwMode="auto">
            <a:xfrm>
              <a:off x="5973763" y="1228725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87" name="Rectangle 36"/>
            <p:cNvSpPr>
              <a:spLocks noChangeArrowheads="1"/>
            </p:cNvSpPr>
            <p:nvPr/>
          </p:nvSpPr>
          <p:spPr bwMode="auto">
            <a:xfrm>
              <a:off x="5913438" y="17494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688" name="Rectangle 37"/>
            <p:cNvSpPr>
              <a:spLocks noChangeArrowheads="1"/>
            </p:cNvSpPr>
            <p:nvPr/>
          </p:nvSpPr>
          <p:spPr bwMode="auto">
            <a:xfrm>
              <a:off x="5913438" y="19796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89" name="Rectangle 38"/>
            <p:cNvSpPr>
              <a:spLocks noChangeArrowheads="1"/>
            </p:cNvSpPr>
            <p:nvPr/>
          </p:nvSpPr>
          <p:spPr bwMode="auto">
            <a:xfrm>
              <a:off x="5913438" y="22082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90" name="Rectangle 39"/>
            <p:cNvSpPr>
              <a:spLocks noChangeArrowheads="1"/>
            </p:cNvSpPr>
            <p:nvPr/>
          </p:nvSpPr>
          <p:spPr bwMode="auto">
            <a:xfrm>
              <a:off x="5913438" y="15208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691" name="Rectangle 40"/>
            <p:cNvSpPr>
              <a:spLocks noChangeArrowheads="1"/>
            </p:cNvSpPr>
            <p:nvPr/>
          </p:nvSpPr>
          <p:spPr bwMode="auto">
            <a:xfrm>
              <a:off x="5913438" y="243998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692" name="Rectangle 41"/>
            <p:cNvSpPr>
              <a:spLocks noChangeArrowheads="1"/>
            </p:cNvSpPr>
            <p:nvPr/>
          </p:nvSpPr>
          <p:spPr bwMode="auto">
            <a:xfrm>
              <a:off x="5553075" y="1141413"/>
              <a:ext cx="1778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5693" name="Rectangle 42"/>
            <p:cNvSpPr>
              <a:spLocks noChangeArrowheads="1"/>
            </p:cNvSpPr>
            <p:nvPr/>
          </p:nvSpPr>
          <p:spPr bwMode="auto">
            <a:xfrm>
              <a:off x="5673725" y="1228725"/>
              <a:ext cx="1158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en-US" sz="2400"/>
            </a:p>
          </p:txBody>
        </p:sp>
        <p:sp>
          <p:nvSpPr>
            <p:cNvPr id="25694" name="Rectangle 43"/>
            <p:cNvSpPr>
              <a:spLocks noChangeArrowheads="1"/>
            </p:cNvSpPr>
            <p:nvPr/>
          </p:nvSpPr>
          <p:spPr bwMode="auto">
            <a:xfrm>
              <a:off x="5613400" y="17494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695" name="Rectangle 44"/>
            <p:cNvSpPr>
              <a:spLocks noChangeArrowheads="1"/>
            </p:cNvSpPr>
            <p:nvPr/>
          </p:nvSpPr>
          <p:spPr bwMode="auto">
            <a:xfrm>
              <a:off x="5613400" y="19796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696" name="Rectangle 45"/>
            <p:cNvSpPr>
              <a:spLocks noChangeArrowheads="1"/>
            </p:cNvSpPr>
            <p:nvPr/>
          </p:nvSpPr>
          <p:spPr bwMode="auto">
            <a:xfrm>
              <a:off x="5613400" y="22082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697" name="Rectangle 46"/>
            <p:cNvSpPr>
              <a:spLocks noChangeArrowheads="1"/>
            </p:cNvSpPr>
            <p:nvPr/>
          </p:nvSpPr>
          <p:spPr bwMode="auto">
            <a:xfrm>
              <a:off x="5613400" y="15208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698" name="Rectangle 47"/>
            <p:cNvSpPr>
              <a:spLocks noChangeArrowheads="1"/>
            </p:cNvSpPr>
            <p:nvPr/>
          </p:nvSpPr>
          <p:spPr bwMode="auto">
            <a:xfrm>
              <a:off x="5613400" y="243998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699" name="Rectangle 48"/>
            <p:cNvSpPr>
              <a:spLocks noChangeArrowheads="1"/>
            </p:cNvSpPr>
            <p:nvPr/>
          </p:nvSpPr>
          <p:spPr bwMode="auto">
            <a:xfrm>
              <a:off x="5249863" y="1141413"/>
              <a:ext cx="1778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5700" name="Rectangle 49"/>
            <p:cNvSpPr>
              <a:spLocks noChangeArrowheads="1"/>
            </p:cNvSpPr>
            <p:nvPr/>
          </p:nvSpPr>
          <p:spPr bwMode="auto">
            <a:xfrm>
              <a:off x="5370513" y="1227138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altLang="en-US" sz="2400"/>
            </a:p>
          </p:txBody>
        </p:sp>
        <p:sp>
          <p:nvSpPr>
            <p:cNvPr id="25701" name="Rectangle 50"/>
            <p:cNvSpPr>
              <a:spLocks noChangeArrowheads="1"/>
            </p:cNvSpPr>
            <p:nvPr/>
          </p:nvSpPr>
          <p:spPr bwMode="auto">
            <a:xfrm>
              <a:off x="5310188" y="17494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02" name="Rectangle 51"/>
            <p:cNvSpPr>
              <a:spLocks noChangeArrowheads="1"/>
            </p:cNvSpPr>
            <p:nvPr/>
          </p:nvSpPr>
          <p:spPr bwMode="auto">
            <a:xfrm>
              <a:off x="5310188" y="19796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03" name="Rectangle 52"/>
            <p:cNvSpPr>
              <a:spLocks noChangeArrowheads="1"/>
            </p:cNvSpPr>
            <p:nvPr/>
          </p:nvSpPr>
          <p:spPr bwMode="auto">
            <a:xfrm>
              <a:off x="5310188" y="22082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04" name="Rectangle 53"/>
            <p:cNvSpPr>
              <a:spLocks noChangeArrowheads="1"/>
            </p:cNvSpPr>
            <p:nvPr/>
          </p:nvSpPr>
          <p:spPr bwMode="auto">
            <a:xfrm>
              <a:off x="5310188" y="15208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05" name="Rectangle 54"/>
            <p:cNvSpPr>
              <a:spLocks noChangeArrowheads="1"/>
            </p:cNvSpPr>
            <p:nvPr/>
          </p:nvSpPr>
          <p:spPr bwMode="auto">
            <a:xfrm>
              <a:off x="5310188" y="243998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06" name="Rectangle 55"/>
            <p:cNvSpPr>
              <a:spLocks noChangeArrowheads="1"/>
            </p:cNvSpPr>
            <p:nvPr/>
          </p:nvSpPr>
          <p:spPr bwMode="auto">
            <a:xfrm>
              <a:off x="7300913" y="1135063"/>
              <a:ext cx="1381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c </a:t>
              </a:r>
              <a:endParaRPr lang="en-US" altLang="en-US" sz="2400"/>
            </a:p>
          </p:txBody>
        </p:sp>
        <p:sp>
          <p:nvSpPr>
            <p:cNvPr id="25707" name="Rectangle 56"/>
            <p:cNvSpPr>
              <a:spLocks noChangeArrowheads="1"/>
            </p:cNvSpPr>
            <p:nvPr/>
          </p:nvSpPr>
          <p:spPr bwMode="auto">
            <a:xfrm>
              <a:off x="6213475" y="26701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08" name="Rectangle 57"/>
            <p:cNvSpPr>
              <a:spLocks noChangeArrowheads="1"/>
            </p:cNvSpPr>
            <p:nvPr/>
          </p:nvSpPr>
          <p:spPr bwMode="auto">
            <a:xfrm>
              <a:off x="6213475" y="28987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09" name="Rectangle 58"/>
            <p:cNvSpPr>
              <a:spLocks noChangeArrowheads="1"/>
            </p:cNvSpPr>
            <p:nvPr/>
          </p:nvSpPr>
          <p:spPr bwMode="auto">
            <a:xfrm>
              <a:off x="6213475" y="312896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10" name="Rectangle 59"/>
            <p:cNvSpPr>
              <a:spLocks noChangeArrowheads="1"/>
            </p:cNvSpPr>
            <p:nvPr/>
          </p:nvSpPr>
          <p:spPr bwMode="auto">
            <a:xfrm>
              <a:off x="6213475" y="336073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11" name="Rectangle 60"/>
            <p:cNvSpPr>
              <a:spLocks noChangeArrowheads="1"/>
            </p:cNvSpPr>
            <p:nvPr/>
          </p:nvSpPr>
          <p:spPr bwMode="auto">
            <a:xfrm>
              <a:off x="5913438" y="267017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12" name="Rectangle 61"/>
            <p:cNvSpPr>
              <a:spLocks noChangeArrowheads="1"/>
            </p:cNvSpPr>
            <p:nvPr/>
          </p:nvSpPr>
          <p:spPr bwMode="auto">
            <a:xfrm>
              <a:off x="5913438" y="289877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13" name="Rectangle 62"/>
            <p:cNvSpPr>
              <a:spLocks noChangeArrowheads="1"/>
            </p:cNvSpPr>
            <p:nvPr/>
          </p:nvSpPr>
          <p:spPr bwMode="auto">
            <a:xfrm>
              <a:off x="5913438" y="312896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14" name="Rectangle 63"/>
            <p:cNvSpPr>
              <a:spLocks noChangeArrowheads="1"/>
            </p:cNvSpPr>
            <p:nvPr/>
          </p:nvSpPr>
          <p:spPr bwMode="auto">
            <a:xfrm>
              <a:off x="5913438" y="336073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15" name="Rectangle 64"/>
            <p:cNvSpPr>
              <a:spLocks noChangeArrowheads="1"/>
            </p:cNvSpPr>
            <p:nvPr/>
          </p:nvSpPr>
          <p:spPr bwMode="auto">
            <a:xfrm>
              <a:off x="5613400" y="26701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16" name="Rectangle 65"/>
            <p:cNvSpPr>
              <a:spLocks noChangeArrowheads="1"/>
            </p:cNvSpPr>
            <p:nvPr/>
          </p:nvSpPr>
          <p:spPr bwMode="auto">
            <a:xfrm>
              <a:off x="5613400" y="28987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17" name="Rectangle 66"/>
            <p:cNvSpPr>
              <a:spLocks noChangeArrowheads="1"/>
            </p:cNvSpPr>
            <p:nvPr/>
          </p:nvSpPr>
          <p:spPr bwMode="auto">
            <a:xfrm>
              <a:off x="5613400" y="312896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18" name="Rectangle 67"/>
            <p:cNvSpPr>
              <a:spLocks noChangeArrowheads="1"/>
            </p:cNvSpPr>
            <p:nvPr/>
          </p:nvSpPr>
          <p:spPr bwMode="auto">
            <a:xfrm>
              <a:off x="5613400" y="336073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19" name="Rectangle 68"/>
            <p:cNvSpPr>
              <a:spLocks noChangeArrowheads="1"/>
            </p:cNvSpPr>
            <p:nvPr/>
          </p:nvSpPr>
          <p:spPr bwMode="auto">
            <a:xfrm>
              <a:off x="5310188" y="267017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20" name="Rectangle 69"/>
            <p:cNvSpPr>
              <a:spLocks noChangeArrowheads="1"/>
            </p:cNvSpPr>
            <p:nvPr/>
          </p:nvSpPr>
          <p:spPr bwMode="auto">
            <a:xfrm>
              <a:off x="5310188" y="289877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21" name="Rectangle 70"/>
            <p:cNvSpPr>
              <a:spLocks noChangeArrowheads="1"/>
            </p:cNvSpPr>
            <p:nvPr/>
          </p:nvSpPr>
          <p:spPr bwMode="auto">
            <a:xfrm>
              <a:off x="5310188" y="312896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22" name="Rectangle 71"/>
            <p:cNvSpPr>
              <a:spLocks noChangeArrowheads="1"/>
            </p:cNvSpPr>
            <p:nvPr/>
          </p:nvSpPr>
          <p:spPr bwMode="auto">
            <a:xfrm>
              <a:off x="5310188" y="336073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23" name="Rectangle 72"/>
            <p:cNvSpPr>
              <a:spLocks noChangeArrowheads="1"/>
            </p:cNvSpPr>
            <p:nvPr/>
          </p:nvSpPr>
          <p:spPr bwMode="auto">
            <a:xfrm>
              <a:off x="6213475" y="358933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24" name="Rectangle 73"/>
            <p:cNvSpPr>
              <a:spLocks noChangeArrowheads="1"/>
            </p:cNvSpPr>
            <p:nvPr/>
          </p:nvSpPr>
          <p:spPr bwMode="auto">
            <a:xfrm>
              <a:off x="5913438" y="358933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25" name="Rectangle 74"/>
            <p:cNvSpPr>
              <a:spLocks noChangeArrowheads="1"/>
            </p:cNvSpPr>
            <p:nvPr/>
          </p:nvSpPr>
          <p:spPr bwMode="auto">
            <a:xfrm>
              <a:off x="5613400" y="358933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26" name="Rectangle 75"/>
            <p:cNvSpPr>
              <a:spLocks noChangeArrowheads="1"/>
            </p:cNvSpPr>
            <p:nvPr/>
          </p:nvSpPr>
          <p:spPr bwMode="auto">
            <a:xfrm>
              <a:off x="5310188" y="358933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27" name="Rectangle 76"/>
            <p:cNvSpPr>
              <a:spLocks noChangeArrowheads="1"/>
            </p:cNvSpPr>
            <p:nvPr/>
          </p:nvSpPr>
          <p:spPr bwMode="auto">
            <a:xfrm>
              <a:off x="6705600" y="26701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28" name="Rectangle 77"/>
            <p:cNvSpPr>
              <a:spLocks noChangeArrowheads="1"/>
            </p:cNvSpPr>
            <p:nvPr/>
          </p:nvSpPr>
          <p:spPr bwMode="auto">
            <a:xfrm>
              <a:off x="6705600" y="28987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29" name="Rectangle 78"/>
            <p:cNvSpPr>
              <a:spLocks noChangeArrowheads="1"/>
            </p:cNvSpPr>
            <p:nvPr/>
          </p:nvSpPr>
          <p:spPr bwMode="auto">
            <a:xfrm>
              <a:off x="6705600" y="31273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30" name="Rectangle 79"/>
            <p:cNvSpPr>
              <a:spLocks noChangeArrowheads="1"/>
            </p:cNvSpPr>
            <p:nvPr/>
          </p:nvSpPr>
          <p:spPr bwMode="auto">
            <a:xfrm>
              <a:off x="6705600" y="335756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31" name="Rectangle 80"/>
            <p:cNvSpPr>
              <a:spLocks noChangeArrowheads="1"/>
            </p:cNvSpPr>
            <p:nvPr/>
          </p:nvSpPr>
          <p:spPr bwMode="auto">
            <a:xfrm>
              <a:off x="7005638" y="289877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32" name="Rectangle 81"/>
            <p:cNvSpPr>
              <a:spLocks noChangeArrowheads="1"/>
            </p:cNvSpPr>
            <p:nvPr/>
          </p:nvSpPr>
          <p:spPr bwMode="auto">
            <a:xfrm>
              <a:off x="7005638" y="312737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33" name="Rectangle 82"/>
            <p:cNvSpPr>
              <a:spLocks noChangeArrowheads="1"/>
            </p:cNvSpPr>
            <p:nvPr/>
          </p:nvSpPr>
          <p:spPr bwMode="auto">
            <a:xfrm>
              <a:off x="7005638" y="335756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34" name="Rectangle 83"/>
            <p:cNvSpPr>
              <a:spLocks noChangeArrowheads="1"/>
            </p:cNvSpPr>
            <p:nvPr/>
          </p:nvSpPr>
          <p:spPr bwMode="auto">
            <a:xfrm>
              <a:off x="7005638" y="267017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35" name="Rectangle 84"/>
            <p:cNvSpPr>
              <a:spLocks noChangeArrowheads="1"/>
            </p:cNvSpPr>
            <p:nvPr/>
          </p:nvSpPr>
          <p:spPr bwMode="auto">
            <a:xfrm>
              <a:off x="6705600" y="358933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36" name="Rectangle 85"/>
            <p:cNvSpPr>
              <a:spLocks noChangeArrowheads="1"/>
            </p:cNvSpPr>
            <p:nvPr/>
          </p:nvSpPr>
          <p:spPr bwMode="auto">
            <a:xfrm>
              <a:off x="7005638" y="358933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37" name="Rectangle 86"/>
            <p:cNvSpPr>
              <a:spLocks noChangeArrowheads="1"/>
            </p:cNvSpPr>
            <p:nvPr/>
          </p:nvSpPr>
          <p:spPr bwMode="auto">
            <a:xfrm>
              <a:off x="7305675" y="26701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38" name="Rectangle 87"/>
            <p:cNvSpPr>
              <a:spLocks noChangeArrowheads="1"/>
            </p:cNvSpPr>
            <p:nvPr/>
          </p:nvSpPr>
          <p:spPr bwMode="auto">
            <a:xfrm>
              <a:off x="7305675" y="28987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39" name="Rectangle 88"/>
            <p:cNvSpPr>
              <a:spLocks noChangeArrowheads="1"/>
            </p:cNvSpPr>
            <p:nvPr/>
          </p:nvSpPr>
          <p:spPr bwMode="auto">
            <a:xfrm>
              <a:off x="7305675" y="358933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40" name="Rectangle 89"/>
            <p:cNvSpPr>
              <a:spLocks noChangeArrowheads="1"/>
            </p:cNvSpPr>
            <p:nvPr/>
          </p:nvSpPr>
          <p:spPr bwMode="auto">
            <a:xfrm>
              <a:off x="7305675" y="31273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41" name="Rectangle 90"/>
            <p:cNvSpPr>
              <a:spLocks noChangeArrowheads="1"/>
            </p:cNvSpPr>
            <p:nvPr/>
          </p:nvSpPr>
          <p:spPr bwMode="auto">
            <a:xfrm>
              <a:off x="7305675" y="335756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42" name="Rectangle 91"/>
            <p:cNvSpPr>
              <a:spLocks noChangeArrowheads="1"/>
            </p:cNvSpPr>
            <p:nvPr/>
          </p:nvSpPr>
          <p:spPr bwMode="auto">
            <a:xfrm>
              <a:off x="7608888" y="17526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43" name="Rectangle 92"/>
            <p:cNvSpPr>
              <a:spLocks noChangeArrowheads="1"/>
            </p:cNvSpPr>
            <p:nvPr/>
          </p:nvSpPr>
          <p:spPr bwMode="auto">
            <a:xfrm>
              <a:off x="7608888" y="19812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44" name="Rectangle 93"/>
            <p:cNvSpPr>
              <a:spLocks noChangeArrowheads="1"/>
            </p:cNvSpPr>
            <p:nvPr/>
          </p:nvSpPr>
          <p:spPr bwMode="auto">
            <a:xfrm>
              <a:off x="7608888" y="22098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45" name="Rectangle 94"/>
            <p:cNvSpPr>
              <a:spLocks noChangeArrowheads="1"/>
            </p:cNvSpPr>
            <p:nvPr/>
          </p:nvSpPr>
          <p:spPr bwMode="auto">
            <a:xfrm>
              <a:off x="7608888" y="15240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46" name="Rectangle 95"/>
            <p:cNvSpPr>
              <a:spLocks noChangeArrowheads="1"/>
            </p:cNvSpPr>
            <p:nvPr/>
          </p:nvSpPr>
          <p:spPr bwMode="auto">
            <a:xfrm>
              <a:off x="7599363" y="114458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d </a:t>
              </a:r>
              <a:endParaRPr lang="en-US" altLang="en-US" sz="2400"/>
            </a:p>
          </p:txBody>
        </p:sp>
        <p:sp>
          <p:nvSpPr>
            <p:cNvPr id="25747" name="Rectangle 96"/>
            <p:cNvSpPr>
              <a:spLocks noChangeArrowheads="1"/>
            </p:cNvSpPr>
            <p:nvPr/>
          </p:nvSpPr>
          <p:spPr bwMode="auto">
            <a:xfrm>
              <a:off x="7608888" y="244316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48" name="Rectangle 97"/>
            <p:cNvSpPr>
              <a:spLocks noChangeArrowheads="1"/>
            </p:cNvSpPr>
            <p:nvPr/>
          </p:nvSpPr>
          <p:spPr bwMode="auto">
            <a:xfrm>
              <a:off x="7907338" y="15240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49" name="Rectangle 98"/>
            <p:cNvSpPr>
              <a:spLocks noChangeArrowheads="1"/>
            </p:cNvSpPr>
            <p:nvPr/>
          </p:nvSpPr>
          <p:spPr bwMode="auto">
            <a:xfrm>
              <a:off x="7907338" y="17526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50" name="Rectangle 99"/>
            <p:cNvSpPr>
              <a:spLocks noChangeArrowheads="1"/>
            </p:cNvSpPr>
            <p:nvPr/>
          </p:nvSpPr>
          <p:spPr bwMode="auto">
            <a:xfrm>
              <a:off x="7907338" y="244316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51" name="Rectangle 100"/>
            <p:cNvSpPr>
              <a:spLocks noChangeArrowheads="1"/>
            </p:cNvSpPr>
            <p:nvPr/>
          </p:nvSpPr>
          <p:spPr bwMode="auto">
            <a:xfrm>
              <a:off x="7907338" y="19812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52" name="Rectangle 101"/>
            <p:cNvSpPr>
              <a:spLocks noChangeArrowheads="1"/>
            </p:cNvSpPr>
            <p:nvPr/>
          </p:nvSpPr>
          <p:spPr bwMode="auto">
            <a:xfrm>
              <a:off x="7907338" y="22098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53" name="Rectangle 102"/>
            <p:cNvSpPr>
              <a:spLocks noChangeArrowheads="1"/>
            </p:cNvSpPr>
            <p:nvPr/>
          </p:nvSpPr>
          <p:spPr bwMode="auto">
            <a:xfrm>
              <a:off x="7902575" y="113665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e </a:t>
              </a:r>
              <a:endParaRPr lang="en-US" altLang="en-US" sz="2400"/>
            </a:p>
          </p:txBody>
        </p:sp>
        <p:sp>
          <p:nvSpPr>
            <p:cNvPr id="25754" name="Rectangle 103"/>
            <p:cNvSpPr>
              <a:spLocks noChangeArrowheads="1"/>
            </p:cNvSpPr>
            <p:nvPr/>
          </p:nvSpPr>
          <p:spPr bwMode="auto">
            <a:xfrm>
              <a:off x="7608888" y="29019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55" name="Rectangle 104"/>
            <p:cNvSpPr>
              <a:spLocks noChangeArrowheads="1"/>
            </p:cNvSpPr>
            <p:nvPr/>
          </p:nvSpPr>
          <p:spPr bwMode="auto">
            <a:xfrm>
              <a:off x="7608888" y="31305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56" name="Rectangle 105"/>
            <p:cNvSpPr>
              <a:spLocks noChangeArrowheads="1"/>
            </p:cNvSpPr>
            <p:nvPr/>
          </p:nvSpPr>
          <p:spPr bwMode="auto">
            <a:xfrm>
              <a:off x="7608888" y="33591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57" name="Rectangle 106"/>
            <p:cNvSpPr>
              <a:spLocks noChangeArrowheads="1"/>
            </p:cNvSpPr>
            <p:nvPr/>
          </p:nvSpPr>
          <p:spPr bwMode="auto">
            <a:xfrm>
              <a:off x="7608888" y="26733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58" name="Rectangle 107"/>
            <p:cNvSpPr>
              <a:spLocks noChangeArrowheads="1"/>
            </p:cNvSpPr>
            <p:nvPr/>
          </p:nvSpPr>
          <p:spPr bwMode="auto">
            <a:xfrm>
              <a:off x="7608888" y="35925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59" name="Rectangle 108"/>
            <p:cNvSpPr>
              <a:spLocks noChangeArrowheads="1"/>
            </p:cNvSpPr>
            <p:nvPr/>
          </p:nvSpPr>
          <p:spPr bwMode="auto">
            <a:xfrm>
              <a:off x="7907338" y="26733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60" name="Rectangle 109"/>
            <p:cNvSpPr>
              <a:spLocks noChangeArrowheads="1"/>
            </p:cNvSpPr>
            <p:nvPr/>
          </p:nvSpPr>
          <p:spPr bwMode="auto">
            <a:xfrm>
              <a:off x="7907338" y="29019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61" name="Rectangle 110"/>
            <p:cNvSpPr>
              <a:spLocks noChangeArrowheads="1"/>
            </p:cNvSpPr>
            <p:nvPr/>
          </p:nvSpPr>
          <p:spPr bwMode="auto">
            <a:xfrm>
              <a:off x="7907338" y="35925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62" name="Rectangle 111"/>
            <p:cNvSpPr>
              <a:spLocks noChangeArrowheads="1"/>
            </p:cNvSpPr>
            <p:nvPr/>
          </p:nvSpPr>
          <p:spPr bwMode="auto">
            <a:xfrm>
              <a:off x="7907338" y="31305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63" name="Rectangle 112"/>
            <p:cNvSpPr>
              <a:spLocks noChangeArrowheads="1"/>
            </p:cNvSpPr>
            <p:nvPr/>
          </p:nvSpPr>
          <p:spPr bwMode="auto">
            <a:xfrm>
              <a:off x="7907338" y="33591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64" name="Rectangle 113"/>
            <p:cNvSpPr>
              <a:spLocks noChangeArrowheads="1"/>
            </p:cNvSpPr>
            <p:nvPr/>
          </p:nvSpPr>
          <p:spPr bwMode="auto">
            <a:xfrm>
              <a:off x="8207375" y="175260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65" name="Rectangle 114"/>
            <p:cNvSpPr>
              <a:spLocks noChangeArrowheads="1"/>
            </p:cNvSpPr>
            <p:nvPr/>
          </p:nvSpPr>
          <p:spPr bwMode="auto">
            <a:xfrm>
              <a:off x="8207375" y="198120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66" name="Rectangle 115"/>
            <p:cNvSpPr>
              <a:spLocks noChangeArrowheads="1"/>
            </p:cNvSpPr>
            <p:nvPr/>
          </p:nvSpPr>
          <p:spPr bwMode="auto">
            <a:xfrm>
              <a:off x="8207375" y="220980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67" name="Rectangle 116"/>
            <p:cNvSpPr>
              <a:spLocks noChangeArrowheads="1"/>
            </p:cNvSpPr>
            <p:nvPr/>
          </p:nvSpPr>
          <p:spPr bwMode="auto">
            <a:xfrm>
              <a:off x="8207375" y="152400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68" name="Rectangle 117"/>
            <p:cNvSpPr>
              <a:spLocks noChangeArrowheads="1"/>
            </p:cNvSpPr>
            <p:nvPr/>
          </p:nvSpPr>
          <p:spPr bwMode="auto">
            <a:xfrm>
              <a:off x="8216900" y="114458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altLang="en-US" sz="2400"/>
            </a:p>
          </p:txBody>
        </p:sp>
        <p:sp>
          <p:nvSpPr>
            <p:cNvPr id="25769" name="Rectangle 118"/>
            <p:cNvSpPr>
              <a:spLocks noChangeArrowheads="1"/>
            </p:cNvSpPr>
            <p:nvPr/>
          </p:nvSpPr>
          <p:spPr bwMode="auto">
            <a:xfrm>
              <a:off x="8207375" y="244316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70" name="Rectangle 119"/>
            <p:cNvSpPr>
              <a:spLocks noChangeArrowheads="1"/>
            </p:cNvSpPr>
            <p:nvPr/>
          </p:nvSpPr>
          <p:spPr bwMode="auto">
            <a:xfrm>
              <a:off x="8507413" y="15240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71" name="Rectangle 120"/>
            <p:cNvSpPr>
              <a:spLocks noChangeArrowheads="1"/>
            </p:cNvSpPr>
            <p:nvPr/>
          </p:nvSpPr>
          <p:spPr bwMode="auto">
            <a:xfrm>
              <a:off x="8507413" y="17526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72" name="Rectangle 121"/>
            <p:cNvSpPr>
              <a:spLocks noChangeArrowheads="1"/>
            </p:cNvSpPr>
            <p:nvPr/>
          </p:nvSpPr>
          <p:spPr bwMode="auto">
            <a:xfrm>
              <a:off x="8507413" y="244316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73" name="Rectangle 122"/>
            <p:cNvSpPr>
              <a:spLocks noChangeArrowheads="1"/>
            </p:cNvSpPr>
            <p:nvPr/>
          </p:nvSpPr>
          <p:spPr bwMode="auto">
            <a:xfrm>
              <a:off x="8507413" y="19812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74" name="Rectangle 123"/>
            <p:cNvSpPr>
              <a:spLocks noChangeArrowheads="1"/>
            </p:cNvSpPr>
            <p:nvPr/>
          </p:nvSpPr>
          <p:spPr bwMode="auto">
            <a:xfrm>
              <a:off x="8507413" y="22098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75" name="Rectangle 124"/>
            <p:cNvSpPr>
              <a:spLocks noChangeArrowheads="1"/>
            </p:cNvSpPr>
            <p:nvPr/>
          </p:nvSpPr>
          <p:spPr bwMode="auto">
            <a:xfrm>
              <a:off x="8497888" y="11366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g </a:t>
              </a:r>
              <a:endParaRPr lang="en-US" altLang="en-US" sz="2400"/>
            </a:p>
          </p:txBody>
        </p:sp>
        <p:sp>
          <p:nvSpPr>
            <p:cNvPr id="25776" name="Rectangle 125"/>
            <p:cNvSpPr>
              <a:spLocks noChangeArrowheads="1"/>
            </p:cNvSpPr>
            <p:nvPr/>
          </p:nvSpPr>
          <p:spPr bwMode="auto">
            <a:xfrm>
              <a:off x="8207375" y="290195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77" name="Rectangle 126"/>
            <p:cNvSpPr>
              <a:spLocks noChangeArrowheads="1"/>
            </p:cNvSpPr>
            <p:nvPr/>
          </p:nvSpPr>
          <p:spPr bwMode="auto">
            <a:xfrm>
              <a:off x="8207375" y="313055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78" name="Rectangle 127"/>
            <p:cNvSpPr>
              <a:spLocks noChangeArrowheads="1"/>
            </p:cNvSpPr>
            <p:nvPr/>
          </p:nvSpPr>
          <p:spPr bwMode="auto">
            <a:xfrm>
              <a:off x="8207375" y="335915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79" name="Rectangle 128"/>
            <p:cNvSpPr>
              <a:spLocks noChangeArrowheads="1"/>
            </p:cNvSpPr>
            <p:nvPr/>
          </p:nvSpPr>
          <p:spPr bwMode="auto">
            <a:xfrm>
              <a:off x="8207375" y="267335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80" name="Rectangle 129"/>
            <p:cNvSpPr>
              <a:spLocks noChangeArrowheads="1"/>
            </p:cNvSpPr>
            <p:nvPr/>
          </p:nvSpPr>
          <p:spPr bwMode="auto">
            <a:xfrm>
              <a:off x="8207375" y="35925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81" name="Rectangle 130"/>
            <p:cNvSpPr>
              <a:spLocks noChangeArrowheads="1"/>
            </p:cNvSpPr>
            <p:nvPr/>
          </p:nvSpPr>
          <p:spPr bwMode="auto">
            <a:xfrm>
              <a:off x="8507413" y="26733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82" name="Rectangle 131"/>
            <p:cNvSpPr>
              <a:spLocks noChangeArrowheads="1"/>
            </p:cNvSpPr>
            <p:nvPr/>
          </p:nvSpPr>
          <p:spPr bwMode="auto">
            <a:xfrm>
              <a:off x="8507413" y="29019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83" name="Rectangle 132"/>
            <p:cNvSpPr>
              <a:spLocks noChangeArrowheads="1"/>
            </p:cNvSpPr>
            <p:nvPr/>
          </p:nvSpPr>
          <p:spPr bwMode="auto">
            <a:xfrm>
              <a:off x="8507413" y="35925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5784" name="Rectangle 133"/>
            <p:cNvSpPr>
              <a:spLocks noChangeArrowheads="1"/>
            </p:cNvSpPr>
            <p:nvPr/>
          </p:nvSpPr>
          <p:spPr bwMode="auto">
            <a:xfrm>
              <a:off x="8507413" y="31305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5785" name="Rectangle 134"/>
            <p:cNvSpPr>
              <a:spLocks noChangeArrowheads="1"/>
            </p:cNvSpPr>
            <p:nvPr/>
          </p:nvSpPr>
          <p:spPr bwMode="auto">
            <a:xfrm>
              <a:off x="8507413" y="33591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</p:grpSp>
      <p:sp>
        <p:nvSpPr>
          <p:cNvPr id="25609" name="Rectangle 135"/>
          <p:cNvSpPr>
            <a:spLocks noChangeArrowheads="1"/>
          </p:cNvSpPr>
          <p:nvPr/>
        </p:nvSpPr>
        <p:spPr bwMode="auto">
          <a:xfrm>
            <a:off x="6394450" y="4171950"/>
            <a:ext cx="1150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Helvetica" pitchFamily="34" charset="0"/>
              </a:rPr>
              <a:t>(c) Truth table </a:t>
            </a:r>
            <a:endParaRPr lang="en-US" altLang="en-US" sz="2400"/>
          </a:p>
        </p:txBody>
      </p:sp>
      <p:sp>
        <p:nvSpPr>
          <p:cNvPr id="25610" name="Rectangle 136"/>
          <p:cNvSpPr>
            <a:spLocks noChangeArrowheads="1"/>
          </p:cNvSpPr>
          <p:nvPr/>
        </p:nvSpPr>
        <p:spPr bwMode="auto">
          <a:xfrm>
            <a:off x="595313" y="3627438"/>
            <a:ext cx="1476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Helvetica" pitchFamily="34" charset="0"/>
              </a:rPr>
              <a:t>(a) Code converter</a:t>
            </a:r>
            <a:endParaRPr lang="en-US" altLang="en-US" sz="2400"/>
          </a:p>
        </p:txBody>
      </p:sp>
      <p:sp>
        <p:nvSpPr>
          <p:cNvPr id="25611" name="Rectangle 137"/>
          <p:cNvSpPr>
            <a:spLocks noChangeArrowheads="1"/>
          </p:cNvSpPr>
          <p:nvPr/>
        </p:nvSpPr>
        <p:spPr bwMode="auto">
          <a:xfrm>
            <a:off x="946150" y="201930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25612" name="Rectangle 138"/>
          <p:cNvSpPr>
            <a:spLocks noChangeArrowheads="1"/>
          </p:cNvSpPr>
          <p:nvPr/>
        </p:nvSpPr>
        <p:spPr bwMode="auto">
          <a:xfrm>
            <a:off x="869950" y="1684338"/>
            <a:ext cx="874713" cy="16176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13" name="Line 139"/>
          <p:cNvSpPr>
            <a:spLocks noChangeShapeType="1"/>
          </p:cNvSpPr>
          <p:nvPr/>
        </p:nvSpPr>
        <p:spPr bwMode="auto">
          <a:xfrm>
            <a:off x="603250" y="2122488"/>
            <a:ext cx="2667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40"/>
          <p:cNvSpPr>
            <a:spLocks noChangeShapeType="1"/>
          </p:cNvSpPr>
          <p:nvPr/>
        </p:nvSpPr>
        <p:spPr bwMode="auto">
          <a:xfrm>
            <a:off x="1744663" y="1836738"/>
            <a:ext cx="2667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41"/>
          <p:cNvSpPr>
            <a:spLocks noChangeShapeType="1"/>
          </p:cNvSpPr>
          <p:nvPr/>
        </p:nvSpPr>
        <p:spPr bwMode="auto">
          <a:xfrm>
            <a:off x="1744663" y="2484438"/>
            <a:ext cx="2667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Rectangle 142"/>
          <p:cNvSpPr>
            <a:spLocks noChangeArrowheads="1"/>
          </p:cNvSpPr>
          <p:nvPr/>
        </p:nvSpPr>
        <p:spPr bwMode="auto">
          <a:xfrm>
            <a:off x="1066800" y="2106613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0 </a:t>
            </a:r>
            <a:endParaRPr lang="en-US" altLang="en-US" sz="2400"/>
          </a:p>
        </p:txBody>
      </p:sp>
      <p:sp>
        <p:nvSpPr>
          <p:cNvPr id="25617" name="Rectangle 143"/>
          <p:cNvSpPr>
            <a:spLocks noChangeArrowheads="1"/>
          </p:cNvSpPr>
          <p:nvPr/>
        </p:nvSpPr>
        <p:spPr bwMode="auto">
          <a:xfrm>
            <a:off x="1539875" y="171767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a </a:t>
            </a:r>
            <a:endParaRPr lang="en-US" altLang="en-US" sz="2400"/>
          </a:p>
        </p:txBody>
      </p:sp>
      <p:sp>
        <p:nvSpPr>
          <p:cNvPr id="25618" name="Rectangle 144"/>
          <p:cNvSpPr>
            <a:spLocks noChangeArrowheads="1"/>
          </p:cNvSpPr>
          <p:nvPr/>
        </p:nvSpPr>
        <p:spPr bwMode="auto">
          <a:xfrm>
            <a:off x="946150" y="2247900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25619" name="Line 145"/>
          <p:cNvSpPr>
            <a:spLocks noChangeShapeType="1"/>
          </p:cNvSpPr>
          <p:nvPr/>
        </p:nvSpPr>
        <p:spPr bwMode="auto">
          <a:xfrm>
            <a:off x="603250" y="2351088"/>
            <a:ext cx="2667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Rectangle 146"/>
          <p:cNvSpPr>
            <a:spLocks noChangeArrowheads="1"/>
          </p:cNvSpPr>
          <p:nvPr/>
        </p:nvSpPr>
        <p:spPr bwMode="auto">
          <a:xfrm>
            <a:off x="1066800" y="2333625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1 </a:t>
            </a:r>
            <a:endParaRPr lang="en-US" altLang="en-US" sz="2400"/>
          </a:p>
        </p:txBody>
      </p:sp>
      <p:sp>
        <p:nvSpPr>
          <p:cNvPr id="25621" name="Rectangle 147"/>
          <p:cNvSpPr>
            <a:spLocks noChangeArrowheads="1"/>
          </p:cNvSpPr>
          <p:nvPr/>
        </p:nvSpPr>
        <p:spPr bwMode="auto">
          <a:xfrm>
            <a:off x="1539875" y="195421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b </a:t>
            </a:r>
            <a:endParaRPr lang="en-US" altLang="en-US" sz="2400"/>
          </a:p>
        </p:txBody>
      </p:sp>
      <p:sp>
        <p:nvSpPr>
          <p:cNvPr id="25622" name="Rectangle 148"/>
          <p:cNvSpPr>
            <a:spLocks noChangeArrowheads="1"/>
          </p:cNvSpPr>
          <p:nvPr/>
        </p:nvSpPr>
        <p:spPr bwMode="auto">
          <a:xfrm>
            <a:off x="1544638" y="2170113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c </a:t>
            </a:r>
            <a:endParaRPr lang="en-US" altLang="en-US" sz="2400"/>
          </a:p>
        </p:txBody>
      </p:sp>
      <p:sp>
        <p:nvSpPr>
          <p:cNvPr id="25623" name="Line 149"/>
          <p:cNvSpPr>
            <a:spLocks noChangeShapeType="1"/>
          </p:cNvSpPr>
          <p:nvPr/>
        </p:nvSpPr>
        <p:spPr bwMode="auto">
          <a:xfrm>
            <a:off x="1744663" y="2274888"/>
            <a:ext cx="2667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Line 150"/>
          <p:cNvSpPr>
            <a:spLocks noChangeShapeType="1"/>
          </p:cNvSpPr>
          <p:nvPr/>
        </p:nvSpPr>
        <p:spPr bwMode="auto">
          <a:xfrm>
            <a:off x="1744663" y="2065338"/>
            <a:ext cx="2667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Rectangle 151"/>
          <p:cNvSpPr>
            <a:spLocks noChangeArrowheads="1"/>
          </p:cNvSpPr>
          <p:nvPr/>
        </p:nvSpPr>
        <p:spPr bwMode="auto">
          <a:xfrm>
            <a:off x="1539875" y="23876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d </a:t>
            </a:r>
            <a:endParaRPr lang="en-US" altLang="en-US" sz="2400"/>
          </a:p>
        </p:txBody>
      </p:sp>
      <p:sp>
        <p:nvSpPr>
          <p:cNvPr id="25626" name="Rectangle 152"/>
          <p:cNvSpPr>
            <a:spLocks noChangeArrowheads="1"/>
          </p:cNvSpPr>
          <p:nvPr/>
        </p:nvSpPr>
        <p:spPr bwMode="auto">
          <a:xfrm>
            <a:off x="946150" y="24749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25627" name="Line 153"/>
          <p:cNvSpPr>
            <a:spLocks noChangeShapeType="1"/>
          </p:cNvSpPr>
          <p:nvPr/>
        </p:nvSpPr>
        <p:spPr bwMode="auto">
          <a:xfrm>
            <a:off x="603250" y="2579688"/>
            <a:ext cx="2667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Rectangle 154"/>
          <p:cNvSpPr>
            <a:spLocks noChangeArrowheads="1"/>
          </p:cNvSpPr>
          <p:nvPr/>
        </p:nvSpPr>
        <p:spPr bwMode="auto">
          <a:xfrm>
            <a:off x="1066800" y="2562225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2 </a:t>
            </a:r>
            <a:endParaRPr lang="en-US" altLang="en-US" sz="2400"/>
          </a:p>
        </p:txBody>
      </p:sp>
      <p:sp>
        <p:nvSpPr>
          <p:cNvPr id="25629" name="Rectangle 155"/>
          <p:cNvSpPr>
            <a:spLocks noChangeArrowheads="1"/>
          </p:cNvSpPr>
          <p:nvPr/>
        </p:nvSpPr>
        <p:spPr bwMode="auto">
          <a:xfrm>
            <a:off x="946150" y="270351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25630" name="Line 156"/>
          <p:cNvSpPr>
            <a:spLocks noChangeShapeType="1"/>
          </p:cNvSpPr>
          <p:nvPr/>
        </p:nvSpPr>
        <p:spPr bwMode="auto">
          <a:xfrm>
            <a:off x="603250" y="2808288"/>
            <a:ext cx="2667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Line 157"/>
          <p:cNvSpPr>
            <a:spLocks noChangeShapeType="1"/>
          </p:cNvSpPr>
          <p:nvPr/>
        </p:nvSpPr>
        <p:spPr bwMode="auto">
          <a:xfrm>
            <a:off x="1744663" y="3111500"/>
            <a:ext cx="2857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Rectangle 158"/>
          <p:cNvSpPr>
            <a:spLocks noChangeArrowheads="1"/>
          </p:cNvSpPr>
          <p:nvPr/>
        </p:nvSpPr>
        <p:spPr bwMode="auto">
          <a:xfrm>
            <a:off x="1066800" y="2789238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3 </a:t>
            </a:r>
            <a:endParaRPr lang="en-US" altLang="en-US" sz="2400"/>
          </a:p>
        </p:txBody>
      </p:sp>
      <p:sp>
        <p:nvSpPr>
          <p:cNvPr id="25633" name="Rectangle 159"/>
          <p:cNvSpPr>
            <a:spLocks noChangeArrowheads="1"/>
          </p:cNvSpPr>
          <p:nvPr/>
        </p:nvSpPr>
        <p:spPr bwMode="auto">
          <a:xfrm>
            <a:off x="1549400" y="2586038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e </a:t>
            </a:r>
            <a:endParaRPr lang="en-US" altLang="en-US" sz="2400"/>
          </a:p>
        </p:txBody>
      </p:sp>
      <p:sp>
        <p:nvSpPr>
          <p:cNvPr id="25634" name="Rectangle 160"/>
          <p:cNvSpPr>
            <a:spLocks noChangeArrowheads="1"/>
          </p:cNvSpPr>
          <p:nvPr/>
        </p:nvSpPr>
        <p:spPr bwMode="auto">
          <a:xfrm>
            <a:off x="1562100" y="28019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f </a:t>
            </a:r>
            <a:endParaRPr lang="en-US" altLang="en-US" sz="2400"/>
          </a:p>
        </p:txBody>
      </p:sp>
      <p:sp>
        <p:nvSpPr>
          <p:cNvPr id="25635" name="Line 161"/>
          <p:cNvSpPr>
            <a:spLocks noChangeShapeType="1"/>
          </p:cNvSpPr>
          <p:nvPr/>
        </p:nvSpPr>
        <p:spPr bwMode="auto">
          <a:xfrm>
            <a:off x="1744663" y="2903538"/>
            <a:ext cx="2857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Line 162"/>
          <p:cNvSpPr>
            <a:spLocks noChangeShapeType="1"/>
          </p:cNvSpPr>
          <p:nvPr/>
        </p:nvSpPr>
        <p:spPr bwMode="auto">
          <a:xfrm>
            <a:off x="1744663" y="2693988"/>
            <a:ext cx="2857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Line 163"/>
          <p:cNvSpPr>
            <a:spLocks noChangeShapeType="1"/>
          </p:cNvSpPr>
          <p:nvPr/>
        </p:nvSpPr>
        <p:spPr bwMode="auto">
          <a:xfrm flipH="1">
            <a:off x="3209925" y="1957388"/>
            <a:ext cx="342900" cy="1587"/>
          </a:xfrm>
          <a:prstGeom prst="line">
            <a:avLst/>
          </a:prstGeom>
          <a:noFill/>
          <a:ln w="55563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Rectangle 164"/>
          <p:cNvSpPr>
            <a:spLocks noChangeArrowheads="1"/>
          </p:cNvSpPr>
          <p:nvPr/>
        </p:nvSpPr>
        <p:spPr bwMode="auto">
          <a:xfrm>
            <a:off x="1543050" y="3019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g </a:t>
            </a:r>
            <a:endParaRPr lang="en-US" altLang="en-US" sz="2400"/>
          </a:p>
        </p:txBody>
      </p:sp>
      <p:sp>
        <p:nvSpPr>
          <p:cNvPr id="25639" name="Line 165"/>
          <p:cNvSpPr>
            <a:spLocks noChangeShapeType="1"/>
          </p:cNvSpPr>
          <p:nvPr/>
        </p:nvSpPr>
        <p:spPr bwMode="auto">
          <a:xfrm flipH="1">
            <a:off x="3209925" y="2465388"/>
            <a:ext cx="342900" cy="1587"/>
          </a:xfrm>
          <a:prstGeom prst="line">
            <a:avLst/>
          </a:prstGeom>
          <a:noFill/>
          <a:ln w="55563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0" name="Rectangle 166"/>
          <p:cNvSpPr>
            <a:spLocks noChangeArrowheads="1"/>
          </p:cNvSpPr>
          <p:nvPr/>
        </p:nvSpPr>
        <p:spPr bwMode="auto">
          <a:xfrm>
            <a:off x="3343275" y="17145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a </a:t>
            </a:r>
            <a:endParaRPr lang="en-US" altLang="en-US" sz="2400"/>
          </a:p>
        </p:txBody>
      </p:sp>
      <p:sp>
        <p:nvSpPr>
          <p:cNvPr id="25641" name="Line 167"/>
          <p:cNvSpPr>
            <a:spLocks noChangeShapeType="1"/>
          </p:cNvSpPr>
          <p:nvPr/>
        </p:nvSpPr>
        <p:spPr bwMode="auto">
          <a:xfrm>
            <a:off x="3629025" y="2046288"/>
            <a:ext cx="1588" cy="342900"/>
          </a:xfrm>
          <a:prstGeom prst="line">
            <a:avLst/>
          </a:prstGeom>
          <a:noFill/>
          <a:ln w="55563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Line 168"/>
          <p:cNvSpPr>
            <a:spLocks noChangeShapeType="1"/>
          </p:cNvSpPr>
          <p:nvPr/>
        </p:nvSpPr>
        <p:spPr bwMode="auto">
          <a:xfrm>
            <a:off x="3133725" y="2046288"/>
            <a:ext cx="1588" cy="342900"/>
          </a:xfrm>
          <a:prstGeom prst="line">
            <a:avLst/>
          </a:prstGeom>
          <a:noFill/>
          <a:ln w="55563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3" name="Rectangle 169"/>
          <p:cNvSpPr>
            <a:spLocks noChangeArrowheads="1"/>
          </p:cNvSpPr>
          <p:nvPr/>
        </p:nvSpPr>
        <p:spPr bwMode="auto">
          <a:xfrm>
            <a:off x="3343275" y="2474913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g </a:t>
            </a:r>
            <a:endParaRPr lang="en-US" altLang="en-US" sz="2400"/>
          </a:p>
        </p:txBody>
      </p:sp>
      <p:sp>
        <p:nvSpPr>
          <p:cNvPr id="25644" name="Rectangle 170"/>
          <p:cNvSpPr>
            <a:spLocks noChangeArrowheads="1"/>
          </p:cNvSpPr>
          <p:nvPr/>
        </p:nvSpPr>
        <p:spPr bwMode="auto">
          <a:xfrm>
            <a:off x="3713163" y="21018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b </a:t>
            </a:r>
            <a:endParaRPr lang="en-US" altLang="en-US" sz="2400"/>
          </a:p>
        </p:txBody>
      </p:sp>
      <p:sp>
        <p:nvSpPr>
          <p:cNvPr id="25645" name="Rectangle 171"/>
          <p:cNvSpPr>
            <a:spLocks noChangeArrowheads="1"/>
          </p:cNvSpPr>
          <p:nvPr/>
        </p:nvSpPr>
        <p:spPr bwMode="auto">
          <a:xfrm>
            <a:off x="2981325" y="21018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f </a:t>
            </a:r>
            <a:endParaRPr lang="en-US" altLang="en-US" sz="2400"/>
          </a:p>
        </p:txBody>
      </p:sp>
      <p:sp>
        <p:nvSpPr>
          <p:cNvPr id="25646" name="Rectangle 172"/>
          <p:cNvSpPr>
            <a:spLocks noChangeArrowheads="1"/>
          </p:cNvSpPr>
          <p:nvPr/>
        </p:nvSpPr>
        <p:spPr bwMode="auto">
          <a:xfrm>
            <a:off x="3343275" y="300990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d </a:t>
            </a:r>
            <a:endParaRPr lang="en-US" altLang="en-US" sz="2400"/>
          </a:p>
        </p:txBody>
      </p:sp>
      <p:sp>
        <p:nvSpPr>
          <p:cNvPr id="25647" name="Rectangle 173"/>
          <p:cNvSpPr>
            <a:spLocks noChangeArrowheads="1"/>
          </p:cNvSpPr>
          <p:nvPr/>
        </p:nvSpPr>
        <p:spPr bwMode="auto">
          <a:xfrm>
            <a:off x="2570163" y="3627438"/>
            <a:ext cx="1752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Helvetica" pitchFamily="34" charset="0"/>
              </a:rPr>
              <a:t>(b) 7-segment display </a:t>
            </a:r>
            <a:endParaRPr lang="en-US" altLang="en-US" sz="2400"/>
          </a:p>
        </p:txBody>
      </p:sp>
      <p:sp>
        <p:nvSpPr>
          <p:cNvPr id="25648" name="Text Box 174"/>
          <p:cNvSpPr txBox="1">
            <a:spLocks noChangeArrowheads="1"/>
          </p:cNvSpPr>
          <p:nvPr/>
        </p:nvSpPr>
        <p:spPr bwMode="auto">
          <a:xfrm>
            <a:off x="376238" y="4646613"/>
            <a:ext cx="38830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/>
              <a:t>Two types of 7-segment display</a:t>
            </a:r>
          </a:p>
          <a:p>
            <a:r>
              <a:rPr lang="en-US" altLang="en-US" sz="2000"/>
              <a:t>1) common-cathode:  1</a:t>
            </a:r>
            <a:r>
              <a:rPr lang="en-US" altLang="en-US" sz="2000">
                <a:sym typeface="Wingdings" pitchFamily="2" charset="2"/>
              </a:rPr>
              <a:t>on; 0off</a:t>
            </a:r>
            <a:endParaRPr lang="en-US" altLang="en-US" sz="2000"/>
          </a:p>
          <a:p>
            <a:r>
              <a:rPr lang="en-US" altLang="en-US" sz="2000"/>
              <a:t>2) common-anode:     0</a:t>
            </a:r>
            <a:r>
              <a:rPr lang="en-US" altLang="en-US" sz="2000">
                <a:sym typeface="Wingdings" pitchFamily="2" charset="2"/>
              </a:rPr>
              <a:t>on; 1off</a:t>
            </a:r>
            <a:endParaRPr lang="en-US" altLang="en-US" sz="2000"/>
          </a:p>
        </p:txBody>
      </p:sp>
      <p:sp>
        <p:nvSpPr>
          <p:cNvPr id="25649" name="Line 175"/>
          <p:cNvSpPr>
            <a:spLocks noChangeShapeType="1"/>
          </p:cNvSpPr>
          <p:nvPr/>
        </p:nvSpPr>
        <p:spPr bwMode="auto">
          <a:xfrm>
            <a:off x="5405438" y="4799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0" name="Line 176"/>
          <p:cNvSpPr>
            <a:spLocks noChangeShapeType="1"/>
          </p:cNvSpPr>
          <p:nvPr/>
        </p:nvSpPr>
        <p:spPr bwMode="auto">
          <a:xfrm>
            <a:off x="5405438" y="479901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1" name="Line 177"/>
          <p:cNvSpPr>
            <a:spLocks noChangeShapeType="1"/>
          </p:cNvSpPr>
          <p:nvPr/>
        </p:nvSpPr>
        <p:spPr bwMode="auto">
          <a:xfrm flipV="1">
            <a:off x="5405438" y="495141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2" name="Line 178"/>
          <p:cNvSpPr>
            <a:spLocks noChangeShapeType="1"/>
          </p:cNvSpPr>
          <p:nvPr/>
        </p:nvSpPr>
        <p:spPr bwMode="auto">
          <a:xfrm>
            <a:off x="5634038" y="4799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3" name="Line 179"/>
          <p:cNvSpPr>
            <a:spLocks noChangeShapeType="1"/>
          </p:cNvSpPr>
          <p:nvPr/>
        </p:nvSpPr>
        <p:spPr bwMode="auto">
          <a:xfrm>
            <a:off x="5634038" y="49514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4" name="Line 180"/>
          <p:cNvSpPr>
            <a:spLocks noChangeShapeType="1"/>
          </p:cNvSpPr>
          <p:nvPr/>
        </p:nvSpPr>
        <p:spPr bwMode="auto">
          <a:xfrm>
            <a:off x="4948238" y="49514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5" name="Text Box 181"/>
          <p:cNvSpPr txBox="1">
            <a:spLocks noChangeArrowheads="1"/>
          </p:cNvSpPr>
          <p:nvPr/>
        </p:nvSpPr>
        <p:spPr bwMode="auto">
          <a:xfrm>
            <a:off x="5634038" y="4646613"/>
            <a:ext cx="814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/>
              <a:t>cathode</a:t>
            </a:r>
          </a:p>
        </p:txBody>
      </p:sp>
      <p:sp>
        <p:nvSpPr>
          <p:cNvPr id="25656" name="Text Box 182"/>
          <p:cNvSpPr txBox="1">
            <a:spLocks noChangeArrowheads="1"/>
          </p:cNvSpPr>
          <p:nvPr/>
        </p:nvSpPr>
        <p:spPr bwMode="auto">
          <a:xfrm>
            <a:off x="4491038" y="4646613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/>
              <a:t>anode</a:t>
            </a:r>
          </a:p>
        </p:txBody>
      </p:sp>
      <p:sp>
        <p:nvSpPr>
          <p:cNvPr id="2565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0B16A2-1286-4A4A-80A2-711CC183A12E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1447800" y="990600"/>
            <a:ext cx="3092450" cy="52768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tabLst>
                <a:tab pos="347663" algn="l"/>
                <a:tab pos="6350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347663" algn="l"/>
                <a:tab pos="6350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tabLst>
                <a:tab pos="347663" algn="l"/>
                <a:tab pos="6350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347663" algn="l"/>
                <a:tab pos="635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47663" algn="l"/>
                <a:tab pos="635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7543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47663" algn="l"/>
                <a:tab pos="635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2115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47663" algn="l"/>
                <a:tab pos="635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6687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47663" algn="l"/>
                <a:tab pos="635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1259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47663" algn="l"/>
                <a:tab pos="6350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ea typeface="MS Mincho" pitchFamily="49" charset="-128"/>
                <a:cs typeface="Arial" pitchFamily="34" charset="0"/>
              </a:rPr>
              <a:t>module</a:t>
            </a:r>
            <a:r>
              <a:rPr lang="en-US" altLang="en-US" sz="1700">
                <a:ea typeface="MS Mincho" pitchFamily="49" charset="-128"/>
                <a:cs typeface="Arial" pitchFamily="34" charset="0"/>
              </a:rPr>
              <a:t> seg7 (bcd, leds);</a:t>
            </a:r>
            <a:endParaRPr lang="en-US" altLang="en-US" sz="17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17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1700">
                <a:ea typeface="MS Mincho" pitchFamily="49" charset="-128"/>
                <a:cs typeface="Arial" pitchFamily="34" charset="0"/>
              </a:rPr>
              <a:t> [3:0] bcd;</a:t>
            </a:r>
            <a:endParaRPr lang="en-US" altLang="en-US" sz="17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1700" b="1">
                <a:ea typeface="MS Mincho" pitchFamily="49" charset="-128"/>
                <a:cs typeface="Arial" pitchFamily="34" charset="0"/>
              </a:rPr>
              <a:t>output</a:t>
            </a:r>
            <a:r>
              <a:rPr lang="en-US" altLang="en-US" sz="1700">
                <a:ea typeface="MS Mincho" pitchFamily="49" charset="-128"/>
                <a:cs typeface="Arial" pitchFamily="34" charset="0"/>
              </a:rPr>
              <a:t> [1:7] leds;</a:t>
            </a:r>
            <a:endParaRPr lang="en-US" altLang="en-US" sz="17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1700" b="1">
                <a:ea typeface="MS Mincho" pitchFamily="49" charset="-128"/>
                <a:cs typeface="Arial" pitchFamily="34" charset="0"/>
              </a:rPr>
              <a:t>reg</a:t>
            </a:r>
            <a:r>
              <a:rPr lang="en-US" altLang="en-US" sz="1700">
                <a:ea typeface="MS Mincho" pitchFamily="49" charset="-128"/>
                <a:cs typeface="Arial" pitchFamily="34" charset="0"/>
              </a:rPr>
              <a:t> [1:7] leds;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</a:t>
            </a:r>
            <a:r>
              <a:rPr lang="en-US" altLang="en-US" sz="1700" b="1">
                <a:ea typeface="MS Mincho" pitchFamily="49" charset="-128"/>
              </a:rPr>
              <a:t>always</a:t>
            </a:r>
            <a:r>
              <a:rPr lang="en-US" altLang="en-US" sz="1700">
                <a:ea typeface="MS Mincho" pitchFamily="49" charset="-128"/>
              </a:rPr>
              <a:t> @(bcd)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</a:t>
            </a:r>
            <a:r>
              <a:rPr lang="en-US" altLang="en-US" sz="1700" b="1">
                <a:ea typeface="MS Mincho" pitchFamily="49" charset="-128"/>
              </a:rPr>
              <a:t>case</a:t>
            </a:r>
            <a:r>
              <a:rPr lang="en-US" altLang="en-US" sz="1700">
                <a:ea typeface="MS Mincho" pitchFamily="49" charset="-128"/>
              </a:rPr>
              <a:t> (bcd)      //abcdefg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0: leds = 7'b1111110;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   		1: leds = 7'b0110000;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2: leds = 7'b1101101;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3: leds = 7'b1111001;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4: leds = 7'b0110011;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5: leds = 7'b1011011;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6: leds = 7'b1011111;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7: leds = 7'b1110000;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8: leds = 7'b1111111;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9: leds = 7'b1111011;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</a:t>
            </a:r>
            <a:r>
              <a:rPr lang="en-US" altLang="en-US" sz="1700" b="1">
                <a:ea typeface="MS Mincho" pitchFamily="49" charset="-128"/>
              </a:rPr>
              <a:t>default</a:t>
            </a:r>
            <a:r>
              <a:rPr lang="en-US" altLang="en-US" sz="1700">
                <a:ea typeface="MS Mincho" pitchFamily="49" charset="-128"/>
              </a:rPr>
              <a:t>: leds = 7'bx;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</a:t>
            </a:r>
            <a:r>
              <a:rPr lang="en-US" altLang="en-US" sz="1700" b="1">
                <a:ea typeface="MS Mincho" pitchFamily="49" charset="-128"/>
              </a:rPr>
              <a:t>endcase</a:t>
            </a:r>
            <a:r>
              <a:rPr lang="en-US" altLang="en-US" sz="1700">
                <a:ea typeface="MS Mincho" pitchFamily="49" charset="-128"/>
              </a:rPr>
              <a:t>		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ea typeface="MS Mincho" pitchFamily="49" charset="-128"/>
              </a:rPr>
              <a:t>endmodule</a:t>
            </a:r>
            <a:r>
              <a:rPr lang="en-US" altLang="en-US" sz="1700">
                <a:ea typeface="MS Mincho" pitchFamily="49" charset="-128"/>
              </a:rPr>
              <a:t> </a:t>
            </a:r>
          </a:p>
        </p:txBody>
      </p:sp>
      <p:sp>
        <p:nvSpPr>
          <p:cNvPr id="26627" name="Line 4"/>
          <p:cNvSpPr>
            <a:spLocks noChangeShapeType="1"/>
          </p:cNvSpPr>
          <p:nvPr/>
        </p:nvSpPr>
        <p:spPr bwMode="auto">
          <a:xfrm flipH="1">
            <a:off x="4267200" y="1905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232525" y="1712913"/>
            <a:ext cx="1123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comment</a:t>
            </a:r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 flipH="1">
            <a:off x="4191000" y="5303838"/>
            <a:ext cx="1376363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622925" y="5119688"/>
            <a:ext cx="1703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X </a:t>
            </a:r>
            <a:r>
              <a:rPr lang="en-US" altLang="en-US">
                <a:sym typeface="Wingdings" pitchFamily="2" charset="2"/>
              </a:rPr>
              <a:t> don’t-care</a:t>
            </a:r>
            <a:endParaRPr lang="en-US" altLang="en-US"/>
          </a:p>
        </p:txBody>
      </p:sp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79438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BCD-to-7-segment code</a:t>
            </a:r>
          </a:p>
        </p:txBody>
      </p:sp>
      <p:sp>
        <p:nvSpPr>
          <p:cNvPr id="2663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57C40E-AFE1-41F9-9E20-1E5A0E1766FC}" type="slidenum">
              <a:rPr lang="en-US" altLang="en-US" smtClean="0"/>
              <a:pPr/>
              <a:t>23</a:t>
            </a:fld>
            <a:endParaRPr lang="en-US" altLang="en-US"/>
          </a:p>
        </p:txBody>
      </p:sp>
      <p:grpSp>
        <p:nvGrpSpPr>
          <p:cNvPr id="26633" name="Group 8"/>
          <p:cNvGrpSpPr>
            <a:grpSpLocks/>
          </p:cNvGrpSpPr>
          <p:nvPr/>
        </p:nvGrpSpPr>
        <p:grpSpPr bwMode="auto">
          <a:xfrm>
            <a:off x="5172075" y="2306638"/>
            <a:ext cx="3521075" cy="2740025"/>
            <a:chOff x="5165725" y="1125538"/>
            <a:chExt cx="3521075" cy="2740025"/>
          </a:xfrm>
        </p:grpSpPr>
        <p:sp>
          <p:nvSpPr>
            <p:cNvPr id="26635" name="Line 7"/>
            <p:cNvSpPr>
              <a:spLocks noChangeShapeType="1"/>
            </p:cNvSpPr>
            <p:nvPr/>
          </p:nvSpPr>
          <p:spPr bwMode="auto">
            <a:xfrm>
              <a:off x="5165725" y="1428750"/>
              <a:ext cx="3521075" cy="158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Line 8"/>
            <p:cNvSpPr>
              <a:spLocks noChangeShapeType="1"/>
            </p:cNvSpPr>
            <p:nvPr/>
          </p:nvSpPr>
          <p:spPr bwMode="auto">
            <a:xfrm flipV="1">
              <a:off x="6516688" y="1125538"/>
              <a:ext cx="1587" cy="2740025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Rectangle 10"/>
            <p:cNvSpPr>
              <a:spLocks noChangeArrowheads="1"/>
            </p:cNvSpPr>
            <p:nvPr/>
          </p:nvSpPr>
          <p:spPr bwMode="auto">
            <a:xfrm>
              <a:off x="6705600" y="15208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38" name="Rectangle 11"/>
            <p:cNvSpPr>
              <a:spLocks noChangeArrowheads="1"/>
            </p:cNvSpPr>
            <p:nvPr/>
          </p:nvSpPr>
          <p:spPr bwMode="auto">
            <a:xfrm>
              <a:off x="6705600" y="17494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39" name="Rectangle 12"/>
            <p:cNvSpPr>
              <a:spLocks noChangeArrowheads="1"/>
            </p:cNvSpPr>
            <p:nvPr/>
          </p:nvSpPr>
          <p:spPr bwMode="auto">
            <a:xfrm>
              <a:off x="6705600" y="19796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40" name="Rectangle 13"/>
            <p:cNvSpPr>
              <a:spLocks noChangeArrowheads="1"/>
            </p:cNvSpPr>
            <p:nvPr/>
          </p:nvSpPr>
          <p:spPr bwMode="auto">
            <a:xfrm>
              <a:off x="6705600" y="22082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41" name="Rectangle 14"/>
            <p:cNvSpPr>
              <a:spLocks noChangeArrowheads="1"/>
            </p:cNvSpPr>
            <p:nvPr/>
          </p:nvSpPr>
          <p:spPr bwMode="auto">
            <a:xfrm>
              <a:off x="7005638" y="17494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42" name="Rectangle 15"/>
            <p:cNvSpPr>
              <a:spLocks noChangeArrowheads="1"/>
            </p:cNvSpPr>
            <p:nvPr/>
          </p:nvSpPr>
          <p:spPr bwMode="auto">
            <a:xfrm>
              <a:off x="7005638" y="19796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43" name="Rectangle 16"/>
            <p:cNvSpPr>
              <a:spLocks noChangeArrowheads="1"/>
            </p:cNvSpPr>
            <p:nvPr/>
          </p:nvSpPr>
          <p:spPr bwMode="auto">
            <a:xfrm>
              <a:off x="7005638" y="22082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44" name="Rectangle 17"/>
            <p:cNvSpPr>
              <a:spLocks noChangeArrowheads="1"/>
            </p:cNvSpPr>
            <p:nvPr/>
          </p:nvSpPr>
          <p:spPr bwMode="auto">
            <a:xfrm>
              <a:off x="6154738" y="1141413"/>
              <a:ext cx="1778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6645" name="Rectangle 18"/>
            <p:cNvSpPr>
              <a:spLocks noChangeArrowheads="1"/>
            </p:cNvSpPr>
            <p:nvPr/>
          </p:nvSpPr>
          <p:spPr bwMode="auto">
            <a:xfrm>
              <a:off x="6275388" y="1228725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46" name="Rectangle 19"/>
            <p:cNvSpPr>
              <a:spLocks noChangeArrowheads="1"/>
            </p:cNvSpPr>
            <p:nvPr/>
          </p:nvSpPr>
          <p:spPr bwMode="auto">
            <a:xfrm>
              <a:off x="6696075" y="11414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a </a:t>
              </a:r>
              <a:endParaRPr lang="en-US" altLang="en-US" sz="2400"/>
            </a:p>
          </p:txBody>
        </p:sp>
        <p:sp>
          <p:nvSpPr>
            <p:cNvPr id="26647" name="Rectangle 20"/>
            <p:cNvSpPr>
              <a:spLocks noChangeArrowheads="1"/>
            </p:cNvSpPr>
            <p:nvPr/>
          </p:nvSpPr>
          <p:spPr bwMode="auto">
            <a:xfrm>
              <a:off x="7005638" y="15208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48" name="Rectangle 21"/>
            <p:cNvSpPr>
              <a:spLocks noChangeArrowheads="1"/>
            </p:cNvSpPr>
            <p:nvPr/>
          </p:nvSpPr>
          <p:spPr bwMode="auto">
            <a:xfrm>
              <a:off x="6996113" y="11414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b </a:t>
              </a:r>
              <a:endParaRPr lang="en-US" altLang="en-US" sz="2400"/>
            </a:p>
          </p:txBody>
        </p:sp>
        <p:sp>
          <p:nvSpPr>
            <p:cNvPr id="26649" name="Rectangle 22"/>
            <p:cNvSpPr>
              <a:spLocks noChangeArrowheads="1"/>
            </p:cNvSpPr>
            <p:nvPr/>
          </p:nvSpPr>
          <p:spPr bwMode="auto">
            <a:xfrm>
              <a:off x="6705600" y="243998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50" name="Rectangle 23"/>
            <p:cNvSpPr>
              <a:spLocks noChangeArrowheads="1"/>
            </p:cNvSpPr>
            <p:nvPr/>
          </p:nvSpPr>
          <p:spPr bwMode="auto">
            <a:xfrm>
              <a:off x="7005638" y="243998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51" name="Rectangle 24"/>
            <p:cNvSpPr>
              <a:spLocks noChangeArrowheads="1"/>
            </p:cNvSpPr>
            <p:nvPr/>
          </p:nvSpPr>
          <p:spPr bwMode="auto">
            <a:xfrm>
              <a:off x="7305675" y="15208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52" name="Rectangle 25"/>
            <p:cNvSpPr>
              <a:spLocks noChangeArrowheads="1"/>
            </p:cNvSpPr>
            <p:nvPr/>
          </p:nvSpPr>
          <p:spPr bwMode="auto">
            <a:xfrm>
              <a:off x="7305675" y="17494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53" name="Rectangle 26"/>
            <p:cNvSpPr>
              <a:spLocks noChangeArrowheads="1"/>
            </p:cNvSpPr>
            <p:nvPr/>
          </p:nvSpPr>
          <p:spPr bwMode="auto">
            <a:xfrm>
              <a:off x="7305675" y="243998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54" name="Rectangle 27"/>
            <p:cNvSpPr>
              <a:spLocks noChangeArrowheads="1"/>
            </p:cNvSpPr>
            <p:nvPr/>
          </p:nvSpPr>
          <p:spPr bwMode="auto">
            <a:xfrm>
              <a:off x="7305675" y="19796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55" name="Rectangle 28"/>
            <p:cNvSpPr>
              <a:spLocks noChangeArrowheads="1"/>
            </p:cNvSpPr>
            <p:nvPr/>
          </p:nvSpPr>
          <p:spPr bwMode="auto">
            <a:xfrm>
              <a:off x="7305675" y="22082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56" name="Rectangle 29"/>
            <p:cNvSpPr>
              <a:spLocks noChangeArrowheads="1"/>
            </p:cNvSpPr>
            <p:nvPr/>
          </p:nvSpPr>
          <p:spPr bwMode="auto">
            <a:xfrm>
              <a:off x="6213475" y="17494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57" name="Rectangle 30"/>
            <p:cNvSpPr>
              <a:spLocks noChangeArrowheads="1"/>
            </p:cNvSpPr>
            <p:nvPr/>
          </p:nvSpPr>
          <p:spPr bwMode="auto">
            <a:xfrm>
              <a:off x="6213475" y="19796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58" name="Rectangle 31"/>
            <p:cNvSpPr>
              <a:spLocks noChangeArrowheads="1"/>
            </p:cNvSpPr>
            <p:nvPr/>
          </p:nvSpPr>
          <p:spPr bwMode="auto">
            <a:xfrm>
              <a:off x="6213475" y="22082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59" name="Rectangle 32"/>
            <p:cNvSpPr>
              <a:spLocks noChangeArrowheads="1"/>
            </p:cNvSpPr>
            <p:nvPr/>
          </p:nvSpPr>
          <p:spPr bwMode="auto">
            <a:xfrm>
              <a:off x="6213475" y="15208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60" name="Rectangle 33"/>
            <p:cNvSpPr>
              <a:spLocks noChangeArrowheads="1"/>
            </p:cNvSpPr>
            <p:nvPr/>
          </p:nvSpPr>
          <p:spPr bwMode="auto">
            <a:xfrm>
              <a:off x="6213475" y="243998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61" name="Rectangle 34"/>
            <p:cNvSpPr>
              <a:spLocks noChangeArrowheads="1"/>
            </p:cNvSpPr>
            <p:nvPr/>
          </p:nvSpPr>
          <p:spPr bwMode="auto">
            <a:xfrm>
              <a:off x="5853113" y="1141413"/>
              <a:ext cx="1778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6662" name="Rectangle 35"/>
            <p:cNvSpPr>
              <a:spLocks noChangeArrowheads="1"/>
            </p:cNvSpPr>
            <p:nvPr/>
          </p:nvSpPr>
          <p:spPr bwMode="auto">
            <a:xfrm>
              <a:off x="5973763" y="1228725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63" name="Rectangle 36"/>
            <p:cNvSpPr>
              <a:spLocks noChangeArrowheads="1"/>
            </p:cNvSpPr>
            <p:nvPr/>
          </p:nvSpPr>
          <p:spPr bwMode="auto">
            <a:xfrm>
              <a:off x="5913438" y="17494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64" name="Rectangle 37"/>
            <p:cNvSpPr>
              <a:spLocks noChangeArrowheads="1"/>
            </p:cNvSpPr>
            <p:nvPr/>
          </p:nvSpPr>
          <p:spPr bwMode="auto">
            <a:xfrm>
              <a:off x="5913438" y="19796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65" name="Rectangle 38"/>
            <p:cNvSpPr>
              <a:spLocks noChangeArrowheads="1"/>
            </p:cNvSpPr>
            <p:nvPr/>
          </p:nvSpPr>
          <p:spPr bwMode="auto">
            <a:xfrm>
              <a:off x="5913438" y="22082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66" name="Rectangle 39"/>
            <p:cNvSpPr>
              <a:spLocks noChangeArrowheads="1"/>
            </p:cNvSpPr>
            <p:nvPr/>
          </p:nvSpPr>
          <p:spPr bwMode="auto">
            <a:xfrm>
              <a:off x="5913438" y="15208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67" name="Rectangle 40"/>
            <p:cNvSpPr>
              <a:spLocks noChangeArrowheads="1"/>
            </p:cNvSpPr>
            <p:nvPr/>
          </p:nvSpPr>
          <p:spPr bwMode="auto">
            <a:xfrm>
              <a:off x="5913438" y="243998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68" name="Rectangle 41"/>
            <p:cNvSpPr>
              <a:spLocks noChangeArrowheads="1"/>
            </p:cNvSpPr>
            <p:nvPr/>
          </p:nvSpPr>
          <p:spPr bwMode="auto">
            <a:xfrm>
              <a:off x="5553075" y="1141413"/>
              <a:ext cx="1778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6669" name="Rectangle 42"/>
            <p:cNvSpPr>
              <a:spLocks noChangeArrowheads="1"/>
            </p:cNvSpPr>
            <p:nvPr/>
          </p:nvSpPr>
          <p:spPr bwMode="auto">
            <a:xfrm>
              <a:off x="5673725" y="1228725"/>
              <a:ext cx="1158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en-US" sz="2400"/>
            </a:p>
          </p:txBody>
        </p:sp>
        <p:sp>
          <p:nvSpPr>
            <p:cNvPr id="26670" name="Rectangle 43"/>
            <p:cNvSpPr>
              <a:spLocks noChangeArrowheads="1"/>
            </p:cNvSpPr>
            <p:nvPr/>
          </p:nvSpPr>
          <p:spPr bwMode="auto">
            <a:xfrm>
              <a:off x="5613400" y="17494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71" name="Rectangle 44"/>
            <p:cNvSpPr>
              <a:spLocks noChangeArrowheads="1"/>
            </p:cNvSpPr>
            <p:nvPr/>
          </p:nvSpPr>
          <p:spPr bwMode="auto">
            <a:xfrm>
              <a:off x="5613400" y="19796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72" name="Rectangle 45"/>
            <p:cNvSpPr>
              <a:spLocks noChangeArrowheads="1"/>
            </p:cNvSpPr>
            <p:nvPr/>
          </p:nvSpPr>
          <p:spPr bwMode="auto">
            <a:xfrm>
              <a:off x="5613400" y="22082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73" name="Rectangle 46"/>
            <p:cNvSpPr>
              <a:spLocks noChangeArrowheads="1"/>
            </p:cNvSpPr>
            <p:nvPr/>
          </p:nvSpPr>
          <p:spPr bwMode="auto">
            <a:xfrm>
              <a:off x="5613400" y="152082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74" name="Rectangle 47"/>
            <p:cNvSpPr>
              <a:spLocks noChangeArrowheads="1"/>
            </p:cNvSpPr>
            <p:nvPr/>
          </p:nvSpPr>
          <p:spPr bwMode="auto">
            <a:xfrm>
              <a:off x="5613400" y="243998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75" name="Rectangle 48"/>
            <p:cNvSpPr>
              <a:spLocks noChangeArrowheads="1"/>
            </p:cNvSpPr>
            <p:nvPr/>
          </p:nvSpPr>
          <p:spPr bwMode="auto">
            <a:xfrm>
              <a:off x="5249863" y="1141413"/>
              <a:ext cx="17780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26676" name="Rectangle 49"/>
            <p:cNvSpPr>
              <a:spLocks noChangeArrowheads="1"/>
            </p:cNvSpPr>
            <p:nvPr/>
          </p:nvSpPr>
          <p:spPr bwMode="auto">
            <a:xfrm>
              <a:off x="5370513" y="1227138"/>
              <a:ext cx="115887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altLang="en-US" sz="2400"/>
            </a:p>
          </p:txBody>
        </p:sp>
        <p:sp>
          <p:nvSpPr>
            <p:cNvPr id="26677" name="Rectangle 50"/>
            <p:cNvSpPr>
              <a:spLocks noChangeArrowheads="1"/>
            </p:cNvSpPr>
            <p:nvPr/>
          </p:nvSpPr>
          <p:spPr bwMode="auto">
            <a:xfrm>
              <a:off x="5310188" y="17494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78" name="Rectangle 51"/>
            <p:cNvSpPr>
              <a:spLocks noChangeArrowheads="1"/>
            </p:cNvSpPr>
            <p:nvPr/>
          </p:nvSpPr>
          <p:spPr bwMode="auto">
            <a:xfrm>
              <a:off x="5310188" y="19796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79" name="Rectangle 52"/>
            <p:cNvSpPr>
              <a:spLocks noChangeArrowheads="1"/>
            </p:cNvSpPr>
            <p:nvPr/>
          </p:nvSpPr>
          <p:spPr bwMode="auto">
            <a:xfrm>
              <a:off x="5310188" y="22082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80" name="Rectangle 53"/>
            <p:cNvSpPr>
              <a:spLocks noChangeArrowheads="1"/>
            </p:cNvSpPr>
            <p:nvPr/>
          </p:nvSpPr>
          <p:spPr bwMode="auto">
            <a:xfrm>
              <a:off x="5310188" y="152082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81" name="Rectangle 54"/>
            <p:cNvSpPr>
              <a:spLocks noChangeArrowheads="1"/>
            </p:cNvSpPr>
            <p:nvPr/>
          </p:nvSpPr>
          <p:spPr bwMode="auto">
            <a:xfrm>
              <a:off x="5310188" y="243998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82" name="Rectangle 55"/>
            <p:cNvSpPr>
              <a:spLocks noChangeArrowheads="1"/>
            </p:cNvSpPr>
            <p:nvPr/>
          </p:nvSpPr>
          <p:spPr bwMode="auto">
            <a:xfrm>
              <a:off x="7300913" y="1135063"/>
              <a:ext cx="138112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c </a:t>
              </a:r>
              <a:endParaRPr lang="en-US" altLang="en-US" sz="2400"/>
            </a:p>
          </p:txBody>
        </p:sp>
        <p:sp>
          <p:nvSpPr>
            <p:cNvPr id="26683" name="Rectangle 56"/>
            <p:cNvSpPr>
              <a:spLocks noChangeArrowheads="1"/>
            </p:cNvSpPr>
            <p:nvPr/>
          </p:nvSpPr>
          <p:spPr bwMode="auto">
            <a:xfrm>
              <a:off x="6213475" y="26701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84" name="Rectangle 57"/>
            <p:cNvSpPr>
              <a:spLocks noChangeArrowheads="1"/>
            </p:cNvSpPr>
            <p:nvPr/>
          </p:nvSpPr>
          <p:spPr bwMode="auto">
            <a:xfrm>
              <a:off x="6213475" y="28987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85" name="Rectangle 58"/>
            <p:cNvSpPr>
              <a:spLocks noChangeArrowheads="1"/>
            </p:cNvSpPr>
            <p:nvPr/>
          </p:nvSpPr>
          <p:spPr bwMode="auto">
            <a:xfrm>
              <a:off x="6213475" y="312896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86" name="Rectangle 59"/>
            <p:cNvSpPr>
              <a:spLocks noChangeArrowheads="1"/>
            </p:cNvSpPr>
            <p:nvPr/>
          </p:nvSpPr>
          <p:spPr bwMode="auto">
            <a:xfrm>
              <a:off x="6213475" y="336073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87" name="Rectangle 60"/>
            <p:cNvSpPr>
              <a:spLocks noChangeArrowheads="1"/>
            </p:cNvSpPr>
            <p:nvPr/>
          </p:nvSpPr>
          <p:spPr bwMode="auto">
            <a:xfrm>
              <a:off x="5913438" y="267017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88" name="Rectangle 61"/>
            <p:cNvSpPr>
              <a:spLocks noChangeArrowheads="1"/>
            </p:cNvSpPr>
            <p:nvPr/>
          </p:nvSpPr>
          <p:spPr bwMode="auto">
            <a:xfrm>
              <a:off x="5913438" y="289877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89" name="Rectangle 62"/>
            <p:cNvSpPr>
              <a:spLocks noChangeArrowheads="1"/>
            </p:cNvSpPr>
            <p:nvPr/>
          </p:nvSpPr>
          <p:spPr bwMode="auto">
            <a:xfrm>
              <a:off x="5913438" y="312896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90" name="Rectangle 63"/>
            <p:cNvSpPr>
              <a:spLocks noChangeArrowheads="1"/>
            </p:cNvSpPr>
            <p:nvPr/>
          </p:nvSpPr>
          <p:spPr bwMode="auto">
            <a:xfrm>
              <a:off x="5913438" y="336073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91" name="Rectangle 64"/>
            <p:cNvSpPr>
              <a:spLocks noChangeArrowheads="1"/>
            </p:cNvSpPr>
            <p:nvPr/>
          </p:nvSpPr>
          <p:spPr bwMode="auto">
            <a:xfrm>
              <a:off x="5613400" y="26701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92" name="Rectangle 65"/>
            <p:cNvSpPr>
              <a:spLocks noChangeArrowheads="1"/>
            </p:cNvSpPr>
            <p:nvPr/>
          </p:nvSpPr>
          <p:spPr bwMode="auto">
            <a:xfrm>
              <a:off x="5613400" y="28987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93" name="Rectangle 66"/>
            <p:cNvSpPr>
              <a:spLocks noChangeArrowheads="1"/>
            </p:cNvSpPr>
            <p:nvPr/>
          </p:nvSpPr>
          <p:spPr bwMode="auto">
            <a:xfrm>
              <a:off x="5613400" y="312896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94" name="Rectangle 67"/>
            <p:cNvSpPr>
              <a:spLocks noChangeArrowheads="1"/>
            </p:cNvSpPr>
            <p:nvPr/>
          </p:nvSpPr>
          <p:spPr bwMode="auto">
            <a:xfrm>
              <a:off x="5613400" y="336073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95" name="Rectangle 68"/>
            <p:cNvSpPr>
              <a:spLocks noChangeArrowheads="1"/>
            </p:cNvSpPr>
            <p:nvPr/>
          </p:nvSpPr>
          <p:spPr bwMode="auto">
            <a:xfrm>
              <a:off x="5310188" y="267017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96" name="Rectangle 69"/>
            <p:cNvSpPr>
              <a:spLocks noChangeArrowheads="1"/>
            </p:cNvSpPr>
            <p:nvPr/>
          </p:nvSpPr>
          <p:spPr bwMode="auto">
            <a:xfrm>
              <a:off x="5310188" y="289877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97" name="Rectangle 70"/>
            <p:cNvSpPr>
              <a:spLocks noChangeArrowheads="1"/>
            </p:cNvSpPr>
            <p:nvPr/>
          </p:nvSpPr>
          <p:spPr bwMode="auto">
            <a:xfrm>
              <a:off x="5310188" y="312896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698" name="Rectangle 71"/>
            <p:cNvSpPr>
              <a:spLocks noChangeArrowheads="1"/>
            </p:cNvSpPr>
            <p:nvPr/>
          </p:nvSpPr>
          <p:spPr bwMode="auto">
            <a:xfrm>
              <a:off x="5310188" y="336073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699" name="Rectangle 72"/>
            <p:cNvSpPr>
              <a:spLocks noChangeArrowheads="1"/>
            </p:cNvSpPr>
            <p:nvPr/>
          </p:nvSpPr>
          <p:spPr bwMode="auto">
            <a:xfrm>
              <a:off x="6213475" y="358933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00" name="Rectangle 73"/>
            <p:cNvSpPr>
              <a:spLocks noChangeArrowheads="1"/>
            </p:cNvSpPr>
            <p:nvPr/>
          </p:nvSpPr>
          <p:spPr bwMode="auto">
            <a:xfrm>
              <a:off x="5913438" y="358933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01" name="Rectangle 74"/>
            <p:cNvSpPr>
              <a:spLocks noChangeArrowheads="1"/>
            </p:cNvSpPr>
            <p:nvPr/>
          </p:nvSpPr>
          <p:spPr bwMode="auto">
            <a:xfrm>
              <a:off x="5613400" y="358933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02" name="Rectangle 75"/>
            <p:cNvSpPr>
              <a:spLocks noChangeArrowheads="1"/>
            </p:cNvSpPr>
            <p:nvPr/>
          </p:nvSpPr>
          <p:spPr bwMode="auto">
            <a:xfrm>
              <a:off x="5310188" y="358933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03" name="Rectangle 76"/>
            <p:cNvSpPr>
              <a:spLocks noChangeArrowheads="1"/>
            </p:cNvSpPr>
            <p:nvPr/>
          </p:nvSpPr>
          <p:spPr bwMode="auto">
            <a:xfrm>
              <a:off x="6705600" y="26701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04" name="Rectangle 77"/>
            <p:cNvSpPr>
              <a:spLocks noChangeArrowheads="1"/>
            </p:cNvSpPr>
            <p:nvPr/>
          </p:nvSpPr>
          <p:spPr bwMode="auto">
            <a:xfrm>
              <a:off x="6705600" y="28987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05" name="Rectangle 78"/>
            <p:cNvSpPr>
              <a:spLocks noChangeArrowheads="1"/>
            </p:cNvSpPr>
            <p:nvPr/>
          </p:nvSpPr>
          <p:spPr bwMode="auto">
            <a:xfrm>
              <a:off x="6705600" y="31273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06" name="Rectangle 79"/>
            <p:cNvSpPr>
              <a:spLocks noChangeArrowheads="1"/>
            </p:cNvSpPr>
            <p:nvPr/>
          </p:nvSpPr>
          <p:spPr bwMode="auto">
            <a:xfrm>
              <a:off x="6705600" y="335756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07" name="Rectangle 80"/>
            <p:cNvSpPr>
              <a:spLocks noChangeArrowheads="1"/>
            </p:cNvSpPr>
            <p:nvPr/>
          </p:nvSpPr>
          <p:spPr bwMode="auto">
            <a:xfrm>
              <a:off x="7005638" y="289877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08" name="Rectangle 81"/>
            <p:cNvSpPr>
              <a:spLocks noChangeArrowheads="1"/>
            </p:cNvSpPr>
            <p:nvPr/>
          </p:nvSpPr>
          <p:spPr bwMode="auto">
            <a:xfrm>
              <a:off x="7005638" y="312737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09" name="Rectangle 82"/>
            <p:cNvSpPr>
              <a:spLocks noChangeArrowheads="1"/>
            </p:cNvSpPr>
            <p:nvPr/>
          </p:nvSpPr>
          <p:spPr bwMode="auto">
            <a:xfrm>
              <a:off x="7005638" y="335756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10" name="Rectangle 83"/>
            <p:cNvSpPr>
              <a:spLocks noChangeArrowheads="1"/>
            </p:cNvSpPr>
            <p:nvPr/>
          </p:nvSpPr>
          <p:spPr bwMode="auto">
            <a:xfrm>
              <a:off x="7005638" y="2670175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11" name="Rectangle 84"/>
            <p:cNvSpPr>
              <a:spLocks noChangeArrowheads="1"/>
            </p:cNvSpPr>
            <p:nvPr/>
          </p:nvSpPr>
          <p:spPr bwMode="auto">
            <a:xfrm>
              <a:off x="6705600" y="358933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12" name="Rectangle 85"/>
            <p:cNvSpPr>
              <a:spLocks noChangeArrowheads="1"/>
            </p:cNvSpPr>
            <p:nvPr/>
          </p:nvSpPr>
          <p:spPr bwMode="auto">
            <a:xfrm>
              <a:off x="7005638" y="358933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13" name="Rectangle 86"/>
            <p:cNvSpPr>
              <a:spLocks noChangeArrowheads="1"/>
            </p:cNvSpPr>
            <p:nvPr/>
          </p:nvSpPr>
          <p:spPr bwMode="auto">
            <a:xfrm>
              <a:off x="7305675" y="26701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14" name="Rectangle 87"/>
            <p:cNvSpPr>
              <a:spLocks noChangeArrowheads="1"/>
            </p:cNvSpPr>
            <p:nvPr/>
          </p:nvSpPr>
          <p:spPr bwMode="auto">
            <a:xfrm>
              <a:off x="7305675" y="28987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15" name="Rectangle 88"/>
            <p:cNvSpPr>
              <a:spLocks noChangeArrowheads="1"/>
            </p:cNvSpPr>
            <p:nvPr/>
          </p:nvSpPr>
          <p:spPr bwMode="auto">
            <a:xfrm>
              <a:off x="7305675" y="3589338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16" name="Rectangle 89"/>
            <p:cNvSpPr>
              <a:spLocks noChangeArrowheads="1"/>
            </p:cNvSpPr>
            <p:nvPr/>
          </p:nvSpPr>
          <p:spPr bwMode="auto">
            <a:xfrm>
              <a:off x="7305675" y="3127375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17" name="Rectangle 90"/>
            <p:cNvSpPr>
              <a:spLocks noChangeArrowheads="1"/>
            </p:cNvSpPr>
            <p:nvPr/>
          </p:nvSpPr>
          <p:spPr bwMode="auto">
            <a:xfrm>
              <a:off x="7305675" y="335756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18" name="Rectangle 91"/>
            <p:cNvSpPr>
              <a:spLocks noChangeArrowheads="1"/>
            </p:cNvSpPr>
            <p:nvPr/>
          </p:nvSpPr>
          <p:spPr bwMode="auto">
            <a:xfrm>
              <a:off x="7608888" y="17526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19" name="Rectangle 92"/>
            <p:cNvSpPr>
              <a:spLocks noChangeArrowheads="1"/>
            </p:cNvSpPr>
            <p:nvPr/>
          </p:nvSpPr>
          <p:spPr bwMode="auto">
            <a:xfrm>
              <a:off x="7608888" y="19812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20" name="Rectangle 93"/>
            <p:cNvSpPr>
              <a:spLocks noChangeArrowheads="1"/>
            </p:cNvSpPr>
            <p:nvPr/>
          </p:nvSpPr>
          <p:spPr bwMode="auto">
            <a:xfrm>
              <a:off x="7608888" y="22098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21" name="Rectangle 94"/>
            <p:cNvSpPr>
              <a:spLocks noChangeArrowheads="1"/>
            </p:cNvSpPr>
            <p:nvPr/>
          </p:nvSpPr>
          <p:spPr bwMode="auto">
            <a:xfrm>
              <a:off x="7608888" y="15240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22" name="Rectangle 95"/>
            <p:cNvSpPr>
              <a:spLocks noChangeArrowheads="1"/>
            </p:cNvSpPr>
            <p:nvPr/>
          </p:nvSpPr>
          <p:spPr bwMode="auto">
            <a:xfrm>
              <a:off x="7599363" y="1144588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d </a:t>
              </a:r>
              <a:endParaRPr lang="en-US" altLang="en-US" sz="2400"/>
            </a:p>
          </p:txBody>
        </p:sp>
        <p:sp>
          <p:nvSpPr>
            <p:cNvPr id="26723" name="Rectangle 96"/>
            <p:cNvSpPr>
              <a:spLocks noChangeArrowheads="1"/>
            </p:cNvSpPr>
            <p:nvPr/>
          </p:nvSpPr>
          <p:spPr bwMode="auto">
            <a:xfrm>
              <a:off x="7608888" y="244316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24" name="Rectangle 97"/>
            <p:cNvSpPr>
              <a:spLocks noChangeArrowheads="1"/>
            </p:cNvSpPr>
            <p:nvPr/>
          </p:nvSpPr>
          <p:spPr bwMode="auto">
            <a:xfrm>
              <a:off x="7907338" y="15240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25" name="Rectangle 98"/>
            <p:cNvSpPr>
              <a:spLocks noChangeArrowheads="1"/>
            </p:cNvSpPr>
            <p:nvPr/>
          </p:nvSpPr>
          <p:spPr bwMode="auto">
            <a:xfrm>
              <a:off x="7907338" y="17526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26" name="Rectangle 99"/>
            <p:cNvSpPr>
              <a:spLocks noChangeArrowheads="1"/>
            </p:cNvSpPr>
            <p:nvPr/>
          </p:nvSpPr>
          <p:spPr bwMode="auto">
            <a:xfrm>
              <a:off x="7907338" y="244316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27" name="Rectangle 100"/>
            <p:cNvSpPr>
              <a:spLocks noChangeArrowheads="1"/>
            </p:cNvSpPr>
            <p:nvPr/>
          </p:nvSpPr>
          <p:spPr bwMode="auto">
            <a:xfrm>
              <a:off x="7907338" y="19812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28" name="Rectangle 101"/>
            <p:cNvSpPr>
              <a:spLocks noChangeArrowheads="1"/>
            </p:cNvSpPr>
            <p:nvPr/>
          </p:nvSpPr>
          <p:spPr bwMode="auto">
            <a:xfrm>
              <a:off x="7907338" y="22098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29" name="Rectangle 102"/>
            <p:cNvSpPr>
              <a:spLocks noChangeArrowheads="1"/>
            </p:cNvSpPr>
            <p:nvPr/>
          </p:nvSpPr>
          <p:spPr bwMode="auto">
            <a:xfrm>
              <a:off x="7902575" y="113665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e </a:t>
              </a:r>
              <a:endParaRPr lang="en-US" altLang="en-US" sz="2400"/>
            </a:p>
          </p:txBody>
        </p:sp>
        <p:sp>
          <p:nvSpPr>
            <p:cNvPr id="26730" name="Rectangle 103"/>
            <p:cNvSpPr>
              <a:spLocks noChangeArrowheads="1"/>
            </p:cNvSpPr>
            <p:nvPr/>
          </p:nvSpPr>
          <p:spPr bwMode="auto">
            <a:xfrm>
              <a:off x="7608888" y="29019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31" name="Rectangle 104"/>
            <p:cNvSpPr>
              <a:spLocks noChangeArrowheads="1"/>
            </p:cNvSpPr>
            <p:nvPr/>
          </p:nvSpPr>
          <p:spPr bwMode="auto">
            <a:xfrm>
              <a:off x="7608888" y="31305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32" name="Rectangle 105"/>
            <p:cNvSpPr>
              <a:spLocks noChangeArrowheads="1"/>
            </p:cNvSpPr>
            <p:nvPr/>
          </p:nvSpPr>
          <p:spPr bwMode="auto">
            <a:xfrm>
              <a:off x="7608888" y="33591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33" name="Rectangle 106"/>
            <p:cNvSpPr>
              <a:spLocks noChangeArrowheads="1"/>
            </p:cNvSpPr>
            <p:nvPr/>
          </p:nvSpPr>
          <p:spPr bwMode="auto">
            <a:xfrm>
              <a:off x="7608888" y="26733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34" name="Rectangle 107"/>
            <p:cNvSpPr>
              <a:spLocks noChangeArrowheads="1"/>
            </p:cNvSpPr>
            <p:nvPr/>
          </p:nvSpPr>
          <p:spPr bwMode="auto">
            <a:xfrm>
              <a:off x="7608888" y="35925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35" name="Rectangle 108"/>
            <p:cNvSpPr>
              <a:spLocks noChangeArrowheads="1"/>
            </p:cNvSpPr>
            <p:nvPr/>
          </p:nvSpPr>
          <p:spPr bwMode="auto">
            <a:xfrm>
              <a:off x="7907338" y="26733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36" name="Rectangle 109"/>
            <p:cNvSpPr>
              <a:spLocks noChangeArrowheads="1"/>
            </p:cNvSpPr>
            <p:nvPr/>
          </p:nvSpPr>
          <p:spPr bwMode="auto">
            <a:xfrm>
              <a:off x="7907338" y="29019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37" name="Rectangle 110"/>
            <p:cNvSpPr>
              <a:spLocks noChangeArrowheads="1"/>
            </p:cNvSpPr>
            <p:nvPr/>
          </p:nvSpPr>
          <p:spPr bwMode="auto">
            <a:xfrm>
              <a:off x="7907338" y="35925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38" name="Rectangle 111"/>
            <p:cNvSpPr>
              <a:spLocks noChangeArrowheads="1"/>
            </p:cNvSpPr>
            <p:nvPr/>
          </p:nvSpPr>
          <p:spPr bwMode="auto">
            <a:xfrm>
              <a:off x="7907338" y="31305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39" name="Rectangle 112"/>
            <p:cNvSpPr>
              <a:spLocks noChangeArrowheads="1"/>
            </p:cNvSpPr>
            <p:nvPr/>
          </p:nvSpPr>
          <p:spPr bwMode="auto">
            <a:xfrm>
              <a:off x="7907338" y="33591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40" name="Rectangle 113"/>
            <p:cNvSpPr>
              <a:spLocks noChangeArrowheads="1"/>
            </p:cNvSpPr>
            <p:nvPr/>
          </p:nvSpPr>
          <p:spPr bwMode="auto">
            <a:xfrm>
              <a:off x="8207375" y="175260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41" name="Rectangle 114"/>
            <p:cNvSpPr>
              <a:spLocks noChangeArrowheads="1"/>
            </p:cNvSpPr>
            <p:nvPr/>
          </p:nvSpPr>
          <p:spPr bwMode="auto">
            <a:xfrm>
              <a:off x="8207375" y="198120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42" name="Rectangle 115"/>
            <p:cNvSpPr>
              <a:spLocks noChangeArrowheads="1"/>
            </p:cNvSpPr>
            <p:nvPr/>
          </p:nvSpPr>
          <p:spPr bwMode="auto">
            <a:xfrm>
              <a:off x="8207375" y="220980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43" name="Rectangle 116"/>
            <p:cNvSpPr>
              <a:spLocks noChangeArrowheads="1"/>
            </p:cNvSpPr>
            <p:nvPr/>
          </p:nvSpPr>
          <p:spPr bwMode="auto">
            <a:xfrm>
              <a:off x="8207375" y="152400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44" name="Rectangle 117"/>
            <p:cNvSpPr>
              <a:spLocks noChangeArrowheads="1"/>
            </p:cNvSpPr>
            <p:nvPr/>
          </p:nvSpPr>
          <p:spPr bwMode="auto">
            <a:xfrm>
              <a:off x="8216900" y="114458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altLang="en-US" sz="2400"/>
            </a:p>
          </p:txBody>
        </p:sp>
        <p:sp>
          <p:nvSpPr>
            <p:cNvPr id="26745" name="Rectangle 118"/>
            <p:cNvSpPr>
              <a:spLocks noChangeArrowheads="1"/>
            </p:cNvSpPr>
            <p:nvPr/>
          </p:nvSpPr>
          <p:spPr bwMode="auto">
            <a:xfrm>
              <a:off x="8207375" y="244316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46" name="Rectangle 119"/>
            <p:cNvSpPr>
              <a:spLocks noChangeArrowheads="1"/>
            </p:cNvSpPr>
            <p:nvPr/>
          </p:nvSpPr>
          <p:spPr bwMode="auto">
            <a:xfrm>
              <a:off x="8507413" y="15240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47" name="Rectangle 120"/>
            <p:cNvSpPr>
              <a:spLocks noChangeArrowheads="1"/>
            </p:cNvSpPr>
            <p:nvPr/>
          </p:nvSpPr>
          <p:spPr bwMode="auto">
            <a:xfrm>
              <a:off x="8507413" y="17526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48" name="Rectangle 121"/>
            <p:cNvSpPr>
              <a:spLocks noChangeArrowheads="1"/>
            </p:cNvSpPr>
            <p:nvPr/>
          </p:nvSpPr>
          <p:spPr bwMode="auto">
            <a:xfrm>
              <a:off x="8507413" y="244316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49" name="Rectangle 122"/>
            <p:cNvSpPr>
              <a:spLocks noChangeArrowheads="1"/>
            </p:cNvSpPr>
            <p:nvPr/>
          </p:nvSpPr>
          <p:spPr bwMode="auto">
            <a:xfrm>
              <a:off x="8507413" y="19812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50" name="Rectangle 123"/>
            <p:cNvSpPr>
              <a:spLocks noChangeArrowheads="1"/>
            </p:cNvSpPr>
            <p:nvPr/>
          </p:nvSpPr>
          <p:spPr bwMode="auto">
            <a:xfrm>
              <a:off x="8507413" y="220980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51" name="Rectangle 124"/>
            <p:cNvSpPr>
              <a:spLocks noChangeArrowheads="1"/>
            </p:cNvSpPr>
            <p:nvPr/>
          </p:nvSpPr>
          <p:spPr bwMode="auto">
            <a:xfrm>
              <a:off x="8497888" y="11366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  <a:latin typeface="Times-Roman"/>
                </a:rPr>
                <a:t>g </a:t>
              </a:r>
              <a:endParaRPr lang="en-US" altLang="en-US" sz="2400"/>
            </a:p>
          </p:txBody>
        </p:sp>
        <p:sp>
          <p:nvSpPr>
            <p:cNvPr id="26752" name="Rectangle 125"/>
            <p:cNvSpPr>
              <a:spLocks noChangeArrowheads="1"/>
            </p:cNvSpPr>
            <p:nvPr/>
          </p:nvSpPr>
          <p:spPr bwMode="auto">
            <a:xfrm>
              <a:off x="8207375" y="290195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53" name="Rectangle 126"/>
            <p:cNvSpPr>
              <a:spLocks noChangeArrowheads="1"/>
            </p:cNvSpPr>
            <p:nvPr/>
          </p:nvSpPr>
          <p:spPr bwMode="auto">
            <a:xfrm>
              <a:off x="8207375" y="313055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54" name="Rectangle 127"/>
            <p:cNvSpPr>
              <a:spLocks noChangeArrowheads="1"/>
            </p:cNvSpPr>
            <p:nvPr/>
          </p:nvSpPr>
          <p:spPr bwMode="auto">
            <a:xfrm>
              <a:off x="8207375" y="335915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55" name="Rectangle 128"/>
            <p:cNvSpPr>
              <a:spLocks noChangeArrowheads="1"/>
            </p:cNvSpPr>
            <p:nvPr/>
          </p:nvSpPr>
          <p:spPr bwMode="auto">
            <a:xfrm>
              <a:off x="8207375" y="2673350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56" name="Rectangle 129"/>
            <p:cNvSpPr>
              <a:spLocks noChangeArrowheads="1"/>
            </p:cNvSpPr>
            <p:nvPr/>
          </p:nvSpPr>
          <p:spPr bwMode="auto">
            <a:xfrm>
              <a:off x="8207375" y="3592513"/>
              <a:ext cx="147638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57" name="Rectangle 130"/>
            <p:cNvSpPr>
              <a:spLocks noChangeArrowheads="1"/>
            </p:cNvSpPr>
            <p:nvPr/>
          </p:nvSpPr>
          <p:spPr bwMode="auto">
            <a:xfrm>
              <a:off x="8507413" y="26733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58" name="Rectangle 131"/>
            <p:cNvSpPr>
              <a:spLocks noChangeArrowheads="1"/>
            </p:cNvSpPr>
            <p:nvPr/>
          </p:nvSpPr>
          <p:spPr bwMode="auto">
            <a:xfrm>
              <a:off x="8507413" y="29019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59" name="Rectangle 132"/>
            <p:cNvSpPr>
              <a:spLocks noChangeArrowheads="1"/>
            </p:cNvSpPr>
            <p:nvPr/>
          </p:nvSpPr>
          <p:spPr bwMode="auto">
            <a:xfrm>
              <a:off x="8507413" y="3592513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26760" name="Rectangle 133"/>
            <p:cNvSpPr>
              <a:spLocks noChangeArrowheads="1"/>
            </p:cNvSpPr>
            <p:nvPr/>
          </p:nvSpPr>
          <p:spPr bwMode="auto">
            <a:xfrm>
              <a:off x="8507413" y="31305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26761" name="Rectangle 134"/>
            <p:cNvSpPr>
              <a:spLocks noChangeArrowheads="1"/>
            </p:cNvSpPr>
            <p:nvPr/>
          </p:nvSpPr>
          <p:spPr bwMode="auto">
            <a:xfrm>
              <a:off x="8507413" y="3359150"/>
              <a:ext cx="147637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</p:grp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ALU — 74381 </a:t>
            </a:r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371600"/>
            <a:ext cx="3200400" cy="313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648200" y="685800"/>
            <a:ext cx="3151188" cy="559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tabLst>
                <a:tab pos="393700" algn="l"/>
                <a:tab pos="681038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393700" algn="l"/>
                <a:tab pos="681038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tabLst>
                <a:tab pos="393700" algn="l"/>
                <a:tab pos="6810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393700" algn="l"/>
                <a:tab pos="6810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93700" algn="l"/>
                <a:tab pos="6810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7543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93700" algn="l"/>
                <a:tab pos="6810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2115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93700" algn="l"/>
                <a:tab pos="6810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6687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93700" algn="l"/>
                <a:tab pos="6810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1259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93700" algn="l"/>
                <a:tab pos="681038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  <a:cs typeface="Arial" pitchFamily="34" charset="0"/>
              </a:rPr>
              <a:t>// 74381 ALU</a:t>
            </a:r>
            <a:endParaRPr lang="en-US" altLang="en-US" sz="18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ea typeface="MS Mincho" pitchFamily="49" charset="-128"/>
                <a:cs typeface="Arial" pitchFamily="34" charset="0"/>
              </a:rPr>
              <a:t>module</a:t>
            </a:r>
            <a:r>
              <a:rPr lang="en-US" altLang="en-US" sz="1800">
                <a:ea typeface="MS Mincho" pitchFamily="49" charset="-128"/>
                <a:cs typeface="Arial" pitchFamily="34" charset="0"/>
              </a:rPr>
              <a:t> alu(s, A, B, F);</a:t>
            </a:r>
            <a:endParaRPr lang="en-US" altLang="en-US" sz="18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18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1800">
                <a:ea typeface="MS Mincho" pitchFamily="49" charset="-128"/>
                <a:cs typeface="Arial" pitchFamily="34" charset="0"/>
              </a:rPr>
              <a:t> [2:0] s;</a:t>
            </a:r>
            <a:endParaRPr lang="en-US" altLang="en-US" sz="18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18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1800">
                <a:ea typeface="MS Mincho" pitchFamily="49" charset="-128"/>
                <a:cs typeface="Arial" pitchFamily="34" charset="0"/>
              </a:rPr>
              <a:t> [3:0] A, B;</a:t>
            </a:r>
            <a:endParaRPr lang="en-US" altLang="en-US" sz="18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</a:rPr>
              <a:t>	</a:t>
            </a:r>
            <a:r>
              <a:rPr lang="en-US" altLang="en-US" sz="1800" b="1">
                <a:ea typeface="MS Mincho" pitchFamily="49" charset="-128"/>
              </a:rPr>
              <a:t>output</a:t>
            </a:r>
            <a:r>
              <a:rPr lang="en-US" altLang="en-US" sz="1800">
                <a:ea typeface="MS Mincho" pitchFamily="49" charset="-128"/>
              </a:rPr>
              <a:t> [3:0] F;</a:t>
            </a:r>
            <a:endParaRPr lang="en-US" altLang="en-US" sz="18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</a:rPr>
              <a:t>	</a:t>
            </a:r>
            <a:r>
              <a:rPr lang="en-US" altLang="en-US" sz="1800" b="1">
                <a:ea typeface="MS Mincho" pitchFamily="49" charset="-128"/>
              </a:rPr>
              <a:t>reg</a:t>
            </a:r>
            <a:r>
              <a:rPr lang="en-US" altLang="en-US" sz="1800">
                <a:ea typeface="MS Mincho" pitchFamily="49" charset="-128"/>
              </a:rPr>
              <a:t> [3:0] F;</a:t>
            </a:r>
            <a:endParaRPr lang="en-US" altLang="en-US" sz="18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</a:rPr>
              <a:t>	</a:t>
            </a:r>
            <a:endParaRPr lang="en-US" altLang="en-US" sz="18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</a:rPr>
              <a:t>	</a:t>
            </a:r>
            <a:r>
              <a:rPr lang="en-US" altLang="en-US" sz="1800" b="1">
                <a:ea typeface="MS Mincho" pitchFamily="49" charset="-128"/>
              </a:rPr>
              <a:t>always</a:t>
            </a:r>
            <a:r>
              <a:rPr lang="en-US" altLang="en-US" sz="1800">
                <a:ea typeface="MS Mincho" pitchFamily="49" charset="-128"/>
              </a:rPr>
              <a:t> @(s or A or B)</a:t>
            </a:r>
            <a:endParaRPr lang="en-US" altLang="en-US" sz="18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</a:rPr>
              <a:t>		</a:t>
            </a:r>
            <a:r>
              <a:rPr lang="en-US" altLang="en-US" sz="1800" b="1">
                <a:ea typeface="MS Mincho" pitchFamily="49" charset="-128"/>
              </a:rPr>
              <a:t>case</a:t>
            </a:r>
            <a:r>
              <a:rPr lang="en-US" altLang="en-US" sz="1800">
                <a:ea typeface="MS Mincho" pitchFamily="49" charset="-128"/>
              </a:rPr>
              <a:t> (s)</a:t>
            </a:r>
            <a:endParaRPr lang="en-US" altLang="en-US" sz="18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</a:rPr>
              <a:t>			0: F = 4'b0000; </a:t>
            </a:r>
            <a:endParaRPr lang="en-US" altLang="en-US" sz="18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</a:rPr>
              <a:t>	   		1: F = B - A;</a:t>
            </a:r>
            <a:endParaRPr lang="en-US" altLang="en-US" sz="18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</a:rPr>
              <a:t>			2: F = A - B;</a:t>
            </a:r>
            <a:endParaRPr lang="en-US" altLang="en-US" sz="18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</a:rPr>
              <a:t>			3: F = A + B;</a:t>
            </a:r>
            <a:endParaRPr lang="en-US" altLang="en-US" sz="18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</a:rPr>
              <a:t>			4: F = A ^ B;</a:t>
            </a:r>
            <a:endParaRPr lang="en-US" altLang="en-US" sz="18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</a:rPr>
              <a:t>			5: F = A | B;</a:t>
            </a:r>
            <a:endParaRPr lang="en-US" altLang="en-US" sz="18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</a:rPr>
              <a:t>			6: F = A &amp; B;</a:t>
            </a:r>
            <a:endParaRPr lang="en-US" altLang="en-US" sz="18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</a:rPr>
              <a:t>			7: F = 4'b1111;</a:t>
            </a:r>
            <a:endParaRPr lang="en-US" altLang="en-US" sz="18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</a:rPr>
              <a:t>		</a:t>
            </a:r>
            <a:r>
              <a:rPr lang="en-US" altLang="en-US" sz="1800" b="1">
                <a:ea typeface="MS Mincho" pitchFamily="49" charset="-128"/>
              </a:rPr>
              <a:t>endcase</a:t>
            </a:r>
            <a:endParaRPr lang="en-US" altLang="en-US" sz="18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ea typeface="MS Mincho" pitchFamily="49" charset="-128"/>
              </a:rPr>
              <a:t>		</a:t>
            </a:r>
            <a:endParaRPr lang="en-US" altLang="en-US" sz="18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ea typeface="MS Mincho" pitchFamily="49" charset="-128"/>
              </a:rPr>
              <a:t>endmodule</a:t>
            </a:r>
            <a:r>
              <a:rPr lang="en-US" altLang="en-US" sz="1800">
                <a:ea typeface="MS Mincho" pitchFamily="49" charset="-128"/>
              </a:rPr>
              <a:t> </a:t>
            </a:r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804863" y="5954713"/>
            <a:ext cx="2928937" cy="36988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b="1"/>
              <a:t>ALU</a:t>
            </a:r>
            <a:r>
              <a:rPr lang="en-US" altLang="en-US"/>
              <a:t>: </a:t>
            </a:r>
            <a:r>
              <a:rPr lang="en-US" altLang="en-US" b="1"/>
              <a:t>A</a:t>
            </a:r>
            <a:r>
              <a:rPr lang="en-US" altLang="en-US"/>
              <a:t>rithmetic </a:t>
            </a:r>
            <a:r>
              <a:rPr lang="en-US" altLang="en-US" b="1"/>
              <a:t>L</a:t>
            </a:r>
            <a:r>
              <a:rPr lang="en-US" altLang="en-US"/>
              <a:t>ogic </a:t>
            </a:r>
            <a:r>
              <a:rPr lang="en-US" altLang="en-US" b="1"/>
              <a:t>U</a:t>
            </a:r>
            <a:r>
              <a:rPr lang="en-US" altLang="en-US"/>
              <a:t>nit </a:t>
            </a:r>
          </a:p>
        </p:txBody>
      </p:sp>
      <p:sp>
        <p:nvSpPr>
          <p:cNvPr id="2765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6B6F19-EC4F-46A3-8CD5-62A445990B3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case, casez and casex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55675"/>
            <a:ext cx="8763000" cy="30829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en-US" b="1" dirty="0"/>
              <a:t>case : </a:t>
            </a:r>
            <a:r>
              <a:rPr lang="en-US" altLang="en-US" dirty="0"/>
              <a:t>bit-by-bit comparison {0, 1, x, z} </a:t>
            </a:r>
            <a:r>
              <a:rPr lang="en-US" altLang="en-US" dirty="0">
                <a:sym typeface="Wingdings" pitchFamily="2" charset="2"/>
              </a:rPr>
              <a:t> can detect x and z</a:t>
            </a:r>
            <a:endParaRPr lang="en-US" altLang="en-US" dirty="0"/>
          </a:p>
          <a:p>
            <a:pPr algn="just">
              <a:buFontTx/>
              <a:buNone/>
            </a:pPr>
            <a:r>
              <a:rPr lang="en-US" altLang="en-US" b="1" dirty="0"/>
              <a:t>	</a:t>
            </a:r>
            <a:r>
              <a:rPr lang="en-US" altLang="en-US" sz="2200" dirty="0"/>
              <a:t>Example: 4’b01xz only matches 4’b01xz; 4’b0110 does not match 4’b01xx in a case</a:t>
            </a:r>
            <a:endParaRPr lang="en-US" altLang="en-US" sz="2200" dirty="0">
              <a:sym typeface="Wingdings" pitchFamily="2" charset="2"/>
            </a:endParaRPr>
          </a:p>
          <a:p>
            <a:pPr algn="just"/>
            <a:r>
              <a:rPr lang="en-US" altLang="en-US" b="1" dirty="0" err="1"/>
              <a:t>casez</a:t>
            </a:r>
            <a:r>
              <a:rPr lang="en-US" altLang="en-US" b="1" dirty="0"/>
              <a:t>: </a:t>
            </a:r>
            <a:r>
              <a:rPr lang="en-US" altLang="en-US" dirty="0"/>
              <a:t>treat all </a:t>
            </a:r>
            <a:r>
              <a:rPr lang="en-US" altLang="en-US" b="1" dirty="0"/>
              <a:t>z</a:t>
            </a:r>
            <a:r>
              <a:rPr lang="en-US" altLang="en-US" dirty="0"/>
              <a:t> (or ?)  as 0, 1, x, z</a:t>
            </a:r>
          </a:p>
          <a:p>
            <a:pPr algn="just">
              <a:buFontTx/>
              <a:buNone/>
            </a:pPr>
            <a:r>
              <a:rPr lang="en-US" altLang="en-US" dirty="0"/>
              <a:t>	</a:t>
            </a:r>
            <a:r>
              <a:rPr lang="en-US" altLang="en-US" sz="2200" dirty="0"/>
              <a:t>Example: 4’b0110 matches 4’b01zz, but not 4’b01xz</a:t>
            </a:r>
          </a:p>
          <a:p>
            <a:pPr algn="just"/>
            <a:r>
              <a:rPr lang="en-US" altLang="en-US" b="1" dirty="0" err="1"/>
              <a:t>casex</a:t>
            </a:r>
            <a:r>
              <a:rPr lang="en-US" altLang="en-US" dirty="0"/>
              <a:t>: treat all </a:t>
            </a:r>
            <a:r>
              <a:rPr lang="en-US" altLang="en-US" b="1" dirty="0"/>
              <a:t>z</a:t>
            </a:r>
            <a:r>
              <a:rPr lang="en-US" altLang="en-US" dirty="0"/>
              <a:t> (or ?) and </a:t>
            </a:r>
            <a:r>
              <a:rPr lang="en-US" altLang="en-US" b="1" dirty="0"/>
              <a:t>x</a:t>
            </a:r>
            <a:r>
              <a:rPr lang="en-US" altLang="en-US" dirty="0"/>
              <a:t> (or ?) as 0, 1, x, z</a:t>
            </a:r>
          </a:p>
          <a:p>
            <a:pPr algn="just">
              <a:buFontTx/>
              <a:buNone/>
            </a:pPr>
            <a:r>
              <a:rPr lang="en-US" altLang="en-US" dirty="0"/>
              <a:t>	</a:t>
            </a:r>
            <a:r>
              <a:rPr lang="en-US" altLang="en-US" sz="2200" dirty="0"/>
              <a:t>Example: 4’b0110 matches 4’b01xx and also 4’b01xz</a:t>
            </a:r>
            <a:endParaRPr lang="en-US" altLang="en-US" sz="2200" dirty="0">
              <a:sym typeface="Wingdings" pitchFamily="2" charset="2"/>
            </a:endParaRPr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C7CA49-5E27-444B-A0A5-B9537A70A598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Priority encoder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4495800" y="652463"/>
            <a:ext cx="3937000" cy="60531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tabLst>
                <a:tab pos="347663" algn="l"/>
                <a:tab pos="635000" algn="l"/>
                <a:tab pos="968375" algn="l"/>
                <a:tab pos="1603375" algn="l"/>
                <a:tab pos="2055813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347663" algn="l"/>
                <a:tab pos="635000" algn="l"/>
                <a:tab pos="968375" algn="l"/>
                <a:tab pos="1603375" algn="l"/>
                <a:tab pos="2055813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tabLst>
                <a:tab pos="347663" algn="l"/>
                <a:tab pos="635000" algn="l"/>
                <a:tab pos="968375" algn="l"/>
                <a:tab pos="1603375" algn="l"/>
                <a:tab pos="2055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347663" algn="l"/>
                <a:tab pos="635000" algn="l"/>
                <a:tab pos="968375" algn="l"/>
                <a:tab pos="1603375" algn="l"/>
                <a:tab pos="20558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47663" algn="l"/>
                <a:tab pos="635000" algn="l"/>
                <a:tab pos="968375" algn="l"/>
                <a:tab pos="1603375" algn="l"/>
                <a:tab pos="20558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7543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47663" algn="l"/>
                <a:tab pos="635000" algn="l"/>
                <a:tab pos="968375" algn="l"/>
                <a:tab pos="1603375" algn="l"/>
                <a:tab pos="20558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2115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47663" algn="l"/>
                <a:tab pos="635000" algn="l"/>
                <a:tab pos="968375" algn="l"/>
                <a:tab pos="1603375" algn="l"/>
                <a:tab pos="20558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6687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47663" algn="l"/>
                <a:tab pos="635000" algn="l"/>
                <a:tab pos="968375" algn="l"/>
                <a:tab pos="1603375" algn="l"/>
                <a:tab pos="20558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1259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47663" algn="l"/>
                <a:tab pos="635000" algn="l"/>
                <a:tab pos="968375" algn="l"/>
                <a:tab pos="1603375" algn="l"/>
                <a:tab pos="2055813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ea typeface="MS Mincho" pitchFamily="49" charset="-128"/>
                <a:cs typeface="Arial" pitchFamily="34" charset="0"/>
              </a:rPr>
              <a:t>module</a:t>
            </a:r>
            <a:r>
              <a:rPr lang="en-US" altLang="en-US" sz="1700">
                <a:ea typeface="MS Mincho" pitchFamily="49" charset="-128"/>
                <a:cs typeface="Arial" pitchFamily="34" charset="0"/>
              </a:rPr>
              <a:t> priority (W, Y, z);</a:t>
            </a:r>
            <a:endParaRPr lang="en-US" altLang="en-US" sz="17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17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1700">
                <a:ea typeface="MS Mincho" pitchFamily="49" charset="-128"/>
                <a:cs typeface="Arial" pitchFamily="34" charset="0"/>
              </a:rPr>
              <a:t> [3:0] W;</a:t>
            </a:r>
            <a:endParaRPr lang="en-US" altLang="en-US" sz="17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1700" b="1">
                <a:ea typeface="MS Mincho" pitchFamily="49" charset="-128"/>
                <a:cs typeface="Arial" pitchFamily="34" charset="0"/>
              </a:rPr>
              <a:t>output</a:t>
            </a:r>
            <a:r>
              <a:rPr lang="en-US" altLang="en-US" sz="1700">
                <a:ea typeface="MS Mincho" pitchFamily="49" charset="-128"/>
                <a:cs typeface="Arial" pitchFamily="34" charset="0"/>
              </a:rPr>
              <a:t> [1:0] Y;</a:t>
            </a:r>
            <a:endParaRPr lang="en-US" altLang="en-US" sz="17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1700" b="1">
                <a:ea typeface="MS Mincho" pitchFamily="49" charset="-128"/>
                <a:cs typeface="Arial" pitchFamily="34" charset="0"/>
              </a:rPr>
              <a:t>output</a:t>
            </a:r>
            <a:r>
              <a:rPr lang="en-US" altLang="en-US" sz="1700">
                <a:ea typeface="MS Mincho" pitchFamily="49" charset="-128"/>
                <a:cs typeface="Arial" pitchFamily="34" charset="0"/>
              </a:rPr>
              <a:t> z;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</a:t>
            </a:r>
            <a:r>
              <a:rPr lang="en-US" altLang="en-US" sz="1700" b="1">
                <a:ea typeface="MS Mincho" pitchFamily="49" charset="-128"/>
              </a:rPr>
              <a:t>reg</a:t>
            </a:r>
            <a:r>
              <a:rPr lang="en-US" altLang="en-US" sz="1700">
                <a:ea typeface="MS Mincho" pitchFamily="49" charset="-128"/>
              </a:rPr>
              <a:t> [1:0] Y;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ea typeface="MS Mincho" pitchFamily="49" charset="-128"/>
              </a:rPr>
              <a:t>	reg </a:t>
            </a:r>
            <a:r>
              <a:rPr lang="en-US" altLang="en-US" sz="1700">
                <a:ea typeface="MS Mincho" pitchFamily="49" charset="-128"/>
              </a:rPr>
              <a:t>z;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</a:t>
            </a:r>
            <a:r>
              <a:rPr lang="en-US" altLang="en-US" sz="1700" b="1">
                <a:ea typeface="MS Mincho" pitchFamily="49" charset="-128"/>
              </a:rPr>
              <a:t>always</a:t>
            </a:r>
            <a:r>
              <a:rPr lang="en-US" altLang="en-US" sz="1700">
                <a:ea typeface="MS Mincho" pitchFamily="49" charset="-128"/>
              </a:rPr>
              <a:t> @(W)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</a:t>
            </a:r>
            <a:r>
              <a:rPr lang="en-US" altLang="en-US" sz="1700" b="1">
                <a:ea typeface="MS Mincho" pitchFamily="49" charset="-128"/>
              </a:rPr>
              <a:t>begin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z = 1;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</a:t>
            </a:r>
            <a:r>
              <a:rPr lang="en-US" altLang="en-US" sz="1700" b="1">
                <a:ea typeface="MS Mincho" pitchFamily="49" charset="-128"/>
              </a:rPr>
              <a:t>casex</a:t>
            </a:r>
            <a:r>
              <a:rPr lang="en-US" altLang="en-US" sz="1700">
                <a:ea typeface="MS Mincho" pitchFamily="49" charset="-128"/>
              </a:rPr>
              <a:t>(W)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4'b1xxx: Y = 3;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4'b01xx: Y = 2;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4'b001x: Y = 1;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4'b0001: Y = 0;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</a:t>
            </a:r>
            <a:r>
              <a:rPr lang="en-US" altLang="en-US" sz="1700" b="1">
                <a:ea typeface="MS Mincho" pitchFamily="49" charset="-128"/>
              </a:rPr>
              <a:t>default</a:t>
            </a:r>
            <a:r>
              <a:rPr lang="en-US" altLang="en-US" sz="1700">
                <a:ea typeface="MS Mincho" pitchFamily="49" charset="-128"/>
              </a:rPr>
              <a:t>: </a:t>
            </a:r>
            <a:r>
              <a:rPr lang="en-US" altLang="en-US" sz="1700" b="1">
                <a:ea typeface="MS Mincho" pitchFamily="49" charset="-128"/>
              </a:rPr>
              <a:t>begin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		z = 0;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		Y = 2'bx;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		     	  </a:t>
            </a:r>
            <a:r>
              <a:rPr lang="en-US" altLang="en-US" sz="1700" b="1">
                <a:ea typeface="MS Mincho" pitchFamily="49" charset="-128"/>
              </a:rPr>
              <a:t>end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  	</a:t>
            </a:r>
            <a:r>
              <a:rPr lang="en-US" altLang="en-US" sz="1700" b="1">
                <a:ea typeface="MS Mincho" pitchFamily="49" charset="-128"/>
              </a:rPr>
              <a:t>endcase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</a:t>
            </a:r>
            <a:r>
              <a:rPr lang="en-US" altLang="en-US" sz="1700" b="1">
                <a:ea typeface="MS Mincho" pitchFamily="49" charset="-128"/>
              </a:rPr>
              <a:t>end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ea typeface="MS Mincho" pitchFamily="49" charset="-128"/>
              </a:rPr>
              <a:t>	</a:t>
            </a:r>
            <a:endParaRPr lang="en-US" altLang="en-US" sz="17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ea typeface="MS Mincho" pitchFamily="49" charset="-128"/>
              </a:rPr>
              <a:t>endmodule</a:t>
            </a:r>
            <a:endParaRPr lang="en-US" altLang="en-US" sz="1700">
              <a:cs typeface="Courier New" pitchFamily="49" charset="0"/>
            </a:endParaRPr>
          </a:p>
        </p:txBody>
      </p:sp>
      <p:sp>
        <p:nvSpPr>
          <p:cNvPr id="29700" name="TextBox 1"/>
          <p:cNvSpPr txBox="1">
            <a:spLocks noChangeArrowheads="1"/>
          </p:cNvSpPr>
          <p:nvPr/>
        </p:nvSpPr>
        <p:spPr bwMode="auto">
          <a:xfrm>
            <a:off x="381000" y="6096000"/>
            <a:ext cx="1371600" cy="3810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x: don’t care</a:t>
            </a:r>
          </a:p>
        </p:txBody>
      </p:sp>
      <p:sp>
        <p:nvSpPr>
          <p:cNvPr id="2970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BC1E37-5FF9-40BE-9588-9D3AB2BA30A9}" type="slidenum">
              <a:rPr lang="en-US" altLang="en-US" smtClean="0"/>
              <a:pPr/>
              <a:t>26</a:t>
            </a:fld>
            <a:endParaRPr lang="en-US" altLang="en-US"/>
          </a:p>
        </p:txBody>
      </p:sp>
      <p:grpSp>
        <p:nvGrpSpPr>
          <p:cNvPr id="29702" name="Group 2"/>
          <p:cNvGrpSpPr>
            <a:grpSpLocks/>
          </p:cNvGrpSpPr>
          <p:nvPr/>
        </p:nvGrpSpPr>
        <p:grpSpPr bwMode="auto">
          <a:xfrm>
            <a:off x="152400" y="2209800"/>
            <a:ext cx="4267200" cy="2876550"/>
            <a:chOff x="152400" y="2209800"/>
            <a:chExt cx="4267200" cy="2876550"/>
          </a:xfrm>
        </p:grpSpPr>
        <p:pic>
          <p:nvPicPr>
            <p:cNvPr id="2970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2209800"/>
              <a:ext cx="4267200" cy="287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705" name="Rectangle 1"/>
            <p:cNvSpPr>
              <a:spLocks noChangeArrowheads="1"/>
            </p:cNvSpPr>
            <p:nvPr/>
          </p:nvSpPr>
          <p:spPr bwMode="auto">
            <a:xfrm>
              <a:off x="2975213" y="3303896"/>
              <a:ext cx="621792" cy="3077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 x    x</a:t>
              </a: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90800"/>
            <a:ext cx="8229600" cy="563563"/>
          </a:xfrm>
        </p:spPr>
        <p:txBody>
          <a:bodyPr/>
          <a:lstStyle/>
          <a:p>
            <a:r>
              <a:rPr lang="en-US" altLang="en-US" sz="4800"/>
              <a:t>Combinational Circuit</a:t>
            </a:r>
            <a:endParaRPr lang="th-TH" altLang="en-US" sz="4800"/>
          </a:p>
        </p:txBody>
      </p:sp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9E2ED4-52BC-4740-8E4A-BE746C13AF7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Outline</a:t>
            </a:r>
            <a:r>
              <a:rPr lang="en-US" altLang="en-US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55675"/>
            <a:ext cx="8763000" cy="23209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Conditional operator</a:t>
            </a:r>
          </a:p>
          <a:p>
            <a:r>
              <a:rPr lang="en-US" altLang="en-US" b="1" dirty="0"/>
              <a:t>if-else</a:t>
            </a:r>
            <a:r>
              <a:rPr lang="en-US" altLang="en-US" dirty="0"/>
              <a:t> statement</a:t>
            </a:r>
          </a:p>
          <a:p>
            <a:r>
              <a:rPr lang="en-US" altLang="en-US" b="1" dirty="0"/>
              <a:t>case</a:t>
            </a:r>
            <a:r>
              <a:rPr lang="en-US" altLang="en-US" dirty="0"/>
              <a:t> statement</a:t>
            </a:r>
          </a:p>
          <a:p>
            <a:r>
              <a:rPr lang="en-US" altLang="en-US" b="1" dirty="0" err="1"/>
              <a:t>casez</a:t>
            </a:r>
            <a:r>
              <a:rPr lang="en-US" altLang="en-US" b="1" dirty="0"/>
              <a:t>, </a:t>
            </a:r>
            <a:r>
              <a:rPr lang="en-US" altLang="en-US" b="1" dirty="0" err="1"/>
              <a:t>casex</a:t>
            </a:r>
            <a:endParaRPr lang="en-US" altLang="en-US" dirty="0"/>
          </a:p>
          <a:p>
            <a:r>
              <a:rPr lang="en-US" altLang="en-US" dirty="0"/>
              <a:t>Examples </a:t>
            </a:r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180175-5F68-407E-B582-680BF6D14B2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Combinational circuits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589213" y="1143000"/>
            <a:ext cx="36576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275013" y="1371600"/>
            <a:ext cx="588962" cy="503238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3351213" y="2209800"/>
            <a:ext cx="292100" cy="292100"/>
          </a:xfrm>
          <a:custGeom>
            <a:avLst/>
            <a:gdLst>
              <a:gd name="T0" fmla="*/ 2147483647 w 559"/>
              <a:gd name="T1" fmla="*/ 2147483647 h 558"/>
              <a:gd name="T2" fmla="*/ 0 w 559"/>
              <a:gd name="T3" fmla="*/ 2147483647 h 558"/>
              <a:gd name="T4" fmla="*/ 0 w 559"/>
              <a:gd name="T5" fmla="*/ 0 h 558"/>
              <a:gd name="T6" fmla="*/ 2147483647 w 559"/>
              <a:gd name="T7" fmla="*/ 2147483647 h 5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9" h="558">
                <a:moveTo>
                  <a:pt x="559" y="279"/>
                </a:moveTo>
                <a:lnTo>
                  <a:pt x="0" y="558"/>
                </a:lnTo>
                <a:lnTo>
                  <a:pt x="0" y="0"/>
                </a:lnTo>
                <a:lnTo>
                  <a:pt x="559" y="279"/>
                </a:lnTo>
                <a:close/>
              </a:path>
            </a:pathLst>
          </a:custGeom>
          <a:solidFill>
            <a:srgbClr val="FFFFFF"/>
          </a:solidFill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3656013" y="2306638"/>
            <a:ext cx="96837" cy="95250"/>
          </a:xfrm>
          <a:custGeom>
            <a:avLst/>
            <a:gdLst>
              <a:gd name="T0" fmla="*/ 2147483647 w 182"/>
              <a:gd name="T1" fmla="*/ 0 h 182"/>
              <a:gd name="T2" fmla="*/ 2147483647 w 182"/>
              <a:gd name="T3" fmla="*/ 2147483647 h 182"/>
              <a:gd name="T4" fmla="*/ 2147483647 w 182"/>
              <a:gd name="T5" fmla="*/ 2147483647 h 182"/>
              <a:gd name="T6" fmla="*/ 2147483647 w 182"/>
              <a:gd name="T7" fmla="*/ 2147483647 h 182"/>
              <a:gd name="T8" fmla="*/ 2147483647 w 182"/>
              <a:gd name="T9" fmla="*/ 2147483647 h 182"/>
              <a:gd name="T10" fmla="*/ 2147483647 w 182"/>
              <a:gd name="T11" fmla="*/ 2147483647 h 182"/>
              <a:gd name="T12" fmla="*/ 2147483647 w 182"/>
              <a:gd name="T13" fmla="*/ 2147483647 h 182"/>
              <a:gd name="T14" fmla="*/ 2147483647 w 182"/>
              <a:gd name="T15" fmla="*/ 2147483647 h 182"/>
              <a:gd name="T16" fmla="*/ 2147483647 w 182"/>
              <a:gd name="T17" fmla="*/ 2147483647 h 182"/>
              <a:gd name="T18" fmla="*/ 2147483647 w 182"/>
              <a:gd name="T19" fmla="*/ 2147483647 h 182"/>
              <a:gd name="T20" fmla="*/ 0 w 182"/>
              <a:gd name="T21" fmla="*/ 2147483647 h 182"/>
              <a:gd name="T22" fmla="*/ 0 w 182"/>
              <a:gd name="T23" fmla="*/ 2147483647 h 182"/>
              <a:gd name="T24" fmla="*/ 2147483647 w 182"/>
              <a:gd name="T25" fmla="*/ 2147483647 h 182"/>
              <a:gd name="T26" fmla="*/ 2147483647 w 182"/>
              <a:gd name="T27" fmla="*/ 2147483647 h 182"/>
              <a:gd name="T28" fmla="*/ 2147483647 w 182"/>
              <a:gd name="T29" fmla="*/ 2147483647 h 182"/>
              <a:gd name="T30" fmla="*/ 2147483647 w 182"/>
              <a:gd name="T31" fmla="*/ 2147483647 h 182"/>
              <a:gd name="T32" fmla="*/ 2147483647 w 182"/>
              <a:gd name="T33" fmla="*/ 2147483647 h 182"/>
              <a:gd name="T34" fmla="*/ 2147483647 w 182"/>
              <a:gd name="T35" fmla="*/ 2147483647 h 182"/>
              <a:gd name="T36" fmla="*/ 2147483647 w 182"/>
              <a:gd name="T37" fmla="*/ 2147483647 h 182"/>
              <a:gd name="T38" fmla="*/ 2147483647 w 182"/>
              <a:gd name="T39" fmla="*/ 2147483647 h 182"/>
              <a:gd name="T40" fmla="*/ 2147483647 w 182"/>
              <a:gd name="T41" fmla="*/ 2147483647 h 182"/>
              <a:gd name="T42" fmla="*/ 2147483647 w 182"/>
              <a:gd name="T43" fmla="*/ 2147483647 h 182"/>
              <a:gd name="T44" fmla="*/ 2147483647 w 182"/>
              <a:gd name="T45" fmla="*/ 2147483647 h 182"/>
              <a:gd name="T46" fmla="*/ 2147483647 w 182"/>
              <a:gd name="T47" fmla="*/ 2147483647 h 182"/>
              <a:gd name="T48" fmla="*/ 2147483647 w 182"/>
              <a:gd name="T49" fmla="*/ 2147483647 h 182"/>
              <a:gd name="T50" fmla="*/ 2147483647 w 182"/>
              <a:gd name="T51" fmla="*/ 2147483647 h 182"/>
              <a:gd name="T52" fmla="*/ 2147483647 w 182"/>
              <a:gd name="T53" fmla="*/ 2147483647 h 182"/>
              <a:gd name="T54" fmla="*/ 2147483647 w 182"/>
              <a:gd name="T55" fmla="*/ 2147483647 h 182"/>
              <a:gd name="T56" fmla="*/ 2147483647 w 182"/>
              <a:gd name="T57" fmla="*/ 2147483647 h 182"/>
              <a:gd name="T58" fmla="*/ 2147483647 w 182"/>
              <a:gd name="T59" fmla="*/ 2147483647 h 182"/>
              <a:gd name="T60" fmla="*/ 2147483647 w 182"/>
              <a:gd name="T61" fmla="*/ 2147483647 h 182"/>
              <a:gd name="T62" fmla="*/ 2147483647 w 182"/>
              <a:gd name="T63" fmla="*/ 2147483647 h 182"/>
              <a:gd name="T64" fmla="*/ 2147483647 w 182"/>
              <a:gd name="T65" fmla="*/ 2147483647 h 182"/>
              <a:gd name="T66" fmla="*/ 2147483647 w 182"/>
              <a:gd name="T67" fmla="*/ 2147483647 h 182"/>
              <a:gd name="T68" fmla="*/ 2147483647 w 182"/>
              <a:gd name="T69" fmla="*/ 2147483647 h 182"/>
              <a:gd name="T70" fmla="*/ 2147483647 w 182"/>
              <a:gd name="T71" fmla="*/ 2147483647 h 182"/>
              <a:gd name="T72" fmla="*/ 2147483647 w 182"/>
              <a:gd name="T73" fmla="*/ 2147483647 h 182"/>
              <a:gd name="T74" fmla="*/ 2147483647 w 182"/>
              <a:gd name="T75" fmla="*/ 2147483647 h 182"/>
              <a:gd name="T76" fmla="*/ 2147483647 w 182"/>
              <a:gd name="T77" fmla="*/ 2147483647 h 182"/>
              <a:gd name="T78" fmla="*/ 2147483647 w 182"/>
              <a:gd name="T79" fmla="*/ 2147483647 h 182"/>
              <a:gd name="T80" fmla="*/ 2147483647 w 182"/>
              <a:gd name="T81" fmla="*/ 2147483647 h 182"/>
              <a:gd name="T82" fmla="*/ 2147483647 w 182"/>
              <a:gd name="T83" fmla="*/ 2147483647 h 182"/>
              <a:gd name="T84" fmla="*/ 2147483647 w 182"/>
              <a:gd name="T85" fmla="*/ 0 h 182"/>
              <a:gd name="T86" fmla="*/ 2147483647 w 182"/>
              <a:gd name="T87" fmla="*/ 0 h 18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82" h="182">
                <a:moveTo>
                  <a:pt x="92" y="0"/>
                </a:moveTo>
                <a:lnTo>
                  <a:pt x="86" y="0"/>
                </a:lnTo>
                <a:lnTo>
                  <a:pt x="82" y="0"/>
                </a:lnTo>
                <a:lnTo>
                  <a:pt x="78" y="0"/>
                </a:lnTo>
                <a:lnTo>
                  <a:pt x="72" y="2"/>
                </a:lnTo>
                <a:lnTo>
                  <a:pt x="68" y="2"/>
                </a:lnTo>
                <a:lnTo>
                  <a:pt x="64" y="4"/>
                </a:lnTo>
                <a:lnTo>
                  <a:pt x="60" y="6"/>
                </a:lnTo>
                <a:lnTo>
                  <a:pt x="56" y="6"/>
                </a:lnTo>
                <a:lnTo>
                  <a:pt x="52" y="8"/>
                </a:lnTo>
                <a:lnTo>
                  <a:pt x="48" y="10"/>
                </a:lnTo>
                <a:lnTo>
                  <a:pt x="44" y="12"/>
                </a:lnTo>
                <a:lnTo>
                  <a:pt x="40" y="16"/>
                </a:lnTo>
                <a:lnTo>
                  <a:pt x="36" y="18"/>
                </a:lnTo>
                <a:lnTo>
                  <a:pt x="34" y="20"/>
                </a:lnTo>
                <a:lnTo>
                  <a:pt x="30" y="24"/>
                </a:lnTo>
                <a:lnTo>
                  <a:pt x="26" y="26"/>
                </a:lnTo>
                <a:lnTo>
                  <a:pt x="24" y="30"/>
                </a:lnTo>
                <a:lnTo>
                  <a:pt x="22" y="32"/>
                </a:lnTo>
                <a:lnTo>
                  <a:pt x="18" y="36"/>
                </a:lnTo>
                <a:lnTo>
                  <a:pt x="16" y="40"/>
                </a:lnTo>
                <a:lnTo>
                  <a:pt x="14" y="44"/>
                </a:lnTo>
                <a:lnTo>
                  <a:pt x="12" y="48"/>
                </a:lnTo>
                <a:lnTo>
                  <a:pt x="10" y="52"/>
                </a:lnTo>
                <a:lnTo>
                  <a:pt x="8" y="56"/>
                </a:lnTo>
                <a:lnTo>
                  <a:pt x="6" y="60"/>
                </a:lnTo>
                <a:lnTo>
                  <a:pt x="4" y="64"/>
                </a:lnTo>
                <a:lnTo>
                  <a:pt x="4" y="68"/>
                </a:lnTo>
                <a:lnTo>
                  <a:pt x="2" y="72"/>
                </a:lnTo>
                <a:lnTo>
                  <a:pt x="2" y="76"/>
                </a:lnTo>
                <a:lnTo>
                  <a:pt x="0" y="82"/>
                </a:lnTo>
                <a:lnTo>
                  <a:pt x="0" y="86"/>
                </a:lnTo>
                <a:lnTo>
                  <a:pt x="0" y="90"/>
                </a:lnTo>
                <a:lnTo>
                  <a:pt x="0" y="96"/>
                </a:lnTo>
                <a:lnTo>
                  <a:pt x="0" y="100"/>
                </a:lnTo>
                <a:lnTo>
                  <a:pt x="2" y="104"/>
                </a:lnTo>
                <a:lnTo>
                  <a:pt x="2" y="108"/>
                </a:lnTo>
                <a:lnTo>
                  <a:pt x="4" y="114"/>
                </a:lnTo>
                <a:lnTo>
                  <a:pt x="4" y="118"/>
                </a:lnTo>
                <a:lnTo>
                  <a:pt x="6" y="122"/>
                </a:lnTo>
                <a:lnTo>
                  <a:pt x="8" y="126"/>
                </a:lnTo>
                <a:lnTo>
                  <a:pt x="10" y="130"/>
                </a:lnTo>
                <a:lnTo>
                  <a:pt x="12" y="134"/>
                </a:lnTo>
                <a:lnTo>
                  <a:pt x="14" y="138"/>
                </a:lnTo>
                <a:lnTo>
                  <a:pt x="16" y="142"/>
                </a:lnTo>
                <a:lnTo>
                  <a:pt x="18" y="144"/>
                </a:lnTo>
                <a:lnTo>
                  <a:pt x="22" y="148"/>
                </a:lnTo>
                <a:lnTo>
                  <a:pt x="24" y="152"/>
                </a:lnTo>
                <a:lnTo>
                  <a:pt x="26" y="154"/>
                </a:lnTo>
                <a:lnTo>
                  <a:pt x="30" y="158"/>
                </a:lnTo>
                <a:lnTo>
                  <a:pt x="34" y="160"/>
                </a:lnTo>
                <a:lnTo>
                  <a:pt x="36" y="164"/>
                </a:lnTo>
                <a:lnTo>
                  <a:pt x="40" y="166"/>
                </a:lnTo>
                <a:lnTo>
                  <a:pt x="44" y="168"/>
                </a:lnTo>
                <a:lnTo>
                  <a:pt x="48" y="170"/>
                </a:lnTo>
                <a:lnTo>
                  <a:pt x="52" y="172"/>
                </a:lnTo>
                <a:lnTo>
                  <a:pt x="56" y="174"/>
                </a:lnTo>
                <a:lnTo>
                  <a:pt x="60" y="176"/>
                </a:lnTo>
                <a:lnTo>
                  <a:pt x="64" y="178"/>
                </a:lnTo>
                <a:lnTo>
                  <a:pt x="68" y="178"/>
                </a:lnTo>
                <a:lnTo>
                  <a:pt x="72" y="180"/>
                </a:lnTo>
                <a:lnTo>
                  <a:pt x="78" y="180"/>
                </a:lnTo>
                <a:lnTo>
                  <a:pt x="82" y="180"/>
                </a:lnTo>
                <a:lnTo>
                  <a:pt x="86" y="182"/>
                </a:lnTo>
                <a:lnTo>
                  <a:pt x="92" y="182"/>
                </a:lnTo>
                <a:lnTo>
                  <a:pt x="96" y="182"/>
                </a:lnTo>
                <a:lnTo>
                  <a:pt x="100" y="180"/>
                </a:lnTo>
                <a:lnTo>
                  <a:pt x="106" y="180"/>
                </a:lnTo>
                <a:lnTo>
                  <a:pt x="110" y="180"/>
                </a:lnTo>
                <a:lnTo>
                  <a:pt x="114" y="178"/>
                </a:lnTo>
                <a:lnTo>
                  <a:pt x="118" y="178"/>
                </a:lnTo>
                <a:lnTo>
                  <a:pt x="122" y="176"/>
                </a:lnTo>
                <a:lnTo>
                  <a:pt x="126" y="174"/>
                </a:lnTo>
                <a:lnTo>
                  <a:pt x="130" y="172"/>
                </a:lnTo>
                <a:lnTo>
                  <a:pt x="134" y="170"/>
                </a:lnTo>
                <a:lnTo>
                  <a:pt x="138" y="168"/>
                </a:lnTo>
                <a:lnTo>
                  <a:pt x="142" y="166"/>
                </a:lnTo>
                <a:lnTo>
                  <a:pt x="146" y="164"/>
                </a:lnTo>
                <a:lnTo>
                  <a:pt x="148" y="160"/>
                </a:lnTo>
                <a:lnTo>
                  <a:pt x="152" y="158"/>
                </a:lnTo>
                <a:lnTo>
                  <a:pt x="156" y="154"/>
                </a:lnTo>
                <a:lnTo>
                  <a:pt x="158" y="152"/>
                </a:lnTo>
                <a:lnTo>
                  <a:pt x="162" y="148"/>
                </a:lnTo>
                <a:lnTo>
                  <a:pt x="164" y="144"/>
                </a:lnTo>
                <a:lnTo>
                  <a:pt x="166" y="142"/>
                </a:lnTo>
                <a:lnTo>
                  <a:pt x="168" y="138"/>
                </a:lnTo>
                <a:lnTo>
                  <a:pt x="172" y="134"/>
                </a:lnTo>
                <a:lnTo>
                  <a:pt x="174" y="130"/>
                </a:lnTo>
                <a:lnTo>
                  <a:pt x="174" y="126"/>
                </a:lnTo>
                <a:lnTo>
                  <a:pt x="176" y="122"/>
                </a:lnTo>
                <a:lnTo>
                  <a:pt x="178" y="118"/>
                </a:lnTo>
                <a:lnTo>
                  <a:pt x="180" y="114"/>
                </a:lnTo>
                <a:lnTo>
                  <a:pt x="180" y="108"/>
                </a:lnTo>
                <a:lnTo>
                  <a:pt x="180" y="104"/>
                </a:lnTo>
                <a:lnTo>
                  <a:pt x="182" y="100"/>
                </a:lnTo>
                <a:lnTo>
                  <a:pt x="182" y="96"/>
                </a:lnTo>
                <a:lnTo>
                  <a:pt x="182" y="90"/>
                </a:lnTo>
                <a:lnTo>
                  <a:pt x="182" y="86"/>
                </a:lnTo>
                <a:lnTo>
                  <a:pt x="182" y="82"/>
                </a:lnTo>
                <a:lnTo>
                  <a:pt x="180" y="76"/>
                </a:lnTo>
                <a:lnTo>
                  <a:pt x="180" y="72"/>
                </a:lnTo>
                <a:lnTo>
                  <a:pt x="180" y="68"/>
                </a:lnTo>
                <a:lnTo>
                  <a:pt x="178" y="64"/>
                </a:lnTo>
                <a:lnTo>
                  <a:pt x="176" y="60"/>
                </a:lnTo>
                <a:lnTo>
                  <a:pt x="174" y="56"/>
                </a:lnTo>
                <a:lnTo>
                  <a:pt x="174" y="52"/>
                </a:lnTo>
                <a:lnTo>
                  <a:pt x="172" y="48"/>
                </a:lnTo>
                <a:lnTo>
                  <a:pt x="168" y="44"/>
                </a:lnTo>
                <a:lnTo>
                  <a:pt x="166" y="40"/>
                </a:lnTo>
                <a:lnTo>
                  <a:pt x="164" y="36"/>
                </a:lnTo>
                <a:lnTo>
                  <a:pt x="162" y="32"/>
                </a:lnTo>
                <a:lnTo>
                  <a:pt x="158" y="30"/>
                </a:lnTo>
                <a:lnTo>
                  <a:pt x="156" y="26"/>
                </a:lnTo>
                <a:lnTo>
                  <a:pt x="152" y="24"/>
                </a:lnTo>
                <a:lnTo>
                  <a:pt x="148" y="20"/>
                </a:lnTo>
                <a:lnTo>
                  <a:pt x="146" y="18"/>
                </a:lnTo>
                <a:lnTo>
                  <a:pt x="142" y="16"/>
                </a:lnTo>
                <a:lnTo>
                  <a:pt x="138" y="12"/>
                </a:lnTo>
                <a:lnTo>
                  <a:pt x="134" y="10"/>
                </a:lnTo>
                <a:lnTo>
                  <a:pt x="130" y="8"/>
                </a:lnTo>
                <a:lnTo>
                  <a:pt x="126" y="6"/>
                </a:lnTo>
                <a:lnTo>
                  <a:pt x="122" y="6"/>
                </a:lnTo>
                <a:lnTo>
                  <a:pt x="118" y="4"/>
                </a:lnTo>
                <a:lnTo>
                  <a:pt x="114" y="2"/>
                </a:lnTo>
                <a:lnTo>
                  <a:pt x="110" y="2"/>
                </a:lnTo>
                <a:lnTo>
                  <a:pt x="106" y="0"/>
                </a:lnTo>
                <a:lnTo>
                  <a:pt x="100" y="0"/>
                </a:lnTo>
                <a:lnTo>
                  <a:pt x="96" y="0"/>
                </a:lnTo>
                <a:lnTo>
                  <a:pt x="92" y="0"/>
                </a:lnTo>
              </a:path>
            </a:pathLst>
          </a:custGeom>
          <a:noFill/>
          <a:ln w="19050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3360738" y="3065463"/>
            <a:ext cx="639762" cy="254000"/>
          </a:xfrm>
          <a:custGeom>
            <a:avLst/>
            <a:gdLst>
              <a:gd name="T0" fmla="*/ 0 w 598"/>
              <a:gd name="T1" fmla="*/ 0 h 237"/>
              <a:gd name="T2" fmla="*/ 2147483647 w 598"/>
              <a:gd name="T3" fmla="*/ 2147483647 h 237"/>
              <a:gd name="T4" fmla="*/ 2147483647 w 598"/>
              <a:gd name="T5" fmla="*/ 2147483647 h 237"/>
              <a:gd name="T6" fmla="*/ 2147483647 w 598"/>
              <a:gd name="T7" fmla="*/ 2147483647 h 237"/>
              <a:gd name="T8" fmla="*/ 2147483647 w 598"/>
              <a:gd name="T9" fmla="*/ 2147483647 h 237"/>
              <a:gd name="T10" fmla="*/ 2147483647 w 598"/>
              <a:gd name="T11" fmla="*/ 2147483647 h 237"/>
              <a:gd name="T12" fmla="*/ 2147483647 w 598"/>
              <a:gd name="T13" fmla="*/ 2147483647 h 237"/>
              <a:gd name="T14" fmla="*/ 2147483647 w 598"/>
              <a:gd name="T15" fmla="*/ 2147483647 h 237"/>
              <a:gd name="T16" fmla="*/ 2147483647 w 598"/>
              <a:gd name="T17" fmla="*/ 2147483647 h 237"/>
              <a:gd name="T18" fmla="*/ 2147483647 w 598"/>
              <a:gd name="T19" fmla="*/ 2147483647 h 237"/>
              <a:gd name="T20" fmla="*/ 2147483647 w 598"/>
              <a:gd name="T21" fmla="*/ 2147483647 h 237"/>
              <a:gd name="T22" fmla="*/ 2147483647 w 598"/>
              <a:gd name="T23" fmla="*/ 2147483647 h 237"/>
              <a:gd name="T24" fmla="*/ 2147483647 w 598"/>
              <a:gd name="T25" fmla="*/ 2147483647 h 237"/>
              <a:gd name="T26" fmla="*/ 2147483647 w 598"/>
              <a:gd name="T27" fmla="*/ 2147483647 h 2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98" h="237">
                <a:moveTo>
                  <a:pt x="0" y="0"/>
                </a:moveTo>
                <a:cubicBezTo>
                  <a:pt x="251" y="0"/>
                  <a:pt x="251" y="0"/>
                  <a:pt x="270" y="1"/>
                </a:cubicBezTo>
                <a:cubicBezTo>
                  <a:pt x="288" y="2"/>
                  <a:pt x="288" y="2"/>
                  <a:pt x="305" y="5"/>
                </a:cubicBezTo>
                <a:cubicBezTo>
                  <a:pt x="323" y="7"/>
                  <a:pt x="323" y="7"/>
                  <a:pt x="343" y="14"/>
                </a:cubicBezTo>
                <a:cubicBezTo>
                  <a:pt x="363" y="20"/>
                  <a:pt x="363" y="20"/>
                  <a:pt x="380" y="29"/>
                </a:cubicBezTo>
                <a:cubicBezTo>
                  <a:pt x="398" y="37"/>
                  <a:pt x="398" y="37"/>
                  <a:pt x="413" y="46"/>
                </a:cubicBezTo>
                <a:cubicBezTo>
                  <a:pt x="429" y="55"/>
                  <a:pt x="429" y="55"/>
                  <a:pt x="441" y="63"/>
                </a:cubicBezTo>
                <a:cubicBezTo>
                  <a:pt x="454" y="71"/>
                  <a:pt x="454" y="71"/>
                  <a:pt x="463" y="78"/>
                </a:cubicBezTo>
                <a:cubicBezTo>
                  <a:pt x="471" y="85"/>
                  <a:pt x="471" y="85"/>
                  <a:pt x="481" y="92"/>
                </a:cubicBezTo>
                <a:cubicBezTo>
                  <a:pt x="491" y="99"/>
                  <a:pt x="491" y="99"/>
                  <a:pt x="502" y="110"/>
                </a:cubicBezTo>
                <a:cubicBezTo>
                  <a:pt x="513" y="121"/>
                  <a:pt x="513" y="121"/>
                  <a:pt x="525" y="136"/>
                </a:cubicBezTo>
                <a:cubicBezTo>
                  <a:pt x="538" y="151"/>
                  <a:pt x="538" y="151"/>
                  <a:pt x="550" y="169"/>
                </a:cubicBezTo>
                <a:cubicBezTo>
                  <a:pt x="563" y="186"/>
                  <a:pt x="563" y="186"/>
                  <a:pt x="576" y="204"/>
                </a:cubicBezTo>
                <a:cubicBezTo>
                  <a:pt x="589" y="222"/>
                  <a:pt x="589" y="222"/>
                  <a:pt x="598" y="237"/>
                </a:cubicBez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3360738" y="3322638"/>
            <a:ext cx="639762" cy="254000"/>
          </a:xfrm>
          <a:custGeom>
            <a:avLst/>
            <a:gdLst>
              <a:gd name="T0" fmla="*/ 0 w 598"/>
              <a:gd name="T1" fmla="*/ 2147483647 h 237"/>
              <a:gd name="T2" fmla="*/ 2147483647 w 598"/>
              <a:gd name="T3" fmla="*/ 2147483647 h 237"/>
              <a:gd name="T4" fmla="*/ 2147483647 w 598"/>
              <a:gd name="T5" fmla="*/ 2147483647 h 237"/>
              <a:gd name="T6" fmla="*/ 2147483647 w 598"/>
              <a:gd name="T7" fmla="*/ 2147483647 h 237"/>
              <a:gd name="T8" fmla="*/ 2147483647 w 598"/>
              <a:gd name="T9" fmla="*/ 2147483647 h 237"/>
              <a:gd name="T10" fmla="*/ 2147483647 w 598"/>
              <a:gd name="T11" fmla="*/ 2147483647 h 237"/>
              <a:gd name="T12" fmla="*/ 2147483647 w 598"/>
              <a:gd name="T13" fmla="*/ 2147483647 h 237"/>
              <a:gd name="T14" fmla="*/ 2147483647 w 598"/>
              <a:gd name="T15" fmla="*/ 2147483647 h 237"/>
              <a:gd name="T16" fmla="*/ 2147483647 w 598"/>
              <a:gd name="T17" fmla="*/ 2147483647 h 237"/>
              <a:gd name="T18" fmla="*/ 2147483647 w 598"/>
              <a:gd name="T19" fmla="*/ 2147483647 h 237"/>
              <a:gd name="T20" fmla="*/ 2147483647 w 598"/>
              <a:gd name="T21" fmla="*/ 2147483647 h 237"/>
              <a:gd name="T22" fmla="*/ 2147483647 w 598"/>
              <a:gd name="T23" fmla="*/ 2147483647 h 237"/>
              <a:gd name="T24" fmla="*/ 2147483647 w 598"/>
              <a:gd name="T25" fmla="*/ 2147483647 h 237"/>
              <a:gd name="T26" fmla="*/ 2147483647 w 598"/>
              <a:gd name="T27" fmla="*/ 0 h 23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98" h="237">
                <a:moveTo>
                  <a:pt x="0" y="237"/>
                </a:moveTo>
                <a:cubicBezTo>
                  <a:pt x="251" y="237"/>
                  <a:pt x="251" y="237"/>
                  <a:pt x="270" y="236"/>
                </a:cubicBezTo>
                <a:cubicBezTo>
                  <a:pt x="288" y="235"/>
                  <a:pt x="288" y="235"/>
                  <a:pt x="305" y="232"/>
                </a:cubicBezTo>
                <a:cubicBezTo>
                  <a:pt x="323" y="230"/>
                  <a:pt x="323" y="230"/>
                  <a:pt x="343" y="223"/>
                </a:cubicBezTo>
                <a:cubicBezTo>
                  <a:pt x="363" y="217"/>
                  <a:pt x="363" y="217"/>
                  <a:pt x="380" y="208"/>
                </a:cubicBezTo>
                <a:cubicBezTo>
                  <a:pt x="398" y="200"/>
                  <a:pt x="398" y="200"/>
                  <a:pt x="413" y="191"/>
                </a:cubicBezTo>
                <a:cubicBezTo>
                  <a:pt x="429" y="182"/>
                  <a:pt x="429" y="182"/>
                  <a:pt x="441" y="174"/>
                </a:cubicBezTo>
                <a:cubicBezTo>
                  <a:pt x="454" y="166"/>
                  <a:pt x="454" y="166"/>
                  <a:pt x="463" y="159"/>
                </a:cubicBezTo>
                <a:cubicBezTo>
                  <a:pt x="471" y="152"/>
                  <a:pt x="471" y="152"/>
                  <a:pt x="481" y="145"/>
                </a:cubicBezTo>
                <a:cubicBezTo>
                  <a:pt x="491" y="138"/>
                  <a:pt x="491" y="138"/>
                  <a:pt x="502" y="127"/>
                </a:cubicBezTo>
                <a:cubicBezTo>
                  <a:pt x="513" y="116"/>
                  <a:pt x="513" y="116"/>
                  <a:pt x="525" y="101"/>
                </a:cubicBezTo>
                <a:cubicBezTo>
                  <a:pt x="538" y="86"/>
                  <a:pt x="538" y="86"/>
                  <a:pt x="550" y="68"/>
                </a:cubicBezTo>
                <a:cubicBezTo>
                  <a:pt x="563" y="51"/>
                  <a:pt x="563" y="51"/>
                  <a:pt x="576" y="33"/>
                </a:cubicBezTo>
                <a:cubicBezTo>
                  <a:pt x="589" y="15"/>
                  <a:pt x="589" y="15"/>
                  <a:pt x="598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>
            <a:off x="3354388" y="3065463"/>
            <a:ext cx="76200" cy="257175"/>
          </a:xfrm>
          <a:custGeom>
            <a:avLst/>
            <a:gdLst>
              <a:gd name="T0" fmla="*/ 0 w 71"/>
              <a:gd name="T1" fmla="*/ 0 h 239"/>
              <a:gd name="T2" fmla="*/ 2147483647 w 71"/>
              <a:gd name="T3" fmla="*/ 2147483647 h 239"/>
              <a:gd name="T4" fmla="*/ 2147483647 w 71"/>
              <a:gd name="T5" fmla="*/ 2147483647 h 239"/>
              <a:gd name="T6" fmla="*/ 2147483647 w 71"/>
              <a:gd name="T7" fmla="*/ 2147483647 h 239"/>
              <a:gd name="T8" fmla="*/ 2147483647 w 71"/>
              <a:gd name="T9" fmla="*/ 2147483647 h 239"/>
              <a:gd name="T10" fmla="*/ 2147483647 w 71"/>
              <a:gd name="T11" fmla="*/ 2147483647 h 239"/>
              <a:gd name="T12" fmla="*/ 2147483647 w 71"/>
              <a:gd name="T13" fmla="*/ 2147483647 h 239"/>
              <a:gd name="T14" fmla="*/ 2147483647 w 71"/>
              <a:gd name="T15" fmla="*/ 2147483647 h 2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1" h="239">
                <a:moveTo>
                  <a:pt x="0" y="0"/>
                </a:moveTo>
                <a:cubicBezTo>
                  <a:pt x="16" y="29"/>
                  <a:pt x="16" y="29"/>
                  <a:pt x="22" y="44"/>
                </a:cubicBezTo>
                <a:cubicBezTo>
                  <a:pt x="29" y="59"/>
                  <a:pt x="29" y="59"/>
                  <a:pt x="36" y="77"/>
                </a:cubicBezTo>
                <a:cubicBezTo>
                  <a:pt x="42" y="95"/>
                  <a:pt x="42" y="95"/>
                  <a:pt x="48" y="113"/>
                </a:cubicBezTo>
                <a:cubicBezTo>
                  <a:pt x="54" y="131"/>
                  <a:pt x="54" y="131"/>
                  <a:pt x="59" y="149"/>
                </a:cubicBezTo>
                <a:cubicBezTo>
                  <a:pt x="65" y="167"/>
                  <a:pt x="65" y="167"/>
                  <a:pt x="66" y="183"/>
                </a:cubicBezTo>
                <a:cubicBezTo>
                  <a:pt x="67" y="199"/>
                  <a:pt x="67" y="199"/>
                  <a:pt x="69" y="208"/>
                </a:cubicBezTo>
                <a:cubicBezTo>
                  <a:pt x="71" y="217"/>
                  <a:pt x="71" y="217"/>
                  <a:pt x="70" y="239"/>
                </a:cubicBez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/>
          </p:cNvSpPr>
          <p:nvPr/>
        </p:nvSpPr>
        <p:spPr bwMode="auto">
          <a:xfrm>
            <a:off x="3354388" y="3319463"/>
            <a:ext cx="76200" cy="257175"/>
          </a:xfrm>
          <a:custGeom>
            <a:avLst/>
            <a:gdLst>
              <a:gd name="T0" fmla="*/ 0 w 71"/>
              <a:gd name="T1" fmla="*/ 2147483647 h 239"/>
              <a:gd name="T2" fmla="*/ 2147483647 w 71"/>
              <a:gd name="T3" fmla="*/ 2147483647 h 239"/>
              <a:gd name="T4" fmla="*/ 2147483647 w 71"/>
              <a:gd name="T5" fmla="*/ 2147483647 h 239"/>
              <a:gd name="T6" fmla="*/ 2147483647 w 71"/>
              <a:gd name="T7" fmla="*/ 2147483647 h 239"/>
              <a:gd name="T8" fmla="*/ 2147483647 w 71"/>
              <a:gd name="T9" fmla="*/ 2147483647 h 239"/>
              <a:gd name="T10" fmla="*/ 2147483647 w 71"/>
              <a:gd name="T11" fmla="*/ 2147483647 h 239"/>
              <a:gd name="T12" fmla="*/ 2147483647 w 71"/>
              <a:gd name="T13" fmla="*/ 2147483647 h 239"/>
              <a:gd name="T14" fmla="*/ 2147483647 w 71"/>
              <a:gd name="T15" fmla="*/ 0 h 2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1" h="239">
                <a:moveTo>
                  <a:pt x="0" y="239"/>
                </a:moveTo>
                <a:cubicBezTo>
                  <a:pt x="16" y="210"/>
                  <a:pt x="16" y="210"/>
                  <a:pt x="22" y="195"/>
                </a:cubicBezTo>
                <a:cubicBezTo>
                  <a:pt x="29" y="180"/>
                  <a:pt x="29" y="180"/>
                  <a:pt x="36" y="162"/>
                </a:cubicBezTo>
                <a:cubicBezTo>
                  <a:pt x="42" y="144"/>
                  <a:pt x="42" y="144"/>
                  <a:pt x="48" y="126"/>
                </a:cubicBezTo>
                <a:cubicBezTo>
                  <a:pt x="54" y="108"/>
                  <a:pt x="54" y="108"/>
                  <a:pt x="59" y="90"/>
                </a:cubicBezTo>
                <a:cubicBezTo>
                  <a:pt x="65" y="72"/>
                  <a:pt x="65" y="72"/>
                  <a:pt x="66" y="56"/>
                </a:cubicBezTo>
                <a:cubicBezTo>
                  <a:pt x="67" y="40"/>
                  <a:pt x="67" y="40"/>
                  <a:pt x="69" y="31"/>
                </a:cubicBezTo>
                <a:cubicBezTo>
                  <a:pt x="71" y="22"/>
                  <a:pt x="71" y="22"/>
                  <a:pt x="70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749800" y="1755775"/>
            <a:ext cx="2349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4749800" y="2055813"/>
            <a:ext cx="2349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H="1">
            <a:off x="5284788" y="1905000"/>
            <a:ext cx="214312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5135563" y="1282700"/>
            <a:ext cx="1587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4749800" y="1282700"/>
            <a:ext cx="38576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5027613" y="16764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-Roman"/>
              </a:rPr>
              <a:t>0</a:t>
            </a:r>
            <a:endParaRPr lang="en-US" altLang="en-US" sz="240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5027613" y="1978025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-Roman"/>
              </a:rPr>
              <a:t>1</a:t>
            </a:r>
            <a:endParaRPr lang="en-US" altLang="en-US" sz="2400"/>
          </a:p>
        </p:txBody>
      </p:sp>
      <p:sp>
        <p:nvSpPr>
          <p:cNvPr id="8210" name="Freeform 18"/>
          <p:cNvSpPr>
            <a:spLocks/>
          </p:cNvSpPr>
          <p:nvPr/>
        </p:nvSpPr>
        <p:spPr bwMode="auto">
          <a:xfrm>
            <a:off x="4984750" y="1519238"/>
            <a:ext cx="300038" cy="776287"/>
          </a:xfrm>
          <a:custGeom>
            <a:avLst/>
            <a:gdLst>
              <a:gd name="T0" fmla="*/ 2147483647 w 446"/>
              <a:gd name="T1" fmla="*/ 2147483647 h 1126"/>
              <a:gd name="T2" fmla="*/ 2147483647 w 446"/>
              <a:gd name="T3" fmla="*/ 2147483647 h 1126"/>
              <a:gd name="T4" fmla="*/ 0 w 446"/>
              <a:gd name="T5" fmla="*/ 0 h 1126"/>
              <a:gd name="T6" fmla="*/ 0 w 446"/>
              <a:gd name="T7" fmla="*/ 2147483647 h 1126"/>
              <a:gd name="T8" fmla="*/ 2147483647 w 446"/>
              <a:gd name="T9" fmla="*/ 2147483647 h 1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6" h="1126">
                <a:moveTo>
                  <a:pt x="446" y="914"/>
                </a:moveTo>
                <a:lnTo>
                  <a:pt x="446" y="234"/>
                </a:lnTo>
                <a:lnTo>
                  <a:pt x="0" y="0"/>
                </a:lnTo>
                <a:lnTo>
                  <a:pt x="0" y="1126"/>
                </a:lnTo>
                <a:lnTo>
                  <a:pt x="446" y="914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4832350" y="2633663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4759325" y="2552700"/>
            <a:ext cx="877888" cy="116363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4473575" y="2743200"/>
            <a:ext cx="2857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4953000" y="2720975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0 </a:t>
            </a:r>
            <a:endParaRPr lang="en-US" altLang="en-US" sz="2400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4473575" y="3487738"/>
            <a:ext cx="2857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5637213" y="2743200"/>
            <a:ext cx="2682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5637213" y="3487738"/>
            <a:ext cx="2682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4832350" y="3417888"/>
            <a:ext cx="217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En</a:t>
            </a:r>
            <a:endParaRPr lang="en-US" altLang="en-US" sz="2400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5408613" y="2633663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y </a:t>
            </a:r>
            <a:endParaRPr lang="en-US" altLang="en-US" sz="2400"/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5489575" y="2720975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0 </a:t>
            </a:r>
            <a:endParaRPr lang="en-US" altLang="en-US" sz="2400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4832350" y="2879725"/>
            <a:ext cx="177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4473575" y="2990850"/>
            <a:ext cx="2857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4953000" y="2967038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1 </a:t>
            </a:r>
            <a:endParaRPr lang="en-US" altLang="en-US" sz="2400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5408613" y="2879725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y </a:t>
            </a:r>
            <a:endParaRPr lang="en-US" altLang="en-US" sz="2400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5489575" y="2967038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1 </a:t>
            </a:r>
            <a:endParaRPr lang="en-US" altLang="en-US" sz="2400"/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5408613" y="3124200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y </a:t>
            </a:r>
            <a:endParaRPr lang="en-US" altLang="en-US" sz="2400"/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5489575" y="3211513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2 </a:t>
            </a:r>
            <a:endParaRPr lang="en-US" altLang="en-US" sz="2400"/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5408613" y="3370263"/>
            <a:ext cx="1381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i="1">
                <a:solidFill>
                  <a:srgbClr val="000000"/>
                </a:solidFill>
                <a:latin typeface="Times-Roman"/>
              </a:rPr>
              <a:t>y </a:t>
            </a:r>
            <a:endParaRPr lang="en-US" altLang="en-US" sz="2400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5651500" y="3259138"/>
            <a:ext cx="254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>
            <a:off x="5637213" y="3009900"/>
            <a:ext cx="2682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5489575" y="3457575"/>
            <a:ext cx="1158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Times-Roman"/>
              </a:rPr>
              <a:t>3 </a:t>
            </a:r>
            <a:endParaRPr lang="en-US" altLang="en-US" sz="2400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1751013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>
            <a:off x="1751013" y="228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>
            <a:off x="1751013" y="342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>
            <a:off x="2284413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>
            <a:off x="6246813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>
            <a:off x="6246813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>
            <a:off x="6246813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9" name="Line 47"/>
          <p:cNvSpPr>
            <a:spLocks noChangeShapeType="1"/>
          </p:cNvSpPr>
          <p:nvPr/>
        </p:nvSpPr>
        <p:spPr bwMode="auto">
          <a:xfrm>
            <a:off x="6475413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1658938" y="14081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inputs</a:t>
            </a:r>
          </a:p>
        </p:txBody>
      </p: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6246813" y="17526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outputs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320675" y="4229100"/>
            <a:ext cx="83058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/>
              <a:t>1) Outputs only depend on inputs</a:t>
            </a:r>
          </a:p>
          <a:p>
            <a:r>
              <a:rPr lang="en-US" altLang="en-US" sz="2400"/>
              <a:t>2) Could include: gates, multiplexers, encoders, decoders,  code converters, comparators …</a:t>
            </a:r>
          </a:p>
          <a:p>
            <a:r>
              <a:rPr lang="en-US" altLang="en-US" sz="2400"/>
              <a:t>3) Verilog description: gates, logic expression, behavior</a:t>
            </a:r>
          </a:p>
          <a:p>
            <a:endParaRPr lang="en-US" altLang="en-US" sz="2400"/>
          </a:p>
        </p:txBody>
      </p:sp>
      <p:sp>
        <p:nvSpPr>
          <p:cNvPr id="824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B58019-535B-4401-AA6A-FE24DE2CDB0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Conditional operator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35814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Format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Conditional_expression ? true_expression : false_expression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Behavior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the conditional expression is 1 (true), then the value of true_expression is chosen;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Otherwise, the value of false_expression is chosen 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= (B&lt;C) ? (D+5) : (D+2);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be used in continuous assign and procedural statements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922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C953B2-8C57-41B9-9DE0-B404FE5C973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2-to-1 multiplexer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1295400" y="1739900"/>
            <a:ext cx="2935288" cy="1128713"/>
            <a:chOff x="1579563" y="1371600"/>
            <a:chExt cx="2935287" cy="1128712"/>
          </a:xfrm>
        </p:grpSpPr>
        <p:sp>
          <p:nvSpPr>
            <p:cNvPr id="10284" name="Rectangle 9"/>
            <p:cNvSpPr>
              <a:spLocks noChangeArrowheads="1"/>
            </p:cNvSpPr>
            <p:nvPr/>
          </p:nvSpPr>
          <p:spPr bwMode="auto">
            <a:xfrm>
              <a:off x="1663700" y="1371600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s</a:t>
              </a:r>
              <a:endParaRPr lang="en-US" altLang="en-US" sz="2400"/>
            </a:p>
          </p:txBody>
        </p:sp>
        <p:grpSp>
          <p:nvGrpSpPr>
            <p:cNvPr id="10285" name="Group 2"/>
            <p:cNvGrpSpPr>
              <a:grpSpLocks/>
            </p:cNvGrpSpPr>
            <p:nvPr/>
          </p:nvGrpSpPr>
          <p:grpSpPr bwMode="auto">
            <a:xfrm>
              <a:off x="1579563" y="1438275"/>
              <a:ext cx="2935287" cy="1062037"/>
              <a:chOff x="1579563" y="1438275"/>
              <a:chExt cx="2935287" cy="1062037"/>
            </a:xfrm>
          </p:grpSpPr>
          <p:sp>
            <p:nvSpPr>
              <p:cNvPr id="10286" name="Line 3"/>
              <p:cNvSpPr>
                <a:spLocks noChangeShapeType="1"/>
              </p:cNvSpPr>
              <p:nvPr/>
            </p:nvSpPr>
            <p:spPr bwMode="auto">
              <a:xfrm>
                <a:off x="1855788" y="1960562"/>
                <a:ext cx="234950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7" name="Line 4"/>
              <p:cNvSpPr>
                <a:spLocks noChangeShapeType="1"/>
              </p:cNvSpPr>
              <p:nvPr/>
            </p:nvSpPr>
            <p:spPr bwMode="auto">
              <a:xfrm>
                <a:off x="1855788" y="2260600"/>
                <a:ext cx="234950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8" name="Line 5"/>
              <p:cNvSpPr>
                <a:spLocks noChangeShapeType="1"/>
              </p:cNvSpPr>
              <p:nvPr/>
            </p:nvSpPr>
            <p:spPr bwMode="auto">
              <a:xfrm flipH="1">
                <a:off x="2390775" y="2109787"/>
                <a:ext cx="214313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9" name="Line 6"/>
              <p:cNvSpPr>
                <a:spLocks noChangeShapeType="1"/>
              </p:cNvSpPr>
              <p:nvPr/>
            </p:nvSpPr>
            <p:spPr bwMode="auto">
              <a:xfrm>
                <a:off x="2241550" y="1487487"/>
                <a:ext cx="1588" cy="3222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0" name="Rectangle 7"/>
              <p:cNvSpPr>
                <a:spLocks noChangeArrowheads="1"/>
              </p:cNvSpPr>
              <p:nvPr/>
            </p:nvSpPr>
            <p:spPr bwMode="auto">
              <a:xfrm>
                <a:off x="2714625" y="1987550"/>
                <a:ext cx="57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 i="1">
                    <a:solidFill>
                      <a:srgbClr val="000000"/>
                    </a:solidFill>
                    <a:latin typeface="Times-Roman"/>
                  </a:rPr>
                  <a:t>f</a:t>
                </a:r>
                <a:endParaRPr lang="en-US" altLang="en-US" sz="2400"/>
              </a:p>
            </p:txBody>
          </p:sp>
          <p:sp>
            <p:nvSpPr>
              <p:cNvPr id="10291" name="Line 8"/>
              <p:cNvSpPr>
                <a:spLocks noChangeShapeType="1"/>
              </p:cNvSpPr>
              <p:nvPr/>
            </p:nvSpPr>
            <p:spPr bwMode="auto">
              <a:xfrm>
                <a:off x="1855788" y="1487487"/>
                <a:ext cx="385762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2" name="Rectangle 10"/>
              <p:cNvSpPr>
                <a:spLocks noChangeArrowheads="1"/>
              </p:cNvSpPr>
              <p:nvPr/>
            </p:nvSpPr>
            <p:spPr bwMode="auto">
              <a:xfrm>
                <a:off x="1579563" y="1803400"/>
                <a:ext cx="1460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 i="1">
                    <a:solidFill>
                      <a:srgbClr val="000000"/>
                    </a:solidFill>
                    <a:latin typeface="Times-Roman"/>
                  </a:rPr>
                  <a:t>w</a:t>
                </a:r>
                <a:endParaRPr lang="en-US" altLang="en-US" sz="2400"/>
              </a:p>
            </p:txBody>
          </p:sp>
          <p:sp>
            <p:nvSpPr>
              <p:cNvPr id="10293" name="Rectangle 11"/>
              <p:cNvSpPr>
                <a:spLocks noChangeArrowheads="1"/>
              </p:cNvSpPr>
              <p:nvPr/>
            </p:nvSpPr>
            <p:spPr bwMode="auto">
              <a:xfrm>
                <a:off x="1716088" y="1898650"/>
                <a:ext cx="84137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  <a:latin typeface="Times-Roman"/>
                  </a:rPr>
                  <a:t>0</a:t>
                </a:r>
                <a:endParaRPr lang="en-US" altLang="en-US" sz="2400"/>
              </a:p>
            </p:txBody>
          </p:sp>
          <p:sp>
            <p:nvSpPr>
              <p:cNvPr id="10294" name="Rectangle 12"/>
              <p:cNvSpPr>
                <a:spLocks noChangeArrowheads="1"/>
              </p:cNvSpPr>
              <p:nvPr/>
            </p:nvSpPr>
            <p:spPr bwMode="auto">
              <a:xfrm>
                <a:off x="1579563" y="2106612"/>
                <a:ext cx="1460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 i="1">
                    <a:solidFill>
                      <a:srgbClr val="000000"/>
                    </a:solidFill>
                    <a:latin typeface="Times-Roman"/>
                  </a:rPr>
                  <a:t>w</a:t>
                </a:r>
                <a:endParaRPr lang="en-US" altLang="en-US" sz="2400"/>
              </a:p>
            </p:txBody>
          </p:sp>
          <p:sp>
            <p:nvSpPr>
              <p:cNvPr id="10295" name="Rectangle 13"/>
              <p:cNvSpPr>
                <a:spLocks noChangeArrowheads="1"/>
              </p:cNvSpPr>
              <p:nvPr/>
            </p:nvSpPr>
            <p:spPr bwMode="auto">
              <a:xfrm>
                <a:off x="1716088" y="2203450"/>
                <a:ext cx="84137" cy="18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  <a:latin typeface="Times-Roman"/>
                  </a:rPr>
                  <a:t>1</a:t>
                </a:r>
                <a:endParaRPr lang="en-US" altLang="en-US" sz="2400"/>
              </a:p>
            </p:txBody>
          </p:sp>
          <p:sp>
            <p:nvSpPr>
              <p:cNvPr id="10296" name="Rectangle 14"/>
              <p:cNvSpPr>
                <a:spLocks noChangeArrowheads="1"/>
              </p:cNvSpPr>
              <p:nvPr/>
            </p:nvSpPr>
            <p:spPr bwMode="auto">
              <a:xfrm>
                <a:off x="2133600" y="1881187"/>
                <a:ext cx="84138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  <a:latin typeface="Times-Roman"/>
                  </a:rPr>
                  <a:t>0</a:t>
                </a:r>
                <a:endParaRPr lang="en-US" altLang="en-US" sz="2400"/>
              </a:p>
            </p:txBody>
          </p:sp>
          <p:sp>
            <p:nvSpPr>
              <p:cNvPr id="10297" name="Rectangle 15"/>
              <p:cNvSpPr>
                <a:spLocks noChangeArrowheads="1"/>
              </p:cNvSpPr>
              <p:nvPr/>
            </p:nvSpPr>
            <p:spPr bwMode="auto">
              <a:xfrm>
                <a:off x="2133600" y="2182812"/>
                <a:ext cx="84138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  <a:latin typeface="Times-Roman"/>
                  </a:rPr>
                  <a:t>1</a:t>
                </a:r>
                <a:endParaRPr lang="en-US" altLang="en-US" sz="2400"/>
              </a:p>
            </p:txBody>
          </p:sp>
          <p:sp>
            <p:nvSpPr>
              <p:cNvPr id="10298" name="Freeform 16"/>
              <p:cNvSpPr>
                <a:spLocks/>
              </p:cNvSpPr>
              <p:nvPr/>
            </p:nvSpPr>
            <p:spPr bwMode="auto">
              <a:xfrm>
                <a:off x="2090738" y="1724025"/>
                <a:ext cx="300037" cy="776287"/>
              </a:xfrm>
              <a:custGeom>
                <a:avLst/>
                <a:gdLst>
                  <a:gd name="T0" fmla="*/ 2147483647 w 446"/>
                  <a:gd name="T1" fmla="*/ 2147483647 h 1126"/>
                  <a:gd name="T2" fmla="*/ 2147483647 w 446"/>
                  <a:gd name="T3" fmla="*/ 2147483647 h 1126"/>
                  <a:gd name="T4" fmla="*/ 0 w 446"/>
                  <a:gd name="T5" fmla="*/ 0 h 1126"/>
                  <a:gd name="T6" fmla="*/ 0 w 446"/>
                  <a:gd name="T7" fmla="*/ 2147483647 h 1126"/>
                  <a:gd name="T8" fmla="*/ 2147483647 w 446"/>
                  <a:gd name="T9" fmla="*/ 2147483647 h 1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6" h="1126">
                    <a:moveTo>
                      <a:pt x="446" y="914"/>
                    </a:moveTo>
                    <a:lnTo>
                      <a:pt x="446" y="234"/>
                    </a:lnTo>
                    <a:lnTo>
                      <a:pt x="0" y="0"/>
                    </a:lnTo>
                    <a:lnTo>
                      <a:pt x="0" y="1126"/>
                    </a:lnTo>
                    <a:lnTo>
                      <a:pt x="446" y="914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9" name="Line 17"/>
              <p:cNvSpPr>
                <a:spLocks noChangeShapeType="1"/>
              </p:cNvSpPr>
              <p:nvPr/>
            </p:nvSpPr>
            <p:spPr bwMode="auto">
              <a:xfrm flipH="1">
                <a:off x="3552825" y="1757362"/>
                <a:ext cx="962025" cy="15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0" name="Line 18"/>
              <p:cNvSpPr>
                <a:spLocks noChangeShapeType="1"/>
              </p:cNvSpPr>
              <p:nvPr/>
            </p:nvSpPr>
            <p:spPr bwMode="auto">
              <a:xfrm flipV="1">
                <a:off x="4002088" y="1455737"/>
                <a:ext cx="1587" cy="92392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" name="Rectangle 19"/>
              <p:cNvSpPr>
                <a:spLocks noChangeArrowheads="1"/>
              </p:cNvSpPr>
              <p:nvPr/>
            </p:nvSpPr>
            <p:spPr bwMode="auto">
              <a:xfrm>
                <a:off x="3698875" y="1865312"/>
                <a:ext cx="112713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>
                    <a:solidFill>
                      <a:srgbClr val="000000"/>
                    </a:solidFill>
                    <a:latin typeface="Times-Roman"/>
                  </a:rPr>
                  <a:t>0</a:t>
                </a:r>
                <a:endParaRPr lang="en-US" altLang="en-US" sz="2400"/>
              </a:p>
            </p:txBody>
          </p:sp>
          <p:sp>
            <p:nvSpPr>
              <p:cNvPr id="10302" name="Rectangle 20"/>
              <p:cNvSpPr>
                <a:spLocks noChangeArrowheads="1"/>
              </p:cNvSpPr>
              <p:nvPr/>
            </p:nvSpPr>
            <p:spPr bwMode="auto">
              <a:xfrm>
                <a:off x="3698875" y="2122487"/>
                <a:ext cx="112713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>
                    <a:solidFill>
                      <a:srgbClr val="000000"/>
                    </a:solidFill>
                    <a:latin typeface="Times-Roman"/>
                  </a:rPr>
                  <a:t>1</a:t>
                </a:r>
                <a:endParaRPr lang="en-US" altLang="en-US" sz="2400"/>
              </a:p>
            </p:txBody>
          </p:sp>
          <p:sp>
            <p:nvSpPr>
              <p:cNvPr id="10303" name="Rectangle 21"/>
              <p:cNvSpPr>
                <a:spLocks noChangeArrowheads="1"/>
              </p:cNvSpPr>
              <p:nvPr/>
            </p:nvSpPr>
            <p:spPr bwMode="auto">
              <a:xfrm>
                <a:off x="4268788" y="1438275"/>
                <a:ext cx="57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 i="1">
                    <a:solidFill>
                      <a:srgbClr val="000000"/>
                    </a:solidFill>
                    <a:latin typeface="Times-Roman"/>
                  </a:rPr>
                  <a:t>f</a:t>
                </a:r>
                <a:endParaRPr lang="en-US" altLang="en-US" sz="2400"/>
              </a:p>
            </p:txBody>
          </p:sp>
          <p:sp>
            <p:nvSpPr>
              <p:cNvPr id="10304" name="Rectangle 22"/>
              <p:cNvSpPr>
                <a:spLocks noChangeArrowheads="1"/>
              </p:cNvSpPr>
              <p:nvPr/>
            </p:nvSpPr>
            <p:spPr bwMode="auto">
              <a:xfrm>
                <a:off x="3698875" y="1454150"/>
                <a:ext cx="10160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 i="1">
                    <a:solidFill>
                      <a:srgbClr val="000000"/>
                    </a:solidFill>
                    <a:latin typeface="Times-Roman"/>
                  </a:rPr>
                  <a:t>s</a:t>
                </a:r>
                <a:endParaRPr lang="en-US" altLang="en-US" sz="2400"/>
              </a:p>
            </p:txBody>
          </p:sp>
          <p:sp>
            <p:nvSpPr>
              <p:cNvPr id="10305" name="Rectangle 23"/>
              <p:cNvSpPr>
                <a:spLocks noChangeArrowheads="1"/>
              </p:cNvSpPr>
              <p:nvPr/>
            </p:nvSpPr>
            <p:spPr bwMode="auto">
              <a:xfrm>
                <a:off x="4191000" y="1804987"/>
                <a:ext cx="1460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 i="1">
                    <a:solidFill>
                      <a:srgbClr val="000000"/>
                    </a:solidFill>
                    <a:latin typeface="Times-Roman"/>
                  </a:rPr>
                  <a:t>w</a:t>
                </a:r>
                <a:endParaRPr lang="en-US" altLang="en-US" sz="2400"/>
              </a:p>
            </p:txBody>
          </p:sp>
          <p:sp>
            <p:nvSpPr>
              <p:cNvPr id="10306" name="Rectangle 24"/>
              <p:cNvSpPr>
                <a:spLocks noChangeArrowheads="1"/>
              </p:cNvSpPr>
              <p:nvPr/>
            </p:nvSpPr>
            <p:spPr bwMode="auto">
              <a:xfrm>
                <a:off x="4325938" y="1900237"/>
                <a:ext cx="84137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  <a:latin typeface="Times-Roman"/>
                  </a:rPr>
                  <a:t>0</a:t>
                </a:r>
                <a:endParaRPr lang="en-US" altLang="en-US" sz="2400"/>
              </a:p>
            </p:txBody>
          </p:sp>
          <p:sp>
            <p:nvSpPr>
              <p:cNvPr id="10307" name="Rectangle 25"/>
              <p:cNvSpPr>
                <a:spLocks noChangeArrowheads="1"/>
              </p:cNvSpPr>
              <p:nvPr/>
            </p:nvSpPr>
            <p:spPr bwMode="auto">
              <a:xfrm>
                <a:off x="4191000" y="2109787"/>
                <a:ext cx="1460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 i="1">
                    <a:solidFill>
                      <a:srgbClr val="000000"/>
                    </a:solidFill>
                    <a:latin typeface="Times-Roman"/>
                  </a:rPr>
                  <a:t>w</a:t>
                </a:r>
                <a:endParaRPr lang="en-US" altLang="en-US" sz="2400"/>
              </a:p>
            </p:txBody>
          </p:sp>
          <p:sp>
            <p:nvSpPr>
              <p:cNvPr id="10308" name="Rectangle 26"/>
              <p:cNvSpPr>
                <a:spLocks noChangeArrowheads="1"/>
              </p:cNvSpPr>
              <p:nvPr/>
            </p:nvSpPr>
            <p:spPr bwMode="auto">
              <a:xfrm>
                <a:off x="4325938" y="2205037"/>
                <a:ext cx="84137" cy="182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000000"/>
                    </a:solidFill>
                    <a:latin typeface="Times-Roman"/>
                  </a:rPr>
                  <a:t>1</a:t>
                </a:r>
                <a:endParaRPr lang="en-US" altLang="en-US" sz="2400"/>
              </a:p>
            </p:txBody>
          </p:sp>
        </p:grpSp>
      </p:grpSp>
      <p:graphicFrame>
        <p:nvGraphicFramePr>
          <p:cNvPr id="10244" name="Object 27"/>
          <p:cNvGraphicFramePr>
            <a:graphicFrameLocks noGrp="1" noChangeAspect="1"/>
          </p:cNvGraphicFramePr>
          <p:nvPr>
            <p:ph idx="1"/>
          </p:nvPr>
        </p:nvGraphicFramePr>
        <p:xfrm>
          <a:off x="4821238" y="1997075"/>
          <a:ext cx="2514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5" imgW="1447800" imgH="228600" progId="Equation.3">
                  <p:embed/>
                </p:oleObj>
              </mc:Choice>
              <mc:Fallback>
                <p:oleObj name="Equation" r:id="rId5" imgW="14478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1997075"/>
                        <a:ext cx="2514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540E17-9DB3-4651-9FA9-04A27D7DB7C6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10246" name="Group 1"/>
          <p:cNvGrpSpPr>
            <a:grpSpLocks/>
          </p:cNvGrpSpPr>
          <p:nvPr/>
        </p:nvGrpSpPr>
        <p:grpSpPr bwMode="auto">
          <a:xfrm>
            <a:off x="2506663" y="3427413"/>
            <a:ext cx="3605212" cy="1644650"/>
            <a:chOff x="703263" y="4090988"/>
            <a:chExt cx="3605212" cy="1644650"/>
          </a:xfrm>
        </p:grpSpPr>
        <p:sp>
          <p:nvSpPr>
            <p:cNvPr id="10260" name="Line 81"/>
            <p:cNvSpPr>
              <a:spLocks noChangeShapeType="1"/>
            </p:cNvSpPr>
            <p:nvPr/>
          </p:nvSpPr>
          <p:spPr bwMode="auto">
            <a:xfrm flipH="1" flipV="1">
              <a:off x="3833813" y="4927600"/>
              <a:ext cx="320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Freeform 82"/>
            <p:cNvSpPr>
              <a:spLocks/>
            </p:cNvSpPr>
            <p:nvPr/>
          </p:nvSpPr>
          <p:spPr bwMode="auto">
            <a:xfrm>
              <a:off x="3209925" y="4665663"/>
              <a:ext cx="639763" cy="254000"/>
            </a:xfrm>
            <a:custGeom>
              <a:avLst/>
              <a:gdLst>
                <a:gd name="T0" fmla="*/ 0 w 598"/>
                <a:gd name="T1" fmla="*/ 0 h 237"/>
                <a:gd name="T2" fmla="*/ 2147483647 w 598"/>
                <a:gd name="T3" fmla="*/ 2147483647 h 237"/>
                <a:gd name="T4" fmla="*/ 2147483647 w 598"/>
                <a:gd name="T5" fmla="*/ 2147483647 h 237"/>
                <a:gd name="T6" fmla="*/ 2147483647 w 598"/>
                <a:gd name="T7" fmla="*/ 2147483647 h 237"/>
                <a:gd name="T8" fmla="*/ 2147483647 w 598"/>
                <a:gd name="T9" fmla="*/ 2147483647 h 237"/>
                <a:gd name="T10" fmla="*/ 2147483647 w 598"/>
                <a:gd name="T11" fmla="*/ 2147483647 h 237"/>
                <a:gd name="T12" fmla="*/ 2147483647 w 598"/>
                <a:gd name="T13" fmla="*/ 2147483647 h 237"/>
                <a:gd name="T14" fmla="*/ 2147483647 w 598"/>
                <a:gd name="T15" fmla="*/ 2147483647 h 237"/>
                <a:gd name="T16" fmla="*/ 2147483647 w 598"/>
                <a:gd name="T17" fmla="*/ 2147483647 h 237"/>
                <a:gd name="T18" fmla="*/ 2147483647 w 598"/>
                <a:gd name="T19" fmla="*/ 2147483647 h 237"/>
                <a:gd name="T20" fmla="*/ 2147483647 w 598"/>
                <a:gd name="T21" fmla="*/ 2147483647 h 237"/>
                <a:gd name="T22" fmla="*/ 2147483647 w 598"/>
                <a:gd name="T23" fmla="*/ 2147483647 h 237"/>
                <a:gd name="T24" fmla="*/ 2147483647 w 598"/>
                <a:gd name="T25" fmla="*/ 2147483647 h 237"/>
                <a:gd name="T26" fmla="*/ 2147483647 w 598"/>
                <a:gd name="T27" fmla="*/ 2147483647 h 2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98" h="237">
                  <a:moveTo>
                    <a:pt x="0" y="0"/>
                  </a:moveTo>
                  <a:cubicBezTo>
                    <a:pt x="251" y="0"/>
                    <a:pt x="251" y="0"/>
                    <a:pt x="270" y="1"/>
                  </a:cubicBezTo>
                  <a:cubicBezTo>
                    <a:pt x="288" y="2"/>
                    <a:pt x="288" y="2"/>
                    <a:pt x="305" y="5"/>
                  </a:cubicBezTo>
                  <a:cubicBezTo>
                    <a:pt x="323" y="7"/>
                    <a:pt x="323" y="7"/>
                    <a:pt x="343" y="14"/>
                  </a:cubicBezTo>
                  <a:cubicBezTo>
                    <a:pt x="363" y="20"/>
                    <a:pt x="363" y="20"/>
                    <a:pt x="380" y="29"/>
                  </a:cubicBezTo>
                  <a:cubicBezTo>
                    <a:pt x="398" y="37"/>
                    <a:pt x="398" y="37"/>
                    <a:pt x="413" y="46"/>
                  </a:cubicBezTo>
                  <a:cubicBezTo>
                    <a:pt x="429" y="55"/>
                    <a:pt x="429" y="55"/>
                    <a:pt x="441" y="63"/>
                  </a:cubicBezTo>
                  <a:cubicBezTo>
                    <a:pt x="454" y="71"/>
                    <a:pt x="454" y="71"/>
                    <a:pt x="463" y="78"/>
                  </a:cubicBezTo>
                  <a:cubicBezTo>
                    <a:pt x="471" y="85"/>
                    <a:pt x="471" y="85"/>
                    <a:pt x="481" y="92"/>
                  </a:cubicBezTo>
                  <a:cubicBezTo>
                    <a:pt x="491" y="99"/>
                    <a:pt x="491" y="99"/>
                    <a:pt x="502" y="110"/>
                  </a:cubicBezTo>
                  <a:cubicBezTo>
                    <a:pt x="513" y="121"/>
                    <a:pt x="513" y="121"/>
                    <a:pt x="525" y="136"/>
                  </a:cubicBezTo>
                  <a:cubicBezTo>
                    <a:pt x="538" y="151"/>
                    <a:pt x="538" y="151"/>
                    <a:pt x="550" y="169"/>
                  </a:cubicBezTo>
                  <a:cubicBezTo>
                    <a:pt x="563" y="186"/>
                    <a:pt x="563" y="186"/>
                    <a:pt x="576" y="204"/>
                  </a:cubicBezTo>
                  <a:cubicBezTo>
                    <a:pt x="589" y="222"/>
                    <a:pt x="589" y="222"/>
                    <a:pt x="598" y="237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Freeform 83"/>
            <p:cNvSpPr>
              <a:spLocks/>
            </p:cNvSpPr>
            <p:nvPr/>
          </p:nvSpPr>
          <p:spPr bwMode="auto">
            <a:xfrm>
              <a:off x="3209925" y="4922838"/>
              <a:ext cx="639763" cy="254000"/>
            </a:xfrm>
            <a:custGeom>
              <a:avLst/>
              <a:gdLst>
                <a:gd name="T0" fmla="*/ 0 w 598"/>
                <a:gd name="T1" fmla="*/ 2147483647 h 237"/>
                <a:gd name="T2" fmla="*/ 2147483647 w 598"/>
                <a:gd name="T3" fmla="*/ 2147483647 h 237"/>
                <a:gd name="T4" fmla="*/ 2147483647 w 598"/>
                <a:gd name="T5" fmla="*/ 2147483647 h 237"/>
                <a:gd name="T6" fmla="*/ 2147483647 w 598"/>
                <a:gd name="T7" fmla="*/ 2147483647 h 237"/>
                <a:gd name="T8" fmla="*/ 2147483647 w 598"/>
                <a:gd name="T9" fmla="*/ 2147483647 h 237"/>
                <a:gd name="T10" fmla="*/ 2147483647 w 598"/>
                <a:gd name="T11" fmla="*/ 2147483647 h 237"/>
                <a:gd name="T12" fmla="*/ 2147483647 w 598"/>
                <a:gd name="T13" fmla="*/ 2147483647 h 237"/>
                <a:gd name="T14" fmla="*/ 2147483647 w 598"/>
                <a:gd name="T15" fmla="*/ 2147483647 h 237"/>
                <a:gd name="T16" fmla="*/ 2147483647 w 598"/>
                <a:gd name="T17" fmla="*/ 2147483647 h 237"/>
                <a:gd name="T18" fmla="*/ 2147483647 w 598"/>
                <a:gd name="T19" fmla="*/ 2147483647 h 237"/>
                <a:gd name="T20" fmla="*/ 2147483647 w 598"/>
                <a:gd name="T21" fmla="*/ 2147483647 h 237"/>
                <a:gd name="T22" fmla="*/ 2147483647 w 598"/>
                <a:gd name="T23" fmla="*/ 2147483647 h 237"/>
                <a:gd name="T24" fmla="*/ 2147483647 w 598"/>
                <a:gd name="T25" fmla="*/ 2147483647 h 237"/>
                <a:gd name="T26" fmla="*/ 2147483647 w 598"/>
                <a:gd name="T27" fmla="*/ 0 h 2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98" h="237">
                  <a:moveTo>
                    <a:pt x="0" y="237"/>
                  </a:moveTo>
                  <a:cubicBezTo>
                    <a:pt x="251" y="237"/>
                    <a:pt x="251" y="237"/>
                    <a:pt x="270" y="236"/>
                  </a:cubicBezTo>
                  <a:cubicBezTo>
                    <a:pt x="288" y="235"/>
                    <a:pt x="288" y="235"/>
                    <a:pt x="305" y="232"/>
                  </a:cubicBezTo>
                  <a:cubicBezTo>
                    <a:pt x="323" y="230"/>
                    <a:pt x="323" y="230"/>
                    <a:pt x="343" y="223"/>
                  </a:cubicBezTo>
                  <a:cubicBezTo>
                    <a:pt x="363" y="217"/>
                    <a:pt x="363" y="217"/>
                    <a:pt x="380" y="208"/>
                  </a:cubicBezTo>
                  <a:cubicBezTo>
                    <a:pt x="398" y="200"/>
                    <a:pt x="398" y="200"/>
                    <a:pt x="413" y="191"/>
                  </a:cubicBezTo>
                  <a:cubicBezTo>
                    <a:pt x="429" y="182"/>
                    <a:pt x="429" y="182"/>
                    <a:pt x="441" y="174"/>
                  </a:cubicBezTo>
                  <a:cubicBezTo>
                    <a:pt x="454" y="166"/>
                    <a:pt x="454" y="166"/>
                    <a:pt x="463" y="159"/>
                  </a:cubicBezTo>
                  <a:cubicBezTo>
                    <a:pt x="471" y="152"/>
                    <a:pt x="471" y="152"/>
                    <a:pt x="481" y="145"/>
                  </a:cubicBezTo>
                  <a:cubicBezTo>
                    <a:pt x="491" y="138"/>
                    <a:pt x="491" y="138"/>
                    <a:pt x="502" y="127"/>
                  </a:cubicBezTo>
                  <a:cubicBezTo>
                    <a:pt x="513" y="116"/>
                    <a:pt x="513" y="116"/>
                    <a:pt x="525" y="101"/>
                  </a:cubicBezTo>
                  <a:cubicBezTo>
                    <a:pt x="538" y="86"/>
                    <a:pt x="538" y="86"/>
                    <a:pt x="550" y="68"/>
                  </a:cubicBezTo>
                  <a:cubicBezTo>
                    <a:pt x="563" y="51"/>
                    <a:pt x="563" y="51"/>
                    <a:pt x="576" y="33"/>
                  </a:cubicBezTo>
                  <a:cubicBezTo>
                    <a:pt x="589" y="15"/>
                    <a:pt x="589" y="15"/>
                    <a:pt x="598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3" name="Freeform 84"/>
            <p:cNvSpPr>
              <a:spLocks/>
            </p:cNvSpPr>
            <p:nvPr/>
          </p:nvSpPr>
          <p:spPr bwMode="auto">
            <a:xfrm>
              <a:off x="3203575" y="4665663"/>
              <a:ext cx="76200" cy="257175"/>
            </a:xfrm>
            <a:custGeom>
              <a:avLst/>
              <a:gdLst>
                <a:gd name="T0" fmla="*/ 0 w 71"/>
                <a:gd name="T1" fmla="*/ 0 h 239"/>
                <a:gd name="T2" fmla="*/ 2147483647 w 71"/>
                <a:gd name="T3" fmla="*/ 2147483647 h 239"/>
                <a:gd name="T4" fmla="*/ 2147483647 w 71"/>
                <a:gd name="T5" fmla="*/ 2147483647 h 239"/>
                <a:gd name="T6" fmla="*/ 2147483647 w 71"/>
                <a:gd name="T7" fmla="*/ 2147483647 h 239"/>
                <a:gd name="T8" fmla="*/ 2147483647 w 71"/>
                <a:gd name="T9" fmla="*/ 2147483647 h 239"/>
                <a:gd name="T10" fmla="*/ 2147483647 w 71"/>
                <a:gd name="T11" fmla="*/ 2147483647 h 239"/>
                <a:gd name="T12" fmla="*/ 2147483647 w 71"/>
                <a:gd name="T13" fmla="*/ 2147483647 h 239"/>
                <a:gd name="T14" fmla="*/ 2147483647 w 71"/>
                <a:gd name="T15" fmla="*/ 2147483647 h 2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" h="239">
                  <a:moveTo>
                    <a:pt x="0" y="0"/>
                  </a:moveTo>
                  <a:cubicBezTo>
                    <a:pt x="16" y="29"/>
                    <a:pt x="16" y="29"/>
                    <a:pt x="22" y="44"/>
                  </a:cubicBezTo>
                  <a:cubicBezTo>
                    <a:pt x="29" y="59"/>
                    <a:pt x="29" y="59"/>
                    <a:pt x="36" y="77"/>
                  </a:cubicBezTo>
                  <a:cubicBezTo>
                    <a:pt x="42" y="95"/>
                    <a:pt x="42" y="95"/>
                    <a:pt x="48" y="113"/>
                  </a:cubicBezTo>
                  <a:cubicBezTo>
                    <a:pt x="54" y="131"/>
                    <a:pt x="54" y="131"/>
                    <a:pt x="59" y="149"/>
                  </a:cubicBezTo>
                  <a:cubicBezTo>
                    <a:pt x="65" y="167"/>
                    <a:pt x="65" y="167"/>
                    <a:pt x="66" y="183"/>
                  </a:cubicBezTo>
                  <a:cubicBezTo>
                    <a:pt x="67" y="199"/>
                    <a:pt x="67" y="199"/>
                    <a:pt x="69" y="208"/>
                  </a:cubicBezTo>
                  <a:cubicBezTo>
                    <a:pt x="71" y="217"/>
                    <a:pt x="71" y="217"/>
                    <a:pt x="70" y="239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Freeform 85"/>
            <p:cNvSpPr>
              <a:spLocks/>
            </p:cNvSpPr>
            <p:nvPr/>
          </p:nvSpPr>
          <p:spPr bwMode="auto">
            <a:xfrm>
              <a:off x="3203575" y="4919663"/>
              <a:ext cx="76200" cy="257175"/>
            </a:xfrm>
            <a:custGeom>
              <a:avLst/>
              <a:gdLst>
                <a:gd name="T0" fmla="*/ 0 w 71"/>
                <a:gd name="T1" fmla="*/ 2147483647 h 239"/>
                <a:gd name="T2" fmla="*/ 2147483647 w 71"/>
                <a:gd name="T3" fmla="*/ 2147483647 h 239"/>
                <a:gd name="T4" fmla="*/ 2147483647 w 71"/>
                <a:gd name="T5" fmla="*/ 2147483647 h 239"/>
                <a:gd name="T6" fmla="*/ 2147483647 w 71"/>
                <a:gd name="T7" fmla="*/ 2147483647 h 239"/>
                <a:gd name="T8" fmla="*/ 2147483647 w 71"/>
                <a:gd name="T9" fmla="*/ 2147483647 h 239"/>
                <a:gd name="T10" fmla="*/ 2147483647 w 71"/>
                <a:gd name="T11" fmla="*/ 2147483647 h 239"/>
                <a:gd name="T12" fmla="*/ 2147483647 w 71"/>
                <a:gd name="T13" fmla="*/ 2147483647 h 239"/>
                <a:gd name="T14" fmla="*/ 2147483647 w 71"/>
                <a:gd name="T15" fmla="*/ 0 h 2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" h="239">
                  <a:moveTo>
                    <a:pt x="0" y="239"/>
                  </a:moveTo>
                  <a:cubicBezTo>
                    <a:pt x="16" y="210"/>
                    <a:pt x="16" y="210"/>
                    <a:pt x="22" y="195"/>
                  </a:cubicBezTo>
                  <a:cubicBezTo>
                    <a:pt x="29" y="180"/>
                    <a:pt x="29" y="180"/>
                    <a:pt x="36" y="162"/>
                  </a:cubicBezTo>
                  <a:cubicBezTo>
                    <a:pt x="42" y="144"/>
                    <a:pt x="42" y="144"/>
                    <a:pt x="48" y="126"/>
                  </a:cubicBezTo>
                  <a:cubicBezTo>
                    <a:pt x="54" y="108"/>
                    <a:pt x="54" y="108"/>
                    <a:pt x="59" y="90"/>
                  </a:cubicBezTo>
                  <a:cubicBezTo>
                    <a:pt x="65" y="72"/>
                    <a:pt x="65" y="72"/>
                    <a:pt x="66" y="56"/>
                  </a:cubicBezTo>
                  <a:cubicBezTo>
                    <a:pt x="67" y="40"/>
                    <a:pt x="67" y="40"/>
                    <a:pt x="69" y="31"/>
                  </a:cubicBezTo>
                  <a:cubicBezTo>
                    <a:pt x="71" y="22"/>
                    <a:pt x="71" y="22"/>
                    <a:pt x="70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86"/>
            <p:cNvSpPr>
              <a:spLocks noChangeShapeType="1"/>
            </p:cNvSpPr>
            <p:nvPr/>
          </p:nvSpPr>
          <p:spPr bwMode="auto">
            <a:xfrm>
              <a:off x="1030288" y="4238625"/>
              <a:ext cx="115570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Freeform 87"/>
            <p:cNvSpPr>
              <a:spLocks/>
            </p:cNvSpPr>
            <p:nvPr/>
          </p:nvSpPr>
          <p:spPr bwMode="auto">
            <a:xfrm>
              <a:off x="1030288" y="5611813"/>
              <a:ext cx="1155700" cy="1587"/>
            </a:xfrm>
            <a:custGeom>
              <a:avLst/>
              <a:gdLst>
                <a:gd name="T0" fmla="*/ 2147483647 w 728"/>
                <a:gd name="T1" fmla="*/ 0 h 1587"/>
                <a:gd name="T2" fmla="*/ 0 w 728"/>
                <a:gd name="T3" fmla="*/ 0 h 1587"/>
                <a:gd name="T4" fmla="*/ 2147483647 w 728"/>
                <a:gd name="T5" fmla="*/ 0 h 158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8" h="1587">
                  <a:moveTo>
                    <a:pt x="728" y="0"/>
                  </a:moveTo>
                  <a:lnTo>
                    <a:pt x="0" y="0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88"/>
            <p:cNvSpPr>
              <a:spLocks noChangeShapeType="1"/>
            </p:cNvSpPr>
            <p:nvPr/>
          </p:nvSpPr>
          <p:spPr bwMode="auto">
            <a:xfrm flipH="1">
              <a:off x="1030288" y="5611813"/>
              <a:ext cx="11557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Freeform 89"/>
            <p:cNvSpPr>
              <a:spLocks/>
            </p:cNvSpPr>
            <p:nvPr/>
          </p:nvSpPr>
          <p:spPr bwMode="auto">
            <a:xfrm>
              <a:off x="2784475" y="4389438"/>
              <a:ext cx="450850" cy="385762"/>
            </a:xfrm>
            <a:custGeom>
              <a:avLst/>
              <a:gdLst>
                <a:gd name="T0" fmla="*/ 2147483647 w 284"/>
                <a:gd name="T1" fmla="*/ 2147483647 h 243"/>
                <a:gd name="T2" fmla="*/ 2147483647 w 284"/>
                <a:gd name="T3" fmla="*/ 2147483647 h 243"/>
                <a:gd name="T4" fmla="*/ 2147483647 w 284"/>
                <a:gd name="T5" fmla="*/ 0 h 243"/>
                <a:gd name="T6" fmla="*/ 0 w 284"/>
                <a:gd name="T7" fmla="*/ 0 h 2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4" h="243">
                  <a:moveTo>
                    <a:pt x="284" y="243"/>
                  </a:moveTo>
                  <a:lnTo>
                    <a:pt x="149" y="243"/>
                  </a:lnTo>
                  <a:lnTo>
                    <a:pt x="149" y="0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Freeform 90"/>
            <p:cNvSpPr>
              <a:spLocks/>
            </p:cNvSpPr>
            <p:nvPr/>
          </p:nvSpPr>
          <p:spPr bwMode="auto">
            <a:xfrm>
              <a:off x="2784475" y="5075238"/>
              <a:ext cx="450850" cy="387350"/>
            </a:xfrm>
            <a:custGeom>
              <a:avLst/>
              <a:gdLst>
                <a:gd name="T0" fmla="*/ 2147483647 w 284"/>
                <a:gd name="T1" fmla="*/ 0 h 244"/>
                <a:gd name="T2" fmla="*/ 2147483647 w 284"/>
                <a:gd name="T3" fmla="*/ 0 h 244"/>
                <a:gd name="T4" fmla="*/ 2147483647 w 284"/>
                <a:gd name="T5" fmla="*/ 2147483647 h 244"/>
                <a:gd name="T6" fmla="*/ 0 w 284"/>
                <a:gd name="T7" fmla="*/ 2147483647 h 2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4" h="244">
                  <a:moveTo>
                    <a:pt x="284" y="0"/>
                  </a:moveTo>
                  <a:lnTo>
                    <a:pt x="149" y="0"/>
                  </a:lnTo>
                  <a:lnTo>
                    <a:pt x="149" y="244"/>
                  </a:lnTo>
                  <a:lnTo>
                    <a:pt x="0" y="244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Freeform 91"/>
            <p:cNvSpPr>
              <a:spLocks noChangeAspect="1"/>
            </p:cNvSpPr>
            <p:nvPr/>
          </p:nvSpPr>
          <p:spPr bwMode="auto">
            <a:xfrm>
              <a:off x="1225550" y="4891088"/>
              <a:ext cx="73025" cy="7302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0 h 40"/>
                <a:gd name="T4" fmla="*/ 0 w 40"/>
                <a:gd name="T5" fmla="*/ 2147483647 h 40"/>
                <a:gd name="T6" fmla="*/ 2147483647 w 40"/>
                <a:gd name="T7" fmla="*/ 2147483647 h 40"/>
                <a:gd name="T8" fmla="*/ 2147483647 w 40"/>
                <a:gd name="T9" fmla="*/ 2147483647 h 40"/>
                <a:gd name="T10" fmla="*/ 2147483647 w 40"/>
                <a:gd name="T11" fmla="*/ 0 h 40"/>
                <a:gd name="T12" fmla="*/ 2147483647 w 40"/>
                <a:gd name="T13" fmla="*/ 2147483647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" h="40">
                  <a:moveTo>
                    <a:pt x="20" y="20"/>
                  </a:moveTo>
                  <a:cubicBezTo>
                    <a:pt x="20" y="2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lnTo>
                    <a:pt x="20" y="2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92"/>
            <p:cNvSpPr>
              <a:spLocks/>
            </p:cNvSpPr>
            <p:nvPr/>
          </p:nvSpPr>
          <p:spPr bwMode="auto">
            <a:xfrm>
              <a:off x="1265238" y="4538663"/>
              <a:ext cx="920750" cy="773112"/>
            </a:xfrm>
            <a:custGeom>
              <a:avLst/>
              <a:gdLst>
                <a:gd name="T0" fmla="*/ 2147483647 w 580"/>
                <a:gd name="T1" fmla="*/ 0 h 487"/>
                <a:gd name="T2" fmla="*/ 0 w 580"/>
                <a:gd name="T3" fmla="*/ 0 h 487"/>
                <a:gd name="T4" fmla="*/ 0 w 580"/>
                <a:gd name="T5" fmla="*/ 2147483647 h 487"/>
                <a:gd name="T6" fmla="*/ 2147483647 w 580"/>
                <a:gd name="T7" fmla="*/ 2147483647 h 487"/>
                <a:gd name="T8" fmla="*/ 2147483647 w 580"/>
                <a:gd name="T9" fmla="*/ 2147483647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0" h="487">
                  <a:moveTo>
                    <a:pt x="162" y="0"/>
                  </a:moveTo>
                  <a:lnTo>
                    <a:pt x="0" y="0"/>
                  </a:lnTo>
                  <a:lnTo>
                    <a:pt x="0" y="487"/>
                  </a:lnTo>
                  <a:lnTo>
                    <a:pt x="54" y="487"/>
                  </a:lnTo>
                  <a:lnTo>
                    <a:pt x="580" y="487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93"/>
            <p:cNvSpPr>
              <a:spLocks noChangeShapeType="1"/>
            </p:cNvSpPr>
            <p:nvPr/>
          </p:nvSpPr>
          <p:spPr bwMode="auto">
            <a:xfrm flipV="1">
              <a:off x="1030288" y="4927600"/>
              <a:ext cx="2349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Rectangle 94"/>
            <p:cNvSpPr>
              <a:spLocks noChangeArrowheads="1"/>
            </p:cNvSpPr>
            <p:nvPr/>
          </p:nvSpPr>
          <p:spPr bwMode="auto">
            <a:xfrm>
              <a:off x="4251325" y="4830763"/>
              <a:ext cx="57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f</a:t>
              </a:r>
              <a:endParaRPr lang="en-US" altLang="en-US" sz="2400"/>
            </a:p>
          </p:txBody>
        </p:sp>
        <p:sp>
          <p:nvSpPr>
            <p:cNvPr id="10274" name="Rectangle 95"/>
            <p:cNvSpPr>
              <a:spLocks noChangeArrowheads="1"/>
            </p:cNvSpPr>
            <p:nvPr/>
          </p:nvSpPr>
          <p:spPr bwMode="auto">
            <a:xfrm>
              <a:off x="838200" y="4800600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s</a:t>
              </a:r>
              <a:endParaRPr lang="en-US" altLang="en-US" sz="2400"/>
            </a:p>
          </p:txBody>
        </p:sp>
        <p:sp>
          <p:nvSpPr>
            <p:cNvPr id="10275" name="Rectangle 96"/>
            <p:cNvSpPr>
              <a:spLocks noChangeArrowheads="1"/>
            </p:cNvSpPr>
            <p:nvPr/>
          </p:nvSpPr>
          <p:spPr bwMode="auto">
            <a:xfrm>
              <a:off x="703263" y="4090988"/>
              <a:ext cx="146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w</a:t>
              </a:r>
              <a:endParaRPr lang="en-US" altLang="en-US" sz="2400"/>
            </a:p>
          </p:txBody>
        </p:sp>
        <p:sp>
          <p:nvSpPr>
            <p:cNvPr id="10276" name="Rectangle 97"/>
            <p:cNvSpPr>
              <a:spLocks noChangeArrowheads="1"/>
            </p:cNvSpPr>
            <p:nvPr/>
          </p:nvSpPr>
          <p:spPr bwMode="auto">
            <a:xfrm>
              <a:off x="838200" y="4186238"/>
              <a:ext cx="841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0</a:t>
              </a:r>
              <a:endParaRPr lang="en-US" altLang="en-US" sz="2400"/>
            </a:p>
          </p:txBody>
        </p:sp>
        <p:sp>
          <p:nvSpPr>
            <p:cNvPr id="10277" name="Rectangle 98"/>
            <p:cNvSpPr>
              <a:spLocks noChangeArrowheads="1"/>
            </p:cNvSpPr>
            <p:nvPr/>
          </p:nvSpPr>
          <p:spPr bwMode="auto">
            <a:xfrm>
              <a:off x="703263" y="5456238"/>
              <a:ext cx="146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w</a:t>
              </a:r>
              <a:endParaRPr lang="en-US" altLang="en-US" sz="2400"/>
            </a:p>
          </p:txBody>
        </p:sp>
        <p:sp>
          <p:nvSpPr>
            <p:cNvPr id="10278" name="Rectangle 99"/>
            <p:cNvSpPr>
              <a:spLocks noChangeArrowheads="1"/>
            </p:cNvSpPr>
            <p:nvPr/>
          </p:nvSpPr>
          <p:spPr bwMode="auto">
            <a:xfrm>
              <a:off x="838200" y="5553075"/>
              <a:ext cx="8413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1</a:t>
              </a:r>
              <a:endParaRPr lang="en-US" altLang="en-US" sz="2400"/>
            </a:p>
          </p:txBody>
        </p:sp>
        <p:sp>
          <p:nvSpPr>
            <p:cNvPr id="10279" name="Oval 100"/>
            <p:cNvSpPr>
              <a:spLocks noChangeArrowheads="1"/>
            </p:cNvSpPr>
            <p:nvPr/>
          </p:nvSpPr>
          <p:spPr bwMode="auto">
            <a:xfrm>
              <a:off x="1839913" y="4492625"/>
              <a:ext cx="98425" cy="9842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80" name="Line 101"/>
            <p:cNvSpPr>
              <a:spLocks noChangeShapeType="1"/>
            </p:cNvSpPr>
            <p:nvPr/>
          </p:nvSpPr>
          <p:spPr bwMode="auto">
            <a:xfrm flipH="1">
              <a:off x="1928813" y="4538663"/>
              <a:ext cx="257175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AutoShape 102"/>
            <p:cNvSpPr>
              <a:spLocks noChangeArrowheads="1"/>
            </p:cNvSpPr>
            <p:nvPr/>
          </p:nvSpPr>
          <p:spPr bwMode="auto">
            <a:xfrm>
              <a:off x="2185988" y="4146550"/>
              <a:ext cx="588962" cy="503238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82" name="AutoShape 103"/>
            <p:cNvSpPr>
              <a:spLocks noChangeArrowheads="1"/>
            </p:cNvSpPr>
            <p:nvPr/>
          </p:nvSpPr>
          <p:spPr bwMode="auto">
            <a:xfrm>
              <a:off x="2185988" y="5203825"/>
              <a:ext cx="588962" cy="503238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83" name="Freeform 104"/>
            <p:cNvSpPr>
              <a:spLocks/>
            </p:cNvSpPr>
            <p:nvPr/>
          </p:nvSpPr>
          <p:spPr bwMode="auto">
            <a:xfrm>
              <a:off x="1522413" y="4402138"/>
              <a:ext cx="300037" cy="287337"/>
            </a:xfrm>
            <a:custGeom>
              <a:avLst/>
              <a:gdLst>
                <a:gd name="T0" fmla="*/ 2147483647 w 297"/>
                <a:gd name="T1" fmla="*/ 2147483647 h 297"/>
                <a:gd name="T2" fmla="*/ 0 w 297"/>
                <a:gd name="T3" fmla="*/ 2147483647 h 297"/>
                <a:gd name="T4" fmla="*/ 0 w 297"/>
                <a:gd name="T5" fmla="*/ 0 h 297"/>
                <a:gd name="T6" fmla="*/ 2147483647 w 297"/>
                <a:gd name="T7" fmla="*/ 2147483647 h 2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7" h="297">
                  <a:moveTo>
                    <a:pt x="297" y="148"/>
                  </a:moveTo>
                  <a:lnTo>
                    <a:pt x="0" y="297"/>
                  </a:lnTo>
                  <a:lnTo>
                    <a:pt x="0" y="0"/>
                  </a:lnTo>
                  <a:lnTo>
                    <a:pt x="297" y="148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382838" y="3340100"/>
            <a:ext cx="3914775" cy="2984500"/>
            <a:chOff x="2382837" y="3340655"/>
            <a:chExt cx="3914775" cy="2983945"/>
          </a:xfrm>
        </p:grpSpPr>
        <p:sp>
          <p:nvSpPr>
            <p:cNvPr id="10257" name="Oval 2"/>
            <p:cNvSpPr>
              <a:spLocks noChangeArrowheads="1"/>
            </p:cNvSpPr>
            <p:nvPr/>
          </p:nvSpPr>
          <p:spPr bwMode="auto">
            <a:xfrm>
              <a:off x="2382837" y="3340655"/>
              <a:ext cx="3914775" cy="1905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8" name="Rectangle 3"/>
            <p:cNvSpPr>
              <a:spLocks noChangeArrowheads="1"/>
            </p:cNvSpPr>
            <p:nvPr/>
          </p:nvSpPr>
          <p:spPr bwMode="auto">
            <a:xfrm>
              <a:off x="4125912" y="5801380"/>
              <a:ext cx="100059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/>
                <a:t>Gates</a:t>
              </a:r>
            </a:p>
          </p:txBody>
        </p:sp>
        <p:cxnSp>
          <p:nvCxnSpPr>
            <p:cNvPr id="10259" name="Straight Arrow Connector 5"/>
            <p:cNvCxnSpPr>
              <a:cxnSpLocks noChangeShapeType="1"/>
              <a:stCxn id="10258" idx="0"/>
            </p:cNvCxnSpPr>
            <p:nvPr/>
          </p:nvCxnSpPr>
          <p:spPr bwMode="auto">
            <a:xfrm flipH="1" flipV="1">
              <a:off x="4626209" y="5245655"/>
              <a:ext cx="1" cy="555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745038" y="1920875"/>
            <a:ext cx="3552825" cy="1419225"/>
            <a:chOff x="4745038" y="1920151"/>
            <a:chExt cx="3553326" cy="1420504"/>
          </a:xfrm>
        </p:grpSpPr>
        <p:sp>
          <p:nvSpPr>
            <p:cNvPr id="10254" name="Oval 60"/>
            <p:cNvSpPr>
              <a:spLocks noChangeArrowheads="1"/>
            </p:cNvSpPr>
            <p:nvPr/>
          </p:nvSpPr>
          <p:spPr bwMode="auto">
            <a:xfrm>
              <a:off x="4745038" y="1920151"/>
              <a:ext cx="2743200" cy="582613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55" name="Rectangle 6"/>
            <p:cNvSpPr>
              <a:spLocks noChangeArrowheads="1"/>
            </p:cNvSpPr>
            <p:nvPr/>
          </p:nvSpPr>
          <p:spPr bwMode="auto">
            <a:xfrm>
              <a:off x="5653088" y="2817435"/>
              <a:ext cx="264527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/>
                <a:t>Logic expression</a:t>
              </a:r>
            </a:p>
          </p:txBody>
        </p:sp>
        <p:cxnSp>
          <p:nvCxnSpPr>
            <p:cNvPr id="10256" name="Straight Arrow Connector 8"/>
            <p:cNvCxnSpPr>
              <a:cxnSpLocks noChangeShapeType="1"/>
              <a:stCxn id="10255" idx="0"/>
            </p:cNvCxnSpPr>
            <p:nvPr/>
          </p:nvCxnSpPr>
          <p:spPr bwMode="auto">
            <a:xfrm flipH="1" flipV="1">
              <a:off x="6650037" y="2502764"/>
              <a:ext cx="325689" cy="31467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951163" y="914400"/>
            <a:ext cx="1498600" cy="1954213"/>
            <a:chOff x="2951162" y="914400"/>
            <a:chExt cx="1499128" cy="1954768"/>
          </a:xfrm>
        </p:grpSpPr>
        <p:sp>
          <p:nvSpPr>
            <p:cNvPr id="10251" name="Rectangle 1"/>
            <p:cNvSpPr>
              <a:spLocks noChangeArrowheads="1"/>
            </p:cNvSpPr>
            <p:nvPr/>
          </p:nvSpPr>
          <p:spPr bwMode="auto">
            <a:xfrm>
              <a:off x="2951162" y="914400"/>
              <a:ext cx="14991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/>
                <a:t>Behavior</a:t>
              </a:r>
            </a:p>
          </p:txBody>
        </p:sp>
        <p:sp>
          <p:nvSpPr>
            <p:cNvPr id="10252" name="Rectangle 9"/>
            <p:cNvSpPr>
              <a:spLocks noChangeArrowheads="1"/>
            </p:cNvSpPr>
            <p:nvPr/>
          </p:nvSpPr>
          <p:spPr bwMode="auto">
            <a:xfrm>
              <a:off x="3101974" y="1740455"/>
              <a:ext cx="1338263" cy="112871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0253" name="Straight Arrow Connector 11"/>
            <p:cNvCxnSpPr>
              <a:cxnSpLocks noChangeShapeType="1"/>
              <a:endCxn id="10252" idx="0"/>
            </p:cNvCxnSpPr>
            <p:nvPr/>
          </p:nvCxnSpPr>
          <p:spPr bwMode="auto">
            <a:xfrm>
              <a:off x="3625849" y="1371600"/>
              <a:ext cx="145257" cy="36885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custDataLst>
      <p:tags r:id="rId2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Multiplexer examples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143000"/>
            <a:ext cx="4543425" cy="2235200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tabLst>
                <a:tab pos="393700" algn="l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393700" algn="l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377950" indent="-468313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tabLst>
                <a:tab pos="393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7213" indent="-4381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393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297113" indent="-468313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93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7543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93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2115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93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6687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93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1259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tabLst>
                <a:tab pos="393700" algn="l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ea typeface="MS Mincho" pitchFamily="49" charset="-128"/>
                <a:cs typeface="Arial" pitchFamily="34" charset="0"/>
              </a:rPr>
              <a:t>module</a:t>
            </a:r>
            <a:r>
              <a:rPr lang="en-US" altLang="en-US" sz="2000">
                <a:ea typeface="MS Mincho" pitchFamily="49" charset="-128"/>
                <a:cs typeface="Arial" pitchFamily="34" charset="0"/>
              </a:rPr>
              <a:t> mux2to1 (w0, w1, s, f);</a:t>
            </a:r>
            <a:endParaRPr lang="en-US" altLang="en-US" sz="2000">
              <a:ea typeface="MS Mincho" pitchFamily="49" charset="-128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  <a:cs typeface="Arial" pitchFamily="34" charset="0"/>
              </a:rPr>
              <a:t>	</a:t>
            </a:r>
            <a:r>
              <a:rPr lang="en-US" altLang="en-US" sz="2000" b="1">
                <a:ea typeface="MS Mincho" pitchFamily="49" charset="-128"/>
                <a:cs typeface="Arial" pitchFamily="34" charset="0"/>
              </a:rPr>
              <a:t>input</a:t>
            </a:r>
            <a:r>
              <a:rPr lang="en-US" altLang="en-US" sz="2000">
                <a:ea typeface="MS Mincho" pitchFamily="49" charset="-128"/>
                <a:cs typeface="Arial" pitchFamily="34" charset="0"/>
              </a:rPr>
              <a:t> w0, w1, s;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</a:t>
            </a:r>
            <a:r>
              <a:rPr lang="en-US" altLang="en-US" sz="2000" b="1">
                <a:ea typeface="MS Mincho" pitchFamily="49" charset="-128"/>
              </a:rPr>
              <a:t>output</a:t>
            </a:r>
            <a:r>
              <a:rPr lang="en-US" altLang="en-US" sz="2000">
                <a:ea typeface="MS Mincho" pitchFamily="49" charset="-128"/>
              </a:rPr>
              <a:t> f;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</a:t>
            </a:r>
            <a:r>
              <a:rPr lang="en-US" altLang="en-US" sz="2000" b="1">
                <a:ea typeface="MS Mincho" pitchFamily="49" charset="-128"/>
              </a:rPr>
              <a:t>assign</a:t>
            </a:r>
            <a:r>
              <a:rPr lang="en-US" altLang="en-US" sz="2000">
                <a:ea typeface="MS Mincho" pitchFamily="49" charset="-128"/>
              </a:rPr>
              <a:t> f = s ? w1 : w0;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ea typeface="MS Mincho" pitchFamily="49" charset="-128"/>
              </a:rPr>
              <a:t>		</a:t>
            </a:r>
            <a:endParaRPr lang="en-US" altLang="en-US" sz="2000"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ea typeface="MS Mincho" pitchFamily="49" charset="-128"/>
              </a:rPr>
              <a:t>endmodule</a:t>
            </a:r>
            <a:r>
              <a:rPr lang="en-US" altLang="en-US" sz="2000">
                <a:ea typeface="MS Mincho" pitchFamily="49" charset="-128"/>
              </a:rPr>
              <a:t> </a:t>
            </a:r>
          </a:p>
        </p:txBody>
      </p:sp>
      <p:sp>
        <p:nvSpPr>
          <p:cNvPr id="11268" name="Line 5"/>
          <p:cNvSpPr>
            <a:spLocks noChangeShapeType="1"/>
          </p:cNvSpPr>
          <p:nvPr/>
        </p:nvSpPr>
        <p:spPr bwMode="auto">
          <a:xfrm flipH="1">
            <a:off x="5105400" y="1447800"/>
            <a:ext cx="1143000" cy="2286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384925" y="1255713"/>
            <a:ext cx="2762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rgbClr val="0066FF"/>
                </a:solidFill>
              </a:rPr>
              <a:t>Conditional operator </a:t>
            </a:r>
          </a:p>
          <a:p>
            <a:r>
              <a:rPr lang="en-US" altLang="en-US">
                <a:solidFill>
                  <a:srgbClr val="0066FF"/>
                </a:solidFill>
              </a:rPr>
              <a:t>in </a:t>
            </a:r>
            <a:r>
              <a:rPr lang="en-US" altLang="en-US" b="1" u="sng">
                <a:solidFill>
                  <a:srgbClr val="0066FF"/>
                </a:solidFill>
              </a:rPr>
              <a:t>continuous assignment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829050" y="2362200"/>
            <a:ext cx="5067300" cy="3835400"/>
            <a:chOff x="3829050" y="2362200"/>
            <a:chExt cx="5067300" cy="3835400"/>
          </a:xfrm>
        </p:grpSpPr>
        <p:sp>
          <p:nvSpPr>
            <p:cNvPr id="11294" name="Rectangle 4"/>
            <p:cNvSpPr>
              <a:spLocks noChangeArrowheads="1"/>
            </p:cNvSpPr>
            <p:nvPr/>
          </p:nvSpPr>
          <p:spPr bwMode="auto">
            <a:xfrm>
              <a:off x="3829050" y="3352800"/>
              <a:ext cx="5048250" cy="28448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tabLst>
                  <a:tab pos="454025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tabLst>
                  <a:tab pos="454025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377950" indent="-468313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tabLst>
                  <a:tab pos="4540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827213" indent="-4381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tabLst>
                  <a:tab pos="4540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97113" indent="-468313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tabLst>
                  <a:tab pos="4540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54313" indent="-4683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tabLst>
                  <a:tab pos="4540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11513" indent="-4683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tabLst>
                  <a:tab pos="4540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68713" indent="-4683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tabLst>
                  <a:tab pos="4540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25913" indent="-4683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tabLst>
                  <a:tab pos="454025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ea typeface="MS Mincho" pitchFamily="49" charset="-128"/>
                  <a:cs typeface="Arial" pitchFamily="34" charset="0"/>
                </a:rPr>
                <a:t>module</a:t>
              </a:r>
              <a:r>
                <a:rPr lang="en-US" altLang="en-US" sz="2000">
                  <a:ea typeface="MS Mincho" pitchFamily="49" charset="-128"/>
                  <a:cs typeface="Arial" pitchFamily="34" charset="0"/>
                </a:rPr>
                <a:t> mux2to1 (w0, w1, s, f);</a:t>
              </a:r>
              <a:endParaRPr lang="en-US" altLang="en-US" sz="2000">
                <a:ea typeface="MS Mincho" pitchFamily="49" charset="-128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ea typeface="MS Mincho" pitchFamily="49" charset="-128"/>
                  <a:cs typeface="Arial" pitchFamily="34" charset="0"/>
                </a:rPr>
                <a:t>	</a:t>
              </a:r>
              <a:r>
                <a:rPr lang="en-US" altLang="en-US" sz="2000" b="1">
                  <a:ea typeface="MS Mincho" pitchFamily="49" charset="-128"/>
                  <a:cs typeface="Arial" pitchFamily="34" charset="0"/>
                </a:rPr>
                <a:t>input</a:t>
              </a:r>
              <a:r>
                <a:rPr lang="en-US" altLang="en-US" sz="2000">
                  <a:ea typeface="MS Mincho" pitchFamily="49" charset="-128"/>
                  <a:cs typeface="Arial" pitchFamily="34" charset="0"/>
                </a:rPr>
                <a:t> w0, w1, s;</a:t>
              </a:r>
              <a:endParaRPr lang="en-US" altLang="en-US" sz="2000">
                <a:ea typeface="MS Mincho" pitchFamily="49" charset="-128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ea typeface="MS Mincho" pitchFamily="49" charset="-128"/>
                </a:rPr>
                <a:t>	</a:t>
              </a:r>
              <a:r>
                <a:rPr lang="en-US" altLang="en-US" sz="2000" b="1">
                  <a:ea typeface="MS Mincho" pitchFamily="49" charset="-128"/>
                </a:rPr>
                <a:t>output</a:t>
              </a:r>
              <a:r>
                <a:rPr lang="en-US" altLang="en-US" sz="2000">
                  <a:ea typeface="MS Mincho" pitchFamily="49" charset="-128"/>
                </a:rPr>
                <a:t> f;</a:t>
              </a:r>
              <a:endParaRPr lang="en-US" altLang="en-US" sz="2000"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ea typeface="MS Mincho" pitchFamily="49" charset="-128"/>
                </a:rPr>
                <a:t>	</a:t>
              </a:r>
              <a:r>
                <a:rPr lang="en-US" altLang="en-US" sz="2000" b="1">
                  <a:solidFill>
                    <a:srgbClr val="FF0000"/>
                  </a:solidFill>
                  <a:ea typeface="MS Mincho" pitchFamily="49" charset="-128"/>
                </a:rPr>
                <a:t>reg</a:t>
              </a:r>
              <a:r>
                <a:rPr lang="en-US" altLang="en-US" sz="2000">
                  <a:ea typeface="MS Mincho" pitchFamily="49" charset="-128"/>
                </a:rPr>
                <a:t> f;</a:t>
              </a:r>
              <a:endParaRPr lang="en-US" altLang="en-US" sz="2000"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ea typeface="MS Mincho" pitchFamily="49" charset="-128"/>
                </a:rPr>
                <a:t>	</a:t>
              </a:r>
              <a:endParaRPr lang="en-US" altLang="en-US" sz="2000"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ea typeface="MS Mincho" pitchFamily="49" charset="-128"/>
                </a:rPr>
                <a:t>	</a:t>
              </a:r>
              <a:r>
                <a:rPr lang="en-US" altLang="en-US" sz="2000" b="1">
                  <a:ea typeface="MS Mincho" pitchFamily="49" charset="-128"/>
                </a:rPr>
                <a:t>always</a:t>
              </a:r>
              <a:r>
                <a:rPr lang="en-US" altLang="en-US" sz="2000">
                  <a:ea typeface="MS Mincho" pitchFamily="49" charset="-128"/>
                </a:rPr>
                <a:t> @(w0 or w1 or s)</a:t>
              </a:r>
              <a:endParaRPr lang="en-US" altLang="en-US" sz="2000"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ea typeface="MS Mincho" pitchFamily="49" charset="-128"/>
                </a:rPr>
                <a:t>		f = s ? w1 : w0;</a:t>
              </a:r>
              <a:endParaRPr lang="en-US" altLang="en-US" sz="2000"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ea typeface="MS Mincho" pitchFamily="49" charset="-128"/>
                </a:rPr>
                <a:t>		</a:t>
              </a:r>
              <a:endParaRPr lang="en-US" altLang="en-US" sz="2000"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ea typeface="MS Mincho" pitchFamily="49" charset="-128"/>
                </a:rPr>
                <a:t>endmodule</a:t>
              </a:r>
              <a:r>
                <a:rPr lang="en-US" altLang="en-US" sz="2000">
                  <a:ea typeface="MS Mincho" pitchFamily="49" charset="-128"/>
                </a:rPr>
                <a:t> </a:t>
              </a:r>
            </a:p>
          </p:txBody>
        </p:sp>
        <p:sp>
          <p:nvSpPr>
            <p:cNvPr id="11295" name="Line 7"/>
            <p:cNvSpPr>
              <a:spLocks noChangeShapeType="1"/>
            </p:cNvSpPr>
            <p:nvPr/>
          </p:nvSpPr>
          <p:spPr bwMode="auto">
            <a:xfrm flipH="1">
              <a:off x="5867400" y="2971800"/>
              <a:ext cx="457200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Text Box 8"/>
            <p:cNvSpPr txBox="1">
              <a:spLocks noChangeArrowheads="1"/>
            </p:cNvSpPr>
            <p:nvPr/>
          </p:nvSpPr>
          <p:spPr bwMode="auto">
            <a:xfrm>
              <a:off x="6324600" y="2362200"/>
              <a:ext cx="25717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>
                  <a:solidFill>
                    <a:srgbClr val="FF3300"/>
                  </a:solidFill>
                </a:rPr>
                <a:t>Conditional operator</a:t>
              </a:r>
            </a:p>
            <a:p>
              <a:r>
                <a:rPr lang="en-US" altLang="en-US">
                  <a:solidFill>
                    <a:srgbClr val="FF3300"/>
                  </a:solidFill>
                </a:rPr>
                <a:t>in </a:t>
              </a:r>
              <a:r>
                <a:rPr lang="en-US" altLang="en-US" b="1" u="sng">
                  <a:solidFill>
                    <a:srgbClr val="FF3300"/>
                  </a:solidFill>
                </a:rPr>
                <a:t>procedural statement</a:t>
              </a:r>
            </a:p>
          </p:txBody>
        </p:sp>
      </p:grpSp>
      <p:sp>
        <p:nvSpPr>
          <p:cNvPr id="11273" name="WordArt 9"/>
          <p:cNvSpPr>
            <a:spLocks noChangeArrowheads="1" noChangeShapeType="1" noTextEdit="1"/>
          </p:cNvSpPr>
          <p:nvPr/>
        </p:nvSpPr>
        <p:spPr bwMode="auto">
          <a:xfrm>
            <a:off x="228600" y="3962400"/>
            <a:ext cx="26860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Remember</a:t>
            </a:r>
          </a:p>
        </p:txBody>
      </p:sp>
      <p:sp>
        <p:nvSpPr>
          <p:cNvPr id="1127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575D2F-B246-47E2-BF90-8A7C2C061E89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749675" y="1670050"/>
            <a:ext cx="1192213" cy="1128713"/>
            <a:chOff x="3749674" y="1669810"/>
            <a:chExt cx="1192212" cy="1128713"/>
          </a:xfrm>
        </p:grpSpPr>
        <p:sp>
          <p:nvSpPr>
            <p:cNvPr id="11281" name="Rectangle 9"/>
            <p:cNvSpPr>
              <a:spLocks noChangeArrowheads="1"/>
            </p:cNvSpPr>
            <p:nvPr/>
          </p:nvSpPr>
          <p:spPr bwMode="auto">
            <a:xfrm>
              <a:off x="3833811" y="1669810"/>
              <a:ext cx="1016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s</a:t>
              </a:r>
              <a:endParaRPr lang="en-US" altLang="en-US" sz="2400"/>
            </a:p>
          </p:txBody>
        </p:sp>
        <p:sp>
          <p:nvSpPr>
            <p:cNvPr id="11282" name="Line 3"/>
            <p:cNvSpPr>
              <a:spLocks noChangeShapeType="1"/>
            </p:cNvSpPr>
            <p:nvPr/>
          </p:nvSpPr>
          <p:spPr bwMode="auto">
            <a:xfrm>
              <a:off x="4025899" y="2258772"/>
              <a:ext cx="2349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5"/>
            <p:cNvSpPr>
              <a:spLocks noChangeShapeType="1"/>
            </p:cNvSpPr>
            <p:nvPr/>
          </p:nvSpPr>
          <p:spPr bwMode="auto">
            <a:xfrm flipH="1">
              <a:off x="4560886" y="2407998"/>
              <a:ext cx="2143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6"/>
            <p:cNvSpPr>
              <a:spLocks noChangeShapeType="1"/>
            </p:cNvSpPr>
            <p:nvPr/>
          </p:nvSpPr>
          <p:spPr bwMode="auto">
            <a:xfrm>
              <a:off x="4411661" y="1785697"/>
              <a:ext cx="1588" cy="322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Rectangle 7"/>
            <p:cNvSpPr>
              <a:spLocks noChangeArrowheads="1"/>
            </p:cNvSpPr>
            <p:nvPr/>
          </p:nvSpPr>
          <p:spPr bwMode="auto">
            <a:xfrm>
              <a:off x="4884736" y="2285761"/>
              <a:ext cx="57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f</a:t>
              </a:r>
              <a:endParaRPr lang="en-US" altLang="en-US" sz="2400"/>
            </a:p>
          </p:txBody>
        </p:sp>
        <p:sp>
          <p:nvSpPr>
            <p:cNvPr id="11286" name="Line 8"/>
            <p:cNvSpPr>
              <a:spLocks noChangeShapeType="1"/>
            </p:cNvSpPr>
            <p:nvPr/>
          </p:nvSpPr>
          <p:spPr bwMode="auto">
            <a:xfrm>
              <a:off x="4025899" y="1785697"/>
              <a:ext cx="385762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Rectangle 10"/>
            <p:cNvSpPr>
              <a:spLocks noChangeArrowheads="1"/>
            </p:cNvSpPr>
            <p:nvPr/>
          </p:nvSpPr>
          <p:spPr bwMode="auto">
            <a:xfrm>
              <a:off x="3749674" y="2101610"/>
              <a:ext cx="146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w</a:t>
              </a:r>
              <a:endParaRPr lang="en-US" altLang="en-US" sz="2400"/>
            </a:p>
          </p:txBody>
        </p:sp>
        <p:sp>
          <p:nvSpPr>
            <p:cNvPr id="11288" name="Rectangle 11"/>
            <p:cNvSpPr>
              <a:spLocks noChangeArrowheads="1"/>
            </p:cNvSpPr>
            <p:nvPr/>
          </p:nvSpPr>
          <p:spPr bwMode="auto">
            <a:xfrm>
              <a:off x="3886199" y="2196860"/>
              <a:ext cx="841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0</a:t>
              </a:r>
              <a:endParaRPr lang="en-US" altLang="en-US" sz="2400"/>
            </a:p>
          </p:txBody>
        </p:sp>
        <p:sp>
          <p:nvSpPr>
            <p:cNvPr id="11289" name="Rectangle 12"/>
            <p:cNvSpPr>
              <a:spLocks noChangeArrowheads="1"/>
            </p:cNvSpPr>
            <p:nvPr/>
          </p:nvSpPr>
          <p:spPr bwMode="auto">
            <a:xfrm>
              <a:off x="3749674" y="2404823"/>
              <a:ext cx="146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w</a:t>
              </a:r>
              <a:endParaRPr lang="en-US" altLang="en-US" sz="2400"/>
            </a:p>
          </p:txBody>
        </p:sp>
        <p:sp>
          <p:nvSpPr>
            <p:cNvPr id="11290" name="Rectangle 13"/>
            <p:cNvSpPr>
              <a:spLocks noChangeArrowheads="1"/>
            </p:cNvSpPr>
            <p:nvPr/>
          </p:nvSpPr>
          <p:spPr bwMode="auto">
            <a:xfrm>
              <a:off x="3886199" y="2501661"/>
              <a:ext cx="841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1</a:t>
              </a:r>
              <a:endParaRPr lang="en-US" altLang="en-US" sz="2400"/>
            </a:p>
          </p:txBody>
        </p:sp>
        <p:sp>
          <p:nvSpPr>
            <p:cNvPr id="11291" name="Rectangle 14"/>
            <p:cNvSpPr>
              <a:spLocks noChangeArrowheads="1"/>
            </p:cNvSpPr>
            <p:nvPr/>
          </p:nvSpPr>
          <p:spPr bwMode="auto">
            <a:xfrm>
              <a:off x="4303711" y="2179397"/>
              <a:ext cx="8413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0</a:t>
              </a:r>
              <a:endParaRPr lang="en-US" altLang="en-US" sz="2400"/>
            </a:p>
          </p:txBody>
        </p:sp>
        <p:sp>
          <p:nvSpPr>
            <p:cNvPr id="11292" name="Rectangle 15"/>
            <p:cNvSpPr>
              <a:spLocks noChangeArrowheads="1"/>
            </p:cNvSpPr>
            <p:nvPr/>
          </p:nvSpPr>
          <p:spPr bwMode="auto">
            <a:xfrm>
              <a:off x="4303711" y="2481023"/>
              <a:ext cx="84138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1</a:t>
              </a:r>
              <a:endParaRPr lang="en-US" altLang="en-US" sz="2400"/>
            </a:p>
          </p:txBody>
        </p:sp>
        <p:sp>
          <p:nvSpPr>
            <p:cNvPr id="11293" name="Freeform 16"/>
            <p:cNvSpPr>
              <a:spLocks/>
            </p:cNvSpPr>
            <p:nvPr/>
          </p:nvSpPr>
          <p:spPr bwMode="auto">
            <a:xfrm>
              <a:off x="4260849" y="2022235"/>
              <a:ext cx="300037" cy="776288"/>
            </a:xfrm>
            <a:custGeom>
              <a:avLst/>
              <a:gdLst>
                <a:gd name="T0" fmla="*/ 2147483647 w 446"/>
                <a:gd name="T1" fmla="*/ 2147483647 h 1126"/>
                <a:gd name="T2" fmla="*/ 2147483647 w 446"/>
                <a:gd name="T3" fmla="*/ 2147483647 h 1126"/>
                <a:gd name="T4" fmla="*/ 0 w 446"/>
                <a:gd name="T5" fmla="*/ 0 h 1126"/>
                <a:gd name="T6" fmla="*/ 0 w 446"/>
                <a:gd name="T7" fmla="*/ 2147483647 h 1126"/>
                <a:gd name="T8" fmla="*/ 2147483647 w 446"/>
                <a:gd name="T9" fmla="*/ 2147483647 h 1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6" h="1126">
                  <a:moveTo>
                    <a:pt x="446" y="914"/>
                  </a:moveTo>
                  <a:lnTo>
                    <a:pt x="446" y="234"/>
                  </a:lnTo>
                  <a:lnTo>
                    <a:pt x="0" y="0"/>
                  </a:lnTo>
                  <a:lnTo>
                    <a:pt x="0" y="1126"/>
                  </a:lnTo>
                  <a:lnTo>
                    <a:pt x="446" y="914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4" name="Line 3"/>
          <p:cNvSpPr>
            <a:spLocks noChangeShapeType="1"/>
          </p:cNvSpPr>
          <p:nvPr/>
        </p:nvSpPr>
        <p:spPr bwMode="auto">
          <a:xfrm>
            <a:off x="4032250" y="2547938"/>
            <a:ext cx="2349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12725" y="4495800"/>
            <a:ext cx="5045075" cy="1265238"/>
            <a:chOff x="212725" y="4495800"/>
            <a:chExt cx="5045075" cy="1264567"/>
          </a:xfrm>
        </p:grpSpPr>
        <p:sp>
          <p:nvSpPr>
            <p:cNvPr id="11277" name="Text Box 10"/>
            <p:cNvSpPr txBox="1">
              <a:spLocks noChangeArrowheads="1"/>
            </p:cNvSpPr>
            <p:nvPr/>
          </p:nvSpPr>
          <p:spPr bwMode="auto">
            <a:xfrm>
              <a:off x="212725" y="4837037"/>
              <a:ext cx="3082895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itchFamily="2" charset="2"/>
                <a:buChar char="o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800100" indent="-3429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257300" indent="-3429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171700" indent="-3429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o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arenR"/>
              </a:pPr>
              <a:r>
                <a:rPr lang="en-US" altLang="en-US" sz="1800" dirty="0">
                  <a:latin typeface="Arial" pitchFamily="34" charset="0"/>
                  <a:cs typeface="Arial" pitchFamily="34" charset="0"/>
                </a:rPr>
                <a:t>f is reg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arenR"/>
              </a:pPr>
              <a:r>
                <a:rPr lang="en-US" altLang="en-US" sz="1800" dirty="0">
                  <a:latin typeface="Arial" pitchFamily="34" charset="0"/>
                  <a:cs typeface="Arial" pitchFamily="34" charset="0"/>
                </a:rPr>
                <a:t>Include </a:t>
              </a:r>
              <a:r>
                <a:rPr lang="en-US" altLang="en-US" sz="1800" b="1" dirty="0">
                  <a:latin typeface="Arial" pitchFamily="34" charset="0"/>
                  <a:cs typeface="Arial" pitchFamily="34" charset="0"/>
                </a:rPr>
                <a:t>all input signals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AutoNum type="arabicParenR"/>
              </a:pPr>
              <a:r>
                <a:rPr lang="en-US" altLang="en-US" sz="1800" b="1" dirty="0">
                  <a:latin typeface="Arial" pitchFamily="34" charset="0"/>
                  <a:cs typeface="Arial" pitchFamily="34" charset="0"/>
                </a:rPr>
                <a:t>Blocking</a:t>
              </a:r>
              <a:r>
                <a:rPr lang="en-US" altLang="en-US" sz="1800" dirty="0">
                  <a:latin typeface="Arial" pitchFamily="34" charset="0"/>
                  <a:cs typeface="Arial" pitchFamily="34" charset="0"/>
                </a:rPr>
                <a:t> assignment</a:t>
              </a:r>
            </a:p>
          </p:txBody>
        </p:sp>
        <p:sp>
          <p:nvSpPr>
            <p:cNvPr id="11278" name="Line 11"/>
            <p:cNvSpPr>
              <a:spLocks noChangeShapeType="1"/>
            </p:cNvSpPr>
            <p:nvPr/>
          </p:nvSpPr>
          <p:spPr bwMode="auto">
            <a:xfrm flipV="1">
              <a:off x="1447800" y="4495800"/>
              <a:ext cx="2895600" cy="533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12"/>
            <p:cNvSpPr>
              <a:spLocks noChangeShapeType="1"/>
            </p:cNvSpPr>
            <p:nvPr/>
          </p:nvSpPr>
          <p:spPr bwMode="auto">
            <a:xfrm flipV="1">
              <a:off x="3295620" y="5181448"/>
              <a:ext cx="1962180" cy="117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12"/>
            <p:cNvSpPr>
              <a:spLocks noChangeShapeType="1"/>
            </p:cNvSpPr>
            <p:nvPr/>
          </p:nvSpPr>
          <p:spPr bwMode="auto">
            <a:xfrm flipV="1">
              <a:off x="2914650" y="5486399"/>
              <a:ext cx="2190749" cy="1369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4-to-1 multiplexer</a:t>
            </a:r>
          </a:p>
        </p:txBody>
      </p:sp>
      <p:grpSp>
        <p:nvGrpSpPr>
          <p:cNvPr id="12291" name="Group 1"/>
          <p:cNvGrpSpPr>
            <a:grpSpLocks/>
          </p:cNvGrpSpPr>
          <p:nvPr/>
        </p:nvGrpSpPr>
        <p:grpSpPr bwMode="auto">
          <a:xfrm>
            <a:off x="795338" y="1103313"/>
            <a:ext cx="2976562" cy="1389062"/>
            <a:chOff x="795338" y="1103313"/>
            <a:chExt cx="2976562" cy="1389062"/>
          </a:xfrm>
        </p:grpSpPr>
        <p:sp>
          <p:nvSpPr>
            <p:cNvPr id="12389" name="Line 3"/>
            <p:cNvSpPr>
              <a:spLocks noChangeShapeType="1"/>
            </p:cNvSpPr>
            <p:nvPr/>
          </p:nvSpPr>
          <p:spPr bwMode="auto">
            <a:xfrm>
              <a:off x="1004888" y="1717675"/>
              <a:ext cx="1857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0" name="Line 4"/>
            <p:cNvSpPr>
              <a:spLocks noChangeShapeType="1"/>
            </p:cNvSpPr>
            <p:nvPr/>
          </p:nvSpPr>
          <p:spPr bwMode="auto">
            <a:xfrm>
              <a:off x="1004888" y="1903413"/>
              <a:ext cx="1857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1" name="Line 5"/>
            <p:cNvSpPr>
              <a:spLocks noChangeShapeType="1"/>
            </p:cNvSpPr>
            <p:nvPr/>
          </p:nvSpPr>
          <p:spPr bwMode="auto">
            <a:xfrm flipH="1" flipV="1">
              <a:off x="1550988" y="2005013"/>
              <a:ext cx="18573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Freeform 6"/>
            <p:cNvSpPr>
              <a:spLocks/>
            </p:cNvSpPr>
            <p:nvPr/>
          </p:nvSpPr>
          <p:spPr bwMode="auto">
            <a:xfrm>
              <a:off x="1190625" y="1547813"/>
              <a:ext cx="354013" cy="895350"/>
            </a:xfrm>
            <a:custGeom>
              <a:avLst/>
              <a:gdLst>
                <a:gd name="T0" fmla="*/ 2147483647 w 446"/>
                <a:gd name="T1" fmla="*/ 2147483647 h 1126"/>
                <a:gd name="T2" fmla="*/ 2147483647 w 446"/>
                <a:gd name="T3" fmla="*/ 2147483647 h 1126"/>
                <a:gd name="T4" fmla="*/ 0 w 446"/>
                <a:gd name="T5" fmla="*/ 0 h 1126"/>
                <a:gd name="T6" fmla="*/ 0 w 446"/>
                <a:gd name="T7" fmla="*/ 2147483647 h 1126"/>
                <a:gd name="T8" fmla="*/ 2147483647 w 446"/>
                <a:gd name="T9" fmla="*/ 2147483647 h 1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6" h="1126">
                  <a:moveTo>
                    <a:pt x="446" y="914"/>
                  </a:moveTo>
                  <a:lnTo>
                    <a:pt x="446" y="234"/>
                  </a:lnTo>
                  <a:lnTo>
                    <a:pt x="0" y="0"/>
                  </a:lnTo>
                  <a:lnTo>
                    <a:pt x="0" y="1126"/>
                  </a:lnTo>
                  <a:lnTo>
                    <a:pt x="446" y="914"/>
                  </a:lnTo>
                  <a:close/>
                </a:path>
              </a:pathLst>
            </a:custGeom>
            <a:solidFill>
              <a:srgbClr val="FFFFFF"/>
            </a:solidFill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3" name="Line 7"/>
            <p:cNvSpPr>
              <a:spLocks noChangeShapeType="1"/>
            </p:cNvSpPr>
            <p:nvPr/>
          </p:nvSpPr>
          <p:spPr bwMode="auto">
            <a:xfrm>
              <a:off x="1274763" y="1412875"/>
              <a:ext cx="1587" cy="1857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" name="Rectangle 8"/>
            <p:cNvSpPr>
              <a:spLocks noChangeArrowheads="1"/>
            </p:cNvSpPr>
            <p:nvPr/>
          </p:nvSpPr>
          <p:spPr bwMode="auto">
            <a:xfrm>
              <a:off x="1816100" y="1906588"/>
              <a:ext cx="8572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altLang="en-US" sz="2400"/>
            </a:p>
          </p:txBody>
        </p:sp>
        <p:sp>
          <p:nvSpPr>
            <p:cNvPr id="12395" name="Rectangle 9"/>
            <p:cNvSpPr>
              <a:spLocks noChangeArrowheads="1"/>
            </p:cNvSpPr>
            <p:nvPr/>
          </p:nvSpPr>
          <p:spPr bwMode="auto">
            <a:xfrm>
              <a:off x="815975" y="1293813"/>
              <a:ext cx="1190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12396" name="Line 10"/>
            <p:cNvSpPr>
              <a:spLocks noChangeShapeType="1"/>
            </p:cNvSpPr>
            <p:nvPr/>
          </p:nvSpPr>
          <p:spPr bwMode="auto">
            <a:xfrm>
              <a:off x="1004888" y="1412875"/>
              <a:ext cx="269875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" name="Rectangle 11"/>
            <p:cNvSpPr>
              <a:spLocks noChangeArrowheads="1"/>
            </p:cNvSpPr>
            <p:nvPr/>
          </p:nvSpPr>
          <p:spPr bwMode="auto">
            <a:xfrm>
              <a:off x="881063" y="137160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2398" name="Rectangle 12"/>
            <p:cNvSpPr>
              <a:spLocks noChangeArrowheads="1"/>
            </p:cNvSpPr>
            <p:nvPr/>
          </p:nvSpPr>
          <p:spPr bwMode="auto">
            <a:xfrm>
              <a:off x="795338" y="1598613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2399" name="Rectangle 13"/>
            <p:cNvSpPr>
              <a:spLocks noChangeArrowheads="1"/>
            </p:cNvSpPr>
            <p:nvPr/>
          </p:nvSpPr>
          <p:spPr bwMode="auto">
            <a:xfrm>
              <a:off x="901700" y="167640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2400" name="Rectangle 14"/>
            <p:cNvSpPr>
              <a:spLocks noChangeArrowheads="1"/>
            </p:cNvSpPr>
            <p:nvPr/>
          </p:nvSpPr>
          <p:spPr bwMode="auto">
            <a:xfrm>
              <a:off x="795338" y="1785938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2401" name="Rectangle 15"/>
            <p:cNvSpPr>
              <a:spLocks noChangeArrowheads="1"/>
            </p:cNvSpPr>
            <p:nvPr/>
          </p:nvSpPr>
          <p:spPr bwMode="auto">
            <a:xfrm>
              <a:off x="901700" y="1863725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2402" name="Rectangle 16"/>
            <p:cNvSpPr>
              <a:spLocks noChangeArrowheads="1"/>
            </p:cNvSpPr>
            <p:nvPr/>
          </p:nvSpPr>
          <p:spPr bwMode="auto">
            <a:xfrm>
              <a:off x="1235075" y="1649413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00</a:t>
              </a:r>
              <a:endParaRPr lang="en-US" altLang="en-US" sz="2400"/>
            </a:p>
          </p:txBody>
        </p:sp>
        <p:sp>
          <p:nvSpPr>
            <p:cNvPr id="12403" name="Rectangle 17"/>
            <p:cNvSpPr>
              <a:spLocks noChangeArrowheads="1"/>
            </p:cNvSpPr>
            <p:nvPr/>
          </p:nvSpPr>
          <p:spPr bwMode="auto">
            <a:xfrm>
              <a:off x="1235075" y="1835150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01</a:t>
              </a:r>
              <a:endParaRPr lang="en-US" altLang="en-US" sz="2400"/>
            </a:p>
          </p:txBody>
        </p:sp>
        <p:sp>
          <p:nvSpPr>
            <p:cNvPr id="12404" name="Rectangle 18"/>
            <p:cNvSpPr>
              <a:spLocks noChangeArrowheads="1"/>
            </p:cNvSpPr>
            <p:nvPr/>
          </p:nvSpPr>
          <p:spPr bwMode="auto">
            <a:xfrm>
              <a:off x="3525838" y="1641475"/>
              <a:ext cx="1524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2405" name="Rectangle 19"/>
            <p:cNvSpPr>
              <a:spLocks noChangeArrowheads="1"/>
            </p:cNvSpPr>
            <p:nvPr/>
          </p:nvSpPr>
          <p:spPr bwMode="auto">
            <a:xfrm>
              <a:off x="3632200" y="1717675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2406" name="Rectangle 20"/>
            <p:cNvSpPr>
              <a:spLocks noChangeArrowheads="1"/>
            </p:cNvSpPr>
            <p:nvPr/>
          </p:nvSpPr>
          <p:spPr bwMode="auto">
            <a:xfrm>
              <a:off x="3525838" y="1843088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2407" name="Freeform 21"/>
            <p:cNvSpPr>
              <a:spLocks/>
            </p:cNvSpPr>
            <p:nvPr/>
          </p:nvSpPr>
          <p:spPr bwMode="auto">
            <a:xfrm>
              <a:off x="1004888" y="1211263"/>
              <a:ext cx="422275" cy="455612"/>
            </a:xfrm>
            <a:custGeom>
              <a:avLst/>
              <a:gdLst>
                <a:gd name="T0" fmla="*/ 0 w 531"/>
                <a:gd name="T1" fmla="*/ 0 h 574"/>
                <a:gd name="T2" fmla="*/ 2147483647 w 531"/>
                <a:gd name="T3" fmla="*/ 0 h 574"/>
                <a:gd name="T4" fmla="*/ 2147483647 w 531"/>
                <a:gd name="T5" fmla="*/ 2147483647 h 5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1" h="574">
                  <a:moveTo>
                    <a:pt x="0" y="0"/>
                  </a:moveTo>
                  <a:lnTo>
                    <a:pt x="531" y="0"/>
                  </a:lnTo>
                  <a:lnTo>
                    <a:pt x="531" y="574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8" name="Rectangle 22"/>
            <p:cNvSpPr>
              <a:spLocks noChangeArrowheads="1"/>
            </p:cNvSpPr>
            <p:nvPr/>
          </p:nvSpPr>
          <p:spPr bwMode="auto">
            <a:xfrm>
              <a:off x="3632200" y="1920875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2409" name="Rectangle 23"/>
            <p:cNvSpPr>
              <a:spLocks noChangeArrowheads="1"/>
            </p:cNvSpPr>
            <p:nvPr/>
          </p:nvSpPr>
          <p:spPr bwMode="auto">
            <a:xfrm>
              <a:off x="815975" y="1103313"/>
              <a:ext cx="1190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12410" name="Line 24"/>
            <p:cNvSpPr>
              <a:spLocks noChangeShapeType="1"/>
            </p:cNvSpPr>
            <p:nvPr/>
          </p:nvSpPr>
          <p:spPr bwMode="auto">
            <a:xfrm>
              <a:off x="1004888" y="2087563"/>
              <a:ext cx="1857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1" name="Line 25"/>
            <p:cNvSpPr>
              <a:spLocks noChangeShapeType="1"/>
            </p:cNvSpPr>
            <p:nvPr/>
          </p:nvSpPr>
          <p:spPr bwMode="auto">
            <a:xfrm>
              <a:off x="1004888" y="2273300"/>
              <a:ext cx="1857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2" name="Rectangle 26"/>
            <p:cNvSpPr>
              <a:spLocks noChangeArrowheads="1"/>
            </p:cNvSpPr>
            <p:nvPr/>
          </p:nvSpPr>
          <p:spPr bwMode="auto">
            <a:xfrm>
              <a:off x="881063" y="118110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2413" name="Rectangle 27"/>
            <p:cNvSpPr>
              <a:spLocks noChangeArrowheads="1"/>
            </p:cNvSpPr>
            <p:nvPr/>
          </p:nvSpPr>
          <p:spPr bwMode="auto">
            <a:xfrm>
              <a:off x="795338" y="1974850"/>
              <a:ext cx="1524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2414" name="Rectangle 28"/>
            <p:cNvSpPr>
              <a:spLocks noChangeArrowheads="1"/>
            </p:cNvSpPr>
            <p:nvPr/>
          </p:nvSpPr>
          <p:spPr bwMode="auto">
            <a:xfrm>
              <a:off x="901700" y="2052638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en-US" sz="2400"/>
            </a:p>
          </p:txBody>
        </p:sp>
        <p:sp>
          <p:nvSpPr>
            <p:cNvPr id="12415" name="Rectangle 29"/>
            <p:cNvSpPr>
              <a:spLocks noChangeArrowheads="1"/>
            </p:cNvSpPr>
            <p:nvPr/>
          </p:nvSpPr>
          <p:spPr bwMode="auto">
            <a:xfrm>
              <a:off x="795338" y="2163763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2416" name="Rectangle 30"/>
            <p:cNvSpPr>
              <a:spLocks noChangeArrowheads="1"/>
            </p:cNvSpPr>
            <p:nvPr/>
          </p:nvSpPr>
          <p:spPr bwMode="auto">
            <a:xfrm>
              <a:off x="901700" y="224155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altLang="en-US" sz="2400"/>
            </a:p>
          </p:txBody>
        </p:sp>
        <p:sp>
          <p:nvSpPr>
            <p:cNvPr id="12417" name="Rectangle 31"/>
            <p:cNvSpPr>
              <a:spLocks noChangeArrowheads="1"/>
            </p:cNvSpPr>
            <p:nvPr/>
          </p:nvSpPr>
          <p:spPr bwMode="auto">
            <a:xfrm>
              <a:off x="1235075" y="2025650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10</a:t>
              </a:r>
              <a:endParaRPr lang="en-US" altLang="en-US" sz="2400"/>
            </a:p>
          </p:txBody>
        </p:sp>
        <p:sp>
          <p:nvSpPr>
            <p:cNvPr id="12418" name="Line 32"/>
            <p:cNvSpPr>
              <a:spLocks noChangeShapeType="1"/>
            </p:cNvSpPr>
            <p:nvPr/>
          </p:nvSpPr>
          <p:spPr bwMode="auto">
            <a:xfrm flipH="1">
              <a:off x="2776538" y="1565275"/>
              <a:ext cx="995362" cy="1588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9" name="Line 33"/>
            <p:cNvSpPr>
              <a:spLocks noChangeShapeType="1"/>
            </p:cNvSpPr>
            <p:nvPr/>
          </p:nvSpPr>
          <p:spPr bwMode="auto">
            <a:xfrm flipV="1">
              <a:off x="3384550" y="1293813"/>
              <a:ext cx="0" cy="1198562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20" name="Rectangle 34"/>
            <p:cNvSpPr>
              <a:spLocks noChangeArrowheads="1"/>
            </p:cNvSpPr>
            <p:nvPr/>
          </p:nvSpPr>
          <p:spPr bwMode="auto">
            <a:xfrm>
              <a:off x="1235075" y="2211388"/>
              <a:ext cx="1397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11</a:t>
              </a:r>
              <a:endParaRPr lang="en-US" altLang="en-US" sz="2400"/>
            </a:p>
          </p:txBody>
        </p:sp>
        <p:sp>
          <p:nvSpPr>
            <p:cNvPr id="12421" name="Rectangle 35"/>
            <p:cNvSpPr>
              <a:spLocks noChangeArrowheads="1"/>
            </p:cNvSpPr>
            <p:nvPr/>
          </p:nvSpPr>
          <p:spPr bwMode="auto">
            <a:xfrm>
              <a:off x="2901950" y="1662113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FF"/>
                  </a:solidFill>
                  <a:latin typeface="Times-Roman"/>
                </a:rPr>
                <a:t>0 </a:t>
              </a:r>
              <a:endParaRPr lang="en-US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12422" name="Rectangle 36"/>
            <p:cNvSpPr>
              <a:spLocks noChangeArrowheads="1"/>
            </p:cNvSpPr>
            <p:nvPr/>
          </p:nvSpPr>
          <p:spPr bwMode="auto">
            <a:xfrm>
              <a:off x="2901950" y="1863725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FF"/>
                  </a:solidFill>
                  <a:latin typeface="Times-Roman"/>
                </a:rPr>
                <a:t>0 </a:t>
              </a:r>
              <a:endParaRPr lang="en-US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12423" name="Rectangle 37"/>
            <p:cNvSpPr>
              <a:spLocks noChangeArrowheads="1"/>
            </p:cNvSpPr>
            <p:nvPr/>
          </p:nvSpPr>
          <p:spPr bwMode="auto">
            <a:xfrm>
              <a:off x="2901950" y="2066925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FF3300"/>
                  </a:solidFill>
                  <a:latin typeface="Times-Roman"/>
                </a:rPr>
                <a:t>1 </a:t>
              </a:r>
              <a:endParaRPr lang="en-US" altLang="en-US" sz="2400">
                <a:solidFill>
                  <a:srgbClr val="FF3300"/>
                </a:solidFill>
              </a:endParaRPr>
            </a:p>
          </p:txBody>
        </p:sp>
        <p:sp>
          <p:nvSpPr>
            <p:cNvPr id="12424" name="Rectangle 38"/>
            <p:cNvSpPr>
              <a:spLocks noChangeArrowheads="1"/>
            </p:cNvSpPr>
            <p:nvPr/>
          </p:nvSpPr>
          <p:spPr bwMode="auto">
            <a:xfrm>
              <a:off x="2901950" y="2268538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FF3300"/>
                  </a:solidFill>
                  <a:latin typeface="Times-Roman"/>
                </a:rPr>
                <a:t>1 </a:t>
              </a:r>
              <a:endParaRPr lang="en-US" altLang="en-US" sz="2400">
                <a:solidFill>
                  <a:srgbClr val="FF3300"/>
                </a:solidFill>
              </a:endParaRPr>
            </a:p>
          </p:txBody>
        </p:sp>
        <p:sp>
          <p:nvSpPr>
            <p:cNvPr id="12425" name="Rectangle 39"/>
            <p:cNvSpPr>
              <a:spLocks noChangeArrowheads="1"/>
            </p:cNvSpPr>
            <p:nvPr/>
          </p:nvSpPr>
          <p:spPr bwMode="auto">
            <a:xfrm>
              <a:off x="3143250" y="1863725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2426" name="Rectangle 40"/>
            <p:cNvSpPr>
              <a:spLocks noChangeArrowheads="1"/>
            </p:cNvSpPr>
            <p:nvPr/>
          </p:nvSpPr>
          <p:spPr bwMode="auto">
            <a:xfrm>
              <a:off x="3143250" y="2066925"/>
              <a:ext cx="127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2427" name="Rectangle 41"/>
            <p:cNvSpPr>
              <a:spLocks noChangeArrowheads="1"/>
            </p:cNvSpPr>
            <p:nvPr/>
          </p:nvSpPr>
          <p:spPr bwMode="auto">
            <a:xfrm>
              <a:off x="3143250" y="2268538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2428" name="Rectangle 42"/>
            <p:cNvSpPr>
              <a:spLocks noChangeArrowheads="1"/>
            </p:cNvSpPr>
            <p:nvPr/>
          </p:nvSpPr>
          <p:spPr bwMode="auto">
            <a:xfrm>
              <a:off x="3587750" y="1325563"/>
              <a:ext cx="8572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altLang="en-US" sz="2400"/>
            </a:p>
          </p:txBody>
        </p:sp>
        <p:sp>
          <p:nvSpPr>
            <p:cNvPr id="12429" name="Rectangle 43"/>
            <p:cNvSpPr>
              <a:spLocks noChangeArrowheads="1"/>
            </p:cNvSpPr>
            <p:nvPr/>
          </p:nvSpPr>
          <p:spPr bwMode="auto">
            <a:xfrm>
              <a:off x="2870200" y="1325563"/>
              <a:ext cx="1190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12430" name="Rectangle 44"/>
            <p:cNvSpPr>
              <a:spLocks noChangeArrowheads="1"/>
            </p:cNvSpPr>
            <p:nvPr/>
          </p:nvSpPr>
          <p:spPr bwMode="auto">
            <a:xfrm>
              <a:off x="2935288" y="140335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2431" name="Rectangle 45"/>
            <p:cNvSpPr>
              <a:spLocks noChangeArrowheads="1"/>
            </p:cNvSpPr>
            <p:nvPr/>
          </p:nvSpPr>
          <p:spPr bwMode="auto">
            <a:xfrm>
              <a:off x="3143250" y="1662113"/>
              <a:ext cx="1270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2432" name="Rectangle 46"/>
            <p:cNvSpPr>
              <a:spLocks noChangeArrowheads="1"/>
            </p:cNvSpPr>
            <p:nvPr/>
          </p:nvSpPr>
          <p:spPr bwMode="auto">
            <a:xfrm>
              <a:off x="3111500" y="1325563"/>
              <a:ext cx="1190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12433" name="Rectangle 47"/>
            <p:cNvSpPr>
              <a:spLocks noChangeArrowheads="1"/>
            </p:cNvSpPr>
            <p:nvPr/>
          </p:nvSpPr>
          <p:spPr bwMode="auto">
            <a:xfrm>
              <a:off x="3175000" y="1403350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2434" name="Rectangle 48"/>
            <p:cNvSpPr>
              <a:spLocks noChangeArrowheads="1"/>
            </p:cNvSpPr>
            <p:nvPr/>
          </p:nvSpPr>
          <p:spPr bwMode="auto">
            <a:xfrm>
              <a:off x="3522663" y="2046288"/>
              <a:ext cx="1524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2435" name="Rectangle 49"/>
            <p:cNvSpPr>
              <a:spLocks noChangeArrowheads="1"/>
            </p:cNvSpPr>
            <p:nvPr/>
          </p:nvSpPr>
          <p:spPr bwMode="auto">
            <a:xfrm>
              <a:off x="3629025" y="2122488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en-US" sz="2400"/>
            </a:p>
          </p:txBody>
        </p:sp>
        <p:sp>
          <p:nvSpPr>
            <p:cNvPr id="12436" name="Rectangle 50"/>
            <p:cNvSpPr>
              <a:spLocks noChangeArrowheads="1"/>
            </p:cNvSpPr>
            <p:nvPr/>
          </p:nvSpPr>
          <p:spPr bwMode="auto">
            <a:xfrm>
              <a:off x="3522663" y="2247900"/>
              <a:ext cx="1524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2437" name="Rectangle 51"/>
            <p:cNvSpPr>
              <a:spLocks noChangeArrowheads="1"/>
            </p:cNvSpPr>
            <p:nvPr/>
          </p:nvSpPr>
          <p:spPr bwMode="auto">
            <a:xfrm>
              <a:off x="3629025" y="2325688"/>
              <a:ext cx="10477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altLang="en-US" sz="2400"/>
            </a:p>
          </p:txBody>
        </p:sp>
      </p:grpSp>
      <p:grpSp>
        <p:nvGrpSpPr>
          <p:cNvPr id="12292" name="Group 2"/>
          <p:cNvGrpSpPr>
            <a:grpSpLocks/>
          </p:cNvGrpSpPr>
          <p:nvPr/>
        </p:nvGrpSpPr>
        <p:grpSpPr bwMode="auto">
          <a:xfrm>
            <a:off x="5080000" y="2487613"/>
            <a:ext cx="2809875" cy="3330575"/>
            <a:chOff x="6029325" y="1670050"/>
            <a:chExt cx="2809875" cy="3330575"/>
          </a:xfrm>
        </p:grpSpPr>
        <p:sp>
          <p:nvSpPr>
            <p:cNvPr id="12353" name="Line 52"/>
            <p:cNvSpPr>
              <a:spLocks noChangeShapeType="1"/>
            </p:cNvSpPr>
            <p:nvPr/>
          </p:nvSpPr>
          <p:spPr bwMode="auto">
            <a:xfrm>
              <a:off x="6313488" y="2919413"/>
              <a:ext cx="3444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4" name="Line 53"/>
            <p:cNvSpPr>
              <a:spLocks noChangeShapeType="1"/>
            </p:cNvSpPr>
            <p:nvPr/>
          </p:nvSpPr>
          <p:spPr bwMode="auto">
            <a:xfrm>
              <a:off x="6337300" y="3260725"/>
              <a:ext cx="32067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5" name="Freeform 54"/>
            <p:cNvSpPr>
              <a:spLocks/>
            </p:cNvSpPr>
            <p:nvPr/>
          </p:nvSpPr>
          <p:spPr bwMode="auto">
            <a:xfrm>
              <a:off x="6657975" y="2689225"/>
              <a:ext cx="342900" cy="800100"/>
            </a:xfrm>
            <a:custGeom>
              <a:avLst/>
              <a:gdLst>
                <a:gd name="T0" fmla="*/ 2147483647 w 432"/>
                <a:gd name="T1" fmla="*/ 2147483647 h 1009"/>
                <a:gd name="T2" fmla="*/ 2147483647 w 432"/>
                <a:gd name="T3" fmla="*/ 2147483647 h 1009"/>
                <a:gd name="T4" fmla="*/ 0 w 432"/>
                <a:gd name="T5" fmla="*/ 0 h 1009"/>
                <a:gd name="T6" fmla="*/ 0 w 432"/>
                <a:gd name="T7" fmla="*/ 2147483647 h 1009"/>
                <a:gd name="T8" fmla="*/ 2147483647 w 432"/>
                <a:gd name="T9" fmla="*/ 2147483647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1009">
                  <a:moveTo>
                    <a:pt x="432" y="807"/>
                  </a:moveTo>
                  <a:lnTo>
                    <a:pt x="432" y="201"/>
                  </a:lnTo>
                  <a:lnTo>
                    <a:pt x="0" y="0"/>
                  </a:lnTo>
                  <a:lnTo>
                    <a:pt x="0" y="1009"/>
                  </a:lnTo>
                  <a:lnTo>
                    <a:pt x="432" y="807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6" name="Line 55"/>
            <p:cNvSpPr>
              <a:spLocks noChangeShapeType="1"/>
            </p:cNvSpPr>
            <p:nvPr/>
          </p:nvSpPr>
          <p:spPr bwMode="auto">
            <a:xfrm>
              <a:off x="6831013" y="2427288"/>
              <a:ext cx="1587" cy="320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7" name="Line 56"/>
            <p:cNvSpPr>
              <a:spLocks noChangeShapeType="1"/>
            </p:cNvSpPr>
            <p:nvPr/>
          </p:nvSpPr>
          <p:spPr bwMode="auto">
            <a:xfrm>
              <a:off x="6337300" y="2163763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8" name="Rectangle 57"/>
            <p:cNvSpPr>
              <a:spLocks noChangeArrowheads="1"/>
            </p:cNvSpPr>
            <p:nvPr/>
          </p:nvSpPr>
          <p:spPr bwMode="auto">
            <a:xfrm>
              <a:off x="6146800" y="2138363"/>
              <a:ext cx="1381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2359" name="Rectangle 58"/>
            <p:cNvSpPr>
              <a:spLocks noChangeArrowheads="1"/>
            </p:cNvSpPr>
            <p:nvPr/>
          </p:nvSpPr>
          <p:spPr bwMode="auto">
            <a:xfrm>
              <a:off x="6029325" y="2768600"/>
              <a:ext cx="203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2360" name="Rectangle 59"/>
            <p:cNvSpPr>
              <a:spLocks noChangeArrowheads="1"/>
            </p:cNvSpPr>
            <p:nvPr/>
          </p:nvSpPr>
          <p:spPr bwMode="auto">
            <a:xfrm>
              <a:off x="6175375" y="2871788"/>
              <a:ext cx="1381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2361" name="Rectangle 60"/>
            <p:cNvSpPr>
              <a:spLocks noChangeArrowheads="1"/>
            </p:cNvSpPr>
            <p:nvPr/>
          </p:nvSpPr>
          <p:spPr bwMode="auto">
            <a:xfrm>
              <a:off x="6029325" y="3092450"/>
              <a:ext cx="203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2362" name="Rectangle 61"/>
            <p:cNvSpPr>
              <a:spLocks noChangeArrowheads="1"/>
            </p:cNvSpPr>
            <p:nvPr/>
          </p:nvSpPr>
          <p:spPr bwMode="auto">
            <a:xfrm>
              <a:off x="6175375" y="3197225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2363" name="Rectangle 62"/>
            <p:cNvSpPr>
              <a:spLocks noChangeArrowheads="1"/>
            </p:cNvSpPr>
            <p:nvPr/>
          </p:nvSpPr>
          <p:spPr bwMode="auto">
            <a:xfrm>
              <a:off x="6724650" y="2854325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2364" name="Line 63"/>
            <p:cNvSpPr>
              <a:spLocks noChangeShapeType="1"/>
            </p:cNvSpPr>
            <p:nvPr/>
          </p:nvSpPr>
          <p:spPr bwMode="auto">
            <a:xfrm>
              <a:off x="6337300" y="4429125"/>
              <a:ext cx="3206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5" name="Line 64"/>
            <p:cNvSpPr>
              <a:spLocks noChangeShapeType="1"/>
            </p:cNvSpPr>
            <p:nvPr/>
          </p:nvSpPr>
          <p:spPr bwMode="auto">
            <a:xfrm>
              <a:off x="6337300" y="4748213"/>
              <a:ext cx="320675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6" name="Freeform 65"/>
            <p:cNvSpPr>
              <a:spLocks/>
            </p:cNvSpPr>
            <p:nvPr/>
          </p:nvSpPr>
          <p:spPr bwMode="auto">
            <a:xfrm>
              <a:off x="7000875" y="3992563"/>
              <a:ext cx="915988" cy="595312"/>
            </a:xfrm>
            <a:custGeom>
              <a:avLst/>
              <a:gdLst>
                <a:gd name="T0" fmla="*/ 2147483647 w 1153"/>
                <a:gd name="T1" fmla="*/ 0 h 750"/>
                <a:gd name="T2" fmla="*/ 2147483647 w 1153"/>
                <a:gd name="T3" fmla="*/ 0 h 750"/>
                <a:gd name="T4" fmla="*/ 2147483647 w 1153"/>
                <a:gd name="T5" fmla="*/ 2147483647 h 750"/>
                <a:gd name="T6" fmla="*/ 0 w 1153"/>
                <a:gd name="T7" fmla="*/ 2147483647 h 7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3" h="750">
                  <a:moveTo>
                    <a:pt x="1153" y="0"/>
                  </a:moveTo>
                  <a:lnTo>
                    <a:pt x="721" y="0"/>
                  </a:lnTo>
                  <a:lnTo>
                    <a:pt x="721" y="750"/>
                  </a:lnTo>
                  <a:lnTo>
                    <a:pt x="0" y="75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7" name="Freeform 66"/>
            <p:cNvSpPr>
              <a:spLocks/>
            </p:cNvSpPr>
            <p:nvPr/>
          </p:nvSpPr>
          <p:spPr bwMode="auto">
            <a:xfrm>
              <a:off x="6657975" y="4198938"/>
              <a:ext cx="342900" cy="801687"/>
            </a:xfrm>
            <a:custGeom>
              <a:avLst/>
              <a:gdLst>
                <a:gd name="T0" fmla="*/ 2147483647 w 432"/>
                <a:gd name="T1" fmla="*/ 2147483647 h 1010"/>
                <a:gd name="T2" fmla="*/ 2147483647 w 432"/>
                <a:gd name="T3" fmla="*/ 2147483647 h 1010"/>
                <a:gd name="T4" fmla="*/ 0 w 432"/>
                <a:gd name="T5" fmla="*/ 0 h 1010"/>
                <a:gd name="T6" fmla="*/ 0 w 432"/>
                <a:gd name="T7" fmla="*/ 2147483647 h 1010"/>
                <a:gd name="T8" fmla="*/ 2147483647 w 432"/>
                <a:gd name="T9" fmla="*/ 2147483647 h 10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1010">
                  <a:moveTo>
                    <a:pt x="432" y="808"/>
                  </a:moveTo>
                  <a:lnTo>
                    <a:pt x="432" y="202"/>
                  </a:lnTo>
                  <a:lnTo>
                    <a:pt x="0" y="0"/>
                  </a:lnTo>
                  <a:lnTo>
                    <a:pt x="0" y="1010"/>
                  </a:lnTo>
                  <a:lnTo>
                    <a:pt x="432" y="808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8" name="Freeform 67"/>
            <p:cNvSpPr>
              <a:spLocks/>
            </p:cNvSpPr>
            <p:nvPr/>
          </p:nvSpPr>
          <p:spPr bwMode="auto">
            <a:xfrm>
              <a:off x="6840538" y="2436813"/>
              <a:ext cx="388937" cy="1830387"/>
            </a:xfrm>
            <a:custGeom>
              <a:avLst/>
              <a:gdLst>
                <a:gd name="T0" fmla="*/ 0 w 490"/>
                <a:gd name="T1" fmla="*/ 0 h 2307"/>
                <a:gd name="T2" fmla="*/ 2147483647 w 490"/>
                <a:gd name="T3" fmla="*/ 0 h 2307"/>
                <a:gd name="T4" fmla="*/ 2147483647 w 490"/>
                <a:gd name="T5" fmla="*/ 2147483647 h 2307"/>
                <a:gd name="T6" fmla="*/ 0 w 490"/>
                <a:gd name="T7" fmla="*/ 2147483647 h 2307"/>
                <a:gd name="T8" fmla="*/ 0 w 490"/>
                <a:gd name="T9" fmla="*/ 2147483647 h 2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0" h="2307">
                  <a:moveTo>
                    <a:pt x="0" y="0"/>
                  </a:moveTo>
                  <a:lnTo>
                    <a:pt x="490" y="0"/>
                  </a:lnTo>
                  <a:lnTo>
                    <a:pt x="490" y="1903"/>
                  </a:lnTo>
                  <a:lnTo>
                    <a:pt x="0" y="1903"/>
                  </a:lnTo>
                  <a:lnTo>
                    <a:pt x="0" y="2307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9" name="Rectangle 68"/>
            <p:cNvSpPr>
              <a:spLocks noChangeArrowheads="1"/>
            </p:cNvSpPr>
            <p:nvPr/>
          </p:nvSpPr>
          <p:spPr bwMode="auto">
            <a:xfrm>
              <a:off x="6724650" y="3175000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2370" name="Rectangle 69"/>
            <p:cNvSpPr>
              <a:spLocks noChangeArrowheads="1"/>
            </p:cNvSpPr>
            <p:nvPr/>
          </p:nvSpPr>
          <p:spPr bwMode="auto">
            <a:xfrm>
              <a:off x="6029325" y="4276725"/>
              <a:ext cx="203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2371" name="Rectangle 70"/>
            <p:cNvSpPr>
              <a:spLocks noChangeArrowheads="1"/>
            </p:cNvSpPr>
            <p:nvPr/>
          </p:nvSpPr>
          <p:spPr bwMode="auto">
            <a:xfrm>
              <a:off x="6175375" y="4381500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en-US" sz="2400"/>
            </a:p>
          </p:txBody>
        </p:sp>
        <p:sp>
          <p:nvSpPr>
            <p:cNvPr id="12372" name="Rectangle 71"/>
            <p:cNvSpPr>
              <a:spLocks noChangeArrowheads="1"/>
            </p:cNvSpPr>
            <p:nvPr/>
          </p:nvSpPr>
          <p:spPr bwMode="auto">
            <a:xfrm>
              <a:off x="6029325" y="4600575"/>
              <a:ext cx="203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en-US" sz="2400"/>
            </a:p>
          </p:txBody>
        </p:sp>
        <p:sp>
          <p:nvSpPr>
            <p:cNvPr id="12373" name="Rectangle 72"/>
            <p:cNvSpPr>
              <a:spLocks noChangeArrowheads="1"/>
            </p:cNvSpPr>
            <p:nvPr/>
          </p:nvSpPr>
          <p:spPr bwMode="auto">
            <a:xfrm>
              <a:off x="6175375" y="4705350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3 </a:t>
              </a:r>
              <a:endParaRPr lang="en-US" altLang="en-US" sz="2400"/>
            </a:p>
          </p:txBody>
        </p:sp>
        <p:sp>
          <p:nvSpPr>
            <p:cNvPr id="12374" name="Rectangle 73"/>
            <p:cNvSpPr>
              <a:spLocks noChangeArrowheads="1"/>
            </p:cNvSpPr>
            <p:nvPr/>
          </p:nvSpPr>
          <p:spPr bwMode="auto">
            <a:xfrm>
              <a:off x="6724650" y="4362450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2375" name="Freeform 74"/>
            <p:cNvSpPr>
              <a:spLocks/>
            </p:cNvSpPr>
            <p:nvPr/>
          </p:nvSpPr>
          <p:spPr bwMode="auto">
            <a:xfrm>
              <a:off x="7000875" y="3078163"/>
              <a:ext cx="915988" cy="595312"/>
            </a:xfrm>
            <a:custGeom>
              <a:avLst/>
              <a:gdLst>
                <a:gd name="T0" fmla="*/ 2147483647 w 1153"/>
                <a:gd name="T1" fmla="*/ 2147483647 h 749"/>
                <a:gd name="T2" fmla="*/ 2147483647 w 1153"/>
                <a:gd name="T3" fmla="*/ 2147483647 h 749"/>
                <a:gd name="T4" fmla="*/ 2147483647 w 1153"/>
                <a:gd name="T5" fmla="*/ 0 h 749"/>
                <a:gd name="T6" fmla="*/ 0 w 1153"/>
                <a:gd name="T7" fmla="*/ 0 h 7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53" h="749">
                  <a:moveTo>
                    <a:pt x="1153" y="749"/>
                  </a:moveTo>
                  <a:lnTo>
                    <a:pt x="721" y="749"/>
                  </a:lnTo>
                  <a:lnTo>
                    <a:pt x="721" y="0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6" name="Line 75"/>
            <p:cNvSpPr>
              <a:spLocks noChangeShapeType="1"/>
            </p:cNvSpPr>
            <p:nvPr/>
          </p:nvSpPr>
          <p:spPr bwMode="auto">
            <a:xfrm flipH="1">
              <a:off x="8235950" y="3833813"/>
              <a:ext cx="366713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7" name="Freeform 76"/>
            <p:cNvSpPr>
              <a:spLocks/>
            </p:cNvSpPr>
            <p:nvPr/>
          </p:nvSpPr>
          <p:spPr bwMode="auto">
            <a:xfrm>
              <a:off x="7916863" y="3443288"/>
              <a:ext cx="319087" cy="801687"/>
            </a:xfrm>
            <a:custGeom>
              <a:avLst/>
              <a:gdLst>
                <a:gd name="T0" fmla="*/ 2147483647 w 404"/>
                <a:gd name="T1" fmla="*/ 2147483647 h 1009"/>
                <a:gd name="T2" fmla="*/ 2147483647 w 404"/>
                <a:gd name="T3" fmla="*/ 2147483647 h 1009"/>
                <a:gd name="T4" fmla="*/ 0 w 404"/>
                <a:gd name="T5" fmla="*/ 0 h 1009"/>
                <a:gd name="T6" fmla="*/ 0 w 404"/>
                <a:gd name="T7" fmla="*/ 2147483647 h 1009"/>
                <a:gd name="T8" fmla="*/ 2147483647 w 404"/>
                <a:gd name="T9" fmla="*/ 2147483647 h 10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4" h="1009">
                  <a:moveTo>
                    <a:pt x="404" y="807"/>
                  </a:moveTo>
                  <a:lnTo>
                    <a:pt x="404" y="202"/>
                  </a:lnTo>
                  <a:lnTo>
                    <a:pt x="0" y="0"/>
                  </a:lnTo>
                  <a:lnTo>
                    <a:pt x="0" y="1009"/>
                  </a:lnTo>
                  <a:lnTo>
                    <a:pt x="404" y="807"/>
                  </a:ln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8" name="Freeform 77"/>
            <p:cNvSpPr>
              <a:spLocks/>
            </p:cNvSpPr>
            <p:nvPr/>
          </p:nvSpPr>
          <p:spPr bwMode="auto">
            <a:xfrm>
              <a:off x="6337300" y="1819275"/>
              <a:ext cx="1738313" cy="1693863"/>
            </a:xfrm>
            <a:custGeom>
              <a:avLst/>
              <a:gdLst>
                <a:gd name="T0" fmla="*/ 0 w 2191"/>
                <a:gd name="T1" fmla="*/ 0 h 2133"/>
                <a:gd name="T2" fmla="*/ 2147483647 w 2191"/>
                <a:gd name="T3" fmla="*/ 0 h 2133"/>
                <a:gd name="T4" fmla="*/ 2147483647 w 2191"/>
                <a:gd name="T5" fmla="*/ 2147483647 h 2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" h="2133">
                  <a:moveTo>
                    <a:pt x="0" y="0"/>
                  </a:moveTo>
                  <a:lnTo>
                    <a:pt x="2191" y="0"/>
                  </a:lnTo>
                  <a:lnTo>
                    <a:pt x="2191" y="2133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9" name="Rectangle 78"/>
            <p:cNvSpPr>
              <a:spLocks noChangeArrowheads="1"/>
            </p:cNvSpPr>
            <p:nvPr/>
          </p:nvSpPr>
          <p:spPr bwMode="auto">
            <a:xfrm>
              <a:off x="6724650" y="4683125"/>
              <a:ext cx="138113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2380" name="Rectangle 79"/>
            <p:cNvSpPr>
              <a:spLocks noChangeArrowheads="1"/>
            </p:cNvSpPr>
            <p:nvPr/>
          </p:nvSpPr>
          <p:spPr bwMode="auto">
            <a:xfrm>
              <a:off x="8724900" y="3727450"/>
              <a:ext cx="1143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f </a:t>
              </a:r>
              <a:endParaRPr lang="en-US" altLang="en-US" sz="2400"/>
            </a:p>
          </p:txBody>
        </p:sp>
        <p:sp>
          <p:nvSpPr>
            <p:cNvPr id="12381" name="Rectangle 80"/>
            <p:cNvSpPr>
              <a:spLocks noChangeArrowheads="1"/>
            </p:cNvSpPr>
            <p:nvPr/>
          </p:nvSpPr>
          <p:spPr bwMode="auto">
            <a:xfrm>
              <a:off x="7966075" y="3605213"/>
              <a:ext cx="1381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0 </a:t>
              </a:r>
              <a:endParaRPr lang="en-US" altLang="en-US" sz="2400"/>
            </a:p>
          </p:txBody>
        </p:sp>
        <p:sp>
          <p:nvSpPr>
            <p:cNvPr id="12382" name="Line 81"/>
            <p:cNvSpPr>
              <a:spLocks noChangeShapeType="1"/>
            </p:cNvSpPr>
            <p:nvPr/>
          </p:nvSpPr>
          <p:spPr bwMode="auto">
            <a:xfrm flipV="1">
              <a:off x="6840538" y="2163763"/>
              <a:ext cx="0" cy="273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3" name="Rectangle 82"/>
            <p:cNvSpPr>
              <a:spLocks noChangeArrowheads="1"/>
            </p:cNvSpPr>
            <p:nvPr/>
          </p:nvSpPr>
          <p:spPr bwMode="auto">
            <a:xfrm>
              <a:off x="7966075" y="3925888"/>
              <a:ext cx="1381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2384" name="Rectangle 83"/>
            <p:cNvSpPr>
              <a:spLocks noChangeArrowheads="1"/>
            </p:cNvSpPr>
            <p:nvPr/>
          </p:nvSpPr>
          <p:spPr bwMode="auto">
            <a:xfrm>
              <a:off x="6048375" y="1670050"/>
              <a:ext cx="158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  <p:sp>
          <p:nvSpPr>
            <p:cNvPr id="12385" name="Freeform 84"/>
            <p:cNvSpPr>
              <a:spLocks/>
            </p:cNvSpPr>
            <p:nvPr/>
          </p:nvSpPr>
          <p:spPr bwMode="auto">
            <a:xfrm>
              <a:off x="6818313" y="2414588"/>
              <a:ext cx="46037" cy="46037"/>
            </a:xfrm>
            <a:custGeom>
              <a:avLst/>
              <a:gdLst>
                <a:gd name="T0" fmla="*/ 2147483647 w 58"/>
                <a:gd name="T1" fmla="*/ 0 h 57"/>
                <a:gd name="T2" fmla="*/ 2147483647 w 58"/>
                <a:gd name="T3" fmla="*/ 0 h 57"/>
                <a:gd name="T4" fmla="*/ 2147483647 w 58"/>
                <a:gd name="T5" fmla="*/ 2147483647 h 57"/>
                <a:gd name="T6" fmla="*/ 2147483647 w 58"/>
                <a:gd name="T7" fmla="*/ 2147483647 h 57"/>
                <a:gd name="T8" fmla="*/ 2147483647 w 58"/>
                <a:gd name="T9" fmla="*/ 2147483647 h 57"/>
                <a:gd name="T10" fmla="*/ 2147483647 w 58"/>
                <a:gd name="T11" fmla="*/ 2147483647 h 57"/>
                <a:gd name="T12" fmla="*/ 2147483647 w 58"/>
                <a:gd name="T13" fmla="*/ 2147483647 h 57"/>
                <a:gd name="T14" fmla="*/ 2147483647 w 58"/>
                <a:gd name="T15" fmla="*/ 2147483647 h 57"/>
                <a:gd name="T16" fmla="*/ 2147483647 w 58"/>
                <a:gd name="T17" fmla="*/ 2147483647 h 57"/>
                <a:gd name="T18" fmla="*/ 0 w 58"/>
                <a:gd name="T19" fmla="*/ 2147483647 h 57"/>
                <a:gd name="T20" fmla="*/ 0 w 58"/>
                <a:gd name="T21" fmla="*/ 2147483647 h 57"/>
                <a:gd name="T22" fmla="*/ 0 w 58"/>
                <a:gd name="T23" fmla="*/ 2147483647 h 57"/>
                <a:gd name="T24" fmla="*/ 0 w 58"/>
                <a:gd name="T25" fmla="*/ 2147483647 h 57"/>
                <a:gd name="T26" fmla="*/ 2147483647 w 58"/>
                <a:gd name="T27" fmla="*/ 2147483647 h 57"/>
                <a:gd name="T28" fmla="*/ 2147483647 w 58"/>
                <a:gd name="T29" fmla="*/ 2147483647 h 57"/>
                <a:gd name="T30" fmla="*/ 2147483647 w 58"/>
                <a:gd name="T31" fmla="*/ 2147483647 h 57"/>
                <a:gd name="T32" fmla="*/ 2147483647 w 58"/>
                <a:gd name="T33" fmla="*/ 2147483647 h 57"/>
                <a:gd name="T34" fmla="*/ 2147483647 w 58"/>
                <a:gd name="T35" fmla="*/ 2147483647 h 57"/>
                <a:gd name="T36" fmla="*/ 2147483647 w 58"/>
                <a:gd name="T37" fmla="*/ 2147483647 h 57"/>
                <a:gd name="T38" fmla="*/ 2147483647 w 58"/>
                <a:gd name="T39" fmla="*/ 2147483647 h 57"/>
                <a:gd name="T40" fmla="*/ 2147483647 w 58"/>
                <a:gd name="T41" fmla="*/ 2147483647 h 57"/>
                <a:gd name="T42" fmla="*/ 2147483647 w 58"/>
                <a:gd name="T43" fmla="*/ 2147483647 h 57"/>
                <a:gd name="T44" fmla="*/ 2147483647 w 58"/>
                <a:gd name="T45" fmla="*/ 2147483647 h 57"/>
                <a:gd name="T46" fmla="*/ 2147483647 w 58"/>
                <a:gd name="T47" fmla="*/ 2147483647 h 57"/>
                <a:gd name="T48" fmla="*/ 2147483647 w 58"/>
                <a:gd name="T49" fmla="*/ 2147483647 h 57"/>
                <a:gd name="T50" fmla="*/ 2147483647 w 58"/>
                <a:gd name="T51" fmla="*/ 2147483647 h 57"/>
                <a:gd name="T52" fmla="*/ 2147483647 w 58"/>
                <a:gd name="T53" fmla="*/ 2147483647 h 57"/>
                <a:gd name="T54" fmla="*/ 2147483647 w 58"/>
                <a:gd name="T55" fmla="*/ 2147483647 h 57"/>
                <a:gd name="T56" fmla="*/ 2147483647 w 58"/>
                <a:gd name="T57" fmla="*/ 2147483647 h 57"/>
                <a:gd name="T58" fmla="*/ 2147483647 w 58"/>
                <a:gd name="T59" fmla="*/ 2147483647 h 57"/>
                <a:gd name="T60" fmla="*/ 2147483647 w 58"/>
                <a:gd name="T61" fmla="*/ 2147483647 h 57"/>
                <a:gd name="T62" fmla="*/ 2147483647 w 58"/>
                <a:gd name="T63" fmla="*/ 2147483647 h 57"/>
                <a:gd name="T64" fmla="*/ 2147483647 w 58"/>
                <a:gd name="T65" fmla="*/ 2147483647 h 57"/>
                <a:gd name="T66" fmla="*/ 2147483647 w 58"/>
                <a:gd name="T67" fmla="*/ 2147483647 h 57"/>
                <a:gd name="T68" fmla="*/ 2147483647 w 58"/>
                <a:gd name="T69" fmla="*/ 2147483647 h 57"/>
                <a:gd name="T70" fmla="*/ 2147483647 w 58"/>
                <a:gd name="T71" fmla="*/ 2147483647 h 57"/>
                <a:gd name="T72" fmla="*/ 2147483647 w 58"/>
                <a:gd name="T73" fmla="*/ 2147483647 h 57"/>
                <a:gd name="T74" fmla="*/ 2147483647 w 58"/>
                <a:gd name="T75" fmla="*/ 2147483647 h 57"/>
                <a:gd name="T76" fmla="*/ 2147483647 w 58"/>
                <a:gd name="T77" fmla="*/ 2147483647 h 57"/>
                <a:gd name="T78" fmla="*/ 2147483647 w 58"/>
                <a:gd name="T79" fmla="*/ 2147483647 h 57"/>
                <a:gd name="T80" fmla="*/ 2147483647 w 58"/>
                <a:gd name="T81" fmla="*/ 2147483647 h 57"/>
                <a:gd name="T82" fmla="*/ 2147483647 w 58"/>
                <a:gd name="T83" fmla="*/ 2147483647 h 57"/>
                <a:gd name="T84" fmla="*/ 2147483647 w 58"/>
                <a:gd name="T85" fmla="*/ 0 h 57"/>
                <a:gd name="T86" fmla="*/ 2147483647 w 58"/>
                <a:gd name="T87" fmla="*/ 0 h 57"/>
                <a:gd name="T88" fmla="*/ 2147483647 w 58"/>
                <a:gd name="T89" fmla="*/ 2147483647 h 5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58" h="57">
                  <a:moveTo>
                    <a:pt x="29" y="28"/>
                  </a:moveTo>
                  <a:lnTo>
                    <a:pt x="29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2" y="5"/>
                  </a:lnTo>
                  <a:lnTo>
                    <a:pt x="11" y="5"/>
                  </a:lnTo>
                  <a:lnTo>
                    <a:pt x="9" y="7"/>
                  </a:lnTo>
                  <a:lnTo>
                    <a:pt x="8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6" y="46"/>
                  </a:lnTo>
                  <a:lnTo>
                    <a:pt x="8" y="47"/>
                  </a:lnTo>
                  <a:lnTo>
                    <a:pt x="9" y="49"/>
                  </a:lnTo>
                  <a:lnTo>
                    <a:pt x="11" y="50"/>
                  </a:lnTo>
                  <a:lnTo>
                    <a:pt x="12" y="51"/>
                  </a:lnTo>
                  <a:lnTo>
                    <a:pt x="13" y="51"/>
                  </a:lnTo>
                  <a:lnTo>
                    <a:pt x="15" y="53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19" y="54"/>
                  </a:lnTo>
                  <a:lnTo>
                    <a:pt x="21" y="56"/>
                  </a:lnTo>
                  <a:lnTo>
                    <a:pt x="22" y="56"/>
                  </a:lnTo>
                  <a:lnTo>
                    <a:pt x="24" y="56"/>
                  </a:lnTo>
                  <a:lnTo>
                    <a:pt x="25" y="56"/>
                  </a:lnTo>
                  <a:lnTo>
                    <a:pt x="26" y="57"/>
                  </a:lnTo>
                  <a:lnTo>
                    <a:pt x="28" y="57"/>
                  </a:lnTo>
                  <a:lnTo>
                    <a:pt x="29" y="57"/>
                  </a:lnTo>
                  <a:lnTo>
                    <a:pt x="31" y="57"/>
                  </a:lnTo>
                  <a:lnTo>
                    <a:pt x="32" y="57"/>
                  </a:lnTo>
                  <a:lnTo>
                    <a:pt x="34" y="56"/>
                  </a:lnTo>
                  <a:lnTo>
                    <a:pt x="35" y="56"/>
                  </a:lnTo>
                  <a:lnTo>
                    <a:pt x="37" y="56"/>
                  </a:lnTo>
                  <a:lnTo>
                    <a:pt x="38" y="56"/>
                  </a:lnTo>
                  <a:lnTo>
                    <a:pt x="39" y="54"/>
                  </a:lnTo>
                  <a:lnTo>
                    <a:pt x="41" y="54"/>
                  </a:lnTo>
                  <a:lnTo>
                    <a:pt x="42" y="54"/>
                  </a:lnTo>
                  <a:lnTo>
                    <a:pt x="42" y="53"/>
                  </a:lnTo>
                  <a:lnTo>
                    <a:pt x="44" y="53"/>
                  </a:lnTo>
                  <a:lnTo>
                    <a:pt x="45" y="51"/>
                  </a:lnTo>
                  <a:lnTo>
                    <a:pt x="47" y="51"/>
                  </a:lnTo>
                  <a:lnTo>
                    <a:pt x="48" y="50"/>
                  </a:lnTo>
                  <a:lnTo>
                    <a:pt x="48" y="49"/>
                  </a:lnTo>
                  <a:lnTo>
                    <a:pt x="49" y="49"/>
                  </a:lnTo>
                  <a:lnTo>
                    <a:pt x="51" y="47"/>
                  </a:lnTo>
                  <a:lnTo>
                    <a:pt x="51" y="46"/>
                  </a:lnTo>
                  <a:lnTo>
                    <a:pt x="52" y="46"/>
                  </a:lnTo>
                  <a:lnTo>
                    <a:pt x="52" y="44"/>
                  </a:lnTo>
                  <a:lnTo>
                    <a:pt x="54" y="43"/>
                  </a:lnTo>
                  <a:lnTo>
                    <a:pt x="54" y="41"/>
                  </a:lnTo>
                  <a:lnTo>
                    <a:pt x="55" y="40"/>
                  </a:lnTo>
                  <a:lnTo>
                    <a:pt x="55" y="38"/>
                  </a:lnTo>
                  <a:lnTo>
                    <a:pt x="57" y="38"/>
                  </a:lnTo>
                  <a:lnTo>
                    <a:pt x="57" y="37"/>
                  </a:lnTo>
                  <a:lnTo>
                    <a:pt x="57" y="36"/>
                  </a:lnTo>
                  <a:lnTo>
                    <a:pt x="57" y="34"/>
                  </a:lnTo>
                  <a:lnTo>
                    <a:pt x="58" y="33"/>
                  </a:lnTo>
                  <a:lnTo>
                    <a:pt x="58" y="31"/>
                  </a:lnTo>
                  <a:lnTo>
                    <a:pt x="58" y="30"/>
                  </a:lnTo>
                  <a:lnTo>
                    <a:pt x="58" y="28"/>
                  </a:lnTo>
                  <a:lnTo>
                    <a:pt x="58" y="27"/>
                  </a:lnTo>
                  <a:lnTo>
                    <a:pt x="58" y="26"/>
                  </a:lnTo>
                  <a:lnTo>
                    <a:pt x="58" y="24"/>
                  </a:lnTo>
                  <a:lnTo>
                    <a:pt x="57" y="23"/>
                  </a:lnTo>
                  <a:lnTo>
                    <a:pt x="57" y="21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55" y="17"/>
                  </a:lnTo>
                  <a:lnTo>
                    <a:pt x="55" y="15"/>
                  </a:lnTo>
                  <a:lnTo>
                    <a:pt x="54" y="14"/>
                  </a:lnTo>
                  <a:lnTo>
                    <a:pt x="54" y="13"/>
                  </a:lnTo>
                  <a:lnTo>
                    <a:pt x="52" y="11"/>
                  </a:lnTo>
                  <a:lnTo>
                    <a:pt x="51" y="10"/>
                  </a:lnTo>
                  <a:lnTo>
                    <a:pt x="51" y="8"/>
                  </a:lnTo>
                  <a:lnTo>
                    <a:pt x="49" y="7"/>
                  </a:lnTo>
                  <a:lnTo>
                    <a:pt x="48" y="7"/>
                  </a:lnTo>
                  <a:lnTo>
                    <a:pt x="48" y="5"/>
                  </a:lnTo>
                  <a:lnTo>
                    <a:pt x="47" y="5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6" name="Freeform 85"/>
            <p:cNvSpPr>
              <a:spLocks/>
            </p:cNvSpPr>
            <p:nvPr/>
          </p:nvSpPr>
          <p:spPr bwMode="auto">
            <a:xfrm>
              <a:off x="6804025" y="2398713"/>
              <a:ext cx="55563" cy="57150"/>
            </a:xfrm>
            <a:custGeom>
              <a:avLst/>
              <a:gdLst>
                <a:gd name="T0" fmla="*/ 2147483647 w 69"/>
                <a:gd name="T1" fmla="*/ 2147483647 h 70"/>
                <a:gd name="T2" fmla="*/ 2147483647 w 69"/>
                <a:gd name="T3" fmla="*/ 2147483647 h 70"/>
                <a:gd name="T4" fmla="*/ 2147483647 w 69"/>
                <a:gd name="T5" fmla="*/ 2147483647 h 70"/>
                <a:gd name="T6" fmla="*/ 2147483647 w 69"/>
                <a:gd name="T7" fmla="*/ 2147483647 h 70"/>
                <a:gd name="T8" fmla="*/ 2147483647 w 69"/>
                <a:gd name="T9" fmla="*/ 2147483647 h 70"/>
                <a:gd name="T10" fmla="*/ 2147483647 w 69"/>
                <a:gd name="T11" fmla="*/ 2147483647 h 70"/>
                <a:gd name="T12" fmla="*/ 2147483647 w 69"/>
                <a:gd name="T13" fmla="*/ 2147483647 h 70"/>
                <a:gd name="T14" fmla="*/ 2147483647 w 69"/>
                <a:gd name="T15" fmla="*/ 2147483647 h 70"/>
                <a:gd name="T16" fmla="*/ 2147483647 w 69"/>
                <a:gd name="T17" fmla="*/ 2147483647 h 70"/>
                <a:gd name="T18" fmla="*/ 0 w 69"/>
                <a:gd name="T19" fmla="*/ 2147483647 h 70"/>
                <a:gd name="T20" fmla="*/ 0 w 69"/>
                <a:gd name="T21" fmla="*/ 2147483647 h 70"/>
                <a:gd name="T22" fmla="*/ 0 w 69"/>
                <a:gd name="T23" fmla="*/ 2147483647 h 70"/>
                <a:gd name="T24" fmla="*/ 0 w 69"/>
                <a:gd name="T25" fmla="*/ 2147483647 h 70"/>
                <a:gd name="T26" fmla="*/ 2147483647 w 69"/>
                <a:gd name="T27" fmla="*/ 2147483647 h 70"/>
                <a:gd name="T28" fmla="*/ 2147483647 w 69"/>
                <a:gd name="T29" fmla="*/ 2147483647 h 70"/>
                <a:gd name="T30" fmla="*/ 2147483647 w 69"/>
                <a:gd name="T31" fmla="*/ 2147483647 h 70"/>
                <a:gd name="T32" fmla="*/ 2147483647 w 69"/>
                <a:gd name="T33" fmla="*/ 2147483647 h 70"/>
                <a:gd name="T34" fmla="*/ 2147483647 w 69"/>
                <a:gd name="T35" fmla="*/ 2147483647 h 70"/>
                <a:gd name="T36" fmla="*/ 2147483647 w 69"/>
                <a:gd name="T37" fmla="*/ 2147483647 h 70"/>
                <a:gd name="T38" fmla="*/ 2147483647 w 69"/>
                <a:gd name="T39" fmla="*/ 2147483647 h 70"/>
                <a:gd name="T40" fmla="*/ 2147483647 w 69"/>
                <a:gd name="T41" fmla="*/ 2147483647 h 70"/>
                <a:gd name="T42" fmla="*/ 2147483647 w 69"/>
                <a:gd name="T43" fmla="*/ 2147483647 h 70"/>
                <a:gd name="T44" fmla="*/ 2147483647 w 69"/>
                <a:gd name="T45" fmla="*/ 2147483647 h 70"/>
                <a:gd name="T46" fmla="*/ 2147483647 w 69"/>
                <a:gd name="T47" fmla="*/ 2147483647 h 70"/>
                <a:gd name="T48" fmla="*/ 2147483647 w 69"/>
                <a:gd name="T49" fmla="*/ 2147483647 h 70"/>
                <a:gd name="T50" fmla="*/ 2147483647 w 69"/>
                <a:gd name="T51" fmla="*/ 2147483647 h 70"/>
                <a:gd name="T52" fmla="*/ 2147483647 w 69"/>
                <a:gd name="T53" fmla="*/ 2147483647 h 70"/>
                <a:gd name="T54" fmla="*/ 2147483647 w 69"/>
                <a:gd name="T55" fmla="*/ 2147483647 h 70"/>
                <a:gd name="T56" fmla="*/ 2147483647 w 69"/>
                <a:gd name="T57" fmla="*/ 2147483647 h 70"/>
                <a:gd name="T58" fmla="*/ 2147483647 w 69"/>
                <a:gd name="T59" fmla="*/ 2147483647 h 70"/>
                <a:gd name="T60" fmla="*/ 2147483647 w 69"/>
                <a:gd name="T61" fmla="*/ 2147483647 h 70"/>
                <a:gd name="T62" fmla="*/ 2147483647 w 69"/>
                <a:gd name="T63" fmla="*/ 2147483647 h 70"/>
                <a:gd name="T64" fmla="*/ 2147483647 w 69"/>
                <a:gd name="T65" fmla="*/ 2147483647 h 70"/>
                <a:gd name="T66" fmla="*/ 2147483647 w 69"/>
                <a:gd name="T67" fmla="*/ 2147483647 h 70"/>
                <a:gd name="T68" fmla="*/ 2147483647 w 69"/>
                <a:gd name="T69" fmla="*/ 2147483647 h 70"/>
                <a:gd name="T70" fmla="*/ 2147483647 w 69"/>
                <a:gd name="T71" fmla="*/ 2147483647 h 70"/>
                <a:gd name="T72" fmla="*/ 2147483647 w 69"/>
                <a:gd name="T73" fmla="*/ 2147483647 h 70"/>
                <a:gd name="T74" fmla="*/ 2147483647 w 69"/>
                <a:gd name="T75" fmla="*/ 2147483647 h 70"/>
                <a:gd name="T76" fmla="*/ 2147483647 w 69"/>
                <a:gd name="T77" fmla="*/ 2147483647 h 70"/>
                <a:gd name="T78" fmla="*/ 2147483647 w 69"/>
                <a:gd name="T79" fmla="*/ 2147483647 h 70"/>
                <a:gd name="T80" fmla="*/ 2147483647 w 69"/>
                <a:gd name="T81" fmla="*/ 2147483647 h 70"/>
                <a:gd name="T82" fmla="*/ 2147483647 w 69"/>
                <a:gd name="T83" fmla="*/ 2147483647 h 70"/>
                <a:gd name="T84" fmla="*/ 2147483647 w 69"/>
                <a:gd name="T85" fmla="*/ 2147483647 h 70"/>
                <a:gd name="T86" fmla="*/ 2147483647 w 69"/>
                <a:gd name="T87" fmla="*/ 0 h 7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69" h="70">
                  <a:moveTo>
                    <a:pt x="35" y="0"/>
                  </a:moveTo>
                  <a:lnTo>
                    <a:pt x="33" y="0"/>
                  </a:lnTo>
                  <a:lnTo>
                    <a:pt x="32" y="1"/>
                  </a:lnTo>
                  <a:lnTo>
                    <a:pt x="29" y="1"/>
                  </a:lnTo>
                  <a:lnTo>
                    <a:pt x="28" y="1"/>
                  </a:lnTo>
                  <a:lnTo>
                    <a:pt x="26" y="1"/>
                  </a:lnTo>
                  <a:lnTo>
                    <a:pt x="25" y="3"/>
                  </a:lnTo>
                  <a:lnTo>
                    <a:pt x="23" y="3"/>
                  </a:lnTo>
                  <a:lnTo>
                    <a:pt x="22" y="3"/>
                  </a:lnTo>
                  <a:lnTo>
                    <a:pt x="20" y="4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5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2" y="10"/>
                  </a:lnTo>
                  <a:lnTo>
                    <a:pt x="10" y="11"/>
                  </a:lnTo>
                  <a:lnTo>
                    <a:pt x="9" y="11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5" y="19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5" y="52"/>
                  </a:lnTo>
                  <a:lnTo>
                    <a:pt x="5" y="53"/>
                  </a:lnTo>
                  <a:lnTo>
                    <a:pt x="6" y="55"/>
                  </a:lnTo>
                  <a:lnTo>
                    <a:pt x="7" y="56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0" y="60"/>
                  </a:lnTo>
                  <a:lnTo>
                    <a:pt x="12" y="62"/>
                  </a:lnTo>
                  <a:lnTo>
                    <a:pt x="13" y="63"/>
                  </a:lnTo>
                  <a:lnTo>
                    <a:pt x="15" y="65"/>
                  </a:lnTo>
                  <a:lnTo>
                    <a:pt x="16" y="66"/>
                  </a:lnTo>
                  <a:lnTo>
                    <a:pt x="17" y="66"/>
                  </a:lnTo>
                  <a:lnTo>
                    <a:pt x="20" y="68"/>
                  </a:lnTo>
                  <a:lnTo>
                    <a:pt x="22" y="68"/>
                  </a:lnTo>
                  <a:lnTo>
                    <a:pt x="23" y="69"/>
                  </a:lnTo>
                  <a:lnTo>
                    <a:pt x="25" y="69"/>
                  </a:lnTo>
                  <a:lnTo>
                    <a:pt x="26" y="69"/>
                  </a:lnTo>
                  <a:lnTo>
                    <a:pt x="28" y="70"/>
                  </a:lnTo>
                  <a:lnTo>
                    <a:pt x="29" y="70"/>
                  </a:lnTo>
                  <a:lnTo>
                    <a:pt x="32" y="70"/>
                  </a:lnTo>
                  <a:lnTo>
                    <a:pt x="33" y="70"/>
                  </a:lnTo>
                  <a:lnTo>
                    <a:pt x="35" y="70"/>
                  </a:lnTo>
                  <a:lnTo>
                    <a:pt x="36" y="70"/>
                  </a:lnTo>
                  <a:lnTo>
                    <a:pt x="39" y="70"/>
                  </a:lnTo>
                  <a:lnTo>
                    <a:pt x="41" y="70"/>
                  </a:lnTo>
                  <a:lnTo>
                    <a:pt x="42" y="70"/>
                  </a:lnTo>
                  <a:lnTo>
                    <a:pt x="43" y="69"/>
                  </a:lnTo>
                  <a:lnTo>
                    <a:pt x="45" y="69"/>
                  </a:lnTo>
                  <a:lnTo>
                    <a:pt x="46" y="69"/>
                  </a:lnTo>
                  <a:lnTo>
                    <a:pt x="49" y="68"/>
                  </a:lnTo>
                  <a:lnTo>
                    <a:pt x="51" y="68"/>
                  </a:lnTo>
                  <a:lnTo>
                    <a:pt x="52" y="66"/>
                  </a:lnTo>
                  <a:lnTo>
                    <a:pt x="54" y="66"/>
                  </a:lnTo>
                  <a:lnTo>
                    <a:pt x="55" y="65"/>
                  </a:lnTo>
                  <a:lnTo>
                    <a:pt x="56" y="63"/>
                  </a:lnTo>
                  <a:lnTo>
                    <a:pt x="58" y="63"/>
                  </a:lnTo>
                  <a:lnTo>
                    <a:pt x="58" y="62"/>
                  </a:lnTo>
                  <a:lnTo>
                    <a:pt x="59" y="60"/>
                  </a:lnTo>
                  <a:lnTo>
                    <a:pt x="61" y="59"/>
                  </a:lnTo>
                  <a:lnTo>
                    <a:pt x="62" y="57"/>
                  </a:lnTo>
                  <a:lnTo>
                    <a:pt x="64" y="56"/>
                  </a:lnTo>
                  <a:lnTo>
                    <a:pt x="64" y="55"/>
                  </a:lnTo>
                  <a:lnTo>
                    <a:pt x="65" y="53"/>
                  </a:lnTo>
                  <a:lnTo>
                    <a:pt x="66" y="52"/>
                  </a:lnTo>
                  <a:lnTo>
                    <a:pt x="66" y="50"/>
                  </a:lnTo>
                  <a:lnTo>
                    <a:pt x="68" y="49"/>
                  </a:lnTo>
                  <a:lnTo>
                    <a:pt x="68" y="47"/>
                  </a:lnTo>
                  <a:lnTo>
                    <a:pt x="68" y="46"/>
                  </a:lnTo>
                  <a:lnTo>
                    <a:pt x="69" y="45"/>
                  </a:lnTo>
                  <a:lnTo>
                    <a:pt x="69" y="43"/>
                  </a:lnTo>
                  <a:lnTo>
                    <a:pt x="69" y="42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69" y="36"/>
                  </a:lnTo>
                  <a:lnTo>
                    <a:pt x="69" y="34"/>
                  </a:lnTo>
                  <a:lnTo>
                    <a:pt x="69" y="32"/>
                  </a:lnTo>
                  <a:lnTo>
                    <a:pt x="69" y="30"/>
                  </a:lnTo>
                  <a:lnTo>
                    <a:pt x="69" y="29"/>
                  </a:lnTo>
                  <a:lnTo>
                    <a:pt x="69" y="27"/>
                  </a:lnTo>
                  <a:lnTo>
                    <a:pt x="68" y="26"/>
                  </a:lnTo>
                  <a:lnTo>
                    <a:pt x="68" y="23"/>
                  </a:lnTo>
                  <a:lnTo>
                    <a:pt x="68" y="21"/>
                  </a:lnTo>
                  <a:lnTo>
                    <a:pt x="66" y="20"/>
                  </a:lnTo>
                  <a:lnTo>
                    <a:pt x="66" y="19"/>
                  </a:lnTo>
                  <a:lnTo>
                    <a:pt x="65" y="17"/>
                  </a:lnTo>
                  <a:lnTo>
                    <a:pt x="64" y="16"/>
                  </a:lnTo>
                  <a:lnTo>
                    <a:pt x="64" y="14"/>
                  </a:lnTo>
                  <a:lnTo>
                    <a:pt x="62" y="13"/>
                  </a:lnTo>
                  <a:lnTo>
                    <a:pt x="61" y="11"/>
                  </a:lnTo>
                  <a:lnTo>
                    <a:pt x="59" y="11"/>
                  </a:lnTo>
                  <a:lnTo>
                    <a:pt x="58" y="10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5" y="7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1" y="4"/>
                  </a:lnTo>
                  <a:lnTo>
                    <a:pt x="49" y="3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6" y="0"/>
                  </a:lnTo>
                  <a:lnTo>
                    <a:pt x="35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7" name="Rectangle 86"/>
            <p:cNvSpPr>
              <a:spLocks noChangeArrowheads="1"/>
            </p:cNvSpPr>
            <p:nvPr/>
          </p:nvSpPr>
          <p:spPr bwMode="auto">
            <a:xfrm>
              <a:off x="6146800" y="1773238"/>
              <a:ext cx="138113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en-US" sz="2400"/>
            </a:p>
          </p:txBody>
        </p:sp>
        <p:sp>
          <p:nvSpPr>
            <p:cNvPr id="12388" name="Rectangle 87"/>
            <p:cNvSpPr>
              <a:spLocks noChangeArrowheads="1"/>
            </p:cNvSpPr>
            <p:nvPr/>
          </p:nvSpPr>
          <p:spPr bwMode="auto">
            <a:xfrm>
              <a:off x="6048375" y="2041525"/>
              <a:ext cx="158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600" i="1">
                  <a:solidFill>
                    <a:srgbClr val="000000"/>
                  </a:solidFill>
                  <a:latin typeface="Times-Roman"/>
                </a:rPr>
                <a:t>s </a:t>
              </a:r>
              <a:endParaRPr lang="en-US" altLang="en-US" sz="2400"/>
            </a:p>
          </p:txBody>
        </p:sp>
      </p:grpSp>
      <p:sp>
        <p:nvSpPr>
          <p:cNvPr id="12293" name="Line 88"/>
          <p:cNvSpPr>
            <a:spLocks noChangeShapeType="1"/>
          </p:cNvSpPr>
          <p:nvPr/>
        </p:nvSpPr>
        <p:spPr bwMode="auto">
          <a:xfrm flipH="1">
            <a:off x="2314575" y="3243263"/>
            <a:ext cx="2365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89"/>
          <p:cNvSpPr>
            <a:spLocks noChangeShapeType="1"/>
          </p:cNvSpPr>
          <p:nvPr/>
        </p:nvSpPr>
        <p:spPr bwMode="auto">
          <a:xfrm flipH="1">
            <a:off x="4219575" y="4306888"/>
            <a:ext cx="2873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Freeform 90"/>
          <p:cNvSpPr>
            <a:spLocks/>
          </p:cNvSpPr>
          <p:nvPr/>
        </p:nvSpPr>
        <p:spPr bwMode="auto">
          <a:xfrm>
            <a:off x="3730625" y="4113213"/>
            <a:ext cx="504825" cy="198437"/>
          </a:xfrm>
          <a:custGeom>
            <a:avLst/>
            <a:gdLst>
              <a:gd name="T0" fmla="*/ 2147483647 w 635"/>
              <a:gd name="T1" fmla="*/ 0 h 252"/>
              <a:gd name="T2" fmla="*/ 2147483647 w 635"/>
              <a:gd name="T3" fmla="*/ 0 h 252"/>
              <a:gd name="T4" fmla="*/ 2147483647 w 635"/>
              <a:gd name="T5" fmla="*/ 0 h 252"/>
              <a:gd name="T6" fmla="*/ 2147483647 w 635"/>
              <a:gd name="T7" fmla="*/ 2147483647 h 252"/>
              <a:gd name="T8" fmla="*/ 2147483647 w 635"/>
              <a:gd name="T9" fmla="*/ 2147483647 h 252"/>
              <a:gd name="T10" fmla="*/ 2147483647 w 635"/>
              <a:gd name="T11" fmla="*/ 2147483647 h 252"/>
              <a:gd name="T12" fmla="*/ 2147483647 w 635"/>
              <a:gd name="T13" fmla="*/ 2147483647 h 252"/>
              <a:gd name="T14" fmla="*/ 2147483647 w 635"/>
              <a:gd name="T15" fmla="*/ 2147483647 h 252"/>
              <a:gd name="T16" fmla="*/ 2147483647 w 635"/>
              <a:gd name="T17" fmla="*/ 2147483647 h 252"/>
              <a:gd name="T18" fmla="*/ 2147483647 w 635"/>
              <a:gd name="T19" fmla="*/ 2147483647 h 252"/>
              <a:gd name="T20" fmla="*/ 2147483647 w 635"/>
              <a:gd name="T21" fmla="*/ 2147483647 h 252"/>
              <a:gd name="T22" fmla="*/ 2147483647 w 635"/>
              <a:gd name="T23" fmla="*/ 2147483647 h 252"/>
              <a:gd name="T24" fmla="*/ 2147483647 w 635"/>
              <a:gd name="T25" fmla="*/ 2147483647 h 252"/>
              <a:gd name="T26" fmla="*/ 2147483647 w 635"/>
              <a:gd name="T27" fmla="*/ 2147483647 h 252"/>
              <a:gd name="T28" fmla="*/ 2147483647 w 635"/>
              <a:gd name="T29" fmla="*/ 2147483647 h 252"/>
              <a:gd name="T30" fmla="*/ 2147483647 w 635"/>
              <a:gd name="T31" fmla="*/ 2147483647 h 252"/>
              <a:gd name="T32" fmla="*/ 2147483647 w 635"/>
              <a:gd name="T33" fmla="*/ 2147483647 h 252"/>
              <a:gd name="T34" fmla="*/ 2147483647 w 635"/>
              <a:gd name="T35" fmla="*/ 2147483647 h 252"/>
              <a:gd name="T36" fmla="*/ 2147483647 w 635"/>
              <a:gd name="T37" fmla="*/ 2147483647 h 252"/>
              <a:gd name="T38" fmla="*/ 2147483647 w 635"/>
              <a:gd name="T39" fmla="*/ 2147483647 h 252"/>
              <a:gd name="T40" fmla="*/ 2147483647 w 635"/>
              <a:gd name="T41" fmla="*/ 2147483647 h 252"/>
              <a:gd name="T42" fmla="*/ 2147483647 w 635"/>
              <a:gd name="T43" fmla="*/ 2147483647 h 252"/>
              <a:gd name="T44" fmla="*/ 2147483647 w 635"/>
              <a:gd name="T45" fmla="*/ 2147483647 h 252"/>
              <a:gd name="T46" fmla="*/ 2147483647 w 635"/>
              <a:gd name="T47" fmla="*/ 2147483647 h 252"/>
              <a:gd name="T48" fmla="*/ 2147483647 w 635"/>
              <a:gd name="T49" fmla="*/ 2147483647 h 252"/>
              <a:gd name="T50" fmla="*/ 2147483647 w 635"/>
              <a:gd name="T51" fmla="*/ 2147483647 h 252"/>
              <a:gd name="T52" fmla="*/ 2147483647 w 635"/>
              <a:gd name="T53" fmla="*/ 2147483647 h 252"/>
              <a:gd name="T54" fmla="*/ 2147483647 w 635"/>
              <a:gd name="T55" fmla="*/ 2147483647 h 252"/>
              <a:gd name="T56" fmla="*/ 2147483647 w 635"/>
              <a:gd name="T57" fmla="*/ 2147483647 h 252"/>
              <a:gd name="T58" fmla="*/ 2147483647 w 635"/>
              <a:gd name="T59" fmla="*/ 2147483647 h 252"/>
              <a:gd name="T60" fmla="*/ 2147483647 w 635"/>
              <a:gd name="T61" fmla="*/ 2147483647 h 252"/>
              <a:gd name="T62" fmla="*/ 2147483647 w 635"/>
              <a:gd name="T63" fmla="*/ 2147483647 h 252"/>
              <a:gd name="T64" fmla="*/ 2147483647 w 635"/>
              <a:gd name="T65" fmla="*/ 2147483647 h 252"/>
              <a:gd name="T66" fmla="*/ 2147483647 w 635"/>
              <a:gd name="T67" fmla="*/ 2147483647 h 252"/>
              <a:gd name="T68" fmla="*/ 2147483647 w 635"/>
              <a:gd name="T69" fmla="*/ 2147483647 h 252"/>
              <a:gd name="T70" fmla="*/ 2147483647 w 635"/>
              <a:gd name="T71" fmla="*/ 2147483647 h 252"/>
              <a:gd name="T72" fmla="*/ 2147483647 w 635"/>
              <a:gd name="T73" fmla="*/ 2147483647 h 252"/>
              <a:gd name="T74" fmla="*/ 2147483647 w 635"/>
              <a:gd name="T75" fmla="*/ 2147483647 h 252"/>
              <a:gd name="T76" fmla="*/ 2147483647 w 635"/>
              <a:gd name="T77" fmla="*/ 2147483647 h 252"/>
              <a:gd name="T78" fmla="*/ 2147483647 w 635"/>
              <a:gd name="T79" fmla="*/ 2147483647 h 252"/>
              <a:gd name="T80" fmla="*/ 2147483647 w 635"/>
              <a:gd name="T81" fmla="*/ 2147483647 h 252"/>
              <a:gd name="T82" fmla="*/ 2147483647 w 635"/>
              <a:gd name="T83" fmla="*/ 2147483647 h 252"/>
              <a:gd name="T84" fmla="*/ 2147483647 w 635"/>
              <a:gd name="T85" fmla="*/ 2147483647 h 252"/>
              <a:gd name="T86" fmla="*/ 2147483647 w 635"/>
              <a:gd name="T87" fmla="*/ 2147483647 h 252"/>
              <a:gd name="T88" fmla="*/ 2147483647 w 635"/>
              <a:gd name="T89" fmla="*/ 2147483647 h 252"/>
              <a:gd name="T90" fmla="*/ 2147483647 w 635"/>
              <a:gd name="T91" fmla="*/ 2147483647 h 252"/>
              <a:gd name="T92" fmla="*/ 2147483647 w 635"/>
              <a:gd name="T93" fmla="*/ 2147483647 h 252"/>
              <a:gd name="T94" fmla="*/ 2147483647 w 635"/>
              <a:gd name="T95" fmla="*/ 2147483647 h 252"/>
              <a:gd name="T96" fmla="*/ 2147483647 w 635"/>
              <a:gd name="T97" fmla="*/ 2147483647 h 252"/>
              <a:gd name="T98" fmla="*/ 2147483647 w 635"/>
              <a:gd name="T99" fmla="*/ 2147483647 h 252"/>
              <a:gd name="T100" fmla="*/ 2147483647 w 635"/>
              <a:gd name="T101" fmla="*/ 2147483647 h 252"/>
              <a:gd name="T102" fmla="*/ 2147483647 w 635"/>
              <a:gd name="T103" fmla="*/ 2147483647 h 252"/>
              <a:gd name="T104" fmla="*/ 2147483647 w 635"/>
              <a:gd name="T105" fmla="*/ 2147483647 h 252"/>
              <a:gd name="T106" fmla="*/ 2147483647 w 635"/>
              <a:gd name="T107" fmla="*/ 2147483647 h 252"/>
              <a:gd name="T108" fmla="*/ 2147483647 w 635"/>
              <a:gd name="T109" fmla="*/ 2147483647 h 252"/>
              <a:gd name="T110" fmla="*/ 2147483647 w 635"/>
              <a:gd name="T111" fmla="*/ 2147483647 h 252"/>
              <a:gd name="T112" fmla="*/ 2147483647 w 635"/>
              <a:gd name="T113" fmla="*/ 2147483647 h 252"/>
              <a:gd name="T114" fmla="*/ 2147483647 w 635"/>
              <a:gd name="T115" fmla="*/ 2147483647 h 252"/>
              <a:gd name="T116" fmla="*/ 2147483647 w 635"/>
              <a:gd name="T117" fmla="*/ 2147483647 h 252"/>
              <a:gd name="T118" fmla="*/ 2147483647 w 635"/>
              <a:gd name="T119" fmla="*/ 2147483647 h 252"/>
              <a:gd name="T120" fmla="*/ 2147483647 w 635"/>
              <a:gd name="T121" fmla="*/ 2147483647 h 25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35" h="252">
                <a:moveTo>
                  <a:pt x="0" y="0"/>
                </a:moveTo>
                <a:lnTo>
                  <a:pt x="24" y="0"/>
                </a:lnTo>
                <a:lnTo>
                  <a:pt x="47" y="0"/>
                </a:lnTo>
                <a:lnTo>
                  <a:pt x="69" y="0"/>
                </a:lnTo>
                <a:lnTo>
                  <a:pt x="88" y="0"/>
                </a:lnTo>
                <a:lnTo>
                  <a:pt x="107" y="0"/>
                </a:lnTo>
                <a:lnTo>
                  <a:pt x="124" y="0"/>
                </a:lnTo>
                <a:lnTo>
                  <a:pt x="140" y="0"/>
                </a:lnTo>
                <a:lnTo>
                  <a:pt x="155" y="0"/>
                </a:lnTo>
                <a:lnTo>
                  <a:pt x="169" y="0"/>
                </a:lnTo>
                <a:lnTo>
                  <a:pt x="181" y="0"/>
                </a:lnTo>
                <a:lnTo>
                  <a:pt x="192" y="0"/>
                </a:lnTo>
                <a:lnTo>
                  <a:pt x="203" y="0"/>
                </a:lnTo>
                <a:lnTo>
                  <a:pt x="212" y="0"/>
                </a:lnTo>
                <a:lnTo>
                  <a:pt x="222" y="0"/>
                </a:lnTo>
                <a:lnTo>
                  <a:pt x="229" y="0"/>
                </a:lnTo>
                <a:lnTo>
                  <a:pt x="237" y="0"/>
                </a:lnTo>
                <a:lnTo>
                  <a:pt x="243" y="0"/>
                </a:lnTo>
                <a:lnTo>
                  <a:pt x="248" y="0"/>
                </a:lnTo>
                <a:lnTo>
                  <a:pt x="254" y="0"/>
                </a:lnTo>
                <a:lnTo>
                  <a:pt x="258" y="0"/>
                </a:lnTo>
                <a:lnTo>
                  <a:pt x="262" y="0"/>
                </a:lnTo>
                <a:lnTo>
                  <a:pt x="265" y="0"/>
                </a:lnTo>
                <a:lnTo>
                  <a:pt x="268" y="0"/>
                </a:lnTo>
                <a:lnTo>
                  <a:pt x="271" y="0"/>
                </a:lnTo>
                <a:lnTo>
                  <a:pt x="274" y="0"/>
                </a:lnTo>
                <a:lnTo>
                  <a:pt x="276" y="0"/>
                </a:lnTo>
                <a:lnTo>
                  <a:pt x="278" y="1"/>
                </a:lnTo>
                <a:lnTo>
                  <a:pt x="279" y="1"/>
                </a:lnTo>
                <a:lnTo>
                  <a:pt x="281" y="1"/>
                </a:lnTo>
                <a:lnTo>
                  <a:pt x="283" y="1"/>
                </a:lnTo>
                <a:lnTo>
                  <a:pt x="284" y="1"/>
                </a:lnTo>
                <a:lnTo>
                  <a:pt x="287" y="1"/>
                </a:lnTo>
                <a:lnTo>
                  <a:pt x="289" y="1"/>
                </a:lnTo>
                <a:lnTo>
                  <a:pt x="290" y="1"/>
                </a:lnTo>
                <a:lnTo>
                  <a:pt x="292" y="1"/>
                </a:lnTo>
                <a:lnTo>
                  <a:pt x="293" y="1"/>
                </a:lnTo>
                <a:lnTo>
                  <a:pt x="294" y="2"/>
                </a:lnTo>
                <a:lnTo>
                  <a:pt x="295" y="2"/>
                </a:lnTo>
                <a:lnTo>
                  <a:pt x="296" y="2"/>
                </a:lnTo>
                <a:lnTo>
                  <a:pt x="298" y="2"/>
                </a:lnTo>
                <a:lnTo>
                  <a:pt x="299" y="2"/>
                </a:lnTo>
                <a:lnTo>
                  <a:pt x="300" y="2"/>
                </a:lnTo>
                <a:lnTo>
                  <a:pt x="301" y="2"/>
                </a:lnTo>
                <a:lnTo>
                  <a:pt x="302" y="2"/>
                </a:lnTo>
                <a:lnTo>
                  <a:pt x="304" y="2"/>
                </a:lnTo>
                <a:lnTo>
                  <a:pt x="305" y="2"/>
                </a:lnTo>
                <a:lnTo>
                  <a:pt x="306" y="2"/>
                </a:lnTo>
                <a:lnTo>
                  <a:pt x="307" y="2"/>
                </a:lnTo>
                <a:lnTo>
                  <a:pt x="308" y="3"/>
                </a:lnTo>
                <a:lnTo>
                  <a:pt x="309" y="3"/>
                </a:lnTo>
                <a:lnTo>
                  <a:pt x="310" y="3"/>
                </a:lnTo>
                <a:lnTo>
                  <a:pt x="311" y="3"/>
                </a:lnTo>
                <a:lnTo>
                  <a:pt x="312" y="3"/>
                </a:lnTo>
                <a:lnTo>
                  <a:pt x="313" y="3"/>
                </a:lnTo>
                <a:lnTo>
                  <a:pt x="314" y="3"/>
                </a:lnTo>
                <a:lnTo>
                  <a:pt x="315" y="4"/>
                </a:lnTo>
                <a:lnTo>
                  <a:pt x="316" y="4"/>
                </a:lnTo>
                <a:lnTo>
                  <a:pt x="318" y="4"/>
                </a:lnTo>
                <a:lnTo>
                  <a:pt x="320" y="4"/>
                </a:lnTo>
                <a:lnTo>
                  <a:pt x="321" y="4"/>
                </a:lnTo>
                <a:lnTo>
                  <a:pt x="323" y="6"/>
                </a:lnTo>
                <a:lnTo>
                  <a:pt x="324" y="6"/>
                </a:lnTo>
                <a:lnTo>
                  <a:pt x="326" y="6"/>
                </a:lnTo>
                <a:lnTo>
                  <a:pt x="328" y="6"/>
                </a:lnTo>
                <a:lnTo>
                  <a:pt x="329" y="6"/>
                </a:lnTo>
                <a:lnTo>
                  <a:pt x="330" y="7"/>
                </a:lnTo>
                <a:lnTo>
                  <a:pt x="332" y="7"/>
                </a:lnTo>
                <a:lnTo>
                  <a:pt x="333" y="7"/>
                </a:lnTo>
                <a:lnTo>
                  <a:pt x="334" y="7"/>
                </a:lnTo>
                <a:lnTo>
                  <a:pt x="335" y="7"/>
                </a:lnTo>
                <a:lnTo>
                  <a:pt x="337" y="7"/>
                </a:lnTo>
                <a:lnTo>
                  <a:pt x="338" y="8"/>
                </a:lnTo>
                <a:lnTo>
                  <a:pt x="339" y="8"/>
                </a:lnTo>
                <a:lnTo>
                  <a:pt x="340" y="8"/>
                </a:lnTo>
                <a:lnTo>
                  <a:pt x="341" y="8"/>
                </a:lnTo>
                <a:lnTo>
                  <a:pt x="342" y="9"/>
                </a:lnTo>
                <a:lnTo>
                  <a:pt x="343" y="9"/>
                </a:lnTo>
                <a:lnTo>
                  <a:pt x="344" y="9"/>
                </a:lnTo>
                <a:lnTo>
                  <a:pt x="345" y="9"/>
                </a:lnTo>
                <a:lnTo>
                  <a:pt x="346" y="9"/>
                </a:lnTo>
                <a:lnTo>
                  <a:pt x="347" y="10"/>
                </a:lnTo>
                <a:lnTo>
                  <a:pt x="348" y="10"/>
                </a:lnTo>
                <a:lnTo>
                  <a:pt x="349" y="10"/>
                </a:lnTo>
                <a:lnTo>
                  <a:pt x="350" y="10"/>
                </a:lnTo>
                <a:lnTo>
                  <a:pt x="351" y="11"/>
                </a:lnTo>
                <a:lnTo>
                  <a:pt x="352" y="11"/>
                </a:lnTo>
                <a:lnTo>
                  <a:pt x="354" y="12"/>
                </a:lnTo>
                <a:lnTo>
                  <a:pt x="356" y="12"/>
                </a:lnTo>
                <a:lnTo>
                  <a:pt x="357" y="12"/>
                </a:lnTo>
                <a:lnTo>
                  <a:pt x="359" y="13"/>
                </a:lnTo>
                <a:lnTo>
                  <a:pt x="360" y="13"/>
                </a:lnTo>
                <a:lnTo>
                  <a:pt x="362" y="14"/>
                </a:lnTo>
                <a:lnTo>
                  <a:pt x="364" y="14"/>
                </a:lnTo>
                <a:lnTo>
                  <a:pt x="366" y="15"/>
                </a:lnTo>
                <a:lnTo>
                  <a:pt x="367" y="16"/>
                </a:lnTo>
                <a:lnTo>
                  <a:pt x="369" y="16"/>
                </a:lnTo>
                <a:lnTo>
                  <a:pt x="372" y="17"/>
                </a:lnTo>
                <a:lnTo>
                  <a:pt x="373" y="17"/>
                </a:lnTo>
                <a:lnTo>
                  <a:pt x="374" y="17"/>
                </a:lnTo>
                <a:lnTo>
                  <a:pt x="376" y="18"/>
                </a:lnTo>
                <a:lnTo>
                  <a:pt x="377" y="18"/>
                </a:lnTo>
                <a:lnTo>
                  <a:pt x="378" y="19"/>
                </a:lnTo>
                <a:lnTo>
                  <a:pt x="379" y="19"/>
                </a:lnTo>
                <a:lnTo>
                  <a:pt x="380" y="19"/>
                </a:lnTo>
                <a:lnTo>
                  <a:pt x="381" y="20"/>
                </a:lnTo>
                <a:lnTo>
                  <a:pt x="382" y="20"/>
                </a:lnTo>
                <a:lnTo>
                  <a:pt x="383" y="20"/>
                </a:lnTo>
                <a:lnTo>
                  <a:pt x="384" y="21"/>
                </a:lnTo>
                <a:lnTo>
                  <a:pt x="385" y="21"/>
                </a:lnTo>
                <a:lnTo>
                  <a:pt x="386" y="23"/>
                </a:lnTo>
                <a:lnTo>
                  <a:pt x="388" y="23"/>
                </a:lnTo>
                <a:lnTo>
                  <a:pt x="389" y="24"/>
                </a:lnTo>
                <a:lnTo>
                  <a:pt x="390" y="24"/>
                </a:lnTo>
                <a:lnTo>
                  <a:pt x="391" y="24"/>
                </a:lnTo>
                <a:lnTo>
                  <a:pt x="392" y="25"/>
                </a:lnTo>
                <a:lnTo>
                  <a:pt x="393" y="25"/>
                </a:lnTo>
                <a:lnTo>
                  <a:pt x="394" y="26"/>
                </a:lnTo>
                <a:lnTo>
                  <a:pt x="395" y="26"/>
                </a:lnTo>
                <a:lnTo>
                  <a:pt x="396" y="27"/>
                </a:lnTo>
                <a:lnTo>
                  <a:pt x="398" y="28"/>
                </a:lnTo>
                <a:lnTo>
                  <a:pt x="399" y="28"/>
                </a:lnTo>
                <a:lnTo>
                  <a:pt x="400" y="29"/>
                </a:lnTo>
                <a:lnTo>
                  <a:pt x="402" y="30"/>
                </a:lnTo>
                <a:lnTo>
                  <a:pt x="403" y="30"/>
                </a:lnTo>
                <a:lnTo>
                  <a:pt x="406" y="31"/>
                </a:lnTo>
                <a:lnTo>
                  <a:pt x="408" y="32"/>
                </a:lnTo>
                <a:lnTo>
                  <a:pt x="409" y="33"/>
                </a:lnTo>
                <a:lnTo>
                  <a:pt x="410" y="33"/>
                </a:lnTo>
                <a:lnTo>
                  <a:pt x="411" y="34"/>
                </a:lnTo>
                <a:lnTo>
                  <a:pt x="413" y="35"/>
                </a:lnTo>
                <a:lnTo>
                  <a:pt x="414" y="35"/>
                </a:lnTo>
                <a:lnTo>
                  <a:pt x="415" y="36"/>
                </a:lnTo>
                <a:lnTo>
                  <a:pt x="416" y="36"/>
                </a:lnTo>
                <a:lnTo>
                  <a:pt x="417" y="37"/>
                </a:lnTo>
                <a:lnTo>
                  <a:pt x="418" y="37"/>
                </a:lnTo>
                <a:lnTo>
                  <a:pt x="418" y="38"/>
                </a:lnTo>
                <a:lnTo>
                  <a:pt x="419" y="38"/>
                </a:lnTo>
                <a:lnTo>
                  <a:pt x="420" y="38"/>
                </a:lnTo>
                <a:lnTo>
                  <a:pt x="422" y="40"/>
                </a:lnTo>
                <a:lnTo>
                  <a:pt x="423" y="40"/>
                </a:lnTo>
                <a:lnTo>
                  <a:pt x="423" y="41"/>
                </a:lnTo>
                <a:lnTo>
                  <a:pt x="424" y="41"/>
                </a:lnTo>
                <a:lnTo>
                  <a:pt x="425" y="41"/>
                </a:lnTo>
                <a:lnTo>
                  <a:pt x="426" y="42"/>
                </a:lnTo>
                <a:lnTo>
                  <a:pt x="427" y="42"/>
                </a:lnTo>
                <a:lnTo>
                  <a:pt x="427" y="43"/>
                </a:lnTo>
                <a:lnTo>
                  <a:pt x="428" y="43"/>
                </a:lnTo>
                <a:lnTo>
                  <a:pt x="429" y="44"/>
                </a:lnTo>
                <a:lnTo>
                  <a:pt x="430" y="44"/>
                </a:lnTo>
                <a:lnTo>
                  <a:pt x="431" y="45"/>
                </a:lnTo>
                <a:lnTo>
                  <a:pt x="432" y="45"/>
                </a:lnTo>
                <a:lnTo>
                  <a:pt x="433" y="46"/>
                </a:lnTo>
                <a:lnTo>
                  <a:pt x="434" y="47"/>
                </a:lnTo>
                <a:lnTo>
                  <a:pt x="436" y="47"/>
                </a:lnTo>
                <a:lnTo>
                  <a:pt x="437" y="48"/>
                </a:lnTo>
                <a:lnTo>
                  <a:pt x="439" y="49"/>
                </a:lnTo>
                <a:lnTo>
                  <a:pt x="441" y="50"/>
                </a:lnTo>
                <a:lnTo>
                  <a:pt x="442" y="51"/>
                </a:lnTo>
                <a:lnTo>
                  <a:pt x="444" y="51"/>
                </a:lnTo>
                <a:lnTo>
                  <a:pt x="445" y="52"/>
                </a:lnTo>
                <a:lnTo>
                  <a:pt x="446" y="53"/>
                </a:lnTo>
                <a:lnTo>
                  <a:pt x="447" y="53"/>
                </a:lnTo>
                <a:lnTo>
                  <a:pt x="448" y="54"/>
                </a:lnTo>
                <a:lnTo>
                  <a:pt x="449" y="54"/>
                </a:lnTo>
                <a:lnTo>
                  <a:pt x="450" y="55"/>
                </a:lnTo>
                <a:lnTo>
                  <a:pt x="451" y="55"/>
                </a:lnTo>
                <a:lnTo>
                  <a:pt x="451" y="57"/>
                </a:lnTo>
                <a:lnTo>
                  <a:pt x="452" y="57"/>
                </a:lnTo>
                <a:lnTo>
                  <a:pt x="453" y="58"/>
                </a:lnTo>
                <a:lnTo>
                  <a:pt x="454" y="58"/>
                </a:lnTo>
                <a:lnTo>
                  <a:pt x="456" y="59"/>
                </a:lnTo>
                <a:lnTo>
                  <a:pt x="457" y="59"/>
                </a:lnTo>
                <a:lnTo>
                  <a:pt x="457" y="60"/>
                </a:lnTo>
                <a:lnTo>
                  <a:pt x="458" y="60"/>
                </a:lnTo>
                <a:lnTo>
                  <a:pt x="459" y="61"/>
                </a:lnTo>
                <a:lnTo>
                  <a:pt x="460" y="61"/>
                </a:lnTo>
                <a:lnTo>
                  <a:pt x="461" y="62"/>
                </a:lnTo>
                <a:lnTo>
                  <a:pt x="462" y="63"/>
                </a:lnTo>
                <a:lnTo>
                  <a:pt x="463" y="63"/>
                </a:lnTo>
                <a:lnTo>
                  <a:pt x="464" y="64"/>
                </a:lnTo>
                <a:lnTo>
                  <a:pt x="465" y="64"/>
                </a:lnTo>
                <a:lnTo>
                  <a:pt x="466" y="65"/>
                </a:lnTo>
                <a:lnTo>
                  <a:pt x="468" y="66"/>
                </a:lnTo>
                <a:lnTo>
                  <a:pt x="469" y="67"/>
                </a:lnTo>
                <a:lnTo>
                  <a:pt x="470" y="68"/>
                </a:lnTo>
                <a:lnTo>
                  <a:pt x="471" y="68"/>
                </a:lnTo>
                <a:lnTo>
                  <a:pt x="473" y="69"/>
                </a:lnTo>
                <a:lnTo>
                  <a:pt x="474" y="70"/>
                </a:lnTo>
                <a:lnTo>
                  <a:pt x="475" y="70"/>
                </a:lnTo>
                <a:lnTo>
                  <a:pt x="476" y="71"/>
                </a:lnTo>
                <a:lnTo>
                  <a:pt x="477" y="72"/>
                </a:lnTo>
                <a:lnTo>
                  <a:pt x="478" y="72"/>
                </a:lnTo>
                <a:lnTo>
                  <a:pt x="478" y="74"/>
                </a:lnTo>
                <a:lnTo>
                  <a:pt x="479" y="74"/>
                </a:lnTo>
                <a:lnTo>
                  <a:pt x="480" y="74"/>
                </a:lnTo>
                <a:lnTo>
                  <a:pt x="480" y="75"/>
                </a:lnTo>
                <a:lnTo>
                  <a:pt x="481" y="75"/>
                </a:lnTo>
                <a:lnTo>
                  <a:pt x="481" y="76"/>
                </a:lnTo>
                <a:lnTo>
                  <a:pt x="482" y="76"/>
                </a:lnTo>
                <a:lnTo>
                  <a:pt x="483" y="77"/>
                </a:lnTo>
                <a:lnTo>
                  <a:pt x="484" y="77"/>
                </a:lnTo>
                <a:lnTo>
                  <a:pt x="484" y="78"/>
                </a:lnTo>
                <a:lnTo>
                  <a:pt x="485" y="78"/>
                </a:lnTo>
                <a:lnTo>
                  <a:pt x="486" y="79"/>
                </a:lnTo>
                <a:lnTo>
                  <a:pt x="487" y="80"/>
                </a:lnTo>
                <a:lnTo>
                  <a:pt x="488" y="81"/>
                </a:lnTo>
                <a:lnTo>
                  <a:pt x="490" y="81"/>
                </a:lnTo>
                <a:lnTo>
                  <a:pt x="490" y="82"/>
                </a:lnTo>
                <a:lnTo>
                  <a:pt x="491" y="82"/>
                </a:lnTo>
                <a:lnTo>
                  <a:pt x="492" y="83"/>
                </a:lnTo>
                <a:lnTo>
                  <a:pt x="493" y="83"/>
                </a:lnTo>
                <a:lnTo>
                  <a:pt x="493" y="84"/>
                </a:lnTo>
                <a:lnTo>
                  <a:pt x="494" y="85"/>
                </a:lnTo>
                <a:lnTo>
                  <a:pt x="495" y="85"/>
                </a:lnTo>
                <a:lnTo>
                  <a:pt x="495" y="86"/>
                </a:lnTo>
                <a:lnTo>
                  <a:pt x="496" y="86"/>
                </a:lnTo>
                <a:lnTo>
                  <a:pt x="497" y="87"/>
                </a:lnTo>
                <a:lnTo>
                  <a:pt x="498" y="87"/>
                </a:lnTo>
                <a:lnTo>
                  <a:pt x="498" y="88"/>
                </a:lnTo>
                <a:lnTo>
                  <a:pt x="499" y="88"/>
                </a:lnTo>
                <a:lnTo>
                  <a:pt x="500" y="89"/>
                </a:lnTo>
                <a:lnTo>
                  <a:pt x="501" y="91"/>
                </a:lnTo>
                <a:lnTo>
                  <a:pt x="502" y="91"/>
                </a:lnTo>
                <a:lnTo>
                  <a:pt x="502" y="92"/>
                </a:lnTo>
                <a:lnTo>
                  <a:pt x="503" y="92"/>
                </a:lnTo>
                <a:lnTo>
                  <a:pt x="504" y="93"/>
                </a:lnTo>
                <a:lnTo>
                  <a:pt x="505" y="94"/>
                </a:lnTo>
                <a:lnTo>
                  <a:pt x="507" y="94"/>
                </a:lnTo>
                <a:lnTo>
                  <a:pt x="508" y="95"/>
                </a:lnTo>
                <a:lnTo>
                  <a:pt x="509" y="96"/>
                </a:lnTo>
                <a:lnTo>
                  <a:pt x="510" y="96"/>
                </a:lnTo>
                <a:lnTo>
                  <a:pt x="511" y="97"/>
                </a:lnTo>
                <a:lnTo>
                  <a:pt x="512" y="98"/>
                </a:lnTo>
                <a:lnTo>
                  <a:pt x="513" y="98"/>
                </a:lnTo>
                <a:lnTo>
                  <a:pt x="513" y="99"/>
                </a:lnTo>
                <a:lnTo>
                  <a:pt x="514" y="99"/>
                </a:lnTo>
                <a:lnTo>
                  <a:pt x="515" y="100"/>
                </a:lnTo>
                <a:lnTo>
                  <a:pt x="516" y="100"/>
                </a:lnTo>
                <a:lnTo>
                  <a:pt x="516" y="101"/>
                </a:lnTo>
                <a:lnTo>
                  <a:pt x="517" y="101"/>
                </a:lnTo>
                <a:lnTo>
                  <a:pt x="518" y="102"/>
                </a:lnTo>
                <a:lnTo>
                  <a:pt x="519" y="103"/>
                </a:lnTo>
                <a:lnTo>
                  <a:pt x="520" y="103"/>
                </a:lnTo>
                <a:lnTo>
                  <a:pt x="520" y="104"/>
                </a:lnTo>
                <a:lnTo>
                  <a:pt x="521" y="104"/>
                </a:lnTo>
                <a:lnTo>
                  <a:pt x="521" y="105"/>
                </a:lnTo>
                <a:lnTo>
                  <a:pt x="522" y="105"/>
                </a:lnTo>
                <a:lnTo>
                  <a:pt x="524" y="106"/>
                </a:lnTo>
                <a:lnTo>
                  <a:pt x="525" y="108"/>
                </a:lnTo>
                <a:lnTo>
                  <a:pt x="526" y="109"/>
                </a:lnTo>
                <a:lnTo>
                  <a:pt x="526" y="110"/>
                </a:lnTo>
                <a:lnTo>
                  <a:pt x="527" y="110"/>
                </a:lnTo>
                <a:lnTo>
                  <a:pt x="528" y="111"/>
                </a:lnTo>
                <a:lnTo>
                  <a:pt x="528" y="112"/>
                </a:lnTo>
                <a:lnTo>
                  <a:pt x="529" y="112"/>
                </a:lnTo>
                <a:lnTo>
                  <a:pt x="530" y="113"/>
                </a:lnTo>
                <a:lnTo>
                  <a:pt x="531" y="114"/>
                </a:lnTo>
                <a:lnTo>
                  <a:pt x="531" y="115"/>
                </a:lnTo>
                <a:lnTo>
                  <a:pt x="532" y="116"/>
                </a:lnTo>
                <a:lnTo>
                  <a:pt x="533" y="117"/>
                </a:lnTo>
                <a:lnTo>
                  <a:pt x="534" y="118"/>
                </a:lnTo>
                <a:lnTo>
                  <a:pt x="535" y="119"/>
                </a:lnTo>
                <a:lnTo>
                  <a:pt x="536" y="120"/>
                </a:lnTo>
                <a:lnTo>
                  <a:pt x="537" y="121"/>
                </a:lnTo>
                <a:lnTo>
                  <a:pt x="538" y="121"/>
                </a:lnTo>
                <a:lnTo>
                  <a:pt x="538" y="122"/>
                </a:lnTo>
                <a:lnTo>
                  <a:pt x="539" y="123"/>
                </a:lnTo>
                <a:lnTo>
                  <a:pt x="541" y="125"/>
                </a:lnTo>
                <a:lnTo>
                  <a:pt x="542" y="126"/>
                </a:lnTo>
                <a:lnTo>
                  <a:pt x="543" y="127"/>
                </a:lnTo>
                <a:lnTo>
                  <a:pt x="544" y="128"/>
                </a:lnTo>
                <a:lnTo>
                  <a:pt x="545" y="129"/>
                </a:lnTo>
                <a:lnTo>
                  <a:pt x="545" y="130"/>
                </a:lnTo>
                <a:lnTo>
                  <a:pt x="546" y="130"/>
                </a:lnTo>
                <a:lnTo>
                  <a:pt x="546" y="131"/>
                </a:lnTo>
                <a:lnTo>
                  <a:pt x="547" y="131"/>
                </a:lnTo>
                <a:lnTo>
                  <a:pt x="547" y="132"/>
                </a:lnTo>
                <a:lnTo>
                  <a:pt x="548" y="133"/>
                </a:lnTo>
                <a:lnTo>
                  <a:pt x="549" y="134"/>
                </a:lnTo>
                <a:lnTo>
                  <a:pt x="550" y="135"/>
                </a:lnTo>
                <a:lnTo>
                  <a:pt x="551" y="136"/>
                </a:lnTo>
                <a:lnTo>
                  <a:pt x="552" y="137"/>
                </a:lnTo>
                <a:lnTo>
                  <a:pt x="552" y="138"/>
                </a:lnTo>
                <a:lnTo>
                  <a:pt x="553" y="139"/>
                </a:lnTo>
                <a:lnTo>
                  <a:pt x="554" y="140"/>
                </a:lnTo>
                <a:lnTo>
                  <a:pt x="555" y="142"/>
                </a:lnTo>
                <a:lnTo>
                  <a:pt x="556" y="144"/>
                </a:lnTo>
                <a:lnTo>
                  <a:pt x="558" y="145"/>
                </a:lnTo>
                <a:lnTo>
                  <a:pt x="560" y="146"/>
                </a:lnTo>
                <a:lnTo>
                  <a:pt x="561" y="148"/>
                </a:lnTo>
                <a:lnTo>
                  <a:pt x="562" y="149"/>
                </a:lnTo>
                <a:lnTo>
                  <a:pt x="563" y="150"/>
                </a:lnTo>
                <a:lnTo>
                  <a:pt x="563" y="151"/>
                </a:lnTo>
                <a:lnTo>
                  <a:pt x="564" y="152"/>
                </a:lnTo>
                <a:lnTo>
                  <a:pt x="565" y="153"/>
                </a:lnTo>
                <a:lnTo>
                  <a:pt x="566" y="154"/>
                </a:lnTo>
                <a:lnTo>
                  <a:pt x="567" y="155"/>
                </a:lnTo>
                <a:lnTo>
                  <a:pt x="567" y="156"/>
                </a:lnTo>
                <a:lnTo>
                  <a:pt x="568" y="157"/>
                </a:lnTo>
                <a:lnTo>
                  <a:pt x="569" y="157"/>
                </a:lnTo>
                <a:lnTo>
                  <a:pt x="569" y="159"/>
                </a:lnTo>
                <a:lnTo>
                  <a:pt x="570" y="160"/>
                </a:lnTo>
                <a:lnTo>
                  <a:pt x="570" y="161"/>
                </a:lnTo>
                <a:lnTo>
                  <a:pt x="571" y="161"/>
                </a:lnTo>
                <a:lnTo>
                  <a:pt x="571" y="162"/>
                </a:lnTo>
                <a:lnTo>
                  <a:pt x="572" y="163"/>
                </a:lnTo>
                <a:lnTo>
                  <a:pt x="573" y="164"/>
                </a:lnTo>
                <a:lnTo>
                  <a:pt x="575" y="165"/>
                </a:lnTo>
                <a:lnTo>
                  <a:pt x="576" y="166"/>
                </a:lnTo>
                <a:lnTo>
                  <a:pt x="576" y="167"/>
                </a:lnTo>
                <a:lnTo>
                  <a:pt x="577" y="168"/>
                </a:lnTo>
                <a:lnTo>
                  <a:pt x="578" y="169"/>
                </a:lnTo>
                <a:lnTo>
                  <a:pt x="579" y="170"/>
                </a:lnTo>
                <a:lnTo>
                  <a:pt x="579" y="171"/>
                </a:lnTo>
                <a:lnTo>
                  <a:pt x="580" y="173"/>
                </a:lnTo>
                <a:lnTo>
                  <a:pt x="581" y="174"/>
                </a:lnTo>
                <a:lnTo>
                  <a:pt x="582" y="176"/>
                </a:lnTo>
                <a:lnTo>
                  <a:pt x="583" y="178"/>
                </a:lnTo>
                <a:lnTo>
                  <a:pt x="584" y="179"/>
                </a:lnTo>
                <a:lnTo>
                  <a:pt x="586" y="181"/>
                </a:lnTo>
                <a:lnTo>
                  <a:pt x="587" y="183"/>
                </a:lnTo>
                <a:lnTo>
                  <a:pt x="588" y="184"/>
                </a:lnTo>
                <a:lnTo>
                  <a:pt x="589" y="185"/>
                </a:lnTo>
                <a:lnTo>
                  <a:pt x="589" y="187"/>
                </a:lnTo>
                <a:lnTo>
                  <a:pt x="590" y="188"/>
                </a:lnTo>
                <a:lnTo>
                  <a:pt x="592" y="189"/>
                </a:lnTo>
                <a:lnTo>
                  <a:pt x="593" y="190"/>
                </a:lnTo>
                <a:lnTo>
                  <a:pt x="594" y="191"/>
                </a:lnTo>
                <a:lnTo>
                  <a:pt x="594" y="193"/>
                </a:lnTo>
                <a:lnTo>
                  <a:pt x="595" y="194"/>
                </a:lnTo>
                <a:lnTo>
                  <a:pt x="596" y="195"/>
                </a:lnTo>
                <a:lnTo>
                  <a:pt x="596" y="196"/>
                </a:lnTo>
                <a:lnTo>
                  <a:pt x="597" y="196"/>
                </a:lnTo>
                <a:lnTo>
                  <a:pt x="597" y="197"/>
                </a:lnTo>
                <a:lnTo>
                  <a:pt x="598" y="198"/>
                </a:lnTo>
                <a:lnTo>
                  <a:pt x="599" y="199"/>
                </a:lnTo>
                <a:lnTo>
                  <a:pt x="599" y="200"/>
                </a:lnTo>
                <a:lnTo>
                  <a:pt x="600" y="201"/>
                </a:lnTo>
                <a:lnTo>
                  <a:pt x="601" y="202"/>
                </a:lnTo>
                <a:lnTo>
                  <a:pt x="602" y="203"/>
                </a:lnTo>
                <a:lnTo>
                  <a:pt x="603" y="204"/>
                </a:lnTo>
                <a:lnTo>
                  <a:pt x="603" y="205"/>
                </a:lnTo>
                <a:lnTo>
                  <a:pt x="604" y="206"/>
                </a:lnTo>
                <a:lnTo>
                  <a:pt x="605" y="208"/>
                </a:lnTo>
                <a:lnTo>
                  <a:pt x="606" y="210"/>
                </a:lnTo>
                <a:lnTo>
                  <a:pt x="607" y="211"/>
                </a:lnTo>
                <a:lnTo>
                  <a:pt x="609" y="212"/>
                </a:lnTo>
                <a:lnTo>
                  <a:pt x="610" y="214"/>
                </a:lnTo>
                <a:lnTo>
                  <a:pt x="611" y="215"/>
                </a:lnTo>
                <a:lnTo>
                  <a:pt x="612" y="217"/>
                </a:lnTo>
                <a:lnTo>
                  <a:pt x="613" y="219"/>
                </a:lnTo>
                <a:lnTo>
                  <a:pt x="614" y="220"/>
                </a:lnTo>
                <a:lnTo>
                  <a:pt x="615" y="222"/>
                </a:lnTo>
                <a:lnTo>
                  <a:pt x="616" y="223"/>
                </a:lnTo>
                <a:lnTo>
                  <a:pt x="617" y="224"/>
                </a:lnTo>
                <a:lnTo>
                  <a:pt x="618" y="226"/>
                </a:lnTo>
                <a:lnTo>
                  <a:pt x="619" y="228"/>
                </a:lnTo>
                <a:lnTo>
                  <a:pt x="620" y="229"/>
                </a:lnTo>
                <a:lnTo>
                  <a:pt x="621" y="230"/>
                </a:lnTo>
                <a:lnTo>
                  <a:pt x="621" y="231"/>
                </a:lnTo>
                <a:lnTo>
                  <a:pt x="622" y="232"/>
                </a:lnTo>
                <a:lnTo>
                  <a:pt x="623" y="233"/>
                </a:lnTo>
                <a:lnTo>
                  <a:pt x="624" y="234"/>
                </a:lnTo>
                <a:lnTo>
                  <a:pt x="624" y="235"/>
                </a:lnTo>
                <a:lnTo>
                  <a:pt x="626" y="236"/>
                </a:lnTo>
                <a:lnTo>
                  <a:pt x="626" y="237"/>
                </a:lnTo>
                <a:lnTo>
                  <a:pt x="627" y="237"/>
                </a:lnTo>
                <a:lnTo>
                  <a:pt x="627" y="238"/>
                </a:lnTo>
                <a:lnTo>
                  <a:pt x="628" y="239"/>
                </a:lnTo>
                <a:lnTo>
                  <a:pt x="628" y="240"/>
                </a:lnTo>
                <a:lnTo>
                  <a:pt x="629" y="241"/>
                </a:lnTo>
                <a:lnTo>
                  <a:pt x="630" y="242"/>
                </a:lnTo>
                <a:lnTo>
                  <a:pt x="630" y="243"/>
                </a:lnTo>
                <a:lnTo>
                  <a:pt x="631" y="245"/>
                </a:lnTo>
                <a:lnTo>
                  <a:pt x="631" y="246"/>
                </a:lnTo>
                <a:lnTo>
                  <a:pt x="632" y="247"/>
                </a:lnTo>
                <a:lnTo>
                  <a:pt x="633" y="248"/>
                </a:lnTo>
                <a:lnTo>
                  <a:pt x="633" y="250"/>
                </a:lnTo>
                <a:lnTo>
                  <a:pt x="634" y="251"/>
                </a:lnTo>
                <a:lnTo>
                  <a:pt x="635" y="252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Freeform 91"/>
          <p:cNvSpPr>
            <a:spLocks/>
          </p:cNvSpPr>
          <p:nvPr/>
        </p:nvSpPr>
        <p:spPr bwMode="auto">
          <a:xfrm>
            <a:off x="3730625" y="4313238"/>
            <a:ext cx="504825" cy="200025"/>
          </a:xfrm>
          <a:custGeom>
            <a:avLst/>
            <a:gdLst>
              <a:gd name="T0" fmla="*/ 2147483647 w 635"/>
              <a:gd name="T1" fmla="*/ 2147483647 h 253"/>
              <a:gd name="T2" fmla="*/ 2147483647 w 635"/>
              <a:gd name="T3" fmla="*/ 2147483647 h 253"/>
              <a:gd name="T4" fmla="*/ 2147483647 w 635"/>
              <a:gd name="T5" fmla="*/ 2147483647 h 253"/>
              <a:gd name="T6" fmla="*/ 2147483647 w 635"/>
              <a:gd name="T7" fmla="*/ 2147483647 h 253"/>
              <a:gd name="T8" fmla="*/ 2147483647 w 635"/>
              <a:gd name="T9" fmla="*/ 2147483647 h 253"/>
              <a:gd name="T10" fmla="*/ 2147483647 w 635"/>
              <a:gd name="T11" fmla="*/ 2147483647 h 253"/>
              <a:gd name="T12" fmla="*/ 2147483647 w 635"/>
              <a:gd name="T13" fmla="*/ 2147483647 h 253"/>
              <a:gd name="T14" fmla="*/ 2147483647 w 635"/>
              <a:gd name="T15" fmla="*/ 2147483647 h 253"/>
              <a:gd name="T16" fmla="*/ 2147483647 w 635"/>
              <a:gd name="T17" fmla="*/ 2147483647 h 253"/>
              <a:gd name="T18" fmla="*/ 2147483647 w 635"/>
              <a:gd name="T19" fmla="*/ 2147483647 h 253"/>
              <a:gd name="T20" fmla="*/ 2147483647 w 635"/>
              <a:gd name="T21" fmla="*/ 2147483647 h 253"/>
              <a:gd name="T22" fmla="*/ 2147483647 w 635"/>
              <a:gd name="T23" fmla="*/ 2147483647 h 253"/>
              <a:gd name="T24" fmla="*/ 2147483647 w 635"/>
              <a:gd name="T25" fmla="*/ 2147483647 h 253"/>
              <a:gd name="T26" fmla="*/ 2147483647 w 635"/>
              <a:gd name="T27" fmla="*/ 2147483647 h 253"/>
              <a:gd name="T28" fmla="*/ 2147483647 w 635"/>
              <a:gd name="T29" fmla="*/ 2147483647 h 253"/>
              <a:gd name="T30" fmla="*/ 2147483647 w 635"/>
              <a:gd name="T31" fmla="*/ 2147483647 h 253"/>
              <a:gd name="T32" fmla="*/ 2147483647 w 635"/>
              <a:gd name="T33" fmla="*/ 2147483647 h 253"/>
              <a:gd name="T34" fmla="*/ 2147483647 w 635"/>
              <a:gd name="T35" fmla="*/ 2147483647 h 253"/>
              <a:gd name="T36" fmla="*/ 2147483647 w 635"/>
              <a:gd name="T37" fmla="*/ 2147483647 h 253"/>
              <a:gd name="T38" fmla="*/ 2147483647 w 635"/>
              <a:gd name="T39" fmla="*/ 2147483647 h 253"/>
              <a:gd name="T40" fmla="*/ 2147483647 w 635"/>
              <a:gd name="T41" fmla="*/ 2147483647 h 253"/>
              <a:gd name="T42" fmla="*/ 2147483647 w 635"/>
              <a:gd name="T43" fmla="*/ 2147483647 h 253"/>
              <a:gd name="T44" fmla="*/ 2147483647 w 635"/>
              <a:gd name="T45" fmla="*/ 2147483647 h 253"/>
              <a:gd name="T46" fmla="*/ 2147483647 w 635"/>
              <a:gd name="T47" fmla="*/ 2147483647 h 253"/>
              <a:gd name="T48" fmla="*/ 2147483647 w 635"/>
              <a:gd name="T49" fmla="*/ 2147483647 h 253"/>
              <a:gd name="T50" fmla="*/ 2147483647 w 635"/>
              <a:gd name="T51" fmla="*/ 2147483647 h 253"/>
              <a:gd name="T52" fmla="*/ 2147483647 w 635"/>
              <a:gd name="T53" fmla="*/ 2147483647 h 253"/>
              <a:gd name="T54" fmla="*/ 2147483647 w 635"/>
              <a:gd name="T55" fmla="*/ 2147483647 h 253"/>
              <a:gd name="T56" fmla="*/ 2147483647 w 635"/>
              <a:gd name="T57" fmla="*/ 2147483647 h 253"/>
              <a:gd name="T58" fmla="*/ 2147483647 w 635"/>
              <a:gd name="T59" fmla="*/ 2147483647 h 253"/>
              <a:gd name="T60" fmla="*/ 2147483647 w 635"/>
              <a:gd name="T61" fmla="*/ 2147483647 h 253"/>
              <a:gd name="T62" fmla="*/ 2147483647 w 635"/>
              <a:gd name="T63" fmla="*/ 2147483647 h 253"/>
              <a:gd name="T64" fmla="*/ 2147483647 w 635"/>
              <a:gd name="T65" fmla="*/ 2147483647 h 253"/>
              <a:gd name="T66" fmla="*/ 2147483647 w 635"/>
              <a:gd name="T67" fmla="*/ 2147483647 h 253"/>
              <a:gd name="T68" fmla="*/ 2147483647 w 635"/>
              <a:gd name="T69" fmla="*/ 2147483647 h 253"/>
              <a:gd name="T70" fmla="*/ 2147483647 w 635"/>
              <a:gd name="T71" fmla="*/ 2147483647 h 253"/>
              <a:gd name="T72" fmla="*/ 2147483647 w 635"/>
              <a:gd name="T73" fmla="*/ 2147483647 h 253"/>
              <a:gd name="T74" fmla="*/ 2147483647 w 635"/>
              <a:gd name="T75" fmla="*/ 2147483647 h 253"/>
              <a:gd name="T76" fmla="*/ 2147483647 w 635"/>
              <a:gd name="T77" fmla="*/ 2147483647 h 253"/>
              <a:gd name="T78" fmla="*/ 2147483647 w 635"/>
              <a:gd name="T79" fmla="*/ 2147483647 h 253"/>
              <a:gd name="T80" fmla="*/ 2147483647 w 635"/>
              <a:gd name="T81" fmla="*/ 2147483647 h 253"/>
              <a:gd name="T82" fmla="*/ 2147483647 w 635"/>
              <a:gd name="T83" fmla="*/ 2147483647 h 253"/>
              <a:gd name="T84" fmla="*/ 2147483647 w 635"/>
              <a:gd name="T85" fmla="*/ 2147483647 h 253"/>
              <a:gd name="T86" fmla="*/ 2147483647 w 635"/>
              <a:gd name="T87" fmla="*/ 2147483647 h 253"/>
              <a:gd name="T88" fmla="*/ 2147483647 w 635"/>
              <a:gd name="T89" fmla="*/ 2147483647 h 253"/>
              <a:gd name="T90" fmla="*/ 2147483647 w 635"/>
              <a:gd name="T91" fmla="*/ 2147483647 h 253"/>
              <a:gd name="T92" fmla="*/ 2147483647 w 635"/>
              <a:gd name="T93" fmla="*/ 2147483647 h 253"/>
              <a:gd name="T94" fmla="*/ 2147483647 w 635"/>
              <a:gd name="T95" fmla="*/ 2147483647 h 253"/>
              <a:gd name="T96" fmla="*/ 2147483647 w 635"/>
              <a:gd name="T97" fmla="*/ 2147483647 h 253"/>
              <a:gd name="T98" fmla="*/ 2147483647 w 635"/>
              <a:gd name="T99" fmla="*/ 2147483647 h 253"/>
              <a:gd name="T100" fmla="*/ 2147483647 w 635"/>
              <a:gd name="T101" fmla="*/ 2147483647 h 253"/>
              <a:gd name="T102" fmla="*/ 2147483647 w 635"/>
              <a:gd name="T103" fmla="*/ 2147483647 h 253"/>
              <a:gd name="T104" fmla="*/ 2147483647 w 635"/>
              <a:gd name="T105" fmla="*/ 2147483647 h 253"/>
              <a:gd name="T106" fmla="*/ 2147483647 w 635"/>
              <a:gd name="T107" fmla="*/ 2147483647 h 253"/>
              <a:gd name="T108" fmla="*/ 2147483647 w 635"/>
              <a:gd name="T109" fmla="*/ 2147483647 h 253"/>
              <a:gd name="T110" fmla="*/ 2147483647 w 635"/>
              <a:gd name="T111" fmla="*/ 2147483647 h 253"/>
              <a:gd name="T112" fmla="*/ 2147483647 w 635"/>
              <a:gd name="T113" fmla="*/ 2147483647 h 253"/>
              <a:gd name="T114" fmla="*/ 2147483647 w 635"/>
              <a:gd name="T115" fmla="*/ 2147483647 h 253"/>
              <a:gd name="T116" fmla="*/ 2147483647 w 635"/>
              <a:gd name="T117" fmla="*/ 2147483647 h 253"/>
              <a:gd name="T118" fmla="*/ 2147483647 w 635"/>
              <a:gd name="T119" fmla="*/ 2147483647 h 253"/>
              <a:gd name="T120" fmla="*/ 2147483647 w 635"/>
              <a:gd name="T121" fmla="*/ 2147483647 h 25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35" h="253">
                <a:moveTo>
                  <a:pt x="0" y="253"/>
                </a:moveTo>
                <a:lnTo>
                  <a:pt x="24" y="253"/>
                </a:lnTo>
                <a:lnTo>
                  <a:pt x="47" y="253"/>
                </a:lnTo>
                <a:lnTo>
                  <a:pt x="69" y="253"/>
                </a:lnTo>
                <a:lnTo>
                  <a:pt x="88" y="253"/>
                </a:lnTo>
                <a:lnTo>
                  <a:pt x="107" y="253"/>
                </a:lnTo>
                <a:lnTo>
                  <a:pt x="124" y="253"/>
                </a:lnTo>
                <a:lnTo>
                  <a:pt x="140" y="253"/>
                </a:lnTo>
                <a:lnTo>
                  <a:pt x="155" y="253"/>
                </a:lnTo>
                <a:lnTo>
                  <a:pt x="169" y="253"/>
                </a:lnTo>
                <a:lnTo>
                  <a:pt x="181" y="253"/>
                </a:lnTo>
                <a:lnTo>
                  <a:pt x="192" y="253"/>
                </a:lnTo>
                <a:lnTo>
                  <a:pt x="203" y="253"/>
                </a:lnTo>
                <a:lnTo>
                  <a:pt x="212" y="253"/>
                </a:lnTo>
                <a:lnTo>
                  <a:pt x="222" y="253"/>
                </a:lnTo>
                <a:lnTo>
                  <a:pt x="229" y="253"/>
                </a:lnTo>
                <a:lnTo>
                  <a:pt x="237" y="253"/>
                </a:lnTo>
                <a:lnTo>
                  <a:pt x="243" y="253"/>
                </a:lnTo>
                <a:lnTo>
                  <a:pt x="248" y="253"/>
                </a:lnTo>
                <a:lnTo>
                  <a:pt x="254" y="253"/>
                </a:lnTo>
                <a:lnTo>
                  <a:pt x="258" y="253"/>
                </a:lnTo>
                <a:lnTo>
                  <a:pt x="262" y="253"/>
                </a:lnTo>
                <a:lnTo>
                  <a:pt x="265" y="253"/>
                </a:lnTo>
                <a:lnTo>
                  <a:pt x="268" y="253"/>
                </a:lnTo>
                <a:lnTo>
                  <a:pt x="271" y="253"/>
                </a:lnTo>
                <a:lnTo>
                  <a:pt x="274" y="252"/>
                </a:lnTo>
                <a:lnTo>
                  <a:pt x="276" y="252"/>
                </a:lnTo>
                <a:lnTo>
                  <a:pt x="278" y="252"/>
                </a:lnTo>
                <a:lnTo>
                  <a:pt x="279" y="252"/>
                </a:lnTo>
                <a:lnTo>
                  <a:pt x="281" y="252"/>
                </a:lnTo>
                <a:lnTo>
                  <a:pt x="283" y="252"/>
                </a:lnTo>
                <a:lnTo>
                  <a:pt x="284" y="252"/>
                </a:lnTo>
                <a:lnTo>
                  <a:pt x="287" y="252"/>
                </a:lnTo>
                <a:lnTo>
                  <a:pt x="289" y="252"/>
                </a:lnTo>
                <a:lnTo>
                  <a:pt x="290" y="252"/>
                </a:lnTo>
                <a:lnTo>
                  <a:pt x="292" y="251"/>
                </a:lnTo>
                <a:lnTo>
                  <a:pt x="293" y="251"/>
                </a:lnTo>
                <a:lnTo>
                  <a:pt x="294" y="251"/>
                </a:lnTo>
                <a:lnTo>
                  <a:pt x="295" y="251"/>
                </a:lnTo>
                <a:lnTo>
                  <a:pt x="296" y="251"/>
                </a:lnTo>
                <a:lnTo>
                  <a:pt x="298" y="251"/>
                </a:lnTo>
                <a:lnTo>
                  <a:pt x="299" y="251"/>
                </a:lnTo>
                <a:lnTo>
                  <a:pt x="300" y="251"/>
                </a:lnTo>
                <a:lnTo>
                  <a:pt x="301" y="251"/>
                </a:lnTo>
                <a:lnTo>
                  <a:pt x="302" y="251"/>
                </a:lnTo>
                <a:lnTo>
                  <a:pt x="304" y="250"/>
                </a:lnTo>
                <a:lnTo>
                  <a:pt x="305" y="250"/>
                </a:lnTo>
                <a:lnTo>
                  <a:pt x="306" y="250"/>
                </a:lnTo>
                <a:lnTo>
                  <a:pt x="307" y="250"/>
                </a:lnTo>
                <a:lnTo>
                  <a:pt x="308" y="250"/>
                </a:lnTo>
                <a:lnTo>
                  <a:pt x="309" y="250"/>
                </a:lnTo>
                <a:lnTo>
                  <a:pt x="310" y="250"/>
                </a:lnTo>
                <a:lnTo>
                  <a:pt x="311" y="250"/>
                </a:lnTo>
                <a:lnTo>
                  <a:pt x="312" y="250"/>
                </a:lnTo>
                <a:lnTo>
                  <a:pt x="313" y="249"/>
                </a:lnTo>
                <a:lnTo>
                  <a:pt x="314" y="249"/>
                </a:lnTo>
                <a:lnTo>
                  <a:pt x="315" y="249"/>
                </a:lnTo>
                <a:lnTo>
                  <a:pt x="316" y="249"/>
                </a:lnTo>
                <a:lnTo>
                  <a:pt x="318" y="249"/>
                </a:lnTo>
                <a:lnTo>
                  <a:pt x="320" y="249"/>
                </a:lnTo>
                <a:lnTo>
                  <a:pt x="321" y="248"/>
                </a:lnTo>
                <a:lnTo>
                  <a:pt x="323" y="248"/>
                </a:lnTo>
                <a:lnTo>
                  <a:pt x="324" y="248"/>
                </a:lnTo>
                <a:lnTo>
                  <a:pt x="326" y="248"/>
                </a:lnTo>
                <a:lnTo>
                  <a:pt x="328" y="248"/>
                </a:lnTo>
                <a:lnTo>
                  <a:pt x="329" y="247"/>
                </a:lnTo>
                <a:lnTo>
                  <a:pt x="330" y="247"/>
                </a:lnTo>
                <a:lnTo>
                  <a:pt x="332" y="247"/>
                </a:lnTo>
                <a:lnTo>
                  <a:pt x="333" y="247"/>
                </a:lnTo>
                <a:lnTo>
                  <a:pt x="334" y="247"/>
                </a:lnTo>
                <a:lnTo>
                  <a:pt x="335" y="245"/>
                </a:lnTo>
                <a:lnTo>
                  <a:pt x="337" y="245"/>
                </a:lnTo>
                <a:lnTo>
                  <a:pt x="338" y="245"/>
                </a:lnTo>
                <a:lnTo>
                  <a:pt x="339" y="245"/>
                </a:lnTo>
                <a:lnTo>
                  <a:pt x="340" y="245"/>
                </a:lnTo>
                <a:lnTo>
                  <a:pt x="341" y="245"/>
                </a:lnTo>
                <a:lnTo>
                  <a:pt x="341" y="244"/>
                </a:lnTo>
                <a:lnTo>
                  <a:pt x="342" y="244"/>
                </a:lnTo>
                <a:lnTo>
                  <a:pt x="343" y="244"/>
                </a:lnTo>
                <a:lnTo>
                  <a:pt x="344" y="244"/>
                </a:lnTo>
                <a:lnTo>
                  <a:pt x="345" y="244"/>
                </a:lnTo>
                <a:lnTo>
                  <a:pt x="346" y="243"/>
                </a:lnTo>
                <a:lnTo>
                  <a:pt x="347" y="243"/>
                </a:lnTo>
                <a:lnTo>
                  <a:pt x="348" y="243"/>
                </a:lnTo>
                <a:lnTo>
                  <a:pt x="349" y="242"/>
                </a:lnTo>
                <a:lnTo>
                  <a:pt x="350" y="242"/>
                </a:lnTo>
                <a:lnTo>
                  <a:pt x="351" y="242"/>
                </a:lnTo>
                <a:lnTo>
                  <a:pt x="352" y="242"/>
                </a:lnTo>
                <a:lnTo>
                  <a:pt x="354" y="241"/>
                </a:lnTo>
                <a:lnTo>
                  <a:pt x="356" y="241"/>
                </a:lnTo>
                <a:lnTo>
                  <a:pt x="357" y="240"/>
                </a:lnTo>
                <a:lnTo>
                  <a:pt x="359" y="240"/>
                </a:lnTo>
                <a:lnTo>
                  <a:pt x="360" y="239"/>
                </a:lnTo>
                <a:lnTo>
                  <a:pt x="362" y="239"/>
                </a:lnTo>
                <a:lnTo>
                  <a:pt x="364" y="238"/>
                </a:lnTo>
                <a:lnTo>
                  <a:pt x="366" y="238"/>
                </a:lnTo>
                <a:lnTo>
                  <a:pt x="367" y="237"/>
                </a:lnTo>
                <a:lnTo>
                  <a:pt x="369" y="237"/>
                </a:lnTo>
                <a:lnTo>
                  <a:pt x="372" y="236"/>
                </a:lnTo>
                <a:lnTo>
                  <a:pt x="373" y="236"/>
                </a:lnTo>
                <a:lnTo>
                  <a:pt x="374" y="235"/>
                </a:lnTo>
                <a:lnTo>
                  <a:pt x="376" y="235"/>
                </a:lnTo>
                <a:lnTo>
                  <a:pt x="377" y="235"/>
                </a:lnTo>
                <a:lnTo>
                  <a:pt x="378" y="234"/>
                </a:lnTo>
                <a:lnTo>
                  <a:pt x="379" y="234"/>
                </a:lnTo>
                <a:lnTo>
                  <a:pt x="380" y="233"/>
                </a:lnTo>
                <a:lnTo>
                  <a:pt x="381" y="233"/>
                </a:lnTo>
                <a:lnTo>
                  <a:pt x="382" y="233"/>
                </a:lnTo>
                <a:lnTo>
                  <a:pt x="383" y="232"/>
                </a:lnTo>
                <a:lnTo>
                  <a:pt x="384" y="232"/>
                </a:lnTo>
                <a:lnTo>
                  <a:pt x="385" y="232"/>
                </a:lnTo>
                <a:lnTo>
                  <a:pt x="385" y="231"/>
                </a:lnTo>
                <a:lnTo>
                  <a:pt x="386" y="231"/>
                </a:lnTo>
                <a:lnTo>
                  <a:pt x="388" y="231"/>
                </a:lnTo>
                <a:lnTo>
                  <a:pt x="389" y="230"/>
                </a:lnTo>
                <a:lnTo>
                  <a:pt x="390" y="230"/>
                </a:lnTo>
                <a:lnTo>
                  <a:pt x="391" y="228"/>
                </a:lnTo>
                <a:lnTo>
                  <a:pt x="392" y="228"/>
                </a:lnTo>
                <a:lnTo>
                  <a:pt x="393" y="227"/>
                </a:lnTo>
                <a:lnTo>
                  <a:pt x="394" y="227"/>
                </a:lnTo>
                <a:lnTo>
                  <a:pt x="395" y="226"/>
                </a:lnTo>
                <a:lnTo>
                  <a:pt x="396" y="226"/>
                </a:lnTo>
                <a:lnTo>
                  <a:pt x="398" y="225"/>
                </a:lnTo>
                <a:lnTo>
                  <a:pt x="399" y="224"/>
                </a:lnTo>
                <a:lnTo>
                  <a:pt x="400" y="224"/>
                </a:lnTo>
                <a:lnTo>
                  <a:pt x="402" y="223"/>
                </a:lnTo>
                <a:lnTo>
                  <a:pt x="403" y="222"/>
                </a:lnTo>
                <a:lnTo>
                  <a:pt x="406" y="221"/>
                </a:lnTo>
                <a:lnTo>
                  <a:pt x="408" y="221"/>
                </a:lnTo>
                <a:lnTo>
                  <a:pt x="409" y="220"/>
                </a:lnTo>
                <a:lnTo>
                  <a:pt x="410" y="219"/>
                </a:lnTo>
                <a:lnTo>
                  <a:pt x="411" y="219"/>
                </a:lnTo>
                <a:lnTo>
                  <a:pt x="413" y="218"/>
                </a:lnTo>
                <a:lnTo>
                  <a:pt x="414" y="218"/>
                </a:lnTo>
                <a:lnTo>
                  <a:pt x="415" y="217"/>
                </a:lnTo>
                <a:lnTo>
                  <a:pt x="416" y="217"/>
                </a:lnTo>
                <a:lnTo>
                  <a:pt x="417" y="216"/>
                </a:lnTo>
                <a:lnTo>
                  <a:pt x="418" y="216"/>
                </a:lnTo>
                <a:lnTo>
                  <a:pt x="418" y="215"/>
                </a:lnTo>
                <a:lnTo>
                  <a:pt x="419" y="215"/>
                </a:lnTo>
                <a:lnTo>
                  <a:pt x="420" y="214"/>
                </a:lnTo>
                <a:lnTo>
                  <a:pt x="422" y="214"/>
                </a:lnTo>
                <a:lnTo>
                  <a:pt x="423" y="213"/>
                </a:lnTo>
                <a:lnTo>
                  <a:pt x="424" y="213"/>
                </a:lnTo>
                <a:lnTo>
                  <a:pt x="425" y="211"/>
                </a:lnTo>
                <a:lnTo>
                  <a:pt x="426" y="211"/>
                </a:lnTo>
                <a:lnTo>
                  <a:pt x="427" y="210"/>
                </a:lnTo>
                <a:lnTo>
                  <a:pt x="428" y="209"/>
                </a:lnTo>
                <a:lnTo>
                  <a:pt x="429" y="209"/>
                </a:lnTo>
                <a:lnTo>
                  <a:pt x="430" y="208"/>
                </a:lnTo>
                <a:lnTo>
                  <a:pt x="431" y="208"/>
                </a:lnTo>
                <a:lnTo>
                  <a:pt x="432" y="207"/>
                </a:lnTo>
                <a:lnTo>
                  <a:pt x="433" y="207"/>
                </a:lnTo>
                <a:lnTo>
                  <a:pt x="434" y="206"/>
                </a:lnTo>
                <a:lnTo>
                  <a:pt x="436" y="205"/>
                </a:lnTo>
                <a:lnTo>
                  <a:pt x="437" y="205"/>
                </a:lnTo>
                <a:lnTo>
                  <a:pt x="439" y="204"/>
                </a:lnTo>
                <a:lnTo>
                  <a:pt x="441" y="203"/>
                </a:lnTo>
                <a:lnTo>
                  <a:pt x="442" y="202"/>
                </a:lnTo>
                <a:lnTo>
                  <a:pt x="444" y="202"/>
                </a:lnTo>
                <a:lnTo>
                  <a:pt x="445" y="201"/>
                </a:lnTo>
                <a:lnTo>
                  <a:pt x="446" y="200"/>
                </a:lnTo>
                <a:lnTo>
                  <a:pt x="447" y="200"/>
                </a:lnTo>
                <a:lnTo>
                  <a:pt x="448" y="199"/>
                </a:lnTo>
                <a:lnTo>
                  <a:pt x="449" y="199"/>
                </a:lnTo>
                <a:lnTo>
                  <a:pt x="450" y="198"/>
                </a:lnTo>
                <a:lnTo>
                  <a:pt x="451" y="198"/>
                </a:lnTo>
                <a:lnTo>
                  <a:pt x="451" y="197"/>
                </a:lnTo>
                <a:lnTo>
                  <a:pt x="452" y="197"/>
                </a:lnTo>
                <a:lnTo>
                  <a:pt x="453" y="196"/>
                </a:lnTo>
                <a:lnTo>
                  <a:pt x="454" y="196"/>
                </a:lnTo>
                <a:lnTo>
                  <a:pt x="456" y="194"/>
                </a:lnTo>
                <a:lnTo>
                  <a:pt x="457" y="194"/>
                </a:lnTo>
                <a:lnTo>
                  <a:pt x="457" y="193"/>
                </a:lnTo>
                <a:lnTo>
                  <a:pt x="458" y="193"/>
                </a:lnTo>
                <a:lnTo>
                  <a:pt x="458" y="192"/>
                </a:lnTo>
                <a:lnTo>
                  <a:pt x="459" y="192"/>
                </a:lnTo>
                <a:lnTo>
                  <a:pt x="460" y="192"/>
                </a:lnTo>
                <a:lnTo>
                  <a:pt x="461" y="191"/>
                </a:lnTo>
                <a:lnTo>
                  <a:pt x="462" y="190"/>
                </a:lnTo>
                <a:lnTo>
                  <a:pt x="463" y="190"/>
                </a:lnTo>
                <a:lnTo>
                  <a:pt x="464" y="189"/>
                </a:lnTo>
                <a:lnTo>
                  <a:pt x="465" y="189"/>
                </a:lnTo>
                <a:lnTo>
                  <a:pt x="466" y="188"/>
                </a:lnTo>
                <a:lnTo>
                  <a:pt x="466" y="187"/>
                </a:lnTo>
                <a:lnTo>
                  <a:pt x="468" y="187"/>
                </a:lnTo>
                <a:lnTo>
                  <a:pt x="469" y="186"/>
                </a:lnTo>
                <a:lnTo>
                  <a:pt x="470" y="185"/>
                </a:lnTo>
                <a:lnTo>
                  <a:pt x="471" y="184"/>
                </a:lnTo>
                <a:lnTo>
                  <a:pt x="473" y="184"/>
                </a:lnTo>
                <a:lnTo>
                  <a:pt x="474" y="183"/>
                </a:lnTo>
                <a:lnTo>
                  <a:pt x="475" y="183"/>
                </a:lnTo>
                <a:lnTo>
                  <a:pt x="476" y="182"/>
                </a:lnTo>
                <a:lnTo>
                  <a:pt x="477" y="181"/>
                </a:lnTo>
                <a:lnTo>
                  <a:pt x="478" y="181"/>
                </a:lnTo>
                <a:lnTo>
                  <a:pt x="478" y="180"/>
                </a:lnTo>
                <a:lnTo>
                  <a:pt x="479" y="180"/>
                </a:lnTo>
                <a:lnTo>
                  <a:pt x="480" y="179"/>
                </a:lnTo>
                <a:lnTo>
                  <a:pt x="481" y="179"/>
                </a:lnTo>
                <a:lnTo>
                  <a:pt x="481" y="177"/>
                </a:lnTo>
                <a:lnTo>
                  <a:pt x="482" y="177"/>
                </a:lnTo>
                <a:lnTo>
                  <a:pt x="483" y="176"/>
                </a:lnTo>
                <a:lnTo>
                  <a:pt x="484" y="176"/>
                </a:lnTo>
                <a:lnTo>
                  <a:pt x="484" y="175"/>
                </a:lnTo>
                <a:lnTo>
                  <a:pt x="485" y="175"/>
                </a:lnTo>
                <a:lnTo>
                  <a:pt x="485" y="174"/>
                </a:lnTo>
                <a:lnTo>
                  <a:pt x="486" y="174"/>
                </a:lnTo>
                <a:lnTo>
                  <a:pt x="487" y="173"/>
                </a:lnTo>
                <a:lnTo>
                  <a:pt x="488" y="172"/>
                </a:lnTo>
                <a:lnTo>
                  <a:pt x="490" y="172"/>
                </a:lnTo>
                <a:lnTo>
                  <a:pt x="490" y="171"/>
                </a:lnTo>
                <a:lnTo>
                  <a:pt x="491" y="170"/>
                </a:lnTo>
                <a:lnTo>
                  <a:pt x="492" y="170"/>
                </a:lnTo>
                <a:lnTo>
                  <a:pt x="493" y="169"/>
                </a:lnTo>
                <a:lnTo>
                  <a:pt x="494" y="168"/>
                </a:lnTo>
                <a:lnTo>
                  <a:pt x="495" y="168"/>
                </a:lnTo>
                <a:lnTo>
                  <a:pt x="495" y="167"/>
                </a:lnTo>
                <a:lnTo>
                  <a:pt x="496" y="167"/>
                </a:lnTo>
                <a:lnTo>
                  <a:pt x="497" y="166"/>
                </a:lnTo>
                <a:lnTo>
                  <a:pt x="498" y="165"/>
                </a:lnTo>
                <a:lnTo>
                  <a:pt x="499" y="165"/>
                </a:lnTo>
                <a:lnTo>
                  <a:pt x="499" y="164"/>
                </a:lnTo>
                <a:lnTo>
                  <a:pt x="500" y="164"/>
                </a:lnTo>
                <a:lnTo>
                  <a:pt x="500" y="163"/>
                </a:lnTo>
                <a:lnTo>
                  <a:pt x="501" y="163"/>
                </a:lnTo>
                <a:lnTo>
                  <a:pt x="502" y="162"/>
                </a:lnTo>
                <a:lnTo>
                  <a:pt x="503" y="162"/>
                </a:lnTo>
                <a:lnTo>
                  <a:pt x="503" y="160"/>
                </a:lnTo>
                <a:lnTo>
                  <a:pt x="504" y="160"/>
                </a:lnTo>
                <a:lnTo>
                  <a:pt x="505" y="159"/>
                </a:lnTo>
                <a:lnTo>
                  <a:pt x="507" y="158"/>
                </a:lnTo>
                <a:lnTo>
                  <a:pt x="508" y="158"/>
                </a:lnTo>
                <a:lnTo>
                  <a:pt x="508" y="157"/>
                </a:lnTo>
                <a:lnTo>
                  <a:pt x="509" y="157"/>
                </a:lnTo>
                <a:lnTo>
                  <a:pt x="510" y="156"/>
                </a:lnTo>
                <a:lnTo>
                  <a:pt x="511" y="156"/>
                </a:lnTo>
                <a:lnTo>
                  <a:pt x="512" y="155"/>
                </a:lnTo>
                <a:lnTo>
                  <a:pt x="513" y="154"/>
                </a:lnTo>
                <a:lnTo>
                  <a:pt x="514" y="153"/>
                </a:lnTo>
                <a:lnTo>
                  <a:pt x="515" y="153"/>
                </a:lnTo>
                <a:lnTo>
                  <a:pt x="516" y="152"/>
                </a:lnTo>
                <a:lnTo>
                  <a:pt x="517" y="151"/>
                </a:lnTo>
                <a:lnTo>
                  <a:pt x="518" y="151"/>
                </a:lnTo>
                <a:lnTo>
                  <a:pt x="519" y="150"/>
                </a:lnTo>
                <a:lnTo>
                  <a:pt x="520" y="149"/>
                </a:lnTo>
                <a:lnTo>
                  <a:pt x="521" y="149"/>
                </a:lnTo>
                <a:lnTo>
                  <a:pt x="521" y="148"/>
                </a:lnTo>
                <a:lnTo>
                  <a:pt x="522" y="148"/>
                </a:lnTo>
                <a:lnTo>
                  <a:pt x="522" y="147"/>
                </a:lnTo>
                <a:lnTo>
                  <a:pt x="524" y="147"/>
                </a:lnTo>
                <a:lnTo>
                  <a:pt x="524" y="146"/>
                </a:lnTo>
                <a:lnTo>
                  <a:pt x="525" y="146"/>
                </a:lnTo>
                <a:lnTo>
                  <a:pt x="525" y="145"/>
                </a:lnTo>
                <a:lnTo>
                  <a:pt x="526" y="145"/>
                </a:lnTo>
                <a:lnTo>
                  <a:pt x="526" y="143"/>
                </a:lnTo>
                <a:lnTo>
                  <a:pt x="527" y="143"/>
                </a:lnTo>
                <a:lnTo>
                  <a:pt x="528" y="142"/>
                </a:lnTo>
                <a:lnTo>
                  <a:pt x="528" y="141"/>
                </a:lnTo>
                <a:lnTo>
                  <a:pt x="529" y="141"/>
                </a:lnTo>
                <a:lnTo>
                  <a:pt x="530" y="140"/>
                </a:lnTo>
                <a:lnTo>
                  <a:pt x="531" y="139"/>
                </a:lnTo>
                <a:lnTo>
                  <a:pt x="531" y="138"/>
                </a:lnTo>
                <a:lnTo>
                  <a:pt x="532" y="137"/>
                </a:lnTo>
                <a:lnTo>
                  <a:pt x="533" y="136"/>
                </a:lnTo>
                <a:lnTo>
                  <a:pt x="534" y="135"/>
                </a:lnTo>
                <a:lnTo>
                  <a:pt x="535" y="134"/>
                </a:lnTo>
                <a:lnTo>
                  <a:pt x="536" y="133"/>
                </a:lnTo>
                <a:lnTo>
                  <a:pt x="537" y="132"/>
                </a:lnTo>
                <a:lnTo>
                  <a:pt x="538" y="132"/>
                </a:lnTo>
                <a:lnTo>
                  <a:pt x="538" y="131"/>
                </a:lnTo>
                <a:lnTo>
                  <a:pt x="539" y="130"/>
                </a:lnTo>
                <a:lnTo>
                  <a:pt x="541" y="129"/>
                </a:lnTo>
                <a:lnTo>
                  <a:pt x="542" y="128"/>
                </a:lnTo>
                <a:lnTo>
                  <a:pt x="542" y="126"/>
                </a:lnTo>
                <a:lnTo>
                  <a:pt x="543" y="126"/>
                </a:lnTo>
                <a:lnTo>
                  <a:pt x="544" y="125"/>
                </a:lnTo>
                <a:lnTo>
                  <a:pt x="545" y="124"/>
                </a:lnTo>
                <a:lnTo>
                  <a:pt x="545" y="123"/>
                </a:lnTo>
                <a:lnTo>
                  <a:pt x="546" y="123"/>
                </a:lnTo>
                <a:lnTo>
                  <a:pt x="546" y="122"/>
                </a:lnTo>
                <a:lnTo>
                  <a:pt x="547" y="121"/>
                </a:lnTo>
                <a:lnTo>
                  <a:pt x="548" y="120"/>
                </a:lnTo>
                <a:lnTo>
                  <a:pt x="549" y="119"/>
                </a:lnTo>
                <a:lnTo>
                  <a:pt x="550" y="118"/>
                </a:lnTo>
                <a:lnTo>
                  <a:pt x="551" y="117"/>
                </a:lnTo>
                <a:lnTo>
                  <a:pt x="552" y="116"/>
                </a:lnTo>
                <a:lnTo>
                  <a:pt x="552" y="115"/>
                </a:lnTo>
                <a:lnTo>
                  <a:pt x="553" y="114"/>
                </a:lnTo>
                <a:lnTo>
                  <a:pt x="554" y="113"/>
                </a:lnTo>
                <a:lnTo>
                  <a:pt x="555" y="111"/>
                </a:lnTo>
                <a:lnTo>
                  <a:pt x="556" y="109"/>
                </a:lnTo>
                <a:lnTo>
                  <a:pt x="558" y="108"/>
                </a:lnTo>
                <a:lnTo>
                  <a:pt x="560" y="106"/>
                </a:lnTo>
                <a:lnTo>
                  <a:pt x="561" y="105"/>
                </a:lnTo>
                <a:lnTo>
                  <a:pt x="562" y="104"/>
                </a:lnTo>
                <a:lnTo>
                  <a:pt x="563" y="103"/>
                </a:lnTo>
                <a:lnTo>
                  <a:pt x="563" y="102"/>
                </a:lnTo>
                <a:lnTo>
                  <a:pt x="564" y="101"/>
                </a:lnTo>
                <a:lnTo>
                  <a:pt x="565" y="100"/>
                </a:lnTo>
                <a:lnTo>
                  <a:pt x="566" y="99"/>
                </a:lnTo>
                <a:lnTo>
                  <a:pt x="567" y="98"/>
                </a:lnTo>
                <a:lnTo>
                  <a:pt x="567" y="97"/>
                </a:lnTo>
                <a:lnTo>
                  <a:pt x="568" y="96"/>
                </a:lnTo>
                <a:lnTo>
                  <a:pt x="569" y="96"/>
                </a:lnTo>
                <a:lnTo>
                  <a:pt x="569" y="95"/>
                </a:lnTo>
                <a:lnTo>
                  <a:pt x="570" y="94"/>
                </a:lnTo>
                <a:lnTo>
                  <a:pt x="570" y="92"/>
                </a:lnTo>
                <a:lnTo>
                  <a:pt x="571" y="92"/>
                </a:lnTo>
                <a:lnTo>
                  <a:pt x="571" y="91"/>
                </a:lnTo>
                <a:lnTo>
                  <a:pt x="572" y="90"/>
                </a:lnTo>
                <a:lnTo>
                  <a:pt x="573" y="89"/>
                </a:lnTo>
                <a:lnTo>
                  <a:pt x="573" y="88"/>
                </a:lnTo>
                <a:lnTo>
                  <a:pt x="575" y="87"/>
                </a:lnTo>
                <a:lnTo>
                  <a:pt x="576" y="87"/>
                </a:lnTo>
                <a:lnTo>
                  <a:pt x="576" y="86"/>
                </a:lnTo>
                <a:lnTo>
                  <a:pt x="577" y="85"/>
                </a:lnTo>
                <a:lnTo>
                  <a:pt x="578" y="84"/>
                </a:lnTo>
                <a:lnTo>
                  <a:pt x="579" y="82"/>
                </a:lnTo>
                <a:lnTo>
                  <a:pt x="579" y="81"/>
                </a:lnTo>
                <a:lnTo>
                  <a:pt x="580" y="80"/>
                </a:lnTo>
                <a:lnTo>
                  <a:pt x="581" y="79"/>
                </a:lnTo>
                <a:lnTo>
                  <a:pt x="582" y="77"/>
                </a:lnTo>
                <a:lnTo>
                  <a:pt x="583" y="75"/>
                </a:lnTo>
                <a:lnTo>
                  <a:pt x="584" y="73"/>
                </a:lnTo>
                <a:lnTo>
                  <a:pt x="586" y="72"/>
                </a:lnTo>
                <a:lnTo>
                  <a:pt x="587" y="70"/>
                </a:lnTo>
                <a:lnTo>
                  <a:pt x="588" y="69"/>
                </a:lnTo>
                <a:lnTo>
                  <a:pt x="589" y="67"/>
                </a:lnTo>
                <a:lnTo>
                  <a:pt x="589" y="66"/>
                </a:lnTo>
                <a:lnTo>
                  <a:pt x="590" y="65"/>
                </a:lnTo>
                <a:lnTo>
                  <a:pt x="592" y="64"/>
                </a:lnTo>
                <a:lnTo>
                  <a:pt x="593" y="63"/>
                </a:lnTo>
                <a:lnTo>
                  <a:pt x="594" y="62"/>
                </a:lnTo>
                <a:lnTo>
                  <a:pt x="594" y="61"/>
                </a:lnTo>
                <a:lnTo>
                  <a:pt x="595" y="60"/>
                </a:lnTo>
                <a:lnTo>
                  <a:pt x="596" y="58"/>
                </a:lnTo>
                <a:lnTo>
                  <a:pt x="596" y="57"/>
                </a:lnTo>
                <a:lnTo>
                  <a:pt x="597" y="56"/>
                </a:lnTo>
                <a:lnTo>
                  <a:pt x="598" y="55"/>
                </a:lnTo>
                <a:lnTo>
                  <a:pt x="599" y="54"/>
                </a:lnTo>
                <a:lnTo>
                  <a:pt x="599" y="53"/>
                </a:lnTo>
                <a:lnTo>
                  <a:pt x="600" y="52"/>
                </a:lnTo>
                <a:lnTo>
                  <a:pt x="600" y="51"/>
                </a:lnTo>
                <a:lnTo>
                  <a:pt x="601" y="50"/>
                </a:lnTo>
                <a:lnTo>
                  <a:pt x="602" y="49"/>
                </a:lnTo>
                <a:lnTo>
                  <a:pt x="603" y="48"/>
                </a:lnTo>
                <a:lnTo>
                  <a:pt x="603" y="47"/>
                </a:lnTo>
                <a:lnTo>
                  <a:pt x="604" y="46"/>
                </a:lnTo>
                <a:lnTo>
                  <a:pt x="605" y="45"/>
                </a:lnTo>
                <a:lnTo>
                  <a:pt x="606" y="44"/>
                </a:lnTo>
                <a:lnTo>
                  <a:pt x="607" y="43"/>
                </a:lnTo>
                <a:lnTo>
                  <a:pt x="609" y="40"/>
                </a:lnTo>
                <a:lnTo>
                  <a:pt x="610" y="39"/>
                </a:lnTo>
                <a:lnTo>
                  <a:pt x="611" y="37"/>
                </a:lnTo>
                <a:lnTo>
                  <a:pt x="612" y="36"/>
                </a:lnTo>
                <a:lnTo>
                  <a:pt x="613" y="34"/>
                </a:lnTo>
                <a:lnTo>
                  <a:pt x="614" y="32"/>
                </a:lnTo>
                <a:lnTo>
                  <a:pt x="615" y="31"/>
                </a:lnTo>
                <a:lnTo>
                  <a:pt x="616" y="30"/>
                </a:lnTo>
                <a:lnTo>
                  <a:pt x="617" y="28"/>
                </a:lnTo>
                <a:lnTo>
                  <a:pt x="618" y="27"/>
                </a:lnTo>
                <a:lnTo>
                  <a:pt x="619" y="26"/>
                </a:lnTo>
                <a:lnTo>
                  <a:pt x="620" y="24"/>
                </a:lnTo>
                <a:lnTo>
                  <a:pt x="621" y="23"/>
                </a:lnTo>
                <a:lnTo>
                  <a:pt x="621" y="22"/>
                </a:lnTo>
                <a:lnTo>
                  <a:pt x="622" y="21"/>
                </a:lnTo>
                <a:lnTo>
                  <a:pt x="623" y="20"/>
                </a:lnTo>
                <a:lnTo>
                  <a:pt x="623" y="19"/>
                </a:lnTo>
                <a:lnTo>
                  <a:pt x="624" y="18"/>
                </a:lnTo>
                <a:lnTo>
                  <a:pt x="626" y="17"/>
                </a:lnTo>
                <a:lnTo>
                  <a:pt x="626" y="16"/>
                </a:lnTo>
                <a:lnTo>
                  <a:pt x="627" y="15"/>
                </a:lnTo>
                <a:lnTo>
                  <a:pt x="628" y="14"/>
                </a:lnTo>
                <a:lnTo>
                  <a:pt x="628" y="13"/>
                </a:lnTo>
                <a:lnTo>
                  <a:pt x="629" y="12"/>
                </a:lnTo>
                <a:lnTo>
                  <a:pt x="629" y="11"/>
                </a:lnTo>
                <a:lnTo>
                  <a:pt x="630" y="10"/>
                </a:lnTo>
                <a:lnTo>
                  <a:pt x="630" y="9"/>
                </a:lnTo>
                <a:lnTo>
                  <a:pt x="631" y="9"/>
                </a:lnTo>
                <a:lnTo>
                  <a:pt x="631" y="6"/>
                </a:lnTo>
                <a:lnTo>
                  <a:pt x="632" y="5"/>
                </a:lnTo>
                <a:lnTo>
                  <a:pt x="633" y="4"/>
                </a:lnTo>
                <a:lnTo>
                  <a:pt x="633" y="3"/>
                </a:lnTo>
                <a:lnTo>
                  <a:pt x="634" y="2"/>
                </a:lnTo>
                <a:lnTo>
                  <a:pt x="635" y="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Freeform 92"/>
          <p:cNvSpPr>
            <a:spLocks/>
          </p:cNvSpPr>
          <p:nvPr/>
        </p:nvSpPr>
        <p:spPr bwMode="auto">
          <a:xfrm>
            <a:off x="3725863" y="4113213"/>
            <a:ext cx="60325" cy="200025"/>
          </a:xfrm>
          <a:custGeom>
            <a:avLst/>
            <a:gdLst>
              <a:gd name="T0" fmla="*/ 2147483647 w 76"/>
              <a:gd name="T1" fmla="*/ 2147483647 h 253"/>
              <a:gd name="T2" fmla="*/ 2147483647 w 76"/>
              <a:gd name="T3" fmla="*/ 2147483647 h 253"/>
              <a:gd name="T4" fmla="*/ 2147483647 w 76"/>
              <a:gd name="T5" fmla="*/ 2147483647 h 253"/>
              <a:gd name="T6" fmla="*/ 2147483647 w 76"/>
              <a:gd name="T7" fmla="*/ 2147483647 h 253"/>
              <a:gd name="T8" fmla="*/ 2147483647 w 76"/>
              <a:gd name="T9" fmla="*/ 2147483647 h 253"/>
              <a:gd name="T10" fmla="*/ 2147483647 w 76"/>
              <a:gd name="T11" fmla="*/ 2147483647 h 253"/>
              <a:gd name="T12" fmla="*/ 2147483647 w 76"/>
              <a:gd name="T13" fmla="*/ 2147483647 h 253"/>
              <a:gd name="T14" fmla="*/ 2147483647 w 76"/>
              <a:gd name="T15" fmla="*/ 2147483647 h 253"/>
              <a:gd name="T16" fmla="*/ 2147483647 w 76"/>
              <a:gd name="T17" fmla="*/ 2147483647 h 253"/>
              <a:gd name="T18" fmla="*/ 2147483647 w 76"/>
              <a:gd name="T19" fmla="*/ 2147483647 h 253"/>
              <a:gd name="T20" fmla="*/ 2147483647 w 76"/>
              <a:gd name="T21" fmla="*/ 2147483647 h 253"/>
              <a:gd name="T22" fmla="*/ 2147483647 w 76"/>
              <a:gd name="T23" fmla="*/ 2147483647 h 253"/>
              <a:gd name="T24" fmla="*/ 2147483647 w 76"/>
              <a:gd name="T25" fmla="*/ 2147483647 h 253"/>
              <a:gd name="T26" fmla="*/ 2147483647 w 76"/>
              <a:gd name="T27" fmla="*/ 2147483647 h 253"/>
              <a:gd name="T28" fmla="*/ 2147483647 w 76"/>
              <a:gd name="T29" fmla="*/ 2147483647 h 253"/>
              <a:gd name="T30" fmla="*/ 2147483647 w 76"/>
              <a:gd name="T31" fmla="*/ 2147483647 h 253"/>
              <a:gd name="T32" fmla="*/ 2147483647 w 76"/>
              <a:gd name="T33" fmla="*/ 2147483647 h 253"/>
              <a:gd name="T34" fmla="*/ 2147483647 w 76"/>
              <a:gd name="T35" fmla="*/ 2147483647 h 253"/>
              <a:gd name="T36" fmla="*/ 2147483647 w 76"/>
              <a:gd name="T37" fmla="*/ 2147483647 h 253"/>
              <a:gd name="T38" fmla="*/ 2147483647 w 76"/>
              <a:gd name="T39" fmla="*/ 2147483647 h 253"/>
              <a:gd name="T40" fmla="*/ 2147483647 w 76"/>
              <a:gd name="T41" fmla="*/ 2147483647 h 253"/>
              <a:gd name="T42" fmla="*/ 2147483647 w 76"/>
              <a:gd name="T43" fmla="*/ 2147483647 h 253"/>
              <a:gd name="T44" fmla="*/ 2147483647 w 76"/>
              <a:gd name="T45" fmla="*/ 2147483647 h 253"/>
              <a:gd name="T46" fmla="*/ 2147483647 w 76"/>
              <a:gd name="T47" fmla="*/ 2147483647 h 253"/>
              <a:gd name="T48" fmla="*/ 2147483647 w 76"/>
              <a:gd name="T49" fmla="*/ 2147483647 h 253"/>
              <a:gd name="T50" fmla="*/ 2147483647 w 76"/>
              <a:gd name="T51" fmla="*/ 2147483647 h 253"/>
              <a:gd name="T52" fmla="*/ 2147483647 w 76"/>
              <a:gd name="T53" fmla="*/ 2147483647 h 253"/>
              <a:gd name="T54" fmla="*/ 2147483647 w 76"/>
              <a:gd name="T55" fmla="*/ 2147483647 h 253"/>
              <a:gd name="T56" fmla="*/ 2147483647 w 76"/>
              <a:gd name="T57" fmla="*/ 2147483647 h 253"/>
              <a:gd name="T58" fmla="*/ 2147483647 w 76"/>
              <a:gd name="T59" fmla="*/ 2147483647 h 253"/>
              <a:gd name="T60" fmla="*/ 2147483647 w 76"/>
              <a:gd name="T61" fmla="*/ 2147483647 h 253"/>
              <a:gd name="T62" fmla="*/ 2147483647 w 76"/>
              <a:gd name="T63" fmla="*/ 2147483647 h 253"/>
              <a:gd name="T64" fmla="*/ 2147483647 w 76"/>
              <a:gd name="T65" fmla="*/ 2147483647 h 253"/>
              <a:gd name="T66" fmla="*/ 2147483647 w 76"/>
              <a:gd name="T67" fmla="*/ 2147483647 h 253"/>
              <a:gd name="T68" fmla="*/ 2147483647 w 76"/>
              <a:gd name="T69" fmla="*/ 2147483647 h 253"/>
              <a:gd name="T70" fmla="*/ 2147483647 w 76"/>
              <a:gd name="T71" fmla="*/ 2147483647 h 253"/>
              <a:gd name="T72" fmla="*/ 2147483647 w 76"/>
              <a:gd name="T73" fmla="*/ 2147483647 h 253"/>
              <a:gd name="T74" fmla="*/ 2147483647 w 76"/>
              <a:gd name="T75" fmla="*/ 2147483647 h 253"/>
              <a:gd name="T76" fmla="*/ 2147483647 w 76"/>
              <a:gd name="T77" fmla="*/ 2147483647 h 253"/>
              <a:gd name="T78" fmla="*/ 2147483647 w 76"/>
              <a:gd name="T79" fmla="*/ 2147483647 h 253"/>
              <a:gd name="T80" fmla="*/ 2147483647 w 76"/>
              <a:gd name="T81" fmla="*/ 2147483647 h 253"/>
              <a:gd name="T82" fmla="*/ 2147483647 w 76"/>
              <a:gd name="T83" fmla="*/ 2147483647 h 253"/>
              <a:gd name="T84" fmla="*/ 2147483647 w 76"/>
              <a:gd name="T85" fmla="*/ 2147483647 h 253"/>
              <a:gd name="T86" fmla="*/ 2147483647 w 76"/>
              <a:gd name="T87" fmla="*/ 2147483647 h 253"/>
              <a:gd name="T88" fmla="*/ 2147483647 w 76"/>
              <a:gd name="T89" fmla="*/ 2147483647 h 253"/>
              <a:gd name="T90" fmla="*/ 2147483647 w 76"/>
              <a:gd name="T91" fmla="*/ 2147483647 h 253"/>
              <a:gd name="T92" fmla="*/ 2147483647 w 76"/>
              <a:gd name="T93" fmla="*/ 2147483647 h 253"/>
              <a:gd name="T94" fmla="*/ 2147483647 w 76"/>
              <a:gd name="T95" fmla="*/ 2147483647 h 253"/>
              <a:gd name="T96" fmla="*/ 2147483647 w 76"/>
              <a:gd name="T97" fmla="*/ 2147483647 h 253"/>
              <a:gd name="T98" fmla="*/ 2147483647 w 76"/>
              <a:gd name="T99" fmla="*/ 2147483647 h 253"/>
              <a:gd name="T100" fmla="*/ 2147483647 w 76"/>
              <a:gd name="T101" fmla="*/ 2147483647 h 253"/>
              <a:gd name="T102" fmla="*/ 2147483647 w 76"/>
              <a:gd name="T103" fmla="*/ 2147483647 h 253"/>
              <a:gd name="T104" fmla="*/ 2147483647 w 76"/>
              <a:gd name="T105" fmla="*/ 2147483647 h 253"/>
              <a:gd name="T106" fmla="*/ 2147483647 w 76"/>
              <a:gd name="T107" fmla="*/ 2147483647 h 253"/>
              <a:gd name="T108" fmla="*/ 2147483647 w 76"/>
              <a:gd name="T109" fmla="*/ 2147483647 h 253"/>
              <a:gd name="T110" fmla="*/ 2147483647 w 76"/>
              <a:gd name="T111" fmla="*/ 2147483647 h 253"/>
              <a:gd name="T112" fmla="*/ 2147483647 w 76"/>
              <a:gd name="T113" fmla="*/ 2147483647 h 25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76" h="253">
                <a:moveTo>
                  <a:pt x="0" y="0"/>
                </a:moveTo>
                <a:lnTo>
                  <a:pt x="2" y="2"/>
                </a:lnTo>
                <a:lnTo>
                  <a:pt x="3" y="6"/>
                </a:lnTo>
                <a:lnTo>
                  <a:pt x="5" y="8"/>
                </a:lnTo>
                <a:lnTo>
                  <a:pt x="7" y="10"/>
                </a:lnTo>
                <a:lnTo>
                  <a:pt x="8" y="12"/>
                </a:lnTo>
                <a:lnTo>
                  <a:pt x="9" y="14"/>
                </a:lnTo>
                <a:lnTo>
                  <a:pt x="10" y="16"/>
                </a:lnTo>
                <a:lnTo>
                  <a:pt x="11" y="18"/>
                </a:lnTo>
                <a:lnTo>
                  <a:pt x="12" y="19"/>
                </a:lnTo>
                <a:lnTo>
                  <a:pt x="12" y="21"/>
                </a:lnTo>
                <a:lnTo>
                  <a:pt x="13" y="23"/>
                </a:lnTo>
                <a:lnTo>
                  <a:pt x="14" y="24"/>
                </a:lnTo>
                <a:lnTo>
                  <a:pt x="15" y="25"/>
                </a:lnTo>
                <a:lnTo>
                  <a:pt x="15" y="27"/>
                </a:lnTo>
                <a:lnTo>
                  <a:pt x="16" y="28"/>
                </a:lnTo>
                <a:lnTo>
                  <a:pt x="16" y="29"/>
                </a:lnTo>
                <a:lnTo>
                  <a:pt x="17" y="30"/>
                </a:lnTo>
                <a:lnTo>
                  <a:pt x="17" y="31"/>
                </a:lnTo>
                <a:lnTo>
                  <a:pt x="18" y="32"/>
                </a:lnTo>
                <a:lnTo>
                  <a:pt x="18" y="33"/>
                </a:lnTo>
                <a:lnTo>
                  <a:pt x="19" y="34"/>
                </a:lnTo>
                <a:lnTo>
                  <a:pt x="19" y="35"/>
                </a:lnTo>
                <a:lnTo>
                  <a:pt x="20" y="36"/>
                </a:lnTo>
                <a:lnTo>
                  <a:pt x="20" y="37"/>
                </a:lnTo>
                <a:lnTo>
                  <a:pt x="22" y="38"/>
                </a:lnTo>
                <a:lnTo>
                  <a:pt x="22" y="40"/>
                </a:lnTo>
                <a:lnTo>
                  <a:pt x="23" y="41"/>
                </a:lnTo>
                <a:lnTo>
                  <a:pt x="23" y="43"/>
                </a:lnTo>
                <a:lnTo>
                  <a:pt x="24" y="44"/>
                </a:lnTo>
                <a:lnTo>
                  <a:pt x="24" y="45"/>
                </a:lnTo>
                <a:lnTo>
                  <a:pt x="25" y="46"/>
                </a:lnTo>
                <a:lnTo>
                  <a:pt x="25" y="48"/>
                </a:lnTo>
                <a:lnTo>
                  <a:pt x="26" y="49"/>
                </a:lnTo>
                <a:lnTo>
                  <a:pt x="26" y="50"/>
                </a:lnTo>
                <a:lnTo>
                  <a:pt x="27" y="51"/>
                </a:lnTo>
                <a:lnTo>
                  <a:pt x="27" y="52"/>
                </a:lnTo>
                <a:lnTo>
                  <a:pt x="28" y="54"/>
                </a:lnTo>
                <a:lnTo>
                  <a:pt x="28" y="55"/>
                </a:lnTo>
                <a:lnTo>
                  <a:pt x="29" y="57"/>
                </a:lnTo>
                <a:lnTo>
                  <a:pt x="29" y="58"/>
                </a:lnTo>
                <a:lnTo>
                  <a:pt x="29" y="59"/>
                </a:lnTo>
                <a:lnTo>
                  <a:pt x="30" y="60"/>
                </a:lnTo>
                <a:lnTo>
                  <a:pt x="30" y="61"/>
                </a:lnTo>
                <a:lnTo>
                  <a:pt x="31" y="62"/>
                </a:lnTo>
                <a:lnTo>
                  <a:pt x="31" y="63"/>
                </a:lnTo>
                <a:lnTo>
                  <a:pt x="31" y="64"/>
                </a:lnTo>
                <a:lnTo>
                  <a:pt x="32" y="64"/>
                </a:lnTo>
                <a:lnTo>
                  <a:pt x="32" y="65"/>
                </a:lnTo>
                <a:lnTo>
                  <a:pt x="32" y="66"/>
                </a:lnTo>
                <a:lnTo>
                  <a:pt x="33" y="67"/>
                </a:lnTo>
                <a:lnTo>
                  <a:pt x="33" y="68"/>
                </a:lnTo>
                <a:lnTo>
                  <a:pt x="33" y="69"/>
                </a:lnTo>
                <a:lnTo>
                  <a:pt x="34" y="70"/>
                </a:lnTo>
                <a:lnTo>
                  <a:pt x="34" y="71"/>
                </a:lnTo>
                <a:lnTo>
                  <a:pt x="35" y="72"/>
                </a:lnTo>
                <a:lnTo>
                  <a:pt x="35" y="74"/>
                </a:lnTo>
                <a:lnTo>
                  <a:pt x="36" y="76"/>
                </a:lnTo>
                <a:lnTo>
                  <a:pt x="36" y="77"/>
                </a:lnTo>
                <a:lnTo>
                  <a:pt x="37" y="78"/>
                </a:lnTo>
                <a:lnTo>
                  <a:pt x="37" y="80"/>
                </a:lnTo>
                <a:lnTo>
                  <a:pt x="39" y="82"/>
                </a:lnTo>
                <a:lnTo>
                  <a:pt x="40" y="83"/>
                </a:lnTo>
                <a:lnTo>
                  <a:pt x="40" y="85"/>
                </a:lnTo>
                <a:lnTo>
                  <a:pt x="41" y="86"/>
                </a:lnTo>
                <a:lnTo>
                  <a:pt x="41" y="88"/>
                </a:lnTo>
                <a:lnTo>
                  <a:pt x="42" y="89"/>
                </a:lnTo>
                <a:lnTo>
                  <a:pt x="42" y="91"/>
                </a:lnTo>
                <a:lnTo>
                  <a:pt x="43" y="92"/>
                </a:lnTo>
                <a:lnTo>
                  <a:pt x="43" y="93"/>
                </a:lnTo>
                <a:lnTo>
                  <a:pt x="43" y="94"/>
                </a:lnTo>
                <a:lnTo>
                  <a:pt x="44" y="95"/>
                </a:lnTo>
                <a:lnTo>
                  <a:pt x="44" y="96"/>
                </a:lnTo>
                <a:lnTo>
                  <a:pt x="44" y="97"/>
                </a:lnTo>
                <a:lnTo>
                  <a:pt x="45" y="98"/>
                </a:lnTo>
                <a:lnTo>
                  <a:pt x="45" y="99"/>
                </a:lnTo>
                <a:lnTo>
                  <a:pt x="45" y="100"/>
                </a:lnTo>
                <a:lnTo>
                  <a:pt x="46" y="101"/>
                </a:lnTo>
                <a:lnTo>
                  <a:pt x="46" y="102"/>
                </a:lnTo>
                <a:lnTo>
                  <a:pt x="46" y="103"/>
                </a:lnTo>
                <a:lnTo>
                  <a:pt x="47" y="104"/>
                </a:lnTo>
                <a:lnTo>
                  <a:pt x="47" y="105"/>
                </a:lnTo>
                <a:lnTo>
                  <a:pt x="47" y="106"/>
                </a:lnTo>
                <a:lnTo>
                  <a:pt x="48" y="108"/>
                </a:lnTo>
                <a:lnTo>
                  <a:pt x="48" y="109"/>
                </a:lnTo>
                <a:lnTo>
                  <a:pt x="48" y="110"/>
                </a:lnTo>
                <a:lnTo>
                  <a:pt x="49" y="111"/>
                </a:lnTo>
                <a:lnTo>
                  <a:pt x="49" y="113"/>
                </a:lnTo>
                <a:lnTo>
                  <a:pt x="49" y="114"/>
                </a:lnTo>
                <a:lnTo>
                  <a:pt x="50" y="115"/>
                </a:lnTo>
                <a:lnTo>
                  <a:pt x="50" y="117"/>
                </a:lnTo>
                <a:lnTo>
                  <a:pt x="51" y="118"/>
                </a:lnTo>
                <a:lnTo>
                  <a:pt x="51" y="120"/>
                </a:lnTo>
                <a:lnTo>
                  <a:pt x="52" y="121"/>
                </a:lnTo>
                <a:lnTo>
                  <a:pt x="52" y="123"/>
                </a:lnTo>
                <a:lnTo>
                  <a:pt x="53" y="126"/>
                </a:lnTo>
                <a:lnTo>
                  <a:pt x="53" y="127"/>
                </a:lnTo>
                <a:lnTo>
                  <a:pt x="54" y="128"/>
                </a:lnTo>
                <a:lnTo>
                  <a:pt x="54" y="129"/>
                </a:lnTo>
                <a:lnTo>
                  <a:pt x="54" y="131"/>
                </a:lnTo>
                <a:lnTo>
                  <a:pt x="56" y="132"/>
                </a:lnTo>
                <a:lnTo>
                  <a:pt x="56" y="133"/>
                </a:lnTo>
                <a:lnTo>
                  <a:pt x="56" y="134"/>
                </a:lnTo>
                <a:lnTo>
                  <a:pt x="57" y="135"/>
                </a:lnTo>
                <a:lnTo>
                  <a:pt x="57" y="136"/>
                </a:lnTo>
                <a:lnTo>
                  <a:pt x="57" y="137"/>
                </a:lnTo>
                <a:lnTo>
                  <a:pt x="58" y="138"/>
                </a:lnTo>
                <a:lnTo>
                  <a:pt x="58" y="139"/>
                </a:lnTo>
                <a:lnTo>
                  <a:pt x="58" y="140"/>
                </a:lnTo>
                <a:lnTo>
                  <a:pt x="58" y="142"/>
                </a:lnTo>
                <a:lnTo>
                  <a:pt x="59" y="143"/>
                </a:lnTo>
                <a:lnTo>
                  <a:pt x="59" y="144"/>
                </a:lnTo>
                <a:lnTo>
                  <a:pt x="60" y="145"/>
                </a:lnTo>
                <a:lnTo>
                  <a:pt x="60" y="146"/>
                </a:lnTo>
                <a:lnTo>
                  <a:pt x="60" y="147"/>
                </a:lnTo>
                <a:lnTo>
                  <a:pt x="60" y="148"/>
                </a:lnTo>
                <a:lnTo>
                  <a:pt x="61" y="150"/>
                </a:lnTo>
                <a:lnTo>
                  <a:pt x="61" y="151"/>
                </a:lnTo>
                <a:lnTo>
                  <a:pt x="62" y="152"/>
                </a:lnTo>
                <a:lnTo>
                  <a:pt x="62" y="153"/>
                </a:lnTo>
                <a:lnTo>
                  <a:pt x="62" y="155"/>
                </a:lnTo>
                <a:lnTo>
                  <a:pt x="63" y="156"/>
                </a:lnTo>
                <a:lnTo>
                  <a:pt x="63" y="159"/>
                </a:lnTo>
                <a:lnTo>
                  <a:pt x="64" y="161"/>
                </a:lnTo>
                <a:lnTo>
                  <a:pt x="65" y="162"/>
                </a:lnTo>
                <a:lnTo>
                  <a:pt x="65" y="164"/>
                </a:lnTo>
                <a:lnTo>
                  <a:pt x="65" y="165"/>
                </a:lnTo>
                <a:lnTo>
                  <a:pt x="66" y="166"/>
                </a:lnTo>
                <a:lnTo>
                  <a:pt x="66" y="168"/>
                </a:lnTo>
                <a:lnTo>
                  <a:pt x="67" y="169"/>
                </a:lnTo>
                <a:lnTo>
                  <a:pt x="67" y="170"/>
                </a:lnTo>
                <a:lnTo>
                  <a:pt x="67" y="171"/>
                </a:lnTo>
                <a:lnTo>
                  <a:pt x="67" y="172"/>
                </a:lnTo>
                <a:lnTo>
                  <a:pt x="68" y="173"/>
                </a:lnTo>
                <a:lnTo>
                  <a:pt x="68" y="174"/>
                </a:lnTo>
                <a:lnTo>
                  <a:pt x="68" y="176"/>
                </a:lnTo>
                <a:lnTo>
                  <a:pt x="69" y="177"/>
                </a:lnTo>
                <a:lnTo>
                  <a:pt x="69" y="178"/>
                </a:lnTo>
                <a:lnTo>
                  <a:pt x="69" y="179"/>
                </a:lnTo>
                <a:lnTo>
                  <a:pt x="69" y="180"/>
                </a:lnTo>
                <a:lnTo>
                  <a:pt x="69" y="181"/>
                </a:lnTo>
                <a:lnTo>
                  <a:pt x="69" y="182"/>
                </a:lnTo>
                <a:lnTo>
                  <a:pt x="69" y="183"/>
                </a:lnTo>
                <a:lnTo>
                  <a:pt x="70" y="184"/>
                </a:lnTo>
                <a:lnTo>
                  <a:pt x="70" y="185"/>
                </a:lnTo>
                <a:lnTo>
                  <a:pt x="70" y="186"/>
                </a:lnTo>
                <a:lnTo>
                  <a:pt x="70" y="188"/>
                </a:lnTo>
                <a:lnTo>
                  <a:pt x="70" y="189"/>
                </a:lnTo>
                <a:lnTo>
                  <a:pt x="70" y="190"/>
                </a:lnTo>
                <a:lnTo>
                  <a:pt x="70" y="191"/>
                </a:lnTo>
                <a:lnTo>
                  <a:pt x="70" y="193"/>
                </a:lnTo>
                <a:lnTo>
                  <a:pt x="70" y="195"/>
                </a:lnTo>
                <a:lnTo>
                  <a:pt x="71" y="196"/>
                </a:lnTo>
                <a:lnTo>
                  <a:pt x="71" y="198"/>
                </a:lnTo>
                <a:lnTo>
                  <a:pt x="71" y="199"/>
                </a:lnTo>
                <a:lnTo>
                  <a:pt x="71" y="200"/>
                </a:lnTo>
                <a:lnTo>
                  <a:pt x="71" y="201"/>
                </a:lnTo>
                <a:lnTo>
                  <a:pt x="71" y="202"/>
                </a:lnTo>
                <a:lnTo>
                  <a:pt x="71" y="203"/>
                </a:lnTo>
                <a:lnTo>
                  <a:pt x="71" y="204"/>
                </a:lnTo>
                <a:lnTo>
                  <a:pt x="71" y="205"/>
                </a:lnTo>
                <a:lnTo>
                  <a:pt x="71" y="206"/>
                </a:lnTo>
                <a:lnTo>
                  <a:pt x="71" y="207"/>
                </a:lnTo>
                <a:lnTo>
                  <a:pt x="73" y="208"/>
                </a:lnTo>
                <a:lnTo>
                  <a:pt x="73" y="210"/>
                </a:lnTo>
                <a:lnTo>
                  <a:pt x="73" y="211"/>
                </a:lnTo>
                <a:lnTo>
                  <a:pt x="73" y="212"/>
                </a:lnTo>
                <a:lnTo>
                  <a:pt x="73" y="213"/>
                </a:lnTo>
                <a:lnTo>
                  <a:pt x="73" y="214"/>
                </a:lnTo>
                <a:lnTo>
                  <a:pt x="73" y="215"/>
                </a:lnTo>
                <a:lnTo>
                  <a:pt x="74" y="216"/>
                </a:lnTo>
                <a:lnTo>
                  <a:pt x="74" y="217"/>
                </a:lnTo>
                <a:lnTo>
                  <a:pt x="74" y="218"/>
                </a:lnTo>
                <a:lnTo>
                  <a:pt x="74" y="219"/>
                </a:lnTo>
                <a:lnTo>
                  <a:pt x="74" y="220"/>
                </a:lnTo>
                <a:lnTo>
                  <a:pt x="74" y="221"/>
                </a:lnTo>
                <a:lnTo>
                  <a:pt x="75" y="222"/>
                </a:lnTo>
                <a:lnTo>
                  <a:pt x="75" y="223"/>
                </a:lnTo>
                <a:lnTo>
                  <a:pt x="75" y="224"/>
                </a:lnTo>
                <a:lnTo>
                  <a:pt x="75" y="225"/>
                </a:lnTo>
                <a:lnTo>
                  <a:pt x="76" y="226"/>
                </a:lnTo>
                <a:lnTo>
                  <a:pt x="76" y="228"/>
                </a:lnTo>
                <a:lnTo>
                  <a:pt x="76" y="229"/>
                </a:lnTo>
                <a:lnTo>
                  <a:pt x="76" y="230"/>
                </a:lnTo>
                <a:lnTo>
                  <a:pt x="76" y="231"/>
                </a:lnTo>
                <a:lnTo>
                  <a:pt x="76" y="232"/>
                </a:lnTo>
                <a:lnTo>
                  <a:pt x="76" y="233"/>
                </a:lnTo>
                <a:lnTo>
                  <a:pt x="76" y="234"/>
                </a:lnTo>
                <a:lnTo>
                  <a:pt x="76" y="235"/>
                </a:lnTo>
                <a:lnTo>
                  <a:pt x="76" y="236"/>
                </a:lnTo>
                <a:lnTo>
                  <a:pt x="76" y="237"/>
                </a:lnTo>
                <a:lnTo>
                  <a:pt x="76" y="238"/>
                </a:lnTo>
                <a:lnTo>
                  <a:pt x="76" y="239"/>
                </a:lnTo>
                <a:lnTo>
                  <a:pt x="76" y="240"/>
                </a:lnTo>
                <a:lnTo>
                  <a:pt x="76" y="241"/>
                </a:lnTo>
                <a:lnTo>
                  <a:pt x="76" y="243"/>
                </a:lnTo>
                <a:lnTo>
                  <a:pt x="76" y="245"/>
                </a:lnTo>
                <a:lnTo>
                  <a:pt x="76" y="246"/>
                </a:lnTo>
                <a:lnTo>
                  <a:pt x="76" y="248"/>
                </a:lnTo>
                <a:lnTo>
                  <a:pt x="75" y="250"/>
                </a:lnTo>
                <a:lnTo>
                  <a:pt x="75" y="252"/>
                </a:lnTo>
                <a:lnTo>
                  <a:pt x="75" y="253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Freeform 93"/>
          <p:cNvSpPr>
            <a:spLocks/>
          </p:cNvSpPr>
          <p:nvPr/>
        </p:nvSpPr>
        <p:spPr bwMode="auto">
          <a:xfrm>
            <a:off x="3725863" y="4311650"/>
            <a:ext cx="60325" cy="201613"/>
          </a:xfrm>
          <a:custGeom>
            <a:avLst/>
            <a:gdLst>
              <a:gd name="T0" fmla="*/ 2147483647 w 76"/>
              <a:gd name="T1" fmla="*/ 2147483647 h 254"/>
              <a:gd name="T2" fmla="*/ 2147483647 w 76"/>
              <a:gd name="T3" fmla="*/ 2147483647 h 254"/>
              <a:gd name="T4" fmla="*/ 2147483647 w 76"/>
              <a:gd name="T5" fmla="*/ 2147483647 h 254"/>
              <a:gd name="T6" fmla="*/ 2147483647 w 76"/>
              <a:gd name="T7" fmla="*/ 2147483647 h 254"/>
              <a:gd name="T8" fmla="*/ 2147483647 w 76"/>
              <a:gd name="T9" fmla="*/ 2147483647 h 254"/>
              <a:gd name="T10" fmla="*/ 2147483647 w 76"/>
              <a:gd name="T11" fmla="*/ 2147483647 h 254"/>
              <a:gd name="T12" fmla="*/ 2147483647 w 76"/>
              <a:gd name="T13" fmla="*/ 2147483647 h 254"/>
              <a:gd name="T14" fmla="*/ 2147483647 w 76"/>
              <a:gd name="T15" fmla="*/ 2147483647 h 254"/>
              <a:gd name="T16" fmla="*/ 2147483647 w 76"/>
              <a:gd name="T17" fmla="*/ 2147483647 h 254"/>
              <a:gd name="T18" fmla="*/ 2147483647 w 76"/>
              <a:gd name="T19" fmla="*/ 2147483647 h 254"/>
              <a:gd name="T20" fmla="*/ 2147483647 w 76"/>
              <a:gd name="T21" fmla="*/ 2147483647 h 254"/>
              <a:gd name="T22" fmla="*/ 2147483647 w 76"/>
              <a:gd name="T23" fmla="*/ 2147483647 h 254"/>
              <a:gd name="T24" fmla="*/ 2147483647 w 76"/>
              <a:gd name="T25" fmla="*/ 2147483647 h 254"/>
              <a:gd name="T26" fmla="*/ 2147483647 w 76"/>
              <a:gd name="T27" fmla="*/ 2147483647 h 254"/>
              <a:gd name="T28" fmla="*/ 2147483647 w 76"/>
              <a:gd name="T29" fmla="*/ 2147483647 h 254"/>
              <a:gd name="T30" fmla="*/ 2147483647 w 76"/>
              <a:gd name="T31" fmla="*/ 2147483647 h 254"/>
              <a:gd name="T32" fmla="*/ 2147483647 w 76"/>
              <a:gd name="T33" fmla="*/ 2147483647 h 254"/>
              <a:gd name="T34" fmla="*/ 2147483647 w 76"/>
              <a:gd name="T35" fmla="*/ 2147483647 h 254"/>
              <a:gd name="T36" fmla="*/ 2147483647 w 76"/>
              <a:gd name="T37" fmla="*/ 2147483647 h 254"/>
              <a:gd name="T38" fmla="*/ 2147483647 w 76"/>
              <a:gd name="T39" fmla="*/ 2147483647 h 254"/>
              <a:gd name="T40" fmla="*/ 2147483647 w 76"/>
              <a:gd name="T41" fmla="*/ 2147483647 h 254"/>
              <a:gd name="T42" fmla="*/ 2147483647 w 76"/>
              <a:gd name="T43" fmla="*/ 2147483647 h 254"/>
              <a:gd name="T44" fmla="*/ 2147483647 w 76"/>
              <a:gd name="T45" fmla="*/ 2147483647 h 254"/>
              <a:gd name="T46" fmla="*/ 2147483647 w 76"/>
              <a:gd name="T47" fmla="*/ 2147483647 h 254"/>
              <a:gd name="T48" fmla="*/ 2147483647 w 76"/>
              <a:gd name="T49" fmla="*/ 2147483647 h 254"/>
              <a:gd name="T50" fmla="*/ 2147483647 w 76"/>
              <a:gd name="T51" fmla="*/ 2147483647 h 254"/>
              <a:gd name="T52" fmla="*/ 2147483647 w 76"/>
              <a:gd name="T53" fmla="*/ 2147483647 h 254"/>
              <a:gd name="T54" fmla="*/ 2147483647 w 76"/>
              <a:gd name="T55" fmla="*/ 2147483647 h 254"/>
              <a:gd name="T56" fmla="*/ 2147483647 w 76"/>
              <a:gd name="T57" fmla="*/ 2147483647 h 254"/>
              <a:gd name="T58" fmla="*/ 2147483647 w 76"/>
              <a:gd name="T59" fmla="*/ 2147483647 h 254"/>
              <a:gd name="T60" fmla="*/ 2147483647 w 76"/>
              <a:gd name="T61" fmla="*/ 2147483647 h 254"/>
              <a:gd name="T62" fmla="*/ 2147483647 w 76"/>
              <a:gd name="T63" fmla="*/ 2147483647 h 254"/>
              <a:gd name="T64" fmla="*/ 2147483647 w 76"/>
              <a:gd name="T65" fmla="*/ 2147483647 h 254"/>
              <a:gd name="T66" fmla="*/ 2147483647 w 76"/>
              <a:gd name="T67" fmla="*/ 2147483647 h 254"/>
              <a:gd name="T68" fmla="*/ 2147483647 w 76"/>
              <a:gd name="T69" fmla="*/ 2147483647 h 254"/>
              <a:gd name="T70" fmla="*/ 2147483647 w 76"/>
              <a:gd name="T71" fmla="*/ 2147483647 h 254"/>
              <a:gd name="T72" fmla="*/ 2147483647 w 76"/>
              <a:gd name="T73" fmla="*/ 2147483647 h 254"/>
              <a:gd name="T74" fmla="*/ 2147483647 w 76"/>
              <a:gd name="T75" fmla="*/ 2147483647 h 254"/>
              <a:gd name="T76" fmla="*/ 2147483647 w 76"/>
              <a:gd name="T77" fmla="*/ 2147483647 h 254"/>
              <a:gd name="T78" fmla="*/ 2147483647 w 76"/>
              <a:gd name="T79" fmla="*/ 2147483647 h 254"/>
              <a:gd name="T80" fmla="*/ 2147483647 w 76"/>
              <a:gd name="T81" fmla="*/ 2147483647 h 254"/>
              <a:gd name="T82" fmla="*/ 2147483647 w 76"/>
              <a:gd name="T83" fmla="*/ 2147483647 h 254"/>
              <a:gd name="T84" fmla="*/ 2147483647 w 76"/>
              <a:gd name="T85" fmla="*/ 2147483647 h 254"/>
              <a:gd name="T86" fmla="*/ 2147483647 w 76"/>
              <a:gd name="T87" fmla="*/ 2147483647 h 254"/>
              <a:gd name="T88" fmla="*/ 2147483647 w 76"/>
              <a:gd name="T89" fmla="*/ 2147483647 h 254"/>
              <a:gd name="T90" fmla="*/ 2147483647 w 76"/>
              <a:gd name="T91" fmla="*/ 2147483647 h 254"/>
              <a:gd name="T92" fmla="*/ 2147483647 w 76"/>
              <a:gd name="T93" fmla="*/ 2147483647 h 254"/>
              <a:gd name="T94" fmla="*/ 2147483647 w 76"/>
              <a:gd name="T95" fmla="*/ 2147483647 h 254"/>
              <a:gd name="T96" fmla="*/ 2147483647 w 76"/>
              <a:gd name="T97" fmla="*/ 2147483647 h 254"/>
              <a:gd name="T98" fmla="*/ 2147483647 w 76"/>
              <a:gd name="T99" fmla="*/ 2147483647 h 254"/>
              <a:gd name="T100" fmla="*/ 2147483647 w 76"/>
              <a:gd name="T101" fmla="*/ 2147483647 h 254"/>
              <a:gd name="T102" fmla="*/ 2147483647 w 76"/>
              <a:gd name="T103" fmla="*/ 2147483647 h 254"/>
              <a:gd name="T104" fmla="*/ 2147483647 w 76"/>
              <a:gd name="T105" fmla="*/ 2147483647 h 254"/>
              <a:gd name="T106" fmla="*/ 2147483647 w 76"/>
              <a:gd name="T107" fmla="*/ 2147483647 h 254"/>
              <a:gd name="T108" fmla="*/ 2147483647 w 76"/>
              <a:gd name="T109" fmla="*/ 2147483647 h 254"/>
              <a:gd name="T110" fmla="*/ 2147483647 w 76"/>
              <a:gd name="T111" fmla="*/ 2147483647 h 254"/>
              <a:gd name="T112" fmla="*/ 2147483647 w 76"/>
              <a:gd name="T113" fmla="*/ 2147483647 h 25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76" h="254">
                <a:moveTo>
                  <a:pt x="0" y="254"/>
                </a:moveTo>
                <a:lnTo>
                  <a:pt x="2" y="251"/>
                </a:lnTo>
                <a:lnTo>
                  <a:pt x="3" y="249"/>
                </a:lnTo>
                <a:lnTo>
                  <a:pt x="5" y="246"/>
                </a:lnTo>
                <a:lnTo>
                  <a:pt x="7" y="243"/>
                </a:lnTo>
                <a:lnTo>
                  <a:pt x="8" y="241"/>
                </a:lnTo>
                <a:lnTo>
                  <a:pt x="9" y="240"/>
                </a:lnTo>
                <a:lnTo>
                  <a:pt x="10" y="238"/>
                </a:lnTo>
                <a:lnTo>
                  <a:pt x="11" y="236"/>
                </a:lnTo>
                <a:lnTo>
                  <a:pt x="12" y="235"/>
                </a:lnTo>
                <a:lnTo>
                  <a:pt x="12" y="233"/>
                </a:lnTo>
                <a:lnTo>
                  <a:pt x="13" y="232"/>
                </a:lnTo>
                <a:lnTo>
                  <a:pt x="14" y="229"/>
                </a:lnTo>
                <a:lnTo>
                  <a:pt x="15" y="228"/>
                </a:lnTo>
                <a:lnTo>
                  <a:pt x="15" y="227"/>
                </a:lnTo>
                <a:lnTo>
                  <a:pt x="16" y="226"/>
                </a:lnTo>
                <a:lnTo>
                  <a:pt x="16" y="225"/>
                </a:lnTo>
                <a:lnTo>
                  <a:pt x="17" y="224"/>
                </a:lnTo>
                <a:lnTo>
                  <a:pt x="17" y="223"/>
                </a:lnTo>
                <a:lnTo>
                  <a:pt x="18" y="222"/>
                </a:lnTo>
                <a:lnTo>
                  <a:pt x="18" y="221"/>
                </a:lnTo>
                <a:lnTo>
                  <a:pt x="19" y="220"/>
                </a:lnTo>
                <a:lnTo>
                  <a:pt x="19" y="219"/>
                </a:lnTo>
                <a:lnTo>
                  <a:pt x="19" y="218"/>
                </a:lnTo>
                <a:lnTo>
                  <a:pt x="20" y="217"/>
                </a:lnTo>
                <a:lnTo>
                  <a:pt x="20" y="216"/>
                </a:lnTo>
                <a:lnTo>
                  <a:pt x="22" y="215"/>
                </a:lnTo>
                <a:lnTo>
                  <a:pt x="22" y="214"/>
                </a:lnTo>
                <a:lnTo>
                  <a:pt x="23" y="212"/>
                </a:lnTo>
                <a:lnTo>
                  <a:pt x="23" y="211"/>
                </a:lnTo>
                <a:lnTo>
                  <a:pt x="24" y="210"/>
                </a:lnTo>
                <a:lnTo>
                  <a:pt x="24" y="209"/>
                </a:lnTo>
                <a:lnTo>
                  <a:pt x="25" y="207"/>
                </a:lnTo>
                <a:lnTo>
                  <a:pt x="25" y="206"/>
                </a:lnTo>
                <a:lnTo>
                  <a:pt x="26" y="205"/>
                </a:lnTo>
                <a:lnTo>
                  <a:pt x="26" y="203"/>
                </a:lnTo>
                <a:lnTo>
                  <a:pt x="27" y="202"/>
                </a:lnTo>
                <a:lnTo>
                  <a:pt x="27" y="201"/>
                </a:lnTo>
                <a:lnTo>
                  <a:pt x="28" y="200"/>
                </a:lnTo>
                <a:lnTo>
                  <a:pt x="28" y="199"/>
                </a:lnTo>
                <a:lnTo>
                  <a:pt x="28" y="198"/>
                </a:lnTo>
                <a:lnTo>
                  <a:pt x="29" y="197"/>
                </a:lnTo>
                <a:lnTo>
                  <a:pt x="29" y="195"/>
                </a:lnTo>
                <a:lnTo>
                  <a:pt x="30" y="194"/>
                </a:lnTo>
                <a:lnTo>
                  <a:pt x="30" y="193"/>
                </a:lnTo>
                <a:lnTo>
                  <a:pt x="30" y="192"/>
                </a:lnTo>
                <a:lnTo>
                  <a:pt x="31" y="192"/>
                </a:lnTo>
                <a:lnTo>
                  <a:pt x="31" y="191"/>
                </a:lnTo>
                <a:lnTo>
                  <a:pt x="31" y="190"/>
                </a:lnTo>
                <a:lnTo>
                  <a:pt x="32" y="189"/>
                </a:lnTo>
                <a:lnTo>
                  <a:pt x="32" y="188"/>
                </a:lnTo>
                <a:lnTo>
                  <a:pt x="33" y="187"/>
                </a:lnTo>
                <a:lnTo>
                  <a:pt x="33" y="186"/>
                </a:lnTo>
                <a:lnTo>
                  <a:pt x="33" y="185"/>
                </a:lnTo>
                <a:lnTo>
                  <a:pt x="34" y="184"/>
                </a:lnTo>
                <a:lnTo>
                  <a:pt x="34" y="183"/>
                </a:lnTo>
                <a:lnTo>
                  <a:pt x="35" y="182"/>
                </a:lnTo>
                <a:lnTo>
                  <a:pt x="35" y="180"/>
                </a:lnTo>
                <a:lnTo>
                  <a:pt x="36" y="178"/>
                </a:lnTo>
                <a:lnTo>
                  <a:pt x="36" y="177"/>
                </a:lnTo>
                <a:lnTo>
                  <a:pt x="37" y="175"/>
                </a:lnTo>
                <a:lnTo>
                  <a:pt x="37" y="174"/>
                </a:lnTo>
                <a:lnTo>
                  <a:pt x="39" y="172"/>
                </a:lnTo>
                <a:lnTo>
                  <a:pt x="40" y="170"/>
                </a:lnTo>
                <a:lnTo>
                  <a:pt x="40" y="169"/>
                </a:lnTo>
                <a:lnTo>
                  <a:pt x="41" y="167"/>
                </a:lnTo>
                <a:lnTo>
                  <a:pt x="41" y="166"/>
                </a:lnTo>
                <a:lnTo>
                  <a:pt x="42" y="165"/>
                </a:lnTo>
                <a:lnTo>
                  <a:pt x="42" y="164"/>
                </a:lnTo>
                <a:lnTo>
                  <a:pt x="43" y="161"/>
                </a:lnTo>
                <a:lnTo>
                  <a:pt x="43" y="160"/>
                </a:lnTo>
                <a:lnTo>
                  <a:pt x="43" y="159"/>
                </a:lnTo>
                <a:lnTo>
                  <a:pt x="44" y="158"/>
                </a:lnTo>
                <a:lnTo>
                  <a:pt x="44" y="157"/>
                </a:lnTo>
                <a:lnTo>
                  <a:pt x="44" y="156"/>
                </a:lnTo>
                <a:lnTo>
                  <a:pt x="45" y="156"/>
                </a:lnTo>
                <a:lnTo>
                  <a:pt x="45" y="155"/>
                </a:lnTo>
                <a:lnTo>
                  <a:pt x="45" y="154"/>
                </a:lnTo>
                <a:lnTo>
                  <a:pt x="46" y="153"/>
                </a:lnTo>
                <a:lnTo>
                  <a:pt x="46" y="152"/>
                </a:lnTo>
                <a:lnTo>
                  <a:pt x="46" y="151"/>
                </a:lnTo>
                <a:lnTo>
                  <a:pt x="46" y="150"/>
                </a:lnTo>
                <a:lnTo>
                  <a:pt x="47" y="150"/>
                </a:lnTo>
                <a:lnTo>
                  <a:pt x="47" y="149"/>
                </a:lnTo>
                <a:lnTo>
                  <a:pt x="47" y="148"/>
                </a:lnTo>
                <a:lnTo>
                  <a:pt x="48" y="147"/>
                </a:lnTo>
                <a:lnTo>
                  <a:pt x="48" y="146"/>
                </a:lnTo>
                <a:lnTo>
                  <a:pt x="48" y="144"/>
                </a:lnTo>
                <a:lnTo>
                  <a:pt x="49" y="142"/>
                </a:lnTo>
                <a:lnTo>
                  <a:pt x="49" y="141"/>
                </a:lnTo>
                <a:lnTo>
                  <a:pt x="49" y="140"/>
                </a:lnTo>
                <a:lnTo>
                  <a:pt x="50" y="139"/>
                </a:lnTo>
                <a:lnTo>
                  <a:pt x="50" y="137"/>
                </a:lnTo>
                <a:lnTo>
                  <a:pt x="51" y="135"/>
                </a:lnTo>
                <a:lnTo>
                  <a:pt x="51" y="134"/>
                </a:lnTo>
                <a:lnTo>
                  <a:pt x="52" y="132"/>
                </a:lnTo>
                <a:lnTo>
                  <a:pt x="52" y="131"/>
                </a:lnTo>
                <a:lnTo>
                  <a:pt x="53" y="129"/>
                </a:lnTo>
                <a:lnTo>
                  <a:pt x="53" y="127"/>
                </a:lnTo>
                <a:lnTo>
                  <a:pt x="54" y="126"/>
                </a:lnTo>
                <a:lnTo>
                  <a:pt x="54" y="124"/>
                </a:lnTo>
                <a:lnTo>
                  <a:pt x="54" y="123"/>
                </a:lnTo>
                <a:lnTo>
                  <a:pt x="56" y="122"/>
                </a:lnTo>
                <a:lnTo>
                  <a:pt x="56" y="121"/>
                </a:lnTo>
                <a:lnTo>
                  <a:pt x="56" y="120"/>
                </a:lnTo>
                <a:lnTo>
                  <a:pt x="57" y="119"/>
                </a:lnTo>
                <a:lnTo>
                  <a:pt x="57" y="118"/>
                </a:lnTo>
                <a:lnTo>
                  <a:pt x="57" y="117"/>
                </a:lnTo>
                <a:lnTo>
                  <a:pt x="58" y="116"/>
                </a:lnTo>
                <a:lnTo>
                  <a:pt x="58" y="115"/>
                </a:lnTo>
                <a:lnTo>
                  <a:pt x="58" y="114"/>
                </a:lnTo>
                <a:lnTo>
                  <a:pt x="58" y="113"/>
                </a:lnTo>
                <a:lnTo>
                  <a:pt x="59" y="112"/>
                </a:lnTo>
                <a:lnTo>
                  <a:pt x="59" y="110"/>
                </a:lnTo>
                <a:lnTo>
                  <a:pt x="59" y="109"/>
                </a:lnTo>
                <a:lnTo>
                  <a:pt x="60" y="108"/>
                </a:lnTo>
                <a:lnTo>
                  <a:pt x="60" y="107"/>
                </a:lnTo>
                <a:lnTo>
                  <a:pt x="60" y="106"/>
                </a:lnTo>
                <a:lnTo>
                  <a:pt x="60" y="105"/>
                </a:lnTo>
                <a:lnTo>
                  <a:pt x="61" y="104"/>
                </a:lnTo>
                <a:lnTo>
                  <a:pt x="61" y="103"/>
                </a:lnTo>
                <a:lnTo>
                  <a:pt x="62" y="102"/>
                </a:lnTo>
                <a:lnTo>
                  <a:pt x="62" y="100"/>
                </a:lnTo>
                <a:lnTo>
                  <a:pt x="62" y="99"/>
                </a:lnTo>
                <a:lnTo>
                  <a:pt x="63" y="97"/>
                </a:lnTo>
                <a:lnTo>
                  <a:pt x="63" y="96"/>
                </a:lnTo>
                <a:lnTo>
                  <a:pt x="64" y="93"/>
                </a:lnTo>
                <a:lnTo>
                  <a:pt x="65" y="91"/>
                </a:lnTo>
                <a:lnTo>
                  <a:pt x="65" y="90"/>
                </a:lnTo>
                <a:lnTo>
                  <a:pt x="65" y="89"/>
                </a:lnTo>
                <a:lnTo>
                  <a:pt x="66" y="87"/>
                </a:lnTo>
                <a:lnTo>
                  <a:pt x="66" y="86"/>
                </a:lnTo>
                <a:lnTo>
                  <a:pt x="67" y="85"/>
                </a:lnTo>
                <a:lnTo>
                  <a:pt x="67" y="84"/>
                </a:lnTo>
                <a:lnTo>
                  <a:pt x="67" y="83"/>
                </a:lnTo>
                <a:lnTo>
                  <a:pt x="67" y="82"/>
                </a:lnTo>
                <a:lnTo>
                  <a:pt x="68" y="81"/>
                </a:lnTo>
                <a:lnTo>
                  <a:pt x="68" y="80"/>
                </a:lnTo>
                <a:lnTo>
                  <a:pt x="68" y="79"/>
                </a:lnTo>
                <a:lnTo>
                  <a:pt x="68" y="78"/>
                </a:lnTo>
                <a:lnTo>
                  <a:pt x="69" y="78"/>
                </a:lnTo>
                <a:lnTo>
                  <a:pt x="69" y="76"/>
                </a:lnTo>
                <a:lnTo>
                  <a:pt x="69" y="75"/>
                </a:lnTo>
                <a:lnTo>
                  <a:pt x="69" y="74"/>
                </a:lnTo>
                <a:lnTo>
                  <a:pt x="69" y="73"/>
                </a:lnTo>
                <a:lnTo>
                  <a:pt x="69" y="72"/>
                </a:lnTo>
                <a:lnTo>
                  <a:pt x="69" y="71"/>
                </a:lnTo>
                <a:lnTo>
                  <a:pt x="70" y="70"/>
                </a:lnTo>
                <a:lnTo>
                  <a:pt x="70" y="69"/>
                </a:lnTo>
                <a:lnTo>
                  <a:pt x="70" y="68"/>
                </a:lnTo>
                <a:lnTo>
                  <a:pt x="70" y="67"/>
                </a:lnTo>
                <a:lnTo>
                  <a:pt x="70" y="66"/>
                </a:lnTo>
                <a:lnTo>
                  <a:pt x="70" y="65"/>
                </a:lnTo>
                <a:lnTo>
                  <a:pt x="70" y="64"/>
                </a:lnTo>
                <a:lnTo>
                  <a:pt x="70" y="63"/>
                </a:lnTo>
                <a:lnTo>
                  <a:pt x="70" y="61"/>
                </a:lnTo>
                <a:lnTo>
                  <a:pt x="70" y="59"/>
                </a:lnTo>
                <a:lnTo>
                  <a:pt x="71" y="57"/>
                </a:lnTo>
                <a:lnTo>
                  <a:pt x="71" y="56"/>
                </a:lnTo>
                <a:lnTo>
                  <a:pt x="71" y="55"/>
                </a:lnTo>
                <a:lnTo>
                  <a:pt x="71" y="54"/>
                </a:lnTo>
                <a:lnTo>
                  <a:pt x="71" y="53"/>
                </a:lnTo>
                <a:lnTo>
                  <a:pt x="71" y="52"/>
                </a:lnTo>
                <a:lnTo>
                  <a:pt x="71" y="51"/>
                </a:lnTo>
                <a:lnTo>
                  <a:pt x="71" y="50"/>
                </a:lnTo>
                <a:lnTo>
                  <a:pt x="71" y="49"/>
                </a:lnTo>
                <a:lnTo>
                  <a:pt x="71" y="48"/>
                </a:lnTo>
                <a:lnTo>
                  <a:pt x="71" y="47"/>
                </a:lnTo>
                <a:lnTo>
                  <a:pt x="73" y="46"/>
                </a:lnTo>
                <a:lnTo>
                  <a:pt x="73" y="45"/>
                </a:lnTo>
                <a:lnTo>
                  <a:pt x="73" y="44"/>
                </a:lnTo>
                <a:lnTo>
                  <a:pt x="73" y="42"/>
                </a:lnTo>
                <a:lnTo>
                  <a:pt x="73" y="41"/>
                </a:lnTo>
                <a:lnTo>
                  <a:pt x="73" y="40"/>
                </a:lnTo>
                <a:lnTo>
                  <a:pt x="73" y="39"/>
                </a:lnTo>
                <a:lnTo>
                  <a:pt x="74" y="38"/>
                </a:lnTo>
                <a:lnTo>
                  <a:pt x="74" y="37"/>
                </a:lnTo>
                <a:lnTo>
                  <a:pt x="74" y="36"/>
                </a:lnTo>
                <a:lnTo>
                  <a:pt x="74" y="35"/>
                </a:lnTo>
                <a:lnTo>
                  <a:pt x="74" y="34"/>
                </a:lnTo>
                <a:lnTo>
                  <a:pt x="74" y="33"/>
                </a:lnTo>
                <a:lnTo>
                  <a:pt x="75" y="32"/>
                </a:lnTo>
                <a:lnTo>
                  <a:pt x="75" y="31"/>
                </a:lnTo>
                <a:lnTo>
                  <a:pt x="75" y="30"/>
                </a:lnTo>
                <a:lnTo>
                  <a:pt x="75" y="29"/>
                </a:lnTo>
                <a:lnTo>
                  <a:pt x="75" y="28"/>
                </a:lnTo>
                <a:lnTo>
                  <a:pt x="76" y="28"/>
                </a:lnTo>
                <a:lnTo>
                  <a:pt x="76" y="27"/>
                </a:lnTo>
                <a:lnTo>
                  <a:pt x="76" y="25"/>
                </a:lnTo>
                <a:lnTo>
                  <a:pt x="76" y="24"/>
                </a:lnTo>
                <a:lnTo>
                  <a:pt x="76" y="23"/>
                </a:lnTo>
                <a:lnTo>
                  <a:pt x="76" y="22"/>
                </a:lnTo>
                <a:lnTo>
                  <a:pt x="76" y="21"/>
                </a:lnTo>
                <a:lnTo>
                  <a:pt x="76" y="20"/>
                </a:lnTo>
                <a:lnTo>
                  <a:pt x="76" y="19"/>
                </a:lnTo>
                <a:lnTo>
                  <a:pt x="76" y="18"/>
                </a:lnTo>
                <a:lnTo>
                  <a:pt x="76" y="17"/>
                </a:lnTo>
                <a:lnTo>
                  <a:pt x="76" y="16"/>
                </a:lnTo>
                <a:lnTo>
                  <a:pt x="76" y="15"/>
                </a:lnTo>
                <a:lnTo>
                  <a:pt x="76" y="14"/>
                </a:lnTo>
                <a:lnTo>
                  <a:pt x="76" y="12"/>
                </a:lnTo>
                <a:lnTo>
                  <a:pt x="76" y="11"/>
                </a:lnTo>
                <a:lnTo>
                  <a:pt x="76" y="10"/>
                </a:lnTo>
                <a:lnTo>
                  <a:pt x="76" y="7"/>
                </a:lnTo>
                <a:lnTo>
                  <a:pt x="76" y="6"/>
                </a:lnTo>
                <a:lnTo>
                  <a:pt x="75" y="4"/>
                </a:lnTo>
                <a:lnTo>
                  <a:pt x="75" y="2"/>
                </a:lnTo>
                <a:lnTo>
                  <a:pt x="75" y="0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94"/>
          <p:cNvSpPr>
            <a:spLocks noChangeShapeType="1"/>
          </p:cNvSpPr>
          <p:nvPr/>
        </p:nvSpPr>
        <p:spPr bwMode="auto">
          <a:xfrm flipH="1">
            <a:off x="2314575" y="5387975"/>
            <a:ext cx="2286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Freeform 95"/>
          <p:cNvSpPr>
            <a:spLocks/>
          </p:cNvSpPr>
          <p:nvPr/>
        </p:nvSpPr>
        <p:spPr bwMode="auto">
          <a:xfrm>
            <a:off x="914400" y="5503863"/>
            <a:ext cx="1636713" cy="134937"/>
          </a:xfrm>
          <a:custGeom>
            <a:avLst/>
            <a:gdLst>
              <a:gd name="T0" fmla="*/ 2147483647 w 2061"/>
              <a:gd name="T1" fmla="*/ 0 h 170"/>
              <a:gd name="T2" fmla="*/ 2147483647 w 2061"/>
              <a:gd name="T3" fmla="*/ 0 h 170"/>
              <a:gd name="T4" fmla="*/ 2147483647 w 2061"/>
              <a:gd name="T5" fmla="*/ 2147483647 h 170"/>
              <a:gd name="T6" fmla="*/ 0 w 2061"/>
              <a:gd name="T7" fmla="*/ 2147483647 h 1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1" h="170">
                <a:moveTo>
                  <a:pt x="2061" y="0"/>
                </a:moveTo>
                <a:lnTo>
                  <a:pt x="1912" y="0"/>
                </a:lnTo>
                <a:lnTo>
                  <a:pt x="1912" y="170"/>
                </a:lnTo>
                <a:lnTo>
                  <a:pt x="0" y="17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Rectangle 96"/>
          <p:cNvSpPr>
            <a:spLocks noChangeArrowheads="1"/>
          </p:cNvSpPr>
          <p:nvPr/>
        </p:nvSpPr>
        <p:spPr bwMode="auto">
          <a:xfrm>
            <a:off x="4619625" y="4221163"/>
            <a:ext cx="857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i="1">
                <a:solidFill>
                  <a:srgbClr val="000000"/>
                </a:solidFill>
                <a:latin typeface="Times-Roman"/>
              </a:rPr>
              <a:t>f </a:t>
            </a:r>
            <a:endParaRPr lang="en-US" altLang="en-US" sz="2400"/>
          </a:p>
        </p:txBody>
      </p:sp>
      <p:sp>
        <p:nvSpPr>
          <p:cNvPr id="12302" name="Freeform 97"/>
          <p:cNvSpPr>
            <a:spLocks/>
          </p:cNvSpPr>
          <p:nvPr/>
        </p:nvSpPr>
        <p:spPr bwMode="auto">
          <a:xfrm>
            <a:off x="3022600" y="3243263"/>
            <a:ext cx="725488" cy="928687"/>
          </a:xfrm>
          <a:custGeom>
            <a:avLst/>
            <a:gdLst>
              <a:gd name="T0" fmla="*/ 2147483647 w 914"/>
              <a:gd name="T1" fmla="*/ 2147483647 h 1169"/>
              <a:gd name="T2" fmla="*/ 2147483647 w 914"/>
              <a:gd name="T3" fmla="*/ 2147483647 h 1169"/>
              <a:gd name="T4" fmla="*/ 2147483647 w 914"/>
              <a:gd name="T5" fmla="*/ 0 h 1169"/>
              <a:gd name="T6" fmla="*/ 0 w 914"/>
              <a:gd name="T7" fmla="*/ 0 h 11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4" h="1169">
                <a:moveTo>
                  <a:pt x="914" y="1169"/>
                </a:moveTo>
                <a:lnTo>
                  <a:pt x="616" y="1169"/>
                </a:lnTo>
                <a:lnTo>
                  <a:pt x="616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Freeform 98"/>
          <p:cNvSpPr>
            <a:spLocks/>
          </p:cNvSpPr>
          <p:nvPr/>
        </p:nvSpPr>
        <p:spPr bwMode="auto">
          <a:xfrm>
            <a:off x="3022600" y="3952875"/>
            <a:ext cx="758825" cy="320675"/>
          </a:xfrm>
          <a:custGeom>
            <a:avLst/>
            <a:gdLst>
              <a:gd name="T0" fmla="*/ 2147483647 w 956"/>
              <a:gd name="T1" fmla="*/ 2147483647 h 404"/>
              <a:gd name="T2" fmla="*/ 2147483647 w 956"/>
              <a:gd name="T3" fmla="*/ 2147483647 h 404"/>
              <a:gd name="T4" fmla="*/ 2147483647 w 956"/>
              <a:gd name="T5" fmla="*/ 0 h 404"/>
              <a:gd name="T6" fmla="*/ 0 w 956"/>
              <a:gd name="T7" fmla="*/ 0 h 4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6" h="404">
                <a:moveTo>
                  <a:pt x="956" y="404"/>
                </a:moveTo>
                <a:lnTo>
                  <a:pt x="319" y="404"/>
                </a:lnTo>
                <a:lnTo>
                  <a:pt x="319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Freeform 99"/>
          <p:cNvSpPr>
            <a:spLocks/>
          </p:cNvSpPr>
          <p:nvPr/>
        </p:nvSpPr>
        <p:spPr bwMode="auto">
          <a:xfrm>
            <a:off x="3022600" y="4357688"/>
            <a:ext cx="758825" cy="320675"/>
          </a:xfrm>
          <a:custGeom>
            <a:avLst/>
            <a:gdLst>
              <a:gd name="T0" fmla="*/ 2147483647 w 956"/>
              <a:gd name="T1" fmla="*/ 0 h 404"/>
              <a:gd name="T2" fmla="*/ 2147483647 w 956"/>
              <a:gd name="T3" fmla="*/ 0 h 404"/>
              <a:gd name="T4" fmla="*/ 2147483647 w 956"/>
              <a:gd name="T5" fmla="*/ 2147483647 h 404"/>
              <a:gd name="T6" fmla="*/ 0 w 956"/>
              <a:gd name="T7" fmla="*/ 2147483647 h 4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6" h="404">
                <a:moveTo>
                  <a:pt x="956" y="0"/>
                </a:moveTo>
                <a:lnTo>
                  <a:pt x="319" y="0"/>
                </a:lnTo>
                <a:lnTo>
                  <a:pt x="319" y="404"/>
                </a:lnTo>
                <a:lnTo>
                  <a:pt x="0" y="404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Freeform 100"/>
          <p:cNvSpPr>
            <a:spLocks/>
          </p:cNvSpPr>
          <p:nvPr/>
        </p:nvSpPr>
        <p:spPr bwMode="auto">
          <a:xfrm>
            <a:off x="3022600" y="4457700"/>
            <a:ext cx="725488" cy="928688"/>
          </a:xfrm>
          <a:custGeom>
            <a:avLst/>
            <a:gdLst>
              <a:gd name="T0" fmla="*/ 2147483647 w 914"/>
              <a:gd name="T1" fmla="*/ 0 h 1169"/>
              <a:gd name="T2" fmla="*/ 2147483647 w 914"/>
              <a:gd name="T3" fmla="*/ 0 h 1169"/>
              <a:gd name="T4" fmla="*/ 2147483647 w 914"/>
              <a:gd name="T5" fmla="*/ 2147483647 h 1169"/>
              <a:gd name="T6" fmla="*/ 0 w 914"/>
              <a:gd name="T7" fmla="*/ 2147483647 h 11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4" h="1169">
                <a:moveTo>
                  <a:pt x="914" y="0"/>
                </a:moveTo>
                <a:lnTo>
                  <a:pt x="616" y="0"/>
                </a:lnTo>
                <a:lnTo>
                  <a:pt x="616" y="1169"/>
                </a:lnTo>
                <a:lnTo>
                  <a:pt x="0" y="1169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Freeform 101"/>
          <p:cNvSpPr>
            <a:spLocks/>
          </p:cNvSpPr>
          <p:nvPr/>
        </p:nvSpPr>
        <p:spPr bwMode="auto">
          <a:xfrm>
            <a:off x="1268413" y="2889250"/>
            <a:ext cx="236537" cy="236538"/>
          </a:xfrm>
          <a:custGeom>
            <a:avLst/>
            <a:gdLst>
              <a:gd name="T0" fmla="*/ 2147483647 w 297"/>
              <a:gd name="T1" fmla="*/ 2147483647 h 297"/>
              <a:gd name="T2" fmla="*/ 0 w 297"/>
              <a:gd name="T3" fmla="*/ 2147483647 h 297"/>
              <a:gd name="T4" fmla="*/ 0 w 297"/>
              <a:gd name="T5" fmla="*/ 0 h 297"/>
              <a:gd name="T6" fmla="*/ 2147483647 w 297"/>
              <a:gd name="T7" fmla="*/ 2147483647 h 29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7" h="297">
                <a:moveTo>
                  <a:pt x="297" y="148"/>
                </a:moveTo>
                <a:lnTo>
                  <a:pt x="0" y="297"/>
                </a:lnTo>
                <a:lnTo>
                  <a:pt x="0" y="0"/>
                </a:lnTo>
                <a:lnTo>
                  <a:pt x="297" y="148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Freeform 102"/>
          <p:cNvSpPr>
            <a:spLocks/>
          </p:cNvSpPr>
          <p:nvPr/>
        </p:nvSpPr>
        <p:spPr bwMode="auto">
          <a:xfrm>
            <a:off x="1519238" y="2970213"/>
            <a:ext cx="76200" cy="77787"/>
          </a:xfrm>
          <a:custGeom>
            <a:avLst/>
            <a:gdLst>
              <a:gd name="T0" fmla="*/ 2147483647 w 96"/>
              <a:gd name="T1" fmla="*/ 2147483647 h 97"/>
              <a:gd name="T2" fmla="*/ 2147483647 w 96"/>
              <a:gd name="T3" fmla="*/ 2147483647 h 97"/>
              <a:gd name="T4" fmla="*/ 2147483647 w 96"/>
              <a:gd name="T5" fmla="*/ 2147483647 h 97"/>
              <a:gd name="T6" fmla="*/ 2147483647 w 96"/>
              <a:gd name="T7" fmla="*/ 2147483647 h 97"/>
              <a:gd name="T8" fmla="*/ 2147483647 w 96"/>
              <a:gd name="T9" fmla="*/ 2147483647 h 97"/>
              <a:gd name="T10" fmla="*/ 2147483647 w 96"/>
              <a:gd name="T11" fmla="*/ 2147483647 h 97"/>
              <a:gd name="T12" fmla="*/ 2147483647 w 96"/>
              <a:gd name="T13" fmla="*/ 2147483647 h 97"/>
              <a:gd name="T14" fmla="*/ 2147483647 w 96"/>
              <a:gd name="T15" fmla="*/ 2147483647 h 97"/>
              <a:gd name="T16" fmla="*/ 2147483647 w 96"/>
              <a:gd name="T17" fmla="*/ 2147483647 h 97"/>
              <a:gd name="T18" fmla="*/ 2147483647 w 96"/>
              <a:gd name="T19" fmla="*/ 2147483647 h 97"/>
              <a:gd name="T20" fmla="*/ 0 w 96"/>
              <a:gd name="T21" fmla="*/ 2147483647 h 97"/>
              <a:gd name="T22" fmla="*/ 0 w 96"/>
              <a:gd name="T23" fmla="*/ 2147483647 h 97"/>
              <a:gd name="T24" fmla="*/ 2147483647 w 96"/>
              <a:gd name="T25" fmla="*/ 2147483647 h 97"/>
              <a:gd name="T26" fmla="*/ 2147483647 w 96"/>
              <a:gd name="T27" fmla="*/ 2147483647 h 97"/>
              <a:gd name="T28" fmla="*/ 2147483647 w 96"/>
              <a:gd name="T29" fmla="*/ 2147483647 h 97"/>
              <a:gd name="T30" fmla="*/ 2147483647 w 96"/>
              <a:gd name="T31" fmla="*/ 2147483647 h 97"/>
              <a:gd name="T32" fmla="*/ 2147483647 w 96"/>
              <a:gd name="T33" fmla="*/ 2147483647 h 97"/>
              <a:gd name="T34" fmla="*/ 2147483647 w 96"/>
              <a:gd name="T35" fmla="*/ 2147483647 h 97"/>
              <a:gd name="T36" fmla="*/ 2147483647 w 96"/>
              <a:gd name="T37" fmla="*/ 2147483647 h 97"/>
              <a:gd name="T38" fmla="*/ 2147483647 w 96"/>
              <a:gd name="T39" fmla="*/ 2147483647 h 97"/>
              <a:gd name="T40" fmla="*/ 2147483647 w 96"/>
              <a:gd name="T41" fmla="*/ 2147483647 h 97"/>
              <a:gd name="T42" fmla="*/ 2147483647 w 96"/>
              <a:gd name="T43" fmla="*/ 2147483647 h 97"/>
              <a:gd name="T44" fmla="*/ 2147483647 w 96"/>
              <a:gd name="T45" fmla="*/ 2147483647 h 97"/>
              <a:gd name="T46" fmla="*/ 2147483647 w 96"/>
              <a:gd name="T47" fmla="*/ 2147483647 h 97"/>
              <a:gd name="T48" fmla="*/ 2147483647 w 96"/>
              <a:gd name="T49" fmla="*/ 2147483647 h 97"/>
              <a:gd name="T50" fmla="*/ 2147483647 w 96"/>
              <a:gd name="T51" fmla="*/ 2147483647 h 97"/>
              <a:gd name="T52" fmla="*/ 2147483647 w 96"/>
              <a:gd name="T53" fmla="*/ 2147483647 h 97"/>
              <a:gd name="T54" fmla="*/ 2147483647 w 96"/>
              <a:gd name="T55" fmla="*/ 2147483647 h 97"/>
              <a:gd name="T56" fmla="*/ 2147483647 w 96"/>
              <a:gd name="T57" fmla="*/ 2147483647 h 97"/>
              <a:gd name="T58" fmla="*/ 2147483647 w 96"/>
              <a:gd name="T59" fmla="*/ 2147483647 h 97"/>
              <a:gd name="T60" fmla="*/ 2147483647 w 96"/>
              <a:gd name="T61" fmla="*/ 2147483647 h 97"/>
              <a:gd name="T62" fmla="*/ 2147483647 w 96"/>
              <a:gd name="T63" fmla="*/ 2147483647 h 97"/>
              <a:gd name="T64" fmla="*/ 2147483647 w 96"/>
              <a:gd name="T65" fmla="*/ 2147483647 h 97"/>
              <a:gd name="T66" fmla="*/ 2147483647 w 96"/>
              <a:gd name="T67" fmla="*/ 2147483647 h 97"/>
              <a:gd name="T68" fmla="*/ 2147483647 w 96"/>
              <a:gd name="T69" fmla="*/ 2147483647 h 97"/>
              <a:gd name="T70" fmla="*/ 2147483647 w 96"/>
              <a:gd name="T71" fmla="*/ 2147483647 h 97"/>
              <a:gd name="T72" fmla="*/ 2147483647 w 96"/>
              <a:gd name="T73" fmla="*/ 2147483647 h 97"/>
              <a:gd name="T74" fmla="*/ 2147483647 w 96"/>
              <a:gd name="T75" fmla="*/ 2147483647 h 97"/>
              <a:gd name="T76" fmla="*/ 2147483647 w 96"/>
              <a:gd name="T77" fmla="*/ 2147483647 h 97"/>
              <a:gd name="T78" fmla="*/ 2147483647 w 96"/>
              <a:gd name="T79" fmla="*/ 2147483647 h 97"/>
              <a:gd name="T80" fmla="*/ 2147483647 w 96"/>
              <a:gd name="T81" fmla="*/ 2147483647 h 97"/>
              <a:gd name="T82" fmla="*/ 2147483647 w 96"/>
              <a:gd name="T83" fmla="*/ 2147483647 h 97"/>
              <a:gd name="T84" fmla="*/ 2147483647 w 96"/>
              <a:gd name="T85" fmla="*/ 2147483647 h 97"/>
              <a:gd name="T86" fmla="*/ 2147483647 w 96"/>
              <a:gd name="T87" fmla="*/ 0 h 9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96" h="97">
                <a:moveTo>
                  <a:pt x="47" y="0"/>
                </a:moveTo>
                <a:lnTo>
                  <a:pt x="45" y="0"/>
                </a:lnTo>
                <a:lnTo>
                  <a:pt x="43" y="1"/>
                </a:lnTo>
                <a:lnTo>
                  <a:pt x="40" y="1"/>
                </a:lnTo>
                <a:lnTo>
                  <a:pt x="38" y="1"/>
                </a:lnTo>
                <a:lnTo>
                  <a:pt x="36" y="3"/>
                </a:lnTo>
                <a:lnTo>
                  <a:pt x="34" y="3"/>
                </a:lnTo>
                <a:lnTo>
                  <a:pt x="31" y="4"/>
                </a:lnTo>
                <a:lnTo>
                  <a:pt x="29" y="5"/>
                </a:lnTo>
                <a:lnTo>
                  <a:pt x="27" y="6"/>
                </a:lnTo>
                <a:lnTo>
                  <a:pt x="25" y="7"/>
                </a:lnTo>
                <a:lnTo>
                  <a:pt x="23" y="8"/>
                </a:lnTo>
                <a:lnTo>
                  <a:pt x="21" y="9"/>
                </a:lnTo>
                <a:lnTo>
                  <a:pt x="19" y="10"/>
                </a:lnTo>
                <a:lnTo>
                  <a:pt x="18" y="12"/>
                </a:lnTo>
                <a:lnTo>
                  <a:pt x="15" y="13"/>
                </a:lnTo>
                <a:lnTo>
                  <a:pt x="13" y="15"/>
                </a:lnTo>
                <a:lnTo>
                  <a:pt x="12" y="16"/>
                </a:lnTo>
                <a:lnTo>
                  <a:pt x="10" y="18"/>
                </a:lnTo>
                <a:lnTo>
                  <a:pt x="9" y="21"/>
                </a:lnTo>
                <a:lnTo>
                  <a:pt x="8" y="22"/>
                </a:lnTo>
                <a:lnTo>
                  <a:pt x="7" y="24"/>
                </a:lnTo>
                <a:lnTo>
                  <a:pt x="5" y="26"/>
                </a:lnTo>
                <a:lnTo>
                  <a:pt x="4" y="28"/>
                </a:lnTo>
                <a:lnTo>
                  <a:pt x="4" y="30"/>
                </a:lnTo>
                <a:lnTo>
                  <a:pt x="3" y="32"/>
                </a:lnTo>
                <a:lnTo>
                  <a:pt x="2" y="34"/>
                </a:lnTo>
                <a:lnTo>
                  <a:pt x="1" y="37"/>
                </a:lnTo>
                <a:lnTo>
                  <a:pt x="1" y="40"/>
                </a:lnTo>
                <a:lnTo>
                  <a:pt x="1" y="42"/>
                </a:lnTo>
                <a:lnTo>
                  <a:pt x="0" y="44"/>
                </a:lnTo>
                <a:lnTo>
                  <a:pt x="0" y="46"/>
                </a:lnTo>
                <a:lnTo>
                  <a:pt x="0" y="49"/>
                </a:lnTo>
                <a:lnTo>
                  <a:pt x="0" y="51"/>
                </a:lnTo>
                <a:lnTo>
                  <a:pt x="0" y="54"/>
                </a:lnTo>
                <a:lnTo>
                  <a:pt x="1" y="57"/>
                </a:lnTo>
                <a:lnTo>
                  <a:pt x="1" y="59"/>
                </a:lnTo>
                <a:lnTo>
                  <a:pt x="1" y="61"/>
                </a:lnTo>
                <a:lnTo>
                  <a:pt x="2" y="63"/>
                </a:lnTo>
                <a:lnTo>
                  <a:pt x="3" y="65"/>
                </a:lnTo>
                <a:lnTo>
                  <a:pt x="4" y="67"/>
                </a:lnTo>
                <a:lnTo>
                  <a:pt x="4" y="69"/>
                </a:lnTo>
                <a:lnTo>
                  <a:pt x="5" y="72"/>
                </a:lnTo>
                <a:lnTo>
                  <a:pt x="7" y="74"/>
                </a:lnTo>
                <a:lnTo>
                  <a:pt x="8" y="76"/>
                </a:lnTo>
                <a:lnTo>
                  <a:pt x="9" y="78"/>
                </a:lnTo>
                <a:lnTo>
                  <a:pt x="10" y="80"/>
                </a:lnTo>
                <a:lnTo>
                  <a:pt x="12" y="81"/>
                </a:lnTo>
                <a:lnTo>
                  <a:pt x="13" y="83"/>
                </a:lnTo>
                <a:lnTo>
                  <a:pt x="15" y="84"/>
                </a:lnTo>
                <a:lnTo>
                  <a:pt x="18" y="86"/>
                </a:lnTo>
                <a:lnTo>
                  <a:pt x="19" y="88"/>
                </a:lnTo>
                <a:lnTo>
                  <a:pt x="21" y="89"/>
                </a:lnTo>
                <a:lnTo>
                  <a:pt x="23" y="91"/>
                </a:lnTo>
                <a:lnTo>
                  <a:pt x="25" y="92"/>
                </a:lnTo>
                <a:lnTo>
                  <a:pt x="27" y="93"/>
                </a:lnTo>
                <a:lnTo>
                  <a:pt x="29" y="94"/>
                </a:lnTo>
                <a:lnTo>
                  <a:pt x="31" y="94"/>
                </a:lnTo>
                <a:lnTo>
                  <a:pt x="34" y="95"/>
                </a:lnTo>
                <a:lnTo>
                  <a:pt x="36" y="96"/>
                </a:lnTo>
                <a:lnTo>
                  <a:pt x="38" y="96"/>
                </a:lnTo>
                <a:lnTo>
                  <a:pt x="40" y="97"/>
                </a:lnTo>
                <a:lnTo>
                  <a:pt x="43" y="97"/>
                </a:lnTo>
                <a:lnTo>
                  <a:pt x="45" y="97"/>
                </a:lnTo>
                <a:lnTo>
                  <a:pt x="47" y="97"/>
                </a:lnTo>
                <a:lnTo>
                  <a:pt x="51" y="97"/>
                </a:lnTo>
                <a:lnTo>
                  <a:pt x="53" y="97"/>
                </a:lnTo>
                <a:lnTo>
                  <a:pt x="55" y="97"/>
                </a:lnTo>
                <a:lnTo>
                  <a:pt x="58" y="96"/>
                </a:lnTo>
                <a:lnTo>
                  <a:pt x="60" y="96"/>
                </a:lnTo>
                <a:lnTo>
                  <a:pt x="62" y="95"/>
                </a:lnTo>
                <a:lnTo>
                  <a:pt x="64" y="94"/>
                </a:lnTo>
                <a:lnTo>
                  <a:pt x="66" y="94"/>
                </a:lnTo>
                <a:lnTo>
                  <a:pt x="69" y="93"/>
                </a:lnTo>
                <a:lnTo>
                  <a:pt x="71" y="92"/>
                </a:lnTo>
                <a:lnTo>
                  <a:pt x="73" y="91"/>
                </a:lnTo>
                <a:lnTo>
                  <a:pt x="75" y="89"/>
                </a:lnTo>
                <a:lnTo>
                  <a:pt x="77" y="88"/>
                </a:lnTo>
                <a:lnTo>
                  <a:pt x="78" y="86"/>
                </a:lnTo>
                <a:lnTo>
                  <a:pt x="80" y="84"/>
                </a:lnTo>
                <a:lnTo>
                  <a:pt x="81" y="83"/>
                </a:lnTo>
                <a:lnTo>
                  <a:pt x="83" y="81"/>
                </a:lnTo>
                <a:lnTo>
                  <a:pt x="85" y="80"/>
                </a:lnTo>
                <a:lnTo>
                  <a:pt x="87" y="78"/>
                </a:lnTo>
                <a:lnTo>
                  <a:pt x="88" y="76"/>
                </a:lnTo>
                <a:lnTo>
                  <a:pt x="89" y="74"/>
                </a:lnTo>
                <a:lnTo>
                  <a:pt x="90" y="72"/>
                </a:lnTo>
                <a:lnTo>
                  <a:pt x="91" y="69"/>
                </a:lnTo>
                <a:lnTo>
                  <a:pt x="92" y="67"/>
                </a:lnTo>
                <a:lnTo>
                  <a:pt x="93" y="65"/>
                </a:lnTo>
                <a:lnTo>
                  <a:pt x="94" y="63"/>
                </a:lnTo>
                <a:lnTo>
                  <a:pt x="94" y="61"/>
                </a:lnTo>
                <a:lnTo>
                  <a:pt x="95" y="59"/>
                </a:lnTo>
                <a:lnTo>
                  <a:pt x="95" y="57"/>
                </a:lnTo>
                <a:lnTo>
                  <a:pt x="96" y="54"/>
                </a:lnTo>
                <a:lnTo>
                  <a:pt x="96" y="51"/>
                </a:lnTo>
                <a:lnTo>
                  <a:pt x="96" y="49"/>
                </a:lnTo>
                <a:lnTo>
                  <a:pt x="96" y="46"/>
                </a:lnTo>
                <a:lnTo>
                  <a:pt x="96" y="44"/>
                </a:lnTo>
                <a:lnTo>
                  <a:pt x="95" y="42"/>
                </a:lnTo>
                <a:lnTo>
                  <a:pt x="95" y="40"/>
                </a:lnTo>
                <a:lnTo>
                  <a:pt x="94" y="37"/>
                </a:lnTo>
                <a:lnTo>
                  <a:pt x="94" y="34"/>
                </a:lnTo>
                <a:lnTo>
                  <a:pt x="93" y="32"/>
                </a:lnTo>
                <a:lnTo>
                  <a:pt x="92" y="30"/>
                </a:lnTo>
                <a:lnTo>
                  <a:pt x="91" y="28"/>
                </a:lnTo>
                <a:lnTo>
                  <a:pt x="90" y="26"/>
                </a:lnTo>
                <a:lnTo>
                  <a:pt x="89" y="24"/>
                </a:lnTo>
                <a:lnTo>
                  <a:pt x="88" y="22"/>
                </a:lnTo>
                <a:lnTo>
                  <a:pt x="87" y="21"/>
                </a:lnTo>
                <a:lnTo>
                  <a:pt x="85" y="18"/>
                </a:lnTo>
                <a:lnTo>
                  <a:pt x="83" y="16"/>
                </a:lnTo>
                <a:lnTo>
                  <a:pt x="81" y="15"/>
                </a:lnTo>
                <a:lnTo>
                  <a:pt x="80" y="13"/>
                </a:lnTo>
                <a:lnTo>
                  <a:pt x="78" y="12"/>
                </a:lnTo>
                <a:lnTo>
                  <a:pt x="77" y="10"/>
                </a:lnTo>
                <a:lnTo>
                  <a:pt x="75" y="9"/>
                </a:lnTo>
                <a:lnTo>
                  <a:pt x="73" y="8"/>
                </a:lnTo>
                <a:lnTo>
                  <a:pt x="71" y="7"/>
                </a:lnTo>
                <a:lnTo>
                  <a:pt x="69" y="6"/>
                </a:lnTo>
                <a:lnTo>
                  <a:pt x="66" y="5"/>
                </a:lnTo>
                <a:lnTo>
                  <a:pt x="64" y="4"/>
                </a:lnTo>
                <a:lnTo>
                  <a:pt x="62" y="3"/>
                </a:lnTo>
                <a:lnTo>
                  <a:pt x="60" y="3"/>
                </a:lnTo>
                <a:lnTo>
                  <a:pt x="58" y="1"/>
                </a:lnTo>
                <a:lnTo>
                  <a:pt x="55" y="1"/>
                </a:lnTo>
                <a:lnTo>
                  <a:pt x="53" y="1"/>
                </a:lnTo>
                <a:lnTo>
                  <a:pt x="51" y="0"/>
                </a:lnTo>
                <a:lnTo>
                  <a:pt x="4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Rectangle 103"/>
          <p:cNvSpPr>
            <a:spLocks noChangeArrowheads="1"/>
          </p:cNvSpPr>
          <p:nvPr/>
        </p:nvSpPr>
        <p:spPr bwMode="auto">
          <a:xfrm>
            <a:off x="463550" y="3365500"/>
            <a:ext cx="1190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i="1">
                <a:solidFill>
                  <a:srgbClr val="000000"/>
                </a:solidFill>
                <a:latin typeface="Times-Roman"/>
              </a:rPr>
              <a:t>s </a:t>
            </a:r>
            <a:endParaRPr lang="en-US" altLang="en-US" sz="2400"/>
          </a:p>
        </p:txBody>
      </p:sp>
      <p:sp>
        <p:nvSpPr>
          <p:cNvPr id="12309" name="Rectangle 104"/>
          <p:cNvSpPr>
            <a:spLocks noChangeArrowheads="1"/>
          </p:cNvSpPr>
          <p:nvPr/>
        </p:nvSpPr>
        <p:spPr bwMode="auto">
          <a:xfrm>
            <a:off x="528638" y="3443288"/>
            <a:ext cx="104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Times-Roman"/>
              </a:rPr>
              <a:t>1 </a:t>
            </a:r>
            <a:endParaRPr lang="en-US" altLang="en-US" sz="2400"/>
          </a:p>
        </p:txBody>
      </p:sp>
      <p:sp>
        <p:nvSpPr>
          <p:cNvPr id="12310" name="Rectangle 105"/>
          <p:cNvSpPr>
            <a:spLocks noChangeArrowheads="1"/>
          </p:cNvSpPr>
          <p:nvPr/>
        </p:nvSpPr>
        <p:spPr bwMode="auto">
          <a:xfrm>
            <a:off x="2076450" y="3127375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12311" name="Rectangle 106"/>
          <p:cNvSpPr>
            <a:spLocks noChangeArrowheads="1"/>
          </p:cNvSpPr>
          <p:nvPr/>
        </p:nvSpPr>
        <p:spPr bwMode="auto">
          <a:xfrm>
            <a:off x="2184400" y="3205163"/>
            <a:ext cx="104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Times-Roman"/>
              </a:rPr>
              <a:t>0 </a:t>
            </a:r>
            <a:endParaRPr lang="en-US" altLang="en-US" sz="2400"/>
          </a:p>
        </p:txBody>
      </p:sp>
      <p:sp>
        <p:nvSpPr>
          <p:cNvPr id="12312" name="Rectangle 107"/>
          <p:cNvSpPr>
            <a:spLocks noChangeArrowheads="1"/>
          </p:cNvSpPr>
          <p:nvPr/>
        </p:nvSpPr>
        <p:spPr bwMode="auto">
          <a:xfrm>
            <a:off x="2076450" y="3844925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12313" name="Rectangle 108"/>
          <p:cNvSpPr>
            <a:spLocks noChangeArrowheads="1"/>
          </p:cNvSpPr>
          <p:nvPr/>
        </p:nvSpPr>
        <p:spPr bwMode="auto">
          <a:xfrm>
            <a:off x="2184400" y="3922713"/>
            <a:ext cx="104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Times-Roman"/>
              </a:rPr>
              <a:t>1 </a:t>
            </a:r>
            <a:endParaRPr lang="en-US" altLang="en-US" sz="2400"/>
          </a:p>
        </p:txBody>
      </p:sp>
      <p:sp>
        <p:nvSpPr>
          <p:cNvPr id="12314" name="Rectangle 109"/>
          <p:cNvSpPr>
            <a:spLocks noChangeArrowheads="1"/>
          </p:cNvSpPr>
          <p:nvPr/>
        </p:nvSpPr>
        <p:spPr bwMode="auto">
          <a:xfrm>
            <a:off x="463550" y="2887663"/>
            <a:ext cx="1190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i="1">
                <a:solidFill>
                  <a:srgbClr val="000000"/>
                </a:solidFill>
                <a:latin typeface="Times-Roman"/>
              </a:rPr>
              <a:t>s </a:t>
            </a:r>
            <a:endParaRPr lang="en-US" altLang="en-US" sz="2400"/>
          </a:p>
        </p:txBody>
      </p:sp>
      <p:sp>
        <p:nvSpPr>
          <p:cNvPr id="12315" name="Rectangle 110"/>
          <p:cNvSpPr>
            <a:spLocks noChangeArrowheads="1"/>
          </p:cNvSpPr>
          <p:nvPr/>
        </p:nvSpPr>
        <p:spPr bwMode="auto">
          <a:xfrm>
            <a:off x="528638" y="2965450"/>
            <a:ext cx="104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Times-Roman"/>
              </a:rPr>
              <a:t>0 </a:t>
            </a:r>
            <a:endParaRPr lang="en-US" altLang="en-US" sz="2400"/>
          </a:p>
        </p:txBody>
      </p:sp>
      <p:sp>
        <p:nvSpPr>
          <p:cNvPr id="12316" name="Rectangle 111"/>
          <p:cNvSpPr>
            <a:spLocks noChangeArrowheads="1"/>
          </p:cNvSpPr>
          <p:nvPr/>
        </p:nvSpPr>
        <p:spPr bwMode="auto">
          <a:xfrm>
            <a:off x="2076450" y="4556125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12317" name="Freeform 112"/>
          <p:cNvSpPr>
            <a:spLocks/>
          </p:cNvSpPr>
          <p:nvPr/>
        </p:nvSpPr>
        <p:spPr bwMode="auto">
          <a:xfrm>
            <a:off x="1925638" y="3479800"/>
            <a:ext cx="625475" cy="725488"/>
          </a:xfrm>
          <a:custGeom>
            <a:avLst/>
            <a:gdLst>
              <a:gd name="T0" fmla="*/ 2147483647 w 786"/>
              <a:gd name="T1" fmla="*/ 2147483647 h 914"/>
              <a:gd name="T2" fmla="*/ 2147483647 w 786"/>
              <a:gd name="T3" fmla="*/ 2147483647 h 914"/>
              <a:gd name="T4" fmla="*/ 2147483647 w 786"/>
              <a:gd name="T5" fmla="*/ 2147483647 h 914"/>
              <a:gd name="T6" fmla="*/ 0 w 786"/>
              <a:gd name="T7" fmla="*/ 2147483647 h 914"/>
              <a:gd name="T8" fmla="*/ 0 w 786"/>
              <a:gd name="T9" fmla="*/ 0 h 9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6" h="914">
                <a:moveTo>
                  <a:pt x="786" y="765"/>
                </a:moveTo>
                <a:lnTo>
                  <a:pt x="637" y="765"/>
                </a:lnTo>
                <a:lnTo>
                  <a:pt x="637" y="914"/>
                </a:lnTo>
                <a:lnTo>
                  <a:pt x="0" y="914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Line 113"/>
          <p:cNvSpPr>
            <a:spLocks noChangeShapeType="1"/>
          </p:cNvSpPr>
          <p:nvPr/>
        </p:nvSpPr>
        <p:spPr bwMode="auto">
          <a:xfrm flipH="1">
            <a:off x="2314575" y="3952875"/>
            <a:ext cx="23653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Freeform 114"/>
          <p:cNvSpPr>
            <a:spLocks/>
          </p:cNvSpPr>
          <p:nvPr/>
        </p:nvSpPr>
        <p:spPr bwMode="auto">
          <a:xfrm>
            <a:off x="1082675" y="3716338"/>
            <a:ext cx="1468438" cy="117475"/>
          </a:xfrm>
          <a:custGeom>
            <a:avLst/>
            <a:gdLst>
              <a:gd name="T0" fmla="*/ 2147483647 w 1849"/>
              <a:gd name="T1" fmla="*/ 2147483647 h 149"/>
              <a:gd name="T2" fmla="*/ 2147483647 w 1849"/>
              <a:gd name="T3" fmla="*/ 2147483647 h 149"/>
              <a:gd name="T4" fmla="*/ 2147483647 w 1849"/>
              <a:gd name="T5" fmla="*/ 0 h 149"/>
              <a:gd name="T6" fmla="*/ 0 w 1849"/>
              <a:gd name="T7" fmla="*/ 0 h 1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49" h="149">
                <a:moveTo>
                  <a:pt x="1849" y="149"/>
                </a:moveTo>
                <a:lnTo>
                  <a:pt x="1700" y="149"/>
                </a:lnTo>
                <a:lnTo>
                  <a:pt x="17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Line 115"/>
          <p:cNvSpPr>
            <a:spLocks noChangeShapeType="1"/>
          </p:cNvSpPr>
          <p:nvPr/>
        </p:nvSpPr>
        <p:spPr bwMode="auto">
          <a:xfrm>
            <a:off x="1757363" y="3008313"/>
            <a:ext cx="1587" cy="14335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Freeform 116"/>
          <p:cNvSpPr>
            <a:spLocks/>
          </p:cNvSpPr>
          <p:nvPr/>
        </p:nvSpPr>
        <p:spPr bwMode="auto">
          <a:xfrm>
            <a:off x="1268413" y="3362325"/>
            <a:ext cx="236537" cy="236538"/>
          </a:xfrm>
          <a:custGeom>
            <a:avLst/>
            <a:gdLst>
              <a:gd name="T0" fmla="*/ 2147483647 w 297"/>
              <a:gd name="T1" fmla="*/ 2147483647 h 297"/>
              <a:gd name="T2" fmla="*/ 0 w 297"/>
              <a:gd name="T3" fmla="*/ 2147483647 h 297"/>
              <a:gd name="T4" fmla="*/ 0 w 297"/>
              <a:gd name="T5" fmla="*/ 0 h 297"/>
              <a:gd name="T6" fmla="*/ 2147483647 w 297"/>
              <a:gd name="T7" fmla="*/ 2147483647 h 29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7" h="297">
                <a:moveTo>
                  <a:pt x="297" y="148"/>
                </a:moveTo>
                <a:lnTo>
                  <a:pt x="0" y="297"/>
                </a:lnTo>
                <a:lnTo>
                  <a:pt x="0" y="0"/>
                </a:lnTo>
                <a:lnTo>
                  <a:pt x="297" y="148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Freeform 117"/>
          <p:cNvSpPr>
            <a:spLocks/>
          </p:cNvSpPr>
          <p:nvPr/>
        </p:nvSpPr>
        <p:spPr bwMode="auto">
          <a:xfrm>
            <a:off x="1519238" y="3443288"/>
            <a:ext cx="76200" cy="77787"/>
          </a:xfrm>
          <a:custGeom>
            <a:avLst/>
            <a:gdLst>
              <a:gd name="T0" fmla="*/ 2147483647 w 96"/>
              <a:gd name="T1" fmla="*/ 2147483647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2147483647 w 96"/>
              <a:gd name="T7" fmla="*/ 2147483647 h 96"/>
              <a:gd name="T8" fmla="*/ 2147483647 w 96"/>
              <a:gd name="T9" fmla="*/ 2147483647 h 96"/>
              <a:gd name="T10" fmla="*/ 2147483647 w 96"/>
              <a:gd name="T11" fmla="*/ 2147483647 h 96"/>
              <a:gd name="T12" fmla="*/ 2147483647 w 96"/>
              <a:gd name="T13" fmla="*/ 2147483647 h 96"/>
              <a:gd name="T14" fmla="*/ 2147483647 w 96"/>
              <a:gd name="T15" fmla="*/ 2147483647 h 96"/>
              <a:gd name="T16" fmla="*/ 2147483647 w 96"/>
              <a:gd name="T17" fmla="*/ 2147483647 h 96"/>
              <a:gd name="T18" fmla="*/ 2147483647 w 96"/>
              <a:gd name="T19" fmla="*/ 2147483647 h 96"/>
              <a:gd name="T20" fmla="*/ 0 w 96"/>
              <a:gd name="T21" fmla="*/ 2147483647 h 96"/>
              <a:gd name="T22" fmla="*/ 0 w 96"/>
              <a:gd name="T23" fmla="*/ 2147483647 h 96"/>
              <a:gd name="T24" fmla="*/ 2147483647 w 96"/>
              <a:gd name="T25" fmla="*/ 2147483647 h 96"/>
              <a:gd name="T26" fmla="*/ 2147483647 w 96"/>
              <a:gd name="T27" fmla="*/ 2147483647 h 96"/>
              <a:gd name="T28" fmla="*/ 2147483647 w 96"/>
              <a:gd name="T29" fmla="*/ 2147483647 h 96"/>
              <a:gd name="T30" fmla="*/ 2147483647 w 96"/>
              <a:gd name="T31" fmla="*/ 2147483647 h 96"/>
              <a:gd name="T32" fmla="*/ 2147483647 w 96"/>
              <a:gd name="T33" fmla="*/ 2147483647 h 96"/>
              <a:gd name="T34" fmla="*/ 2147483647 w 96"/>
              <a:gd name="T35" fmla="*/ 2147483647 h 96"/>
              <a:gd name="T36" fmla="*/ 2147483647 w 96"/>
              <a:gd name="T37" fmla="*/ 2147483647 h 96"/>
              <a:gd name="T38" fmla="*/ 2147483647 w 96"/>
              <a:gd name="T39" fmla="*/ 2147483647 h 96"/>
              <a:gd name="T40" fmla="*/ 2147483647 w 96"/>
              <a:gd name="T41" fmla="*/ 2147483647 h 96"/>
              <a:gd name="T42" fmla="*/ 2147483647 w 96"/>
              <a:gd name="T43" fmla="*/ 2147483647 h 96"/>
              <a:gd name="T44" fmla="*/ 2147483647 w 96"/>
              <a:gd name="T45" fmla="*/ 2147483647 h 96"/>
              <a:gd name="T46" fmla="*/ 2147483647 w 96"/>
              <a:gd name="T47" fmla="*/ 2147483647 h 96"/>
              <a:gd name="T48" fmla="*/ 2147483647 w 96"/>
              <a:gd name="T49" fmla="*/ 2147483647 h 96"/>
              <a:gd name="T50" fmla="*/ 2147483647 w 96"/>
              <a:gd name="T51" fmla="*/ 2147483647 h 96"/>
              <a:gd name="T52" fmla="*/ 2147483647 w 96"/>
              <a:gd name="T53" fmla="*/ 2147483647 h 96"/>
              <a:gd name="T54" fmla="*/ 2147483647 w 96"/>
              <a:gd name="T55" fmla="*/ 2147483647 h 96"/>
              <a:gd name="T56" fmla="*/ 2147483647 w 96"/>
              <a:gd name="T57" fmla="*/ 2147483647 h 96"/>
              <a:gd name="T58" fmla="*/ 2147483647 w 96"/>
              <a:gd name="T59" fmla="*/ 2147483647 h 96"/>
              <a:gd name="T60" fmla="*/ 2147483647 w 96"/>
              <a:gd name="T61" fmla="*/ 2147483647 h 96"/>
              <a:gd name="T62" fmla="*/ 2147483647 w 96"/>
              <a:gd name="T63" fmla="*/ 2147483647 h 96"/>
              <a:gd name="T64" fmla="*/ 2147483647 w 96"/>
              <a:gd name="T65" fmla="*/ 2147483647 h 96"/>
              <a:gd name="T66" fmla="*/ 2147483647 w 96"/>
              <a:gd name="T67" fmla="*/ 2147483647 h 96"/>
              <a:gd name="T68" fmla="*/ 2147483647 w 96"/>
              <a:gd name="T69" fmla="*/ 2147483647 h 96"/>
              <a:gd name="T70" fmla="*/ 2147483647 w 96"/>
              <a:gd name="T71" fmla="*/ 2147483647 h 96"/>
              <a:gd name="T72" fmla="*/ 2147483647 w 96"/>
              <a:gd name="T73" fmla="*/ 2147483647 h 96"/>
              <a:gd name="T74" fmla="*/ 2147483647 w 96"/>
              <a:gd name="T75" fmla="*/ 2147483647 h 96"/>
              <a:gd name="T76" fmla="*/ 2147483647 w 96"/>
              <a:gd name="T77" fmla="*/ 2147483647 h 96"/>
              <a:gd name="T78" fmla="*/ 2147483647 w 96"/>
              <a:gd name="T79" fmla="*/ 2147483647 h 96"/>
              <a:gd name="T80" fmla="*/ 2147483647 w 96"/>
              <a:gd name="T81" fmla="*/ 2147483647 h 96"/>
              <a:gd name="T82" fmla="*/ 2147483647 w 96"/>
              <a:gd name="T83" fmla="*/ 2147483647 h 96"/>
              <a:gd name="T84" fmla="*/ 2147483647 w 96"/>
              <a:gd name="T85" fmla="*/ 2147483647 h 96"/>
              <a:gd name="T86" fmla="*/ 2147483647 w 96"/>
              <a:gd name="T87" fmla="*/ 0 h 9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96" h="96">
                <a:moveTo>
                  <a:pt x="47" y="0"/>
                </a:moveTo>
                <a:lnTo>
                  <a:pt x="45" y="0"/>
                </a:lnTo>
                <a:lnTo>
                  <a:pt x="43" y="1"/>
                </a:lnTo>
                <a:lnTo>
                  <a:pt x="40" y="1"/>
                </a:lnTo>
                <a:lnTo>
                  <a:pt x="38" y="1"/>
                </a:lnTo>
                <a:lnTo>
                  <a:pt x="36" y="2"/>
                </a:lnTo>
                <a:lnTo>
                  <a:pt x="34" y="2"/>
                </a:lnTo>
                <a:lnTo>
                  <a:pt x="31" y="3"/>
                </a:lnTo>
                <a:lnTo>
                  <a:pt x="29" y="4"/>
                </a:lnTo>
                <a:lnTo>
                  <a:pt x="27" y="5"/>
                </a:lnTo>
                <a:lnTo>
                  <a:pt x="25" y="6"/>
                </a:lnTo>
                <a:lnTo>
                  <a:pt x="23" y="7"/>
                </a:lnTo>
                <a:lnTo>
                  <a:pt x="21" y="8"/>
                </a:lnTo>
                <a:lnTo>
                  <a:pt x="19" y="9"/>
                </a:lnTo>
                <a:lnTo>
                  <a:pt x="18" y="11"/>
                </a:lnTo>
                <a:lnTo>
                  <a:pt x="15" y="12"/>
                </a:lnTo>
                <a:lnTo>
                  <a:pt x="13" y="15"/>
                </a:lnTo>
                <a:lnTo>
                  <a:pt x="12" y="16"/>
                </a:lnTo>
                <a:lnTo>
                  <a:pt x="10" y="18"/>
                </a:lnTo>
                <a:lnTo>
                  <a:pt x="9" y="20"/>
                </a:lnTo>
                <a:lnTo>
                  <a:pt x="8" y="21"/>
                </a:lnTo>
                <a:lnTo>
                  <a:pt x="7" y="23"/>
                </a:lnTo>
                <a:lnTo>
                  <a:pt x="5" y="25"/>
                </a:lnTo>
                <a:lnTo>
                  <a:pt x="4" y="27"/>
                </a:lnTo>
                <a:lnTo>
                  <a:pt x="4" y="29"/>
                </a:lnTo>
                <a:lnTo>
                  <a:pt x="3" y="32"/>
                </a:lnTo>
                <a:lnTo>
                  <a:pt x="2" y="34"/>
                </a:lnTo>
                <a:lnTo>
                  <a:pt x="1" y="36"/>
                </a:lnTo>
                <a:lnTo>
                  <a:pt x="1" y="39"/>
                </a:lnTo>
                <a:lnTo>
                  <a:pt x="1" y="41"/>
                </a:lnTo>
                <a:lnTo>
                  <a:pt x="0" y="43"/>
                </a:lnTo>
                <a:lnTo>
                  <a:pt x="0" y="45"/>
                </a:lnTo>
                <a:lnTo>
                  <a:pt x="0" y="49"/>
                </a:lnTo>
                <a:lnTo>
                  <a:pt x="0" y="51"/>
                </a:lnTo>
                <a:lnTo>
                  <a:pt x="0" y="53"/>
                </a:lnTo>
                <a:lnTo>
                  <a:pt x="1" y="56"/>
                </a:lnTo>
                <a:lnTo>
                  <a:pt x="1" y="58"/>
                </a:lnTo>
                <a:lnTo>
                  <a:pt x="1" y="60"/>
                </a:lnTo>
                <a:lnTo>
                  <a:pt x="2" y="62"/>
                </a:lnTo>
                <a:lnTo>
                  <a:pt x="3" y="64"/>
                </a:lnTo>
                <a:lnTo>
                  <a:pt x="4" y="67"/>
                </a:lnTo>
                <a:lnTo>
                  <a:pt x="4" y="69"/>
                </a:lnTo>
                <a:lnTo>
                  <a:pt x="5" y="71"/>
                </a:lnTo>
                <a:lnTo>
                  <a:pt x="7" y="73"/>
                </a:lnTo>
                <a:lnTo>
                  <a:pt x="8" y="75"/>
                </a:lnTo>
                <a:lnTo>
                  <a:pt x="9" y="77"/>
                </a:lnTo>
                <a:lnTo>
                  <a:pt x="10" y="79"/>
                </a:lnTo>
                <a:lnTo>
                  <a:pt x="12" y="80"/>
                </a:lnTo>
                <a:lnTo>
                  <a:pt x="13" y="83"/>
                </a:lnTo>
                <a:lnTo>
                  <a:pt x="15" y="84"/>
                </a:lnTo>
                <a:lnTo>
                  <a:pt x="18" y="86"/>
                </a:lnTo>
                <a:lnTo>
                  <a:pt x="19" y="87"/>
                </a:lnTo>
                <a:lnTo>
                  <a:pt x="21" y="88"/>
                </a:lnTo>
                <a:lnTo>
                  <a:pt x="23" y="90"/>
                </a:lnTo>
                <a:lnTo>
                  <a:pt x="25" y="91"/>
                </a:lnTo>
                <a:lnTo>
                  <a:pt x="27" y="92"/>
                </a:lnTo>
                <a:lnTo>
                  <a:pt x="29" y="93"/>
                </a:lnTo>
                <a:lnTo>
                  <a:pt x="31" y="93"/>
                </a:lnTo>
                <a:lnTo>
                  <a:pt x="34" y="94"/>
                </a:lnTo>
                <a:lnTo>
                  <a:pt x="36" y="95"/>
                </a:lnTo>
                <a:lnTo>
                  <a:pt x="38" y="95"/>
                </a:lnTo>
                <a:lnTo>
                  <a:pt x="40" y="96"/>
                </a:lnTo>
                <a:lnTo>
                  <a:pt x="43" y="96"/>
                </a:lnTo>
                <a:lnTo>
                  <a:pt x="45" y="96"/>
                </a:lnTo>
                <a:lnTo>
                  <a:pt x="47" y="96"/>
                </a:lnTo>
                <a:lnTo>
                  <a:pt x="51" y="96"/>
                </a:lnTo>
                <a:lnTo>
                  <a:pt x="53" y="96"/>
                </a:lnTo>
                <a:lnTo>
                  <a:pt x="55" y="96"/>
                </a:lnTo>
                <a:lnTo>
                  <a:pt x="58" y="95"/>
                </a:lnTo>
                <a:lnTo>
                  <a:pt x="60" y="95"/>
                </a:lnTo>
                <a:lnTo>
                  <a:pt x="62" y="94"/>
                </a:lnTo>
                <a:lnTo>
                  <a:pt x="64" y="93"/>
                </a:lnTo>
                <a:lnTo>
                  <a:pt x="66" y="93"/>
                </a:lnTo>
                <a:lnTo>
                  <a:pt x="69" y="92"/>
                </a:lnTo>
                <a:lnTo>
                  <a:pt x="71" y="91"/>
                </a:lnTo>
                <a:lnTo>
                  <a:pt x="73" y="90"/>
                </a:lnTo>
                <a:lnTo>
                  <a:pt x="75" y="88"/>
                </a:lnTo>
                <a:lnTo>
                  <a:pt x="77" y="87"/>
                </a:lnTo>
                <a:lnTo>
                  <a:pt x="78" y="86"/>
                </a:lnTo>
                <a:lnTo>
                  <a:pt x="80" y="84"/>
                </a:lnTo>
                <a:lnTo>
                  <a:pt x="81" y="83"/>
                </a:lnTo>
                <a:lnTo>
                  <a:pt x="83" y="80"/>
                </a:lnTo>
                <a:lnTo>
                  <a:pt x="85" y="79"/>
                </a:lnTo>
                <a:lnTo>
                  <a:pt x="87" y="77"/>
                </a:lnTo>
                <a:lnTo>
                  <a:pt x="88" y="75"/>
                </a:lnTo>
                <a:lnTo>
                  <a:pt x="89" y="73"/>
                </a:lnTo>
                <a:lnTo>
                  <a:pt x="90" y="71"/>
                </a:lnTo>
                <a:lnTo>
                  <a:pt x="91" y="69"/>
                </a:lnTo>
                <a:lnTo>
                  <a:pt x="92" y="67"/>
                </a:lnTo>
                <a:lnTo>
                  <a:pt x="93" y="64"/>
                </a:lnTo>
                <a:lnTo>
                  <a:pt x="94" y="62"/>
                </a:lnTo>
                <a:lnTo>
                  <a:pt x="94" y="60"/>
                </a:lnTo>
                <a:lnTo>
                  <a:pt x="95" y="58"/>
                </a:lnTo>
                <a:lnTo>
                  <a:pt x="95" y="56"/>
                </a:lnTo>
                <a:lnTo>
                  <a:pt x="96" y="53"/>
                </a:lnTo>
                <a:lnTo>
                  <a:pt x="96" y="51"/>
                </a:lnTo>
                <a:lnTo>
                  <a:pt x="96" y="49"/>
                </a:lnTo>
                <a:lnTo>
                  <a:pt x="96" y="45"/>
                </a:lnTo>
                <a:lnTo>
                  <a:pt x="96" y="43"/>
                </a:lnTo>
                <a:lnTo>
                  <a:pt x="95" y="41"/>
                </a:lnTo>
                <a:lnTo>
                  <a:pt x="95" y="39"/>
                </a:lnTo>
                <a:lnTo>
                  <a:pt x="94" y="36"/>
                </a:lnTo>
                <a:lnTo>
                  <a:pt x="94" y="34"/>
                </a:lnTo>
                <a:lnTo>
                  <a:pt x="93" y="32"/>
                </a:lnTo>
                <a:lnTo>
                  <a:pt x="92" y="29"/>
                </a:lnTo>
                <a:lnTo>
                  <a:pt x="91" y="27"/>
                </a:lnTo>
                <a:lnTo>
                  <a:pt x="90" y="25"/>
                </a:lnTo>
                <a:lnTo>
                  <a:pt x="89" y="23"/>
                </a:lnTo>
                <a:lnTo>
                  <a:pt x="88" y="21"/>
                </a:lnTo>
                <a:lnTo>
                  <a:pt x="87" y="20"/>
                </a:lnTo>
                <a:lnTo>
                  <a:pt x="85" y="18"/>
                </a:lnTo>
                <a:lnTo>
                  <a:pt x="83" y="16"/>
                </a:lnTo>
                <a:lnTo>
                  <a:pt x="81" y="15"/>
                </a:lnTo>
                <a:lnTo>
                  <a:pt x="80" y="12"/>
                </a:lnTo>
                <a:lnTo>
                  <a:pt x="78" y="11"/>
                </a:lnTo>
                <a:lnTo>
                  <a:pt x="77" y="9"/>
                </a:lnTo>
                <a:lnTo>
                  <a:pt x="75" y="8"/>
                </a:lnTo>
                <a:lnTo>
                  <a:pt x="73" y="7"/>
                </a:lnTo>
                <a:lnTo>
                  <a:pt x="71" y="6"/>
                </a:lnTo>
                <a:lnTo>
                  <a:pt x="69" y="5"/>
                </a:lnTo>
                <a:lnTo>
                  <a:pt x="66" y="4"/>
                </a:lnTo>
                <a:lnTo>
                  <a:pt x="64" y="3"/>
                </a:lnTo>
                <a:lnTo>
                  <a:pt x="62" y="2"/>
                </a:lnTo>
                <a:lnTo>
                  <a:pt x="60" y="2"/>
                </a:lnTo>
                <a:lnTo>
                  <a:pt x="58" y="1"/>
                </a:lnTo>
                <a:lnTo>
                  <a:pt x="55" y="1"/>
                </a:lnTo>
                <a:lnTo>
                  <a:pt x="53" y="1"/>
                </a:lnTo>
                <a:lnTo>
                  <a:pt x="51" y="0"/>
                </a:lnTo>
                <a:lnTo>
                  <a:pt x="4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Freeform 118"/>
          <p:cNvSpPr>
            <a:spLocks/>
          </p:cNvSpPr>
          <p:nvPr/>
        </p:nvSpPr>
        <p:spPr bwMode="auto">
          <a:xfrm>
            <a:off x="1589088" y="3008313"/>
            <a:ext cx="962025" cy="117475"/>
          </a:xfrm>
          <a:custGeom>
            <a:avLst/>
            <a:gdLst>
              <a:gd name="T0" fmla="*/ 2147483647 w 1211"/>
              <a:gd name="T1" fmla="*/ 2147483647 h 149"/>
              <a:gd name="T2" fmla="*/ 2147483647 w 1211"/>
              <a:gd name="T3" fmla="*/ 2147483647 h 149"/>
              <a:gd name="T4" fmla="*/ 2147483647 w 1211"/>
              <a:gd name="T5" fmla="*/ 0 h 149"/>
              <a:gd name="T6" fmla="*/ 0 w 1211"/>
              <a:gd name="T7" fmla="*/ 0 h 1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1" h="149">
                <a:moveTo>
                  <a:pt x="1211" y="149"/>
                </a:moveTo>
                <a:lnTo>
                  <a:pt x="1062" y="149"/>
                </a:lnTo>
                <a:lnTo>
                  <a:pt x="1062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Freeform 119"/>
          <p:cNvSpPr>
            <a:spLocks/>
          </p:cNvSpPr>
          <p:nvPr/>
        </p:nvSpPr>
        <p:spPr bwMode="auto">
          <a:xfrm>
            <a:off x="1589088" y="3362325"/>
            <a:ext cx="962025" cy="117475"/>
          </a:xfrm>
          <a:custGeom>
            <a:avLst/>
            <a:gdLst>
              <a:gd name="T0" fmla="*/ 2147483647 w 1211"/>
              <a:gd name="T1" fmla="*/ 0 h 148"/>
              <a:gd name="T2" fmla="*/ 2147483647 w 1211"/>
              <a:gd name="T3" fmla="*/ 0 h 148"/>
              <a:gd name="T4" fmla="*/ 2147483647 w 1211"/>
              <a:gd name="T5" fmla="*/ 2147483647 h 148"/>
              <a:gd name="T6" fmla="*/ 0 w 1211"/>
              <a:gd name="T7" fmla="*/ 2147483647 h 1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11" h="148">
                <a:moveTo>
                  <a:pt x="1211" y="0"/>
                </a:moveTo>
                <a:lnTo>
                  <a:pt x="1062" y="0"/>
                </a:lnTo>
                <a:lnTo>
                  <a:pt x="1062" y="148"/>
                </a:lnTo>
                <a:lnTo>
                  <a:pt x="0" y="14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5" name="Line 120"/>
          <p:cNvSpPr>
            <a:spLocks noChangeShapeType="1"/>
          </p:cNvSpPr>
          <p:nvPr/>
        </p:nvSpPr>
        <p:spPr bwMode="auto">
          <a:xfrm>
            <a:off x="644525" y="3008313"/>
            <a:ext cx="6238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6" name="Line 121"/>
          <p:cNvSpPr>
            <a:spLocks noChangeShapeType="1"/>
          </p:cNvSpPr>
          <p:nvPr/>
        </p:nvSpPr>
        <p:spPr bwMode="auto">
          <a:xfrm>
            <a:off x="644525" y="3479800"/>
            <a:ext cx="62388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7" name="Freeform 122"/>
          <p:cNvSpPr>
            <a:spLocks/>
          </p:cNvSpPr>
          <p:nvPr/>
        </p:nvSpPr>
        <p:spPr bwMode="auto">
          <a:xfrm>
            <a:off x="1082675" y="3008313"/>
            <a:ext cx="1468438" cy="2259012"/>
          </a:xfrm>
          <a:custGeom>
            <a:avLst/>
            <a:gdLst>
              <a:gd name="T0" fmla="*/ 2147483647 w 1849"/>
              <a:gd name="T1" fmla="*/ 2147483647 h 2848"/>
              <a:gd name="T2" fmla="*/ 2147483647 w 1849"/>
              <a:gd name="T3" fmla="*/ 2147483647 h 2848"/>
              <a:gd name="T4" fmla="*/ 2147483647 w 1849"/>
              <a:gd name="T5" fmla="*/ 2147483647 h 2848"/>
              <a:gd name="T6" fmla="*/ 0 w 1849"/>
              <a:gd name="T7" fmla="*/ 2147483647 h 2848"/>
              <a:gd name="T8" fmla="*/ 0 w 1849"/>
              <a:gd name="T9" fmla="*/ 0 h 28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9" h="2848">
                <a:moveTo>
                  <a:pt x="1849" y="2848"/>
                </a:moveTo>
                <a:lnTo>
                  <a:pt x="1700" y="2848"/>
                </a:lnTo>
                <a:lnTo>
                  <a:pt x="1700" y="2699"/>
                </a:lnTo>
                <a:lnTo>
                  <a:pt x="0" y="2699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8" name="Line 123"/>
          <p:cNvSpPr>
            <a:spLocks noChangeShapeType="1"/>
          </p:cNvSpPr>
          <p:nvPr/>
        </p:nvSpPr>
        <p:spPr bwMode="auto">
          <a:xfrm flipH="1">
            <a:off x="2314575" y="4678363"/>
            <a:ext cx="2365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9" name="Freeform 124"/>
          <p:cNvSpPr>
            <a:spLocks/>
          </p:cNvSpPr>
          <p:nvPr/>
        </p:nvSpPr>
        <p:spPr bwMode="auto">
          <a:xfrm>
            <a:off x="1757363" y="4441825"/>
            <a:ext cx="793750" cy="117475"/>
          </a:xfrm>
          <a:custGeom>
            <a:avLst/>
            <a:gdLst>
              <a:gd name="T0" fmla="*/ 2147483647 w 999"/>
              <a:gd name="T1" fmla="*/ 2147483647 h 148"/>
              <a:gd name="T2" fmla="*/ 2147483647 w 999"/>
              <a:gd name="T3" fmla="*/ 2147483647 h 148"/>
              <a:gd name="T4" fmla="*/ 2147483647 w 999"/>
              <a:gd name="T5" fmla="*/ 0 h 148"/>
              <a:gd name="T6" fmla="*/ 0 w 999"/>
              <a:gd name="T7" fmla="*/ 0 h 1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9" h="148">
                <a:moveTo>
                  <a:pt x="999" y="148"/>
                </a:moveTo>
                <a:lnTo>
                  <a:pt x="850" y="148"/>
                </a:lnTo>
                <a:lnTo>
                  <a:pt x="85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0" name="Freeform 125"/>
          <p:cNvSpPr>
            <a:spLocks/>
          </p:cNvSpPr>
          <p:nvPr/>
        </p:nvSpPr>
        <p:spPr bwMode="auto">
          <a:xfrm>
            <a:off x="914400" y="4795838"/>
            <a:ext cx="1636713" cy="117475"/>
          </a:xfrm>
          <a:custGeom>
            <a:avLst/>
            <a:gdLst>
              <a:gd name="T0" fmla="*/ 2147483647 w 2061"/>
              <a:gd name="T1" fmla="*/ 0 h 149"/>
              <a:gd name="T2" fmla="*/ 2147483647 w 2061"/>
              <a:gd name="T3" fmla="*/ 0 h 149"/>
              <a:gd name="T4" fmla="*/ 2147483647 w 2061"/>
              <a:gd name="T5" fmla="*/ 2147483647 h 149"/>
              <a:gd name="T6" fmla="*/ 0 w 2061"/>
              <a:gd name="T7" fmla="*/ 2147483647 h 1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61" h="149">
                <a:moveTo>
                  <a:pt x="2061" y="0"/>
                </a:moveTo>
                <a:lnTo>
                  <a:pt x="1912" y="0"/>
                </a:lnTo>
                <a:lnTo>
                  <a:pt x="1912" y="149"/>
                </a:lnTo>
                <a:lnTo>
                  <a:pt x="0" y="149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1" name="Rectangle 126"/>
          <p:cNvSpPr>
            <a:spLocks noChangeArrowheads="1"/>
          </p:cNvSpPr>
          <p:nvPr/>
        </p:nvSpPr>
        <p:spPr bwMode="auto">
          <a:xfrm>
            <a:off x="2184400" y="4633913"/>
            <a:ext cx="104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Times-Roman"/>
              </a:rPr>
              <a:t>2 </a:t>
            </a:r>
            <a:endParaRPr lang="en-US" altLang="en-US" sz="2400"/>
          </a:p>
        </p:txBody>
      </p:sp>
      <p:sp>
        <p:nvSpPr>
          <p:cNvPr id="12332" name="Rectangle 127"/>
          <p:cNvSpPr>
            <a:spLocks noChangeArrowheads="1"/>
          </p:cNvSpPr>
          <p:nvPr/>
        </p:nvSpPr>
        <p:spPr bwMode="auto">
          <a:xfrm>
            <a:off x="2076450" y="5273675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i="1">
                <a:solidFill>
                  <a:srgbClr val="000000"/>
                </a:solidFill>
                <a:latin typeface="Times-Roman"/>
              </a:rPr>
              <a:t>w </a:t>
            </a:r>
            <a:endParaRPr lang="en-US" altLang="en-US" sz="2400"/>
          </a:p>
        </p:txBody>
      </p:sp>
      <p:sp>
        <p:nvSpPr>
          <p:cNvPr id="12333" name="Line 128"/>
          <p:cNvSpPr>
            <a:spLocks noChangeShapeType="1"/>
          </p:cNvSpPr>
          <p:nvPr/>
        </p:nvSpPr>
        <p:spPr bwMode="auto">
          <a:xfrm>
            <a:off x="914400" y="3479800"/>
            <a:ext cx="1588" cy="2159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4" name="Freeform 129"/>
          <p:cNvSpPr>
            <a:spLocks/>
          </p:cNvSpPr>
          <p:nvPr/>
        </p:nvSpPr>
        <p:spPr bwMode="auto">
          <a:xfrm>
            <a:off x="1065213" y="2990850"/>
            <a:ext cx="34925" cy="33338"/>
          </a:xfrm>
          <a:custGeom>
            <a:avLst/>
            <a:gdLst>
              <a:gd name="T0" fmla="*/ 2147483647 w 42"/>
              <a:gd name="T1" fmla="*/ 0 h 43"/>
              <a:gd name="T2" fmla="*/ 2147483647 w 42"/>
              <a:gd name="T3" fmla="*/ 0 h 43"/>
              <a:gd name="T4" fmla="*/ 2147483647 w 42"/>
              <a:gd name="T5" fmla="*/ 2147483647 h 43"/>
              <a:gd name="T6" fmla="*/ 2147483647 w 42"/>
              <a:gd name="T7" fmla="*/ 2147483647 h 43"/>
              <a:gd name="T8" fmla="*/ 2147483647 w 42"/>
              <a:gd name="T9" fmla="*/ 2147483647 h 43"/>
              <a:gd name="T10" fmla="*/ 2147483647 w 42"/>
              <a:gd name="T11" fmla="*/ 2147483647 h 43"/>
              <a:gd name="T12" fmla="*/ 2147483647 w 42"/>
              <a:gd name="T13" fmla="*/ 2147483647 h 43"/>
              <a:gd name="T14" fmla="*/ 2147483647 w 42"/>
              <a:gd name="T15" fmla="*/ 2147483647 h 43"/>
              <a:gd name="T16" fmla="*/ 2147483647 w 42"/>
              <a:gd name="T17" fmla="*/ 2147483647 h 43"/>
              <a:gd name="T18" fmla="*/ 0 w 42"/>
              <a:gd name="T19" fmla="*/ 2147483647 h 43"/>
              <a:gd name="T20" fmla="*/ 0 w 42"/>
              <a:gd name="T21" fmla="*/ 2147483647 h 43"/>
              <a:gd name="T22" fmla="*/ 0 w 42"/>
              <a:gd name="T23" fmla="*/ 2147483647 h 43"/>
              <a:gd name="T24" fmla="*/ 0 w 42"/>
              <a:gd name="T25" fmla="*/ 2147483647 h 43"/>
              <a:gd name="T26" fmla="*/ 2147483647 w 42"/>
              <a:gd name="T27" fmla="*/ 2147483647 h 43"/>
              <a:gd name="T28" fmla="*/ 2147483647 w 42"/>
              <a:gd name="T29" fmla="*/ 2147483647 h 43"/>
              <a:gd name="T30" fmla="*/ 2147483647 w 42"/>
              <a:gd name="T31" fmla="*/ 2147483647 h 43"/>
              <a:gd name="T32" fmla="*/ 2147483647 w 42"/>
              <a:gd name="T33" fmla="*/ 2147483647 h 43"/>
              <a:gd name="T34" fmla="*/ 2147483647 w 42"/>
              <a:gd name="T35" fmla="*/ 2147483647 h 43"/>
              <a:gd name="T36" fmla="*/ 2147483647 w 42"/>
              <a:gd name="T37" fmla="*/ 2147483647 h 43"/>
              <a:gd name="T38" fmla="*/ 2147483647 w 42"/>
              <a:gd name="T39" fmla="*/ 2147483647 h 43"/>
              <a:gd name="T40" fmla="*/ 2147483647 w 42"/>
              <a:gd name="T41" fmla="*/ 2147483647 h 43"/>
              <a:gd name="T42" fmla="*/ 2147483647 w 42"/>
              <a:gd name="T43" fmla="*/ 2147483647 h 43"/>
              <a:gd name="T44" fmla="*/ 2147483647 w 42"/>
              <a:gd name="T45" fmla="*/ 2147483647 h 43"/>
              <a:gd name="T46" fmla="*/ 2147483647 w 42"/>
              <a:gd name="T47" fmla="*/ 2147483647 h 43"/>
              <a:gd name="T48" fmla="*/ 2147483647 w 42"/>
              <a:gd name="T49" fmla="*/ 2147483647 h 43"/>
              <a:gd name="T50" fmla="*/ 2147483647 w 42"/>
              <a:gd name="T51" fmla="*/ 2147483647 h 43"/>
              <a:gd name="T52" fmla="*/ 2147483647 w 42"/>
              <a:gd name="T53" fmla="*/ 2147483647 h 43"/>
              <a:gd name="T54" fmla="*/ 2147483647 w 42"/>
              <a:gd name="T55" fmla="*/ 2147483647 h 43"/>
              <a:gd name="T56" fmla="*/ 2147483647 w 42"/>
              <a:gd name="T57" fmla="*/ 2147483647 h 43"/>
              <a:gd name="T58" fmla="*/ 2147483647 w 42"/>
              <a:gd name="T59" fmla="*/ 2147483647 h 43"/>
              <a:gd name="T60" fmla="*/ 2147483647 w 42"/>
              <a:gd name="T61" fmla="*/ 2147483647 h 43"/>
              <a:gd name="T62" fmla="*/ 2147483647 w 42"/>
              <a:gd name="T63" fmla="*/ 2147483647 h 43"/>
              <a:gd name="T64" fmla="*/ 2147483647 w 42"/>
              <a:gd name="T65" fmla="*/ 2147483647 h 43"/>
              <a:gd name="T66" fmla="*/ 2147483647 w 42"/>
              <a:gd name="T67" fmla="*/ 2147483647 h 43"/>
              <a:gd name="T68" fmla="*/ 2147483647 w 42"/>
              <a:gd name="T69" fmla="*/ 2147483647 h 43"/>
              <a:gd name="T70" fmla="*/ 2147483647 w 42"/>
              <a:gd name="T71" fmla="*/ 2147483647 h 43"/>
              <a:gd name="T72" fmla="*/ 2147483647 w 42"/>
              <a:gd name="T73" fmla="*/ 2147483647 h 43"/>
              <a:gd name="T74" fmla="*/ 2147483647 w 42"/>
              <a:gd name="T75" fmla="*/ 2147483647 h 43"/>
              <a:gd name="T76" fmla="*/ 2147483647 w 42"/>
              <a:gd name="T77" fmla="*/ 2147483647 h 43"/>
              <a:gd name="T78" fmla="*/ 2147483647 w 42"/>
              <a:gd name="T79" fmla="*/ 2147483647 h 43"/>
              <a:gd name="T80" fmla="*/ 2147483647 w 42"/>
              <a:gd name="T81" fmla="*/ 2147483647 h 43"/>
              <a:gd name="T82" fmla="*/ 2147483647 w 42"/>
              <a:gd name="T83" fmla="*/ 2147483647 h 43"/>
              <a:gd name="T84" fmla="*/ 2147483647 w 42"/>
              <a:gd name="T85" fmla="*/ 0 h 43"/>
              <a:gd name="T86" fmla="*/ 2147483647 w 42"/>
              <a:gd name="T87" fmla="*/ 0 h 43"/>
              <a:gd name="T88" fmla="*/ 2147483647 w 42"/>
              <a:gd name="T89" fmla="*/ 2147483647 h 4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2" h="43">
                <a:moveTo>
                  <a:pt x="21" y="21"/>
                </a:move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0"/>
                </a:lnTo>
                <a:lnTo>
                  <a:pt x="16" y="1"/>
                </a:lnTo>
                <a:lnTo>
                  <a:pt x="15" y="1"/>
                </a:lnTo>
                <a:lnTo>
                  <a:pt x="14" y="1"/>
                </a:lnTo>
                <a:lnTo>
                  <a:pt x="13" y="2"/>
                </a:lnTo>
                <a:lnTo>
                  <a:pt x="12" y="2"/>
                </a:lnTo>
                <a:lnTo>
                  <a:pt x="11" y="2"/>
                </a:lnTo>
                <a:lnTo>
                  <a:pt x="9" y="3"/>
                </a:lnTo>
                <a:lnTo>
                  <a:pt x="8" y="4"/>
                </a:lnTo>
                <a:lnTo>
                  <a:pt x="7" y="5"/>
                </a:lnTo>
                <a:lnTo>
                  <a:pt x="6" y="5"/>
                </a:lnTo>
                <a:lnTo>
                  <a:pt x="6" y="6"/>
                </a:lnTo>
                <a:lnTo>
                  <a:pt x="5" y="8"/>
                </a:lnTo>
                <a:lnTo>
                  <a:pt x="4" y="8"/>
                </a:lnTo>
                <a:lnTo>
                  <a:pt x="4" y="9"/>
                </a:lnTo>
                <a:lnTo>
                  <a:pt x="3" y="10"/>
                </a:lnTo>
                <a:lnTo>
                  <a:pt x="3" y="11"/>
                </a:lnTo>
                <a:lnTo>
                  <a:pt x="2" y="12"/>
                </a:lnTo>
                <a:lnTo>
                  <a:pt x="1" y="13"/>
                </a:lnTo>
                <a:lnTo>
                  <a:pt x="1" y="14"/>
                </a:lnTo>
                <a:lnTo>
                  <a:pt x="1" y="15"/>
                </a:ln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0" y="19"/>
                </a:lnTo>
                <a:lnTo>
                  <a:pt x="0" y="20"/>
                </a:lnTo>
                <a:lnTo>
                  <a:pt x="0" y="21"/>
                </a:lnTo>
                <a:lnTo>
                  <a:pt x="0" y="22"/>
                </a:lnTo>
                <a:lnTo>
                  <a:pt x="0" y="23"/>
                </a:lnTo>
                <a:lnTo>
                  <a:pt x="0" y="25"/>
                </a:lnTo>
                <a:lnTo>
                  <a:pt x="0" y="26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2" y="31"/>
                </a:lnTo>
                <a:lnTo>
                  <a:pt x="2" y="32"/>
                </a:lnTo>
                <a:lnTo>
                  <a:pt x="3" y="32"/>
                </a:lnTo>
                <a:lnTo>
                  <a:pt x="3" y="33"/>
                </a:lnTo>
                <a:lnTo>
                  <a:pt x="4" y="34"/>
                </a:lnTo>
                <a:lnTo>
                  <a:pt x="4" y="35"/>
                </a:lnTo>
                <a:lnTo>
                  <a:pt x="5" y="35"/>
                </a:lnTo>
                <a:lnTo>
                  <a:pt x="6" y="36"/>
                </a:lnTo>
                <a:lnTo>
                  <a:pt x="6" y="37"/>
                </a:lnTo>
                <a:lnTo>
                  <a:pt x="7" y="37"/>
                </a:lnTo>
                <a:lnTo>
                  <a:pt x="8" y="38"/>
                </a:lnTo>
                <a:lnTo>
                  <a:pt x="9" y="39"/>
                </a:lnTo>
                <a:lnTo>
                  <a:pt x="11" y="40"/>
                </a:lnTo>
                <a:lnTo>
                  <a:pt x="12" y="40"/>
                </a:lnTo>
                <a:lnTo>
                  <a:pt x="13" y="40"/>
                </a:lnTo>
                <a:lnTo>
                  <a:pt x="14" y="42"/>
                </a:lnTo>
                <a:lnTo>
                  <a:pt x="15" y="42"/>
                </a:lnTo>
                <a:lnTo>
                  <a:pt x="16" y="42"/>
                </a:lnTo>
                <a:lnTo>
                  <a:pt x="17" y="43"/>
                </a:lnTo>
                <a:lnTo>
                  <a:pt x="18" y="43"/>
                </a:lnTo>
                <a:lnTo>
                  <a:pt x="19" y="43"/>
                </a:lnTo>
                <a:lnTo>
                  <a:pt x="20" y="43"/>
                </a:lnTo>
                <a:lnTo>
                  <a:pt x="21" y="43"/>
                </a:lnTo>
                <a:lnTo>
                  <a:pt x="22" y="43"/>
                </a:lnTo>
                <a:lnTo>
                  <a:pt x="23" y="43"/>
                </a:lnTo>
                <a:lnTo>
                  <a:pt x="24" y="43"/>
                </a:lnTo>
                <a:lnTo>
                  <a:pt x="25" y="43"/>
                </a:lnTo>
                <a:lnTo>
                  <a:pt x="26" y="42"/>
                </a:lnTo>
                <a:lnTo>
                  <a:pt x="28" y="42"/>
                </a:lnTo>
                <a:lnTo>
                  <a:pt x="29" y="42"/>
                </a:lnTo>
                <a:lnTo>
                  <a:pt x="29" y="40"/>
                </a:lnTo>
                <a:lnTo>
                  <a:pt x="30" y="40"/>
                </a:lnTo>
                <a:lnTo>
                  <a:pt x="31" y="40"/>
                </a:lnTo>
                <a:lnTo>
                  <a:pt x="32" y="39"/>
                </a:lnTo>
                <a:lnTo>
                  <a:pt x="33" y="39"/>
                </a:lnTo>
                <a:lnTo>
                  <a:pt x="34" y="38"/>
                </a:lnTo>
                <a:lnTo>
                  <a:pt x="34" y="37"/>
                </a:lnTo>
                <a:lnTo>
                  <a:pt x="35" y="37"/>
                </a:lnTo>
                <a:lnTo>
                  <a:pt x="36" y="36"/>
                </a:lnTo>
                <a:lnTo>
                  <a:pt x="36" y="35"/>
                </a:lnTo>
                <a:lnTo>
                  <a:pt x="37" y="35"/>
                </a:lnTo>
                <a:lnTo>
                  <a:pt x="38" y="34"/>
                </a:lnTo>
                <a:lnTo>
                  <a:pt x="38" y="33"/>
                </a:lnTo>
                <a:lnTo>
                  <a:pt x="39" y="32"/>
                </a:lnTo>
                <a:lnTo>
                  <a:pt x="40" y="31"/>
                </a:lnTo>
                <a:lnTo>
                  <a:pt x="40" y="30"/>
                </a:lnTo>
                <a:lnTo>
                  <a:pt x="40" y="29"/>
                </a:lnTo>
                <a:lnTo>
                  <a:pt x="41" y="28"/>
                </a:lnTo>
                <a:lnTo>
                  <a:pt x="41" y="27"/>
                </a:lnTo>
                <a:lnTo>
                  <a:pt x="41" y="26"/>
                </a:lnTo>
                <a:lnTo>
                  <a:pt x="41" y="25"/>
                </a:lnTo>
                <a:lnTo>
                  <a:pt x="42" y="23"/>
                </a:lnTo>
                <a:lnTo>
                  <a:pt x="42" y="22"/>
                </a:lnTo>
                <a:lnTo>
                  <a:pt x="42" y="21"/>
                </a:lnTo>
                <a:lnTo>
                  <a:pt x="42" y="20"/>
                </a:lnTo>
                <a:lnTo>
                  <a:pt x="42" y="19"/>
                </a:lnTo>
                <a:lnTo>
                  <a:pt x="41" y="18"/>
                </a:lnTo>
                <a:lnTo>
                  <a:pt x="41" y="17"/>
                </a:lnTo>
                <a:lnTo>
                  <a:pt x="41" y="16"/>
                </a:lnTo>
                <a:lnTo>
                  <a:pt x="41" y="15"/>
                </a:lnTo>
                <a:lnTo>
                  <a:pt x="40" y="14"/>
                </a:lnTo>
                <a:lnTo>
                  <a:pt x="40" y="13"/>
                </a:lnTo>
                <a:lnTo>
                  <a:pt x="40" y="12"/>
                </a:lnTo>
                <a:lnTo>
                  <a:pt x="39" y="12"/>
                </a:lnTo>
                <a:lnTo>
                  <a:pt x="39" y="11"/>
                </a:lnTo>
                <a:lnTo>
                  <a:pt x="38" y="10"/>
                </a:lnTo>
                <a:lnTo>
                  <a:pt x="38" y="9"/>
                </a:lnTo>
                <a:lnTo>
                  <a:pt x="37" y="8"/>
                </a:lnTo>
                <a:lnTo>
                  <a:pt x="36" y="8"/>
                </a:lnTo>
                <a:lnTo>
                  <a:pt x="36" y="6"/>
                </a:lnTo>
                <a:lnTo>
                  <a:pt x="35" y="5"/>
                </a:lnTo>
                <a:lnTo>
                  <a:pt x="34" y="5"/>
                </a:lnTo>
                <a:lnTo>
                  <a:pt x="34" y="4"/>
                </a:lnTo>
                <a:lnTo>
                  <a:pt x="33" y="3"/>
                </a:lnTo>
                <a:lnTo>
                  <a:pt x="32" y="3"/>
                </a:lnTo>
                <a:lnTo>
                  <a:pt x="31" y="2"/>
                </a:lnTo>
                <a:lnTo>
                  <a:pt x="30" y="2"/>
                </a:lnTo>
                <a:lnTo>
                  <a:pt x="29" y="2"/>
                </a:lnTo>
                <a:lnTo>
                  <a:pt x="29" y="1"/>
                </a:lnTo>
                <a:lnTo>
                  <a:pt x="28" y="1"/>
                </a:lnTo>
                <a:lnTo>
                  <a:pt x="26" y="1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21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5" name="Freeform 130"/>
          <p:cNvSpPr>
            <a:spLocks/>
          </p:cNvSpPr>
          <p:nvPr/>
        </p:nvSpPr>
        <p:spPr bwMode="auto">
          <a:xfrm>
            <a:off x="1055688" y="2981325"/>
            <a:ext cx="41275" cy="41275"/>
          </a:xfrm>
          <a:custGeom>
            <a:avLst/>
            <a:gdLst>
              <a:gd name="T0" fmla="*/ 2147483647 w 52"/>
              <a:gd name="T1" fmla="*/ 0 h 52"/>
              <a:gd name="T2" fmla="*/ 2147483647 w 52"/>
              <a:gd name="T3" fmla="*/ 2147483647 h 52"/>
              <a:gd name="T4" fmla="*/ 2147483647 w 52"/>
              <a:gd name="T5" fmla="*/ 2147483647 h 52"/>
              <a:gd name="T6" fmla="*/ 2147483647 w 52"/>
              <a:gd name="T7" fmla="*/ 2147483647 h 52"/>
              <a:gd name="T8" fmla="*/ 2147483647 w 52"/>
              <a:gd name="T9" fmla="*/ 2147483647 h 52"/>
              <a:gd name="T10" fmla="*/ 2147483647 w 52"/>
              <a:gd name="T11" fmla="*/ 2147483647 h 52"/>
              <a:gd name="T12" fmla="*/ 2147483647 w 52"/>
              <a:gd name="T13" fmla="*/ 2147483647 h 52"/>
              <a:gd name="T14" fmla="*/ 2147483647 w 52"/>
              <a:gd name="T15" fmla="*/ 2147483647 h 52"/>
              <a:gd name="T16" fmla="*/ 2147483647 w 52"/>
              <a:gd name="T17" fmla="*/ 2147483647 h 52"/>
              <a:gd name="T18" fmla="*/ 2147483647 w 52"/>
              <a:gd name="T19" fmla="*/ 2147483647 h 52"/>
              <a:gd name="T20" fmla="*/ 0 w 52"/>
              <a:gd name="T21" fmla="*/ 2147483647 h 52"/>
              <a:gd name="T22" fmla="*/ 2147483647 w 52"/>
              <a:gd name="T23" fmla="*/ 2147483647 h 52"/>
              <a:gd name="T24" fmla="*/ 2147483647 w 52"/>
              <a:gd name="T25" fmla="*/ 2147483647 h 52"/>
              <a:gd name="T26" fmla="*/ 2147483647 w 52"/>
              <a:gd name="T27" fmla="*/ 2147483647 h 52"/>
              <a:gd name="T28" fmla="*/ 2147483647 w 52"/>
              <a:gd name="T29" fmla="*/ 2147483647 h 52"/>
              <a:gd name="T30" fmla="*/ 2147483647 w 52"/>
              <a:gd name="T31" fmla="*/ 2147483647 h 52"/>
              <a:gd name="T32" fmla="*/ 2147483647 w 52"/>
              <a:gd name="T33" fmla="*/ 2147483647 h 52"/>
              <a:gd name="T34" fmla="*/ 2147483647 w 52"/>
              <a:gd name="T35" fmla="*/ 2147483647 h 52"/>
              <a:gd name="T36" fmla="*/ 2147483647 w 52"/>
              <a:gd name="T37" fmla="*/ 2147483647 h 52"/>
              <a:gd name="T38" fmla="*/ 2147483647 w 52"/>
              <a:gd name="T39" fmla="*/ 2147483647 h 52"/>
              <a:gd name="T40" fmla="*/ 2147483647 w 52"/>
              <a:gd name="T41" fmla="*/ 2147483647 h 52"/>
              <a:gd name="T42" fmla="*/ 2147483647 w 52"/>
              <a:gd name="T43" fmla="*/ 2147483647 h 52"/>
              <a:gd name="T44" fmla="*/ 2147483647 w 52"/>
              <a:gd name="T45" fmla="*/ 2147483647 h 52"/>
              <a:gd name="T46" fmla="*/ 2147483647 w 52"/>
              <a:gd name="T47" fmla="*/ 2147483647 h 52"/>
              <a:gd name="T48" fmla="*/ 2147483647 w 52"/>
              <a:gd name="T49" fmla="*/ 2147483647 h 52"/>
              <a:gd name="T50" fmla="*/ 2147483647 w 52"/>
              <a:gd name="T51" fmla="*/ 2147483647 h 52"/>
              <a:gd name="T52" fmla="*/ 2147483647 w 52"/>
              <a:gd name="T53" fmla="*/ 2147483647 h 52"/>
              <a:gd name="T54" fmla="*/ 2147483647 w 52"/>
              <a:gd name="T55" fmla="*/ 2147483647 h 52"/>
              <a:gd name="T56" fmla="*/ 2147483647 w 52"/>
              <a:gd name="T57" fmla="*/ 2147483647 h 52"/>
              <a:gd name="T58" fmla="*/ 2147483647 w 52"/>
              <a:gd name="T59" fmla="*/ 2147483647 h 52"/>
              <a:gd name="T60" fmla="*/ 2147483647 w 52"/>
              <a:gd name="T61" fmla="*/ 2147483647 h 52"/>
              <a:gd name="T62" fmla="*/ 2147483647 w 52"/>
              <a:gd name="T63" fmla="*/ 2147483647 h 52"/>
              <a:gd name="T64" fmla="*/ 2147483647 w 52"/>
              <a:gd name="T65" fmla="*/ 2147483647 h 52"/>
              <a:gd name="T66" fmla="*/ 2147483647 w 52"/>
              <a:gd name="T67" fmla="*/ 2147483647 h 52"/>
              <a:gd name="T68" fmla="*/ 2147483647 w 52"/>
              <a:gd name="T69" fmla="*/ 2147483647 h 52"/>
              <a:gd name="T70" fmla="*/ 2147483647 w 52"/>
              <a:gd name="T71" fmla="*/ 2147483647 h 52"/>
              <a:gd name="T72" fmla="*/ 2147483647 w 52"/>
              <a:gd name="T73" fmla="*/ 2147483647 h 52"/>
              <a:gd name="T74" fmla="*/ 2147483647 w 52"/>
              <a:gd name="T75" fmla="*/ 2147483647 h 52"/>
              <a:gd name="T76" fmla="*/ 2147483647 w 52"/>
              <a:gd name="T77" fmla="*/ 2147483647 h 52"/>
              <a:gd name="T78" fmla="*/ 2147483647 w 52"/>
              <a:gd name="T79" fmla="*/ 2147483647 h 52"/>
              <a:gd name="T80" fmla="*/ 2147483647 w 52"/>
              <a:gd name="T81" fmla="*/ 2147483647 h 52"/>
              <a:gd name="T82" fmla="*/ 2147483647 w 52"/>
              <a:gd name="T83" fmla="*/ 2147483647 h 52"/>
              <a:gd name="T84" fmla="*/ 2147483647 w 52"/>
              <a:gd name="T85" fmla="*/ 0 h 52"/>
              <a:gd name="T86" fmla="*/ 2147483647 w 52"/>
              <a:gd name="T87" fmla="*/ 0 h 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" h="52">
                <a:moveTo>
                  <a:pt x="27" y="0"/>
                </a:moveTo>
                <a:lnTo>
                  <a:pt x="26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20" y="1"/>
                </a:lnTo>
                <a:lnTo>
                  <a:pt x="19" y="1"/>
                </a:lnTo>
                <a:lnTo>
                  <a:pt x="18" y="1"/>
                </a:lnTo>
                <a:lnTo>
                  <a:pt x="16" y="2"/>
                </a:lnTo>
                <a:lnTo>
                  <a:pt x="15" y="2"/>
                </a:lnTo>
                <a:lnTo>
                  <a:pt x="14" y="4"/>
                </a:lnTo>
                <a:lnTo>
                  <a:pt x="13" y="4"/>
                </a:lnTo>
                <a:lnTo>
                  <a:pt x="12" y="5"/>
                </a:lnTo>
                <a:lnTo>
                  <a:pt x="11" y="6"/>
                </a:lnTo>
                <a:lnTo>
                  <a:pt x="10" y="6"/>
                </a:lnTo>
                <a:lnTo>
                  <a:pt x="9" y="7"/>
                </a:lnTo>
                <a:lnTo>
                  <a:pt x="9" y="8"/>
                </a:lnTo>
                <a:lnTo>
                  <a:pt x="8" y="9"/>
                </a:lnTo>
                <a:lnTo>
                  <a:pt x="6" y="10"/>
                </a:lnTo>
                <a:lnTo>
                  <a:pt x="5" y="11"/>
                </a:lnTo>
                <a:lnTo>
                  <a:pt x="5" y="12"/>
                </a:lnTo>
                <a:lnTo>
                  <a:pt x="4" y="13"/>
                </a:lnTo>
                <a:lnTo>
                  <a:pt x="3" y="14"/>
                </a:lnTo>
                <a:lnTo>
                  <a:pt x="3" y="15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1" y="19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0" y="26"/>
                </a:lnTo>
                <a:lnTo>
                  <a:pt x="1" y="27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2" y="33"/>
                </a:lnTo>
                <a:lnTo>
                  <a:pt x="2" y="35"/>
                </a:lnTo>
                <a:lnTo>
                  <a:pt x="2" y="36"/>
                </a:lnTo>
                <a:lnTo>
                  <a:pt x="3" y="38"/>
                </a:lnTo>
                <a:lnTo>
                  <a:pt x="3" y="39"/>
                </a:lnTo>
                <a:lnTo>
                  <a:pt x="4" y="40"/>
                </a:lnTo>
                <a:lnTo>
                  <a:pt x="5" y="41"/>
                </a:lnTo>
                <a:lnTo>
                  <a:pt x="5" y="42"/>
                </a:lnTo>
                <a:lnTo>
                  <a:pt x="6" y="43"/>
                </a:lnTo>
                <a:lnTo>
                  <a:pt x="8" y="44"/>
                </a:lnTo>
                <a:lnTo>
                  <a:pt x="9" y="44"/>
                </a:lnTo>
                <a:lnTo>
                  <a:pt x="9" y="45"/>
                </a:lnTo>
                <a:lnTo>
                  <a:pt x="10" y="46"/>
                </a:lnTo>
                <a:lnTo>
                  <a:pt x="11" y="47"/>
                </a:lnTo>
                <a:lnTo>
                  <a:pt x="12" y="47"/>
                </a:lnTo>
                <a:lnTo>
                  <a:pt x="13" y="48"/>
                </a:lnTo>
                <a:lnTo>
                  <a:pt x="14" y="49"/>
                </a:lnTo>
                <a:lnTo>
                  <a:pt x="15" y="49"/>
                </a:lnTo>
                <a:lnTo>
                  <a:pt x="16" y="50"/>
                </a:lnTo>
                <a:lnTo>
                  <a:pt x="18" y="50"/>
                </a:lnTo>
                <a:lnTo>
                  <a:pt x="19" y="51"/>
                </a:lnTo>
                <a:lnTo>
                  <a:pt x="20" y="51"/>
                </a:lnTo>
                <a:lnTo>
                  <a:pt x="21" y="51"/>
                </a:lnTo>
                <a:lnTo>
                  <a:pt x="22" y="51"/>
                </a:lnTo>
                <a:lnTo>
                  <a:pt x="23" y="52"/>
                </a:lnTo>
                <a:lnTo>
                  <a:pt x="26" y="52"/>
                </a:lnTo>
                <a:lnTo>
                  <a:pt x="27" y="52"/>
                </a:lnTo>
                <a:lnTo>
                  <a:pt x="28" y="52"/>
                </a:lnTo>
                <a:lnTo>
                  <a:pt x="29" y="52"/>
                </a:lnTo>
                <a:lnTo>
                  <a:pt x="31" y="51"/>
                </a:lnTo>
                <a:lnTo>
                  <a:pt x="32" y="51"/>
                </a:lnTo>
                <a:lnTo>
                  <a:pt x="33" y="51"/>
                </a:lnTo>
                <a:lnTo>
                  <a:pt x="34" y="51"/>
                </a:lnTo>
                <a:lnTo>
                  <a:pt x="35" y="50"/>
                </a:lnTo>
                <a:lnTo>
                  <a:pt x="36" y="50"/>
                </a:lnTo>
                <a:lnTo>
                  <a:pt x="37" y="49"/>
                </a:lnTo>
                <a:lnTo>
                  <a:pt x="39" y="49"/>
                </a:lnTo>
                <a:lnTo>
                  <a:pt x="40" y="48"/>
                </a:lnTo>
                <a:lnTo>
                  <a:pt x="42" y="47"/>
                </a:lnTo>
                <a:lnTo>
                  <a:pt x="43" y="46"/>
                </a:lnTo>
                <a:lnTo>
                  <a:pt x="44" y="45"/>
                </a:lnTo>
                <a:lnTo>
                  <a:pt x="45" y="44"/>
                </a:lnTo>
                <a:lnTo>
                  <a:pt x="46" y="44"/>
                </a:lnTo>
                <a:lnTo>
                  <a:pt x="47" y="43"/>
                </a:lnTo>
                <a:lnTo>
                  <a:pt x="47" y="42"/>
                </a:lnTo>
                <a:lnTo>
                  <a:pt x="48" y="41"/>
                </a:lnTo>
                <a:lnTo>
                  <a:pt x="49" y="40"/>
                </a:lnTo>
                <a:lnTo>
                  <a:pt x="49" y="39"/>
                </a:lnTo>
                <a:lnTo>
                  <a:pt x="50" y="38"/>
                </a:lnTo>
                <a:lnTo>
                  <a:pt x="50" y="36"/>
                </a:lnTo>
                <a:lnTo>
                  <a:pt x="51" y="35"/>
                </a:lnTo>
                <a:lnTo>
                  <a:pt x="51" y="33"/>
                </a:lnTo>
                <a:lnTo>
                  <a:pt x="52" y="32"/>
                </a:lnTo>
                <a:lnTo>
                  <a:pt x="52" y="31"/>
                </a:lnTo>
                <a:lnTo>
                  <a:pt x="52" y="30"/>
                </a:lnTo>
                <a:lnTo>
                  <a:pt x="52" y="29"/>
                </a:lnTo>
                <a:lnTo>
                  <a:pt x="52" y="27"/>
                </a:lnTo>
                <a:lnTo>
                  <a:pt x="52" y="26"/>
                </a:lnTo>
                <a:lnTo>
                  <a:pt x="52" y="25"/>
                </a:lnTo>
                <a:lnTo>
                  <a:pt x="52" y="24"/>
                </a:lnTo>
                <a:lnTo>
                  <a:pt x="52" y="23"/>
                </a:lnTo>
                <a:lnTo>
                  <a:pt x="52" y="21"/>
                </a:lnTo>
                <a:lnTo>
                  <a:pt x="52" y="19"/>
                </a:lnTo>
                <a:lnTo>
                  <a:pt x="51" y="18"/>
                </a:lnTo>
                <a:lnTo>
                  <a:pt x="51" y="17"/>
                </a:lnTo>
                <a:lnTo>
                  <a:pt x="50" y="16"/>
                </a:lnTo>
                <a:lnTo>
                  <a:pt x="50" y="15"/>
                </a:lnTo>
                <a:lnTo>
                  <a:pt x="49" y="14"/>
                </a:lnTo>
                <a:lnTo>
                  <a:pt x="49" y="13"/>
                </a:lnTo>
                <a:lnTo>
                  <a:pt x="48" y="12"/>
                </a:lnTo>
                <a:lnTo>
                  <a:pt x="47" y="11"/>
                </a:lnTo>
                <a:lnTo>
                  <a:pt x="47" y="10"/>
                </a:lnTo>
                <a:lnTo>
                  <a:pt x="46" y="9"/>
                </a:lnTo>
                <a:lnTo>
                  <a:pt x="45" y="8"/>
                </a:lnTo>
                <a:lnTo>
                  <a:pt x="44" y="7"/>
                </a:lnTo>
                <a:lnTo>
                  <a:pt x="43" y="6"/>
                </a:lnTo>
                <a:lnTo>
                  <a:pt x="42" y="6"/>
                </a:lnTo>
                <a:lnTo>
                  <a:pt x="42" y="5"/>
                </a:lnTo>
                <a:lnTo>
                  <a:pt x="40" y="4"/>
                </a:lnTo>
                <a:lnTo>
                  <a:pt x="39" y="4"/>
                </a:lnTo>
                <a:lnTo>
                  <a:pt x="37" y="2"/>
                </a:lnTo>
                <a:lnTo>
                  <a:pt x="36" y="2"/>
                </a:lnTo>
                <a:lnTo>
                  <a:pt x="35" y="1"/>
                </a:lnTo>
                <a:lnTo>
                  <a:pt x="34" y="1"/>
                </a:lnTo>
                <a:lnTo>
                  <a:pt x="33" y="1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8" y="0"/>
                </a:lnTo>
                <a:lnTo>
                  <a:pt x="2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6" name="Freeform 131"/>
          <p:cNvSpPr>
            <a:spLocks/>
          </p:cNvSpPr>
          <p:nvPr/>
        </p:nvSpPr>
        <p:spPr bwMode="auto">
          <a:xfrm>
            <a:off x="896938" y="3463925"/>
            <a:ext cx="33337" cy="33338"/>
          </a:xfrm>
          <a:custGeom>
            <a:avLst/>
            <a:gdLst>
              <a:gd name="T0" fmla="*/ 2147483647 w 43"/>
              <a:gd name="T1" fmla="*/ 0 h 43"/>
              <a:gd name="T2" fmla="*/ 2147483647 w 43"/>
              <a:gd name="T3" fmla="*/ 0 h 43"/>
              <a:gd name="T4" fmla="*/ 2147483647 w 43"/>
              <a:gd name="T5" fmla="*/ 2147483647 h 43"/>
              <a:gd name="T6" fmla="*/ 2147483647 w 43"/>
              <a:gd name="T7" fmla="*/ 2147483647 h 43"/>
              <a:gd name="T8" fmla="*/ 2147483647 w 43"/>
              <a:gd name="T9" fmla="*/ 2147483647 h 43"/>
              <a:gd name="T10" fmla="*/ 2147483647 w 43"/>
              <a:gd name="T11" fmla="*/ 2147483647 h 43"/>
              <a:gd name="T12" fmla="*/ 2147483647 w 43"/>
              <a:gd name="T13" fmla="*/ 2147483647 h 43"/>
              <a:gd name="T14" fmla="*/ 2147483647 w 43"/>
              <a:gd name="T15" fmla="*/ 2147483647 h 43"/>
              <a:gd name="T16" fmla="*/ 2147483647 w 43"/>
              <a:gd name="T17" fmla="*/ 2147483647 h 43"/>
              <a:gd name="T18" fmla="*/ 0 w 43"/>
              <a:gd name="T19" fmla="*/ 2147483647 h 43"/>
              <a:gd name="T20" fmla="*/ 0 w 43"/>
              <a:gd name="T21" fmla="*/ 2147483647 h 43"/>
              <a:gd name="T22" fmla="*/ 0 w 43"/>
              <a:gd name="T23" fmla="*/ 2147483647 h 43"/>
              <a:gd name="T24" fmla="*/ 0 w 43"/>
              <a:gd name="T25" fmla="*/ 2147483647 h 43"/>
              <a:gd name="T26" fmla="*/ 2147483647 w 43"/>
              <a:gd name="T27" fmla="*/ 2147483647 h 43"/>
              <a:gd name="T28" fmla="*/ 2147483647 w 43"/>
              <a:gd name="T29" fmla="*/ 2147483647 h 43"/>
              <a:gd name="T30" fmla="*/ 2147483647 w 43"/>
              <a:gd name="T31" fmla="*/ 2147483647 h 43"/>
              <a:gd name="T32" fmla="*/ 2147483647 w 43"/>
              <a:gd name="T33" fmla="*/ 2147483647 h 43"/>
              <a:gd name="T34" fmla="*/ 2147483647 w 43"/>
              <a:gd name="T35" fmla="*/ 2147483647 h 43"/>
              <a:gd name="T36" fmla="*/ 2147483647 w 43"/>
              <a:gd name="T37" fmla="*/ 2147483647 h 43"/>
              <a:gd name="T38" fmla="*/ 2147483647 w 43"/>
              <a:gd name="T39" fmla="*/ 2147483647 h 43"/>
              <a:gd name="T40" fmla="*/ 2147483647 w 43"/>
              <a:gd name="T41" fmla="*/ 2147483647 h 43"/>
              <a:gd name="T42" fmla="*/ 2147483647 w 43"/>
              <a:gd name="T43" fmla="*/ 2147483647 h 43"/>
              <a:gd name="T44" fmla="*/ 2147483647 w 43"/>
              <a:gd name="T45" fmla="*/ 2147483647 h 43"/>
              <a:gd name="T46" fmla="*/ 2147483647 w 43"/>
              <a:gd name="T47" fmla="*/ 2147483647 h 43"/>
              <a:gd name="T48" fmla="*/ 2147483647 w 43"/>
              <a:gd name="T49" fmla="*/ 2147483647 h 43"/>
              <a:gd name="T50" fmla="*/ 2147483647 w 43"/>
              <a:gd name="T51" fmla="*/ 2147483647 h 43"/>
              <a:gd name="T52" fmla="*/ 2147483647 w 43"/>
              <a:gd name="T53" fmla="*/ 2147483647 h 43"/>
              <a:gd name="T54" fmla="*/ 2147483647 w 43"/>
              <a:gd name="T55" fmla="*/ 2147483647 h 43"/>
              <a:gd name="T56" fmla="*/ 2147483647 w 43"/>
              <a:gd name="T57" fmla="*/ 2147483647 h 43"/>
              <a:gd name="T58" fmla="*/ 2147483647 w 43"/>
              <a:gd name="T59" fmla="*/ 2147483647 h 43"/>
              <a:gd name="T60" fmla="*/ 2147483647 w 43"/>
              <a:gd name="T61" fmla="*/ 2147483647 h 43"/>
              <a:gd name="T62" fmla="*/ 2147483647 w 43"/>
              <a:gd name="T63" fmla="*/ 2147483647 h 43"/>
              <a:gd name="T64" fmla="*/ 2147483647 w 43"/>
              <a:gd name="T65" fmla="*/ 2147483647 h 43"/>
              <a:gd name="T66" fmla="*/ 2147483647 w 43"/>
              <a:gd name="T67" fmla="*/ 2147483647 h 43"/>
              <a:gd name="T68" fmla="*/ 2147483647 w 43"/>
              <a:gd name="T69" fmla="*/ 2147483647 h 43"/>
              <a:gd name="T70" fmla="*/ 2147483647 w 43"/>
              <a:gd name="T71" fmla="*/ 2147483647 h 43"/>
              <a:gd name="T72" fmla="*/ 2147483647 w 43"/>
              <a:gd name="T73" fmla="*/ 2147483647 h 43"/>
              <a:gd name="T74" fmla="*/ 2147483647 w 43"/>
              <a:gd name="T75" fmla="*/ 2147483647 h 43"/>
              <a:gd name="T76" fmla="*/ 2147483647 w 43"/>
              <a:gd name="T77" fmla="*/ 2147483647 h 43"/>
              <a:gd name="T78" fmla="*/ 2147483647 w 43"/>
              <a:gd name="T79" fmla="*/ 2147483647 h 43"/>
              <a:gd name="T80" fmla="*/ 2147483647 w 43"/>
              <a:gd name="T81" fmla="*/ 2147483647 h 43"/>
              <a:gd name="T82" fmla="*/ 2147483647 w 43"/>
              <a:gd name="T83" fmla="*/ 2147483647 h 43"/>
              <a:gd name="T84" fmla="*/ 2147483647 w 43"/>
              <a:gd name="T85" fmla="*/ 0 h 43"/>
              <a:gd name="T86" fmla="*/ 2147483647 w 43"/>
              <a:gd name="T87" fmla="*/ 0 h 43"/>
              <a:gd name="T88" fmla="*/ 2147483647 w 43"/>
              <a:gd name="T89" fmla="*/ 2147483647 h 4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3" h="43">
                <a:moveTo>
                  <a:pt x="22" y="21"/>
                </a:moveTo>
                <a:lnTo>
                  <a:pt x="22" y="0"/>
                </a:lnTo>
                <a:lnTo>
                  <a:pt x="21" y="0"/>
                </a:lnTo>
                <a:lnTo>
                  <a:pt x="20" y="0"/>
                </a:lnTo>
                <a:lnTo>
                  <a:pt x="18" y="0"/>
                </a:lnTo>
                <a:lnTo>
                  <a:pt x="17" y="0"/>
                </a:lnTo>
                <a:lnTo>
                  <a:pt x="16" y="1"/>
                </a:lnTo>
                <a:lnTo>
                  <a:pt x="15" y="1"/>
                </a:lnTo>
                <a:lnTo>
                  <a:pt x="14" y="1"/>
                </a:lnTo>
                <a:lnTo>
                  <a:pt x="13" y="2"/>
                </a:lnTo>
                <a:lnTo>
                  <a:pt x="12" y="2"/>
                </a:lnTo>
                <a:lnTo>
                  <a:pt x="11" y="2"/>
                </a:lnTo>
                <a:lnTo>
                  <a:pt x="10" y="3"/>
                </a:lnTo>
                <a:lnTo>
                  <a:pt x="9" y="4"/>
                </a:lnTo>
                <a:lnTo>
                  <a:pt x="8" y="5"/>
                </a:lnTo>
                <a:lnTo>
                  <a:pt x="7" y="5"/>
                </a:lnTo>
                <a:lnTo>
                  <a:pt x="7" y="6"/>
                </a:lnTo>
                <a:lnTo>
                  <a:pt x="6" y="8"/>
                </a:lnTo>
                <a:lnTo>
                  <a:pt x="5" y="8"/>
                </a:lnTo>
                <a:lnTo>
                  <a:pt x="5" y="9"/>
                </a:lnTo>
                <a:lnTo>
                  <a:pt x="4" y="10"/>
                </a:lnTo>
                <a:lnTo>
                  <a:pt x="4" y="11"/>
                </a:lnTo>
                <a:lnTo>
                  <a:pt x="3" y="12"/>
                </a:lnTo>
                <a:lnTo>
                  <a:pt x="1" y="13"/>
                </a:lnTo>
                <a:lnTo>
                  <a:pt x="1" y="14"/>
                </a:lnTo>
                <a:lnTo>
                  <a:pt x="1" y="15"/>
                </a:ln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0" y="19"/>
                </a:lnTo>
                <a:lnTo>
                  <a:pt x="0" y="20"/>
                </a:lnTo>
                <a:lnTo>
                  <a:pt x="0" y="21"/>
                </a:lnTo>
                <a:lnTo>
                  <a:pt x="0" y="22"/>
                </a:lnTo>
                <a:lnTo>
                  <a:pt x="0" y="23"/>
                </a:lnTo>
                <a:lnTo>
                  <a:pt x="0" y="25"/>
                </a:lnTo>
                <a:lnTo>
                  <a:pt x="0" y="26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3" y="31"/>
                </a:lnTo>
                <a:lnTo>
                  <a:pt x="3" y="32"/>
                </a:lnTo>
                <a:lnTo>
                  <a:pt x="4" y="32"/>
                </a:lnTo>
                <a:lnTo>
                  <a:pt x="4" y="33"/>
                </a:lnTo>
                <a:lnTo>
                  <a:pt x="5" y="34"/>
                </a:lnTo>
                <a:lnTo>
                  <a:pt x="5" y="35"/>
                </a:lnTo>
                <a:lnTo>
                  <a:pt x="6" y="35"/>
                </a:lnTo>
                <a:lnTo>
                  <a:pt x="7" y="36"/>
                </a:lnTo>
                <a:lnTo>
                  <a:pt x="7" y="37"/>
                </a:lnTo>
                <a:lnTo>
                  <a:pt x="8" y="37"/>
                </a:lnTo>
                <a:lnTo>
                  <a:pt x="9" y="38"/>
                </a:lnTo>
                <a:lnTo>
                  <a:pt x="10" y="39"/>
                </a:lnTo>
                <a:lnTo>
                  <a:pt x="11" y="40"/>
                </a:lnTo>
                <a:lnTo>
                  <a:pt x="12" y="40"/>
                </a:lnTo>
                <a:lnTo>
                  <a:pt x="13" y="40"/>
                </a:lnTo>
                <a:lnTo>
                  <a:pt x="14" y="42"/>
                </a:lnTo>
                <a:lnTo>
                  <a:pt x="15" y="42"/>
                </a:lnTo>
                <a:lnTo>
                  <a:pt x="16" y="42"/>
                </a:lnTo>
                <a:lnTo>
                  <a:pt x="17" y="43"/>
                </a:lnTo>
                <a:lnTo>
                  <a:pt x="18" y="43"/>
                </a:lnTo>
                <a:lnTo>
                  <a:pt x="20" y="43"/>
                </a:lnTo>
                <a:lnTo>
                  <a:pt x="21" y="43"/>
                </a:lnTo>
                <a:lnTo>
                  <a:pt x="22" y="43"/>
                </a:lnTo>
                <a:lnTo>
                  <a:pt x="23" y="43"/>
                </a:lnTo>
                <a:lnTo>
                  <a:pt x="24" y="43"/>
                </a:lnTo>
                <a:lnTo>
                  <a:pt x="25" y="43"/>
                </a:lnTo>
                <a:lnTo>
                  <a:pt x="26" y="43"/>
                </a:lnTo>
                <a:lnTo>
                  <a:pt x="27" y="42"/>
                </a:lnTo>
                <a:lnTo>
                  <a:pt x="28" y="42"/>
                </a:lnTo>
                <a:lnTo>
                  <a:pt x="29" y="42"/>
                </a:lnTo>
                <a:lnTo>
                  <a:pt x="29" y="40"/>
                </a:lnTo>
                <a:lnTo>
                  <a:pt x="30" y="40"/>
                </a:lnTo>
                <a:lnTo>
                  <a:pt x="31" y="40"/>
                </a:lnTo>
                <a:lnTo>
                  <a:pt x="32" y="39"/>
                </a:lnTo>
                <a:lnTo>
                  <a:pt x="33" y="39"/>
                </a:lnTo>
                <a:lnTo>
                  <a:pt x="34" y="38"/>
                </a:lnTo>
                <a:lnTo>
                  <a:pt x="34" y="37"/>
                </a:lnTo>
                <a:lnTo>
                  <a:pt x="35" y="37"/>
                </a:lnTo>
                <a:lnTo>
                  <a:pt x="37" y="36"/>
                </a:lnTo>
                <a:lnTo>
                  <a:pt x="37" y="35"/>
                </a:lnTo>
                <a:lnTo>
                  <a:pt x="38" y="35"/>
                </a:lnTo>
                <a:lnTo>
                  <a:pt x="39" y="34"/>
                </a:lnTo>
                <a:lnTo>
                  <a:pt x="39" y="33"/>
                </a:lnTo>
                <a:lnTo>
                  <a:pt x="40" y="32"/>
                </a:lnTo>
                <a:lnTo>
                  <a:pt x="41" y="31"/>
                </a:lnTo>
                <a:lnTo>
                  <a:pt x="41" y="30"/>
                </a:lnTo>
                <a:lnTo>
                  <a:pt x="41" y="29"/>
                </a:lnTo>
                <a:lnTo>
                  <a:pt x="42" y="28"/>
                </a:lnTo>
                <a:lnTo>
                  <a:pt x="42" y="27"/>
                </a:lnTo>
                <a:lnTo>
                  <a:pt x="42" y="26"/>
                </a:lnTo>
                <a:lnTo>
                  <a:pt x="42" y="25"/>
                </a:lnTo>
                <a:lnTo>
                  <a:pt x="43" y="23"/>
                </a:lnTo>
                <a:lnTo>
                  <a:pt x="43" y="22"/>
                </a:lnTo>
                <a:lnTo>
                  <a:pt x="43" y="21"/>
                </a:lnTo>
                <a:lnTo>
                  <a:pt x="43" y="20"/>
                </a:lnTo>
                <a:lnTo>
                  <a:pt x="43" y="19"/>
                </a:lnTo>
                <a:lnTo>
                  <a:pt x="42" y="18"/>
                </a:lnTo>
                <a:lnTo>
                  <a:pt x="42" y="17"/>
                </a:lnTo>
                <a:lnTo>
                  <a:pt x="42" y="16"/>
                </a:lnTo>
                <a:lnTo>
                  <a:pt x="42" y="15"/>
                </a:lnTo>
                <a:lnTo>
                  <a:pt x="41" y="14"/>
                </a:lnTo>
                <a:lnTo>
                  <a:pt x="41" y="13"/>
                </a:lnTo>
                <a:lnTo>
                  <a:pt x="41" y="12"/>
                </a:lnTo>
                <a:lnTo>
                  <a:pt x="40" y="12"/>
                </a:lnTo>
                <a:lnTo>
                  <a:pt x="40" y="11"/>
                </a:lnTo>
                <a:lnTo>
                  <a:pt x="39" y="10"/>
                </a:lnTo>
                <a:lnTo>
                  <a:pt x="39" y="9"/>
                </a:lnTo>
                <a:lnTo>
                  <a:pt x="38" y="8"/>
                </a:lnTo>
                <a:lnTo>
                  <a:pt x="37" y="8"/>
                </a:lnTo>
                <a:lnTo>
                  <a:pt x="37" y="6"/>
                </a:lnTo>
                <a:lnTo>
                  <a:pt x="35" y="5"/>
                </a:lnTo>
                <a:lnTo>
                  <a:pt x="34" y="5"/>
                </a:lnTo>
                <a:lnTo>
                  <a:pt x="34" y="4"/>
                </a:lnTo>
                <a:lnTo>
                  <a:pt x="33" y="3"/>
                </a:lnTo>
                <a:lnTo>
                  <a:pt x="32" y="3"/>
                </a:lnTo>
                <a:lnTo>
                  <a:pt x="31" y="2"/>
                </a:lnTo>
                <a:lnTo>
                  <a:pt x="30" y="2"/>
                </a:lnTo>
                <a:lnTo>
                  <a:pt x="29" y="2"/>
                </a:lnTo>
                <a:lnTo>
                  <a:pt x="29" y="1"/>
                </a:lnTo>
                <a:lnTo>
                  <a:pt x="28" y="1"/>
                </a:lnTo>
                <a:lnTo>
                  <a:pt x="27" y="1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2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7" name="Freeform 132"/>
          <p:cNvSpPr>
            <a:spLocks/>
          </p:cNvSpPr>
          <p:nvPr/>
        </p:nvSpPr>
        <p:spPr bwMode="auto">
          <a:xfrm>
            <a:off x="885825" y="3452813"/>
            <a:ext cx="41275" cy="41275"/>
          </a:xfrm>
          <a:custGeom>
            <a:avLst/>
            <a:gdLst>
              <a:gd name="T0" fmla="*/ 2147483647 w 52"/>
              <a:gd name="T1" fmla="*/ 0 h 52"/>
              <a:gd name="T2" fmla="*/ 2147483647 w 52"/>
              <a:gd name="T3" fmla="*/ 2147483647 h 52"/>
              <a:gd name="T4" fmla="*/ 2147483647 w 52"/>
              <a:gd name="T5" fmla="*/ 2147483647 h 52"/>
              <a:gd name="T6" fmla="*/ 2147483647 w 52"/>
              <a:gd name="T7" fmla="*/ 2147483647 h 52"/>
              <a:gd name="T8" fmla="*/ 2147483647 w 52"/>
              <a:gd name="T9" fmla="*/ 2147483647 h 52"/>
              <a:gd name="T10" fmla="*/ 2147483647 w 52"/>
              <a:gd name="T11" fmla="*/ 2147483647 h 52"/>
              <a:gd name="T12" fmla="*/ 2147483647 w 52"/>
              <a:gd name="T13" fmla="*/ 2147483647 h 52"/>
              <a:gd name="T14" fmla="*/ 2147483647 w 52"/>
              <a:gd name="T15" fmla="*/ 2147483647 h 52"/>
              <a:gd name="T16" fmla="*/ 2147483647 w 52"/>
              <a:gd name="T17" fmla="*/ 2147483647 h 52"/>
              <a:gd name="T18" fmla="*/ 2147483647 w 52"/>
              <a:gd name="T19" fmla="*/ 2147483647 h 52"/>
              <a:gd name="T20" fmla="*/ 0 w 52"/>
              <a:gd name="T21" fmla="*/ 2147483647 h 52"/>
              <a:gd name="T22" fmla="*/ 2147483647 w 52"/>
              <a:gd name="T23" fmla="*/ 2147483647 h 52"/>
              <a:gd name="T24" fmla="*/ 2147483647 w 52"/>
              <a:gd name="T25" fmla="*/ 2147483647 h 52"/>
              <a:gd name="T26" fmla="*/ 2147483647 w 52"/>
              <a:gd name="T27" fmla="*/ 2147483647 h 52"/>
              <a:gd name="T28" fmla="*/ 2147483647 w 52"/>
              <a:gd name="T29" fmla="*/ 2147483647 h 52"/>
              <a:gd name="T30" fmla="*/ 2147483647 w 52"/>
              <a:gd name="T31" fmla="*/ 2147483647 h 52"/>
              <a:gd name="T32" fmla="*/ 2147483647 w 52"/>
              <a:gd name="T33" fmla="*/ 2147483647 h 52"/>
              <a:gd name="T34" fmla="*/ 2147483647 w 52"/>
              <a:gd name="T35" fmla="*/ 2147483647 h 52"/>
              <a:gd name="T36" fmla="*/ 2147483647 w 52"/>
              <a:gd name="T37" fmla="*/ 2147483647 h 52"/>
              <a:gd name="T38" fmla="*/ 2147483647 w 52"/>
              <a:gd name="T39" fmla="*/ 2147483647 h 52"/>
              <a:gd name="T40" fmla="*/ 2147483647 w 52"/>
              <a:gd name="T41" fmla="*/ 2147483647 h 52"/>
              <a:gd name="T42" fmla="*/ 2147483647 w 52"/>
              <a:gd name="T43" fmla="*/ 2147483647 h 52"/>
              <a:gd name="T44" fmla="*/ 2147483647 w 52"/>
              <a:gd name="T45" fmla="*/ 2147483647 h 52"/>
              <a:gd name="T46" fmla="*/ 2147483647 w 52"/>
              <a:gd name="T47" fmla="*/ 2147483647 h 52"/>
              <a:gd name="T48" fmla="*/ 2147483647 w 52"/>
              <a:gd name="T49" fmla="*/ 2147483647 h 52"/>
              <a:gd name="T50" fmla="*/ 2147483647 w 52"/>
              <a:gd name="T51" fmla="*/ 2147483647 h 52"/>
              <a:gd name="T52" fmla="*/ 2147483647 w 52"/>
              <a:gd name="T53" fmla="*/ 2147483647 h 52"/>
              <a:gd name="T54" fmla="*/ 2147483647 w 52"/>
              <a:gd name="T55" fmla="*/ 2147483647 h 52"/>
              <a:gd name="T56" fmla="*/ 2147483647 w 52"/>
              <a:gd name="T57" fmla="*/ 2147483647 h 52"/>
              <a:gd name="T58" fmla="*/ 2147483647 w 52"/>
              <a:gd name="T59" fmla="*/ 2147483647 h 52"/>
              <a:gd name="T60" fmla="*/ 2147483647 w 52"/>
              <a:gd name="T61" fmla="*/ 2147483647 h 52"/>
              <a:gd name="T62" fmla="*/ 2147483647 w 52"/>
              <a:gd name="T63" fmla="*/ 2147483647 h 52"/>
              <a:gd name="T64" fmla="*/ 2147483647 w 52"/>
              <a:gd name="T65" fmla="*/ 2147483647 h 52"/>
              <a:gd name="T66" fmla="*/ 2147483647 w 52"/>
              <a:gd name="T67" fmla="*/ 2147483647 h 52"/>
              <a:gd name="T68" fmla="*/ 2147483647 w 52"/>
              <a:gd name="T69" fmla="*/ 2147483647 h 52"/>
              <a:gd name="T70" fmla="*/ 2147483647 w 52"/>
              <a:gd name="T71" fmla="*/ 2147483647 h 52"/>
              <a:gd name="T72" fmla="*/ 2147483647 w 52"/>
              <a:gd name="T73" fmla="*/ 2147483647 h 52"/>
              <a:gd name="T74" fmla="*/ 2147483647 w 52"/>
              <a:gd name="T75" fmla="*/ 2147483647 h 52"/>
              <a:gd name="T76" fmla="*/ 2147483647 w 52"/>
              <a:gd name="T77" fmla="*/ 2147483647 h 52"/>
              <a:gd name="T78" fmla="*/ 2147483647 w 52"/>
              <a:gd name="T79" fmla="*/ 2147483647 h 52"/>
              <a:gd name="T80" fmla="*/ 2147483647 w 52"/>
              <a:gd name="T81" fmla="*/ 2147483647 h 52"/>
              <a:gd name="T82" fmla="*/ 2147483647 w 52"/>
              <a:gd name="T83" fmla="*/ 2147483647 h 52"/>
              <a:gd name="T84" fmla="*/ 2147483647 w 52"/>
              <a:gd name="T85" fmla="*/ 0 h 52"/>
              <a:gd name="T86" fmla="*/ 2147483647 w 52"/>
              <a:gd name="T87" fmla="*/ 0 h 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" h="52">
                <a:moveTo>
                  <a:pt x="26" y="0"/>
                </a:moveTo>
                <a:lnTo>
                  <a:pt x="25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20" y="1"/>
                </a:lnTo>
                <a:lnTo>
                  <a:pt x="19" y="1"/>
                </a:lnTo>
                <a:lnTo>
                  <a:pt x="18" y="1"/>
                </a:lnTo>
                <a:lnTo>
                  <a:pt x="16" y="2"/>
                </a:lnTo>
                <a:lnTo>
                  <a:pt x="14" y="2"/>
                </a:lnTo>
                <a:lnTo>
                  <a:pt x="13" y="4"/>
                </a:lnTo>
                <a:lnTo>
                  <a:pt x="12" y="4"/>
                </a:lnTo>
                <a:lnTo>
                  <a:pt x="11" y="5"/>
                </a:lnTo>
                <a:lnTo>
                  <a:pt x="10" y="6"/>
                </a:lnTo>
                <a:lnTo>
                  <a:pt x="9" y="6"/>
                </a:lnTo>
                <a:lnTo>
                  <a:pt x="8" y="7"/>
                </a:lnTo>
                <a:lnTo>
                  <a:pt x="8" y="8"/>
                </a:lnTo>
                <a:lnTo>
                  <a:pt x="7" y="9"/>
                </a:lnTo>
                <a:lnTo>
                  <a:pt x="6" y="10"/>
                </a:lnTo>
                <a:lnTo>
                  <a:pt x="5" y="11"/>
                </a:lnTo>
                <a:lnTo>
                  <a:pt x="5" y="12"/>
                </a:lnTo>
                <a:lnTo>
                  <a:pt x="4" y="13"/>
                </a:lnTo>
                <a:lnTo>
                  <a:pt x="3" y="14"/>
                </a:lnTo>
                <a:lnTo>
                  <a:pt x="3" y="15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1" y="19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0" y="26"/>
                </a:lnTo>
                <a:lnTo>
                  <a:pt x="1" y="27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2" y="33"/>
                </a:lnTo>
                <a:lnTo>
                  <a:pt x="2" y="35"/>
                </a:lnTo>
                <a:lnTo>
                  <a:pt x="2" y="36"/>
                </a:lnTo>
                <a:lnTo>
                  <a:pt x="3" y="38"/>
                </a:lnTo>
                <a:lnTo>
                  <a:pt x="3" y="39"/>
                </a:lnTo>
                <a:lnTo>
                  <a:pt x="4" y="40"/>
                </a:lnTo>
                <a:lnTo>
                  <a:pt x="5" y="41"/>
                </a:lnTo>
                <a:lnTo>
                  <a:pt x="5" y="42"/>
                </a:lnTo>
                <a:lnTo>
                  <a:pt x="6" y="43"/>
                </a:lnTo>
                <a:lnTo>
                  <a:pt x="7" y="44"/>
                </a:lnTo>
                <a:lnTo>
                  <a:pt x="8" y="44"/>
                </a:lnTo>
                <a:lnTo>
                  <a:pt x="8" y="45"/>
                </a:lnTo>
                <a:lnTo>
                  <a:pt x="9" y="46"/>
                </a:lnTo>
                <a:lnTo>
                  <a:pt x="10" y="47"/>
                </a:lnTo>
                <a:lnTo>
                  <a:pt x="11" y="47"/>
                </a:lnTo>
                <a:lnTo>
                  <a:pt x="12" y="48"/>
                </a:lnTo>
                <a:lnTo>
                  <a:pt x="13" y="49"/>
                </a:lnTo>
                <a:lnTo>
                  <a:pt x="14" y="49"/>
                </a:lnTo>
                <a:lnTo>
                  <a:pt x="16" y="50"/>
                </a:lnTo>
                <a:lnTo>
                  <a:pt x="18" y="50"/>
                </a:lnTo>
                <a:lnTo>
                  <a:pt x="19" y="51"/>
                </a:lnTo>
                <a:lnTo>
                  <a:pt x="20" y="51"/>
                </a:lnTo>
                <a:lnTo>
                  <a:pt x="21" y="51"/>
                </a:lnTo>
                <a:lnTo>
                  <a:pt x="22" y="51"/>
                </a:lnTo>
                <a:lnTo>
                  <a:pt x="23" y="52"/>
                </a:lnTo>
                <a:lnTo>
                  <a:pt x="25" y="52"/>
                </a:lnTo>
                <a:lnTo>
                  <a:pt x="26" y="52"/>
                </a:lnTo>
                <a:lnTo>
                  <a:pt x="27" y="52"/>
                </a:lnTo>
                <a:lnTo>
                  <a:pt x="28" y="52"/>
                </a:lnTo>
                <a:lnTo>
                  <a:pt x="30" y="51"/>
                </a:lnTo>
                <a:lnTo>
                  <a:pt x="31" y="51"/>
                </a:lnTo>
                <a:lnTo>
                  <a:pt x="33" y="51"/>
                </a:lnTo>
                <a:lnTo>
                  <a:pt x="34" y="51"/>
                </a:lnTo>
                <a:lnTo>
                  <a:pt x="35" y="50"/>
                </a:lnTo>
                <a:lnTo>
                  <a:pt x="36" y="50"/>
                </a:lnTo>
                <a:lnTo>
                  <a:pt x="37" y="49"/>
                </a:lnTo>
                <a:lnTo>
                  <a:pt x="39" y="49"/>
                </a:lnTo>
                <a:lnTo>
                  <a:pt x="40" y="48"/>
                </a:lnTo>
                <a:lnTo>
                  <a:pt x="41" y="47"/>
                </a:lnTo>
                <a:lnTo>
                  <a:pt x="42" y="46"/>
                </a:lnTo>
                <a:lnTo>
                  <a:pt x="43" y="45"/>
                </a:lnTo>
                <a:lnTo>
                  <a:pt x="44" y="44"/>
                </a:lnTo>
                <a:lnTo>
                  <a:pt x="45" y="44"/>
                </a:lnTo>
                <a:lnTo>
                  <a:pt x="46" y="43"/>
                </a:lnTo>
                <a:lnTo>
                  <a:pt x="46" y="42"/>
                </a:lnTo>
                <a:lnTo>
                  <a:pt x="47" y="41"/>
                </a:lnTo>
                <a:lnTo>
                  <a:pt x="48" y="40"/>
                </a:lnTo>
                <a:lnTo>
                  <a:pt x="48" y="39"/>
                </a:lnTo>
                <a:lnTo>
                  <a:pt x="50" y="38"/>
                </a:lnTo>
                <a:lnTo>
                  <a:pt x="50" y="36"/>
                </a:lnTo>
                <a:lnTo>
                  <a:pt x="51" y="35"/>
                </a:lnTo>
                <a:lnTo>
                  <a:pt x="51" y="33"/>
                </a:lnTo>
                <a:lnTo>
                  <a:pt x="52" y="32"/>
                </a:lnTo>
                <a:lnTo>
                  <a:pt x="52" y="31"/>
                </a:lnTo>
                <a:lnTo>
                  <a:pt x="52" y="30"/>
                </a:lnTo>
                <a:lnTo>
                  <a:pt x="52" y="29"/>
                </a:lnTo>
                <a:lnTo>
                  <a:pt x="52" y="27"/>
                </a:lnTo>
                <a:lnTo>
                  <a:pt x="52" y="26"/>
                </a:lnTo>
                <a:lnTo>
                  <a:pt x="52" y="25"/>
                </a:lnTo>
                <a:lnTo>
                  <a:pt x="52" y="24"/>
                </a:lnTo>
                <a:lnTo>
                  <a:pt x="52" y="23"/>
                </a:lnTo>
                <a:lnTo>
                  <a:pt x="52" y="21"/>
                </a:lnTo>
                <a:lnTo>
                  <a:pt x="52" y="19"/>
                </a:lnTo>
                <a:lnTo>
                  <a:pt x="51" y="18"/>
                </a:lnTo>
                <a:lnTo>
                  <a:pt x="51" y="17"/>
                </a:lnTo>
                <a:lnTo>
                  <a:pt x="50" y="16"/>
                </a:lnTo>
                <a:lnTo>
                  <a:pt x="50" y="15"/>
                </a:lnTo>
                <a:lnTo>
                  <a:pt x="48" y="14"/>
                </a:lnTo>
                <a:lnTo>
                  <a:pt x="48" y="13"/>
                </a:lnTo>
                <a:lnTo>
                  <a:pt x="47" y="12"/>
                </a:lnTo>
                <a:lnTo>
                  <a:pt x="46" y="11"/>
                </a:lnTo>
                <a:lnTo>
                  <a:pt x="46" y="10"/>
                </a:lnTo>
                <a:lnTo>
                  <a:pt x="45" y="9"/>
                </a:lnTo>
                <a:lnTo>
                  <a:pt x="44" y="8"/>
                </a:lnTo>
                <a:lnTo>
                  <a:pt x="43" y="7"/>
                </a:lnTo>
                <a:lnTo>
                  <a:pt x="42" y="6"/>
                </a:lnTo>
                <a:lnTo>
                  <a:pt x="41" y="6"/>
                </a:lnTo>
                <a:lnTo>
                  <a:pt x="41" y="5"/>
                </a:lnTo>
                <a:lnTo>
                  <a:pt x="40" y="4"/>
                </a:lnTo>
                <a:lnTo>
                  <a:pt x="39" y="4"/>
                </a:lnTo>
                <a:lnTo>
                  <a:pt x="37" y="2"/>
                </a:lnTo>
                <a:lnTo>
                  <a:pt x="36" y="2"/>
                </a:lnTo>
                <a:lnTo>
                  <a:pt x="35" y="1"/>
                </a:lnTo>
                <a:lnTo>
                  <a:pt x="34" y="1"/>
                </a:lnTo>
                <a:lnTo>
                  <a:pt x="33" y="1"/>
                </a:lnTo>
                <a:lnTo>
                  <a:pt x="31" y="0"/>
                </a:lnTo>
                <a:lnTo>
                  <a:pt x="30" y="0"/>
                </a:ln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8" name="Freeform 133"/>
          <p:cNvSpPr>
            <a:spLocks/>
          </p:cNvSpPr>
          <p:nvPr/>
        </p:nvSpPr>
        <p:spPr bwMode="auto">
          <a:xfrm>
            <a:off x="1909763" y="3463925"/>
            <a:ext cx="33337" cy="33338"/>
          </a:xfrm>
          <a:custGeom>
            <a:avLst/>
            <a:gdLst>
              <a:gd name="T0" fmla="*/ 2147483647 w 42"/>
              <a:gd name="T1" fmla="*/ 0 h 43"/>
              <a:gd name="T2" fmla="*/ 2147483647 w 42"/>
              <a:gd name="T3" fmla="*/ 0 h 43"/>
              <a:gd name="T4" fmla="*/ 2147483647 w 42"/>
              <a:gd name="T5" fmla="*/ 2147483647 h 43"/>
              <a:gd name="T6" fmla="*/ 2147483647 w 42"/>
              <a:gd name="T7" fmla="*/ 2147483647 h 43"/>
              <a:gd name="T8" fmla="*/ 2147483647 w 42"/>
              <a:gd name="T9" fmla="*/ 2147483647 h 43"/>
              <a:gd name="T10" fmla="*/ 2147483647 w 42"/>
              <a:gd name="T11" fmla="*/ 2147483647 h 43"/>
              <a:gd name="T12" fmla="*/ 2147483647 w 42"/>
              <a:gd name="T13" fmla="*/ 2147483647 h 43"/>
              <a:gd name="T14" fmla="*/ 2147483647 w 42"/>
              <a:gd name="T15" fmla="*/ 2147483647 h 43"/>
              <a:gd name="T16" fmla="*/ 2147483647 w 42"/>
              <a:gd name="T17" fmla="*/ 2147483647 h 43"/>
              <a:gd name="T18" fmla="*/ 0 w 42"/>
              <a:gd name="T19" fmla="*/ 2147483647 h 43"/>
              <a:gd name="T20" fmla="*/ 0 w 42"/>
              <a:gd name="T21" fmla="*/ 2147483647 h 43"/>
              <a:gd name="T22" fmla="*/ 0 w 42"/>
              <a:gd name="T23" fmla="*/ 2147483647 h 43"/>
              <a:gd name="T24" fmla="*/ 0 w 42"/>
              <a:gd name="T25" fmla="*/ 2147483647 h 43"/>
              <a:gd name="T26" fmla="*/ 2147483647 w 42"/>
              <a:gd name="T27" fmla="*/ 2147483647 h 43"/>
              <a:gd name="T28" fmla="*/ 2147483647 w 42"/>
              <a:gd name="T29" fmla="*/ 2147483647 h 43"/>
              <a:gd name="T30" fmla="*/ 2147483647 w 42"/>
              <a:gd name="T31" fmla="*/ 2147483647 h 43"/>
              <a:gd name="T32" fmla="*/ 2147483647 w 42"/>
              <a:gd name="T33" fmla="*/ 2147483647 h 43"/>
              <a:gd name="T34" fmla="*/ 2147483647 w 42"/>
              <a:gd name="T35" fmla="*/ 2147483647 h 43"/>
              <a:gd name="T36" fmla="*/ 2147483647 w 42"/>
              <a:gd name="T37" fmla="*/ 2147483647 h 43"/>
              <a:gd name="T38" fmla="*/ 2147483647 w 42"/>
              <a:gd name="T39" fmla="*/ 2147483647 h 43"/>
              <a:gd name="T40" fmla="*/ 2147483647 w 42"/>
              <a:gd name="T41" fmla="*/ 2147483647 h 43"/>
              <a:gd name="T42" fmla="*/ 2147483647 w 42"/>
              <a:gd name="T43" fmla="*/ 2147483647 h 43"/>
              <a:gd name="T44" fmla="*/ 2147483647 w 42"/>
              <a:gd name="T45" fmla="*/ 2147483647 h 43"/>
              <a:gd name="T46" fmla="*/ 2147483647 w 42"/>
              <a:gd name="T47" fmla="*/ 2147483647 h 43"/>
              <a:gd name="T48" fmla="*/ 2147483647 w 42"/>
              <a:gd name="T49" fmla="*/ 2147483647 h 43"/>
              <a:gd name="T50" fmla="*/ 2147483647 w 42"/>
              <a:gd name="T51" fmla="*/ 2147483647 h 43"/>
              <a:gd name="T52" fmla="*/ 2147483647 w 42"/>
              <a:gd name="T53" fmla="*/ 2147483647 h 43"/>
              <a:gd name="T54" fmla="*/ 2147483647 w 42"/>
              <a:gd name="T55" fmla="*/ 2147483647 h 43"/>
              <a:gd name="T56" fmla="*/ 2147483647 w 42"/>
              <a:gd name="T57" fmla="*/ 2147483647 h 43"/>
              <a:gd name="T58" fmla="*/ 2147483647 w 42"/>
              <a:gd name="T59" fmla="*/ 2147483647 h 43"/>
              <a:gd name="T60" fmla="*/ 2147483647 w 42"/>
              <a:gd name="T61" fmla="*/ 2147483647 h 43"/>
              <a:gd name="T62" fmla="*/ 2147483647 w 42"/>
              <a:gd name="T63" fmla="*/ 2147483647 h 43"/>
              <a:gd name="T64" fmla="*/ 2147483647 w 42"/>
              <a:gd name="T65" fmla="*/ 2147483647 h 43"/>
              <a:gd name="T66" fmla="*/ 2147483647 w 42"/>
              <a:gd name="T67" fmla="*/ 2147483647 h 43"/>
              <a:gd name="T68" fmla="*/ 2147483647 w 42"/>
              <a:gd name="T69" fmla="*/ 2147483647 h 43"/>
              <a:gd name="T70" fmla="*/ 2147483647 w 42"/>
              <a:gd name="T71" fmla="*/ 2147483647 h 43"/>
              <a:gd name="T72" fmla="*/ 2147483647 w 42"/>
              <a:gd name="T73" fmla="*/ 2147483647 h 43"/>
              <a:gd name="T74" fmla="*/ 2147483647 w 42"/>
              <a:gd name="T75" fmla="*/ 2147483647 h 43"/>
              <a:gd name="T76" fmla="*/ 2147483647 w 42"/>
              <a:gd name="T77" fmla="*/ 2147483647 h 43"/>
              <a:gd name="T78" fmla="*/ 2147483647 w 42"/>
              <a:gd name="T79" fmla="*/ 2147483647 h 43"/>
              <a:gd name="T80" fmla="*/ 2147483647 w 42"/>
              <a:gd name="T81" fmla="*/ 2147483647 h 43"/>
              <a:gd name="T82" fmla="*/ 2147483647 w 42"/>
              <a:gd name="T83" fmla="*/ 2147483647 h 43"/>
              <a:gd name="T84" fmla="*/ 2147483647 w 42"/>
              <a:gd name="T85" fmla="*/ 0 h 43"/>
              <a:gd name="T86" fmla="*/ 2147483647 w 42"/>
              <a:gd name="T87" fmla="*/ 0 h 43"/>
              <a:gd name="T88" fmla="*/ 2147483647 w 42"/>
              <a:gd name="T89" fmla="*/ 2147483647 h 4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2" h="43">
                <a:moveTo>
                  <a:pt x="21" y="21"/>
                </a:move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0"/>
                </a:lnTo>
                <a:lnTo>
                  <a:pt x="15" y="1"/>
                </a:lnTo>
                <a:lnTo>
                  <a:pt x="14" y="1"/>
                </a:lnTo>
                <a:lnTo>
                  <a:pt x="13" y="1"/>
                </a:lnTo>
                <a:lnTo>
                  <a:pt x="12" y="2"/>
                </a:lnTo>
                <a:lnTo>
                  <a:pt x="11" y="2"/>
                </a:lnTo>
                <a:lnTo>
                  <a:pt x="10" y="2"/>
                </a:lnTo>
                <a:lnTo>
                  <a:pt x="9" y="3"/>
                </a:lnTo>
                <a:lnTo>
                  <a:pt x="8" y="4"/>
                </a:lnTo>
                <a:lnTo>
                  <a:pt x="7" y="5"/>
                </a:lnTo>
                <a:lnTo>
                  <a:pt x="6" y="5"/>
                </a:lnTo>
                <a:lnTo>
                  <a:pt x="6" y="6"/>
                </a:lnTo>
                <a:lnTo>
                  <a:pt x="5" y="8"/>
                </a:lnTo>
                <a:lnTo>
                  <a:pt x="4" y="8"/>
                </a:lnTo>
                <a:lnTo>
                  <a:pt x="4" y="9"/>
                </a:lnTo>
                <a:lnTo>
                  <a:pt x="3" y="10"/>
                </a:lnTo>
                <a:lnTo>
                  <a:pt x="3" y="11"/>
                </a:lnTo>
                <a:lnTo>
                  <a:pt x="2" y="12"/>
                </a:lnTo>
                <a:lnTo>
                  <a:pt x="1" y="13"/>
                </a:lnTo>
                <a:lnTo>
                  <a:pt x="1" y="14"/>
                </a:lnTo>
                <a:lnTo>
                  <a:pt x="1" y="15"/>
                </a:ln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0" y="19"/>
                </a:lnTo>
                <a:lnTo>
                  <a:pt x="0" y="20"/>
                </a:lnTo>
                <a:lnTo>
                  <a:pt x="0" y="21"/>
                </a:lnTo>
                <a:lnTo>
                  <a:pt x="0" y="22"/>
                </a:lnTo>
                <a:lnTo>
                  <a:pt x="0" y="23"/>
                </a:lnTo>
                <a:lnTo>
                  <a:pt x="0" y="25"/>
                </a:lnTo>
                <a:lnTo>
                  <a:pt x="0" y="26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2" y="31"/>
                </a:lnTo>
                <a:lnTo>
                  <a:pt x="2" y="32"/>
                </a:lnTo>
                <a:lnTo>
                  <a:pt x="3" y="32"/>
                </a:lnTo>
                <a:lnTo>
                  <a:pt x="3" y="33"/>
                </a:lnTo>
                <a:lnTo>
                  <a:pt x="4" y="34"/>
                </a:lnTo>
                <a:lnTo>
                  <a:pt x="4" y="35"/>
                </a:lnTo>
                <a:lnTo>
                  <a:pt x="5" y="35"/>
                </a:lnTo>
                <a:lnTo>
                  <a:pt x="6" y="36"/>
                </a:lnTo>
                <a:lnTo>
                  <a:pt x="6" y="37"/>
                </a:lnTo>
                <a:lnTo>
                  <a:pt x="7" y="37"/>
                </a:lnTo>
                <a:lnTo>
                  <a:pt x="8" y="38"/>
                </a:lnTo>
                <a:lnTo>
                  <a:pt x="9" y="39"/>
                </a:lnTo>
                <a:lnTo>
                  <a:pt x="10" y="40"/>
                </a:lnTo>
                <a:lnTo>
                  <a:pt x="11" y="40"/>
                </a:lnTo>
                <a:lnTo>
                  <a:pt x="12" y="40"/>
                </a:lnTo>
                <a:lnTo>
                  <a:pt x="13" y="42"/>
                </a:lnTo>
                <a:lnTo>
                  <a:pt x="14" y="42"/>
                </a:lnTo>
                <a:lnTo>
                  <a:pt x="15" y="42"/>
                </a:lnTo>
                <a:lnTo>
                  <a:pt x="17" y="43"/>
                </a:lnTo>
                <a:lnTo>
                  <a:pt x="18" y="43"/>
                </a:lnTo>
                <a:lnTo>
                  <a:pt x="19" y="43"/>
                </a:lnTo>
                <a:lnTo>
                  <a:pt x="20" y="43"/>
                </a:lnTo>
                <a:lnTo>
                  <a:pt x="21" y="43"/>
                </a:lnTo>
                <a:lnTo>
                  <a:pt x="22" y="43"/>
                </a:lnTo>
                <a:lnTo>
                  <a:pt x="23" y="43"/>
                </a:lnTo>
                <a:lnTo>
                  <a:pt x="24" y="43"/>
                </a:lnTo>
                <a:lnTo>
                  <a:pt x="25" y="43"/>
                </a:lnTo>
                <a:lnTo>
                  <a:pt x="26" y="42"/>
                </a:lnTo>
                <a:lnTo>
                  <a:pt x="27" y="42"/>
                </a:lnTo>
                <a:lnTo>
                  <a:pt x="28" y="42"/>
                </a:lnTo>
                <a:lnTo>
                  <a:pt x="28" y="40"/>
                </a:lnTo>
                <a:lnTo>
                  <a:pt x="29" y="40"/>
                </a:lnTo>
                <a:lnTo>
                  <a:pt x="30" y="40"/>
                </a:lnTo>
                <a:lnTo>
                  <a:pt x="31" y="39"/>
                </a:lnTo>
                <a:lnTo>
                  <a:pt x="32" y="39"/>
                </a:lnTo>
                <a:lnTo>
                  <a:pt x="34" y="38"/>
                </a:lnTo>
                <a:lnTo>
                  <a:pt x="34" y="37"/>
                </a:lnTo>
                <a:lnTo>
                  <a:pt x="35" y="37"/>
                </a:lnTo>
                <a:lnTo>
                  <a:pt x="36" y="36"/>
                </a:lnTo>
                <a:lnTo>
                  <a:pt x="36" y="35"/>
                </a:lnTo>
                <a:lnTo>
                  <a:pt x="37" y="35"/>
                </a:lnTo>
                <a:lnTo>
                  <a:pt x="38" y="34"/>
                </a:lnTo>
                <a:lnTo>
                  <a:pt x="38" y="33"/>
                </a:lnTo>
                <a:lnTo>
                  <a:pt x="39" y="32"/>
                </a:lnTo>
                <a:lnTo>
                  <a:pt x="40" y="31"/>
                </a:lnTo>
                <a:lnTo>
                  <a:pt x="40" y="30"/>
                </a:lnTo>
                <a:lnTo>
                  <a:pt x="40" y="29"/>
                </a:lnTo>
                <a:lnTo>
                  <a:pt x="41" y="28"/>
                </a:lnTo>
                <a:lnTo>
                  <a:pt x="41" y="27"/>
                </a:lnTo>
                <a:lnTo>
                  <a:pt x="41" y="26"/>
                </a:lnTo>
                <a:lnTo>
                  <a:pt x="41" y="25"/>
                </a:lnTo>
                <a:lnTo>
                  <a:pt x="42" y="23"/>
                </a:lnTo>
                <a:lnTo>
                  <a:pt x="42" y="22"/>
                </a:lnTo>
                <a:lnTo>
                  <a:pt x="42" y="21"/>
                </a:lnTo>
                <a:lnTo>
                  <a:pt x="42" y="20"/>
                </a:lnTo>
                <a:lnTo>
                  <a:pt x="42" y="19"/>
                </a:lnTo>
                <a:lnTo>
                  <a:pt x="41" y="18"/>
                </a:lnTo>
                <a:lnTo>
                  <a:pt x="41" y="17"/>
                </a:lnTo>
                <a:lnTo>
                  <a:pt x="41" y="16"/>
                </a:lnTo>
                <a:lnTo>
                  <a:pt x="41" y="15"/>
                </a:lnTo>
                <a:lnTo>
                  <a:pt x="40" y="14"/>
                </a:lnTo>
                <a:lnTo>
                  <a:pt x="40" y="13"/>
                </a:lnTo>
                <a:lnTo>
                  <a:pt x="40" y="12"/>
                </a:lnTo>
                <a:lnTo>
                  <a:pt x="39" y="12"/>
                </a:lnTo>
                <a:lnTo>
                  <a:pt x="39" y="11"/>
                </a:lnTo>
                <a:lnTo>
                  <a:pt x="38" y="10"/>
                </a:lnTo>
                <a:lnTo>
                  <a:pt x="38" y="9"/>
                </a:lnTo>
                <a:lnTo>
                  <a:pt x="37" y="8"/>
                </a:lnTo>
                <a:lnTo>
                  <a:pt x="36" y="8"/>
                </a:lnTo>
                <a:lnTo>
                  <a:pt x="36" y="6"/>
                </a:lnTo>
                <a:lnTo>
                  <a:pt x="35" y="5"/>
                </a:lnTo>
                <a:lnTo>
                  <a:pt x="34" y="5"/>
                </a:lnTo>
                <a:lnTo>
                  <a:pt x="34" y="4"/>
                </a:lnTo>
                <a:lnTo>
                  <a:pt x="32" y="3"/>
                </a:lnTo>
                <a:lnTo>
                  <a:pt x="31" y="3"/>
                </a:lnTo>
                <a:lnTo>
                  <a:pt x="30" y="2"/>
                </a:lnTo>
                <a:lnTo>
                  <a:pt x="29" y="2"/>
                </a:lnTo>
                <a:lnTo>
                  <a:pt x="28" y="2"/>
                </a:lnTo>
                <a:lnTo>
                  <a:pt x="28" y="1"/>
                </a:lnTo>
                <a:lnTo>
                  <a:pt x="27" y="1"/>
                </a:lnTo>
                <a:lnTo>
                  <a:pt x="26" y="1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21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9" name="Freeform 134"/>
          <p:cNvSpPr>
            <a:spLocks/>
          </p:cNvSpPr>
          <p:nvPr/>
        </p:nvSpPr>
        <p:spPr bwMode="auto">
          <a:xfrm>
            <a:off x="1898650" y="3452813"/>
            <a:ext cx="41275" cy="41275"/>
          </a:xfrm>
          <a:custGeom>
            <a:avLst/>
            <a:gdLst>
              <a:gd name="T0" fmla="*/ 2147483647 w 52"/>
              <a:gd name="T1" fmla="*/ 0 h 52"/>
              <a:gd name="T2" fmla="*/ 2147483647 w 52"/>
              <a:gd name="T3" fmla="*/ 2147483647 h 52"/>
              <a:gd name="T4" fmla="*/ 2147483647 w 52"/>
              <a:gd name="T5" fmla="*/ 2147483647 h 52"/>
              <a:gd name="T6" fmla="*/ 2147483647 w 52"/>
              <a:gd name="T7" fmla="*/ 2147483647 h 52"/>
              <a:gd name="T8" fmla="*/ 2147483647 w 52"/>
              <a:gd name="T9" fmla="*/ 2147483647 h 52"/>
              <a:gd name="T10" fmla="*/ 2147483647 w 52"/>
              <a:gd name="T11" fmla="*/ 2147483647 h 52"/>
              <a:gd name="T12" fmla="*/ 2147483647 w 52"/>
              <a:gd name="T13" fmla="*/ 2147483647 h 52"/>
              <a:gd name="T14" fmla="*/ 2147483647 w 52"/>
              <a:gd name="T15" fmla="*/ 2147483647 h 52"/>
              <a:gd name="T16" fmla="*/ 2147483647 w 52"/>
              <a:gd name="T17" fmla="*/ 2147483647 h 52"/>
              <a:gd name="T18" fmla="*/ 2147483647 w 52"/>
              <a:gd name="T19" fmla="*/ 2147483647 h 52"/>
              <a:gd name="T20" fmla="*/ 0 w 52"/>
              <a:gd name="T21" fmla="*/ 2147483647 h 52"/>
              <a:gd name="T22" fmla="*/ 2147483647 w 52"/>
              <a:gd name="T23" fmla="*/ 2147483647 h 52"/>
              <a:gd name="T24" fmla="*/ 2147483647 w 52"/>
              <a:gd name="T25" fmla="*/ 2147483647 h 52"/>
              <a:gd name="T26" fmla="*/ 2147483647 w 52"/>
              <a:gd name="T27" fmla="*/ 2147483647 h 52"/>
              <a:gd name="T28" fmla="*/ 2147483647 w 52"/>
              <a:gd name="T29" fmla="*/ 2147483647 h 52"/>
              <a:gd name="T30" fmla="*/ 2147483647 w 52"/>
              <a:gd name="T31" fmla="*/ 2147483647 h 52"/>
              <a:gd name="T32" fmla="*/ 2147483647 w 52"/>
              <a:gd name="T33" fmla="*/ 2147483647 h 52"/>
              <a:gd name="T34" fmla="*/ 2147483647 w 52"/>
              <a:gd name="T35" fmla="*/ 2147483647 h 52"/>
              <a:gd name="T36" fmla="*/ 2147483647 w 52"/>
              <a:gd name="T37" fmla="*/ 2147483647 h 52"/>
              <a:gd name="T38" fmla="*/ 2147483647 w 52"/>
              <a:gd name="T39" fmla="*/ 2147483647 h 52"/>
              <a:gd name="T40" fmla="*/ 2147483647 w 52"/>
              <a:gd name="T41" fmla="*/ 2147483647 h 52"/>
              <a:gd name="T42" fmla="*/ 2147483647 w 52"/>
              <a:gd name="T43" fmla="*/ 2147483647 h 52"/>
              <a:gd name="T44" fmla="*/ 2147483647 w 52"/>
              <a:gd name="T45" fmla="*/ 2147483647 h 52"/>
              <a:gd name="T46" fmla="*/ 2147483647 w 52"/>
              <a:gd name="T47" fmla="*/ 2147483647 h 52"/>
              <a:gd name="T48" fmla="*/ 2147483647 w 52"/>
              <a:gd name="T49" fmla="*/ 2147483647 h 52"/>
              <a:gd name="T50" fmla="*/ 2147483647 w 52"/>
              <a:gd name="T51" fmla="*/ 2147483647 h 52"/>
              <a:gd name="T52" fmla="*/ 2147483647 w 52"/>
              <a:gd name="T53" fmla="*/ 2147483647 h 52"/>
              <a:gd name="T54" fmla="*/ 2147483647 w 52"/>
              <a:gd name="T55" fmla="*/ 2147483647 h 52"/>
              <a:gd name="T56" fmla="*/ 2147483647 w 52"/>
              <a:gd name="T57" fmla="*/ 2147483647 h 52"/>
              <a:gd name="T58" fmla="*/ 2147483647 w 52"/>
              <a:gd name="T59" fmla="*/ 2147483647 h 52"/>
              <a:gd name="T60" fmla="*/ 2147483647 w 52"/>
              <a:gd name="T61" fmla="*/ 2147483647 h 52"/>
              <a:gd name="T62" fmla="*/ 2147483647 w 52"/>
              <a:gd name="T63" fmla="*/ 2147483647 h 52"/>
              <a:gd name="T64" fmla="*/ 2147483647 w 52"/>
              <a:gd name="T65" fmla="*/ 2147483647 h 52"/>
              <a:gd name="T66" fmla="*/ 2147483647 w 52"/>
              <a:gd name="T67" fmla="*/ 2147483647 h 52"/>
              <a:gd name="T68" fmla="*/ 2147483647 w 52"/>
              <a:gd name="T69" fmla="*/ 2147483647 h 52"/>
              <a:gd name="T70" fmla="*/ 2147483647 w 52"/>
              <a:gd name="T71" fmla="*/ 2147483647 h 52"/>
              <a:gd name="T72" fmla="*/ 2147483647 w 52"/>
              <a:gd name="T73" fmla="*/ 2147483647 h 52"/>
              <a:gd name="T74" fmla="*/ 2147483647 w 52"/>
              <a:gd name="T75" fmla="*/ 2147483647 h 52"/>
              <a:gd name="T76" fmla="*/ 2147483647 w 52"/>
              <a:gd name="T77" fmla="*/ 2147483647 h 52"/>
              <a:gd name="T78" fmla="*/ 2147483647 w 52"/>
              <a:gd name="T79" fmla="*/ 2147483647 h 52"/>
              <a:gd name="T80" fmla="*/ 2147483647 w 52"/>
              <a:gd name="T81" fmla="*/ 2147483647 h 52"/>
              <a:gd name="T82" fmla="*/ 2147483647 w 52"/>
              <a:gd name="T83" fmla="*/ 2147483647 h 52"/>
              <a:gd name="T84" fmla="*/ 2147483647 w 52"/>
              <a:gd name="T85" fmla="*/ 0 h 52"/>
              <a:gd name="T86" fmla="*/ 2147483647 w 52"/>
              <a:gd name="T87" fmla="*/ 0 h 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" h="52">
                <a:moveTo>
                  <a:pt x="26" y="0"/>
                </a:moveTo>
                <a:lnTo>
                  <a:pt x="25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20" y="1"/>
                </a:lnTo>
                <a:lnTo>
                  <a:pt x="19" y="1"/>
                </a:lnTo>
                <a:lnTo>
                  <a:pt x="18" y="1"/>
                </a:lnTo>
                <a:lnTo>
                  <a:pt x="16" y="2"/>
                </a:lnTo>
                <a:lnTo>
                  <a:pt x="15" y="2"/>
                </a:lnTo>
                <a:lnTo>
                  <a:pt x="14" y="4"/>
                </a:lnTo>
                <a:lnTo>
                  <a:pt x="12" y="4"/>
                </a:lnTo>
                <a:lnTo>
                  <a:pt x="11" y="5"/>
                </a:lnTo>
                <a:lnTo>
                  <a:pt x="10" y="6"/>
                </a:lnTo>
                <a:lnTo>
                  <a:pt x="9" y="6"/>
                </a:lnTo>
                <a:lnTo>
                  <a:pt x="8" y="7"/>
                </a:lnTo>
                <a:lnTo>
                  <a:pt x="8" y="8"/>
                </a:lnTo>
                <a:lnTo>
                  <a:pt x="7" y="9"/>
                </a:lnTo>
                <a:lnTo>
                  <a:pt x="6" y="10"/>
                </a:lnTo>
                <a:lnTo>
                  <a:pt x="5" y="11"/>
                </a:lnTo>
                <a:lnTo>
                  <a:pt x="5" y="12"/>
                </a:lnTo>
                <a:lnTo>
                  <a:pt x="4" y="13"/>
                </a:lnTo>
                <a:lnTo>
                  <a:pt x="3" y="14"/>
                </a:lnTo>
                <a:lnTo>
                  <a:pt x="3" y="15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1" y="19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0" y="26"/>
                </a:lnTo>
                <a:lnTo>
                  <a:pt x="1" y="27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2" y="33"/>
                </a:lnTo>
                <a:lnTo>
                  <a:pt x="2" y="35"/>
                </a:lnTo>
                <a:lnTo>
                  <a:pt x="2" y="36"/>
                </a:lnTo>
                <a:lnTo>
                  <a:pt x="3" y="38"/>
                </a:lnTo>
                <a:lnTo>
                  <a:pt x="3" y="39"/>
                </a:lnTo>
                <a:lnTo>
                  <a:pt x="4" y="40"/>
                </a:lnTo>
                <a:lnTo>
                  <a:pt x="5" y="41"/>
                </a:lnTo>
                <a:lnTo>
                  <a:pt x="5" y="42"/>
                </a:lnTo>
                <a:lnTo>
                  <a:pt x="6" y="43"/>
                </a:lnTo>
                <a:lnTo>
                  <a:pt x="7" y="44"/>
                </a:lnTo>
                <a:lnTo>
                  <a:pt x="8" y="44"/>
                </a:lnTo>
                <a:lnTo>
                  <a:pt x="8" y="45"/>
                </a:lnTo>
                <a:lnTo>
                  <a:pt x="9" y="46"/>
                </a:lnTo>
                <a:lnTo>
                  <a:pt x="10" y="47"/>
                </a:lnTo>
                <a:lnTo>
                  <a:pt x="11" y="47"/>
                </a:lnTo>
                <a:lnTo>
                  <a:pt x="12" y="48"/>
                </a:lnTo>
                <a:lnTo>
                  <a:pt x="14" y="49"/>
                </a:lnTo>
                <a:lnTo>
                  <a:pt x="15" y="49"/>
                </a:lnTo>
                <a:lnTo>
                  <a:pt x="16" y="50"/>
                </a:lnTo>
                <a:lnTo>
                  <a:pt x="18" y="50"/>
                </a:lnTo>
                <a:lnTo>
                  <a:pt x="19" y="51"/>
                </a:lnTo>
                <a:lnTo>
                  <a:pt x="20" y="51"/>
                </a:lnTo>
                <a:lnTo>
                  <a:pt x="21" y="51"/>
                </a:lnTo>
                <a:lnTo>
                  <a:pt x="22" y="51"/>
                </a:lnTo>
                <a:lnTo>
                  <a:pt x="23" y="52"/>
                </a:lnTo>
                <a:lnTo>
                  <a:pt x="25" y="52"/>
                </a:lnTo>
                <a:lnTo>
                  <a:pt x="26" y="52"/>
                </a:lnTo>
                <a:lnTo>
                  <a:pt x="27" y="52"/>
                </a:lnTo>
                <a:lnTo>
                  <a:pt x="28" y="52"/>
                </a:lnTo>
                <a:lnTo>
                  <a:pt x="31" y="51"/>
                </a:lnTo>
                <a:lnTo>
                  <a:pt x="32" y="51"/>
                </a:lnTo>
                <a:lnTo>
                  <a:pt x="33" y="51"/>
                </a:lnTo>
                <a:lnTo>
                  <a:pt x="34" y="51"/>
                </a:lnTo>
                <a:lnTo>
                  <a:pt x="35" y="50"/>
                </a:lnTo>
                <a:lnTo>
                  <a:pt x="36" y="50"/>
                </a:lnTo>
                <a:lnTo>
                  <a:pt x="37" y="49"/>
                </a:lnTo>
                <a:lnTo>
                  <a:pt x="39" y="49"/>
                </a:lnTo>
                <a:lnTo>
                  <a:pt x="40" y="48"/>
                </a:lnTo>
                <a:lnTo>
                  <a:pt x="41" y="47"/>
                </a:lnTo>
                <a:lnTo>
                  <a:pt x="42" y="46"/>
                </a:lnTo>
                <a:lnTo>
                  <a:pt x="43" y="45"/>
                </a:lnTo>
                <a:lnTo>
                  <a:pt x="44" y="44"/>
                </a:lnTo>
                <a:lnTo>
                  <a:pt x="45" y="44"/>
                </a:lnTo>
                <a:lnTo>
                  <a:pt x="46" y="43"/>
                </a:lnTo>
                <a:lnTo>
                  <a:pt x="46" y="42"/>
                </a:lnTo>
                <a:lnTo>
                  <a:pt x="48" y="41"/>
                </a:lnTo>
                <a:lnTo>
                  <a:pt x="49" y="40"/>
                </a:lnTo>
                <a:lnTo>
                  <a:pt x="49" y="39"/>
                </a:lnTo>
                <a:lnTo>
                  <a:pt x="50" y="38"/>
                </a:lnTo>
                <a:lnTo>
                  <a:pt x="50" y="36"/>
                </a:lnTo>
                <a:lnTo>
                  <a:pt x="51" y="35"/>
                </a:lnTo>
                <a:lnTo>
                  <a:pt x="51" y="33"/>
                </a:lnTo>
                <a:lnTo>
                  <a:pt x="52" y="32"/>
                </a:lnTo>
                <a:lnTo>
                  <a:pt x="52" y="31"/>
                </a:lnTo>
                <a:lnTo>
                  <a:pt x="52" y="30"/>
                </a:lnTo>
                <a:lnTo>
                  <a:pt x="52" y="29"/>
                </a:lnTo>
                <a:lnTo>
                  <a:pt x="52" y="27"/>
                </a:lnTo>
                <a:lnTo>
                  <a:pt x="52" y="26"/>
                </a:lnTo>
                <a:lnTo>
                  <a:pt x="52" y="25"/>
                </a:lnTo>
                <a:lnTo>
                  <a:pt x="52" y="24"/>
                </a:lnTo>
                <a:lnTo>
                  <a:pt x="52" y="23"/>
                </a:lnTo>
                <a:lnTo>
                  <a:pt x="52" y="21"/>
                </a:lnTo>
                <a:lnTo>
                  <a:pt x="52" y="19"/>
                </a:lnTo>
                <a:lnTo>
                  <a:pt x="51" y="18"/>
                </a:lnTo>
                <a:lnTo>
                  <a:pt x="51" y="17"/>
                </a:lnTo>
                <a:lnTo>
                  <a:pt x="50" y="16"/>
                </a:lnTo>
                <a:lnTo>
                  <a:pt x="50" y="15"/>
                </a:lnTo>
                <a:lnTo>
                  <a:pt x="49" y="14"/>
                </a:lnTo>
                <a:lnTo>
                  <a:pt x="49" y="13"/>
                </a:lnTo>
                <a:lnTo>
                  <a:pt x="48" y="12"/>
                </a:lnTo>
                <a:lnTo>
                  <a:pt x="46" y="11"/>
                </a:lnTo>
                <a:lnTo>
                  <a:pt x="46" y="10"/>
                </a:lnTo>
                <a:lnTo>
                  <a:pt x="45" y="9"/>
                </a:lnTo>
                <a:lnTo>
                  <a:pt x="44" y="8"/>
                </a:lnTo>
                <a:lnTo>
                  <a:pt x="43" y="7"/>
                </a:lnTo>
                <a:lnTo>
                  <a:pt x="42" y="6"/>
                </a:lnTo>
                <a:lnTo>
                  <a:pt x="41" y="6"/>
                </a:lnTo>
                <a:lnTo>
                  <a:pt x="41" y="5"/>
                </a:lnTo>
                <a:lnTo>
                  <a:pt x="40" y="4"/>
                </a:lnTo>
                <a:lnTo>
                  <a:pt x="39" y="4"/>
                </a:lnTo>
                <a:lnTo>
                  <a:pt x="37" y="2"/>
                </a:lnTo>
                <a:lnTo>
                  <a:pt x="36" y="2"/>
                </a:lnTo>
                <a:lnTo>
                  <a:pt x="35" y="1"/>
                </a:lnTo>
                <a:lnTo>
                  <a:pt x="34" y="1"/>
                </a:lnTo>
                <a:lnTo>
                  <a:pt x="33" y="1"/>
                </a:lnTo>
                <a:lnTo>
                  <a:pt x="32" y="0"/>
                </a:lnTo>
                <a:lnTo>
                  <a:pt x="31" y="0"/>
                </a:ln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Freeform 135"/>
          <p:cNvSpPr>
            <a:spLocks/>
          </p:cNvSpPr>
          <p:nvPr/>
        </p:nvSpPr>
        <p:spPr bwMode="auto">
          <a:xfrm>
            <a:off x="1739900" y="2990850"/>
            <a:ext cx="34925" cy="33338"/>
          </a:xfrm>
          <a:custGeom>
            <a:avLst/>
            <a:gdLst>
              <a:gd name="T0" fmla="*/ 2147483647 w 42"/>
              <a:gd name="T1" fmla="*/ 0 h 43"/>
              <a:gd name="T2" fmla="*/ 2147483647 w 42"/>
              <a:gd name="T3" fmla="*/ 0 h 43"/>
              <a:gd name="T4" fmla="*/ 2147483647 w 42"/>
              <a:gd name="T5" fmla="*/ 2147483647 h 43"/>
              <a:gd name="T6" fmla="*/ 2147483647 w 42"/>
              <a:gd name="T7" fmla="*/ 2147483647 h 43"/>
              <a:gd name="T8" fmla="*/ 2147483647 w 42"/>
              <a:gd name="T9" fmla="*/ 2147483647 h 43"/>
              <a:gd name="T10" fmla="*/ 2147483647 w 42"/>
              <a:gd name="T11" fmla="*/ 2147483647 h 43"/>
              <a:gd name="T12" fmla="*/ 2147483647 w 42"/>
              <a:gd name="T13" fmla="*/ 2147483647 h 43"/>
              <a:gd name="T14" fmla="*/ 2147483647 w 42"/>
              <a:gd name="T15" fmla="*/ 2147483647 h 43"/>
              <a:gd name="T16" fmla="*/ 2147483647 w 42"/>
              <a:gd name="T17" fmla="*/ 2147483647 h 43"/>
              <a:gd name="T18" fmla="*/ 0 w 42"/>
              <a:gd name="T19" fmla="*/ 2147483647 h 43"/>
              <a:gd name="T20" fmla="*/ 0 w 42"/>
              <a:gd name="T21" fmla="*/ 2147483647 h 43"/>
              <a:gd name="T22" fmla="*/ 0 w 42"/>
              <a:gd name="T23" fmla="*/ 2147483647 h 43"/>
              <a:gd name="T24" fmla="*/ 0 w 42"/>
              <a:gd name="T25" fmla="*/ 2147483647 h 43"/>
              <a:gd name="T26" fmla="*/ 2147483647 w 42"/>
              <a:gd name="T27" fmla="*/ 2147483647 h 43"/>
              <a:gd name="T28" fmla="*/ 2147483647 w 42"/>
              <a:gd name="T29" fmla="*/ 2147483647 h 43"/>
              <a:gd name="T30" fmla="*/ 2147483647 w 42"/>
              <a:gd name="T31" fmla="*/ 2147483647 h 43"/>
              <a:gd name="T32" fmla="*/ 2147483647 w 42"/>
              <a:gd name="T33" fmla="*/ 2147483647 h 43"/>
              <a:gd name="T34" fmla="*/ 2147483647 w 42"/>
              <a:gd name="T35" fmla="*/ 2147483647 h 43"/>
              <a:gd name="T36" fmla="*/ 2147483647 w 42"/>
              <a:gd name="T37" fmla="*/ 2147483647 h 43"/>
              <a:gd name="T38" fmla="*/ 2147483647 w 42"/>
              <a:gd name="T39" fmla="*/ 2147483647 h 43"/>
              <a:gd name="T40" fmla="*/ 2147483647 w 42"/>
              <a:gd name="T41" fmla="*/ 2147483647 h 43"/>
              <a:gd name="T42" fmla="*/ 2147483647 w 42"/>
              <a:gd name="T43" fmla="*/ 2147483647 h 43"/>
              <a:gd name="T44" fmla="*/ 2147483647 w 42"/>
              <a:gd name="T45" fmla="*/ 2147483647 h 43"/>
              <a:gd name="T46" fmla="*/ 2147483647 w 42"/>
              <a:gd name="T47" fmla="*/ 2147483647 h 43"/>
              <a:gd name="T48" fmla="*/ 2147483647 w 42"/>
              <a:gd name="T49" fmla="*/ 2147483647 h 43"/>
              <a:gd name="T50" fmla="*/ 2147483647 w 42"/>
              <a:gd name="T51" fmla="*/ 2147483647 h 43"/>
              <a:gd name="T52" fmla="*/ 2147483647 w 42"/>
              <a:gd name="T53" fmla="*/ 2147483647 h 43"/>
              <a:gd name="T54" fmla="*/ 2147483647 w 42"/>
              <a:gd name="T55" fmla="*/ 2147483647 h 43"/>
              <a:gd name="T56" fmla="*/ 2147483647 w 42"/>
              <a:gd name="T57" fmla="*/ 2147483647 h 43"/>
              <a:gd name="T58" fmla="*/ 2147483647 w 42"/>
              <a:gd name="T59" fmla="*/ 2147483647 h 43"/>
              <a:gd name="T60" fmla="*/ 2147483647 w 42"/>
              <a:gd name="T61" fmla="*/ 2147483647 h 43"/>
              <a:gd name="T62" fmla="*/ 2147483647 w 42"/>
              <a:gd name="T63" fmla="*/ 2147483647 h 43"/>
              <a:gd name="T64" fmla="*/ 2147483647 w 42"/>
              <a:gd name="T65" fmla="*/ 2147483647 h 43"/>
              <a:gd name="T66" fmla="*/ 2147483647 w 42"/>
              <a:gd name="T67" fmla="*/ 2147483647 h 43"/>
              <a:gd name="T68" fmla="*/ 2147483647 w 42"/>
              <a:gd name="T69" fmla="*/ 2147483647 h 43"/>
              <a:gd name="T70" fmla="*/ 2147483647 w 42"/>
              <a:gd name="T71" fmla="*/ 2147483647 h 43"/>
              <a:gd name="T72" fmla="*/ 2147483647 w 42"/>
              <a:gd name="T73" fmla="*/ 2147483647 h 43"/>
              <a:gd name="T74" fmla="*/ 2147483647 w 42"/>
              <a:gd name="T75" fmla="*/ 2147483647 h 43"/>
              <a:gd name="T76" fmla="*/ 2147483647 w 42"/>
              <a:gd name="T77" fmla="*/ 2147483647 h 43"/>
              <a:gd name="T78" fmla="*/ 2147483647 w 42"/>
              <a:gd name="T79" fmla="*/ 2147483647 h 43"/>
              <a:gd name="T80" fmla="*/ 2147483647 w 42"/>
              <a:gd name="T81" fmla="*/ 2147483647 h 43"/>
              <a:gd name="T82" fmla="*/ 2147483647 w 42"/>
              <a:gd name="T83" fmla="*/ 2147483647 h 43"/>
              <a:gd name="T84" fmla="*/ 2147483647 w 42"/>
              <a:gd name="T85" fmla="*/ 0 h 43"/>
              <a:gd name="T86" fmla="*/ 2147483647 w 42"/>
              <a:gd name="T87" fmla="*/ 0 h 43"/>
              <a:gd name="T88" fmla="*/ 2147483647 w 42"/>
              <a:gd name="T89" fmla="*/ 2147483647 h 4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2" h="43">
                <a:moveTo>
                  <a:pt x="21" y="21"/>
                </a:move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0"/>
                </a:lnTo>
                <a:lnTo>
                  <a:pt x="16" y="1"/>
                </a:lnTo>
                <a:lnTo>
                  <a:pt x="15" y="1"/>
                </a:lnTo>
                <a:lnTo>
                  <a:pt x="14" y="1"/>
                </a:lnTo>
                <a:lnTo>
                  <a:pt x="13" y="2"/>
                </a:lnTo>
                <a:lnTo>
                  <a:pt x="12" y="2"/>
                </a:lnTo>
                <a:lnTo>
                  <a:pt x="11" y="2"/>
                </a:lnTo>
                <a:lnTo>
                  <a:pt x="10" y="3"/>
                </a:lnTo>
                <a:lnTo>
                  <a:pt x="8" y="4"/>
                </a:lnTo>
                <a:lnTo>
                  <a:pt x="7" y="5"/>
                </a:lnTo>
                <a:lnTo>
                  <a:pt x="6" y="5"/>
                </a:lnTo>
                <a:lnTo>
                  <a:pt x="6" y="6"/>
                </a:lnTo>
                <a:lnTo>
                  <a:pt x="5" y="8"/>
                </a:lnTo>
                <a:lnTo>
                  <a:pt x="4" y="8"/>
                </a:lnTo>
                <a:lnTo>
                  <a:pt x="4" y="9"/>
                </a:lnTo>
                <a:lnTo>
                  <a:pt x="3" y="10"/>
                </a:lnTo>
                <a:lnTo>
                  <a:pt x="3" y="11"/>
                </a:lnTo>
                <a:lnTo>
                  <a:pt x="2" y="12"/>
                </a:lnTo>
                <a:lnTo>
                  <a:pt x="1" y="13"/>
                </a:lnTo>
                <a:lnTo>
                  <a:pt x="1" y="14"/>
                </a:lnTo>
                <a:lnTo>
                  <a:pt x="1" y="15"/>
                </a:ln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0" y="19"/>
                </a:lnTo>
                <a:lnTo>
                  <a:pt x="0" y="20"/>
                </a:lnTo>
                <a:lnTo>
                  <a:pt x="0" y="21"/>
                </a:lnTo>
                <a:lnTo>
                  <a:pt x="0" y="22"/>
                </a:lnTo>
                <a:lnTo>
                  <a:pt x="0" y="23"/>
                </a:lnTo>
                <a:lnTo>
                  <a:pt x="0" y="25"/>
                </a:lnTo>
                <a:lnTo>
                  <a:pt x="0" y="26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2" y="31"/>
                </a:lnTo>
                <a:lnTo>
                  <a:pt x="2" y="32"/>
                </a:lnTo>
                <a:lnTo>
                  <a:pt x="3" y="32"/>
                </a:lnTo>
                <a:lnTo>
                  <a:pt x="3" y="33"/>
                </a:lnTo>
                <a:lnTo>
                  <a:pt x="4" y="34"/>
                </a:lnTo>
                <a:lnTo>
                  <a:pt x="4" y="35"/>
                </a:lnTo>
                <a:lnTo>
                  <a:pt x="5" y="35"/>
                </a:lnTo>
                <a:lnTo>
                  <a:pt x="6" y="36"/>
                </a:lnTo>
                <a:lnTo>
                  <a:pt x="6" y="37"/>
                </a:lnTo>
                <a:lnTo>
                  <a:pt x="7" y="37"/>
                </a:lnTo>
                <a:lnTo>
                  <a:pt x="8" y="38"/>
                </a:lnTo>
                <a:lnTo>
                  <a:pt x="10" y="39"/>
                </a:lnTo>
                <a:lnTo>
                  <a:pt x="11" y="40"/>
                </a:lnTo>
                <a:lnTo>
                  <a:pt x="12" y="40"/>
                </a:lnTo>
                <a:lnTo>
                  <a:pt x="13" y="40"/>
                </a:lnTo>
                <a:lnTo>
                  <a:pt x="14" y="42"/>
                </a:lnTo>
                <a:lnTo>
                  <a:pt x="15" y="42"/>
                </a:lnTo>
                <a:lnTo>
                  <a:pt x="16" y="42"/>
                </a:lnTo>
                <a:lnTo>
                  <a:pt x="17" y="43"/>
                </a:lnTo>
                <a:lnTo>
                  <a:pt x="18" y="43"/>
                </a:lnTo>
                <a:lnTo>
                  <a:pt x="19" y="43"/>
                </a:lnTo>
                <a:lnTo>
                  <a:pt x="20" y="43"/>
                </a:lnTo>
                <a:lnTo>
                  <a:pt x="21" y="43"/>
                </a:lnTo>
                <a:lnTo>
                  <a:pt x="22" y="43"/>
                </a:lnTo>
                <a:lnTo>
                  <a:pt x="23" y="43"/>
                </a:lnTo>
                <a:lnTo>
                  <a:pt x="24" y="43"/>
                </a:lnTo>
                <a:lnTo>
                  <a:pt x="25" y="43"/>
                </a:lnTo>
                <a:lnTo>
                  <a:pt x="27" y="42"/>
                </a:lnTo>
                <a:lnTo>
                  <a:pt x="28" y="42"/>
                </a:lnTo>
                <a:lnTo>
                  <a:pt x="29" y="42"/>
                </a:lnTo>
                <a:lnTo>
                  <a:pt x="29" y="40"/>
                </a:lnTo>
                <a:lnTo>
                  <a:pt x="30" y="40"/>
                </a:lnTo>
                <a:lnTo>
                  <a:pt x="31" y="40"/>
                </a:lnTo>
                <a:lnTo>
                  <a:pt x="32" y="39"/>
                </a:lnTo>
                <a:lnTo>
                  <a:pt x="33" y="39"/>
                </a:lnTo>
                <a:lnTo>
                  <a:pt x="34" y="38"/>
                </a:lnTo>
                <a:lnTo>
                  <a:pt x="34" y="37"/>
                </a:lnTo>
                <a:lnTo>
                  <a:pt x="35" y="37"/>
                </a:lnTo>
                <a:lnTo>
                  <a:pt x="36" y="36"/>
                </a:lnTo>
                <a:lnTo>
                  <a:pt x="36" y="35"/>
                </a:lnTo>
                <a:lnTo>
                  <a:pt x="37" y="35"/>
                </a:lnTo>
                <a:lnTo>
                  <a:pt x="38" y="34"/>
                </a:lnTo>
                <a:lnTo>
                  <a:pt x="38" y="33"/>
                </a:lnTo>
                <a:lnTo>
                  <a:pt x="39" y="32"/>
                </a:lnTo>
                <a:lnTo>
                  <a:pt x="40" y="31"/>
                </a:lnTo>
                <a:lnTo>
                  <a:pt x="40" y="30"/>
                </a:lnTo>
                <a:lnTo>
                  <a:pt x="40" y="29"/>
                </a:lnTo>
                <a:lnTo>
                  <a:pt x="41" y="28"/>
                </a:lnTo>
                <a:lnTo>
                  <a:pt x="41" y="27"/>
                </a:lnTo>
                <a:lnTo>
                  <a:pt x="41" y="26"/>
                </a:lnTo>
                <a:lnTo>
                  <a:pt x="41" y="25"/>
                </a:lnTo>
                <a:lnTo>
                  <a:pt x="42" y="23"/>
                </a:lnTo>
                <a:lnTo>
                  <a:pt x="42" y="22"/>
                </a:lnTo>
                <a:lnTo>
                  <a:pt x="42" y="21"/>
                </a:lnTo>
                <a:lnTo>
                  <a:pt x="42" y="20"/>
                </a:lnTo>
                <a:lnTo>
                  <a:pt x="42" y="19"/>
                </a:lnTo>
                <a:lnTo>
                  <a:pt x="41" y="18"/>
                </a:lnTo>
                <a:lnTo>
                  <a:pt x="41" y="17"/>
                </a:lnTo>
                <a:lnTo>
                  <a:pt x="41" y="16"/>
                </a:lnTo>
                <a:lnTo>
                  <a:pt x="41" y="15"/>
                </a:lnTo>
                <a:lnTo>
                  <a:pt x="40" y="14"/>
                </a:lnTo>
                <a:lnTo>
                  <a:pt x="40" y="13"/>
                </a:lnTo>
                <a:lnTo>
                  <a:pt x="40" y="12"/>
                </a:lnTo>
                <a:lnTo>
                  <a:pt x="39" y="12"/>
                </a:lnTo>
                <a:lnTo>
                  <a:pt x="39" y="11"/>
                </a:lnTo>
                <a:lnTo>
                  <a:pt x="38" y="10"/>
                </a:lnTo>
                <a:lnTo>
                  <a:pt x="38" y="9"/>
                </a:lnTo>
                <a:lnTo>
                  <a:pt x="37" y="8"/>
                </a:lnTo>
                <a:lnTo>
                  <a:pt x="36" y="8"/>
                </a:lnTo>
                <a:lnTo>
                  <a:pt x="36" y="6"/>
                </a:lnTo>
                <a:lnTo>
                  <a:pt x="35" y="5"/>
                </a:lnTo>
                <a:lnTo>
                  <a:pt x="34" y="5"/>
                </a:lnTo>
                <a:lnTo>
                  <a:pt x="34" y="4"/>
                </a:lnTo>
                <a:lnTo>
                  <a:pt x="33" y="3"/>
                </a:lnTo>
                <a:lnTo>
                  <a:pt x="32" y="3"/>
                </a:lnTo>
                <a:lnTo>
                  <a:pt x="31" y="2"/>
                </a:lnTo>
                <a:lnTo>
                  <a:pt x="30" y="2"/>
                </a:lnTo>
                <a:lnTo>
                  <a:pt x="29" y="2"/>
                </a:lnTo>
                <a:lnTo>
                  <a:pt x="29" y="1"/>
                </a:lnTo>
                <a:lnTo>
                  <a:pt x="28" y="1"/>
                </a:lnTo>
                <a:lnTo>
                  <a:pt x="27" y="1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21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Freeform 136"/>
          <p:cNvSpPr>
            <a:spLocks/>
          </p:cNvSpPr>
          <p:nvPr/>
        </p:nvSpPr>
        <p:spPr bwMode="auto">
          <a:xfrm>
            <a:off x="1730375" y="2981325"/>
            <a:ext cx="41275" cy="41275"/>
          </a:xfrm>
          <a:custGeom>
            <a:avLst/>
            <a:gdLst>
              <a:gd name="T0" fmla="*/ 2147483647 w 52"/>
              <a:gd name="T1" fmla="*/ 0 h 52"/>
              <a:gd name="T2" fmla="*/ 2147483647 w 52"/>
              <a:gd name="T3" fmla="*/ 2147483647 h 52"/>
              <a:gd name="T4" fmla="*/ 2147483647 w 52"/>
              <a:gd name="T5" fmla="*/ 2147483647 h 52"/>
              <a:gd name="T6" fmla="*/ 2147483647 w 52"/>
              <a:gd name="T7" fmla="*/ 2147483647 h 52"/>
              <a:gd name="T8" fmla="*/ 2147483647 w 52"/>
              <a:gd name="T9" fmla="*/ 2147483647 h 52"/>
              <a:gd name="T10" fmla="*/ 2147483647 w 52"/>
              <a:gd name="T11" fmla="*/ 2147483647 h 52"/>
              <a:gd name="T12" fmla="*/ 2147483647 w 52"/>
              <a:gd name="T13" fmla="*/ 2147483647 h 52"/>
              <a:gd name="T14" fmla="*/ 2147483647 w 52"/>
              <a:gd name="T15" fmla="*/ 2147483647 h 52"/>
              <a:gd name="T16" fmla="*/ 2147483647 w 52"/>
              <a:gd name="T17" fmla="*/ 2147483647 h 52"/>
              <a:gd name="T18" fmla="*/ 2147483647 w 52"/>
              <a:gd name="T19" fmla="*/ 2147483647 h 52"/>
              <a:gd name="T20" fmla="*/ 0 w 52"/>
              <a:gd name="T21" fmla="*/ 2147483647 h 52"/>
              <a:gd name="T22" fmla="*/ 2147483647 w 52"/>
              <a:gd name="T23" fmla="*/ 2147483647 h 52"/>
              <a:gd name="T24" fmla="*/ 2147483647 w 52"/>
              <a:gd name="T25" fmla="*/ 2147483647 h 52"/>
              <a:gd name="T26" fmla="*/ 2147483647 w 52"/>
              <a:gd name="T27" fmla="*/ 2147483647 h 52"/>
              <a:gd name="T28" fmla="*/ 2147483647 w 52"/>
              <a:gd name="T29" fmla="*/ 2147483647 h 52"/>
              <a:gd name="T30" fmla="*/ 2147483647 w 52"/>
              <a:gd name="T31" fmla="*/ 2147483647 h 52"/>
              <a:gd name="T32" fmla="*/ 2147483647 w 52"/>
              <a:gd name="T33" fmla="*/ 2147483647 h 52"/>
              <a:gd name="T34" fmla="*/ 2147483647 w 52"/>
              <a:gd name="T35" fmla="*/ 2147483647 h 52"/>
              <a:gd name="T36" fmla="*/ 2147483647 w 52"/>
              <a:gd name="T37" fmla="*/ 2147483647 h 52"/>
              <a:gd name="T38" fmla="*/ 2147483647 w 52"/>
              <a:gd name="T39" fmla="*/ 2147483647 h 52"/>
              <a:gd name="T40" fmla="*/ 2147483647 w 52"/>
              <a:gd name="T41" fmla="*/ 2147483647 h 52"/>
              <a:gd name="T42" fmla="*/ 2147483647 w 52"/>
              <a:gd name="T43" fmla="*/ 2147483647 h 52"/>
              <a:gd name="T44" fmla="*/ 2147483647 w 52"/>
              <a:gd name="T45" fmla="*/ 2147483647 h 52"/>
              <a:gd name="T46" fmla="*/ 2147483647 w 52"/>
              <a:gd name="T47" fmla="*/ 2147483647 h 52"/>
              <a:gd name="T48" fmla="*/ 2147483647 w 52"/>
              <a:gd name="T49" fmla="*/ 2147483647 h 52"/>
              <a:gd name="T50" fmla="*/ 2147483647 w 52"/>
              <a:gd name="T51" fmla="*/ 2147483647 h 52"/>
              <a:gd name="T52" fmla="*/ 2147483647 w 52"/>
              <a:gd name="T53" fmla="*/ 2147483647 h 52"/>
              <a:gd name="T54" fmla="*/ 2147483647 w 52"/>
              <a:gd name="T55" fmla="*/ 2147483647 h 52"/>
              <a:gd name="T56" fmla="*/ 2147483647 w 52"/>
              <a:gd name="T57" fmla="*/ 2147483647 h 52"/>
              <a:gd name="T58" fmla="*/ 2147483647 w 52"/>
              <a:gd name="T59" fmla="*/ 2147483647 h 52"/>
              <a:gd name="T60" fmla="*/ 2147483647 w 52"/>
              <a:gd name="T61" fmla="*/ 2147483647 h 52"/>
              <a:gd name="T62" fmla="*/ 2147483647 w 52"/>
              <a:gd name="T63" fmla="*/ 2147483647 h 52"/>
              <a:gd name="T64" fmla="*/ 2147483647 w 52"/>
              <a:gd name="T65" fmla="*/ 2147483647 h 52"/>
              <a:gd name="T66" fmla="*/ 2147483647 w 52"/>
              <a:gd name="T67" fmla="*/ 2147483647 h 52"/>
              <a:gd name="T68" fmla="*/ 2147483647 w 52"/>
              <a:gd name="T69" fmla="*/ 2147483647 h 52"/>
              <a:gd name="T70" fmla="*/ 2147483647 w 52"/>
              <a:gd name="T71" fmla="*/ 2147483647 h 52"/>
              <a:gd name="T72" fmla="*/ 2147483647 w 52"/>
              <a:gd name="T73" fmla="*/ 2147483647 h 52"/>
              <a:gd name="T74" fmla="*/ 2147483647 w 52"/>
              <a:gd name="T75" fmla="*/ 2147483647 h 52"/>
              <a:gd name="T76" fmla="*/ 2147483647 w 52"/>
              <a:gd name="T77" fmla="*/ 2147483647 h 52"/>
              <a:gd name="T78" fmla="*/ 2147483647 w 52"/>
              <a:gd name="T79" fmla="*/ 2147483647 h 52"/>
              <a:gd name="T80" fmla="*/ 2147483647 w 52"/>
              <a:gd name="T81" fmla="*/ 2147483647 h 52"/>
              <a:gd name="T82" fmla="*/ 2147483647 w 52"/>
              <a:gd name="T83" fmla="*/ 2147483647 h 52"/>
              <a:gd name="T84" fmla="*/ 2147483647 w 52"/>
              <a:gd name="T85" fmla="*/ 0 h 52"/>
              <a:gd name="T86" fmla="*/ 2147483647 w 52"/>
              <a:gd name="T87" fmla="*/ 0 h 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" h="52">
                <a:moveTo>
                  <a:pt x="27" y="0"/>
                </a:moveTo>
                <a:lnTo>
                  <a:pt x="26" y="0"/>
                </a:lnTo>
                <a:lnTo>
                  <a:pt x="24" y="0"/>
                </a:lnTo>
                <a:lnTo>
                  <a:pt x="22" y="0"/>
                </a:lnTo>
                <a:lnTo>
                  <a:pt x="21" y="0"/>
                </a:lnTo>
                <a:lnTo>
                  <a:pt x="20" y="1"/>
                </a:lnTo>
                <a:lnTo>
                  <a:pt x="19" y="1"/>
                </a:lnTo>
                <a:lnTo>
                  <a:pt x="18" y="1"/>
                </a:lnTo>
                <a:lnTo>
                  <a:pt x="16" y="2"/>
                </a:lnTo>
                <a:lnTo>
                  <a:pt x="15" y="2"/>
                </a:lnTo>
                <a:lnTo>
                  <a:pt x="14" y="4"/>
                </a:lnTo>
                <a:lnTo>
                  <a:pt x="13" y="4"/>
                </a:lnTo>
                <a:lnTo>
                  <a:pt x="12" y="5"/>
                </a:lnTo>
                <a:lnTo>
                  <a:pt x="11" y="6"/>
                </a:lnTo>
                <a:lnTo>
                  <a:pt x="10" y="6"/>
                </a:lnTo>
                <a:lnTo>
                  <a:pt x="9" y="7"/>
                </a:lnTo>
                <a:lnTo>
                  <a:pt x="9" y="8"/>
                </a:lnTo>
                <a:lnTo>
                  <a:pt x="8" y="9"/>
                </a:lnTo>
                <a:lnTo>
                  <a:pt x="7" y="10"/>
                </a:lnTo>
                <a:lnTo>
                  <a:pt x="5" y="11"/>
                </a:lnTo>
                <a:lnTo>
                  <a:pt x="5" y="12"/>
                </a:lnTo>
                <a:lnTo>
                  <a:pt x="4" y="13"/>
                </a:lnTo>
                <a:lnTo>
                  <a:pt x="3" y="14"/>
                </a:lnTo>
                <a:lnTo>
                  <a:pt x="3" y="15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1" y="19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0" y="26"/>
                </a:lnTo>
                <a:lnTo>
                  <a:pt x="1" y="27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2" y="33"/>
                </a:lnTo>
                <a:lnTo>
                  <a:pt x="2" y="35"/>
                </a:lnTo>
                <a:lnTo>
                  <a:pt x="2" y="36"/>
                </a:lnTo>
                <a:lnTo>
                  <a:pt x="3" y="38"/>
                </a:lnTo>
                <a:lnTo>
                  <a:pt x="3" y="39"/>
                </a:lnTo>
                <a:lnTo>
                  <a:pt x="4" y="40"/>
                </a:lnTo>
                <a:lnTo>
                  <a:pt x="5" y="41"/>
                </a:lnTo>
                <a:lnTo>
                  <a:pt x="5" y="42"/>
                </a:lnTo>
                <a:lnTo>
                  <a:pt x="7" y="43"/>
                </a:lnTo>
                <a:lnTo>
                  <a:pt x="8" y="44"/>
                </a:lnTo>
                <a:lnTo>
                  <a:pt x="9" y="44"/>
                </a:lnTo>
                <a:lnTo>
                  <a:pt x="9" y="45"/>
                </a:lnTo>
                <a:lnTo>
                  <a:pt x="10" y="46"/>
                </a:lnTo>
                <a:lnTo>
                  <a:pt x="11" y="47"/>
                </a:lnTo>
                <a:lnTo>
                  <a:pt x="12" y="47"/>
                </a:lnTo>
                <a:lnTo>
                  <a:pt x="13" y="48"/>
                </a:lnTo>
                <a:lnTo>
                  <a:pt x="14" y="49"/>
                </a:lnTo>
                <a:lnTo>
                  <a:pt x="15" y="49"/>
                </a:lnTo>
                <a:lnTo>
                  <a:pt x="16" y="50"/>
                </a:lnTo>
                <a:lnTo>
                  <a:pt x="18" y="50"/>
                </a:lnTo>
                <a:lnTo>
                  <a:pt x="19" y="51"/>
                </a:lnTo>
                <a:lnTo>
                  <a:pt x="20" y="51"/>
                </a:lnTo>
                <a:lnTo>
                  <a:pt x="21" y="51"/>
                </a:lnTo>
                <a:lnTo>
                  <a:pt x="22" y="51"/>
                </a:lnTo>
                <a:lnTo>
                  <a:pt x="24" y="52"/>
                </a:lnTo>
                <a:lnTo>
                  <a:pt x="26" y="52"/>
                </a:lnTo>
                <a:lnTo>
                  <a:pt x="27" y="52"/>
                </a:lnTo>
                <a:lnTo>
                  <a:pt x="28" y="52"/>
                </a:lnTo>
                <a:lnTo>
                  <a:pt x="29" y="52"/>
                </a:lnTo>
                <a:lnTo>
                  <a:pt x="31" y="51"/>
                </a:lnTo>
                <a:lnTo>
                  <a:pt x="32" y="51"/>
                </a:lnTo>
                <a:lnTo>
                  <a:pt x="33" y="51"/>
                </a:lnTo>
                <a:lnTo>
                  <a:pt x="34" y="51"/>
                </a:lnTo>
                <a:lnTo>
                  <a:pt x="35" y="50"/>
                </a:lnTo>
                <a:lnTo>
                  <a:pt x="36" y="50"/>
                </a:lnTo>
                <a:lnTo>
                  <a:pt x="37" y="49"/>
                </a:lnTo>
                <a:lnTo>
                  <a:pt x="39" y="49"/>
                </a:lnTo>
                <a:lnTo>
                  <a:pt x="41" y="48"/>
                </a:lnTo>
                <a:lnTo>
                  <a:pt x="42" y="47"/>
                </a:lnTo>
                <a:lnTo>
                  <a:pt x="43" y="46"/>
                </a:lnTo>
                <a:lnTo>
                  <a:pt x="44" y="45"/>
                </a:lnTo>
                <a:lnTo>
                  <a:pt x="45" y="44"/>
                </a:lnTo>
                <a:lnTo>
                  <a:pt x="46" y="44"/>
                </a:lnTo>
                <a:lnTo>
                  <a:pt x="47" y="43"/>
                </a:lnTo>
                <a:lnTo>
                  <a:pt x="47" y="42"/>
                </a:lnTo>
                <a:lnTo>
                  <a:pt x="48" y="41"/>
                </a:lnTo>
                <a:lnTo>
                  <a:pt x="49" y="40"/>
                </a:lnTo>
                <a:lnTo>
                  <a:pt x="49" y="39"/>
                </a:lnTo>
                <a:lnTo>
                  <a:pt x="50" y="38"/>
                </a:lnTo>
                <a:lnTo>
                  <a:pt x="50" y="36"/>
                </a:lnTo>
                <a:lnTo>
                  <a:pt x="51" y="35"/>
                </a:lnTo>
                <a:lnTo>
                  <a:pt x="51" y="33"/>
                </a:lnTo>
                <a:lnTo>
                  <a:pt x="52" y="32"/>
                </a:lnTo>
                <a:lnTo>
                  <a:pt x="52" y="31"/>
                </a:lnTo>
                <a:lnTo>
                  <a:pt x="52" y="30"/>
                </a:lnTo>
                <a:lnTo>
                  <a:pt x="52" y="29"/>
                </a:lnTo>
                <a:lnTo>
                  <a:pt x="52" y="27"/>
                </a:lnTo>
                <a:lnTo>
                  <a:pt x="52" y="26"/>
                </a:lnTo>
                <a:lnTo>
                  <a:pt x="52" y="25"/>
                </a:lnTo>
                <a:lnTo>
                  <a:pt x="52" y="24"/>
                </a:lnTo>
                <a:lnTo>
                  <a:pt x="52" y="23"/>
                </a:lnTo>
                <a:lnTo>
                  <a:pt x="52" y="21"/>
                </a:lnTo>
                <a:lnTo>
                  <a:pt x="52" y="19"/>
                </a:lnTo>
                <a:lnTo>
                  <a:pt x="51" y="18"/>
                </a:lnTo>
                <a:lnTo>
                  <a:pt x="51" y="17"/>
                </a:lnTo>
                <a:lnTo>
                  <a:pt x="50" y="16"/>
                </a:lnTo>
                <a:lnTo>
                  <a:pt x="50" y="15"/>
                </a:lnTo>
                <a:lnTo>
                  <a:pt x="49" y="14"/>
                </a:lnTo>
                <a:lnTo>
                  <a:pt x="49" y="13"/>
                </a:lnTo>
                <a:lnTo>
                  <a:pt x="48" y="12"/>
                </a:lnTo>
                <a:lnTo>
                  <a:pt x="47" y="11"/>
                </a:lnTo>
                <a:lnTo>
                  <a:pt x="47" y="10"/>
                </a:lnTo>
                <a:lnTo>
                  <a:pt x="46" y="9"/>
                </a:lnTo>
                <a:lnTo>
                  <a:pt x="45" y="8"/>
                </a:lnTo>
                <a:lnTo>
                  <a:pt x="44" y="7"/>
                </a:lnTo>
                <a:lnTo>
                  <a:pt x="43" y="6"/>
                </a:lnTo>
                <a:lnTo>
                  <a:pt x="42" y="6"/>
                </a:lnTo>
                <a:lnTo>
                  <a:pt x="42" y="5"/>
                </a:lnTo>
                <a:lnTo>
                  <a:pt x="41" y="4"/>
                </a:lnTo>
                <a:lnTo>
                  <a:pt x="39" y="4"/>
                </a:lnTo>
                <a:lnTo>
                  <a:pt x="37" y="2"/>
                </a:lnTo>
                <a:lnTo>
                  <a:pt x="36" y="2"/>
                </a:lnTo>
                <a:lnTo>
                  <a:pt x="35" y="1"/>
                </a:lnTo>
                <a:lnTo>
                  <a:pt x="34" y="1"/>
                </a:lnTo>
                <a:lnTo>
                  <a:pt x="33" y="1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8" y="0"/>
                </a:lnTo>
                <a:lnTo>
                  <a:pt x="2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2" name="Freeform 137"/>
          <p:cNvSpPr>
            <a:spLocks/>
          </p:cNvSpPr>
          <p:nvPr/>
        </p:nvSpPr>
        <p:spPr bwMode="auto">
          <a:xfrm>
            <a:off x="1065213" y="3698875"/>
            <a:ext cx="34925" cy="34925"/>
          </a:xfrm>
          <a:custGeom>
            <a:avLst/>
            <a:gdLst>
              <a:gd name="T0" fmla="*/ 2147483647 w 42"/>
              <a:gd name="T1" fmla="*/ 0 h 42"/>
              <a:gd name="T2" fmla="*/ 2147483647 w 42"/>
              <a:gd name="T3" fmla="*/ 0 h 42"/>
              <a:gd name="T4" fmla="*/ 2147483647 w 42"/>
              <a:gd name="T5" fmla="*/ 2147483647 h 42"/>
              <a:gd name="T6" fmla="*/ 2147483647 w 42"/>
              <a:gd name="T7" fmla="*/ 2147483647 h 42"/>
              <a:gd name="T8" fmla="*/ 2147483647 w 42"/>
              <a:gd name="T9" fmla="*/ 2147483647 h 42"/>
              <a:gd name="T10" fmla="*/ 2147483647 w 42"/>
              <a:gd name="T11" fmla="*/ 2147483647 h 42"/>
              <a:gd name="T12" fmla="*/ 2147483647 w 42"/>
              <a:gd name="T13" fmla="*/ 2147483647 h 42"/>
              <a:gd name="T14" fmla="*/ 2147483647 w 42"/>
              <a:gd name="T15" fmla="*/ 2147483647 h 42"/>
              <a:gd name="T16" fmla="*/ 2147483647 w 42"/>
              <a:gd name="T17" fmla="*/ 2147483647 h 42"/>
              <a:gd name="T18" fmla="*/ 0 w 42"/>
              <a:gd name="T19" fmla="*/ 2147483647 h 42"/>
              <a:gd name="T20" fmla="*/ 0 w 42"/>
              <a:gd name="T21" fmla="*/ 2147483647 h 42"/>
              <a:gd name="T22" fmla="*/ 0 w 42"/>
              <a:gd name="T23" fmla="*/ 2147483647 h 42"/>
              <a:gd name="T24" fmla="*/ 0 w 42"/>
              <a:gd name="T25" fmla="*/ 2147483647 h 42"/>
              <a:gd name="T26" fmla="*/ 2147483647 w 42"/>
              <a:gd name="T27" fmla="*/ 2147483647 h 42"/>
              <a:gd name="T28" fmla="*/ 2147483647 w 42"/>
              <a:gd name="T29" fmla="*/ 2147483647 h 42"/>
              <a:gd name="T30" fmla="*/ 2147483647 w 42"/>
              <a:gd name="T31" fmla="*/ 2147483647 h 42"/>
              <a:gd name="T32" fmla="*/ 2147483647 w 42"/>
              <a:gd name="T33" fmla="*/ 2147483647 h 42"/>
              <a:gd name="T34" fmla="*/ 2147483647 w 42"/>
              <a:gd name="T35" fmla="*/ 2147483647 h 42"/>
              <a:gd name="T36" fmla="*/ 2147483647 w 42"/>
              <a:gd name="T37" fmla="*/ 2147483647 h 42"/>
              <a:gd name="T38" fmla="*/ 2147483647 w 42"/>
              <a:gd name="T39" fmla="*/ 2147483647 h 42"/>
              <a:gd name="T40" fmla="*/ 2147483647 w 42"/>
              <a:gd name="T41" fmla="*/ 2147483647 h 42"/>
              <a:gd name="T42" fmla="*/ 2147483647 w 42"/>
              <a:gd name="T43" fmla="*/ 2147483647 h 42"/>
              <a:gd name="T44" fmla="*/ 2147483647 w 42"/>
              <a:gd name="T45" fmla="*/ 2147483647 h 42"/>
              <a:gd name="T46" fmla="*/ 2147483647 w 42"/>
              <a:gd name="T47" fmla="*/ 2147483647 h 42"/>
              <a:gd name="T48" fmla="*/ 2147483647 w 42"/>
              <a:gd name="T49" fmla="*/ 2147483647 h 42"/>
              <a:gd name="T50" fmla="*/ 2147483647 w 42"/>
              <a:gd name="T51" fmla="*/ 2147483647 h 42"/>
              <a:gd name="T52" fmla="*/ 2147483647 w 42"/>
              <a:gd name="T53" fmla="*/ 2147483647 h 42"/>
              <a:gd name="T54" fmla="*/ 2147483647 w 42"/>
              <a:gd name="T55" fmla="*/ 2147483647 h 42"/>
              <a:gd name="T56" fmla="*/ 2147483647 w 42"/>
              <a:gd name="T57" fmla="*/ 2147483647 h 42"/>
              <a:gd name="T58" fmla="*/ 2147483647 w 42"/>
              <a:gd name="T59" fmla="*/ 2147483647 h 42"/>
              <a:gd name="T60" fmla="*/ 2147483647 w 42"/>
              <a:gd name="T61" fmla="*/ 2147483647 h 42"/>
              <a:gd name="T62" fmla="*/ 2147483647 w 42"/>
              <a:gd name="T63" fmla="*/ 2147483647 h 42"/>
              <a:gd name="T64" fmla="*/ 2147483647 w 42"/>
              <a:gd name="T65" fmla="*/ 2147483647 h 42"/>
              <a:gd name="T66" fmla="*/ 2147483647 w 42"/>
              <a:gd name="T67" fmla="*/ 2147483647 h 42"/>
              <a:gd name="T68" fmla="*/ 2147483647 w 42"/>
              <a:gd name="T69" fmla="*/ 2147483647 h 42"/>
              <a:gd name="T70" fmla="*/ 2147483647 w 42"/>
              <a:gd name="T71" fmla="*/ 2147483647 h 42"/>
              <a:gd name="T72" fmla="*/ 2147483647 w 42"/>
              <a:gd name="T73" fmla="*/ 2147483647 h 42"/>
              <a:gd name="T74" fmla="*/ 2147483647 w 42"/>
              <a:gd name="T75" fmla="*/ 2147483647 h 42"/>
              <a:gd name="T76" fmla="*/ 2147483647 w 42"/>
              <a:gd name="T77" fmla="*/ 2147483647 h 42"/>
              <a:gd name="T78" fmla="*/ 2147483647 w 42"/>
              <a:gd name="T79" fmla="*/ 2147483647 h 42"/>
              <a:gd name="T80" fmla="*/ 2147483647 w 42"/>
              <a:gd name="T81" fmla="*/ 2147483647 h 42"/>
              <a:gd name="T82" fmla="*/ 2147483647 w 42"/>
              <a:gd name="T83" fmla="*/ 2147483647 h 42"/>
              <a:gd name="T84" fmla="*/ 2147483647 w 42"/>
              <a:gd name="T85" fmla="*/ 0 h 42"/>
              <a:gd name="T86" fmla="*/ 2147483647 w 42"/>
              <a:gd name="T87" fmla="*/ 0 h 42"/>
              <a:gd name="T88" fmla="*/ 2147483647 w 42"/>
              <a:gd name="T89" fmla="*/ 2147483647 h 4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2" h="42">
                <a:moveTo>
                  <a:pt x="21" y="21"/>
                </a:moveTo>
                <a:lnTo>
                  <a:pt x="21" y="0"/>
                </a:lnTo>
                <a:lnTo>
                  <a:pt x="20" y="0"/>
                </a:lnTo>
                <a:lnTo>
                  <a:pt x="19" y="0"/>
                </a:lnTo>
                <a:lnTo>
                  <a:pt x="18" y="0"/>
                </a:lnTo>
                <a:lnTo>
                  <a:pt x="17" y="0"/>
                </a:lnTo>
                <a:lnTo>
                  <a:pt x="16" y="1"/>
                </a:lnTo>
                <a:lnTo>
                  <a:pt x="15" y="1"/>
                </a:lnTo>
                <a:lnTo>
                  <a:pt x="14" y="1"/>
                </a:lnTo>
                <a:lnTo>
                  <a:pt x="13" y="2"/>
                </a:lnTo>
                <a:lnTo>
                  <a:pt x="12" y="2"/>
                </a:lnTo>
                <a:lnTo>
                  <a:pt x="11" y="2"/>
                </a:lnTo>
                <a:lnTo>
                  <a:pt x="9" y="3"/>
                </a:lnTo>
                <a:lnTo>
                  <a:pt x="8" y="4"/>
                </a:lnTo>
                <a:lnTo>
                  <a:pt x="7" y="5"/>
                </a:lnTo>
                <a:lnTo>
                  <a:pt x="6" y="5"/>
                </a:lnTo>
                <a:lnTo>
                  <a:pt x="6" y="6"/>
                </a:lnTo>
                <a:lnTo>
                  <a:pt x="5" y="7"/>
                </a:lnTo>
                <a:lnTo>
                  <a:pt x="4" y="7"/>
                </a:lnTo>
                <a:lnTo>
                  <a:pt x="4" y="8"/>
                </a:lnTo>
                <a:lnTo>
                  <a:pt x="3" y="9"/>
                </a:lnTo>
                <a:lnTo>
                  <a:pt x="3" y="10"/>
                </a:lnTo>
                <a:lnTo>
                  <a:pt x="2" y="11"/>
                </a:lnTo>
                <a:lnTo>
                  <a:pt x="1" y="12"/>
                </a:lnTo>
                <a:lnTo>
                  <a:pt x="1" y="13"/>
                </a:lnTo>
                <a:lnTo>
                  <a:pt x="1" y="14"/>
                </a:ln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0" y="19"/>
                </a:lnTo>
                <a:lnTo>
                  <a:pt x="0" y="20"/>
                </a:lnTo>
                <a:lnTo>
                  <a:pt x="0" y="21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1" y="27"/>
                </a:lnTo>
                <a:lnTo>
                  <a:pt x="1" y="28"/>
                </a:lnTo>
                <a:lnTo>
                  <a:pt x="1" y="29"/>
                </a:lnTo>
                <a:lnTo>
                  <a:pt x="2" y="30"/>
                </a:lnTo>
                <a:lnTo>
                  <a:pt x="2" y="31"/>
                </a:lnTo>
                <a:lnTo>
                  <a:pt x="3" y="31"/>
                </a:lnTo>
                <a:lnTo>
                  <a:pt x="3" y="33"/>
                </a:lnTo>
                <a:lnTo>
                  <a:pt x="4" y="34"/>
                </a:lnTo>
                <a:lnTo>
                  <a:pt x="4" y="35"/>
                </a:lnTo>
                <a:lnTo>
                  <a:pt x="5" y="35"/>
                </a:lnTo>
                <a:lnTo>
                  <a:pt x="6" y="36"/>
                </a:lnTo>
                <a:lnTo>
                  <a:pt x="6" y="37"/>
                </a:lnTo>
                <a:lnTo>
                  <a:pt x="7" y="37"/>
                </a:lnTo>
                <a:lnTo>
                  <a:pt x="8" y="38"/>
                </a:lnTo>
                <a:lnTo>
                  <a:pt x="9" y="39"/>
                </a:lnTo>
                <a:lnTo>
                  <a:pt x="11" y="40"/>
                </a:lnTo>
                <a:lnTo>
                  <a:pt x="12" y="40"/>
                </a:lnTo>
                <a:lnTo>
                  <a:pt x="13" y="40"/>
                </a:lnTo>
                <a:lnTo>
                  <a:pt x="14" y="41"/>
                </a:lnTo>
                <a:lnTo>
                  <a:pt x="15" y="41"/>
                </a:lnTo>
                <a:lnTo>
                  <a:pt x="16" y="41"/>
                </a:lnTo>
                <a:lnTo>
                  <a:pt x="17" y="42"/>
                </a:lnTo>
                <a:lnTo>
                  <a:pt x="18" y="42"/>
                </a:lnTo>
                <a:lnTo>
                  <a:pt x="19" y="42"/>
                </a:lnTo>
                <a:lnTo>
                  <a:pt x="20" y="42"/>
                </a:lnTo>
                <a:lnTo>
                  <a:pt x="21" y="42"/>
                </a:lnTo>
                <a:lnTo>
                  <a:pt x="22" y="42"/>
                </a:lnTo>
                <a:lnTo>
                  <a:pt x="23" y="42"/>
                </a:lnTo>
                <a:lnTo>
                  <a:pt x="24" y="42"/>
                </a:lnTo>
                <a:lnTo>
                  <a:pt x="25" y="42"/>
                </a:lnTo>
                <a:lnTo>
                  <a:pt x="26" y="41"/>
                </a:lnTo>
                <a:lnTo>
                  <a:pt x="28" y="41"/>
                </a:lnTo>
                <a:lnTo>
                  <a:pt x="29" y="41"/>
                </a:lnTo>
                <a:lnTo>
                  <a:pt x="29" y="40"/>
                </a:lnTo>
                <a:lnTo>
                  <a:pt x="30" y="40"/>
                </a:lnTo>
                <a:lnTo>
                  <a:pt x="31" y="40"/>
                </a:lnTo>
                <a:lnTo>
                  <a:pt x="32" y="39"/>
                </a:lnTo>
                <a:lnTo>
                  <a:pt x="33" y="39"/>
                </a:lnTo>
                <a:lnTo>
                  <a:pt x="34" y="38"/>
                </a:lnTo>
                <a:lnTo>
                  <a:pt x="34" y="37"/>
                </a:lnTo>
                <a:lnTo>
                  <a:pt x="35" y="37"/>
                </a:lnTo>
                <a:lnTo>
                  <a:pt x="36" y="36"/>
                </a:lnTo>
                <a:lnTo>
                  <a:pt x="36" y="35"/>
                </a:lnTo>
                <a:lnTo>
                  <a:pt x="37" y="35"/>
                </a:lnTo>
                <a:lnTo>
                  <a:pt x="38" y="34"/>
                </a:lnTo>
                <a:lnTo>
                  <a:pt x="38" y="33"/>
                </a:lnTo>
                <a:lnTo>
                  <a:pt x="39" y="31"/>
                </a:lnTo>
                <a:lnTo>
                  <a:pt x="40" y="30"/>
                </a:lnTo>
                <a:lnTo>
                  <a:pt x="40" y="29"/>
                </a:lnTo>
                <a:lnTo>
                  <a:pt x="40" y="28"/>
                </a:lnTo>
                <a:lnTo>
                  <a:pt x="41" y="27"/>
                </a:lnTo>
                <a:lnTo>
                  <a:pt x="41" y="26"/>
                </a:lnTo>
                <a:lnTo>
                  <a:pt x="41" y="25"/>
                </a:lnTo>
                <a:lnTo>
                  <a:pt x="41" y="24"/>
                </a:lnTo>
                <a:lnTo>
                  <a:pt x="42" y="23"/>
                </a:lnTo>
                <a:lnTo>
                  <a:pt x="42" y="22"/>
                </a:lnTo>
                <a:lnTo>
                  <a:pt x="42" y="21"/>
                </a:lnTo>
                <a:lnTo>
                  <a:pt x="42" y="20"/>
                </a:lnTo>
                <a:lnTo>
                  <a:pt x="42" y="19"/>
                </a:lnTo>
                <a:lnTo>
                  <a:pt x="41" y="18"/>
                </a:lnTo>
                <a:lnTo>
                  <a:pt x="41" y="17"/>
                </a:lnTo>
                <a:lnTo>
                  <a:pt x="41" y="16"/>
                </a:lnTo>
                <a:lnTo>
                  <a:pt x="41" y="14"/>
                </a:lnTo>
                <a:lnTo>
                  <a:pt x="40" y="13"/>
                </a:lnTo>
                <a:lnTo>
                  <a:pt x="40" y="12"/>
                </a:lnTo>
                <a:lnTo>
                  <a:pt x="40" y="11"/>
                </a:lnTo>
                <a:lnTo>
                  <a:pt x="39" y="11"/>
                </a:lnTo>
                <a:lnTo>
                  <a:pt x="39" y="10"/>
                </a:lnTo>
                <a:lnTo>
                  <a:pt x="38" y="9"/>
                </a:lnTo>
                <a:lnTo>
                  <a:pt x="38" y="8"/>
                </a:lnTo>
                <a:lnTo>
                  <a:pt x="37" y="7"/>
                </a:lnTo>
                <a:lnTo>
                  <a:pt x="36" y="7"/>
                </a:lnTo>
                <a:lnTo>
                  <a:pt x="36" y="6"/>
                </a:lnTo>
                <a:lnTo>
                  <a:pt x="35" y="5"/>
                </a:lnTo>
                <a:lnTo>
                  <a:pt x="34" y="5"/>
                </a:lnTo>
                <a:lnTo>
                  <a:pt x="34" y="4"/>
                </a:lnTo>
                <a:lnTo>
                  <a:pt x="33" y="3"/>
                </a:lnTo>
                <a:lnTo>
                  <a:pt x="32" y="3"/>
                </a:lnTo>
                <a:lnTo>
                  <a:pt x="31" y="2"/>
                </a:lnTo>
                <a:lnTo>
                  <a:pt x="30" y="2"/>
                </a:lnTo>
                <a:lnTo>
                  <a:pt x="29" y="2"/>
                </a:lnTo>
                <a:lnTo>
                  <a:pt x="29" y="1"/>
                </a:lnTo>
                <a:lnTo>
                  <a:pt x="28" y="1"/>
                </a:lnTo>
                <a:lnTo>
                  <a:pt x="26" y="1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21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3" name="Freeform 138"/>
          <p:cNvSpPr>
            <a:spLocks/>
          </p:cNvSpPr>
          <p:nvPr/>
        </p:nvSpPr>
        <p:spPr bwMode="auto">
          <a:xfrm>
            <a:off x="1055688" y="3706813"/>
            <a:ext cx="41275" cy="41275"/>
          </a:xfrm>
          <a:custGeom>
            <a:avLst/>
            <a:gdLst>
              <a:gd name="T0" fmla="*/ 2147483647 w 52"/>
              <a:gd name="T1" fmla="*/ 0 h 52"/>
              <a:gd name="T2" fmla="*/ 2147483647 w 52"/>
              <a:gd name="T3" fmla="*/ 2147483647 h 52"/>
              <a:gd name="T4" fmla="*/ 2147483647 w 52"/>
              <a:gd name="T5" fmla="*/ 2147483647 h 52"/>
              <a:gd name="T6" fmla="*/ 2147483647 w 52"/>
              <a:gd name="T7" fmla="*/ 2147483647 h 52"/>
              <a:gd name="T8" fmla="*/ 2147483647 w 52"/>
              <a:gd name="T9" fmla="*/ 2147483647 h 52"/>
              <a:gd name="T10" fmla="*/ 2147483647 w 52"/>
              <a:gd name="T11" fmla="*/ 2147483647 h 52"/>
              <a:gd name="T12" fmla="*/ 2147483647 w 52"/>
              <a:gd name="T13" fmla="*/ 2147483647 h 52"/>
              <a:gd name="T14" fmla="*/ 2147483647 w 52"/>
              <a:gd name="T15" fmla="*/ 2147483647 h 52"/>
              <a:gd name="T16" fmla="*/ 2147483647 w 52"/>
              <a:gd name="T17" fmla="*/ 2147483647 h 52"/>
              <a:gd name="T18" fmla="*/ 2147483647 w 52"/>
              <a:gd name="T19" fmla="*/ 2147483647 h 52"/>
              <a:gd name="T20" fmla="*/ 0 w 52"/>
              <a:gd name="T21" fmla="*/ 2147483647 h 52"/>
              <a:gd name="T22" fmla="*/ 2147483647 w 52"/>
              <a:gd name="T23" fmla="*/ 2147483647 h 52"/>
              <a:gd name="T24" fmla="*/ 2147483647 w 52"/>
              <a:gd name="T25" fmla="*/ 2147483647 h 52"/>
              <a:gd name="T26" fmla="*/ 2147483647 w 52"/>
              <a:gd name="T27" fmla="*/ 2147483647 h 52"/>
              <a:gd name="T28" fmla="*/ 2147483647 w 52"/>
              <a:gd name="T29" fmla="*/ 2147483647 h 52"/>
              <a:gd name="T30" fmla="*/ 2147483647 w 52"/>
              <a:gd name="T31" fmla="*/ 2147483647 h 52"/>
              <a:gd name="T32" fmla="*/ 2147483647 w 52"/>
              <a:gd name="T33" fmla="*/ 2147483647 h 52"/>
              <a:gd name="T34" fmla="*/ 2147483647 w 52"/>
              <a:gd name="T35" fmla="*/ 2147483647 h 52"/>
              <a:gd name="T36" fmla="*/ 2147483647 w 52"/>
              <a:gd name="T37" fmla="*/ 2147483647 h 52"/>
              <a:gd name="T38" fmla="*/ 2147483647 w 52"/>
              <a:gd name="T39" fmla="*/ 2147483647 h 52"/>
              <a:gd name="T40" fmla="*/ 2147483647 w 52"/>
              <a:gd name="T41" fmla="*/ 2147483647 h 52"/>
              <a:gd name="T42" fmla="*/ 2147483647 w 52"/>
              <a:gd name="T43" fmla="*/ 2147483647 h 52"/>
              <a:gd name="T44" fmla="*/ 2147483647 w 52"/>
              <a:gd name="T45" fmla="*/ 2147483647 h 52"/>
              <a:gd name="T46" fmla="*/ 2147483647 w 52"/>
              <a:gd name="T47" fmla="*/ 2147483647 h 52"/>
              <a:gd name="T48" fmla="*/ 2147483647 w 52"/>
              <a:gd name="T49" fmla="*/ 2147483647 h 52"/>
              <a:gd name="T50" fmla="*/ 2147483647 w 52"/>
              <a:gd name="T51" fmla="*/ 2147483647 h 52"/>
              <a:gd name="T52" fmla="*/ 2147483647 w 52"/>
              <a:gd name="T53" fmla="*/ 2147483647 h 52"/>
              <a:gd name="T54" fmla="*/ 2147483647 w 52"/>
              <a:gd name="T55" fmla="*/ 2147483647 h 52"/>
              <a:gd name="T56" fmla="*/ 2147483647 w 52"/>
              <a:gd name="T57" fmla="*/ 2147483647 h 52"/>
              <a:gd name="T58" fmla="*/ 2147483647 w 52"/>
              <a:gd name="T59" fmla="*/ 2147483647 h 52"/>
              <a:gd name="T60" fmla="*/ 2147483647 w 52"/>
              <a:gd name="T61" fmla="*/ 2147483647 h 52"/>
              <a:gd name="T62" fmla="*/ 2147483647 w 52"/>
              <a:gd name="T63" fmla="*/ 2147483647 h 52"/>
              <a:gd name="T64" fmla="*/ 2147483647 w 52"/>
              <a:gd name="T65" fmla="*/ 2147483647 h 52"/>
              <a:gd name="T66" fmla="*/ 2147483647 w 52"/>
              <a:gd name="T67" fmla="*/ 2147483647 h 52"/>
              <a:gd name="T68" fmla="*/ 2147483647 w 52"/>
              <a:gd name="T69" fmla="*/ 2147483647 h 52"/>
              <a:gd name="T70" fmla="*/ 2147483647 w 52"/>
              <a:gd name="T71" fmla="*/ 2147483647 h 52"/>
              <a:gd name="T72" fmla="*/ 2147483647 w 52"/>
              <a:gd name="T73" fmla="*/ 2147483647 h 52"/>
              <a:gd name="T74" fmla="*/ 2147483647 w 52"/>
              <a:gd name="T75" fmla="*/ 2147483647 h 52"/>
              <a:gd name="T76" fmla="*/ 2147483647 w 52"/>
              <a:gd name="T77" fmla="*/ 2147483647 h 52"/>
              <a:gd name="T78" fmla="*/ 2147483647 w 52"/>
              <a:gd name="T79" fmla="*/ 2147483647 h 52"/>
              <a:gd name="T80" fmla="*/ 2147483647 w 52"/>
              <a:gd name="T81" fmla="*/ 2147483647 h 52"/>
              <a:gd name="T82" fmla="*/ 2147483647 w 52"/>
              <a:gd name="T83" fmla="*/ 2147483647 h 52"/>
              <a:gd name="T84" fmla="*/ 2147483647 w 52"/>
              <a:gd name="T85" fmla="*/ 0 h 52"/>
              <a:gd name="T86" fmla="*/ 2147483647 w 52"/>
              <a:gd name="T87" fmla="*/ 0 h 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" h="52">
                <a:moveTo>
                  <a:pt x="27" y="0"/>
                </a:moveTo>
                <a:lnTo>
                  <a:pt x="26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20" y="1"/>
                </a:lnTo>
                <a:lnTo>
                  <a:pt x="19" y="1"/>
                </a:lnTo>
                <a:lnTo>
                  <a:pt x="18" y="1"/>
                </a:lnTo>
                <a:lnTo>
                  <a:pt x="16" y="2"/>
                </a:lnTo>
                <a:lnTo>
                  <a:pt x="15" y="2"/>
                </a:lnTo>
                <a:lnTo>
                  <a:pt x="14" y="3"/>
                </a:lnTo>
                <a:lnTo>
                  <a:pt x="13" y="3"/>
                </a:lnTo>
                <a:lnTo>
                  <a:pt x="12" y="4"/>
                </a:lnTo>
                <a:lnTo>
                  <a:pt x="11" y="5"/>
                </a:lnTo>
                <a:lnTo>
                  <a:pt x="10" y="5"/>
                </a:lnTo>
                <a:lnTo>
                  <a:pt x="9" y="6"/>
                </a:lnTo>
                <a:lnTo>
                  <a:pt x="9" y="8"/>
                </a:lnTo>
                <a:lnTo>
                  <a:pt x="8" y="9"/>
                </a:lnTo>
                <a:lnTo>
                  <a:pt x="6" y="10"/>
                </a:lnTo>
                <a:lnTo>
                  <a:pt x="5" y="11"/>
                </a:lnTo>
                <a:lnTo>
                  <a:pt x="5" y="12"/>
                </a:lnTo>
                <a:lnTo>
                  <a:pt x="4" y="13"/>
                </a:lnTo>
                <a:lnTo>
                  <a:pt x="3" y="14"/>
                </a:lnTo>
                <a:lnTo>
                  <a:pt x="3" y="15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1" y="19"/>
                </a:lnTo>
                <a:lnTo>
                  <a:pt x="1" y="20"/>
                </a:lnTo>
                <a:lnTo>
                  <a:pt x="1" y="22"/>
                </a:lnTo>
                <a:lnTo>
                  <a:pt x="1" y="23"/>
                </a:lnTo>
                <a:lnTo>
                  <a:pt x="1" y="25"/>
                </a:lnTo>
                <a:lnTo>
                  <a:pt x="0" y="26"/>
                </a:lnTo>
                <a:lnTo>
                  <a:pt x="1" y="27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2" y="33"/>
                </a:lnTo>
                <a:lnTo>
                  <a:pt x="2" y="35"/>
                </a:lnTo>
                <a:lnTo>
                  <a:pt x="2" y="36"/>
                </a:lnTo>
                <a:lnTo>
                  <a:pt x="3" y="37"/>
                </a:lnTo>
                <a:lnTo>
                  <a:pt x="3" y="38"/>
                </a:lnTo>
                <a:lnTo>
                  <a:pt x="4" y="39"/>
                </a:lnTo>
                <a:lnTo>
                  <a:pt x="5" y="40"/>
                </a:lnTo>
                <a:lnTo>
                  <a:pt x="5" y="42"/>
                </a:lnTo>
                <a:lnTo>
                  <a:pt x="6" y="43"/>
                </a:lnTo>
                <a:lnTo>
                  <a:pt x="8" y="44"/>
                </a:lnTo>
                <a:lnTo>
                  <a:pt x="9" y="44"/>
                </a:lnTo>
                <a:lnTo>
                  <a:pt x="9" y="45"/>
                </a:lnTo>
                <a:lnTo>
                  <a:pt x="10" y="46"/>
                </a:lnTo>
                <a:lnTo>
                  <a:pt x="11" y="47"/>
                </a:lnTo>
                <a:lnTo>
                  <a:pt x="12" y="47"/>
                </a:lnTo>
                <a:lnTo>
                  <a:pt x="13" y="48"/>
                </a:lnTo>
                <a:lnTo>
                  <a:pt x="14" y="49"/>
                </a:lnTo>
                <a:lnTo>
                  <a:pt x="15" y="49"/>
                </a:lnTo>
                <a:lnTo>
                  <a:pt x="16" y="50"/>
                </a:lnTo>
                <a:lnTo>
                  <a:pt x="18" y="50"/>
                </a:lnTo>
                <a:lnTo>
                  <a:pt x="19" y="51"/>
                </a:lnTo>
                <a:lnTo>
                  <a:pt x="20" y="51"/>
                </a:lnTo>
                <a:lnTo>
                  <a:pt x="21" y="51"/>
                </a:lnTo>
                <a:lnTo>
                  <a:pt x="22" y="51"/>
                </a:lnTo>
                <a:lnTo>
                  <a:pt x="23" y="52"/>
                </a:lnTo>
                <a:lnTo>
                  <a:pt x="26" y="52"/>
                </a:lnTo>
                <a:lnTo>
                  <a:pt x="27" y="52"/>
                </a:lnTo>
                <a:lnTo>
                  <a:pt x="28" y="52"/>
                </a:lnTo>
                <a:lnTo>
                  <a:pt x="29" y="52"/>
                </a:lnTo>
                <a:lnTo>
                  <a:pt x="31" y="51"/>
                </a:lnTo>
                <a:lnTo>
                  <a:pt x="32" y="51"/>
                </a:lnTo>
                <a:lnTo>
                  <a:pt x="33" y="51"/>
                </a:lnTo>
                <a:lnTo>
                  <a:pt x="34" y="51"/>
                </a:lnTo>
                <a:lnTo>
                  <a:pt x="35" y="50"/>
                </a:lnTo>
                <a:lnTo>
                  <a:pt x="36" y="50"/>
                </a:lnTo>
                <a:lnTo>
                  <a:pt x="37" y="49"/>
                </a:lnTo>
                <a:lnTo>
                  <a:pt x="39" y="49"/>
                </a:lnTo>
                <a:lnTo>
                  <a:pt x="40" y="48"/>
                </a:lnTo>
                <a:lnTo>
                  <a:pt x="42" y="47"/>
                </a:lnTo>
                <a:lnTo>
                  <a:pt x="43" y="46"/>
                </a:lnTo>
                <a:lnTo>
                  <a:pt x="44" y="45"/>
                </a:lnTo>
                <a:lnTo>
                  <a:pt x="45" y="44"/>
                </a:lnTo>
                <a:lnTo>
                  <a:pt x="46" y="44"/>
                </a:lnTo>
                <a:lnTo>
                  <a:pt x="47" y="43"/>
                </a:lnTo>
                <a:lnTo>
                  <a:pt x="47" y="42"/>
                </a:lnTo>
                <a:lnTo>
                  <a:pt x="48" y="40"/>
                </a:lnTo>
                <a:lnTo>
                  <a:pt x="49" y="39"/>
                </a:lnTo>
                <a:lnTo>
                  <a:pt x="49" y="38"/>
                </a:lnTo>
                <a:lnTo>
                  <a:pt x="50" y="37"/>
                </a:lnTo>
                <a:lnTo>
                  <a:pt x="50" y="36"/>
                </a:lnTo>
                <a:lnTo>
                  <a:pt x="51" y="35"/>
                </a:lnTo>
                <a:lnTo>
                  <a:pt x="51" y="33"/>
                </a:lnTo>
                <a:lnTo>
                  <a:pt x="52" y="32"/>
                </a:lnTo>
                <a:lnTo>
                  <a:pt x="52" y="31"/>
                </a:lnTo>
                <a:lnTo>
                  <a:pt x="52" y="30"/>
                </a:lnTo>
                <a:lnTo>
                  <a:pt x="52" y="29"/>
                </a:lnTo>
                <a:lnTo>
                  <a:pt x="52" y="27"/>
                </a:lnTo>
                <a:lnTo>
                  <a:pt x="52" y="26"/>
                </a:lnTo>
                <a:lnTo>
                  <a:pt x="52" y="25"/>
                </a:lnTo>
                <a:lnTo>
                  <a:pt x="52" y="23"/>
                </a:lnTo>
                <a:lnTo>
                  <a:pt x="52" y="22"/>
                </a:lnTo>
                <a:lnTo>
                  <a:pt x="52" y="20"/>
                </a:lnTo>
                <a:lnTo>
                  <a:pt x="52" y="19"/>
                </a:lnTo>
                <a:lnTo>
                  <a:pt x="51" y="18"/>
                </a:lnTo>
                <a:lnTo>
                  <a:pt x="51" y="17"/>
                </a:lnTo>
                <a:lnTo>
                  <a:pt x="50" y="16"/>
                </a:lnTo>
                <a:lnTo>
                  <a:pt x="50" y="15"/>
                </a:lnTo>
                <a:lnTo>
                  <a:pt x="49" y="14"/>
                </a:lnTo>
                <a:lnTo>
                  <a:pt x="49" y="13"/>
                </a:lnTo>
                <a:lnTo>
                  <a:pt x="48" y="12"/>
                </a:lnTo>
                <a:lnTo>
                  <a:pt x="47" y="11"/>
                </a:lnTo>
                <a:lnTo>
                  <a:pt x="47" y="10"/>
                </a:lnTo>
                <a:lnTo>
                  <a:pt x="46" y="9"/>
                </a:lnTo>
                <a:lnTo>
                  <a:pt x="45" y="8"/>
                </a:lnTo>
                <a:lnTo>
                  <a:pt x="44" y="6"/>
                </a:lnTo>
                <a:lnTo>
                  <a:pt x="43" y="5"/>
                </a:lnTo>
                <a:lnTo>
                  <a:pt x="42" y="5"/>
                </a:lnTo>
                <a:lnTo>
                  <a:pt x="42" y="4"/>
                </a:lnTo>
                <a:lnTo>
                  <a:pt x="40" y="3"/>
                </a:lnTo>
                <a:lnTo>
                  <a:pt x="39" y="3"/>
                </a:lnTo>
                <a:lnTo>
                  <a:pt x="37" y="2"/>
                </a:lnTo>
                <a:lnTo>
                  <a:pt x="36" y="2"/>
                </a:lnTo>
                <a:lnTo>
                  <a:pt x="35" y="1"/>
                </a:lnTo>
                <a:lnTo>
                  <a:pt x="34" y="1"/>
                </a:lnTo>
                <a:lnTo>
                  <a:pt x="33" y="1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8" y="0"/>
                </a:lnTo>
                <a:lnTo>
                  <a:pt x="2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4" name="Freeform 139"/>
          <p:cNvSpPr>
            <a:spLocks/>
          </p:cNvSpPr>
          <p:nvPr/>
        </p:nvSpPr>
        <p:spPr bwMode="auto">
          <a:xfrm>
            <a:off x="896938" y="4897438"/>
            <a:ext cx="33337" cy="33337"/>
          </a:xfrm>
          <a:custGeom>
            <a:avLst/>
            <a:gdLst>
              <a:gd name="T0" fmla="*/ 2147483647 w 43"/>
              <a:gd name="T1" fmla="*/ 0 h 43"/>
              <a:gd name="T2" fmla="*/ 2147483647 w 43"/>
              <a:gd name="T3" fmla="*/ 0 h 43"/>
              <a:gd name="T4" fmla="*/ 2147483647 w 43"/>
              <a:gd name="T5" fmla="*/ 2147483647 h 43"/>
              <a:gd name="T6" fmla="*/ 2147483647 w 43"/>
              <a:gd name="T7" fmla="*/ 2147483647 h 43"/>
              <a:gd name="T8" fmla="*/ 2147483647 w 43"/>
              <a:gd name="T9" fmla="*/ 2147483647 h 43"/>
              <a:gd name="T10" fmla="*/ 2147483647 w 43"/>
              <a:gd name="T11" fmla="*/ 2147483647 h 43"/>
              <a:gd name="T12" fmla="*/ 2147483647 w 43"/>
              <a:gd name="T13" fmla="*/ 2147483647 h 43"/>
              <a:gd name="T14" fmla="*/ 2147483647 w 43"/>
              <a:gd name="T15" fmla="*/ 2147483647 h 43"/>
              <a:gd name="T16" fmla="*/ 2147483647 w 43"/>
              <a:gd name="T17" fmla="*/ 2147483647 h 43"/>
              <a:gd name="T18" fmla="*/ 0 w 43"/>
              <a:gd name="T19" fmla="*/ 2147483647 h 43"/>
              <a:gd name="T20" fmla="*/ 0 w 43"/>
              <a:gd name="T21" fmla="*/ 2147483647 h 43"/>
              <a:gd name="T22" fmla="*/ 0 w 43"/>
              <a:gd name="T23" fmla="*/ 2147483647 h 43"/>
              <a:gd name="T24" fmla="*/ 0 w 43"/>
              <a:gd name="T25" fmla="*/ 2147483647 h 43"/>
              <a:gd name="T26" fmla="*/ 2147483647 w 43"/>
              <a:gd name="T27" fmla="*/ 2147483647 h 43"/>
              <a:gd name="T28" fmla="*/ 2147483647 w 43"/>
              <a:gd name="T29" fmla="*/ 2147483647 h 43"/>
              <a:gd name="T30" fmla="*/ 2147483647 w 43"/>
              <a:gd name="T31" fmla="*/ 2147483647 h 43"/>
              <a:gd name="T32" fmla="*/ 2147483647 w 43"/>
              <a:gd name="T33" fmla="*/ 2147483647 h 43"/>
              <a:gd name="T34" fmla="*/ 2147483647 w 43"/>
              <a:gd name="T35" fmla="*/ 2147483647 h 43"/>
              <a:gd name="T36" fmla="*/ 2147483647 w 43"/>
              <a:gd name="T37" fmla="*/ 2147483647 h 43"/>
              <a:gd name="T38" fmla="*/ 2147483647 w 43"/>
              <a:gd name="T39" fmla="*/ 2147483647 h 43"/>
              <a:gd name="T40" fmla="*/ 2147483647 w 43"/>
              <a:gd name="T41" fmla="*/ 2147483647 h 43"/>
              <a:gd name="T42" fmla="*/ 2147483647 w 43"/>
              <a:gd name="T43" fmla="*/ 2147483647 h 43"/>
              <a:gd name="T44" fmla="*/ 2147483647 w 43"/>
              <a:gd name="T45" fmla="*/ 2147483647 h 43"/>
              <a:gd name="T46" fmla="*/ 2147483647 w 43"/>
              <a:gd name="T47" fmla="*/ 2147483647 h 43"/>
              <a:gd name="T48" fmla="*/ 2147483647 w 43"/>
              <a:gd name="T49" fmla="*/ 2147483647 h 43"/>
              <a:gd name="T50" fmla="*/ 2147483647 w 43"/>
              <a:gd name="T51" fmla="*/ 2147483647 h 43"/>
              <a:gd name="T52" fmla="*/ 2147483647 w 43"/>
              <a:gd name="T53" fmla="*/ 2147483647 h 43"/>
              <a:gd name="T54" fmla="*/ 2147483647 w 43"/>
              <a:gd name="T55" fmla="*/ 2147483647 h 43"/>
              <a:gd name="T56" fmla="*/ 2147483647 w 43"/>
              <a:gd name="T57" fmla="*/ 2147483647 h 43"/>
              <a:gd name="T58" fmla="*/ 2147483647 w 43"/>
              <a:gd name="T59" fmla="*/ 2147483647 h 43"/>
              <a:gd name="T60" fmla="*/ 2147483647 w 43"/>
              <a:gd name="T61" fmla="*/ 2147483647 h 43"/>
              <a:gd name="T62" fmla="*/ 2147483647 w 43"/>
              <a:gd name="T63" fmla="*/ 2147483647 h 43"/>
              <a:gd name="T64" fmla="*/ 2147483647 w 43"/>
              <a:gd name="T65" fmla="*/ 2147483647 h 43"/>
              <a:gd name="T66" fmla="*/ 2147483647 w 43"/>
              <a:gd name="T67" fmla="*/ 2147483647 h 43"/>
              <a:gd name="T68" fmla="*/ 2147483647 w 43"/>
              <a:gd name="T69" fmla="*/ 2147483647 h 43"/>
              <a:gd name="T70" fmla="*/ 2147483647 w 43"/>
              <a:gd name="T71" fmla="*/ 2147483647 h 43"/>
              <a:gd name="T72" fmla="*/ 2147483647 w 43"/>
              <a:gd name="T73" fmla="*/ 2147483647 h 43"/>
              <a:gd name="T74" fmla="*/ 2147483647 w 43"/>
              <a:gd name="T75" fmla="*/ 2147483647 h 43"/>
              <a:gd name="T76" fmla="*/ 2147483647 w 43"/>
              <a:gd name="T77" fmla="*/ 2147483647 h 43"/>
              <a:gd name="T78" fmla="*/ 2147483647 w 43"/>
              <a:gd name="T79" fmla="*/ 2147483647 h 43"/>
              <a:gd name="T80" fmla="*/ 2147483647 w 43"/>
              <a:gd name="T81" fmla="*/ 2147483647 h 43"/>
              <a:gd name="T82" fmla="*/ 2147483647 w 43"/>
              <a:gd name="T83" fmla="*/ 2147483647 h 43"/>
              <a:gd name="T84" fmla="*/ 2147483647 w 43"/>
              <a:gd name="T85" fmla="*/ 0 h 43"/>
              <a:gd name="T86" fmla="*/ 2147483647 w 43"/>
              <a:gd name="T87" fmla="*/ 0 h 43"/>
              <a:gd name="T88" fmla="*/ 2147483647 w 43"/>
              <a:gd name="T89" fmla="*/ 2147483647 h 4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3" h="43">
                <a:moveTo>
                  <a:pt x="22" y="22"/>
                </a:moveTo>
                <a:lnTo>
                  <a:pt x="22" y="0"/>
                </a:lnTo>
                <a:lnTo>
                  <a:pt x="21" y="0"/>
                </a:lnTo>
                <a:lnTo>
                  <a:pt x="20" y="0"/>
                </a:lnTo>
                <a:lnTo>
                  <a:pt x="18" y="0"/>
                </a:lnTo>
                <a:lnTo>
                  <a:pt x="17" y="0"/>
                </a:lnTo>
                <a:lnTo>
                  <a:pt x="16" y="1"/>
                </a:lnTo>
                <a:lnTo>
                  <a:pt x="15" y="1"/>
                </a:lnTo>
                <a:lnTo>
                  <a:pt x="14" y="1"/>
                </a:lnTo>
                <a:lnTo>
                  <a:pt x="13" y="2"/>
                </a:lnTo>
                <a:lnTo>
                  <a:pt x="12" y="2"/>
                </a:lnTo>
                <a:lnTo>
                  <a:pt x="11" y="2"/>
                </a:lnTo>
                <a:lnTo>
                  <a:pt x="10" y="3"/>
                </a:lnTo>
                <a:lnTo>
                  <a:pt x="9" y="5"/>
                </a:lnTo>
                <a:lnTo>
                  <a:pt x="8" y="6"/>
                </a:lnTo>
                <a:lnTo>
                  <a:pt x="7" y="6"/>
                </a:lnTo>
                <a:lnTo>
                  <a:pt x="7" y="7"/>
                </a:lnTo>
                <a:lnTo>
                  <a:pt x="6" y="8"/>
                </a:lnTo>
                <a:lnTo>
                  <a:pt x="5" y="8"/>
                </a:lnTo>
                <a:lnTo>
                  <a:pt x="5" y="9"/>
                </a:lnTo>
                <a:lnTo>
                  <a:pt x="4" y="10"/>
                </a:lnTo>
                <a:lnTo>
                  <a:pt x="4" y="11"/>
                </a:lnTo>
                <a:lnTo>
                  <a:pt x="3" y="11"/>
                </a:lnTo>
                <a:lnTo>
                  <a:pt x="3" y="12"/>
                </a:lnTo>
                <a:lnTo>
                  <a:pt x="1" y="13"/>
                </a:lnTo>
                <a:lnTo>
                  <a:pt x="1" y="14"/>
                </a:lnTo>
                <a:lnTo>
                  <a:pt x="1" y="15"/>
                </a:lnTo>
                <a:lnTo>
                  <a:pt x="0" y="16"/>
                </a:lnTo>
                <a:lnTo>
                  <a:pt x="0" y="17"/>
                </a:lnTo>
                <a:lnTo>
                  <a:pt x="0" y="18"/>
                </a:lnTo>
                <a:lnTo>
                  <a:pt x="0" y="19"/>
                </a:lnTo>
                <a:lnTo>
                  <a:pt x="0" y="20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3" y="31"/>
                </a:lnTo>
                <a:lnTo>
                  <a:pt x="3" y="32"/>
                </a:lnTo>
                <a:lnTo>
                  <a:pt x="4" y="32"/>
                </a:lnTo>
                <a:lnTo>
                  <a:pt x="4" y="33"/>
                </a:lnTo>
                <a:lnTo>
                  <a:pt x="5" y="34"/>
                </a:lnTo>
                <a:lnTo>
                  <a:pt x="5" y="35"/>
                </a:lnTo>
                <a:lnTo>
                  <a:pt x="6" y="35"/>
                </a:lnTo>
                <a:lnTo>
                  <a:pt x="7" y="36"/>
                </a:lnTo>
                <a:lnTo>
                  <a:pt x="7" y="37"/>
                </a:lnTo>
                <a:lnTo>
                  <a:pt x="8" y="37"/>
                </a:lnTo>
                <a:lnTo>
                  <a:pt x="9" y="39"/>
                </a:lnTo>
                <a:lnTo>
                  <a:pt x="10" y="40"/>
                </a:lnTo>
                <a:lnTo>
                  <a:pt x="11" y="41"/>
                </a:lnTo>
                <a:lnTo>
                  <a:pt x="12" y="41"/>
                </a:lnTo>
                <a:lnTo>
                  <a:pt x="13" y="41"/>
                </a:lnTo>
                <a:lnTo>
                  <a:pt x="14" y="42"/>
                </a:lnTo>
                <a:lnTo>
                  <a:pt x="15" y="42"/>
                </a:lnTo>
                <a:lnTo>
                  <a:pt x="16" y="42"/>
                </a:lnTo>
                <a:lnTo>
                  <a:pt x="17" y="43"/>
                </a:lnTo>
                <a:lnTo>
                  <a:pt x="18" y="43"/>
                </a:lnTo>
                <a:lnTo>
                  <a:pt x="20" y="43"/>
                </a:lnTo>
                <a:lnTo>
                  <a:pt x="21" y="43"/>
                </a:lnTo>
                <a:lnTo>
                  <a:pt x="22" y="43"/>
                </a:lnTo>
                <a:lnTo>
                  <a:pt x="23" y="43"/>
                </a:lnTo>
                <a:lnTo>
                  <a:pt x="24" y="43"/>
                </a:lnTo>
                <a:lnTo>
                  <a:pt x="25" y="43"/>
                </a:lnTo>
                <a:lnTo>
                  <a:pt x="26" y="43"/>
                </a:lnTo>
                <a:lnTo>
                  <a:pt x="27" y="42"/>
                </a:lnTo>
                <a:lnTo>
                  <a:pt x="28" y="42"/>
                </a:lnTo>
                <a:lnTo>
                  <a:pt x="29" y="42"/>
                </a:lnTo>
                <a:lnTo>
                  <a:pt x="29" y="41"/>
                </a:lnTo>
                <a:lnTo>
                  <a:pt x="30" y="41"/>
                </a:lnTo>
                <a:lnTo>
                  <a:pt x="31" y="41"/>
                </a:lnTo>
                <a:lnTo>
                  <a:pt x="32" y="40"/>
                </a:lnTo>
                <a:lnTo>
                  <a:pt x="33" y="40"/>
                </a:lnTo>
                <a:lnTo>
                  <a:pt x="34" y="39"/>
                </a:lnTo>
                <a:lnTo>
                  <a:pt x="34" y="37"/>
                </a:lnTo>
                <a:lnTo>
                  <a:pt x="35" y="37"/>
                </a:lnTo>
                <a:lnTo>
                  <a:pt x="37" y="36"/>
                </a:lnTo>
                <a:lnTo>
                  <a:pt x="37" y="35"/>
                </a:lnTo>
                <a:lnTo>
                  <a:pt x="38" y="35"/>
                </a:lnTo>
                <a:lnTo>
                  <a:pt x="39" y="34"/>
                </a:lnTo>
                <a:lnTo>
                  <a:pt x="39" y="33"/>
                </a:lnTo>
                <a:lnTo>
                  <a:pt x="40" y="32"/>
                </a:lnTo>
                <a:lnTo>
                  <a:pt x="41" y="31"/>
                </a:lnTo>
                <a:lnTo>
                  <a:pt x="41" y="30"/>
                </a:lnTo>
                <a:lnTo>
                  <a:pt x="41" y="29"/>
                </a:lnTo>
                <a:lnTo>
                  <a:pt x="42" y="28"/>
                </a:lnTo>
                <a:lnTo>
                  <a:pt x="42" y="27"/>
                </a:lnTo>
                <a:lnTo>
                  <a:pt x="42" y="26"/>
                </a:lnTo>
                <a:lnTo>
                  <a:pt x="42" y="25"/>
                </a:lnTo>
                <a:lnTo>
                  <a:pt x="43" y="24"/>
                </a:lnTo>
                <a:lnTo>
                  <a:pt x="43" y="23"/>
                </a:lnTo>
                <a:lnTo>
                  <a:pt x="43" y="22"/>
                </a:lnTo>
                <a:lnTo>
                  <a:pt x="43" y="20"/>
                </a:lnTo>
                <a:lnTo>
                  <a:pt x="43" y="19"/>
                </a:lnTo>
                <a:lnTo>
                  <a:pt x="42" y="18"/>
                </a:lnTo>
                <a:lnTo>
                  <a:pt x="42" y="17"/>
                </a:lnTo>
                <a:lnTo>
                  <a:pt x="42" y="16"/>
                </a:lnTo>
                <a:lnTo>
                  <a:pt x="42" y="15"/>
                </a:lnTo>
                <a:lnTo>
                  <a:pt x="41" y="14"/>
                </a:lnTo>
                <a:lnTo>
                  <a:pt x="41" y="13"/>
                </a:lnTo>
                <a:lnTo>
                  <a:pt x="41" y="12"/>
                </a:lnTo>
                <a:lnTo>
                  <a:pt x="40" y="11"/>
                </a:lnTo>
                <a:lnTo>
                  <a:pt x="39" y="10"/>
                </a:lnTo>
                <a:lnTo>
                  <a:pt x="39" y="9"/>
                </a:lnTo>
                <a:lnTo>
                  <a:pt x="38" y="8"/>
                </a:lnTo>
                <a:lnTo>
                  <a:pt x="37" y="8"/>
                </a:lnTo>
                <a:lnTo>
                  <a:pt x="37" y="7"/>
                </a:lnTo>
                <a:lnTo>
                  <a:pt x="35" y="6"/>
                </a:lnTo>
                <a:lnTo>
                  <a:pt x="34" y="6"/>
                </a:lnTo>
                <a:lnTo>
                  <a:pt x="34" y="5"/>
                </a:lnTo>
                <a:lnTo>
                  <a:pt x="33" y="3"/>
                </a:lnTo>
                <a:lnTo>
                  <a:pt x="32" y="3"/>
                </a:lnTo>
                <a:lnTo>
                  <a:pt x="31" y="2"/>
                </a:lnTo>
                <a:lnTo>
                  <a:pt x="30" y="2"/>
                </a:lnTo>
                <a:lnTo>
                  <a:pt x="29" y="2"/>
                </a:lnTo>
                <a:lnTo>
                  <a:pt x="29" y="1"/>
                </a:lnTo>
                <a:lnTo>
                  <a:pt x="28" y="1"/>
                </a:lnTo>
                <a:lnTo>
                  <a:pt x="27" y="1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2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5" name="Freeform 140"/>
          <p:cNvSpPr>
            <a:spLocks/>
          </p:cNvSpPr>
          <p:nvPr/>
        </p:nvSpPr>
        <p:spPr bwMode="auto">
          <a:xfrm>
            <a:off x="885825" y="4886325"/>
            <a:ext cx="41275" cy="41275"/>
          </a:xfrm>
          <a:custGeom>
            <a:avLst/>
            <a:gdLst>
              <a:gd name="T0" fmla="*/ 2147483647 w 52"/>
              <a:gd name="T1" fmla="*/ 0 h 52"/>
              <a:gd name="T2" fmla="*/ 2147483647 w 52"/>
              <a:gd name="T3" fmla="*/ 2147483647 h 52"/>
              <a:gd name="T4" fmla="*/ 2147483647 w 52"/>
              <a:gd name="T5" fmla="*/ 2147483647 h 52"/>
              <a:gd name="T6" fmla="*/ 2147483647 w 52"/>
              <a:gd name="T7" fmla="*/ 2147483647 h 52"/>
              <a:gd name="T8" fmla="*/ 2147483647 w 52"/>
              <a:gd name="T9" fmla="*/ 2147483647 h 52"/>
              <a:gd name="T10" fmla="*/ 2147483647 w 52"/>
              <a:gd name="T11" fmla="*/ 2147483647 h 52"/>
              <a:gd name="T12" fmla="*/ 2147483647 w 52"/>
              <a:gd name="T13" fmla="*/ 2147483647 h 52"/>
              <a:gd name="T14" fmla="*/ 2147483647 w 52"/>
              <a:gd name="T15" fmla="*/ 2147483647 h 52"/>
              <a:gd name="T16" fmla="*/ 2147483647 w 52"/>
              <a:gd name="T17" fmla="*/ 2147483647 h 52"/>
              <a:gd name="T18" fmla="*/ 2147483647 w 52"/>
              <a:gd name="T19" fmla="*/ 2147483647 h 52"/>
              <a:gd name="T20" fmla="*/ 0 w 52"/>
              <a:gd name="T21" fmla="*/ 2147483647 h 52"/>
              <a:gd name="T22" fmla="*/ 2147483647 w 52"/>
              <a:gd name="T23" fmla="*/ 2147483647 h 52"/>
              <a:gd name="T24" fmla="*/ 2147483647 w 52"/>
              <a:gd name="T25" fmla="*/ 2147483647 h 52"/>
              <a:gd name="T26" fmla="*/ 2147483647 w 52"/>
              <a:gd name="T27" fmla="*/ 2147483647 h 52"/>
              <a:gd name="T28" fmla="*/ 2147483647 w 52"/>
              <a:gd name="T29" fmla="*/ 2147483647 h 52"/>
              <a:gd name="T30" fmla="*/ 2147483647 w 52"/>
              <a:gd name="T31" fmla="*/ 2147483647 h 52"/>
              <a:gd name="T32" fmla="*/ 2147483647 w 52"/>
              <a:gd name="T33" fmla="*/ 2147483647 h 52"/>
              <a:gd name="T34" fmla="*/ 2147483647 w 52"/>
              <a:gd name="T35" fmla="*/ 2147483647 h 52"/>
              <a:gd name="T36" fmla="*/ 2147483647 w 52"/>
              <a:gd name="T37" fmla="*/ 2147483647 h 52"/>
              <a:gd name="T38" fmla="*/ 2147483647 w 52"/>
              <a:gd name="T39" fmla="*/ 2147483647 h 52"/>
              <a:gd name="T40" fmla="*/ 2147483647 w 52"/>
              <a:gd name="T41" fmla="*/ 2147483647 h 52"/>
              <a:gd name="T42" fmla="*/ 2147483647 w 52"/>
              <a:gd name="T43" fmla="*/ 2147483647 h 52"/>
              <a:gd name="T44" fmla="*/ 2147483647 w 52"/>
              <a:gd name="T45" fmla="*/ 2147483647 h 52"/>
              <a:gd name="T46" fmla="*/ 2147483647 w 52"/>
              <a:gd name="T47" fmla="*/ 2147483647 h 52"/>
              <a:gd name="T48" fmla="*/ 2147483647 w 52"/>
              <a:gd name="T49" fmla="*/ 2147483647 h 52"/>
              <a:gd name="T50" fmla="*/ 2147483647 w 52"/>
              <a:gd name="T51" fmla="*/ 2147483647 h 52"/>
              <a:gd name="T52" fmla="*/ 2147483647 w 52"/>
              <a:gd name="T53" fmla="*/ 2147483647 h 52"/>
              <a:gd name="T54" fmla="*/ 2147483647 w 52"/>
              <a:gd name="T55" fmla="*/ 2147483647 h 52"/>
              <a:gd name="T56" fmla="*/ 2147483647 w 52"/>
              <a:gd name="T57" fmla="*/ 2147483647 h 52"/>
              <a:gd name="T58" fmla="*/ 2147483647 w 52"/>
              <a:gd name="T59" fmla="*/ 2147483647 h 52"/>
              <a:gd name="T60" fmla="*/ 2147483647 w 52"/>
              <a:gd name="T61" fmla="*/ 2147483647 h 52"/>
              <a:gd name="T62" fmla="*/ 2147483647 w 52"/>
              <a:gd name="T63" fmla="*/ 2147483647 h 52"/>
              <a:gd name="T64" fmla="*/ 2147483647 w 52"/>
              <a:gd name="T65" fmla="*/ 2147483647 h 52"/>
              <a:gd name="T66" fmla="*/ 2147483647 w 52"/>
              <a:gd name="T67" fmla="*/ 2147483647 h 52"/>
              <a:gd name="T68" fmla="*/ 2147483647 w 52"/>
              <a:gd name="T69" fmla="*/ 2147483647 h 52"/>
              <a:gd name="T70" fmla="*/ 2147483647 w 52"/>
              <a:gd name="T71" fmla="*/ 2147483647 h 52"/>
              <a:gd name="T72" fmla="*/ 2147483647 w 52"/>
              <a:gd name="T73" fmla="*/ 2147483647 h 52"/>
              <a:gd name="T74" fmla="*/ 2147483647 w 52"/>
              <a:gd name="T75" fmla="*/ 2147483647 h 52"/>
              <a:gd name="T76" fmla="*/ 2147483647 w 52"/>
              <a:gd name="T77" fmla="*/ 2147483647 h 52"/>
              <a:gd name="T78" fmla="*/ 2147483647 w 52"/>
              <a:gd name="T79" fmla="*/ 2147483647 h 52"/>
              <a:gd name="T80" fmla="*/ 2147483647 w 52"/>
              <a:gd name="T81" fmla="*/ 2147483647 h 52"/>
              <a:gd name="T82" fmla="*/ 2147483647 w 52"/>
              <a:gd name="T83" fmla="*/ 2147483647 h 52"/>
              <a:gd name="T84" fmla="*/ 2147483647 w 52"/>
              <a:gd name="T85" fmla="*/ 0 h 52"/>
              <a:gd name="T86" fmla="*/ 2147483647 w 52"/>
              <a:gd name="T87" fmla="*/ 0 h 5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" h="52">
                <a:moveTo>
                  <a:pt x="26" y="0"/>
                </a:moveTo>
                <a:lnTo>
                  <a:pt x="25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20" y="1"/>
                </a:lnTo>
                <a:lnTo>
                  <a:pt x="19" y="1"/>
                </a:lnTo>
                <a:lnTo>
                  <a:pt x="18" y="1"/>
                </a:lnTo>
                <a:lnTo>
                  <a:pt x="16" y="2"/>
                </a:lnTo>
                <a:lnTo>
                  <a:pt x="14" y="2"/>
                </a:lnTo>
                <a:lnTo>
                  <a:pt x="13" y="3"/>
                </a:lnTo>
                <a:lnTo>
                  <a:pt x="12" y="3"/>
                </a:lnTo>
                <a:lnTo>
                  <a:pt x="11" y="4"/>
                </a:lnTo>
                <a:lnTo>
                  <a:pt x="10" y="5"/>
                </a:lnTo>
                <a:lnTo>
                  <a:pt x="9" y="5"/>
                </a:lnTo>
                <a:lnTo>
                  <a:pt x="8" y="6"/>
                </a:lnTo>
                <a:lnTo>
                  <a:pt x="8" y="7"/>
                </a:lnTo>
                <a:lnTo>
                  <a:pt x="7" y="8"/>
                </a:lnTo>
                <a:lnTo>
                  <a:pt x="6" y="9"/>
                </a:lnTo>
                <a:lnTo>
                  <a:pt x="5" y="10"/>
                </a:lnTo>
                <a:lnTo>
                  <a:pt x="5" y="11"/>
                </a:lnTo>
                <a:lnTo>
                  <a:pt x="4" y="12"/>
                </a:lnTo>
                <a:lnTo>
                  <a:pt x="3" y="13"/>
                </a:lnTo>
                <a:lnTo>
                  <a:pt x="3" y="14"/>
                </a:lnTo>
                <a:lnTo>
                  <a:pt x="2" y="15"/>
                </a:lnTo>
                <a:lnTo>
                  <a:pt x="2" y="17"/>
                </a:lnTo>
                <a:lnTo>
                  <a:pt x="2" y="18"/>
                </a:lnTo>
                <a:lnTo>
                  <a:pt x="1" y="19"/>
                </a:lnTo>
                <a:lnTo>
                  <a:pt x="1" y="20"/>
                </a:lnTo>
                <a:lnTo>
                  <a:pt x="1" y="22"/>
                </a:lnTo>
                <a:lnTo>
                  <a:pt x="1" y="23"/>
                </a:lnTo>
                <a:lnTo>
                  <a:pt x="1" y="24"/>
                </a:lnTo>
                <a:lnTo>
                  <a:pt x="0" y="25"/>
                </a:lnTo>
                <a:lnTo>
                  <a:pt x="1" y="26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1"/>
                </a:lnTo>
                <a:lnTo>
                  <a:pt x="2" y="32"/>
                </a:lnTo>
                <a:lnTo>
                  <a:pt x="2" y="35"/>
                </a:lnTo>
                <a:lnTo>
                  <a:pt x="2" y="36"/>
                </a:lnTo>
                <a:lnTo>
                  <a:pt x="3" y="37"/>
                </a:lnTo>
                <a:lnTo>
                  <a:pt x="3" y="38"/>
                </a:lnTo>
                <a:lnTo>
                  <a:pt x="4" y="39"/>
                </a:lnTo>
                <a:lnTo>
                  <a:pt x="5" y="40"/>
                </a:lnTo>
                <a:lnTo>
                  <a:pt x="5" y="41"/>
                </a:lnTo>
                <a:lnTo>
                  <a:pt x="6" y="42"/>
                </a:lnTo>
                <a:lnTo>
                  <a:pt x="7" y="43"/>
                </a:lnTo>
                <a:lnTo>
                  <a:pt x="8" y="43"/>
                </a:lnTo>
                <a:lnTo>
                  <a:pt x="8" y="44"/>
                </a:lnTo>
                <a:lnTo>
                  <a:pt x="9" y="45"/>
                </a:lnTo>
                <a:lnTo>
                  <a:pt x="10" y="46"/>
                </a:lnTo>
                <a:lnTo>
                  <a:pt x="11" y="46"/>
                </a:lnTo>
                <a:lnTo>
                  <a:pt x="12" y="47"/>
                </a:lnTo>
                <a:lnTo>
                  <a:pt x="13" y="48"/>
                </a:lnTo>
                <a:lnTo>
                  <a:pt x="14" y="48"/>
                </a:lnTo>
                <a:lnTo>
                  <a:pt x="16" y="49"/>
                </a:lnTo>
                <a:lnTo>
                  <a:pt x="18" y="49"/>
                </a:lnTo>
                <a:lnTo>
                  <a:pt x="19" y="51"/>
                </a:lnTo>
                <a:lnTo>
                  <a:pt x="20" y="51"/>
                </a:lnTo>
                <a:lnTo>
                  <a:pt x="21" y="51"/>
                </a:lnTo>
                <a:lnTo>
                  <a:pt x="22" y="51"/>
                </a:lnTo>
                <a:lnTo>
                  <a:pt x="23" y="52"/>
                </a:lnTo>
                <a:lnTo>
                  <a:pt x="25" y="52"/>
                </a:lnTo>
                <a:lnTo>
                  <a:pt x="26" y="52"/>
                </a:lnTo>
                <a:lnTo>
                  <a:pt x="27" y="52"/>
                </a:lnTo>
                <a:lnTo>
                  <a:pt x="28" y="52"/>
                </a:lnTo>
                <a:lnTo>
                  <a:pt x="30" y="51"/>
                </a:lnTo>
                <a:lnTo>
                  <a:pt x="31" y="51"/>
                </a:lnTo>
                <a:lnTo>
                  <a:pt x="33" y="51"/>
                </a:lnTo>
                <a:lnTo>
                  <a:pt x="34" y="51"/>
                </a:lnTo>
                <a:lnTo>
                  <a:pt x="35" y="49"/>
                </a:lnTo>
                <a:lnTo>
                  <a:pt x="36" y="49"/>
                </a:lnTo>
                <a:lnTo>
                  <a:pt x="37" y="48"/>
                </a:lnTo>
                <a:lnTo>
                  <a:pt x="39" y="48"/>
                </a:lnTo>
                <a:lnTo>
                  <a:pt x="40" y="47"/>
                </a:lnTo>
                <a:lnTo>
                  <a:pt x="41" y="46"/>
                </a:lnTo>
                <a:lnTo>
                  <a:pt x="42" y="45"/>
                </a:lnTo>
                <a:lnTo>
                  <a:pt x="43" y="44"/>
                </a:lnTo>
                <a:lnTo>
                  <a:pt x="44" y="43"/>
                </a:lnTo>
                <a:lnTo>
                  <a:pt x="45" y="43"/>
                </a:lnTo>
                <a:lnTo>
                  <a:pt x="46" y="42"/>
                </a:lnTo>
                <a:lnTo>
                  <a:pt x="46" y="41"/>
                </a:lnTo>
                <a:lnTo>
                  <a:pt x="47" y="40"/>
                </a:lnTo>
                <a:lnTo>
                  <a:pt x="48" y="39"/>
                </a:lnTo>
                <a:lnTo>
                  <a:pt x="48" y="38"/>
                </a:lnTo>
                <a:lnTo>
                  <a:pt x="50" y="37"/>
                </a:lnTo>
                <a:lnTo>
                  <a:pt x="50" y="36"/>
                </a:lnTo>
                <a:lnTo>
                  <a:pt x="51" y="35"/>
                </a:lnTo>
                <a:lnTo>
                  <a:pt x="51" y="32"/>
                </a:lnTo>
                <a:lnTo>
                  <a:pt x="52" y="31"/>
                </a:lnTo>
                <a:lnTo>
                  <a:pt x="52" y="30"/>
                </a:lnTo>
                <a:lnTo>
                  <a:pt x="52" y="29"/>
                </a:lnTo>
                <a:lnTo>
                  <a:pt x="52" y="28"/>
                </a:lnTo>
                <a:lnTo>
                  <a:pt x="52" y="26"/>
                </a:lnTo>
                <a:lnTo>
                  <a:pt x="52" y="25"/>
                </a:lnTo>
                <a:lnTo>
                  <a:pt x="52" y="24"/>
                </a:lnTo>
                <a:lnTo>
                  <a:pt x="52" y="23"/>
                </a:lnTo>
                <a:lnTo>
                  <a:pt x="52" y="22"/>
                </a:lnTo>
                <a:lnTo>
                  <a:pt x="52" y="20"/>
                </a:lnTo>
                <a:lnTo>
                  <a:pt x="52" y="19"/>
                </a:lnTo>
                <a:lnTo>
                  <a:pt x="51" y="18"/>
                </a:lnTo>
                <a:lnTo>
                  <a:pt x="51" y="17"/>
                </a:lnTo>
                <a:lnTo>
                  <a:pt x="50" y="15"/>
                </a:lnTo>
                <a:lnTo>
                  <a:pt x="50" y="14"/>
                </a:lnTo>
                <a:lnTo>
                  <a:pt x="48" y="13"/>
                </a:lnTo>
                <a:lnTo>
                  <a:pt x="48" y="12"/>
                </a:lnTo>
                <a:lnTo>
                  <a:pt x="47" y="11"/>
                </a:lnTo>
                <a:lnTo>
                  <a:pt x="46" y="10"/>
                </a:lnTo>
                <a:lnTo>
                  <a:pt x="46" y="9"/>
                </a:lnTo>
                <a:lnTo>
                  <a:pt x="45" y="8"/>
                </a:lnTo>
                <a:lnTo>
                  <a:pt x="44" y="7"/>
                </a:lnTo>
                <a:lnTo>
                  <a:pt x="43" y="6"/>
                </a:lnTo>
                <a:lnTo>
                  <a:pt x="42" y="5"/>
                </a:lnTo>
                <a:lnTo>
                  <a:pt x="41" y="5"/>
                </a:lnTo>
                <a:lnTo>
                  <a:pt x="41" y="4"/>
                </a:lnTo>
                <a:lnTo>
                  <a:pt x="40" y="3"/>
                </a:lnTo>
                <a:lnTo>
                  <a:pt x="39" y="3"/>
                </a:lnTo>
                <a:lnTo>
                  <a:pt x="37" y="2"/>
                </a:lnTo>
                <a:lnTo>
                  <a:pt x="36" y="2"/>
                </a:lnTo>
                <a:lnTo>
                  <a:pt x="35" y="1"/>
                </a:lnTo>
                <a:lnTo>
                  <a:pt x="34" y="1"/>
                </a:lnTo>
                <a:lnTo>
                  <a:pt x="33" y="1"/>
                </a:lnTo>
                <a:lnTo>
                  <a:pt x="31" y="0"/>
                </a:lnTo>
                <a:lnTo>
                  <a:pt x="30" y="0"/>
                </a:ln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6" name="Rectangle 141"/>
          <p:cNvSpPr>
            <a:spLocks noChangeArrowheads="1"/>
          </p:cNvSpPr>
          <p:nvPr/>
        </p:nvSpPr>
        <p:spPr bwMode="auto">
          <a:xfrm>
            <a:off x="2184400" y="5351463"/>
            <a:ext cx="104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Times-Roman"/>
              </a:rPr>
              <a:t>3 </a:t>
            </a:r>
            <a:endParaRPr lang="en-US" altLang="en-US" sz="2400"/>
          </a:p>
        </p:txBody>
      </p:sp>
      <p:sp>
        <p:nvSpPr>
          <p:cNvPr id="12347" name="AutoShape 142"/>
          <p:cNvSpPr>
            <a:spLocks noChangeArrowheads="1"/>
          </p:cNvSpPr>
          <p:nvPr/>
        </p:nvSpPr>
        <p:spPr bwMode="auto">
          <a:xfrm>
            <a:off x="2551113" y="3041650"/>
            <a:ext cx="471487" cy="422275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48" name="AutoShape 143"/>
          <p:cNvSpPr>
            <a:spLocks noChangeArrowheads="1"/>
          </p:cNvSpPr>
          <p:nvPr/>
        </p:nvSpPr>
        <p:spPr bwMode="auto">
          <a:xfrm>
            <a:off x="2543175" y="3748088"/>
            <a:ext cx="471488" cy="422275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49" name="AutoShape 144"/>
          <p:cNvSpPr>
            <a:spLocks noChangeArrowheads="1"/>
          </p:cNvSpPr>
          <p:nvPr/>
        </p:nvSpPr>
        <p:spPr bwMode="auto">
          <a:xfrm>
            <a:off x="2551113" y="4473575"/>
            <a:ext cx="471487" cy="422275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50" name="AutoShape 145"/>
          <p:cNvSpPr>
            <a:spLocks noChangeArrowheads="1"/>
          </p:cNvSpPr>
          <p:nvPr/>
        </p:nvSpPr>
        <p:spPr bwMode="auto">
          <a:xfrm>
            <a:off x="2551113" y="5172075"/>
            <a:ext cx="471487" cy="422275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35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DDC1C3-F4D1-4518-8759-68F5E05BA2F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2.8|1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|97.9|4.4"/>
</p:tagLst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5640</TotalTime>
  <Words>2810</Words>
  <Application>Microsoft Macintosh PowerPoint</Application>
  <PresentationFormat>On-screen Show (4:3)</PresentationFormat>
  <Paragraphs>1089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Helvetica</vt:lpstr>
      <vt:lpstr>Times New Roman</vt:lpstr>
      <vt:lpstr>Times-Roman</vt:lpstr>
      <vt:lpstr>Wingdings</vt:lpstr>
      <vt:lpstr>Quadrant</vt:lpstr>
      <vt:lpstr>Equation</vt:lpstr>
      <vt:lpstr>Chương 1 Giới thiệu</vt:lpstr>
      <vt:lpstr>Digital System Design with Verilog</vt:lpstr>
      <vt:lpstr>Combinational Circuit</vt:lpstr>
      <vt:lpstr>Outline </vt:lpstr>
      <vt:lpstr>Combinational circuits</vt:lpstr>
      <vt:lpstr>Conditional operator</vt:lpstr>
      <vt:lpstr>2-to-1 multiplexer</vt:lpstr>
      <vt:lpstr>Multiplexer examples</vt:lpstr>
      <vt:lpstr>4-to-1 multiplexer</vt:lpstr>
      <vt:lpstr>Nesting conditional operators</vt:lpstr>
      <vt:lpstr>if-else </vt:lpstr>
      <vt:lpstr>if-else examples</vt:lpstr>
      <vt:lpstr>if… else if…else</vt:lpstr>
      <vt:lpstr>PowerPoint Presentation</vt:lpstr>
      <vt:lpstr>Hierarchical 16-to-1 Multiplexer</vt:lpstr>
      <vt:lpstr>Case statement</vt:lpstr>
      <vt:lpstr>Multiplexer using case</vt:lpstr>
      <vt:lpstr>2-to-4 decoder</vt:lpstr>
      <vt:lpstr>Decoder using case</vt:lpstr>
      <vt:lpstr>Decoder using if-else, case</vt:lpstr>
      <vt:lpstr>Hierarchical code for 4-16 decoder</vt:lpstr>
      <vt:lpstr>BCD-to-7-segment code</vt:lpstr>
      <vt:lpstr>BCD-to-7-segment code</vt:lpstr>
      <vt:lpstr>ALU — 74381 </vt:lpstr>
      <vt:lpstr>case, casez and casex</vt:lpstr>
      <vt:lpstr>Priority encoder</vt:lpstr>
    </vt:vector>
  </TitlesOfParts>
  <Company>UUM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COMPONENTS</dc:title>
  <dc:creator>Mohd Hasbullah Omar</dc:creator>
  <cp:lastModifiedBy>Microsoft Office User</cp:lastModifiedBy>
  <cp:revision>396</cp:revision>
  <cp:lastPrinted>1601-01-01T00:00:00Z</cp:lastPrinted>
  <dcterms:created xsi:type="dcterms:W3CDTF">2005-01-17T04:12:50Z</dcterms:created>
  <dcterms:modified xsi:type="dcterms:W3CDTF">2022-09-05T15:48:58Z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NXTAG2">
    <vt:lpwstr>000800a4080000000000010242300207f6000400038000</vt:lpwstr>
  </property>
</Properties>
</file>