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26.png" ContentType="image/png"/>
  <Override PartName="/ppt/media/image125.png" ContentType="image/png"/>
  <Override PartName="/ppt/media/image5.png" ContentType="image/png"/>
  <Override PartName="/ppt/media/image2.png" ContentType="image/png"/>
  <Override PartName="/ppt/media/image82.png" ContentType="image/png"/>
  <Override PartName="/ppt/media/image14.png" ContentType="image/png"/>
  <Override PartName="/ppt/media/image32.png" ContentType="image/png"/>
  <Override PartName="/ppt/media/image129.png" ContentType="image/png"/>
  <Override PartName="/ppt/media/image26.png" ContentType="image/png"/>
  <Override PartName="/ppt/media/image94.png" ContentType="image/png"/>
  <Override PartName="/ppt/media/image3.png" ContentType="image/png"/>
  <Override PartName="/ppt/media/image33.png" ContentType="image/png"/>
  <Override PartName="/ppt/media/image1.png" ContentType="image/png"/>
  <Override PartName="/ppt/media/image4.png" ContentType="image/png"/>
  <Override PartName="/ppt/media/image13.png" ContentType="image/png"/>
  <Override PartName="/ppt/media/image81.png" ContentType="image/png"/>
  <Override PartName="/ppt/media/image34.png" ContentType="image/png"/>
  <Override PartName="/ppt/media/image35.png" ContentType="image/png"/>
  <Override PartName="/ppt/media/image107.png" ContentType="image/png"/>
  <Override PartName="/ppt/media/image10.png" ContentType="image/png"/>
  <Override PartName="/ppt/media/image47.png" ContentType="image/png"/>
  <Override PartName="/ppt/media/image6.png" ContentType="image/png"/>
  <Override PartName="/ppt/media/image15.png" ContentType="image/png"/>
  <Override PartName="/ppt/media/image83.png" ContentType="image/png"/>
  <Override PartName="/ppt/media/image18.png" ContentType="image/png"/>
  <Override PartName="/ppt/media/image86.png" ContentType="image/png"/>
  <Override PartName="/ppt/media/image36.png" ContentType="image/png"/>
  <Override PartName="/ppt/media/image108.png" ContentType="image/png"/>
  <Override PartName="/ppt/media/image11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48.png" ContentType="image/png"/>
  <Override PartName="/ppt/media/image51.png" ContentType="image/png"/>
  <Override PartName="/ppt/media/image80.png" ContentType="image/png"/>
  <Override PartName="/ppt/media/image12.png" ContentType="image/png"/>
  <Override PartName="/ppt/media/image109.png" ContentType="image/png"/>
  <Override PartName="/ppt/media/image49.png" ContentType="image/png"/>
  <Override PartName="/ppt/media/image100.png" ContentType="image/png"/>
  <Override PartName="/ppt/media/image52.png" ContentType="image/png"/>
  <Override PartName="/ppt/media/image53.png" ContentType="image/png"/>
  <Override PartName="/ppt/media/image44.png" ContentType="image/png"/>
  <Override PartName="/ppt/media/image56.png" ContentType="image/png"/>
  <Override PartName="/ppt/media/image54.png" ContentType="image/png"/>
  <Override PartName="/ppt/media/image16.png" ContentType="image/png"/>
  <Override PartName="/ppt/media/image84.png" ContentType="image/png"/>
  <Override PartName="/ppt/media/image7.png" ContentType="image/png"/>
  <Override PartName="/ppt/media/image128.png" ContentType="image/png"/>
  <Override PartName="/ppt/media/image9.png" ContentType="image/png"/>
  <Override PartName="/ppt/media/image31.png" ContentType="image/png"/>
  <Override PartName="/ppt/media/image43.png" ContentType="image/png"/>
  <Override PartName="/ppt/media/image55.png" ContentType="image/png"/>
  <Override PartName="/ppt/media/image17.png" ContentType="image/png"/>
  <Override PartName="/ppt/media/image85.png" ContentType="image/png"/>
  <Override PartName="/ppt/media/image42.png" ContentType="image/png"/>
  <Override PartName="/ppt/media/image41.png" ContentType="image/png"/>
  <Override PartName="/ppt/media/image39.png" ContentType="image/png"/>
  <Override PartName="/ppt/media/image40.png" ContentType="image/png"/>
  <Override PartName="/ppt/media/image127.png" ContentType="image/png"/>
  <Override PartName="/ppt/media/image8.png" ContentType="image/png"/>
  <Override PartName="/ppt/media/image30.png" ContentType="image/png"/>
  <Override PartName="/ppt/media/image38.png" ContentType="image/png"/>
  <Override PartName="/ppt/media/image37.png" ContentType="image/png"/>
  <Override PartName="/ppt/media/image93.png" ContentType="image/png"/>
  <Override PartName="/ppt/media/image25.png" ContentType="image/png"/>
  <Override PartName="/ppt/media/image92.png" ContentType="image/png"/>
  <Override PartName="/ppt/media/image24.png" ContentType="image/png"/>
  <Override PartName="/ppt/media/image57.png" ContentType="image/png"/>
  <Override PartName="/ppt/media/image20.png" ContentType="image/png"/>
  <Override PartName="/ppt/media/image117.png" ContentType="image/png"/>
  <Override PartName="/ppt/media/image58.png" ContentType="image/png"/>
  <Override PartName="/ppt/media/image21.png" ContentType="image/png"/>
  <Override PartName="/ppt/media/image118.png" ContentType="image/png"/>
  <Override PartName="/ppt/media/image59.png" ContentType="image/png"/>
  <Override PartName="/ppt/media/image110.png" ContentType="image/png"/>
  <Override PartName="/ppt/media/image90.png" ContentType="image/png"/>
  <Override PartName="/ppt/media/image22.png" ContentType="image/png"/>
  <Override PartName="/ppt/media/image119.png" ContentType="image/png"/>
  <Override PartName="/ppt/media/image91.png" ContentType="image/png"/>
  <Override PartName="/ppt/media/image23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120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19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27.png" ContentType="image/png"/>
  <Override PartName="/ppt/media/image95.png" ContentType="image/png"/>
  <Override PartName="/ppt/media/image28.png" ContentType="image/png"/>
  <Override PartName="/ppt/media/image96.png" ContentType="image/png"/>
  <Override PartName="/ppt/media/image29.png" ContentType="image/png"/>
  <Override PartName="/ppt/media/image97.png" ContentType="image/png"/>
  <Override PartName="/ppt/media/image98.png" ContentType="image/png"/>
  <Override PartName="/ppt/media/image99.png" ContentType="image/png"/>
  <Override PartName="/ppt/media/image101.png" ContentType="image/png"/>
  <Override PartName="/ppt/media/image102.png" ContentType="image/png"/>
  <Override PartName="/ppt/media/image103.png" ContentType="image/png"/>
  <Override PartName="/ppt/media/image104.png" ContentType="image/png"/>
  <Override PartName="/ppt/media/image105.png" ContentType="image/png"/>
  <Override PartName="/ppt/media/image106.png" ContentType="image/png"/>
  <Override PartName="/ppt/media/image111.png" ContentType="image/png"/>
  <Override PartName="/ppt/media/image112.png" ContentType="image/png"/>
  <Override PartName="/ppt/media/image113.png" ContentType="image/png"/>
  <Override PartName="/ppt/media/image114.png" ContentType="image/png"/>
  <Override PartName="/ppt/media/image115.png" ContentType="image/png"/>
  <Override PartName="/ppt/media/image116.png" ContentType="image/png"/>
  <Override PartName="/ppt/media/image121.png" ContentType="image/png"/>
  <Override PartName="/ppt/media/image122.png" ContentType="image/png"/>
  <Override PartName="/ppt/media/image123.png" ContentType="image/png"/>
  <Override PartName="/ppt/media/image124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0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Download University of Cambridge Logo in SVG Vector or PNG ..."/>
          <p:cNvPicPr/>
          <p:nvPr/>
        </p:nvPicPr>
        <p:blipFill>
          <a:blip r:embed="rId2"/>
          <a:stretch/>
        </p:blipFill>
        <p:spPr>
          <a:xfrm>
            <a:off x="8877240" y="-648720"/>
            <a:ext cx="3578400" cy="2384640"/>
          </a:xfrm>
          <a:prstGeom prst="rect">
            <a:avLst/>
          </a:prstGeom>
          <a:ln w="0">
            <a:noFill/>
          </a:ln>
        </p:spPr>
      </p:pic>
      <p:pic>
        <p:nvPicPr>
          <p:cNvPr id="1" name="Picture 2" descr="Download University of Cambridge Logo in SVG Vector or PNG ..."/>
          <p:cNvPicPr/>
          <p:nvPr/>
        </p:nvPicPr>
        <p:blipFill>
          <a:blip r:embed="rId3">
            <a:alphaModFix amt="85000"/>
          </a:blip>
          <a:stretch/>
        </p:blipFill>
        <p:spPr>
          <a:xfrm>
            <a:off x="8877240" y="-648720"/>
            <a:ext cx="3578400" cy="23846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Download University of Cambridge Logo in SVG Vector or PNG ..."/>
          <p:cNvPicPr/>
          <p:nvPr/>
        </p:nvPicPr>
        <p:blipFill>
          <a:blip r:embed="rId2"/>
          <a:stretch/>
        </p:blipFill>
        <p:spPr>
          <a:xfrm>
            <a:off x="8877240" y="-648720"/>
            <a:ext cx="3578400" cy="2384640"/>
          </a:xfrm>
          <a:prstGeom prst="rect">
            <a:avLst/>
          </a:prstGeom>
          <a:ln w="0"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0" y="-3960"/>
            <a:ext cx="5367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a6a6a6"/>
                </a:solidFill>
                <a:latin typeface="Calibri"/>
                <a:ea typeface="DejaVu Sans"/>
              </a:rPr>
              <a:t>Lecture 14: Applications of Bayesian Analysis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</a:t>
            </a:r>
            <a:r>
              <a:rPr b="0" lang="en-GB" sz="4400" spc="-1" strike="noStrike">
                <a:latin typeface="Arial"/>
              </a:rPr>
              <a:t>edit the </a:t>
            </a:r>
            <a:r>
              <a:rPr b="0" lang="en-GB" sz="4400" spc="-1" strike="noStrike">
                <a:latin typeface="Arial"/>
              </a:rPr>
              <a:t>title text </a:t>
            </a:r>
            <a:r>
              <a:rPr b="0" lang="en-GB" sz="4400" spc="-1" strike="noStrike">
                <a:latin typeface="Arial"/>
              </a:rPr>
              <a:t>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2" descr="Download University of Cambridge Logo in SVG Vector or PNG ..."/>
          <p:cNvPicPr/>
          <p:nvPr/>
        </p:nvPicPr>
        <p:blipFill>
          <a:blip r:embed="rId2"/>
          <a:stretch/>
        </p:blipFill>
        <p:spPr>
          <a:xfrm>
            <a:off x="8877240" y="-648720"/>
            <a:ext cx="3578400" cy="2384640"/>
          </a:xfrm>
          <a:prstGeom prst="rect">
            <a:avLst/>
          </a:prstGeom>
          <a:ln w="0"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0" y="-3960"/>
            <a:ext cx="5367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a6a6a6"/>
                </a:solidFill>
                <a:latin typeface="Calibri"/>
                <a:ea typeface="DejaVu Sans"/>
              </a:rPr>
              <a:t>Lecture 14: Applications of Bayesian Analysis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image" Target="../media/image67.png"/><Relationship Id="rId15" Type="http://schemas.openxmlformats.org/officeDocument/2006/relationships/image" Target="../media/image68.png"/><Relationship Id="rId16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82.png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88.png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91.png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94.png"/><Relationship Id="rId2" Type="http://schemas.openxmlformats.org/officeDocument/2006/relationships/image" Target="../media/image95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6" Type="http://schemas.openxmlformats.org/officeDocument/2006/relationships/image" Target="../media/image106.png"/><Relationship Id="rId7" Type="http://schemas.openxmlformats.org/officeDocument/2006/relationships/image" Target="../media/image107.png"/><Relationship Id="rId8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08.png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Relationship Id="rId6" Type="http://schemas.openxmlformats.org/officeDocument/2006/relationships/image" Target="../media/image113.png"/><Relationship Id="rId7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Relationship Id="rId8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21.png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24.png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29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/>
          <p:nvPr/>
        </p:nvSpPr>
        <p:spPr>
          <a:xfrm>
            <a:off x="1523880" y="1122480"/>
            <a:ext cx="9141120" cy="238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c00000"/>
                </a:solidFill>
                <a:latin typeface="Calibri Light"/>
                <a:ea typeface="DejaVu Sans"/>
              </a:rPr>
              <a:t>Lecture 14</a:t>
            </a:r>
            <a:br>
              <a:rPr sz="1800"/>
            </a:br>
            <a:r>
              <a:rPr b="1" lang="en-US" sz="6000" spc="-1" strike="noStrike">
                <a:solidFill>
                  <a:srgbClr val="c00000"/>
                </a:solidFill>
                <a:latin typeface="Calibri Light"/>
                <a:ea typeface="DejaVu Sans"/>
              </a:rPr>
              <a:t>Applications of Bayesian Analysis 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121" name="TextShape 2"/>
          <p:cNvSpPr/>
          <p:nvPr/>
        </p:nvSpPr>
        <p:spPr>
          <a:xfrm>
            <a:off x="1523880" y="3602160"/>
            <a:ext cx="9141120" cy="165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Lecturer: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Dr Dominic Anstey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(da401)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22" name="TextShape 3"/>
          <p:cNvSpPr/>
          <p:nvPr/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2024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3" name="TextShape 4"/>
          <p:cNvSpPr/>
          <p:nvPr/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MPhil in DIS - Data Driven Radio Astronomy in the SKA era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4" name="TextShape 5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A374558E-59CC-4606-91B9-14C3B1693DE7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"/>
          <p:cNvSpPr/>
          <p:nvPr/>
        </p:nvSpPr>
        <p:spPr>
          <a:xfrm>
            <a:off x="5040000" y="2592000"/>
            <a:ext cx="2340000" cy="36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TextShape 35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alibri Light"/>
                <a:ea typeface="DejaVu Sans"/>
              </a:rPr>
              <a:t>Dicke Switches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19" name="TextShape 36"/>
          <p:cNvSpPr/>
          <p:nvPr/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2024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0" name="TextShape 37"/>
          <p:cNvSpPr/>
          <p:nvPr/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MPhil in DIS - Data Driven Radio Astronomy in the SKA era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1" name="TextShape 41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1EC8FD9A-4905-44FC-9577-9179CA167606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222" name=""/>
          <p:cNvSpPr/>
          <p:nvPr/>
        </p:nvSpPr>
        <p:spPr>
          <a:xfrm>
            <a:off x="900000" y="1440000"/>
            <a:ext cx="287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From Dicke (1946)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3" name=""/>
          <p:cNvSpPr/>
          <p:nvPr/>
        </p:nvSpPr>
        <p:spPr>
          <a:xfrm>
            <a:off x="3960000" y="1980000"/>
            <a:ext cx="1078920" cy="1258920"/>
          </a:xfrm>
          <a:prstGeom prst="rect">
            <a:avLst/>
          </a:prstGeom>
          <a:solidFill>
            <a:srgbClr val="729fcf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"/>
          <p:cNvSpPr/>
          <p:nvPr/>
        </p:nvSpPr>
        <p:spPr>
          <a:xfrm>
            <a:off x="4860000" y="2520000"/>
            <a:ext cx="178920" cy="178920"/>
          </a:xfrm>
          <a:prstGeom prst="ellipse">
            <a:avLst/>
          </a:prstGeom>
          <a:solidFill>
            <a:srgbClr val="729fc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"/>
          <p:cNvSpPr/>
          <p:nvPr/>
        </p:nvSpPr>
        <p:spPr>
          <a:xfrm>
            <a:off x="3960360" y="2988360"/>
            <a:ext cx="178920" cy="178920"/>
          </a:xfrm>
          <a:prstGeom prst="ellipse">
            <a:avLst/>
          </a:prstGeom>
          <a:solidFill>
            <a:srgbClr val="729fc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"/>
          <p:cNvSpPr/>
          <p:nvPr/>
        </p:nvSpPr>
        <p:spPr>
          <a:xfrm>
            <a:off x="3960360" y="2700360"/>
            <a:ext cx="178920" cy="178920"/>
          </a:xfrm>
          <a:prstGeom prst="ellipse">
            <a:avLst/>
          </a:prstGeom>
          <a:solidFill>
            <a:srgbClr val="729fc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"/>
          <p:cNvSpPr/>
          <p:nvPr/>
        </p:nvSpPr>
        <p:spPr>
          <a:xfrm>
            <a:off x="3960720" y="2412720"/>
            <a:ext cx="178920" cy="178920"/>
          </a:xfrm>
          <a:prstGeom prst="ellipse">
            <a:avLst/>
          </a:prstGeom>
          <a:solidFill>
            <a:srgbClr val="729fc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"/>
          <p:cNvSpPr/>
          <p:nvPr/>
        </p:nvSpPr>
        <p:spPr>
          <a:xfrm>
            <a:off x="3961080" y="2125080"/>
            <a:ext cx="178920" cy="178920"/>
          </a:xfrm>
          <a:prstGeom prst="ellipse">
            <a:avLst/>
          </a:prstGeom>
          <a:solidFill>
            <a:srgbClr val="729fc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"/>
          <p:cNvSpPr/>
          <p:nvPr/>
        </p:nvSpPr>
        <p:spPr>
          <a:xfrm flipH="1" flipV="1">
            <a:off x="4140000" y="2232000"/>
            <a:ext cx="720000" cy="360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"/>
          <p:cNvSpPr/>
          <p:nvPr/>
        </p:nvSpPr>
        <p:spPr>
          <a:xfrm flipH="1">
            <a:off x="3456000" y="2196000"/>
            <a:ext cx="504000" cy="36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"/>
          <p:cNvSpPr/>
          <p:nvPr/>
        </p:nvSpPr>
        <p:spPr>
          <a:xfrm flipH="1">
            <a:off x="3456000" y="2484000"/>
            <a:ext cx="504000" cy="36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"/>
          <p:cNvSpPr/>
          <p:nvPr/>
        </p:nvSpPr>
        <p:spPr>
          <a:xfrm flipH="1">
            <a:off x="3456000" y="2772000"/>
            <a:ext cx="504000" cy="36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"/>
          <p:cNvSpPr/>
          <p:nvPr/>
        </p:nvSpPr>
        <p:spPr>
          <a:xfrm flipH="1">
            <a:off x="3456000" y="3060000"/>
            <a:ext cx="504000" cy="36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"/>
          <p:cNvSpPr/>
          <p:nvPr/>
        </p:nvSpPr>
        <p:spPr>
          <a:xfrm flipV="1">
            <a:off x="3456000" y="1800000"/>
            <a:ext cx="360" cy="396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"/>
          <p:cNvSpPr/>
          <p:nvPr/>
        </p:nvSpPr>
        <p:spPr>
          <a:xfrm flipV="1">
            <a:off x="3460320" y="1436040"/>
            <a:ext cx="355680" cy="36432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"/>
          <p:cNvSpPr/>
          <p:nvPr/>
        </p:nvSpPr>
        <p:spPr>
          <a:xfrm>
            <a:off x="3096000" y="1440000"/>
            <a:ext cx="360000" cy="360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"/>
          <p:cNvSpPr/>
          <p:nvPr/>
        </p:nvSpPr>
        <p:spPr>
          <a:xfrm rot="5392800">
            <a:off x="5580720" y="2159640"/>
            <a:ext cx="898920" cy="89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29fcf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"/>
          <p:cNvSpPr/>
          <p:nvPr/>
        </p:nvSpPr>
        <p:spPr>
          <a:xfrm>
            <a:off x="3096000" y="2376000"/>
            <a:ext cx="358920" cy="17892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"/>
          <p:cNvSpPr/>
          <p:nvPr/>
        </p:nvSpPr>
        <p:spPr>
          <a:xfrm>
            <a:off x="3096000" y="2664000"/>
            <a:ext cx="358920" cy="17892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"/>
          <p:cNvSpPr/>
          <p:nvPr/>
        </p:nvSpPr>
        <p:spPr>
          <a:xfrm>
            <a:off x="3096000" y="2952000"/>
            <a:ext cx="358920" cy="17892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"/>
          <p:cNvSpPr/>
          <p:nvPr/>
        </p:nvSpPr>
        <p:spPr>
          <a:xfrm>
            <a:off x="2088000" y="2457720"/>
            <a:ext cx="12589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Known sources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2" name=""/>
          <p:cNvSpPr/>
          <p:nvPr/>
        </p:nvSpPr>
        <p:spPr>
          <a:xfrm>
            <a:off x="9540000" y="5940000"/>
            <a:ext cx="233892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From Roque et al. (2021)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43" name=""/>
          <p:cNvSpPr/>
          <p:nvPr/>
        </p:nvSpPr>
        <p:spPr>
          <a:xfrm>
            <a:off x="8640000" y="2520000"/>
            <a:ext cx="26989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Functions of the reflection coefficients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4" name=""/>
          <p:cNvSpPr/>
          <p:nvPr/>
        </p:nvSpPr>
        <p:spPr>
          <a:xfrm>
            <a:off x="6120000" y="5157720"/>
            <a:ext cx="25189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 a known calibrator, can fit for theta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8280000" y="2081160"/>
            <a:ext cx="2880000" cy="258840"/>
          </a:xfrm>
          <a:prstGeom prst="rect">
            <a:avLst/>
          </a:prstGeom>
          <a:ln w="0">
            <a:noFill/>
          </a:ln>
        </p:spPr>
      </p:pic>
      <p:pic>
        <p:nvPicPr>
          <p:cNvPr id="246" name="" descr=""/>
          <p:cNvPicPr/>
          <p:nvPr/>
        </p:nvPicPr>
        <p:blipFill>
          <a:blip r:embed="rId2"/>
          <a:stretch/>
        </p:blipFill>
        <p:spPr>
          <a:xfrm>
            <a:off x="1116000" y="3773520"/>
            <a:ext cx="6300000" cy="229680"/>
          </a:xfrm>
          <a:prstGeom prst="rect">
            <a:avLst/>
          </a:prstGeom>
          <a:ln w="0">
            <a:noFill/>
          </a:ln>
        </p:spPr>
      </p:pic>
      <p:pic>
        <p:nvPicPr>
          <p:cNvPr id="247" name="" descr=""/>
          <p:cNvPicPr/>
          <p:nvPr/>
        </p:nvPicPr>
        <p:blipFill>
          <a:blip r:embed="rId3"/>
          <a:stretch/>
        </p:blipFill>
        <p:spPr>
          <a:xfrm>
            <a:off x="1080000" y="4557240"/>
            <a:ext cx="3556080" cy="302760"/>
          </a:xfrm>
          <a:prstGeom prst="rect">
            <a:avLst/>
          </a:prstGeom>
          <a:ln w="0">
            <a:noFill/>
          </a:ln>
        </p:spPr>
      </p:pic>
      <p:pic>
        <p:nvPicPr>
          <p:cNvPr id="248" name="" descr=""/>
          <p:cNvPicPr/>
          <p:nvPr/>
        </p:nvPicPr>
        <p:blipFill>
          <a:blip r:embed="rId4"/>
          <a:stretch/>
        </p:blipFill>
        <p:spPr>
          <a:xfrm>
            <a:off x="1090080" y="5148000"/>
            <a:ext cx="5029920" cy="74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42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alibri Light"/>
                <a:ea typeface="DejaVu Sans"/>
              </a:rPr>
              <a:t>Loop Conjugate Priors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50" name="TextShape 43"/>
          <p:cNvSpPr/>
          <p:nvPr/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2024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51" name="TextShape 44"/>
          <p:cNvSpPr/>
          <p:nvPr/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MPhil in DIS - Data Driven Radio Astronomy in the SKA era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52" name="TextShape 45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30A44CD4-2623-4CBA-97A5-362FCAD768B9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253" name=""/>
          <p:cNvSpPr/>
          <p:nvPr/>
        </p:nvSpPr>
        <p:spPr>
          <a:xfrm>
            <a:off x="1080000" y="1440000"/>
            <a:ext cx="1025892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many cases, radiometers have limits on storage and data transmission rates (e.g. due to remote locations)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Need the calibration to be performed on-site, at a rate matching the data collection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1"/>
          <a:stretch/>
        </p:blipFill>
        <p:spPr>
          <a:xfrm>
            <a:off x="7740000" y="2520000"/>
            <a:ext cx="3778920" cy="3695040"/>
          </a:xfrm>
          <a:prstGeom prst="rect">
            <a:avLst/>
          </a:prstGeom>
          <a:ln w="0">
            <a:noFill/>
          </a:ln>
        </p:spPr>
      </p:pic>
      <p:sp>
        <p:nvSpPr>
          <p:cNvPr id="255" name=""/>
          <p:cNvSpPr/>
          <p:nvPr/>
        </p:nvSpPr>
        <p:spPr>
          <a:xfrm>
            <a:off x="1080000" y="2700000"/>
            <a:ext cx="215892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Normal likelihood with unknown mean and variance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6" name=""/>
          <p:cNvSpPr/>
          <p:nvPr/>
        </p:nvSpPr>
        <p:spPr>
          <a:xfrm>
            <a:off x="3960000" y="2700000"/>
            <a:ext cx="18615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Normal-inverse gamma distribution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3060000" y="3096000"/>
            <a:ext cx="900000" cy="36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"/>
          <p:cNvSpPr/>
          <p:nvPr/>
        </p:nvSpPr>
        <p:spPr>
          <a:xfrm>
            <a:off x="1620000" y="4140000"/>
            <a:ext cx="538920" cy="718920"/>
          </a:xfrm>
          <a:custGeom>
            <a:avLst/>
            <a:gdLst/>
            <a:ahLst/>
            <a:rect l="l" t="t" r="r" b="b"/>
            <a:pathLst>
              <a:path fill="none" w="1500" h="2000">
                <a:moveTo>
                  <a:pt x="0" y="0"/>
                </a:moveTo>
                <a:cubicBezTo>
                  <a:pt x="600" y="2000"/>
                  <a:pt x="1500" y="2000"/>
                  <a:pt x="1500" y="2000"/>
                </a:cubicBezTo>
              </a:path>
            </a:pathLst>
          </a:custGeom>
          <a:noFill/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"/>
          <p:cNvSpPr/>
          <p:nvPr/>
        </p:nvSpPr>
        <p:spPr>
          <a:xfrm>
            <a:off x="3240000" y="4320000"/>
            <a:ext cx="1438920" cy="239040"/>
          </a:xfrm>
          <a:custGeom>
            <a:avLst/>
            <a:gdLst/>
            <a:ahLst/>
            <a:rect l="l" t="t" r="r" b="b"/>
            <a:pathLst>
              <a:path fill="none" w="4000" h="667">
                <a:moveTo>
                  <a:pt x="0" y="667"/>
                </a:moveTo>
                <a:cubicBezTo>
                  <a:pt x="2000" y="-833"/>
                  <a:pt x="4000" y="667"/>
                  <a:pt x="4000" y="667"/>
                </a:cubicBezTo>
              </a:path>
            </a:pathLst>
          </a:custGeom>
          <a:noFill/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"/>
          <p:cNvSpPr/>
          <p:nvPr/>
        </p:nvSpPr>
        <p:spPr>
          <a:xfrm>
            <a:off x="3242880" y="5111280"/>
            <a:ext cx="1436040" cy="287640"/>
          </a:xfrm>
          <a:custGeom>
            <a:avLst/>
            <a:gdLst/>
            <a:ahLst/>
            <a:rect l="l" t="t" r="r" b="b"/>
            <a:pathLst>
              <a:path fill="none" w="3992" h="802">
                <a:moveTo>
                  <a:pt x="3992" y="252"/>
                </a:moveTo>
                <a:cubicBezTo>
                  <a:pt x="1901" y="1623"/>
                  <a:pt x="0" y="0"/>
                  <a:pt x="0" y="0"/>
                </a:cubicBezTo>
              </a:path>
            </a:pathLst>
          </a:custGeom>
          <a:noFill/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"/>
          <p:cNvSpPr/>
          <p:nvPr/>
        </p:nvSpPr>
        <p:spPr>
          <a:xfrm>
            <a:off x="2700000" y="5580000"/>
            <a:ext cx="269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Loop over all calibrators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2" name=""/>
          <p:cNvSpPr/>
          <p:nvPr/>
        </p:nvSpPr>
        <p:spPr>
          <a:xfrm>
            <a:off x="5400000" y="4860000"/>
            <a:ext cx="540000" cy="36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"/>
          <p:cNvSpPr/>
          <p:nvPr/>
        </p:nvSpPr>
        <p:spPr>
          <a:xfrm>
            <a:off x="8820000" y="6228360"/>
            <a:ext cx="233892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From Roque et al. (2021)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264" name="" descr=""/>
          <p:cNvPicPr/>
          <p:nvPr/>
        </p:nvPicPr>
        <p:blipFill>
          <a:blip r:embed="rId2"/>
          <a:stretch/>
        </p:blipFill>
        <p:spPr>
          <a:xfrm>
            <a:off x="1400040" y="3780000"/>
            <a:ext cx="759960" cy="312840"/>
          </a:xfrm>
          <a:prstGeom prst="rect">
            <a:avLst/>
          </a:prstGeom>
          <a:ln w="0">
            <a:noFill/>
          </a:ln>
        </p:spPr>
      </p:pic>
      <p:pic>
        <p:nvPicPr>
          <p:cNvPr id="265" name="" descr=""/>
          <p:cNvPicPr/>
          <p:nvPr/>
        </p:nvPicPr>
        <p:blipFill>
          <a:blip r:embed="rId3"/>
          <a:stretch/>
        </p:blipFill>
        <p:spPr>
          <a:xfrm>
            <a:off x="2271960" y="4711680"/>
            <a:ext cx="1508040" cy="328320"/>
          </a:xfrm>
          <a:prstGeom prst="rect">
            <a:avLst/>
          </a:prstGeom>
          <a:ln w="0">
            <a:noFill/>
          </a:ln>
        </p:spPr>
      </p:pic>
      <p:pic>
        <p:nvPicPr>
          <p:cNvPr id="266" name="" descr=""/>
          <p:cNvPicPr/>
          <p:nvPr/>
        </p:nvPicPr>
        <p:blipFill>
          <a:blip r:embed="rId4"/>
          <a:stretch/>
        </p:blipFill>
        <p:spPr>
          <a:xfrm>
            <a:off x="4464000" y="4710600"/>
            <a:ext cx="834480" cy="365400"/>
          </a:xfrm>
          <a:prstGeom prst="rect">
            <a:avLst/>
          </a:prstGeom>
          <a:ln w="0">
            <a:noFill/>
          </a:ln>
        </p:spPr>
      </p:pic>
      <p:pic>
        <p:nvPicPr>
          <p:cNvPr id="267" name="" descr=""/>
          <p:cNvPicPr/>
          <p:nvPr/>
        </p:nvPicPr>
        <p:blipFill>
          <a:blip r:embed="rId5"/>
          <a:stretch/>
        </p:blipFill>
        <p:spPr>
          <a:xfrm>
            <a:off x="5976000" y="4680000"/>
            <a:ext cx="1208880" cy="3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alibri Light"/>
                <a:ea typeface="DejaVu Sans"/>
              </a:rPr>
              <a:t>Likelihood Reweighting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69" name="TextShape 2"/>
          <p:cNvSpPr/>
          <p:nvPr/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2024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70" name="TextShape 3"/>
          <p:cNvSpPr/>
          <p:nvPr/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MPhil in DIS - Data Driven Radio Astronomy in the SKA era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71" name="TextShape 4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35581A80-BE0E-4A90-B631-8CE66DCEA3AB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272" name=""/>
          <p:cNvSpPr/>
          <p:nvPr/>
        </p:nvSpPr>
        <p:spPr>
          <a:xfrm>
            <a:off x="900000" y="1620000"/>
            <a:ext cx="7558560" cy="367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speed of the likelihood evaluation is the limiting factor in computation time for most Bayesian algorithms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the required likelihood is slow to evaluate, it can impede or prevent the analysis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bulk of likelihood calls are used for exploring the parameter volume in order to isolate the region of high posterior probability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Consider the possibility of using a faster likelihood to locate the posterior peak first  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" descr=""/>
          <p:cNvPicPr/>
          <p:nvPr/>
        </p:nvPicPr>
        <p:blipFill>
          <a:blip r:embed="rId1"/>
          <a:stretch/>
        </p:blipFill>
        <p:spPr>
          <a:xfrm>
            <a:off x="181440" y="3600000"/>
            <a:ext cx="5038560" cy="2908800"/>
          </a:xfrm>
          <a:prstGeom prst="rect">
            <a:avLst/>
          </a:prstGeom>
          <a:ln w="0">
            <a:noFill/>
          </a:ln>
        </p:spPr>
      </p:pic>
      <p:sp>
        <p:nvSpPr>
          <p:cNvPr id="274" name="Text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alibri Light"/>
                <a:ea typeface="DejaVu Sans"/>
              </a:rPr>
              <a:t>Slow and Fast Likelihoods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75" name="TextShape 2"/>
          <p:cNvSpPr/>
          <p:nvPr/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2024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76" name="TextShape 3"/>
          <p:cNvSpPr/>
          <p:nvPr/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MPhil in DIS - Data Driven Radio Astronomy in the SKA era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77" name="TextShape 4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07597477-20CB-444A-9785-588B9B956AB8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278" name=""/>
          <p:cNvSpPr/>
          <p:nvPr/>
        </p:nvSpPr>
        <p:spPr>
          <a:xfrm>
            <a:off x="900000" y="1620000"/>
            <a:ext cx="8638560" cy="16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Assume 2 likelihoods, one of which is much faster to evaluate, can be defined, subject to the conditions: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Both likelihoods take the same parameters with the same priors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Both likelihoods have a posterior peak in the same location of parameter space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79" name=""/>
          <p:cNvSpPr/>
          <p:nvPr/>
        </p:nvSpPr>
        <p:spPr>
          <a:xfrm>
            <a:off x="1584000" y="3240000"/>
            <a:ext cx="53856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4400" spc="-1" strike="noStrike">
                <a:solidFill>
                  <a:srgbClr val="00a933"/>
                </a:solidFill>
                <a:latin typeface="Arial"/>
                <a:ea typeface="DejaVu Sans"/>
              </a:rPr>
              <a:t>✓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80" name=""/>
          <p:cNvSpPr/>
          <p:nvPr/>
        </p:nvSpPr>
        <p:spPr>
          <a:xfrm>
            <a:off x="3528000" y="3492000"/>
            <a:ext cx="53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❌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2"/>
          <a:stretch/>
        </p:blipFill>
        <p:spPr>
          <a:xfrm>
            <a:off x="6336000" y="3814920"/>
            <a:ext cx="4860000" cy="634320"/>
          </a:xfrm>
          <a:prstGeom prst="rect">
            <a:avLst/>
          </a:prstGeom>
          <a:ln w="0">
            <a:noFill/>
          </a:ln>
        </p:spPr>
      </p:pic>
      <p:pic>
        <p:nvPicPr>
          <p:cNvPr id="282" name="" descr=""/>
          <p:cNvPicPr/>
          <p:nvPr/>
        </p:nvPicPr>
        <p:blipFill>
          <a:blip r:embed="rId3"/>
          <a:stretch/>
        </p:blipFill>
        <p:spPr>
          <a:xfrm>
            <a:off x="6334920" y="4634280"/>
            <a:ext cx="4783320" cy="69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alibri Light"/>
                <a:ea typeface="DejaVu Sans"/>
              </a:rPr>
              <a:t>Reweighting Relation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84" name="TextShape 2"/>
          <p:cNvSpPr/>
          <p:nvPr/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2024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85" name="TextShape 3"/>
          <p:cNvSpPr/>
          <p:nvPr/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MPhil in DIS - Data Driven Radio Astronomy in the SKA era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86" name="TextShape 4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2F59C2C4-C01A-4BB5-9D52-B2B045F64280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287" name="" descr=""/>
          <p:cNvPicPr/>
          <p:nvPr/>
        </p:nvPicPr>
        <p:blipFill>
          <a:blip r:embed="rId1"/>
          <a:stretch/>
        </p:blipFill>
        <p:spPr>
          <a:xfrm>
            <a:off x="6480000" y="1800000"/>
            <a:ext cx="4858560" cy="749520"/>
          </a:xfrm>
          <a:prstGeom prst="rect">
            <a:avLst/>
          </a:prstGeom>
          <a:ln w="0">
            <a:noFill/>
          </a:ln>
        </p:spPr>
      </p:pic>
      <p:pic>
        <p:nvPicPr>
          <p:cNvPr id="288" name="" descr=""/>
          <p:cNvPicPr/>
          <p:nvPr/>
        </p:nvPicPr>
        <p:blipFill>
          <a:blip r:embed="rId2"/>
          <a:stretch/>
        </p:blipFill>
        <p:spPr>
          <a:xfrm>
            <a:off x="540000" y="1800000"/>
            <a:ext cx="4858560" cy="774360"/>
          </a:xfrm>
          <a:prstGeom prst="rect">
            <a:avLst/>
          </a:prstGeom>
          <a:ln w="0">
            <a:noFill/>
          </a:ln>
        </p:spPr>
      </p:pic>
      <p:pic>
        <p:nvPicPr>
          <p:cNvPr id="289" name="" descr=""/>
          <p:cNvPicPr/>
          <p:nvPr/>
        </p:nvPicPr>
        <p:blipFill>
          <a:blip r:embed="rId3"/>
          <a:stretch/>
        </p:blipFill>
        <p:spPr>
          <a:xfrm>
            <a:off x="3883680" y="3240000"/>
            <a:ext cx="3674880" cy="836280"/>
          </a:xfrm>
          <a:prstGeom prst="rect">
            <a:avLst/>
          </a:prstGeom>
          <a:ln w="0">
            <a:noFill/>
          </a:ln>
        </p:spPr>
      </p:pic>
      <p:sp>
        <p:nvSpPr>
          <p:cNvPr id="290" name=""/>
          <p:cNvSpPr/>
          <p:nvPr/>
        </p:nvSpPr>
        <p:spPr>
          <a:xfrm rot="6961800">
            <a:off x="7010280" y="2661120"/>
            <a:ext cx="538560" cy="35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91" name="" descr=""/>
          <p:cNvPicPr/>
          <p:nvPr/>
        </p:nvPicPr>
        <p:blipFill>
          <a:blip r:embed="rId4"/>
          <a:stretch/>
        </p:blipFill>
        <p:spPr>
          <a:xfrm>
            <a:off x="2340000" y="4860000"/>
            <a:ext cx="7151400" cy="836280"/>
          </a:xfrm>
          <a:prstGeom prst="rect">
            <a:avLst/>
          </a:prstGeom>
          <a:ln w="0">
            <a:noFill/>
          </a:ln>
        </p:spPr>
      </p:pic>
      <p:sp>
        <p:nvSpPr>
          <p:cNvPr id="292" name=""/>
          <p:cNvSpPr/>
          <p:nvPr/>
        </p:nvSpPr>
        <p:spPr>
          <a:xfrm rot="3937800">
            <a:off x="1306800" y="3541320"/>
            <a:ext cx="2257920" cy="35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"/>
          <p:cNvSpPr/>
          <p:nvPr/>
        </p:nvSpPr>
        <p:spPr>
          <a:xfrm rot="4129800">
            <a:off x="6475680" y="4361400"/>
            <a:ext cx="538560" cy="35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22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alibri Light"/>
                <a:ea typeface="DejaVu Sans"/>
              </a:rPr>
              <a:t>Reweighting Relation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95" name="TextShape 23"/>
          <p:cNvSpPr/>
          <p:nvPr/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2024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96" name="TextShape 24"/>
          <p:cNvSpPr/>
          <p:nvPr/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MPhil in DIS - Data Driven Radio Astronomy in the SKA era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97" name="TextShape 25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7ECDA418-D8A1-4028-8792-EF08BAC1D507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298" name=""/>
          <p:cNvSpPr/>
          <p:nvPr/>
        </p:nvSpPr>
        <p:spPr>
          <a:xfrm>
            <a:off x="720000" y="1620000"/>
            <a:ext cx="6838560" cy="41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Process: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Define a comparable fast likelihood with the same parameters and similar posterior to the slow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Perform a model fit to acquire a representative set of samples from the posterior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For each posterior sample, evaluate the fast and slow likelihoods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Multiply the posterior sample weights by the reweight factor to convert them to samples of the slow posterior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Slow likelihood only need to be evaluated for the few posterior samples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99" name="" descr=""/>
          <p:cNvPicPr/>
          <p:nvPr/>
        </p:nvPicPr>
        <p:blipFill>
          <a:blip r:embed="rId1"/>
          <a:stretch/>
        </p:blipFill>
        <p:spPr>
          <a:xfrm>
            <a:off x="8100000" y="2880000"/>
            <a:ext cx="2850120" cy="72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" descr=""/>
          <p:cNvPicPr/>
          <p:nvPr/>
        </p:nvPicPr>
        <p:blipFill>
          <a:blip r:embed="rId1"/>
          <a:stretch/>
        </p:blipFill>
        <p:spPr>
          <a:xfrm>
            <a:off x="1239120" y="1620000"/>
            <a:ext cx="5060160" cy="5060160"/>
          </a:xfrm>
          <a:prstGeom prst="rect">
            <a:avLst/>
          </a:prstGeom>
          <a:ln w="0">
            <a:noFill/>
          </a:ln>
        </p:spPr>
      </p:pic>
      <p:sp>
        <p:nvSpPr>
          <p:cNvPr id="301" name="Text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alibri Light"/>
                <a:ea typeface="DejaVu Sans"/>
              </a:rPr>
              <a:t>Use Case – RFI Excision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02" name="TextShape 2"/>
          <p:cNvSpPr/>
          <p:nvPr/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2024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03" name="TextShape 3"/>
          <p:cNvSpPr/>
          <p:nvPr/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MPhil in DIS - Data Driven Radio Astronomy in the SKA era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04" name="TextShape 4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B51326F6-1DD6-474F-9C0D-CF4A1AF2150B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305" name=""/>
          <p:cNvSpPr/>
          <p:nvPr/>
        </p:nvSpPr>
        <p:spPr>
          <a:xfrm>
            <a:off x="1260000" y="1688400"/>
            <a:ext cx="989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Radio Frequency Interference: Contamination of data by radio emissions from local sources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06" name=""/>
          <p:cNvSpPr/>
          <p:nvPr/>
        </p:nvSpPr>
        <p:spPr>
          <a:xfrm>
            <a:off x="6300000" y="3060000"/>
            <a:ext cx="3419280" cy="16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Needs flagging and removing from data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Removing entire channels of transient RFI results in the loss of useful information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83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alibri Light"/>
                <a:ea typeface="DejaVu Sans"/>
              </a:rPr>
              <a:t>Bayesian Anomaly Flagging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08" name="TextShape 84"/>
          <p:cNvSpPr/>
          <p:nvPr/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2024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09" name="TextShape 85"/>
          <p:cNvSpPr/>
          <p:nvPr/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MPhil in DIS - Data Driven Radio Astronomy in the SKA era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10" name="TextShape 86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B1D8D4F9-BF82-47A0-BD05-C0484A2EBAC6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311" name="" descr=""/>
          <p:cNvPicPr/>
          <p:nvPr/>
        </p:nvPicPr>
        <p:blipFill>
          <a:blip r:embed="rId1"/>
          <a:stretch/>
        </p:blipFill>
        <p:spPr>
          <a:xfrm>
            <a:off x="3092040" y="3995280"/>
            <a:ext cx="327600" cy="899280"/>
          </a:xfrm>
          <a:prstGeom prst="rect">
            <a:avLst/>
          </a:prstGeom>
          <a:ln w="0">
            <a:noFill/>
          </a:ln>
        </p:spPr>
      </p:pic>
      <p:sp>
        <p:nvSpPr>
          <p:cNvPr id="312" name=""/>
          <p:cNvSpPr/>
          <p:nvPr/>
        </p:nvSpPr>
        <p:spPr>
          <a:xfrm>
            <a:off x="7092360" y="3728160"/>
            <a:ext cx="53928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if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313" name=""/>
          <p:cNvSpPr/>
          <p:nvPr/>
        </p:nvSpPr>
        <p:spPr>
          <a:xfrm>
            <a:off x="7092360" y="4520160"/>
            <a:ext cx="388728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otherwise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314" name="" descr=""/>
          <p:cNvPicPr/>
          <p:nvPr/>
        </p:nvPicPr>
        <p:blipFill>
          <a:blip r:embed="rId2"/>
          <a:stretch/>
        </p:blipFill>
        <p:spPr>
          <a:xfrm>
            <a:off x="2241360" y="4192560"/>
            <a:ext cx="494280" cy="846720"/>
          </a:xfrm>
          <a:prstGeom prst="rect">
            <a:avLst/>
          </a:prstGeom>
          <a:ln w="0">
            <a:noFill/>
          </a:ln>
        </p:spPr>
      </p:pic>
      <p:pic>
        <p:nvPicPr>
          <p:cNvPr id="315" name="" descr=""/>
          <p:cNvPicPr/>
          <p:nvPr/>
        </p:nvPicPr>
        <p:blipFill>
          <a:blip r:embed="rId3"/>
          <a:stretch/>
        </p:blipFill>
        <p:spPr>
          <a:xfrm>
            <a:off x="540720" y="4284360"/>
            <a:ext cx="1449720" cy="444600"/>
          </a:xfrm>
          <a:prstGeom prst="rect">
            <a:avLst/>
          </a:prstGeom>
          <a:ln w="0">
            <a:noFill/>
          </a:ln>
        </p:spPr>
      </p:pic>
      <p:pic>
        <p:nvPicPr>
          <p:cNvPr id="316" name="" descr=""/>
          <p:cNvPicPr/>
          <p:nvPr/>
        </p:nvPicPr>
        <p:blipFill>
          <a:blip r:embed="rId4"/>
          <a:stretch/>
        </p:blipFill>
        <p:spPr>
          <a:xfrm>
            <a:off x="5759640" y="2340000"/>
            <a:ext cx="5579640" cy="764640"/>
          </a:xfrm>
          <a:prstGeom prst="rect">
            <a:avLst/>
          </a:prstGeom>
          <a:ln w="0">
            <a:noFill/>
          </a:ln>
        </p:spPr>
      </p:pic>
      <p:pic>
        <p:nvPicPr>
          <p:cNvPr id="317" name="" descr=""/>
          <p:cNvPicPr/>
          <p:nvPr/>
        </p:nvPicPr>
        <p:blipFill>
          <a:blip r:embed="rId5"/>
          <a:stretch/>
        </p:blipFill>
        <p:spPr>
          <a:xfrm>
            <a:off x="3831840" y="3744000"/>
            <a:ext cx="2827800" cy="389520"/>
          </a:xfrm>
          <a:prstGeom prst="rect">
            <a:avLst/>
          </a:prstGeom>
          <a:ln w="0">
            <a:noFill/>
          </a:ln>
        </p:spPr>
      </p:pic>
      <p:pic>
        <p:nvPicPr>
          <p:cNvPr id="318" name="" descr=""/>
          <p:cNvPicPr/>
          <p:nvPr/>
        </p:nvPicPr>
        <p:blipFill>
          <a:blip r:embed="rId6"/>
          <a:stretch/>
        </p:blipFill>
        <p:spPr>
          <a:xfrm>
            <a:off x="7584840" y="3816360"/>
            <a:ext cx="4294800" cy="322920"/>
          </a:xfrm>
          <a:prstGeom prst="rect">
            <a:avLst/>
          </a:prstGeom>
          <a:ln w="0">
            <a:noFill/>
          </a:ln>
        </p:spPr>
      </p:pic>
      <p:pic>
        <p:nvPicPr>
          <p:cNvPr id="319" name="" descr=""/>
          <p:cNvPicPr/>
          <p:nvPr/>
        </p:nvPicPr>
        <p:blipFill>
          <a:blip r:embed="rId7"/>
          <a:stretch/>
        </p:blipFill>
        <p:spPr>
          <a:xfrm>
            <a:off x="3780360" y="4680000"/>
            <a:ext cx="2018160" cy="351360"/>
          </a:xfrm>
          <a:prstGeom prst="rect">
            <a:avLst/>
          </a:prstGeom>
          <a:ln w="0">
            <a:noFill/>
          </a:ln>
        </p:spPr>
      </p:pic>
      <p:sp>
        <p:nvSpPr>
          <p:cNvPr id="320" name=""/>
          <p:cNvSpPr/>
          <p:nvPr/>
        </p:nvSpPr>
        <p:spPr>
          <a:xfrm>
            <a:off x="3060000" y="5517720"/>
            <a:ext cx="21592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Probability a point is contaminated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21" name=""/>
          <p:cNvSpPr/>
          <p:nvPr/>
        </p:nvSpPr>
        <p:spPr>
          <a:xfrm>
            <a:off x="5400000" y="5580000"/>
            <a:ext cx="287928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Approximate scale of contamination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22" name=""/>
          <p:cNvSpPr/>
          <p:nvPr/>
        </p:nvSpPr>
        <p:spPr>
          <a:xfrm flipV="1">
            <a:off x="4176000" y="5148000"/>
            <a:ext cx="180000" cy="36000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"/>
          <p:cNvSpPr/>
          <p:nvPr/>
        </p:nvSpPr>
        <p:spPr>
          <a:xfrm flipH="1" flipV="1">
            <a:off x="5652000" y="5032080"/>
            <a:ext cx="288000" cy="54792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"/>
          <p:cNvSpPr/>
          <p:nvPr/>
        </p:nvSpPr>
        <p:spPr>
          <a:xfrm>
            <a:off x="9540000" y="5940000"/>
            <a:ext cx="233892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From Leeney et al. (2023)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325" name="" descr=""/>
          <p:cNvPicPr/>
          <p:nvPr/>
        </p:nvPicPr>
        <p:blipFill>
          <a:blip r:embed="rId8"/>
          <a:stretch/>
        </p:blipFill>
        <p:spPr>
          <a:xfrm>
            <a:off x="540000" y="1440000"/>
            <a:ext cx="3122640" cy="233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" descr=""/>
          <p:cNvPicPr/>
          <p:nvPr/>
        </p:nvPicPr>
        <p:blipFill>
          <a:blip r:embed="rId1"/>
          <a:stretch/>
        </p:blipFill>
        <p:spPr>
          <a:xfrm>
            <a:off x="1620000" y="4064040"/>
            <a:ext cx="3059280" cy="2291760"/>
          </a:xfrm>
          <a:prstGeom prst="rect">
            <a:avLst/>
          </a:prstGeom>
          <a:ln w="0">
            <a:noFill/>
          </a:ln>
        </p:spPr>
      </p:pic>
      <p:sp>
        <p:nvSpPr>
          <p:cNvPr id="327" name="TextShape 87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alibri Light"/>
                <a:ea typeface="DejaVu Sans"/>
              </a:rPr>
              <a:t>Use Case – RFI Excision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28" name="TextShape 88"/>
          <p:cNvSpPr/>
          <p:nvPr/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2024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29" name="TextShape 89"/>
          <p:cNvSpPr/>
          <p:nvPr/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MPhil in DIS - Data Driven Radio Astronomy in the SKA era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30" name="TextShape 90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3BA28F9A-AFD4-42C1-B27F-3C55370378E4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331" name="" descr=""/>
          <p:cNvPicPr/>
          <p:nvPr/>
        </p:nvPicPr>
        <p:blipFill>
          <a:blip r:embed="rId2"/>
          <a:stretch/>
        </p:blipFill>
        <p:spPr>
          <a:xfrm>
            <a:off x="1759680" y="2465280"/>
            <a:ext cx="156240" cy="472680"/>
          </a:xfrm>
          <a:prstGeom prst="rect">
            <a:avLst/>
          </a:prstGeom>
          <a:ln w="0">
            <a:noFill/>
          </a:ln>
        </p:spPr>
      </p:pic>
      <p:sp>
        <p:nvSpPr>
          <p:cNvPr id="332" name=""/>
          <p:cNvSpPr/>
          <p:nvPr/>
        </p:nvSpPr>
        <p:spPr>
          <a:xfrm>
            <a:off x="3384000" y="2360880"/>
            <a:ext cx="327960" cy="25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if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33" name=""/>
          <p:cNvSpPr/>
          <p:nvPr/>
        </p:nvSpPr>
        <p:spPr>
          <a:xfrm>
            <a:off x="3600000" y="2759760"/>
            <a:ext cx="1856880" cy="2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otherwise</a:t>
            </a:r>
            <a:endParaRPr b="0" lang="en-GB" sz="1500" spc="-1" strike="noStrike">
              <a:latin typeface="Arial"/>
            </a:endParaRPr>
          </a:p>
        </p:txBody>
      </p:sp>
      <p:pic>
        <p:nvPicPr>
          <p:cNvPr id="334" name="" descr=""/>
          <p:cNvPicPr/>
          <p:nvPr/>
        </p:nvPicPr>
        <p:blipFill>
          <a:blip r:embed="rId3"/>
          <a:stretch/>
        </p:blipFill>
        <p:spPr>
          <a:xfrm>
            <a:off x="1353240" y="2568960"/>
            <a:ext cx="235800" cy="444960"/>
          </a:xfrm>
          <a:prstGeom prst="rect">
            <a:avLst/>
          </a:prstGeom>
          <a:ln w="0">
            <a:noFill/>
          </a:ln>
        </p:spPr>
      </p:pic>
      <p:pic>
        <p:nvPicPr>
          <p:cNvPr id="335" name="" descr=""/>
          <p:cNvPicPr/>
          <p:nvPr/>
        </p:nvPicPr>
        <p:blipFill>
          <a:blip r:embed="rId4"/>
          <a:stretch/>
        </p:blipFill>
        <p:spPr>
          <a:xfrm>
            <a:off x="540720" y="2617560"/>
            <a:ext cx="692280" cy="233280"/>
          </a:xfrm>
          <a:prstGeom prst="rect">
            <a:avLst/>
          </a:prstGeom>
          <a:ln w="0">
            <a:noFill/>
          </a:ln>
        </p:spPr>
      </p:pic>
      <p:pic>
        <p:nvPicPr>
          <p:cNvPr id="336" name="" descr=""/>
          <p:cNvPicPr/>
          <p:nvPr/>
        </p:nvPicPr>
        <p:blipFill>
          <a:blip r:embed="rId5"/>
          <a:stretch/>
        </p:blipFill>
        <p:spPr>
          <a:xfrm>
            <a:off x="2071080" y="2408760"/>
            <a:ext cx="1323360" cy="209520"/>
          </a:xfrm>
          <a:prstGeom prst="rect">
            <a:avLst/>
          </a:prstGeom>
          <a:ln w="0">
            <a:noFill/>
          </a:ln>
        </p:spPr>
      </p:pic>
      <p:pic>
        <p:nvPicPr>
          <p:cNvPr id="337" name="" descr=""/>
          <p:cNvPicPr/>
          <p:nvPr/>
        </p:nvPicPr>
        <p:blipFill>
          <a:blip r:embed="rId6"/>
          <a:stretch/>
        </p:blipFill>
        <p:spPr>
          <a:xfrm>
            <a:off x="1415160" y="3219480"/>
            <a:ext cx="3876120" cy="560160"/>
          </a:xfrm>
          <a:prstGeom prst="rect">
            <a:avLst/>
          </a:prstGeom>
          <a:ln w="0">
            <a:noFill/>
          </a:ln>
        </p:spPr>
      </p:pic>
      <p:pic>
        <p:nvPicPr>
          <p:cNvPr id="338" name="" descr=""/>
          <p:cNvPicPr/>
          <p:nvPr/>
        </p:nvPicPr>
        <p:blipFill>
          <a:blip r:embed="rId7"/>
          <a:stretch/>
        </p:blipFill>
        <p:spPr>
          <a:xfrm>
            <a:off x="6480720" y="2593800"/>
            <a:ext cx="677520" cy="202320"/>
          </a:xfrm>
          <a:prstGeom prst="rect">
            <a:avLst/>
          </a:prstGeom>
          <a:ln w="0">
            <a:noFill/>
          </a:ln>
        </p:spPr>
      </p:pic>
      <p:pic>
        <p:nvPicPr>
          <p:cNvPr id="339" name="" descr=""/>
          <p:cNvPicPr/>
          <p:nvPr/>
        </p:nvPicPr>
        <p:blipFill>
          <a:blip r:embed="rId8"/>
          <a:stretch/>
        </p:blipFill>
        <p:spPr>
          <a:xfrm>
            <a:off x="7674120" y="2462040"/>
            <a:ext cx="153000" cy="409680"/>
          </a:xfrm>
          <a:prstGeom prst="rect">
            <a:avLst/>
          </a:prstGeom>
          <a:ln w="0">
            <a:noFill/>
          </a:ln>
        </p:spPr>
      </p:pic>
      <p:sp>
        <p:nvSpPr>
          <p:cNvPr id="340" name=""/>
          <p:cNvSpPr/>
          <p:nvPr/>
        </p:nvSpPr>
        <p:spPr>
          <a:xfrm>
            <a:off x="9432720" y="2376360"/>
            <a:ext cx="436320" cy="2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DejaVu Sans"/>
              </a:rPr>
              <a:t>if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341" name=""/>
          <p:cNvSpPr/>
          <p:nvPr/>
        </p:nvSpPr>
        <p:spPr>
          <a:xfrm>
            <a:off x="9545400" y="2701440"/>
            <a:ext cx="1817640" cy="38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otherwise</a:t>
            </a:r>
            <a:endParaRPr b="0" lang="en-GB" sz="1500" spc="-1" strike="noStrike">
              <a:latin typeface="Arial"/>
            </a:endParaRPr>
          </a:p>
        </p:txBody>
      </p:sp>
      <p:pic>
        <p:nvPicPr>
          <p:cNvPr id="342" name="" descr=""/>
          <p:cNvPicPr/>
          <p:nvPr/>
        </p:nvPicPr>
        <p:blipFill>
          <a:blip r:embed="rId9"/>
          <a:stretch/>
        </p:blipFill>
        <p:spPr>
          <a:xfrm>
            <a:off x="7280640" y="2561760"/>
            <a:ext cx="230760" cy="359640"/>
          </a:xfrm>
          <a:prstGeom prst="rect">
            <a:avLst/>
          </a:prstGeom>
          <a:ln w="0">
            <a:noFill/>
          </a:ln>
        </p:spPr>
      </p:pic>
      <p:pic>
        <p:nvPicPr>
          <p:cNvPr id="343" name="" descr=""/>
          <p:cNvPicPr/>
          <p:nvPr/>
        </p:nvPicPr>
        <p:blipFill>
          <a:blip r:embed="rId10"/>
          <a:stretch/>
        </p:blipFill>
        <p:spPr>
          <a:xfrm>
            <a:off x="8080200" y="2429640"/>
            <a:ext cx="1260000" cy="159840"/>
          </a:xfrm>
          <a:prstGeom prst="rect">
            <a:avLst/>
          </a:prstGeom>
          <a:ln w="0">
            <a:noFill/>
          </a:ln>
        </p:spPr>
      </p:pic>
      <p:pic>
        <p:nvPicPr>
          <p:cNvPr id="344" name="" descr=""/>
          <p:cNvPicPr/>
          <p:nvPr/>
        </p:nvPicPr>
        <p:blipFill>
          <a:blip r:embed="rId11"/>
          <a:stretch/>
        </p:blipFill>
        <p:spPr>
          <a:xfrm>
            <a:off x="6742440" y="3142800"/>
            <a:ext cx="4776840" cy="636840"/>
          </a:xfrm>
          <a:prstGeom prst="rect">
            <a:avLst/>
          </a:prstGeom>
          <a:ln w="0">
            <a:noFill/>
          </a:ln>
        </p:spPr>
      </p:pic>
      <p:pic>
        <p:nvPicPr>
          <p:cNvPr id="345" name="" descr=""/>
          <p:cNvPicPr/>
          <p:nvPr/>
        </p:nvPicPr>
        <p:blipFill>
          <a:blip r:embed="rId12"/>
          <a:stretch/>
        </p:blipFill>
        <p:spPr>
          <a:xfrm>
            <a:off x="2085120" y="2844360"/>
            <a:ext cx="938160" cy="163080"/>
          </a:xfrm>
          <a:prstGeom prst="rect">
            <a:avLst/>
          </a:prstGeom>
          <a:ln w="0">
            <a:noFill/>
          </a:ln>
        </p:spPr>
      </p:pic>
      <p:pic>
        <p:nvPicPr>
          <p:cNvPr id="346" name="" descr=""/>
          <p:cNvPicPr/>
          <p:nvPr/>
        </p:nvPicPr>
        <p:blipFill>
          <a:blip r:embed="rId13"/>
          <a:stretch/>
        </p:blipFill>
        <p:spPr>
          <a:xfrm>
            <a:off x="8100000" y="2808360"/>
            <a:ext cx="1031760" cy="179280"/>
          </a:xfrm>
          <a:prstGeom prst="rect">
            <a:avLst/>
          </a:prstGeom>
          <a:ln w="0">
            <a:noFill/>
          </a:ln>
        </p:spPr>
      </p:pic>
      <p:pic>
        <p:nvPicPr>
          <p:cNvPr id="347" name="" descr=""/>
          <p:cNvPicPr/>
          <p:nvPr/>
        </p:nvPicPr>
        <p:blipFill>
          <a:blip r:embed="rId14"/>
          <a:stretch/>
        </p:blipFill>
        <p:spPr>
          <a:xfrm>
            <a:off x="3661560" y="2412360"/>
            <a:ext cx="2385720" cy="179280"/>
          </a:xfrm>
          <a:prstGeom prst="rect">
            <a:avLst/>
          </a:prstGeom>
          <a:ln w="0">
            <a:noFill/>
          </a:ln>
        </p:spPr>
      </p:pic>
      <p:pic>
        <p:nvPicPr>
          <p:cNvPr id="348" name="" descr=""/>
          <p:cNvPicPr/>
          <p:nvPr/>
        </p:nvPicPr>
        <p:blipFill>
          <a:blip r:embed="rId15"/>
          <a:stretch/>
        </p:blipFill>
        <p:spPr>
          <a:xfrm>
            <a:off x="9828000" y="2436840"/>
            <a:ext cx="2159280" cy="155880"/>
          </a:xfrm>
          <a:prstGeom prst="rect">
            <a:avLst/>
          </a:prstGeom>
          <a:ln w="0">
            <a:noFill/>
          </a:ln>
        </p:spPr>
      </p:pic>
      <p:sp>
        <p:nvSpPr>
          <p:cNvPr id="349" name=""/>
          <p:cNvSpPr/>
          <p:nvPr/>
        </p:nvSpPr>
        <p:spPr>
          <a:xfrm>
            <a:off x="6120000" y="1440000"/>
            <a:ext cx="360" cy="378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"/>
          <p:cNvSpPr/>
          <p:nvPr/>
        </p:nvSpPr>
        <p:spPr>
          <a:xfrm>
            <a:off x="1440000" y="3960000"/>
            <a:ext cx="377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Full likelihood – Slow to evaluate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51" name=""/>
          <p:cNvSpPr/>
          <p:nvPr/>
        </p:nvSpPr>
        <p:spPr>
          <a:xfrm>
            <a:off x="7020000" y="4320000"/>
            <a:ext cx="431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Averaged likelihood – Quick to evaluate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9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alibri Light"/>
                <a:ea typeface="DejaVu Sans"/>
              </a:rPr>
              <a:t>Use Case – RFI Excision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53" name="TextShape 92"/>
          <p:cNvSpPr/>
          <p:nvPr/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2024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54" name="TextShape 93"/>
          <p:cNvSpPr/>
          <p:nvPr/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MPhil in DIS - Data Driven Radio Astronomy in the SKA era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55" name="TextShape 94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325B7FDE-604D-48C2-894E-07225C3DCF1A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356" name="" descr=""/>
          <p:cNvPicPr/>
          <p:nvPr/>
        </p:nvPicPr>
        <p:blipFill>
          <a:blip r:embed="rId1"/>
          <a:stretch/>
        </p:blipFill>
        <p:spPr>
          <a:xfrm>
            <a:off x="540000" y="2520000"/>
            <a:ext cx="3843360" cy="2879280"/>
          </a:xfrm>
          <a:prstGeom prst="rect">
            <a:avLst/>
          </a:prstGeom>
          <a:ln w="0">
            <a:noFill/>
          </a:ln>
        </p:spPr>
      </p:pic>
      <p:pic>
        <p:nvPicPr>
          <p:cNvPr id="357" name="" descr=""/>
          <p:cNvPicPr/>
          <p:nvPr/>
        </p:nvPicPr>
        <p:blipFill>
          <a:blip r:embed="rId2"/>
          <a:stretch/>
        </p:blipFill>
        <p:spPr>
          <a:xfrm>
            <a:off x="4024080" y="2520000"/>
            <a:ext cx="3931920" cy="2945520"/>
          </a:xfrm>
          <a:prstGeom prst="rect">
            <a:avLst/>
          </a:prstGeom>
          <a:ln w="0">
            <a:noFill/>
          </a:ln>
        </p:spPr>
      </p:pic>
      <p:sp>
        <p:nvSpPr>
          <p:cNvPr id="358" name=""/>
          <p:cNvSpPr/>
          <p:nvPr/>
        </p:nvSpPr>
        <p:spPr>
          <a:xfrm>
            <a:off x="1249200" y="1440000"/>
            <a:ext cx="540576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Test on simulated 21cm data with known RFI added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59" name=""/>
          <p:cNvSpPr/>
          <p:nvPr/>
        </p:nvSpPr>
        <p:spPr>
          <a:xfrm>
            <a:off x="1980000" y="2506320"/>
            <a:ext cx="89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60" name=""/>
          <p:cNvSpPr/>
          <p:nvPr/>
        </p:nvSpPr>
        <p:spPr>
          <a:xfrm>
            <a:off x="5220000" y="2520000"/>
            <a:ext cx="125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Flagged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361" name="" descr=""/>
          <p:cNvPicPr/>
          <p:nvPr/>
        </p:nvPicPr>
        <p:blipFill>
          <a:blip r:embed="rId3"/>
          <a:stretch/>
        </p:blipFill>
        <p:spPr>
          <a:xfrm>
            <a:off x="8100000" y="2520000"/>
            <a:ext cx="3721680" cy="2788200"/>
          </a:xfrm>
          <a:prstGeom prst="rect">
            <a:avLst/>
          </a:prstGeom>
          <a:ln w="0">
            <a:noFill/>
          </a:ln>
        </p:spPr>
      </p:pic>
      <p:sp>
        <p:nvSpPr>
          <p:cNvPr id="362" name=""/>
          <p:cNvSpPr/>
          <p:nvPr/>
        </p:nvSpPr>
        <p:spPr>
          <a:xfrm>
            <a:off x="9180000" y="2520000"/>
            <a:ext cx="179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Speed Increase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alibri Light"/>
                <a:ea typeface="DejaVu Sans"/>
              </a:rPr>
              <a:t>Overview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6" name="TextShape 2"/>
          <p:cNvSpPr/>
          <p:nvPr/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2024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838440" y="1825560"/>
            <a:ext cx="10512360" cy="434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Conjugate Priors</a:t>
            </a:r>
            <a:endParaRPr b="0" lang="en-GB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Use case in radiometer calibration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Likelihood Reweighting</a:t>
            </a:r>
            <a:endParaRPr b="0" lang="en-GB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Use case in RFI removal</a:t>
            </a:r>
            <a:endParaRPr b="0" lang="en-GB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Analytic Marginalisation of Linear Parameters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Use case in 21cm beam modelling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Marginal Statistics and Joint Analysis</a:t>
            </a:r>
            <a:endParaRPr b="0" lang="en-GB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Use case in early universe constraints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8" name="TextShape 4"/>
          <p:cNvSpPr/>
          <p:nvPr/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MPhil in DIS - Data Driven Radio Astronomy in the SKA era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9" name="TextShape 5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8761BE88-061D-410A-A853-B842869FE8F6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0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alibri Light"/>
                <a:ea typeface="DejaVu Sans"/>
              </a:rPr>
              <a:t>Marginalisation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64" name="TextShape 11"/>
          <p:cNvSpPr/>
          <p:nvPr/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2024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65" name="TextShape 12"/>
          <p:cNvSpPr/>
          <p:nvPr/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MPhil in DIS - Data Driven Radio Astronomy in the SKA era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66" name="TextShape 13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4D17DDD0-B5D5-4750-B187-8C3846DB4379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367" name="TextShape 26"/>
          <p:cNvSpPr/>
          <p:nvPr/>
        </p:nvSpPr>
        <p:spPr>
          <a:xfrm>
            <a:off x="1368000" y="1584000"/>
            <a:ext cx="6910200" cy="111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Consider the circumstance where the model has too many nuisance parameters to viable fit in a reasonable time frame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Nuisance parameters can be marginalised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368" name="" descr=""/>
          <p:cNvPicPr/>
          <p:nvPr/>
        </p:nvPicPr>
        <p:blipFill>
          <a:blip r:embed="rId1"/>
          <a:stretch/>
        </p:blipFill>
        <p:spPr>
          <a:xfrm>
            <a:off x="3863880" y="4181040"/>
            <a:ext cx="3156120" cy="771120"/>
          </a:xfrm>
          <a:prstGeom prst="rect">
            <a:avLst/>
          </a:prstGeom>
          <a:ln w="0">
            <a:noFill/>
          </a:ln>
        </p:spPr>
      </p:pic>
      <p:pic>
        <p:nvPicPr>
          <p:cNvPr id="369" name="" descr=""/>
          <p:cNvPicPr/>
          <p:nvPr/>
        </p:nvPicPr>
        <p:blipFill>
          <a:blip r:embed="rId2"/>
          <a:stretch/>
        </p:blipFill>
        <p:spPr>
          <a:xfrm>
            <a:off x="2772000" y="5105160"/>
            <a:ext cx="5747760" cy="810360"/>
          </a:xfrm>
          <a:prstGeom prst="rect">
            <a:avLst/>
          </a:prstGeom>
          <a:ln w="0">
            <a:noFill/>
          </a:ln>
        </p:spPr>
      </p:pic>
      <p:pic>
        <p:nvPicPr>
          <p:cNvPr id="370" name="" descr=""/>
          <p:cNvPicPr/>
          <p:nvPr/>
        </p:nvPicPr>
        <p:blipFill>
          <a:blip r:embed="rId3"/>
          <a:stretch/>
        </p:blipFill>
        <p:spPr>
          <a:xfrm>
            <a:off x="3060000" y="3226320"/>
            <a:ext cx="5040000" cy="37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6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alibri Light"/>
                <a:ea typeface="DejaVu Sans"/>
              </a:rPr>
              <a:t>Marginal Likelihoods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72" name="TextShape 7"/>
          <p:cNvSpPr/>
          <p:nvPr/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2024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73" name="TextShape 8"/>
          <p:cNvSpPr/>
          <p:nvPr/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MPhil in DIS - Data Driven Radio Astronomy in the SKA era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74" name="TextShape 9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4701605B-19C5-4491-91A3-4124AF96C6ED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375" name="TextShape 27"/>
          <p:cNvSpPr/>
          <p:nvPr/>
        </p:nvSpPr>
        <p:spPr>
          <a:xfrm>
            <a:off x="1368000" y="1584000"/>
            <a:ext cx="69102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Marginalisation can also be performed at the likelihood level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76" name="TextShape 28"/>
          <p:cNvSpPr/>
          <p:nvPr/>
        </p:nvSpPr>
        <p:spPr>
          <a:xfrm>
            <a:off x="2952000" y="5661720"/>
            <a:ext cx="640620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Performing an integral over the parameter space in the likelihood is normally too slow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377" name="" descr=""/>
          <p:cNvPicPr/>
          <p:nvPr/>
        </p:nvPicPr>
        <p:blipFill>
          <a:blip r:embed="rId1"/>
          <a:stretch/>
        </p:blipFill>
        <p:spPr>
          <a:xfrm>
            <a:off x="3758760" y="4945680"/>
            <a:ext cx="4665240" cy="706320"/>
          </a:xfrm>
          <a:prstGeom prst="rect">
            <a:avLst/>
          </a:prstGeom>
          <a:ln w="0">
            <a:noFill/>
          </a:ln>
        </p:spPr>
      </p:pic>
      <p:pic>
        <p:nvPicPr>
          <p:cNvPr id="378" name="" descr=""/>
          <p:cNvPicPr/>
          <p:nvPr/>
        </p:nvPicPr>
        <p:blipFill>
          <a:blip r:embed="rId2"/>
          <a:stretch/>
        </p:blipFill>
        <p:spPr>
          <a:xfrm>
            <a:off x="3909960" y="3059640"/>
            <a:ext cx="3937680" cy="756000"/>
          </a:xfrm>
          <a:prstGeom prst="rect">
            <a:avLst/>
          </a:prstGeom>
          <a:ln w="0">
            <a:noFill/>
          </a:ln>
        </p:spPr>
      </p:pic>
      <p:pic>
        <p:nvPicPr>
          <p:cNvPr id="379" name="" descr=""/>
          <p:cNvPicPr/>
          <p:nvPr/>
        </p:nvPicPr>
        <p:blipFill>
          <a:blip r:embed="rId3"/>
          <a:stretch/>
        </p:blipFill>
        <p:spPr>
          <a:xfrm>
            <a:off x="3481200" y="2268000"/>
            <a:ext cx="4999320" cy="702720"/>
          </a:xfrm>
          <a:prstGeom prst="rect">
            <a:avLst/>
          </a:prstGeom>
          <a:ln w="0">
            <a:noFill/>
          </a:ln>
        </p:spPr>
      </p:pic>
      <p:pic>
        <p:nvPicPr>
          <p:cNvPr id="380" name="" descr=""/>
          <p:cNvPicPr/>
          <p:nvPr/>
        </p:nvPicPr>
        <p:blipFill>
          <a:blip r:embed="rId4"/>
          <a:stretch/>
        </p:blipFill>
        <p:spPr>
          <a:xfrm>
            <a:off x="2268000" y="4068720"/>
            <a:ext cx="7560000" cy="66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Shape 29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alibri Light"/>
                <a:ea typeface="DejaVu Sans"/>
              </a:rPr>
              <a:t>Analytic Marginalisation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82" name="TextShape 30"/>
          <p:cNvSpPr/>
          <p:nvPr/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2024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83" name="TextShape 31"/>
          <p:cNvSpPr/>
          <p:nvPr/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MPhil in DIS - Data Driven Radio Astronomy in the SKA era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84" name="TextShape 32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57BC135A-B8DD-4B5B-A8DB-97CF218B7E54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385" name="TextShape 33"/>
          <p:cNvSpPr/>
          <p:nvPr/>
        </p:nvSpPr>
        <p:spPr>
          <a:xfrm>
            <a:off x="1224000" y="1512000"/>
            <a:ext cx="81342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Consider the case where the model is linear in the nuisance parameters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86" name="TextShape 34"/>
          <p:cNvSpPr/>
          <p:nvPr/>
        </p:nvSpPr>
        <p:spPr>
          <a:xfrm>
            <a:off x="1296000" y="2605680"/>
            <a:ext cx="34542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Assume a Gaussian likelihood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387" name="" descr=""/>
          <p:cNvPicPr/>
          <p:nvPr/>
        </p:nvPicPr>
        <p:blipFill>
          <a:blip r:embed="rId1"/>
          <a:stretch/>
        </p:blipFill>
        <p:spPr>
          <a:xfrm>
            <a:off x="3510720" y="2081520"/>
            <a:ext cx="4157280" cy="366480"/>
          </a:xfrm>
          <a:prstGeom prst="rect">
            <a:avLst/>
          </a:prstGeom>
          <a:ln w="0">
            <a:noFill/>
          </a:ln>
        </p:spPr>
      </p:pic>
      <p:pic>
        <p:nvPicPr>
          <p:cNvPr id="388" name="" descr=""/>
          <p:cNvPicPr/>
          <p:nvPr/>
        </p:nvPicPr>
        <p:blipFill>
          <a:blip r:embed="rId2"/>
          <a:stretch/>
        </p:blipFill>
        <p:spPr>
          <a:xfrm>
            <a:off x="1080000" y="3346200"/>
            <a:ext cx="10224720" cy="628560"/>
          </a:xfrm>
          <a:prstGeom prst="rect">
            <a:avLst/>
          </a:prstGeom>
          <a:ln w="0">
            <a:noFill/>
          </a:ln>
        </p:spPr>
      </p:pic>
      <p:pic>
        <p:nvPicPr>
          <p:cNvPr id="389" name="" descr=""/>
          <p:cNvPicPr/>
          <p:nvPr/>
        </p:nvPicPr>
        <p:blipFill>
          <a:blip r:embed="rId3"/>
          <a:stretch/>
        </p:blipFill>
        <p:spPr>
          <a:xfrm>
            <a:off x="2598480" y="4656240"/>
            <a:ext cx="6869520" cy="61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38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alibri Light"/>
                <a:ea typeface="DejaVu Sans"/>
              </a:rPr>
              <a:t>Uniform Priors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1" name="TextShape 39"/>
          <p:cNvSpPr/>
          <p:nvPr/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2024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92" name="TextShape 40"/>
          <p:cNvSpPr/>
          <p:nvPr/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MPhil in DIS - Data Driven Radio Astronomy in the SKA era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93" name="TextShape 46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388A679F-E174-40A5-91C8-EEB3A97EBF1D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394" name="TextShape 47"/>
          <p:cNvSpPr/>
          <p:nvPr/>
        </p:nvSpPr>
        <p:spPr>
          <a:xfrm>
            <a:off x="1080000" y="1584000"/>
            <a:ext cx="86382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Assume for now the priors are uniform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95" name="TextShape 48"/>
          <p:cNvSpPr/>
          <p:nvPr/>
        </p:nvSpPr>
        <p:spPr>
          <a:xfrm>
            <a:off x="1080000" y="2700360"/>
            <a:ext cx="86382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Expand out: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96" name="TextShape 49"/>
          <p:cNvSpPr/>
          <p:nvPr/>
        </p:nvSpPr>
        <p:spPr>
          <a:xfrm>
            <a:off x="1080000" y="3924360"/>
            <a:ext cx="86382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Make the substitutions: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97" name=""/>
          <p:cNvSpPr/>
          <p:nvPr/>
        </p:nvSpPr>
        <p:spPr>
          <a:xfrm>
            <a:off x="5040000" y="3672000"/>
            <a:ext cx="1618560" cy="612000"/>
          </a:xfrm>
          <a:custGeom>
            <a:avLst/>
            <a:gdLst/>
            <a:ahLst/>
            <a:rect l="l" t="t" r="r" b="b"/>
            <a:pathLst>
              <a:path fill="none" w="4500" h="1704">
                <a:moveTo>
                  <a:pt x="0" y="1704"/>
                </a:moveTo>
                <a:cubicBezTo>
                  <a:pt x="4000" y="1204"/>
                  <a:pt x="4500" y="0"/>
                  <a:pt x="4500" y="0"/>
                </a:cubicBezTo>
              </a:path>
            </a:pathLst>
          </a:custGeom>
          <a:noFill/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"/>
          <p:cNvSpPr/>
          <p:nvPr/>
        </p:nvSpPr>
        <p:spPr>
          <a:xfrm>
            <a:off x="5031000" y="3681000"/>
            <a:ext cx="3607560" cy="612000"/>
          </a:xfrm>
          <a:custGeom>
            <a:avLst/>
            <a:gdLst/>
            <a:ahLst/>
            <a:rect l="l" t="t" r="r" b="b"/>
            <a:pathLst>
              <a:path fill="none" w="10025" h="1704">
                <a:moveTo>
                  <a:pt x="0" y="1704"/>
                </a:moveTo>
                <a:cubicBezTo>
                  <a:pt x="8911" y="1204"/>
                  <a:pt x="10025" y="0"/>
                  <a:pt x="10025" y="0"/>
                </a:cubicBezTo>
              </a:path>
            </a:pathLst>
          </a:custGeom>
          <a:noFill/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"/>
          <p:cNvSpPr/>
          <p:nvPr/>
        </p:nvSpPr>
        <p:spPr>
          <a:xfrm>
            <a:off x="9720000" y="3706560"/>
            <a:ext cx="718560" cy="792000"/>
          </a:xfrm>
          <a:custGeom>
            <a:avLst/>
            <a:gdLst/>
            <a:ahLst/>
            <a:rect l="l" t="t" r="r" b="b"/>
            <a:pathLst>
              <a:path fill="none" w="2000" h="2204">
                <a:moveTo>
                  <a:pt x="0" y="2204"/>
                </a:moveTo>
                <a:cubicBezTo>
                  <a:pt x="1778" y="1557"/>
                  <a:pt x="2000" y="0"/>
                  <a:pt x="2000" y="0"/>
                </a:cubicBezTo>
              </a:path>
            </a:pathLst>
          </a:custGeom>
          <a:noFill/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"/>
          <p:cNvSpPr/>
          <p:nvPr/>
        </p:nvSpPr>
        <p:spPr>
          <a:xfrm>
            <a:off x="9108000" y="5796000"/>
            <a:ext cx="2880000" cy="360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01" name="" descr=""/>
          <p:cNvPicPr/>
          <p:nvPr/>
        </p:nvPicPr>
        <p:blipFill>
          <a:blip r:embed="rId1"/>
          <a:stretch/>
        </p:blipFill>
        <p:spPr>
          <a:xfrm>
            <a:off x="6351120" y="1273680"/>
            <a:ext cx="4665240" cy="706320"/>
          </a:xfrm>
          <a:prstGeom prst="rect">
            <a:avLst/>
          </a:prstGeom>
          <a:ln w="0">
            <a:noFill/>
          </a:ln>
        </p:spPr>
      </p:pic>
      <p:pic>
        <p:nvPicPr>
          <p:cNvPr id="402" name="" descr=""/>
          <p:cNvPicPr/>
          <p:nvPr/>
        </p:nvPicPr>
        <p:blipFill>
          <a:blip r:embed="rId2"/>
          <a:stretch/>
        </p:blipFill>
        <p:spPr>
          <a:xfrm>
            <a:off x="2698200" y="2124000"/>
            <a:ext cx="6869520" cy="615960"/>
          </a:xfrm>
          <a:prstGeom prst="rect">
            <a:avLst/>
          </a:prstGeom>
          <a:ln w="0">
            <a:noFill/>
          </a:ln>
        </p:spPr>
      </p:pic>
      <p:pic>
        <p:nvPicPr>
          <p:cNvPr id="403" name="" descr=""/>
          <p:cNvPicPr/>
          <p:nvPr/>
        </p:nvPicPr>
        <p:blipFill>
          <a:blip r:embed="rId3"/>
          <a:stretch/>
        </p:blipFill>
        <p:spPr>
          <a:xfrm>
            <a:off x="972000" y="3102120"/>
            <a:ext cx="10332000" cy="579960"/>
          </a:xfrm>
          <a:prstGeom prst="rect">
            <a:avLst/>
          </a:prstGeom>
          <a:ln w="0">
            <a:noFill/>
          </a:ln>
        </p:spPr>
      </p:pic>
      <p:pic>
        <p:nvPicPr>
          <p:cNvPr id="404" name="" descr=""/>
          <p:cNvPicPr/>
          <p:nvPr/>
        </p:nvPicPr>
        <p:blipFill>
          <a:blip r:embed="rId4"/>
          <a:stretch/>
        </p:blipFill>
        <p:spPr>
          <a:xfrm>
            <a:off x="3728520" y="4359600"/>
            <a:ext cx="2211480" cy="428400"/>
          </a:xfrm>
          <a:prstGeom prst="rect">
            <a:avLst/>
          </a:prstGeom>
          <a:ln w="0">
            <a:noFill/>
          </a:ln>
        </p:spPr>
      </p:pic>
      <p:pic>
        <p:nvPicPr>
          <p:cNvPr id="405" name="" descr=""/>
          <p:cNvPicPr/>
          <p:nvPr/>
        </p:nvPicPr>
        <p:blipFill>
          <a:blip r:embed="rId5"/>
          <a:stretch/>
        </p:blipFill>
        <p:spPr>
          <a:xfrm>
            <a:off x="7640640" y="4325760"/>
            <a:ext cx="2043000" cy="390960"/>
          </a:xfrm>
          <a:prstGeom prst="rect">
            <a:avLst/>
          </a:prstGeom>
          <a:ln w="0">
            <a:noFill/>
          </a:ln>
        </p:spPr>
      </p:pic>
      <p:pic>
        <p:nvPicPr>
          <p:cNvPr id="406" name="" descr=""/>
          <p:cNvPicPr/>
          <p:nvPr/>
        </p:nvPicPr>
        <p:blipFill>
          <a:blip r:embed="rId6"/>
          <a:stretch/>
        </p:blipFill>
        <p:spPr>
          <a:xfrm>
            <a:off x="360000" y="5130000"/>
            <a:ext cx="11448000" cy="58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Shape 50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alibri Light"/>
                <a:ea typeface="DejaVu Sans"/>
              </a:rPr>
              <a:t>Uniform Priors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08" name="TextShape 51"/>
          <p:cNvSpPr/>
          <p:nvPr/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2024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09" name="TextShape 52"/>
          <p:cNvSpPr/>
          <p:nvPr/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MPhil in DIS - Data Driven Radio Astronomy in the SKA era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10" name="TextShape 53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D0D74D10-246E-442E-946A-DFE7AA6A9E4D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411" name="TextShape 54"/>
          <p:cNvSpPr/>
          <p:nvPr/>
        </p:nvSpPr>
        <p:spPr>
          <a:xfrm>
            <a:off x="7380000" y="2700000"/>
            <a:ext cx="4138560" cy="10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All dependence on the linear nuisance parameters has been collected in this Gaussian term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12" name=""/>
          <p:cNvSpPr/>
          <p:nvPr/>
        </p:nvSpPr>
        <p:spPr>
          <a:xfrm flipV="1">
            <a:off x="9180000" y="2207160"/>
            <a:ext cx="360" cy="49284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"/>
          <p:cNvSpPr/>
          <p:nvPr/>
        </p:nvSpPr>
        <p:spPr>
          <a:xfrm>
            <a:off x="2160000" y="5109840"/>
            <a:ext cx="845856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your likelihood is Gaussian and nuisance parameters are linear with uniform priors, they can be marginalised out analytically in the likelihood and do not need to be fit for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14" name=""/>
          <p:cNvSpPr/>
          <p:nvPr/>
        </p:nvSpPr>
        <p:spPr>
          <a:xfrm>
            <a:off x="8460000" y="4788000"/>
            <a:ext cx="1800000" cy="360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5" name="" descr=""/>
          <p:cNvPicPr/>
          <p:nvPr/>
        </p:nvPicPr>
        <p:blipFill>
          <a:blip r:embed="rId1"/>
          <a:stretch/>
        </p:blipFill>
        <p:spPr>
          <a:xfrm>
            <a:off x="1384920" y="1645560"/>
            <a:ext cx="9127080" cy="599760"/>
          </a:xfrm>
          <a:prstGeom prst="rect">
            <a:avLst/>
          </a:prstGeom>
          <a:ln w="0">
            <a:noFill/>
          </a:ln>
        </p:spPr>
      </p:pic>
      <p:pic>
        <p:nvPicPr>
          <p:cNvPr id="416" name="" descr=""/>
          <p:cNvPicPr/>
          <p:nvPr/>
        </p:nvPicPr>
        <p:blipFill>
          <a:blip r:embed="rId2"/>
          <a:stretch/>
        </p:blipFill>
        <p:spPr>
          <a:xfrm>
            <a:off x="1383480" y="2785680"/>
            <a:ext cx="4665240" cy="706320"/>
          </a:xfrm>
          <a:prstGeom prst="rect">
            <a:avLst/>
          </a:prstGeom>
          <a:ln w="0">
            <a:noFill/>
          </a:ln>
        </p:spPr>
      </p:pic>
      <p:pic>
        <p:nvPicPr>
          <p:cNvPr id="417" name="" descr=""/>
          <p:cNvPicPr/>
          <p:nvPr/>
        </p:nvPicPr>
        <p:blipFill>
          <a:blip r:embed="rId3"/>
          <a:stretch/>
        </p:blipFill>
        <p:spPr>
          <a:xfrm>
            <a:off x="1836000" y="4074480"/>
            <a:ext cx="8376120" cy="60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Shape 55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alibri Light"/>
                <a:ea typeface="DejaVu Sans"/>
              </a:rPr>
              <a:t>Non-Uniform Priors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19" name="TextShape 56"/>
          <p:cNvSpPr/>
          <p:nvPr/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2024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20" name="TextShape 57"/>
          <p:cNvSpPr/>
          <p:nvPr/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MPhil in DIS - Data Driven Radio Astronomy in the SKA era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21" name="TextShape 58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09CEAA00-9E3C-4B1B-ABF1-08F370FB1E44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422" name=""/>
          <p:cNvSpPr/>
          <p:nvPr/>
        </p:nvSpPr>
        <p:spPr>
          <a:xfrm>
            <a:off x="1080000" y="1440000"/>
            <a:ext cx="647856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Analytic marginalisation can also be performed for Gaussian priors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23" name=""/>
          <p:cNvSpPr/>
          <p:nvPr/>
        </p:nvSpPr>
        <p:spPr>
          <a:xfrm>
            <a:off x="1080000" y="3073680"/>
            <a:ext cx="6478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With the further substitutions: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424" name="" descr=""/>
          <p:cNvPicPr/>
          <p:nvPr/>
        </p:nvPicPr>
        <p:blipFill>
          <a:blip r:embed="rId1"/>
          <a:stretch/>
        </p:blipFill>
        <p:spPr>
          <a:xfrm>
            <a:off x="1909800" y="3780000"/>
            <a:ext cx="2590200" cy="487800"/>
          </a:xfrm>
          <a:prstGeom prst="rect">
            <a:avLst/>
          </a:prstGeom>
          <a:ln w="0">
            <a:noFill/>
          </a:ln>
        </p:spPr>
      </p:pic>
      <p:pic>
        <p:nvPicPr>
          <p:cNvPr id="425" name="" descr=""/>
          <p:cNvPicPr/>
          <p:nvPr/>
        </p:nvPicPr>
        <p:blipFill>
          <a:blip r:embed="rId2"/>
          <a:stretch/>
        </p:blipFill>
        <p:spPr>
          <a:xfrm>
            <a:off x="6552000" y="3795840"/>
            <a:ext cx="3168000" cy="488160"/>
          </a:xfrm>
          <a:prstGeom prst="rect">
            <a:avLst/>
          </a:prstGeom>
          <a:ln w="0">
            <a:noFill/>
          </a:ln>
        </p:spPr>
      </p:pic>
      <p:pic>
        <p:nvPicPr>
          <p:cNvPr id="426" name="" descr=""/>
          <p:cNvPicPr/>
          <p:nvPr/>
        </p:nvPicPr>
        <p:blipFill>
          <a:blip r:embed="rId3"/>
          <a:stretch/>
        </p:blipFill>
        <p:spPr>
          <a:xfrm>
            <a:off x="3708000" y="2052000"/>
            <a:ext cx="4843080" cy="9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Shape 59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alibri Light"/>
                <a:ea typeface="DejaVu Sans"/>
              </a:rPr>
              <a:t>Use Case – 21cm cosmology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28" name="TextShape 60"/>
          <p:cNvSpPr/>
          <p:nvPr/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2024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29" name="TextShape 61"/>
          <p:cNvSpPr/>
          <p:nvPr/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MPhil in DIS - Data Driven Radio Astronomy in the SKA era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30" name="TextShape 62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23060454-7AE9-4B99-967A-4BC030A3047F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431" name=""/>
          <p:cNvSpPr/>
          <p:nvPr/>
        </p:nvSpPr>
        <p:spPr>
          <a:xfrm>
            <a:off x="900000" y="1620000"/>
            <a:ext cx="86389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Recall from the previous lecture 21cm example, the model of the antenna’s directivity was assumed to be exactly known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432" name="" descr=""/>
          <p:cNvPicPr/>
          <p:nvPr/>
        </p:nvPicPr>
        <p:blipFill>
          <a:blip r:embed="rId1"/>
          <a:stretch/>
        </p:blipFill>
        <p:spPr>
          <a:xfrm>
            <a:off x="3420000" y="3240000"/>
            <a:ext cx="5578920" cy="3055680"/>
          </a:xfrm>
          <a:prstGeom prst="rect">
            <a:avLst/>
          </a:prstGeom>
          <a:ln w="0">
            <a:noFill/>
          </a:ln>
        </p:spPr>
      </p:pic>
      <p:sp>
        <p:nvSpPr>
          <p:cNvPr id="433" name=""/>
          <p:cNvSpPr/>
          <p:nvPr/>
        </p:nvSpPr>
        <p:spPr>
          <a:xfrm>
            <a:off x="720000" y="3780000"/>
            <a:ext cx="2338920" cy="13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Foreground known exactly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Beam error of &lt;0.5%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434" name="" descr=""/>
          <p:cNvPicPr/>
          <p:nvPr/>
        </p:nvPicPr>
        <p:blipFill>
          <a:blip r:embed="rId2"/>
          <a:stretch/>
        </p:blipFill>
        <p:spPr>
          <a:xfrm>
            <a:off x="2340000" y="2340000"/>
            <a:ext cx="7920000" cy="7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extShape 63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alibri Light"/>
                <a:ea typeface="DejaVu Sans"/>
              </a:rPr>
              <a:t>Fitting a beam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36" name="TextShape 64"/>
          <p:cNvSpPr/>
          <p:nvPr/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2024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37" name="TextShape 65"/>
          <p:cNvSpPr/>
          <p:nvPr/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MPhil in DIS - Data Driven Radio Astronomy in the SKA era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38" name="TextShape 66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79D8A8C5-2DE1-4C2F-9D63-F85C7D457BF9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439" name="CustomShape 1"/>
          <p:cNvSpPr/>
          <p:nvPr/>
        </p:nvSpPr>
        <p:spPr>
          <a:xfrm>
            <a:off x="1261080" y="1494360"/>
            <a:ext cx="215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Analytical models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40" name="CustomShape 4"/>
          <p:cNvSpPr/>
          <p:nvPr/>
        </p:nvSpPr>
        <p:spPr>
          <a:xfrm>
            <a:off x="5221080" y="1494360"/>
            <a:ext cx="179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Linear Models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41" name="CustomShape 5"/>
          <p:cNvSpPr/>
          <p:nvPr/>
        </p:nvSpPr>
        <p:spPr>
          <a:xfrm>
            <a:off x="8821080" y="1494360"/>
            <a:ext cx="21578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Forward Models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42" name=""/>
          <p:cNvSpPr/>
          <p:nvPr/>
        </p:nvSpPr>
        <p:spPr>
          <a:xfrm>
            <a:off x="1620000" y="2700000"/>
            <a:ext cx="125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None exist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43" name=""/>
          <p:cNvSpPr/>
          <p:nvPr/>
        </p:nvSpPr>
        <p:spPr>
          <a:xfrm>
            <a:off x="8640000" y="2340000"/>
            <a:ext cx="251892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Requires many large-scale EM simulations. Very slow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44" name=""/>
          <p:cNvSpPr/>
          <p:nvPr/>
        </p:nvSpPr>
        <p:spPr>
          <a:xfrm>
            <a:off x="6405840" y="3600000"/>
            <a:ext cx="73080" cy="574200"/>
          </a:xfrm>
          <a:custGeom>
            <a:avLst/>
            <a:gdLst/>
            <a:ahLst/>
            <a:rect l="l" t="t" r="r" b="b"/>
            <a:pathLst>
              <a:path fill="none" w="206" h="1598">
                <a:moveTo>
                  <a:pt x="0" y="1598"/>
                </a:moveTo>
                <a:cubicBezTo>
                  <a:pt x="416" y="1075"/>
                  <a:pt x="74" y="0"/>
                  <a:pt x="74" y="0"/>
                </a:cubicBezTo>
              </a:path>
            </a:pathLst>
          </a:custGeom>
          <a:noFill/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"/>
          <p:cNvSpPr/>
          <p:nvPr/>
        </p:nvSpPr>
        <p:spPr>
          <a:xfrm>
            <a:off x="4805640" y="3897720"/>
            <a:ext cx="25189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Parametrised coefficient functions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46" name=""/>
          <p:cNvSpPr/>
          <p:nvPr/>
        </p:nvSpPr>
        <p:spPr>
          <a:xfrm>
            <a:off x="7145640" y="3600000"/>
            <a:ext cx="593280" cy="543240"/>
          </a:xfrm>
          <a:custGeom>
            <a:avLst/>
            <a:gdLst/>
            <a:ahLst/>
            <a:rect l="l" t="t" r="r" b="b"/>
            <a:pathLst>
              <a:path fill="none" w="1651" h="1512">
                <a:moveTo>
                  <a:pt x="1651" y="1507"/>
                </a:moveTo>
                <a:cubicBezTo>
                  <a:pt x="209" y="1616"/>
                  <a:pt x="0" y="0"/>
                  <a:pt x="0" y="0"/>
                </a:cubicBezTo>
              </a:path>
            </a:pathLst>
          </a:custGeom>
          <a:noFill/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"/>
          <p:cNvSpPr/>
          <p:nvPr/>
        </p:nvSpPr>
        <p:spPr>
          <a:xfrm>
            <a:off x="7920000" y="3960000"/>
            <a:ext cx="179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Basis functions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448" name="" descr=""/>
          <p:cNvPicPr/>
          <p:nvPr/>
        </p:nvPicPr>
        <p:blipFill>
          <a:blip r:embed="rId1"/>
          <a:stretch/>
        </p:blipFill>
        <p:spPr>
          <a:xfrm>
            <a:off x="1151640" y="1908000"/>
            <a:ext cx="2304360" cy="546840"/>
          </a:xfrm>
          <a:prstGeom prst="rect">
            <a:avLst/>
          </a:prstGeom>
          <a:ln w="0">
            <a:noFill/>
          </a:ln>
        </p:spPr>
      </p:pic>
      <p:pic>
        <p:nvPicPr>
          <p:cNvPr id="449" name="" descr=""/>
          <p:cNvPicPr/>
          <p:nvPr/>
        </p:nvPicPr>
        <p:blipFill>
          <a:blip r:embed="rId2"/>
          <a:stretch/>
        </p:blipFill>
        <p:spPr>
          <a:xfrm>
            <a:off x="5218920" y="1908000"/>
            <a:ext cx="1739160" cy="630720"/>
          </a:xfrm>
          <a:prstGeom prst="rect">
            <a:avLst/>
          </a:prstGeom>
          <a:ln w="0">
            <a:noFill/>
          </a:ln>
        </p:spPr>
      </p:pic>
      <p:pic>
        <p:nvPicPr>
          <p:cNvPr id="450" name="" descr=""/>
          <p:cNvPicPr/>
          <p:nvPr/>
        </p:nvPicPr>
        <p:blipFill>
          <a:blip r:embed="rId3"/>
          <a:stretch/>
        </p:blipFill>
        <p:spPr>
          <a:xfrm>
            <a:off x="8999640" y="1926720"/>
            <a:ext cx="1347480" cy="305280"/>
          </a:xfrm>
          <a:prstGeom prst="rect">
            <a:avLst/>
          </a:prstGeom>
          <a:ln w="0">
            <a:noFill/>
          </a:ln>
        </p:spPr>
      </p:pic>
      <p:pic>
        <p:nvPicPr>
          <p:cNvPr id="451" name="" descr=""/>
          <p:cNvPicPr/>
          <p:nvPr/>
        </p:nvPicPr>
        <p:blipFill>
          <a:blip r:embed="rId4"/>
          <a:stretch/>
        </p:blipFill>
        <p:spPr>
          <a:xfrm>
            <a:off x="1080000" y="4950000"/>
            <a:ext cx="9540000" cy="810000"/>
          </a:xfrm>
          <a:prstGeom prst="rect">
            <a:avLst/>
          </a:prstGeom>
          <a:ln w="0">
            <a:noFill/>
          </a:ln>
        </p:spPr>
      </p:pic>
      <p:pic>
        <p:nvPicPr>
          <p:cNvPr id="452" name="" descr=""/>
          <p:cNvPicPr/>
          <p:nvPr/>
        </p:nvPicPr>
        <p:blipFill>
          <a:blip r:embed="rId5"/>
          <a:stretch/>
        </p:blipFill>
        <p:spPr>
          <a:xfrm>
            <a:off x="4261320" y="2963160"/>
            <a:ext cx="3477600" cy="81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extShape 67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alibri Light"/>
                <a:ea typeface="DejaVu Sans"/>
              </a:rPr>
              <a:t>Fitting a beam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54" name="TextShape 68"/>
          <p:cNvSpPr/>
          <p:nvPr/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2024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55" name="TextShape 69"/>
          <p:cNvSpPr/>
          <p:nvPr/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MPhil in DIS - Data Driven Radio Astronomy in the SKA era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56" name="TextShape 70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0D4870DB-0173-4E2C-A40F-335C999DD10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457" name=""/>
          <p:cNvSpPr/>
          <p:nvPr/>
        </p:nvSpPr>
        <p:spPr>
          <a:xfrm>
            <a:off x="360000" y="1440000"/>
            <a:ext cx="5398920" cy="469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Spherical Harmonics: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 1000s of basis functions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More sophisticated basis functions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~ 10-30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Each basis functions requires a parametrised coefficient function.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Order 5-10 parameters each.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Current best case requires of order ~50-100 parameters.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Parameters are linear by construction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458" name="" descr=""/>
          <p:cNvPicPr/>
          <p:nvPr/>
        </p:nvPicPr>
        <p:blipFill>
          <a:blip r:embed="rId1"/>
          <a:stretch/>
        </p:blipFill>
        <p:spPr>
          <a:xfrm>
            <a:off x="5940000" y="1440000"/>
            <a:ext cx="2267280" cy="1438920"/>
          </a:xfrm>
          <a:prstGeom prst="rect">
            <a:avLst/>
          </a:prstGeom>
          <a:ln w="0">
            <a:noFill/>
          </a:ln>
        </p:spPr>
      </p:pic>
      <p:pic>
        <p:nvPicPr>
          <p:cNvPr id="459" name="" descr=""/>
          <p:cNvPicPr/>
          <p:nvPr/>
        </p:nvPicPr>
        <p:blipFill>
          <a:blip r:embed="rId2"/>
          <a:stretch/>
        </p:blipFill>
        <p:spPr>
          <a:xfrm>
            <a:off x="5940000" y="2880000"/>
            <a:ext cx="2338920" cy="1484280"/>
          </a:xfrm>
          <a:prstGeom prst="rect">
            <a:avLst/>
          </a:prstGeom>
          <a:ln w="0">
            <a:noFill/>
          </a:ln>
        </p:spPr>
      </p:pic>
      <p:pic>
        <p:nvPicPr>
          <p:cNvPr id="460" name="" descr=""/>
          <p:cNvPicPr/>
          <p:nvPr/>
        </p:nvPicPr>
        <p:blipFill>
          <a:blip r:embed="rId3"/>
          <a:stretch/>
        </p:blipFill>
        <p:spPr>
          <a:xfrm>
            <a:off x="5940000" y="4454640"/>
            <a:ext cx="2338920" cy="1484280"/>
          </a:xfrm>
          <a:prstGeom prst="rect">
            <a:avLst/>
          </a:prstGeom>
          <a:ln w="0">
            <a:noFill/>
          </a:ln>
        </p:spPr>
      </p:pic>
      <p:pic>
        <p:nvPicPr>
          <p:cNvPr id="461" name="" descr=""/>
          <p:cNvPicPr/>
          <p:nvPr/>
        </p:nvPicPr>
        <p:blipFill>
          <a:blip r:embed="rId4"/>
          <a:stretch/>
        </p:blipFill>
        <p:spPr>
          <a:xfrm>
            <a:off x="9576000" y="1191240"/>
            <a:ext cx="1978920" cy="1255680"/>
          </a:xfrm>
          <a:prstGeom prst="rect">
            <a:avLst/>
          </a:prstGeom>
          <a:ln w="0">
            <a:noFill/>
          </a:ln>
        </p:spPr>
      </p:pic>
      <p:pic>
        <p:nvPicPr>
          <p:cNvPr id="462" name="" descr=""/>
          <p:cNvPicPr/>
          <p:nvPr/>
        </p:nvPicPr>
        <p:blipFill>
          <a:blip r:embed="rId5"/>
          <a:stretch/>
        </p:blipFill>
        <p:spPr>
          <a:xfrm>
            <a:off x="9540000" y="2448000"/>
            <a:ext cx="2097360" cy="1330920"/>
          </a:xfrm>
          <a:prstGeom prst="rect">
            <a:avLst/>
          </a:prstGeom>
          <a:ln w="0">
            <a:noFill/>
          </a:ln>
        </p:spPr>
      </p:pic>
      <p:pic>
        <p:nvPicPr>
          <p:cNvPr id="463" name="" descr=""/>
          <p:cNvPicPr/>
          <p:nvPr/>
        </p:nvPicPr>
        <p:blipFill>
          <a:blip r:embed="rId6"/>
          <a:stretch/>
        </p:blipFill>
        <p:spPr>
          <a:xfrm>
            <a:off x="9653400" y="3780000"/>
            <a:ext cx="1983960" cy="1258920"/>
          </a:xfrm>
          <a:prstGeom prst="rect">
            <a:avLst/>
          </a:prstGeom>
          <a:ln w="0">
            <a:noFill/>
          </a:ln>
        </p:spPr>
      </p:pic>
      <p:pic>
        <p:nvPicPr>
          <p:cNvPr id="464" name="" descr=""/>
          <p:cNvPicPr/>
          <p:nvPr/>
        </p:nvPicPr>
        <p:blipFill>
          <a:blip r:embed="rId7"/>
          <a:stretch/>
        </p:blipFill>
        <p:spPr>
          <a:xfrm>
            <a:off x="9653400" y="5096520"/>
            <a:ext cx="1983960" cy="1258920"/>
          </a:xfrm>
          <a:prstGeom prst="rect">
            <a:avLst/>
          </a:prstGeom>
          <a:ln w="0">
            <a:noFill/>
          </a:ln>
        </p:spPr>
      </p:pic>
      <p:sp>
        <p:nvSpPr>
          <p:cNvPr id="465" name=""/>
          <p:cNvSpPr/>
          <p:nvPr/>
        </p:nvSpPr>
        <p:spPr>
          <a:xfrm>
            <a:off x="6660000" y="1080000"/>
            <a:ext cx="89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Beam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66" name=""/>
          <p:cNvSpPr/>
          <p:nvPr/>
        </p:nvSpPr>
        <p:spPr>
          <a:xfrm>
            <a:off x="9720000" y="876600"/>
            <a:ext cx="197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Basis functions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extShape 7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alibri Light"/>
                <a:ea typeface="DejaVu Sans"/>
              </a:rPr>
              <a:t>Fitting a beam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68" name="TextShape 72"/>
          <p:cNvSpPr/>
          <p:nvPr/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2024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69" name="TextShape 73"/>
          <p:cNvSpPr/>
          <p:nvPr/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MPhil in DIS - Data Driven Radio Astronomy in the SKA era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70" name="TextShape 74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326A0C20-CAE3-4588-9DDB-A8FF8A86DEC6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471" name="" descr=""/>
          <p:cNvPicPr/>
          <p:nvPr/>
        </p:nvPicPr>
        <p:blipFill>
          <a:blip r:embed="rId1"/>
          <a:stretch/>
        </p:blipFill>
        <p:spPr>
          <a:xfrm>
            <a:off x="900000" y="3063240"/>
            <a:ext cx="5578920" cy="3055680"/>
          </a:xfrm>
          <a:prstGeom prst="rect">
            <a:avLst/>
          </a:prstGeom>
          <a:ln w="0">
            <a:noFill/>
          </a:ln>
        </p:spPr>
      </p:pic>
      <p:pic>
        <p:nvPicPr>
          <p:cNvPr id="472" name="" descr=""/>
          <p:cNvPicPr/>
          <p:nvPr/>
        </p:nvPicPr>
        <p:blipFill>
          <a:blip r:embed="rId2"/>
          <a:stretch/>
        </p:blipFill>
        <p:spPr>
          <a:xfrm>
            <a:off x="7135560" y="3240000"/>
            <a:ext cx="3843360" cy="2878920"/>
          </a:xfrm>
          <a:prstGeom prst="rect">
            <a:avLst/>
          </a:prstGeom>
          <a:ln w="0">
            <a:noFill/>
          </a:ln>
        </p:spPr>
      </p:pic>
      <p:sp>
        <p:nvSpPr>
          <p:cNvPr id="473" name=""/>
          <p:cNvSpPr/>
          <p:nvPr/>
        </p:nvSpPr>
        <p:spPr>
          <a:xfrm>
            <a:off x="9360000" y="1080000"/>
            <a:ext cx="215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Requires inverting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74" name=""/>
          <p:cNvSpPr/>
          <p:nvPr/>
        </p:nvSpPr>
        <p:spPr>
          <a:xfrm>
            <a:off x="9135000" y="1260000"/>
            <a:ext cx="223920" cy="358920"/>
          </a:xfrm>
          <a:custGeom>
            <a:avLst/>
            <a:gdLst/>
            <a:ahLst/>
            <a:rect l="l" t="t" r="r" b="b"/>
            <a:pathLst>
              <a:path fill="none" w="625" h="1000">
                <a:moveTo>
                  <a:pt x="625" y="0"/>
                </a:moveTo>
                <a:cubicBezTo>
                  <a:pt x="-375" y="500"/>
                  <a:pt x="125" y="1000"/>
                  <a:pt x="125" y="1000"/>
                </a:cubicBezTo>
              </a:path>
            </a:pathLst>
          </a:custGeom>
          <a:noFill/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475" name="" descr=""/>
          <p:cNvPicPr/>
          <p:nvPr/>
        </p:nvPicPr>
        <p:blipFill>
          <a:blip r:embed="rId3"/>
          <a:stretch/>
        </p:blipFill>
        <p:spPr>
          <a:xfrm>
            <a:off x="990720" y="1613520"/>
            <a:ext cx="4157280" cy="366480"/>
          </a:xfrm>
          <a:prstGeom prst="rect">
            <a:avLst/>
          </a:prstGeom>
          <a:ln w="0">
            <a:noFill/>
          </a:ln>
        </p:spPr>
      </p:pic>
      <p:pic>
        <p:nvPicPr>
          <p:cNvPr id="476" name="" descr=""/>
          <p:cNvPicPr/>
          <p:nvPr/>
        </p:nvPicPr>
        <p:blipFill>
          <a:blip r:embed="rId4"/>
          <a:stretch/>
        </p:blipFill>
        <p:spPr>
          <a:xfrm>
            <a:off x="6248520" y="1479600"/>
            <a:ext cx="2211480" cy="428400"/>
          </a:xfrm>
          <a:prstGeom prst="rect">
            <a:avLst/>
          </a:prstGeom>
          <a:ln w="0">
            <a:noFill/>
          </a:ln>
        </p:spPr>
      </p:pic>
      <p:pic>
        <p:nvPicPr>
          <p:cNvPr id="477" name="" descr=""/>
          <p:cNvPicPr/>
          <p:nvPr/>
        </p:nvPicPr>
        <p:blipFill>
          <a:blip r:embed="rId5"/>
          <a:stretch/>
        </p:blipFill>
        <p:spPr>
          <a:xfrm>
            <a:off x="9261000" y="1471680"/>
            <a:ext cx="2043000" cy="390960"/>
          </a:xfrm>
          <a:prstGeom prst="rect">
            <a:avLst/>
          </a:prstGeom>
          <a:ln w="0">
            <a:noFill/>
          </a:ln>
        </p:spPr>
      </p:pic>
      <p:pic>
        <p:nvPicPr>
          <p:cNvPr id="478" name="" descr=""/>
          <p:cNvPicPr/>
          <p:nvPr/>
        </p:nvPicPr>
        <p:blipFill>
          <a:blip r:embed="rId6"/>
          <a:stretch/>
        </p:blipFill>
        <p:spPr>
          <a:xfrm>
            <a:off x="1980360" y="2238480"/>
            <a:ext cx="8376120" cy="60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alibri Light"/>
                <a:ea typeface="DejaVu Sans"/>
              </a:rPr>
              <a:t>Conjugate Priors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31" name="TextShape 2"/>
          <p:cNvSpPr/>
          <p:nvPr/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2024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2" name="TextShape 3"/>
          <p:cNvSpPr/>
          <p:nvPr/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MPhil in DIS - Data Driven Radio Astronomy in the SKA era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3" name="TextShape 4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061A58E0-C773-496B-BC5A-D46B061E47D2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1080000" y="1620000"/>
            <a:ext cx="953856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cases where speed of computation is critical, it may be desirable for the full posterior to have a closed-form analytical expression, making sampling unnecessary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1260000" y="3420000"/>
            <a:ext cx="8278560" cy="13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order to have an analytic posterior, the functional form of the likelihood and priors must be such that their product takes an analytical form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general, these must be determined on a case-by-case basis, but there are many established cases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4380840" y="2703960"/>
            <a:ext cx="1984320" cy="35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Text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alibri Light"/>
                <a:ea typeface="DejaVu Sans"/>
              </a:rPr>
              <a:t>Marginal Statistics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80" name="TextShape 2"/>
          <p:cNvSpPr/>
          <p:nvPr/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2024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81" name="TextShape 3"/>
          <p:cNvSpPr/>
          <p:nvPr/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MPhil in DIS - Data Driven Radio Astronomy in the SKA era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82" name="TextShape 4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16A484E3-32DF-43C0-8FCC-09CD28A69E30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483" name=""/>
          <p:cNvSpPr/>
          <p:nvPr/>
        </p:nvSpPr>
        <p:spPr>
          <a:xfrm>
            <a:off x="900000" y="1440000"/>
            <a:ext cx="827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What if the marginal likelihood is needed but isn’t analytically tractable?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84" name=""/>
          <p:cNvSpPr/>
          <p:nvPr/>
        </p:nvSpPr>
        <p:spPr>
          <a:xfrm>
            <a:off x="1620000" y="5580000"/>
            <a:ext cx="197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Slow to evaluate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85" name=""/>
          <p:cNvSpPr/>
          <p:nvPr/>
        </p:nvSpPr>
        <p:spPr>
          <a:xfrm>
            <a:off x="4680000" y="4320000"/>
            <a:ext cx="2520000" cy="36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"/>
          <p:cNvSpPr/>
          <p:nvPr/>
        </p:nvSpPr>
        <p:spPr>
          <a:xfrm>
            <a:off x="7560000" y="4977720"/>
            <a:ext cx="37789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marginal likelihood can be inferred from the marginal posterior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487" name="" descr=""/>
          <p:cNvPicPr/>
          <p:nvPr/>
        </p:nvPicPr>
        <p:blipFill>
          <a:blip r:embed="rId1"/>
          <a:stretch/>
        </p:blipFill>
        <p:spPr>
          <a:xfrm>
            <a:off x="499320" y="4752000"/>
            <a:ext cx="4538160" cy="720000"/>
          </a:xfrm>
          <a:prstGeom prst="rect">
            <a:avLst/>
          </a:prstGeom>
          <a:ln w="0">
            <a:noFill/>
          </a:ln>
        </p:spPr>
      </p:pic>
      <p:pic>
        <p:nvPicPr>
          <p:cNvPr id="488" name="" descr=""/>
          <p:cNvPicPr/>
          <p:nvPr/>
        </p:nvPicPr>
        <p:blipFill>
          <a:blip r:embed="rId2"/>
          <a:stretch/>
        </p:blipFill>
        <p:spPr>
          <a:xfrm>
            <a:off x="8280000" y="1906200"/>
            <a:ext cx="3264480" cy="613800"/>
          </a:xfrm>
          <a:prstGeom prst="rect">
            <a:avLst/>
          </a:prstGeom>
          <a:ln w="0">
            <a:noFill/>
          </a:ln>
        </p:spPr>
      </p:pic>
      <p:pic>
        <p:nvPicPr>
          <p:cNvPr id="489" name="" descr=""/>
          <p:cNvPicPr/>
          <p:nvPr/>
        </p:nvPicPr>
        <p:blipFill>
          <a:blip r:embed="rId3"/>
          <a:stretch/>
        </p:blipFill>
        <p:spPr>
          <a:xfrm>
            <a:off x="666000" y="3346560"/>
            <a:ext cx="4697640" cy="613080"/>
          </a:xfrm>
          <a:prstGeom prst="rect">
            <a:avLst/>
          </a:prstGeom>
          <a:ln w="0">
            <a:noFill/>
          </a:ln>
        </p:spPr>
      </p:pic>
      <p:pic>
        <p:nvPicPr>
          <p:cNvPr id="490" name="" descr=""/>
          <p:cNvPicPr/>
          <p:nvPr/>
        </p:nvPicPr>
        <p:blipFill>
          <a:blip r:embed="rId4"/>
          <a:stretch/>
        </p:blipFill>
        <p:spPr>
          <a:xfrm>
            <a:off x="1161000" y="2700000"/>
            <a:ext cx="3482640" cy="668520"/>
          </a:xfrm>
          <a:prstGeom prst="rect">
            <a:avLst/>
          </a:prstGeom>
          <a:ln w="0">
            <a:noFill/>
          </a:ln>
        </p:spPr>
      </p:pic>
      <p:pic>
        <p:nvPicPr>
          <p:cNvPr id="491" name="" descr=""/>
          <p:cNvPicPr/>
          <p:nvPr/>
        </p:nvPicPr>
        <p:blipFill>
          <a:blip r:embed="rId5"/>
          <a:stretch/>
        </p:blipFill>
        <p:spPr>
          <a:xfrm>
            <a:off x="845280" y="4177080"/>
            <a:ext cx="3762360" cy="299160"/>
          </a:xfrm>
          <a:prstGeom prst="rect">
            <a:avLst/>
          </a:prstGeom>
          <a:ln w="0">
            <a:noFill/>
          </a:ln>
        </p:spPr>
      </p:pic>
      <p:pic>
        <p:nvPicPr>
          <p:cNvPr id="492" name="" descr=""/>
          <p:cNvPicPr/>
          <p:nvPr/>
        </p:nvPicPr>
        <p:blipFill>
          <a:blip r:embed="rId6"/>
          <a:stretch/>
        </p:blipFill>
        <p:spPr>
          <a:xfrm>
            <a:off x="7471800" y="3960000"/>
            <a:ext cx="2967840" cy="766800"/>
          </a:xfrm>
          <a:prstGeom prst="rect">
            <a:avLst/>
          </a:prstGeom>
          <a:ln w="0">
            <a:noFill/>
          </a:ln>
        </p:spPr>
      </p:pic>
      <p:pic>
        <p:nvPicPr>
          <p:cNvPr id="493" name="" descr=""/>
          <p:cNvPicPr/>
          <p:nvPr/>
        </p:nvPicPr>
        <p:blipFill>
          <a:blip r:embed="rId7"/>
          <a:stretch/>
        </p:blipFill>
        <p:spPr>
          <a:xfrm>
            <a:off x="2736000" y="1931400"/>
            <a:ext cx="4942440" cy="74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" descr=""/>
          <p:cNvPicPr/>
          <p:nvPr/>
        </p:nvPicPr>
        <p:blipFill>
          <a:blip r:embed="rId1"/>
          <a:stretch/>
        </p:blipFill>
        <p:spPr>
          <a:xfrm>
            <a:off x="8640000" y="3420000"/>
            <a:ext cx="2459160" cy="1842120"/>
          </a:xfrm>
          <a:prstGeom prst="rect">
            <a:avLst/>
          </a:prstGeom>
          <a:ln w="0">
            <a:noFill/>
          </a:ln>
        </p:spPr>
      </p:pic>
      <p:sp>
        <p:nvSpPr>
          <p:cNvPr id="495" name="TextShape 75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alibri Light"/>
                <a:ea typeface="DejaVu Sans"/>
              </a:rPr>
              <a:t>Evaluating Marginal Posteriors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96" name="TextShape 76"/>
          <p:cNvSpPr/>
          <p:nvPr/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2024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97" name="TextShape 77"/>
          <p:cNvSpPr/>
          <p:nvPr/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MPhil in DIS - Data Driven Radio Astronomy in the SKA era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98" name="TextShape 78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1D64F1CD-707A-413C-A887-4B65CD8ABFC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499" name=""/>
          <p:cNvSpPr/>
          <p:nvPr/>
        </p:nvSpPr>
        <p:spPr>
          <a:xfrm>
            <a:off x="900000" y="1440000"/>
            <a:ext cx="467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Only have samples from the posterior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00" name=""/>
          <p:cNvSpPr/>
          <p:nvPr/>
        </p:nvSpPr>
        <p:spPr>
          <a:xfrm>
            <a:off x="936000" y="1836000"/>
            <a:ext cx="665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Learn the underlying distribution using normalising flows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01" name=""/>
          <p:cNvSpPr/>
          <p:nvPr/>
        </p:nvSpPr>
        <p:spPr>
          <a:xfrm>
            <a:off x="684000" y="2817720"/>
            <a:ext cx="14392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Sampled distribution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02" name=""/>
          <p:cNvSpPr/>
          <p:nvPr/>
        </p:nvSpPr>
        <p:spPr>
          <a:xfrm>
            <a:off x="8820000" y="2700000"/>
            <a:ext cx="2339280" cy="96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Known target distribution (usually Gaussian)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503" name="" descr=""/>
          <p:cNvPicPr/>
          <p:nvPr/>
        </p:nvPicPr>
        <p:blipFill>
          <a:blip r:embed="rId2"/>
          <a:stretch/>
        </p:blipFill>
        <p:spPr>
          <a:xfrm>
            <a:off x="240120" y="3420000"/>
            <a:ext cx="2459160" cy="1842120"/>
          </a:xfrm>
          <a:prstGeom prst="rect">
            <a:avLst/>
          </a:prstGeom>
          <a:ln w="0">
            <a:noFill/>
          </a:ln>
        </p:spPr>
      </p:pic>
      <p:sp>
        <p:nvSpPr>
          <p:cNvPr id="504" name=""/>
          <p:cNvSpPr/>
          <p:nvPr/>
        </p:nvSpPr>
        <p:spPr>
          <a:xfrm>
            <a:off x="2880000" y="2592000"/>
            <a:ext cx="719280" cy="1079280"/>
          </a:xfrm>
          <a:prstGeom prst="rect">
            <a:avLst/>
          </a:prstGeom>
          <a:solidFill>
            <a:srgbClr val="729fcf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"/>
          <p:cNvSpPr/>
          <p:nvPr/>
        </p:nvSpPr>
        <p:spPr>
          <a:xfrm>
            <a:off x="4320000" y="2592000"/>
            <a:ext cx="719280" cy="1079280"/>
          </a:xfrm>
          <a:prstGeom prst="rect">
            <a:avLst/>
          </a:prstGeom>
          <a:solidFill>
            <a:srgbClr val="729fcf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"/>
          <p:cNvSpPr/>
          <p:nvPr/>
        </p:nvSpPr>
        <p:spPr>
          <a:xfrm>
            <a:off x="5760000" y="2592000"/>
            <a:ext cx="719280" cy="1079280"/>
          </a:xfrm>
          <a:prstGeom prst="rect">
            <a:avLst/>
          </a:prstGeom>
          <a:solidFill>
            <a:srgbClr val="729fcf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"/>
          <p:cNvSpPr/>
          <p:nvPr/>
        </p:nvSpPr>
        <p:spPr>
          <a:xfrm>
            <a:off x="7200000" y="2592000"/>
            <a:ext cx="719280" cy="1079280"/>
          </a:xfrm>
          <a:prstGeom prst="rect">
            <a:avLst/>
          </a:prstGeom>
          <a:solidFill>
            <a:srgbClr val="729fcf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"/>
          <p:cNvSpPr/>
          <p:nvPr/>
        </p:nvSpPr>
        <p:spPr>
          <a:xfrm>
            <a:off x="2160000" y="3060000"/>
            <a:ext cx="720000" cy="36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"/>
          <p:cNvSpPr/>
          <p:nvPr/>
        </p:nvSpPr>
        <p:spPr>
          <a:xfrm>
            <a:off x="3600000" y="3060000"/>
            <a:ext cx="720000" cy="36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"/>
          <p:cNvSpPr/>
          <p:nvPr/>
        </p:nvSpPr>
        <p:spPr>
          <a:xfrm>
            <a:off x="5040000" y="3060000"/>
            <a:ext cx="720000" cy="36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"/>
          <p:cNvSpPr/>
          <p:nvPr/>
        </p:nvSpPr>
        <p:spPr>
          <a:xfrm>
            <a:off x="6480000" y="3060000"/>
            <a:ext cx="720000" cy="36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"/>
          <p:cNvSpPr/>
          <p:nvPr/>
        </p:nvSpPr>
        <p:spPr>
          <a:xfrm>
            <a:off x="7920000" y="3060000"/>
            <a:ext cx="720000" cy="36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"/>
          <p:cNvSpPr/>
          <p:nvPr/>
        </p:nvSpPr>
        <p:spPr>
          <a:xfrm flipH="1">
            <a:off x="3600000" y="3240000"/>
            <a:ext cx="720000" cy="36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"/>
          <p:cNvSpPr/>
          <p:nvPr/>
        </p:nvSpPr>
        <p:spPr>
          <a:xfrm flipH="1">
            <a:off x="2160000" y="3240000"/>
            <a:ext cx="720000" cy="36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"/>
          <p:cNvSpPr/>
          <p:nvPr/>
        </p:nvSpPr>
        <p:spPr>
          <a:xfrm flipH="1">
            <a:off x="5040000" y="3240000"/>
            <a:ext cx="720000" cy="36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"/>
          <p:cNvSpPr/>
          <p:nvPr/>
        </p:nvSpPr>
        <p:spPr>
          <a:xfrm flipH="1">
            <a:off x="6480000" y="3240000"/>
            <a:ext cx="720000" cy="36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"/>
          <p:cNvSpPr/>
          <p:nvPr/>
        </p:nvSpPr>
        <p:spPr>
          <a:xfrm flipH="1">
            <a:off x="7920000" y="3240000"/>
            <a:ext cx="720000" cy="36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"/>
          <p:cNvSpPr/>
          <p:nvPr/>
        </p:nvSpPr>
        <p:spPr>
          <a:xfrm>
            <a:off x="4140000" y="3973680"/>
            <a:ext cx="26992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Sequence of bijector neural nets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19" name=""/>
          <p:cNvSpPr/>
          <p:nvPr/>
        </p:nvSpPr>
        <p:spPr>
          <a:xfrm>
            <a:off x="360000" y="5220000"/>
            <a:ext cx="467928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Feed known samples through and set loss function based on how well the resulting samples match the target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20" name=""/>
          <p:cNvSpPr/>
          <p:nvPr/>
        </p:nvSpPr>
        <p:spPr>
          <a:xfrm>
            <a:off x="8460000" y="5220000"/>
            <a:ext cx="341928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Can convert samples or the pdf of the target into samples or the pdf of the initial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521" name="" descr=""/>
          <p:cNvPicPr/>
          <p:nvPr/>
        </p:nvPicPr>
        <p:blipFill>
          <a:blip r:embed="rId3"/>
          <a:stretch/>
        </p:blipFill>
        <p:spPr>
          <a:xfrm>
            <a:off x="7887600" y="1512000"/>
            <a:ext cx="2948040" cy="76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ext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alibri Light"/>
                <a:ea typeface="DejaVu Sans"/>
              </a:rPr>
              <a:t>Joint Constraints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23" name="TextShape 2"/>
          <p:cNvSpPr/>
          <p:nvPr/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2024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24" name="TextShape 3"/>
          <p:cNvSpPr/>
          <p:nvPr/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MPhil in DIS - Data Driven Radio Astronomy in the SKA era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25" name="TextShape 4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FAC0C914-1F94-4527-A897-F2C499F761A4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526" name=""/>
          <p:cNvSpPr/>
          <p:nvPr/>
        </p:nvSpPr>
        <p:spPr>
          <a:xfrm>
            <a:off x="900000" y="1620000"/>
            <a:ext cx="88189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Suppose we have two data sets with different models and nuisance parameters but with a few shared parameters of interest. Can both be used in a joint constraint?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27" name=""/>
          <p:cNvSpPr/>
          <p:nvPr/>
        </p:nvSpPr>
        <p:spPr>
          <a:xfrm>
            <a:off x="2880000" y="2520360"/>
            <a:ext cx="107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Model 1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28" name=""/>
          <p:cNvSpPr/>
          <p:nvPr/>
        </p:nvSpPr>
        <p:spPr>
          <a:xfrm>
            <a:off x="7020000" y="2534040"/>
            <a:ext cx="107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Model 2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29" name=""/>
          <p:cNvSpPr/>
          <p:nvPr/>
        </p:nvSpPr>
        <p:spPr>
          <a:xfrm>
            <a:off x="2880000" y="3420360"/>
            <a:ext cx="35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30" name=""/>
          <p:cNvSpPr/>
          <p:nvPr/>
        </p:nvSpPr>
        <p:spPr>
          <a:xfrm>
            <a:off x="7020000" y="3384360"/>
            <a:ext cx="35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31" name=""/>
          <p:cNvSpPr/>
          <p:nvPr/>
        </p:nvSpPr>
        <p:spPr>
          <a:xfrm>
            <a:off x="3420000" y="3420360"/>
            <a:ext cx="5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14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32" name=""/>
          <p:cNvSpPr/>
          <p:nvPr/>
        </p:nvSpPr>
        <p:spPr>
          <a:xfrm>
            <a:off x="7560000" y="3384360"/>
            <a:ext cx="5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33" name=""/>
          <p:cNvSpPr/>
          <p:nvPr/>
        </p:nvSpPr>
        <p:spPr>
          <a:xfrm rot="16128600">
            <a:off x="3274920" y="3377880"/>
            <a:ext cx="178920" cy="89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0"/>
                </a:moveTo>
                <a:cubicBezTo>
                  <a:pt x="16200" y="0"/>
                  <a:pt x="10800" y="900"/>
                  <a:pt x="10800" y="1800"/>
                </a:cubicBezTo>
                <a:lnTo>
                  <a:pt x="10800" y="9000"/>
                </a:lnTo>
                <a:cubicBezTo>
                  <a:pt x="10800" y="9900"/>
                  <a:pt x="5400" y="10800"/>
                  <a:pt x="0" y="10800"/>
                </a:cubicBezTo>
                <a:cubicBezTo>
                  <a:pt x="5400" y="10800"/>
                  <a:pt x="10800" y="11700"/>
                  <a:pt x="10800" y="12600"/>
                </a:cubicBezTo>
                <a:lnTo>
                  <a:pt x="10800" y="19800"/>
                </a:lnTo>
                <a:cubicBezTo>
                  <a:pt x="10800" y="20700"/>
                  <a:pt x="16200" y="21600"/>
                  <a:pt x="21600" y="21600"/>
                </a:cubicBezTo>
              </a:path>
            </a:pathLst>
          </a:custGeom>
          <a:noFill/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"/>
          <p:cNvSpPr/>
          <p:nvPr/>
        </p:nvSpPr>
        <p:spPr>
          <a:xfrm rot="16128600">
            <a:off x="7450560" y="3346920"/>
            <a:ext cx="178920" cy="89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0"/>
                </a:moveTo>
                <a:cubicBezTo>
                  <a:pt x="16200" y="0"/>
                  <a:pt x="10800" y="900"/>
                  <a:pt x="10800" y="1800"/>
                </a:cubicBezTo>
                <a:lnTo>
                  <a:pt x="10800" y="9000"/>
                </a:lnTo>
                <a:cubicBezTo>
                  <a:pt x="10800" y="9900"/>
                  <a:pt x="5400" y="10800"/>
                  <a:pt x="0" y="10800"/>
                </a:cubicBezTo>
                <a:cubicBezTo>
                  <a:pt x="5400" y="10800"/>
                  <a:pt x="10800" y="11700"/>
                  <a:pt x="10800" y="12600"/>
                </a:cubicBezTo>
                <a:lnTo>
                  <a:pt x="10800" y="19800"/>
                </a:lnTo>
                <a:cubicBezTo>
                  <a:pt x="10800" y="20700"/>
                  <a:pt x="16200" y="21600"/>
                  <a:pt x="21600" y="21600"/>
                </a:cubicBezTo>
              </a:path>
            </a:pathLst>
          </a:custGeom>
          <a:noFill/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"/>
          <p:cNvSpPr/>
          <p:nvPr/>
        </p:nvSpPr>
        <p:spPr>
          <a:xfrm>
            <a:off x="3132000" y="3974040"/>
            <a:ext cx="53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17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36" name=""/>
          <p:cNvSpPr/>
          <p:nvPr/>
        </p:nvSpPr>
        <p:spPr>
          <a:xfrm>
            <a:off x="7308000" y="3960360"/>
            <a:ext cx="53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23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37" name=""/>
          <p:cNvSpPr/>
          <p:nvPr/>
        </p:nvSpPr>
        <p:spPr>
          <a:xfrm>
            <a:off x="4176000" y="3168360"/>
            <a:ext cx="1042920" cy="538920"/>
          </a:xfrm>
          <a:custGeom>
            <a:avLst/>
            <a:gdLst/>
            <a:ahLst/>
            <a:rect l="l" t="t" r="r" b="b"/>
            <a:pathLst>
              <a:path fill="none" w="2900" h="1500">
                <a:moveTo>
                  <a:pt x="0" y="0"/>
                </a:moveTo>
                <a:cubicBezTo>
                  <a:pt x="2900" y="0"/>
                  <a:pt x="2900" y="1500"/>
                  <a:pt x="2900" y="1500"/>
                </a:cubicBezTo>
              </a:path>
            </a:pathLst>
          </a:custGeom>
          <a:noFill/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"/>
          <p:cNvSpPr/>
          <p:nvPr/>
        </p:nvSpPr>
        <p:spPr>
          <a:xfrm>
            <a:off x="5580000" y="3159360"/>
            <a:ext cx="1150920" cy="538920"/>
          </a:xfrm>
          <a:custGeom>
            <a:avLst/>
            <a:gdLst/>
            <a:ahLst/>
            <a:rect l="l" t="t" r="r" b="b"/>
            <a:pathLst>
              <a:path fill="none" w="3200" h="1500">
                <a:moveTo>
                  <a:pt x="3200" y="0"/>
                </a:moveTo>
                <a:cubicBezTo>
                  <a:pt x="0" y="0"/>
                  <a:pt x="0" y="1500"/>
                  <a:pt x="0" y="1500"/>
                </a:cubicBezTo>
              </a:path>
            </a:pathLst>
          </a:custGeom>
          <a:noFill/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"/>
          <p:cNvSpPr/>
          <p:nvPr/>
        </p:nvSpPr>
        <p:spPr>
          <a:xfrm rot="16128600">
            <a:off x="5326920" y="3360600"/>
            <a:ext cx="178920" cy="89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0"/>
                </a:moveTo>
                <a:cubicBezTo>
                  <a:pt x="16200" y="0"/>
                  <a:pt x="10800" y="900"/>
                  <a:pt x="10800" y="1800"/>
                </a:cubicBezTo>
                <a:lnTo>
                  <a:pt x="10800" y="9000"/>
                </a:lnTo>
                <a:cubicBezTo>
                  <a:pt x="10800" y="9900"/>
                  <a:pt x="5400" y="10800"/>
                  <a:pt x="0" y="10800"/>
                </a:cubicBezTo>
                <a:cubicBezTo>
                  <a:pt x="5400" y="10800"/>
                  <a:pt x="10800" y="11700"/>
                  <a:pt x="10800" y="12600"/>
                </a:cubicBezTo>
                <a:lnTo>
                  <a:pt x="10800" y="19800"/>
                </a:lnTo>
                <a:cubicBezTo>
                  <a:pt x="10800" y="20700"/>
                  <a:pt x="16200" y="21600"/>
                  <a:pt x="21600" y="21600"/>
                </a:cubicBezTo>
              </a:path>
            </a:pathLst>
          </a:custGeom>
          <a:noFill/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"/>
          <p:cNvSpPr/>
          <p:nvPr/>
        </p:nvSpPr>
        <p:spPr>
          <a:xfrm>
            <a:off x="5184000" y="3943080"/>
            <a:ext cx="53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37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41" name=""/>
          <p:cNvSpPr/>
          <p:nvPr/>
        </p:nvSpPr>
        <p:spPr>
          <a:xfrm>
            <a:off x="2700000" y="4797720"/>
            <a:ext cx="64792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More efficient to fit nuisance models independently, then only jointly fit the marginals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42" name=""/>
          <p:cNvSpPr/>
          <p:nvPr/>
        </p:nvSpPr>
        <p:spPr>
          <a:xfrm>
            <a:off x="1260000" y="5580000"/>
            <a:ext cx="37792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PolyChord (Handley et al.) has a runtime that scales with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543" name="" descr=""/>
          <p:cNvPicPr/>
          <p:nvPr/>
        </p:nvPicPr>
        <p:blipFill>
          <a:blip r:embed="rId1"/>
          <a:stretch/>
        </p:blipFill>
        <p:spPr>
          <a:xfrm>
            <a:off x="5580000" y="5609880"/>
            <a:ext cx="3416040" cy="376920"/>
          </a:xfrm>
          <a:prstGeom prst="rect">
            <a:avLst/>
          </a:prstGeom>
          <a:ln w="0">
            <a:noFill/>
          </a:ln>
        </p:spPr>
      </p:pic>
      <p:pic>
        <p:nvPicPr>
          <p:cNvPr id="544" name="" descr=""/>
          <p:cNvPicPr/>
          <p:nvPr/>
        </p:nvPicPr>
        <p:blipFill>
          <a:blip r:embed="rId2"/>
          <a:stretch/>
        </p:blipFill>
        <p:spPr>
          <a:xfrm>
            <a:off x="3819240" y="5910840"/>
            <a:ext cx="716760" cy="322200"/>
          </a:xfrm>
          <a:prstGeom prst="rect">
            <a:avLst/>
          </a:prstGeom>
          <a:ln w="0">
            <a:noFill/>
          </a:ln>
        </p:spPr>
      </p:pic>
      <p:pic>
        <p:nvPicPr>
          <p:cNvPr id="545" name="" descr=""/>
          <p:cNvPicPr/>
          <p:nvPr/>
        </p:nvPicPr>
        <p:blipFill>
          <a:blip r:embed="rId3"/>
          <a:stretch/>
        </p:blipFill>
        <p:spPr>
          <a:xfrm>
            <a:off x="2592000" y="2980080"/>
            <a:ext cx="1552320" cy="403560"/>
          </a:xfrm>
          <a:prstGeom prst="rect">
            <a:avLst/>
          </a:prstGeom>
          <a:ln w="0">
            <a:noFill/>
          </a:ln>
        </p:spPr>
      </p:pic>
      <p:pic>
        <p:nvPicPr>
          <p:cNvPr id="546" name="" descr=""/>
          <p:cNvPicPr/>
          <p:nvPr/>
        </p:nvPicPr>
        <p:blipFill>
          <a:blip r:embed="rId4"/>
          <a:stretch/>
        </p:blipFill>
        <p:spPr>
          <a:xfrm>
            <a:off x="6825960" y="2988000"/>
            <a:ext cx="1483200" cy="385920"/>
          </a:xfrm>
          <a:prstGeom prst="rect">
            <a:avLst/>
          </a:prstGeom>
          <a:ln w="0">
            <a:noFill/>
          </a:ln>
        </p:spPr>
      </p:pic>
      <p:pic>
        <p:nvPicPr>
          <p:cNvPr id="547" name="" descr=""/>
          <p:cNvPicPr/>
          <p:nvPr/>
        </p:nvPicPr>
        <p:blipFill>
          <a:blip r:embed="rId5"/>
          <a:stretch/>
        </p:blipFill>
        <p:spPr>
          <a:xfrm>
            <a:off x="2556000" y="4375080"/>
            <a:ext cx="6660000" cy="39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Text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alibri Light"/>
                <a:ea typeface="DejaVu Sans"/>
              </a:rPr>
              <a:t>Use Case – Multi-Instrument</a:t>
            </a:r>
            <a:endParaRPr b="0" lang="en-GB" sz="4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alibri Light"/>
                <a:ea typeface="DejaVu Sans"/>
              </a:rPr>
              <a:t>Early Universe Constraints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49" name="TextShape 2"/>
          <p:cNvSpPr/>
          <p:nvPr/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2024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50" name="TextShape 3"/>
          <p:cNvSpPr/>
          <p:nvPr/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MPhil in DIS - Data Driven Radio Astronomy in the SKA era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51" name="TextShape 4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1A55C29D-0C43-4723-9956-7B8D97BF58DD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552" name=""/>
          <p:cNvSpPr/>
          <p:nvPr/>
        </p:nvSpPr>
        <p:spPr>
          <a:xfrm>
            <a:off x="1980000" y="2340000"/>
            <a:ext cx="2879280" cy="316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SARAS3: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wideband monopole radiometer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observes in the band 55-85MHz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based in India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Singh et al. 2022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53" name=""/>
          <p:cNvSpPr/>
          <p:nvPr/>
        </p:nvSpPr>
        <p:spPr>
          <a:xfrm>
            <a:off x="6480000" y="2340000"/>
            <a:ext cx="2879280" cy="316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HERA: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dense packed interferometer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constraints in the band ~120-190MHz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based in South Africa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Abdurashidova et al. 2022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54" name=""/>
          <p:cNvSpPr/>
          <p:nvPr/>
        </p:nvSpPr>
        <p:spPr>
          <a:xfrm>
            <a:off x="1980000" y="1813680"/>
            <a:ext cx="665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Recent measurements of the upper limits on the 21cm signal: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TextShape 79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alibri Light"/>
                <a:ea typeface="DejaVu Sans"/>
              </a:rPr>
              <a:t>Use Case – Multi-Instrument</a:t>
            </a:r>
            <a:endParaRPr b="0" lang="en-GB" sz="4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alibri Light"/>
                <a:ea typeface="DejaVu Sans"/>
              </a:rPr>
              <a:t>Early Universe Constraints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56" name="TextShape 80"/>
          <p:cNvSpPr/>
          <p:nvPr/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2024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57" name="TextShape 81"/>
          <p:cNvSpPr/>
          <p:nvPr/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MPhil in DIS - Data Driven Radio Astronomy in the SKA era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58" name="TextShape 82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22AAF6E7-A4B1-45CC-8EDF-ACD3B3D67BA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559" name="" descr=""/>
          <p:cNvPicPr/>
          <p:nvPr/>
        </p:nvPicPr>
        <p:blipFill>
          <a:blip r:embed="rId1"/>
          <a:stretch/>
        </p:blipFill>
        <p:spPr>
          <a:xfrm>
            <a:off x="2469600" y="1923480"/>
            <a:ext cx="6529680" cy="4015800"/>
          </a:xfrm>
          <a:prstGeom prst="rect">
            <a:avLst/>
          </a:prstGeom>
          <a:ln w="0">
            <a:noFill/>
          </a:ln>
        </p:spPr>
      </p:pic>
      <p:sp>
        <p:nvSpPr>
          <p:cNvPr id="560" name=""/>
          <p:cNvSpPr/>
          <p:nvPr/>
        </p:nvSpPr>
        <p:spPr>
          <a:xfrm>
            <a:off x="9540000" y="5940000"/>
            <a:ext cx="233892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From Bevins et al. (2024)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alibri Light"/>
                <a:ea typeface="DejaVu Sans"/>
              </a:rPr>
              <a:t>Summary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62" name="TextShape 2"/>
          <p:cNvSpPr/>
          <p:nvPr/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2024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63" name="TextShape 3"/>
          <p:cNvSpPr/>
          <p:nvPr/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MPhil in DIS - Data Driven Radio Astronomy in the SKA era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64" name="TextShape 4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DD3C666A-C0F8-48FE-B9B9-94B7C32448C8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565" name="CustomShape 6"/>
          <p:cNvSpPr/>
          <p:nvPr/>
        </p:nvSpPr>
        <p:spPr>
          <a:xfrm>
            <a:off x="838800" y="1260000"/>
            <a:ext cx="10512000" cy="434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Learned about 4 more advanced Bayesian statistical techniques and examples of appropriate circumstances for their application: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Conjugate priors – For certain analytical likelihood, there exists a specific analytical conjugate prior, which gives a posterior in of the same family as the prior that can be evaluated quickly and analytically – e.g. in quick on-site radiometer calibration</a:t>
            </a:r>
            <a:endParaRPr b="0" lang="en-GB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Likelihood reweighting – If a likelihood can be defined that takes the same parameters and has a similar posterior to another, slower likelihood, the slow posterior can be found by fitting the fast and reweighting the resultant samples – e.g. flagging transient RFI</a:t>
            </a:r>
            <a:endParaRPr b="0" lang="en-GB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Analytical marginalisation – For certain likelihoods and prior pairs, linear nuisance parameters can be marginalised analytically in the likelihood, allowing the fit to avoid needing to sample those parameters – e.g. high dimensional antenna beam modelling</a:t>
            </a:r>
            <a:endParaRPr b="0" lang="en-GB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Normalising flow marginal statistics – Marginal likelihoods can be derived from marginal posteriors and learnt with normalising flows, enabling efficient joint marginal fitting of multiple data sets – e.g. joint constraints on 21cm limits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4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alibri Light"/>
                <a:ea typeface="DejaVu Sans"/>
              </a:rPr>
              <a:t>Conjugate Priors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38" name="TextShape 15"/>
          <p:cNvSpPr/>
          <p:nvPr/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2024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9" name="TextShape 16"/>
          <p:cNvSpPr/>
          <p:nvPr/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MPhil in DIS - Data Driven Radio Astronomy in the SKA era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0" name="TextShape 17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9C9F38EC-5C46-4514-AB89-149E473D2DA8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1080000" y="1620000"/>
            <a:ext cx="8098560" cy="213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 typically used probability distributions fall into defined distribution families of a certain type: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e.g. - normal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multivariate normal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uniform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gamma distribution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distinguished by parameter values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1080000" y="4320000"/>
            <a:ext cx="953856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 certain likelihoods, there exists a family of probability distributions that, when used as a prior, result in a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posterior of the same family as the prior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but with different parameter values. This is called the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conjugate prior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of that likelihood.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5040000" y="2340000"/>
            <a:ext cx="2880000" cy="74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alibri Light"/>
                <a:ea typeface="DejaVu Sans"/>
              </a:rPr>
              <a:t>Conjugate Priors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45" name="TextShape 2"/>
          <p:cNvSpPr/>
          <p:nvPr/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2024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6" name="TextShape 3"/>
          <p:cNvSpPr/>
          <p:nvPr/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MPhil in DIS - Data Driven Radio Astronomy in the SKA era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7" name="TextShape 4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810321E7-FFA1-4318-9ABE-F4BA46173778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900000" y="3897720"/>
            <a:ext cx="1007856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Using the conjugate prior of the chosen likelihood makes the posterior analytic, allowing it to be evaluated without sampling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900000" y="1737720"/>
            <a:ext cx="971856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parameters that describe the details of the prior and posterior distributions are referred to as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hyperparameters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3780000" y="2700000"/>
            <a:ext cx="2880000" cy="74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95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alibri Light"/>
                <a:ea typeface="DejaVu Sans"/>
              </a:rPr>
              <a:t>Normal Distribution Example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52" name="TextShape 96"/>
          <p:cNvSpPr/>
          <p:nvPr/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2024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3" name="TextShape 97"/>
          <p:cNvSpPr/>
          <p:nvPr/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MPhil in DIS - Data Driven Radio Astronomy in the SKA era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4" name="TextShape 98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2599A544-4F8B-4331-95E7-EE002DDD8E16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900000" y="1440000"/>
            <a:ext cx="809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Consider a likelihood that is normal, with a known variance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900000" y="2880000"/>
            <a:ext cx="809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Assume also a normal distribution prior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900000" y="4356000"/>
            <a:ext cx="809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Prior hyperparameters: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900000" y="4860000"/>
            <a:ext cx="809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this is the conjugate prior, the posterior should also be normal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4140000" y="1980000"/>
            <a:ext cx="3227400" cy="703800"/>
          </a:xfrm>
          <a:prstGeom prst="rect">
            <a:avLst/>
          </a:prstGeom>
          <a:ln w="0">
            <a:noFill/>
          </a:ln>
        </p:spPr>
      </p:pic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4140000" y="3420000"/>
            <a:ext cx="2870640" cy="807840"/>
          </a:xfrm>
          <a:prstGeom prst="rect">
            <a:avLst/>
          </a:prstGeom>
          <a:ln w="0">
            <a:noFill/>
          </a:ln>
        </p:spPr>
      </p:pic>
      <p:pic>
        <p:nvPicPr>
          <p:cNvPr id="161" name="" descr=""/>
          <p:cNvPicPr/>
          <p:nvPr/>
        </p:nvPicPr>
        <p:blipFill>
          <a:blip r:embed="rId3"/>
          <a:stretch/>
        </p:blipFill>
        <p:spPr>
          <a:xfrm>
            <a:off x="3444840" y="4392720"/>
            <a:ext cx="1055160" cy="321840"/>
          </a:xfrm>
          <a:prstGeom prst="rect">
            <a:avLst/>
          </a:prstGeom>
          <a:ln w="0">
            <a:noFill/>
          </a:ln>
        </p:spPr>
      </p:pic>
      <p:pic>
        <p:nvPicPr>
          <p:cNvPr id="162" name="" descr=""/>
          <p:cNvPicPr/>
          <p:nvPr/>
        </p:nvPicPr>
        <p:blipFill>
          <a:blip r:embed="rId4"/>
          <a:stretch/>
        </p:blipFill>
        <p:spPr>
          <a:xfrm>
            <a:off x="3029400" y="5488200"/>
            <a:ext cx="2010600" cy="451800"/>
          </a:xfrm>
          <a:prstGeom prst="rect">
            <a:avLst/>
          </a:prstGeom>
          <a:ln w="0">
            <a:noFill/>
          </a:ln>
        </p:spPr>
      </p:pic>
      <p:pic>
        <p:nvPicPr>
          <p:cNvPr id="163" name="" descr=""/>
          <p:cNvPicPr/>
          <p:nvPr/>
        </p:nvPicPr>
        <p:blipFill>
          <a:blip r:embed="rId5"/>
          <a:stretch/>
        </p:blipFill>
        <p:spPr>
          <a:xfrm>
            <a:off x="6268320" y="5580000"/>
            <a:ext cx="1077480" cy="41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8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alibri Light"/>
                <a:ea typeface="DejaVu Sans"/>
              </a:rPr>
              <a:t>Normal Distribution Example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65" name="TextShape 19"/>
          <p:cNvSpPr/>
          <p:nvPr/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2024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6" name="TextShape 20"/>
          <p:cNvSpPr/>
          <p:nvPr/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MPhil in DIS - Data Driven Radio Astronomy in the SKA era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7" name="TextShape 21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9784F3C9-159D-4222-9D4A-0D241605010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>
            <a:off x="900000" y="2700000"/>
            <a:ext cx="809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Expand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900000" y="3780000"/>
            <a:ext cx="809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Group terms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1260000" y="1423440"/>
            <a:ext cx="2477160" cy="556560"/>
          </a:xfrm>
          <a:prstGeom prst="rect">
            <a:avLst/>
          </a:prstGeom>
          <a:ln w="0">
            <a:noFill/>
          </a:ln>
        </p:spPr>
      </p:pic>
      <p:pic>
        <p:nvPicPr>
          <p:cNvPr id="171" name="" descr=""/>
          <p:cNvPicPr/>
          <p:nvPr/>
        </p:nvPicPr>
        <p:blipFill>
          <a:blip r:embed="rId2"/>
          <a:stretch/>
        </p:blipFill>
        <p:spPr>
          <a:xfrm>
            <a:off x="4315680" y="1584000"/>
            <a:ext cx="1984320" cy="356040"/>
          </a:xfrm>
          <a:prstGeom prst="rect">
            <a:avLst/>
          </a:prstGeom>
          <a:ln w="0">
            <a:noFill/>
          </a:ln>
        </p:spPr>
      </p:pic>
      <p:pic>
        <p:nvPicPr>
          <p:cNvPr id="172" name="" descr=""/>
          <p:cNvPicPr/>
          <p:nvPr/>
        </p:nvPicPr>
        <p:blipFill>
          <a:blip r:embed="rId3"/>
          <a:stretch/>
        </p:blipFill>
        <p:spPr>
          <a:xfrm>
            <a:off x="4171320" y="2014920"/>
            <a:ext cx="3797280" cy="582840"/>
          </a:xfrm>
          <a:prstGeom prst="rect">
            <a:avLst/>
          </a:prstGeom>
          <a:ln w="0">
            <a:noFill/>
          </a:ln>
        </p:spPr>
      </p:pic>
      <p:pic>
        <p:nvPicPr>
          <p:cNvPr id="173" name="" descr=""/>
          <p:cNvPicPr/>
          <p:nvPr/>
        </p:nvPicPr>
        <p:blipFill>
          <a:blip r:embed="rId4"/>
          <a:stretch/>
        </p:blipFill>
        <p:spPr>
          <a:xfrm>
            <a:off x="3666240" y="2868840"/>
            <a:ext cx="5153760" cy="731160"/>
          </a:xfrm>
          <a:prstGeom prst="rect">
            <a:avLst/>
          </a:prstGeom>
          <a:ln w="0">
            <a:noFill/>
          </a:ln>
        </p:spPr>
      </p:pic>
      <p:pic>
        <p:nvPicPr>
          <p:cNvPr id="174" name="" descr=""/>
          <p:cNvPicPr/>
          <p:nvPr/>
        </p:nvPicPr>
        <p:blipFill>
          <a:blip r:embed="rId5"/>
          <a:stretch/>
        </p:blipFill>
        <p:spPr>
          <a:xfrm>
            <a:off x="3156480" y="3888000"/>
            <a:ext cx="5843520" cy="649800"/>
          </a:xfrm>
          <a:prstGeom prst="rect">
            <a:avLst/>
          </a:prstGeom>
          <a:ln w="0">
            <a:noFill/>
          </a:ln>
        </p:spPr>
      </p:pic>
      <p:pic>
        <p:nvPicPr>
          <p:cNvPr id="175" name="" descr=""/>
          <p:cNvPicPr/>
          <p:nvPr/>
        </p:nvPicPr>
        <p:blipFill>
          <a:blip r:embed="rId6"/>
          <a:stretch/>
        </p:blipFill>
        <p:spPr>
          <a:xfrm>
            <a:off x="2248560" y="5148000"/>
            <a:ext cx="3043440" cy="829800"/>
          </a:xfrm>
          <a:prstGeom prst="rect">
            <a:avLst/>
          </a:prstGeom>
          <a:ln w="0">
            <a:noFill/>
          </a:ln>
        </p:spPr>
      </p:pic>
      <p:pic>
        <p:nvPicPr>
          <p:cNvPr id="176" name="" descr=""/>
          <p:cNvPicPr/>
          <p:nvPr/>
        </p:nvPicPr>
        <p:blipFill>
          <a:blip r:embed="rId7"/>
          <a:stretch/>
        </p:blipFill>
        <p:spPr>
          <a:xfrm>
            <a:off x="6231600" y="5081400"/>
            <a:ext cx="1688400" cy="82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alibri Light"/>
                <a:ea typeface="DejaVu Sans"/>
              </a:rPr>
              <a:t>Other Conjugate Pairs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78" name="TextShape 2"/>
          <p:cNvSpPr/>
          <p:nvPr/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2024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9" name="TextShape 3"/>
          <p:cNvSpPr/>
          <p:nvPr/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MPhil in DIS - Data Driven Radio Astronomy in the SKA era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0" name="TextShape 4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B50FD320-1BA6-4D44-A7AB-B20A98C2D065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900000" y="1620000"/>
            <a:ext cx="3778560" cy="44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Likelihood: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Normal with known mean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Normal (both mean and variance as parameters)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Multivariate normal with known covariance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Multivariate normal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Uniform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Exponential distribution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etc.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7020000" y="1620000"/>
            <a:ext cx="3778560" cy="44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Conjugate prior: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Inverse gamma distribution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Normal-inverse gamma distribution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Multivariate normal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Normal-inverse-Wishart distribution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Pareto distribution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Gamma distribution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etc.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3780000" y="2340000"/>
            <a:ext cx="3240000" cy="36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"/>
          <p:cNvSpPr/>
          <p:nvPr/>
        </p:nvSpPr>
        <p:spPr>
          <a:xfrm>
            <a:off x="4572000" y="2916000"/>
            <a:ext cx="2448000" cy="36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"/>
          <p:cNvSpPr/>
          <p:nvPr/>
        </p:nvSpPr>
        <p:spPr>
          <a:xfrm>
            <a:off x="4320000" y="3780000"/>
            <a:ext cx="2700000" cy="36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"/>
          <p:cNvSpPr/>
          <p:nvPr/>
        </p:nvSpPr>
        <p:spPr>
          <a:xfrm flipV="1">
            <a:off x="3168000" y="4500000"/>
            <a:ext cx="3852000" cy="3600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"/>
          <p:cNvSpPr/>
          <p:nvPr/>
        </p:nvSpPr>
        <p:spPr>
          <a:xfrm>
            <a:off x="3636000" y="5651640"/>
            <a:ext cx="3276000" cy="36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"/>
          <p:cNvSpPr/>
          <p:nvPr/>
        </p:nvSpPr>
        <p:spPr>
          <a:xfrm flipV="1">
            <a:off x="2124000" y="5112000"/>
            <a:ext cx="4896000" cy="3600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"/>
          <p:cNvSpPr/>
          <p:nvPr/>
        </p:nvSpPr>
        <p:spPr>
          <a:xfrm>
            <a:off x="9720000" y="5816520"/>
            <a:ext cx="2338920" cy="5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https://en.wikipedia.org/wiki/Conjugate_prior</a:t>
            </a:r>
            <a:endParaRPr b="0" lang="en-GB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alibri Light"/>
                <a:ea typeface="DejaVu Sans"/>
              </a:rPr>
              <a:t>Use Case – Radiometer Calibration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91" name="TextShape 2"/>
          <p:cNvSpPr/>
          <p:nvPr/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2024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2" name="TextShape 3"/>
          <p:cNvSpPr/>
          <p:nvPr/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MPhil in DIS - Data Driven Radio Astronomy in the SKA era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3" name="TextShape 4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AE169418-E85D-433E-A5A3-D3396D60CBB0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1260000" y="1440000"/>
            <a:ext cx="1007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output from a radiometer must be amplified , which also adds noise and reflections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 rot="10800000">
            <a:off x="5278320" y="2881080"/>
            <a:ext cx="661680" cy="612720"/>
          </a:xfrm>
          <a:prstGeom prst="rect">
            <a:avLst/>
          </a:prstGeom>
          <a:ln w="0">
            <a:noFill/>
          </a:ln>
        </p:spPr>
      </p:pic>
      <p:pic>
        <p:nvPicPr>
          <p:cNvPr id="196" name="" descr=""/>
          <p:cNvPicPr/>
          <p:nvPr/>
        </p:nvPicPr>
        <p:blipFill>
          <a:blip r:embed="rId2"/>
          <a:stretch/>
        </p:blipFill>
        <p:spPr>
          <a:xfrm flipH="1" rot="10800000">
            <a:off x="4547880" y="2864880"/>
            <a:ext cx="596160" cy="612720"/>
          </a:xfrm>
          <a:prstGeom prst="rect">
            <a:avLst/>
          </a:prstGeom>
          <a:ln w="0">
            <a:noFill/>
          </a:ln>
        </p:spPr>
      </p:pic>
      <p:sp>
        <p:nvSpPr>
          <p:cNvPr id="197" name=""/>
          <p:cNvSpPr/>
          <p:nvPr/>
        </p:nvSpPr>
        <p:spPr>
          <a:xfrm>
            <a:off x="1260000" y="2160000"/>
            <a:ext cx="360000" cy="360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"/>
          <p:cNvSpPr/>
          <p:nvPr/>
        </p:nvSpPr>
        <p:spPr>
          <a:xfrm flipV="1">
            <a:off x="1620000" y="2160000"/>
            <a:ext cx="355680" cy="36432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"/>
          <p:cNvSpPr/>
          <p:nvPr/>
        </p:nvSpPr>
        <p:spPr>
          <a:xfrm flipV="1">
            <a:off x="1620000" y="2515680"/>
            <a:ext cx="360" cy="36432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"/>
          <p:cNvSpPr/>
          <p:nvPr/>
        </p:nvSpPr>
        <p:spPr>
          <a:xfrm>
            <a:off x="1620000" y="2880000"/>
            <a:ext cx="7920000" cy="36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"/>
          <p:cNvSpPr/>
          <p:nvPr/>
        </p:nvSpPr>
        <p:spPr>
          <a:xfrm flipV="1">
            <a:off x="5220000" y="2340000"/>
            <a:ext cx="360" cy="1080000"/>
          </a:xfrm>
          <a:prstGeom prst="line">
            <a:avLst/>
          </a:prstGeom>
          <a:ln w="3600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"/>
          <p:cNvSpPr/>
          <p:nvPr/>
        </p:nvSpPr>
        <p:spPr>
          <a:xfrm rot="5392800">
            <a:off x="6300720" y="2445840"/>
            <a:ext cx="898920" cy="89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29fcf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"/>
          <p:cNvSpPr/>
          <p:nvPr/>
        </p:nvSpPr>
        <p:spPr>
          <a:xfrm>
            <a:off x="900000" y="3600000"/>
            <a:ext cx="1007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Have to calibrate all these effects to recover the original temperature from the measured power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4" name=""/>
          <p:cNvSpPr/>
          <p:nvPr/>
        </p:nvSpPr>
        <p:spPr>
          <a:xfrm>
            <a:off x="9540000" y="5940000"/>
            <a:ext cx="233892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From Roque et al. (2021)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05" name=""/>
          <p:cNvSpPr/>
          <p:nvPr/>
        </p:nvSpPr>
        <p:spPr>
          <a:xfrm>
            <a:off x="4680000" y="5400000"/>
            <a:ext cx="21589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Need to solve for many unknowns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6" name=""/>
          <p:cNvSpPr/>
          <p:nvPr/>
        </p:nvSpPr>
        <p:spPr>
          <a:xfrm>
            <a:off x="4376160" y="4658040"/>
            <a:ext cx="302760" cy="845280"/>
          </a:xfrm>
          <a:custGeom>
            <a:avLst/>
            <a:gdLst/>
            <a:ahLst/>
            <a:rect l="l" t="t" r="r" b="b"/>
            <a:pathLst>
              <a:path fill="none" w="844" h="2351">
                <a:moveTo>
                  <a:pt x="844" y="2351"/>
                </a:moveTo>
                <a:cubicBezTo>
                  <a:pt x="-360" y="2091"/>
                  <a:pt x="77" y="0"/>
                  <a:pt x="77" y="0"/>
                </a:cubicBezTo>
              </a:path>
            </a:pathLst>
          </a:custGeom>
          <a:noFill/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"/>
          <p:cNvSpPr/>
          <p:nvPr/>
        </p:nvSpPr>
        <p:spPr>
          <a:xfrm>
            <a:off x="6585480" y="4680000"/>
            <a:ext cx="2412720" cy="1049760"/>
          </a:xfrm>
          <a:custGeom>
            <a:avLst/>
            <a:gdLst/>
            <a:ahLst/>
            <a:rect l="l" t="t" r="r" b="b"/>
            <a:pathLst>
              <a:path fill="none" w="6705" h="2919">
                <a:moveTo>
                  <a:pt x="0" y="2919"/>
                </a:moveTo>
                <a:cubicBezTo>
                  <a:pt x="3327" y="2353"/>
                  <a:pt x="6705" y="0"/>
                  <a:pt x="6705" y="0"/>
                </a:cubicBezTo>
              </a:path>
            </a:pathLst>
          </a:custGeom>
          <a:noFill/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"/>
          <p:cNvSpPr/>
          <p:nvPr/>
        </p:nvSpPr>
        <p:spPr>
          <a:xfrm>
            <a:off x="6594480" y="4689000"/>
            <a:ext cx="73080" cy="934560"/>
          </a:xfrm>
          <a:custGeom>
            <a:avLst/>
            <a:gdLst/>
            <a:ahLst/>
            <a:rect l="l" t="t" r="r" b="b"/>
            <a:pathLst>
              <a:path fill="none" w="206" h="2599">
                <a:moveTo>
                  <a:pt x="0" y="2599"/>
                </a:moveTo>
                <a:cubicBezTo>
                  <a:pt x="416" y="1749"/>
                  <a:pt x="74" y="0"/>
                  <a:pt x="74" y="0"/>
                </a:cubicBezTo>
              </a:path>
            </a:pathLst>
          </a:custGeom>
          <a:noFill/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"/>
          <p:cNvSpPr/>
          <p:nvPr/>
        </p:nvSpPr>
        <p:spPr>
          <a:xfrm>
            <a:off x="540000" y="4680000"/>
            <a:ext cx="4138920" cy="1078920"/>
          </a:xfrm>
          <a:custGeom>
            <a:avLst/>
            <a:gdLst/>
            <a:ahLst/>
            <a:rect l="l" t="t" r="r" b="b"/>
            <a:pathLst>
              <a:path fill="none" w="11500" h="3000">
                <a:moveTo>
                  <a:pt x="11500" y="3000"/>
                </a:moveTo>
                <a:cubicBezTo>
                  <a:pt x="2738" y="3000"/>
                  <a:pt x="0" y="0"/>
                  <a:pt x="0" y="0"/>
                </a:cubicBezTo>
              </a:path>
            </a:pathLst>
          </a:custGeom>
          <a:noFill/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"/>
          <p:cNvSpPr/>
          <p:nvPr/>
        </p:nvSpPr>
        <p:spPr>
          <a:xfrm>
            <a:off x="1260000" y="4689000"/>
            <a:ext cx="3428280" cy="1078920"/>
          </a:xfrm>
          <a:custGeom>
            <a:avLst/>
            <a:gdLst/>
            <a:ahLst/>
            <a:rect l="l" t="t" r="r" b="b"/>
            <a:pathLst>
              <a:path fill="none" w="9526" h="3000">
                <a:moveTo>
                  <a:pt x="9526" y="3000"/>
                </a:moveTo>
                <a:cubicBezTo>
                  <a:pt x="2268" y="3000"/>
                  <a:pt x="0" y="0"/>
                  <a:pt x="0" y="0"/>
                </a:cubicBezTo>
              </a:path>
            </a:pathLst>
          </a:custGeom>
          <a:noFill/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11" name="" descr=""/>
          <p:cNvPicPr/>
          <p:nvPr/>
        </p:nvPicPr>
        <p:blipFill>
          <a:blip r:embed="rId3"/>
          <a:stretch/>
        </p:blipFill>
        <p:spPr>
          <a:xfrm>
            <a:off x="1728000" y="2560320"/>
            <a:ext cx="411120" cy="247320"/>
          </a:xfrm>
          <a:prstGeom prst="rect">
            <a:avLst/>
          </a:prstGeom>
          <a:ln w="0">
            <a:noFill/>
          </a:ln>
        </p:spPr>
      </p:pic>
      <p:pic>
        <p:nvPicPr>
          <p:cNvPr id="212" name="" descr=""/>
          <p:cNvPicPr/>
          <p:nvPr/>
        </p:nvPicPr>
        <p:blipFill>
          <a:blip r:embed="rId4"/>
          <a:stretch/>
        </p:blipFill>
        <p:spPr>
          <a:xfrm>
            <a:off x="5338080" y="2451960"/>
            <a:ext cx="421920" cy="248040"/>
          </a:xfrm>
          <a:prstGeom prst="rect">
            <a:avLst/>
          </a:prstGeom>
          <a:ln w="0">
            <a:noFill/>
          </a:ln>
        </p:spPr>
      </p:pic>
      <p:pic>
        <p:nvPicPr>
          <p:cNvPr id="213" name="" descr=""/>
          <p:cNvPicPr/>
          <p:nvPr/>
        </p:nvPicPr>
        <p:blipFill>
          <a:blip r:embed="rId5"/>
          <a:stretch/>
        </p:blipFill>
        <p:spPr>
          <a:xfrm>
            <a:off x="4680000" y="2451960"/>
            <a:ext cx="411840" cy="248040"/>
          </a:xfrm>
          <a:prstGeom prst="rect">
            <a:avLst/>
          </a:prstGeom>
          <a:ln w="0">
            <a:noFill/>
          </a:ln>
        </p:spPr>
      </p:pic>
      <p:pic>
        <p:nvPicPr>
          <p:cNvPr id="214" name="" descr=""/>
          <p:cNvPicPr/>
          <p:nvPr/>
        </p:nvPicPr>
        <p:blipFill>
          <a:blip r:embed="rId6"/>
          <a:stretch/>
        </p:blipFill>
        <p:spPr>
          <a:xfrm>
            <a:off x="6400800" y="2780280"/>
            <a:ext cx="403200" cy="243720"/>
          </a:xfrm>
          <a:prstGeom prst="rect">
            <a:avLst/>
          </a:prstGeom>
          <a:ln w="0">
            <a:noFill/>
          </a:ln>
        </p:spPr>
      </p:pic>
      <p:pic>
        <p:nvPicPr>
          <p:cNvPr id="215" name="" descr=""/>
          <p:cNvPicPr/>
          <p:nvPr/>
        </p:nvPicPr>
        <p:blipFill>
          <a:blip r:embed="rId7"/>
          <a:stretch/>
        </p:blipFill>
        <p:spPr>
          <a:xfrm>
            <a:off x="9291600" y="2451240"/>
            <a:ext cx="428400" cy="248760"/>
          </a:xfrm>
          <a:prstGeom prst="rect">
            <a:avLst/>
          </a:prstGeom>
          <a:ln w="0">
            <a:noFill/>
          </a:ln>
        </p:spPr>
      </p:pic>
      <p:pic>
        <p:nvPicPr>
          <p:cNvPr id="216" name="" descr=""/>
          <p:cNvPicPr/>
          <p:nvPr/>
        </p:nvPicPr>
        <p:blipFill>
          <a:blip r:embed="rId8"/>
          <a:stretch/>
        </p:blipFill>
        <p:spPr>
          <a:xfrm>
            <a:off x="396000" y="4140000"/>
            <a:ext cx="11296800" cy="7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</TotalTime>
  <Application>LibreOffice/7.3.7.2$Linux_X86_64 LibreOffice_project/30$Build-2</Application>
  <AppVersion>15.0000</AppVersion>
  <Words>49</Words>
  <Paragraphs>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2024-01-02T17:05:58Z</dcterms:created>
  <dc:creator>Eloy de Lera Acedo</dc:creator>
  <dc:description/>
  <dc:language>en-GB</dc:language>
  <cp:lastModifiedBy/>
  <dcterms:modified xsi:type="dcterms:W3CDTF">2024-03-04T11:20:16Z</dcterms:modified>
  <cp:revision>109</cp:revision>
  <dc:subject/>
  <dc:title>The modern “large-N” radio interferometers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