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55" r:id="rId2"/>
    <p:sldId id="458" r:id="rId3"/>
    <p:sldId id="459" r:id="rId4"/>
    <p:sldId id="462" r:id="rId5"/>
    <p:sldId id="463" r:id="rId6"/>
    <p:sldId id="482" r:id="rId7"/>
    <p:sldId id="465" r:id="rId8"/>
    <p:sldId id="442" r:id="rId9"/>
    <p:sldId id="464" r:id="rId10"/>
    <p:sldId id="444" r:id="rId11"/>
    <p:sldId id="443" r:id="rId12"/>
    <p:sldId id="342" r:id="rId13"/>
    <p:sldId id="445" r:id="rId14"/>
    <p:sldId id="476" r:id="rId15"/>
    <p:sldId id="475" r:id="rId16"/>
    <p:sldId id="466" r:id="rId17"/>
    <p:sldId id="467" r:id="rId18"/>
    <p:sldId id="468" r:id="rId19"/>
    <p:sldId id="435" r:id="rId20"/>
    <p:sldId id="470" r:id="rId21"/>
    <p:sldId id="374" r:id="rId22"/>
    <p:sldId id="471" r:id="rId23"/>
    <p:sldId id="472" r:id="rId24"/>
    <p:sldId id="473" r:id="rId25"/>
    <p:sldId id="474" r:id="rId26"/>
    <p:sldId id="478" r:id="rId27"/>
    <p:sldId id="479" r:id="rId28"/>
    <p:sldId id="480" r:id="rId29"/>
    <p:sldId id="481" r:id="rId30"/>
    <p:sldId id="426"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CB06E0-6C36-40C2-90EF-250389FC2E49}">
          <p14:sldIdLst>
            <p14:sldId id="455"/>
            <p14:sldId id="458"/>
            <p14:sldId id="459"/>
            <p14:sldId id="462"/>
            <p14:sldId id="463"/>
            <p14:sldId id="482"/>
            <p14:sldId id="465"/>
            <p14:sldId id="442"/>
            <p14:sldId id="464"/>
            <p14:sldId id="444"/>
            <p14:sldId id="443"/>
            <p14:sldId id="342"/>
            <p14:sldId id="445"/>
            <p14:sldId id="476"/>
            <p14:sldId id="475"/>
            <p14:sldId id="466"/>
            <p14:sldId id="467"/>
            <p14:sldId id="468"/>
            <p14:sldId id="435"/>
            <p14:sldId id="470"/>
            <p14:sldId id="374"/>
            <p14:sldId id="471"/>
            <p14:sldId id="472"/>
            <p14:sldId id="473"/>
            <p14:sldId id="474"/>
            <p14:sldId id="478"/>
            <p14:sldId id="479"/>
            <p14:sldId id="480"/>
            <p14:sldId id="481"/>
            <p14:sldId id="4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varScale="1">
        <p:scale>
          <a:sx n="74" d="100"/>
          <a:sy n="74" d="100"/>
        </p:scale>
        <p:origin x="116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84CC4-B9D8-4886-862E-244897B891F3}" type="doc">
      <dgm:prSet loTypeId="urn:microsoft.com/office/officeart/2005/8/layout/funnel1" loCatId="process" qsTypeId="urn:microsoft.com/office/officeart/2005/8/quickstyle/3d2" qsCatId="3D" csTypeId="urn:microsoft.com/office/officeart/2005/8/colors/colorful1#2" csCatId="colorful" phldr="1"/>
      <dgm:spPr/>
      <dgm:t>
        <a:bodyPr/>
        <a:lstStyle/>
        <a:p>
          <a:endParaRPr lang="en-US"/>
        </a:p>
      </dgm:t>
    </dgm:pt>
    <dgm:pt modelId="{4D82C957-63DB-4D57-AF47-5404041766CF}">
      <dgm:prSet phldrT="[Text]" custT="1"/>
      <dgm:spPr>
        <a:solidFill>
          <a:schemeClr val="accent4">
            <a:lumMod val="50000"/>
          </a:schemeClr>
        </a:solidFill>
      </dgm:spPr>
      <dgm:t>
        <a:bodyPr/>
        <a:lstStyle/>
        <a:p>
          <a:r>
            <a:rPr lang="en-US" sz="2000" b="0" dirty="0" smtClean="0">
              <a:effectLst/>
              <a:latin typeface="Century Gothic" pitchFamily="34" charset="0"/>
            </a:rPr>
            <a:t>Data Collection and Cleaning</a:t>
          </a:r>
          <a:endParaRPr lang="en-US" sz="2000" b="0" dirty="0">
            <a:effectLst/>
            <a:latin typeface="Century Gothic" pitchFamily="34" charset="0"/>
          </a:endParaRPr>
        </a:p>
      </dgm:t>
    </dgm:pt>
    <dgm:pt modelId="{5C824C6B-554F-413F-868E-877704ABF76E}" type="parTrans" cxnId="{2BEBACF3-D658-4EE9-9DD8-A61F65029E61}">
      <dgm:prSet/>
      <dgm:spPr/>
      <dgm:t>
        <a:bodyPr/>
        <a:lstStyle/>
        <a:p>
          <a:endParaRPr lang="en-US">
            <a:latin typeface="Century Gothic" pitchFamily="34" charset="0"/>
          </a:endParaRPr>
        </a:p>
      </dgm:t>
    </dgm:pt>
    <dgm:pt modelId="{E6AEEFE2-94C7-40FD-A400-5F3ED8550B2B}" type="sibTrans" cxnId="{2BEBACF3-D658-4EE9-9DD8-A61F65029E61}">
      <dgm:prSet/>
      <dgm:spPr/>
      <dgm:t>
        <a:bodyPr/>
        <a:lstStyle/>
        <a:p>
          <a:endParaRPr lang="en-US">
            <a:latin typeface="Century Gothic" pitchFamily="34" charset="0"/>
          </a:endParaRPr>
        </a:p>
      </dgm:t>
    </dgm:pt>
    <dgm:pt modelId="{2394D602-95F1-4634-8E90-E9A6272AEE77}">
      <dgm:prSet phldrT="[Text]" custT="1"/>
      <dgm:spPr>
        <a:solidFill>
          <a:srgbClr val="C00000"/>
        </a:solidFill>
      </dgm:spPr>
      <dgm:t>
        <a:bodyPr/>
        <a:lstStyle/>
        <a:p>
          <a:r>
            <a:rPr lang="en-US" sz="2000" dirty="0" smtClean="0">
              <a:latin typeface="Century Gothic" pitchFamily="34" charset="0"/>
            </a:rPr>
            <a:t>Pandas</a:t>
          </a:r>
        </a:p>
        <a:p>
          <a:r>
            <a:rPr lang="en-US" sz="2000" dirty="0" err="1" smtClean="0">
              <a:latin typeface="Century Gothic" pitchFamily="34" charset="0"/>
            </a:rPr>
            <a:t>Numpy</a:t>
          </a:r>
          <a:endParaRPr lang="en-US" sz="2000" dirty="0" smtClean="0">
            <a:latin typeface="Century Gothic" pitchFamily="34" charset="0"/>
          </a:endParaRPr>
        </a:p>
        <a:p>
          <a:r>
            <a:rPr lang="en-US" sz="2000" dirty="0" err="1" smtClean="0">
              <a:latin typeface="Century Gothic" pitchFamily="34" charset="0"/>
            </a:rPr>
            <a:t>matplotlib</a:t>
          </a:r>
          <a:endParaRPr lang="en-US" sz="2000" dirty="0" smtClean="0">
            <a:latin typeface="Century Gothic" pitchFamily="34" charset="0"/>
          </a:endParaRPr>
        </a:p>
      </dgm:t>
    </dgm:pt>
    <dgm:pt modelId="{7E00FB09-7740-4F17-8708-514ED4762153}" type="parTrans" cxnId="{0D48D445-C6F8-4DD0-962C-39BCC1E2A849}">
      <dgm:prSet/>
      <dgm:spPr/>
      <dgm:t>
        <a:bodyPr/>
        <a:lstStyle/>
        <a:p>
          <a:endParaRPr lang="en-US">
            <a:latin typeface="Century Gothic" pitchFamily="34" charset="0"/>
          </a:endParaRPr>
        </a:p>
      </dgm:t>
    </dgm:pt>
    <dgm:pt modelId="{B6C64D1D-233B-4200-989E-FC22BF3EDE15}" type="sibTrans" cxnId="{0D48D445-C6F8-4DD0-962C-39BCC1E2A849}">
      <dgm:prSet/>
      <dgm:spPr/>
      <dgm:t>
        <a:bodyPr/>
        <a:lstStyle/>
        <a:p>
          <a:endParaRPr lang="en-US">
            <a:latin typeface="Century Gothic" pitchFamily="34" charset="0"/>
          </a:endParaRPr>
        </a:p>
      </dgm:t>
    </dgm:pt>
    <dgm:pt modelId="{33EF5123-AC51-4452-A73A-B7ACBBA94E8A}">
      <dgm:prSet phldrT="[Text]" custT="1"/>
      <dgm:spPr/>
      <dgm:t>
        <a:bodyPr/>
        <a:lstStyle/>
        <a:p>
          <a:pPr algn="just"/>
          <a:endParaRPr lang="en-US" sz="2000" b="0" dirty="0">
            <a:latin typeface="Century Gothic" pitchFamily="34" charset="0"/>
          </a:endParaRPr>
        </a:p>
      </dgm:t>
    </dgm:pt>
    <dgm:pt modelId="{0C3AA067-FB72-4716-A158-96AAA256BA89}" type="parTrans" cxnId="{513E99A5-1F18-451F-98C5-1C807DE7CF7E}">
      <dgm:prSet/>
      <dgm:spPr/>
      <dgm:t>
        <a:bodyPr/>
        <a:lstStyle/>
        <a:p>
          <a:endParaRPr lang="en-US">
            <a:latin typeface="Century Gothic" pitchFamily="34" charset="0"/>
          </a:endParaRPr>
        </a:p>
      </dgm:t>
    </dgm:pt>
    <dgm:pt modelId="{2BAA699D-14F5-4C70-B935-B0E5F7584589}" type="sibTrans" cxnId="{513E99A5-1F18-451F-98C5-1C807DE7CF7E}">
      <dgm:prSet/>
      <dgm:spPr/>
      <dgm:t>
        <a:bodyPr/>
        <a:lstStyle/>
        <a:p>
          <a:endParaRPr lang="en-US">
            <a:latin typeface="Century Gothic" pitchFamily="34" charset="0"/>
          </a:endParaRPr>
        </a:p>
      </dgm:t>
    </dgm:pt>
    <dgm:pt modelId="{3D370BCA-785B-4A63-9E58-FC905251EF84}">
      <dgm:prSet phldrT="[Text]" custT="1"/>
      <dgm:spPr>
        <a:solidFill>
          <a:schemeClr val="accent3">
            <a:lumMod val="50000"/>
          </a:schemeClr>
        </a:solidFill>
      </dgm:spPr>
      <dgm:t>
        <a:bodyPr/>
        <a:lstStyle/>
        <a:p>
          <a:r>
            <a:rPr lang="en-US" sz="2000" dirty="0" smtClean="0">
              <a:latin typeface="Century Gothic" pitchFamily="34" charset="0"/>
            </a:rPr>
            <a:t>Data Analysis- Python</a:t>
          </a:r>
          <a:endParaRPr lang="en-US" sz="2000" dirty="0">
            <a:latin typeface="Century Gothic" pitchFamily="34" charset="0"/>
          </a:endParaRPr>
        </a:p>
      </dgm:t>
    </dgm:pt>
    <dgm:pt modelId="{10540143-8E16-40B4-98ED-66384EA172A5}" type="sibTrans" cxnId="{B2A2C3BC-9A08-4046-A038-CE919BAACB32}">
      <dgm:prSet/>
      <dgm:spPr/>
      <dgm:t>
        <a:bodyPr/>
        <a:lstStyle/>
        <a:p>
          <a:endParaRPr lang="en-US">
            <a:latin typeface="Century Gothic" pitchFamily="34" charset="0"/>
          </a:endParaRPr>
        </a:p>
      </dgm:t>
    </dgm:pt>
    <dgm:pt modelId="{818C35BE-162D-42DC-9AC1-83C4C0020A9C}" type="parTrans" cxnId="{B2A2C3BC-9A08-4046-A038-CE919BAACB32}">
      <dgm:prSet/>
      <dgm:spPr/>
      <dgm:t>
        <a:bodyPr/>
        <a:lstStyle/>
        <a:p>
          <a:endParaRPr lang="en-US">
            <a:latin typeface="Century Gothic" pitchFamily="34" charset="0"/>
          </a:endParaRPr>
        </a:p>
      </dgm:t>
    </dgm:pt>
    <dgm:pt modelId="{D47DCFCC-45A9-40CA-8220-A2A4F55D7868}" type="pres">
      <dgm:prSet presAssocID="{2AB84CC4-B9D8-4886-862E-244897B891F3}" presName="Name0" presStyleCnt="0">
        <dgm:presLayoutVars>
          <dgm:chMax val="4"/>
          <dgm:resizeHandles val="exact"/>
        </dgm:presLayoutVars>
      </dgm:prSet>
      <dgm:spPr/>
      <dgm:t>
        <a:bodyPr/>
        <a:lstStyle/>
        <a:p>
          <a:endParaRPr lang="en-US"/>
        </a:p>
      </dgm:t>
    </dgm:pt>
    <dgm:pt modelId="{AF165E16-700A-463F-9BFD-B1CD823E17B6}" type="pres">
      <dgm:prSet presAssocID="{2AB84CC4-B9D8-4886-862E-244897B891F3}" presName="ellipse" presStyleLbl="trBgShp" presStyleIdx="0" presStyleCnt="1" custLinFactNeighborX="353" custLinFactNeighborY="-4814"/>
      <dgm:spPr>
        <a:solidFill>
          <a:schemeClr val="tx2">
            <a:lumMod val="40000"/>
            <a:lumOff val="60000"/>
            <a:alpha val="40000"/>
          </a:schemeClr>
        </a:solidFill>
      </dgm:spPr>
    </dgm:pt>
    <dgm:pt modelId="{5FD0F6F6-56AE-47F9-A177-44FA225CE6C2}" type="pres">
      <dgm:prSet presAssocID="{2AB84CC4-B9D8-4886-862E-244897B891F3}" presName="arrow1" presStyleLbl="fgShp" presStyleIdx="0" presStyleCnt="1" custAng="15761511" custScaleY="78108" custLinFactX="-292018" custLinFactNeighborX="-300000" custLinFactNeighborY="-94469"/>
      <dgm:spPr>
        <a:solidFill>
          <a:schemeClr val="bg1"/>
        </a:solidFill>
        <a:ln>
          <a:solidFill>
            <a:schemeClr val="bg1"/>
          </a:solidFill>
        </a:ln>
      </dgm:spPr>
      <dgm:t>
        <a:bodyPr/>
        <a:lstStyle/>
        <a:p>
          <a:endParaRPr lang="en-US"/>
        </a:p>
      </dgm:t>
    </dgm:pt>
    <dgm:pt modelId="{25CC6D03-55AA-4BD5-B502-EC89B0B25D06}" type="pres">
      <dgm:prSet presAssocID="{2AB84CC4-B9D8-4886-862E-244897B891F3}" presName="rectangle" presStyleLbl="revTx" presStyleIdx="0" presStyleCnt="1" custScaleX="114985" custScaleY="52324" custLinFactNeighborY="-39936">
        <dgm:presLayoutVars>
          <dgm:bulletEnabled val="1"/>
        </dgm:presLayoutVars>
      </dgm:prSet>
      <dgm:spPr/>
      <dgm:t>
        <a:bodyPr/>
        <a:lstStyle/>
        <a:p>
          <a:endParaRPr lang="en-US"/>
        </a:p>
      </dgm:t>
    </dgm:pt>
    <dgm:pt modelId="{39665192-0B17-4009-9B69-26B38C266958}" type="pres">
      <dgm:prSet presAssocID="{3D370BCA-785B-4A63-9E58-FC905251EF84}" presName="item1" presStyleLbl="node1" presStyleIdx="0" presStyleCnt="3" custScaleX="120824" custScaleY="111360" custLinFactNeighborX="-10708">
        <dgm:presLayoutVars>
          <dgm:bulletEnabled val="1"/>
        </dgm:presLayoutVars>
      </dgm:prSet>
      <dgm:spPr/>
      <dgm:t>
        <a:bodyPr/>
        <a:lstStyle/>
        <a:p>
          <a:endParaRPr lang="en-US"/>
        </a:p>
      </dgm:t>
    </dgm:pt>
    <dgm:pt modelId="{B29F19B1-2A7F-46AE-A05B-AD77D4A542BA}" type="pres">
      <dgm:prSet presAssocID="{2394D602-95F1-4634-8E90-E9A6272AEE77}" presName="item2" presStyleLbl="node1" presStyleIdx="1" presStyleCnt="3" custScaleX="143637" custScaleY="125015" custLinFactNeighborX="872" custLinFactNeighborY="-28076">
        <dgm:presLayoutVars>
          <dgm:bulletEnabled val="1"/>
        </dgm:presLayoutVars>
      </dgm:prSet>
      <dgm:spPr/>
      <dgm:t>
        <a:bodyPr/>
        <a:lstStyle/>
        <a:p>
          <a:endParaRPr lang="en-US"/>
        </a:p>
      </dgm:t>
    </dgm:pt>
    <dgm:pt modelId="{EF4CD1EB-1FA8-45F4-B680-F22B8AB2DF81}" type="pres">
      <dgm:prSet presAssocID="{33EF5123-AC51-4452-A73A-B7ACBBA94E8A}" presName="item3" presStyleLbl="node1" presStyleIdx="2" presStyleCnt="3" custScaleX="134383" custScaleY="119420" custLinFactNeighborX="20186" custLinFactNeighborY="-1196">
        <dgm:presLayoutVars>
          <dgm:bulletEnabled val="1"/>
        </dgm:presLayoutVars>
      </dgm:prSet>
      <dgm:spPr/>
      <dgm:t>
        <a:bodyPr/>
        <a:lstStyle/>
        <a:p>
          <a:endParaRPr lang="en-US"/>
        </a:p>
      </dgm:t>
    </dgm:pt>
    <dgm:pt modelId="{EA9669A2-F058-4839-B840-7BBEA7D26238}" type="pres">
      <dgm:prSet presAssocID="{2AB84CC4-B9D8-4886-862E-244897B891F3}" presName="funnel" presStyleLbl="trAlignAcc1" presStyleIdx="0" presStyleCnt="1" custScaleX="94072" custScaleY="100398" custLinFactNeighborX="0" custLinFactNeighborY="-2552"/>
      <dgm:spPr/>
    </dgm:pt>
  </dgm:ptLst>
  <dgm:cxnLst>
    <dgm:cxn modelId="{0D48D445-C6F8-4DD0-962C-39BCC1E2A849}" srcId="{2AB84CC4-B9D8-4886-862E-244897B891F3}" destId="{2394D602-95F1-4634-8E90-E9A6272AEE77}" srcOrd="2" destOrd="0" parTransId="{7E00FB09-7740-4F17-8708-514ED4762153}" sibTransId="{B6C64D1D-233B-4200-989E-FC22BF3EDE15}"/>
    <dgm:cxn modelId="{B2A2C3BC-9A08-4046-A038-CE919BAACB32}" srcId="{2AB84CC4-B9D8-4886-862E-244897B891F3}" destId="{3D370BCA-785B-4A63-9E58-FC905251EF84}" srcOrd="1" destOrd="0" parTransId="{818C35BE-162D-42DC-9AC1-83C4C0020A9C}" sibTransId="{10540143-8E16-40B4-98ED-66384EA172A5}"/>
    <dgm:cxn modelId="{AB23BE23-B54D-47B6-BD0D-1AAEFAF394D6}" type="presOf" srcId="{3D370BCA-785B-4A63-9E58-FC905251EF84}" destId="{B29F19B1-2A7F-46AE-A05B-AD77D4A542BA}" srcOrd="0" destOrd="0" presId="urn:microsoft.com/office/officeart/2005/8/layout/funnel1"/>
    <dgm:cxn modelId="{513E99A5-1F18-451F-98C5-1C807DE7CF7E}" srcId="{2AB84CC4-B9D8-4886-862E-244897B891F3}" destId="{33EF5123-AC51-4452-A73A-B7ACBBA94E8A}" srcOrd="3" destOrd="0" parTransId="{0C3AA067-FB72-4716-A158-96AAA256BA89}" sibTransId="{2BAA699D-14F5-4C70-B935-B0E5F7584589}"/>
    <dgm:cxn modelId="{2BEBACF3-D658-4EE9-9DD8-A61F65029E61}" srcId="{2AB84CC4-B9D8-4886-862E-244897B891F3}" destId="{4D82C957-63DB-4D57-AF47-5404041766CF}" srcOrd="0" destOrd="0" parTransId="{5C824C6B-554F-413F-868E-877704ABF76E}" sibTransId="{E6AEEFE2-94C7-40FD-A400-5F3ED8550B2B}"/>
    <dgm:cxn modelId="{BEDCF3A8-6270-4857-B81B-C831CE2AAD02}" type="presOf" srcId="{2AB84CC4-B9D8-4886-862E-244897B891F3}" destId="{D47DCFCC-45A9-40CA-8220-A2A4F55D7868}" srcOrd="0" destOrd="0" presId="urn:microsoft.com/office/officeart/2005/8/layout/funnel1"/>
    <dgm:cxn modelId="{BAC63D22-D4CE-47CA-B550-9755E6E21E54}" type="presOf" srcId="{2394D602-95F1-4634-8E90-E9A6272AEE77}" destId="{39665192-0B17-4009-9B69-26B38C266958}" srcOrd="0" destOrd="0" presId="urn:microsoft.com/office/officeart/2005/8/layout/funnel1"/>
    <dgm:cxn modelId="{C2F83B73-F2DD-42CD-8182-A9FC34AE43C1}" type="presOf" srcId="{4D82C957-63DB-4D57-AF47-5404041766CF}" destId="{EF4CD1EB-1FA8-45F4-B680-F22B8AB2DF81}" srcOrd="0" destOrd="0" presId="urn:microsoft.com/office/officeart/2005/8/layout/funnel1"/>
    <dgm:cxn modelId="{02D9F416-2963-48C0-A38A-5385CD6323A6}" type="presOf" srcId="{33EF5123-AC51-4452-A73A-B7ACBBA94E8A}" destId="{25CC6D03-55AA-4BD5-B502-EC89B0B25D06}" srcOrd="0" destOrd="0" presId="urn:microsoft.com/office/officeart/2005/8/layout/funnel1"/>
    <dgm:cxn modelId="{43880B0B-2685-44FB-8289-2FD151E7ED49}" type="presParOf" srcId="{D47DCFCC-45A9-40CA-8220-A2A4F55D7868}" destId="{AF165E16-700A-463F-9BFD-B1CD823E17B6}" srcOrd="0" destOrd="0" presId="urn:microsoft.com/office/officeart/2005/8/layout/funnel1"/>
    <dgm:cxn modelId="{BD00C4EE-09E0-43AD-917A-554F8C20842F}" type="presParOf" srcId="{D47DCFCC-45A9-40CA-8220-A2A4F55D7868}" destId="{5FD0F6F6-56AE-47F9-A177-44FA225CE6C2}" srcOrd="1" destOrd="0" presId="urn:microsoft.com/office/officeart/2005/8/layout/funnel1"/>
    <dgm:cxn modelId="{EDA25914-F03B-460D-BFA7-AA1A85BDEAEC}" type="presParOf" srcId="{D47DCFCC-45A9-40CA-8220-A2A4F55D7868}" destId="{25CC6D03-55AA-4BD5-B502-EC89B0B25D06}" srcOrd="2" destOrd="0" presId="urn:microsoft.com/office/officeart/2005/8/layout/funnel1"/>
    <dgm:cxn modelId="{0636DBDA-BF46-4F41-B49D-F2B1EEF7657C}" type="presParOf" srcId="{D47DCFCC-45A9-40CA-8220-A2A4F55D7868}" destId="{39665192-0B17-4009-9B69-26B38C266958}" srcOrd="3" destOrd="0" presId="urn:microsoft.com/office/officeart/2005/8/layout/funnel1"/>
    <dgm:cxn modelId="{657BDC96-9CA0-4C36-BEA1-74DC76BDF004}" type="presParOf" srcId="{D47DCFCC-45A9-40CA-8220-A2A4F55D7868}" destId="{B29F19B1-2A7F-46AE-A05B-AD77D4A542BA}" srcOrd="4" destOrd="0" presId="urn:microsoft.com/office/officeart/2005/8/layout/funnel1"/>
    <dgm:cxn modelId="{0E0ADEFC-DA21-4638-A4F2-B2F8D300D865}" type="presParOf" srcId="{D47DCFCC-45A9-40CA-8220-A2A4F55D7868}" destId="{EF4CD1EB-1FA8-45F4-B680-F22B8AB2DF81}" srcOrd="5" destOrd="0" presId="urn:microsoft.com/office/officeart/2005/8/layout/funnel1"/>
    <dgm:cxn modelId="{9BEE0615-4F44-4CBD-A8A6-26B92935E49C}" type="presParOf" srcId="{D47DCFCC-45A9-40CA-8220-A2A4F55D7868}" destId="{EA9669A2-F058-4839-B840-7BBEA7D26238}"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C15AC3-11CA-45DE-9BCB-C0DF7D57CE21}" type="doc">
      <dgm:prSet loTypeId="urn:microsoft.com/office/officeart/2009/3/layout/SubStepProcess" loCatId="process" qsTypeId="urn:microsoft.com/office/officeart/2005/8/quickstyle/3d2" qsCatId="3D" csTypeId="urn:microsoft.com/office/officeart/2005/8/colors/colorful2" csCatId="colorful" phldr="1"/>
      <dgm:spPr/>
    </dgm:pt>
    <dgm:pt modelId="{2841844B-4A94-472C-A576-7FD13C81B6B6}" type="pres">
      <dgm:prSet presAssocID="{47C15AC3-11CA-45DE-9BCB-C0DF7D57CE21}" presName="Name0" presStyleCnt="0">
        <dgm:presLayoutVars>
          <dgm:chMax val="7"/>
          <dgm:dir/>
          <dgm:animOne val="branch"/>
        </dgm:presLayoutVars>
      </dgm:prSet>
      <dgm:spPr/>
    </dgm:pt>
  </dgm:ptLst>
  <dgm:cxnLst>
    <dgm:cxn modelId="{D81DD832-0C29-4BA5-952B-996E3AAB0256}" type="presOf" srcId="{47C15AC3-11CA-45DE-9BCB-C0DF7D57CE21}" destId="{2841844B-4A94-472C-A576-7FD13C81B6B6}" srcOrd="0"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B8837E-1A02-4065-8CC4-4D69E4EF2ABA}" type="doc">
      <dgm:prSet loTypeId="urn:diagrams.loki3.com/TabbedArc+Icon" loCatId="relationship" qsTypeId="urn:microsoft.com/office/officeart/2005/8/quickstyle/3d1" qsCatId="3D" csTypeId="urn:microsoft.com/office/officeart/2005/8/colors/colorful2" csCatId="colorful" phldr="1"/>
      <dgm:spPr/>
      <dgm:t>
        <a:bodyPr/>
        <a:lstStyle/>
        <a:p>
          <a:endParaRPr lang="en-US"/>
        </a:p>
      </dgm:t>
    </dgm:pt>
    <dgm:pt modelId="{B9B0115A-FB72-48BD-8DAB-B8C40CD651A9}" type="pres">
      <dgm:prSet presAssocID="{A7B8837E-1A02-4065-8CC4-4D69E4EF2ABA}" presName="Name0" presStyleCnt="0">
        <dgm:presLayoutVars>
          <dgm:dir/>
          <dgm:resizeHandles val="exact"/>
        </dgm:presLayoutVars>
      </dgm:prSet>
      <dgm:spPr/>
      <dgm:t>
        <a:bodyPr/>
        <a:lstStyle/>
        <a:p>
          <a:endParaRPr lang="en-US"/>
        </a:p>
      </dgm:t>
    </dgm:pt>
  </dgm:ptLst>
  <dgm:cxnLst>
    <dgm:cxn modelId="{2CC114A5-0E7F-413C-974C-D36701416D68}" type="presOf" srcId="{A7B8837E-1A02-4065-8CC4-4D69E4EF2ABA}" destId="{B9B0115A-FB72-48BD-8DAB-B8C40CD651A9}" srcOrd="0"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7CCFB3-BE9E-4E9B-A3AD-CA6E5AAF56B8}" type="datetimeFigureOut">
              <a:rPr lang="en-US" smtClean="0"/>
              <a:pPr/>
              <a:t>24-Nov-18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C2AFFD-885A-4DA1-B6DE-C1AA41F3D4B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CCFB3-BE9E-4E9B-A3AD-CA6E5AAF56B8}" type="datetimeFigureOut">
              <a:rPr lang="en-US" smtClean="0"/>
              <a:pPr/>
              <a:t>24-Nov-18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2AFFD-885A-4DA1-B6DE-C1AA41F3D4B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793100"/>
            <a:ext cx="9036496" cy="5020276"/>
          </a:xfrm>
          <a:prstGeom prst="rect">
            <a:avLst/>
          </a:prstGeom>
        </p:spPr>
      </p:pic>
      <p:sp>
        <p:nvSpPr>
          <p:cNvPr id="5" name="TextBox 4"/>
          <p:cNvSpPr txBox="1"/>
          <p:nvPr/>
        </p:nvSpPr>
        <p:spPr>
          <a:xfrm>
            <a:off x="35496" y="-22160"/>
            <a:ext cx="9036496"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6000" b="1" dirty="0" smtClean="0">
                <a:ln w="13462">
                  <a:solidFill>
                    <a:schemeClr val="bg1"/>
                  </a:solidFill>
                  <a:prstDash val="solid"/>
                </a:ln>
                <a:solidFill>
                  <a:srgbClr val="FF0000"/>
                </a:solidFill>
                <a:effectLst>
                  <a:outerShdw dist="38100" dir="2700000" algn="bl" rotWithShape="0">
                    <a:schemeClr val="accent5"/>
                  </a:outerShdw>
                </a:effectLst>
                <a:latin typeface="Algerian" panose="04020705040A02060702" pitchFamily="82" charset="0"/>
              </a:rPr>
              <a:t>This is not what you think!</a:t>
            </a:r>
            <a:endParaRPr lang="en-US" sz="6000" b="1" dirty="0">
              <a:ln w="13462">
                <a:solidFill>
                  <a:schemeClr val="bg1"/>
                </a:solidFill>
                <a:prstDash val="solid"/>
              </a:ln>
              <a:solidFill>
                <a:srgbClr val="FF0000"/>
              </a:solidFill>
              <a:effectLst>
                <a:outerShdw dist="38100" dir="2700000" algn="bl" rotWithShape="0">
                  <a:schemeClr val="accent5"/>
                </a:outerShdw>
              </a:effectLst>
              <a:latin typeface="Algerian" panose="04020705040A02060702" pitchFamily="82" charset="0"/>
            </a:endParaRPr>
          </a:p>
        </p:txBody>
      </p:sp>
    </p:spTree>
    <p:extLst>
      <p:ext uri="{BB962C8B-B14F-4D97-AF65-F5344CB8AC3E}">
        <p14:creationId xmlns:p14="http://schemas.microsoft.com/office/powerpoint/2010/main" val="499125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181975" cy="4219575"/>
          </a:xfrm>
          <a:prstGeom prst="rect">
            <a:avLst/>
          </a:prstGeom>
        </p:spPr>
      </p:pic>
      <p:sp>
        <p:nvSpPr>
          <p:cNvPr id="6" name="Rectangle 5"/>
          <p:cNvSpPr/>
          <p:nvPr/>
        </p:nvSpPr>
        <p:spPr>
          <a:xfrm>
            <a:off x="467544" y="4365104"/>
            <a:ext cx="8208912" cy="24928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7544" y="4520229"/>
            <a:ext cx="7992888" cy="1938992"/>
          </a:xfrm>
          <a:prstGeom prst="rect">
            <a:avLst/>
          </a:prstGeom>
          <a:noFill/>
        </p:spPr>
        <p:txBody>
          <a:bodyPr wrap="square" rtlCol="0">
            <a:spAutoFit/>
          </a:bodyPr>
          <a:lstStyle/>
          <a:p>
            <a:pPr algn="just"/>
            <a:r>
              <a:rPr lang="en-US" sz="2400" b="1" dirty="0" smtClean="0">
                <a:solidFill>
                  <a:schemeClr val="bg1"/>
                </a:solidFill>
                <a:effectLst>
                  <a:outerShdw blurRad="38100" dist="38100" dir="2700000" algn="tl">
                    <a:srgbClr val="000000">
                      <a:alpha val="43137"/>
                    </a:srgbClr>
                  </a:outerShdw>
                </a:effectLst>
              </a:rPr>
              <a:t>OBJECTIVE</a:t>
            </a:r>
            <a:endParaRPr lang="en-US" sz="2400" b="1" dirty="0">
              <a:solidFill>
                <a:schemeClr val="bg1"/>
              </a:solidFill>
              <a:effectLst>
                <a:outerShdw blurRad="38100" dist="38100" dir="2700000" algn="tl">
                  <a:srgbClr val="000000">
                    <a:alpha val="43137"/>
                  </a:srgbClr>
                </a:outerShdw>
              </a:effectLst>
            </a:endParaRPr>
          </a:p>
          <a:p>
            <a:pPr algn="just"/>
            <a:r>
              <a:rPr lang="en-US" sz="2400" dirty="0">
                <a:solidFill>
                  <a:schemeClr val="bg1"/>
                </a:solidFill>
              </a:rPr>
              <a:t>To study to trend and determine what the future holds for Nigeria's army of graduates including current university </a:t>
            </a:r>
            <a:r>
              <a:rPr lang="en-US" sz="2400" dirty="0" smtClean="0">
                <a:solidFill>
                  <a:schemeClr val="bg1"/>
                </a:solidFill>
              </a:rPr>
              <a:t>students AND also to help stakeholders know factors that determine employability of Nigeria graduate</a:t>
            </a:r>
            <a:endParaRPr lang="en-US" sz="2400" dirty="0">
              <a:solidFill>
                <a:schemeClr val="bg1"/>
              </a:solidFill>
            </a:endParaRPr>
          </a:p>
        </p:txBody>
      </p:sp>
    </p:spTree>
    <p:extLst>
      <p:ext uri="{BB962C8B-B14F-4D97-AF65-F5344CB8AC3E}">
        <p14:creationId xmlns:p14="http://schemas.microsoft.com/office/powerpoint/2010/main" val="978547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140968"/>
            <a:ext cx="8181975" cy="3499495"/>
          </a:xfrm>
          <a:prstGeom prst="rect">
            <a:avLst/>
          </a:prstGeom>
        </p:spPr>
      </p:pic>
      <p:sp>
        <p:nvSpPr>
          <p:cNvPr id="6" name="Rectangle 5"/>
          <p:cNvSpPr/>
          <p:nvPr/>
        </p:nvSpPr>
        <p:spPr>
          <a:xfrm>
            <a:off x="539552" y="332656"/>
            <a:ext cx="8181975" cy="28083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1560" y="476672"/>
            <a:ext cx="8109967" cy="2631490"/>
          </a:xfrm>
          <a:prstGeom prst="rect">
            <a:avLst/>
          </a:prstGeom>
          <a:noFill/>
        </p:spPr>
        <p:txBody>
          <a:bodyPr wrap="square" rtlCol="0">
            <a:spAutoFit/>
          </a:bodyPr>
          <a:lstStyle/>
          <a:p>
            <a:pPr algn="just"/>
            <a:r>
              <a:rPr lang="en-US" sz="2100" b="1" dirty="0" smtClean="0"/>
              <a:t>Data Source</a:t>
            </a:r>
          </a:p>
          <a:p>
            <a:pPr marL="342900" indent="-342900" algn="just">
              <a:buFont typeface="Arial" panose="020B0604020202020204" pitchFamily="34" charset="0"/>
              <a:buChar char="•"/>
            </a:pPr>
            <a:r>
              <a:rPr lang="en-US" sz="2400" b="1" dirty="0" smtClean="0">
                <a:solidFill>
                  <a:schemeClr val="bg1"/>
                </a:solidFill>
              </a:rPr>
              <a:t>National Bureau </a:t>
            </a:r>
            <a:r>
              <a:rPr lang="en-US" sz="2400" b="1" dirty="0">
                <a:solidFill>
                  <a:schemeClr val="bg1"/>
                </a:solidFill>
              </a:rPr>
              <a:t>of </a:t>
            </a:r>
            <a:r>
              <a:rPr lang="en-US" sz="2400" b="1" dirty="0" smtClean="0">
                <a:solidFill>
                  <a:schemeClr val="bg1"/>
                </a:solidFill>
              </a:rPr>
              <a:t>Statistics</a:t>
            </a:r>
            <a:endParaRPr lang="en-US" sz="2100" b="1" dirty="0"/>
          </a:p>
          <a:p>
            <a:pPr marL="342900" indent="-342900" algn="just">
              <a:buFont typeface="Arial" panose="020B0604020202020204" pitchFamily="34" charset="0"/>
              <a:buChar char="•"/>
            </a:pPr>
            <a:r>
              <a:rPr lang="en-US" sz="2400" b="1" dirty="0">
                <a:solidFill>
                  <a:schemeClr val="bg1"/>
                </a:solidFill>
              </a:rPr>
              <a:t>S</a:t>
            </a:r>
            <a:r>
              <a:rPr lang="en-US" sz="2400" b="1" dirty="0" smtClean="0">
                <a:solidFill>
                  <a:schemeClr val="bg1"/>
                </a:solidFill>
              </a:rPr>
              <a:t>urvey from  </a:t>
            </a:r>
            <a:r>
              <a:rPr lang="en-US" sz="2400" b="1" dirty="0">
                <a:solidFill>
                  <a:schemeClr val="bg1"/>
                </a:solidFill>
              </a:rPr>
              <a:t>about 5000 graduates who completed youth service not earlier than 2013 and across different parts of the country. Questions asked had a lot to do about their career both past and present. The data was generated by </a:t>
            </a:r>
            <a:r>
              <a:rPr lang="en-US" sz="2400" b="1" dirty="0" err="1">
                <a:solidFill>
                  <a:schemeClr val="bg1"/>
                </a:solidFill>
              </a:rPr>
              <a:t>stutern</a:t>
            </a:r>
            <a:r>
              <a:rPr lang="en-US" sz="2400" b="1" dirty="0">
                <a:solidFill>
                  <a:schemeClr val="bg1"/>
                </a:solidFill>
              </a:rPr>
              <a:t> </a:t>
            </a:r>
            <a:r>
              <a:rPr lang="en-US" sz="2400" b="1" dirty="0" smtClean="0">
                <a:solidFill>
                  <a:schemeClr val="bg1"/>
                </a:solidFill>
              </a:rPr>
              <a:t>Nigeria</a:t>
            </a:r>
            <a:endParaRPr lang="en-US" sz="2400" dirty="0"/>
          </a:p>
        </p:txBody>
      </p:sp>
    </p:spTree>
    <p:extLst>
      <p:ext uri="{BB962C8B-B14F-4D97-AF65-F5344CB8AC3E}">
        <p14:creationId xmlns:p14="http://schemas.microsoft.com/office/powerpoint/2010/main" val="2002794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72796891"/>
              </p:ext>
            </p:extLst>
          </p:nvPr>
        </p:nvGraphicFramePr>
        <p:xfrm>
          <a:off x="-1044624" y="476672"/>
          <a:ext cx="10801200" cy="7173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0" y="-315416"/>
            <a:ext cx="3491880" cy="1440160"/>
          </a:xfrm>
        </p:spPr>
        <p:txBody>
          <a:bodyPr>
            <a:normAutofit/>
          </a:bodyPr>
          <a:lstStyle/>
          <a:p>
            <a:r>
              <a:rPr lang="en-GB" sz="3500" b="1" dirty="0" smtClean="0">
                <a:solidFill>
                  <a:srgbClr val="C00000"/>
                </a:solidFill>
                <a:effectLst>
                  <a:outerShdw blurRad="38100" dist="38100" dir="2700000" algn="tl">
                    <a:srgbClr val="000000">
                      <a:alpha val="43137"/>
                    </a:srgbClr>
                  </a:outerShdw>
                </a:effectLst>
                <a:latin typeface="Lucida Bright" pitchFamily="18" charset="0"/>
              </a:rPr>
              <a:t>Methodology</a:t>
            </a:r>
            <a:endParaRPr lang="en-GB" sz="3500" b="1" dirty="0">
              <a:solidFill>
                <a:srgbClr val="C00000"/>
              </a:solidFill>
              <a:effectLst>
                <a:outerShdw blurRad="38100" dist="38100" dir="2700000" algn="tl">
                  <a:srgbClr val="000000">
                    <a:alpha val="43137"/>
                  </a:srgbClr>
                </a:outerShdw>
              </a:effectLst>
              <a:latin typeface="Lucida Brigh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F165E16-700A-463F-9BFD-B1CD823E17B6}"/>
                                            </p:graphicEl>
                                          </p:spTgt>
                                        </p:tgtEl>
                                        <p:attrNameLst>
                                          <p:attrName>style.visibility</p:attrName>
                                        </p:attrNameLst>
                                      </p:cBhvr>
                                      <p:to>
                                        <p:strVal val="visible"/>
                                      </p:to>
                                    </p:set>
                                    <p:animEffect transition="in" filter="fade">
                                      <p:cBhvr>
                                        <p:cTn id="7" dur="2000"/>
                                        <p:tgtEl>
                                          <p:spTgt spid="4">
                                            <p:graphicEl>
                                              <a:dgm id="{AF165E16-700A-463F-9BFD-B1CD823E17B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EA9669A2-F058-4839-B840-7BBEA7D26238}"/>
                                            </p:graphicEl>
                                          </p:spTgt>
                                        </p:tgtEl>
                                        <p:attrNameLst>
                                          <p:attrName>style.visibility</p:attrName>
                                        </p:attrNameLst>
                                      </p:cBhvr>
                                      <p:to>
                                        <p:strVal val="visible"/>
                                      </p:to>
                                    </p:set>
                                    <p:animEffect transition="in" filter="fade">
                                      <p:cBhvr>
                                        <p:cTn id="10" dur="2000"/>
                                        <p:tgtEl>
                                          <p:spTgt spid="4">
                                            <p:graphicEl>
                                              <a:dgm id="{EA9669A2-F058-4839-B840-7BBEA7D26238}"/>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5FD0F6F6-56AE-47F9-A177-44FA225CE6C2}"/>
                                            </p:graphicEl>
                                          </p:spTgt>
                                        </p:tgtEl>
                                        <p:attrNameLst>
                                          <p:attrName>style.visibility</p:attrName>
                                        </p:attrNameLst>
                                      </p:cBhvr>
                                      <p:to>
                                        <p:strVal val="visible"/>
                                      </p:to>
                                    </p:set>
                                    <p:animEffect transition="in" filter="fade">
                                      <p:cBhvr>
                                        <p:cTn id="13" dur="2000"/>
                                        <p:tgtEl>
                                          <p:spTgt spid="4">
                                            <p:graphicEl>
                                              <a:dgm id="{5FD0F6F6-56AE-47F9-A177-44FA225CE6C2}"/>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EF4CD1EB-1FA8-45F4-B680-F22B8AB2DF81}"/>
                                            </p:graphicEl>
                                          </p:spTgt>
                                        </p:tgtEl>
                                        <p:attrNameLst>
                                          <p:attrName>style.visibility</p:attrName>
                                        </p:attrNameLst>
                                      </p:cBhvr>
                                      <p:to>
                                        <p:strVal val="visible"/>
                                      </p:to>
                                    </p:set>
                                    <p:animEffect transition="in" filter="fade">
                                      <p:cBhvr>
                                        <p:cTn id="18" dur="2000"/>
                                        <p:tgtEl>
                                          <p:spTgt spid="4">
                                            <p:graphicEl>
                                              <a:dgm id="{EF4CD1EB-1FA8-45F4-B680-F22B8AB2DF81}"/>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B29F19B1-2A7F-46AE-A05B-AD77D4A542BA}"/>
                                            </p:graphicEl>
                                          </p:spTgt>
                                        </p:tgtEl>
                                        <p:attrNameLst>
                                          <p:attrName>style.visibility</p:attrName>
                                        </p:attrNameLst>
                                      </p:cBhvr>
                                      <p:to>
                                        <p:strVal val="visible"/>
                                      </p:to>
                                    </p:set>
                                    <p:animEffect transition="in" filter="fade">
                                      <p:cBhvr>
                                        <p:cTn id="23" dur="2000"/>
                                        <p:tgtEl>
                                          <p:spTgt spid="4">
                                            <p:graphicEl>
                                              <a:dgm id="{B29F19B1-2A7F-46AE-A05B-AD77D4A542B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39665192-0B17-4009-9B69-26B38C266958}"/>
                                            </p:graphicEl>
                                          </p:spTgt>
                                        </p:tgtEl>
                                        <p:attrNameLst>
                                          <p:attrName>style.visibility</p:attrName>
                                        </p:attrNameLst>
                                      </p:cBhvr>
                                      <p:to>
                                        <p:strVal val="visible"/>
                                      </p:to>
                                    </p:set>
                                    <p:animEffect transition="in" filter="fade">
                                      <p:cBhvr>
                                        <p:cTn id="28" dur="2000"/>
                                        <p:tgtEl>
                                          <p:spTgt spid="4">
                                            <p:graphicEl>
                                              <a:dgm id="{39665192-0B17-4009-9B69-26B38C26695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graphicEl>
                                              <a:dgm id="{25CC6D03-55AA-4BD5-B502-EC89B0B25D06}"/>
                                            </p:graphicEl>
                                          </p:spTgt>
                                        </p:tgtEl>
                                        <p:attrNameLst>
                                          <p:attrName>style.visibility</p:attrName>
                                        </p:attrNameLst>
                                      </p:cBhvr>
                                      <p:to>
                                        <p:strVal val="visible"/>
                                      </p:to>
                                    </p:set>
                                    <p:animEffect transition="in" filter="fade">
                                      <p:cBhvr>
                                        <p:cTn id="33" dur="2000"/>
                                        <p:tgtEl>
                                          <p:spTgt spid="4">
                                            <p:graphicEl>
                                              <a:dgm id="{25CC6D03-55AA-4BD5-B502-EC89B0B25D0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54162"/>
          </a:xfrm>
          <a:solidFill>
            <a:srgbClr val="FF0000"/>
          </a:solidFill>
        </p:spPr>
        <p:txBody>
          <a:bodyPr>
            <a:normAutofit/>
          </a:bodyPr>
          <a:lstStyle/>
          <a:p>
            <a:r>
              <a:rPr lang="en-US" dirty="0" smtClean="0">
                <a:solidFill>
                  <a:schemeClr val="bg1"/>
                </a:solidFill>
                <a:latin typeface="Algerian" panose="04020705040A02060702" pitchFamily="82" charset="0"/>
              </a:rPr>
              <a:t>DATA ANALYSIS</a:t>
            </a:r>
            <a:endParaRPr lang="en-US" dirty="0">
              <a:solidFill>
                <a:schemeClr val="bg1"/>
              </a:solidFill>
              <a:latin typeface="Algerian" panose="04020705040A02060702" pitchFamily="82" charset="0"/>
            </a:endParaRPr>
          </a:p>
        </p:txBody>
      </p:sp>
      <p:sp>
        <p:nvSpPr>
          <p:cNvPr id="3" name="Content Placeholder 2"/>
          <p:cNvSpPr>
            <a:spLocks noGrp="1"/>
          </p:cNvSpPr>
          <p:nvPr>
            <p:ph idx="1"/>
          </p:nvPr>
        </p:nvSpPr>
        <p:spPr>
          <a:solidFill>
            <a:schemeClr val="tx1"/>
          </a:solidFill>
        </p:spPr>
        <p:txBody>
          <a:bodyPr/>
          <a:lstStyle/>
          <a:p>
            <a:pPr marL="0" indent="0" algn="just">
              <a:buNone/>
            </a:pPr>
            <a:r>
              <a:rPr lang="en-US" dirty="0">
                <a:solidFill>
                  <a:schemeClr val="bg1"/>
                </a:solidFill>
              </a:rPr>
              <a:t>The data was </a:t>
            </a:r>
            <a:r>
              <a:rPr lang="en-US" dirty="0" smtClean="0">
                <a:solidFill>
                  <a:schemeClr val="bg1"/>
                </a:solidFill>
              </a:rPr>
              <a:t>analyzed </a:t>
            </a:r>
            <a:r>
              <a:rPr lang="en-US" dirty="0">
                <a:solidFill>
                  <a:schemeClr val="bg1"/>
                </a:solidFill>
              </a:rPr>
              <a:t>using Python tool. The data was first was cleaned and all incomplete and duplicate  responses  was eliminated. Different functions and library with the Python tool was used to obtain an insightful information</a:t>
            </a:r>
          </a:p>
        </p:txBody>
      </p:sp>
    </p:spTree>
    <p:extLst>
      <p:ext uri="{BB962C8B-B14F-4D97-AF65-F5344CB8AC3E}">
        <p14:creationId xmlns:p14="http://schemas.microsoft.com/office/powerpoint/2010/main" val="3072489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3200" dirty="0" smtClean="0"/>
              <a:t>Status of </a:t>
            </a:r>
            <a:r>
              <a:rPr lang="en-US" sz="3200" smtClean="0"/>
              <a:t>Nigerian Graduates?</a:t>
            </a:r>
            <a:endParaRPr lang="en-US" sz="3200" dirty="0"/>
          </a:p>
        </p:txBody>
      </p:sp>
      <p:pic>
        <p:nvPicPr>
          <p:cNvPr id="4" name="Content Placeholder 3"/>
          <p:cNvPicPr>
            <a:picLocks noGrp="1" noChangeAspect="1"/>
          </p:cNvPicPr>
          <p:nvPr>
            <p:ph idx="1"/>
          </p:nvPr>
        </p:nvPicPr>
        <p:blipFill>
          <a:blip r:embed="rId2"/>
          <a:stretch>
            <a:fillRect/>
          </a:stretch>
        </p:blipFill>
        <p:spPr>
          <a:xfrm>
            <a:off x="251520" y="1772816"/>
            <a:ext cx="9062026" cy="4512094"/>
          </a:xfrm>
          <a:prstGeom prst="rect">
            <a:avLst/>
          </a:prstGeom>
        </p:spPr>
      </p:pic>
    </p:spTree>
    <p:extLst>
      <p:ext uri="{BB962C8B-B14F-4D97-AF65-F5344CB8AC3E}">
        <p14:creationId xmlns:p14="http://schemas.microsoft.com/office/powerpoint/2010/main" val="31526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Does Nigerian graduates actually work in  their preferred sector ?</a:t>
            </a:r>
            <a:endParaRPr lang="en-US" dirty="0"/>
          </a:p>
        </p:txBody>
      </p:sp>
      <p:pic>
        <p:nvPicPr>
          <p:cNvPr id="4" name="Content Placeholder 3"/>
          <p:cNvPicPr>
            <a:picLocks noGrp="1" noChangeAspect="1"/>
          </p:cNvPicPr>
          <p:nvPr>
            <p:ph idx="1"/>
          </p:nvPr>
        </p:nvPicPr>
        <p:blipFill>
          <a:blip r:embed="rId2"/>
          <a:stretch>
            <a:fillRect/>
          </a:stretch>
        </p:blipFill>
        <p:spPr>
          <a:xfrm>
            <a:off x="457200" y="1965728"/>
            <a:ext cx="8229600" cy="3794906"/>
          </a:xfrm>
          <a:prstGeom prst="rect">
            <a:avLst/>
          </a:prstGeom>
        </p:spPr>
      </p:pic>
      <p:pic>
        <p:nvPicPr>
          <p:cNvPr id="5" name="Picture 4"/>
          <p:cNvPicPr>
            <a:picLocks noChangeAspect="1"/>
          </p:cNvPicPr>
          <p:nvPr/>
        </p:nvPicPr>
        <p:blipFill>
          <a:blip r:embed="rId3"/>
          <a:stretch>
            <a:fillRect/>
          </a:stretch>
        </p:blipFill>
        <p:spPr>
          <a:xfrm>
            <a:off x="0" y="1916832"/>
            <a:ext cx="8991600" cy="3800475"/>
          </a:xfrm>
          <a:prstGeom prst="rect">
            <a:avLst/>
          </a:prstGeom>
        </p:spPr>
      </p:pic>
    </p:spTree>
    <p:extLst>
      <p:ext uri="{BB962C8B-B14F-4D97-AF65-F5344CB8AC3E}">
        <p14:creationId xmlns:p14="http://schemas.microsoft.com/office/powerpoint/2010/main" val="1503378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2483768" y="1700808"/>
            <a:ext cx="5040559" cy="3785652"/>
          </a:xfrm>
          <a:prstGeom prst="rect">
            <a:avLst/>
          </a:prstGeom>
          <a:noFill/>
        </p:spPr>
        <p:txBody>
          <a:bodyPr wrap="square" rtlCol="0">
            <a:spAutoFit/>
          </a:bodyPr>
          <a:lstStyle/>
          <a:p>
            <a:r>
              <a:rPr lang="en-US" sz="8000" dirty="0" smtClean="0">
                <a:solidFill>
                  <a:schemeClr val="bg1"/>
                </a:solidFill>
                <a:latin typeface="Algerian" panose="04020705040A02060702" pitchFamily="82" charset="0"/>
              </a:rPr>
              <a:t>Place VISUALS HERE</a:t>
            </a:r>
            <a:endParaRPr lang="en-US" sz="8000" dirty="0">
              <a:solidFill>
                <a:schemeClr val="bg1"/>
              </a:solidFill>
              <a:latin typeface="Algerian" panose="04020705040A02060702" pitchFamily="82" charset="0"/>
            </a:endParaRPr>
          </a:p>
        </p:txBody>
      </p:sp>
      <p:pic>
        <p:nvPicPr>
          <p:cNvPr id="2" name="Picture 1"/>
          <p:cNvPicPr>
            <a:picLocks noChangeAspect="1"/>
          </p:cNvPicPr>
          <p:nvPr/>
        </p:nvPicPr>
        <p:blipFill>
          <a:blip r:embed="rId2"/>
          <a:stretch>
            <a:fillRect/>
          </a:stretch>
        </p:blipFill>
        <p:spPr>
          <a:xfrm>
            <a:off x="827584" y="2204864"/>
            <a:ext cx="7272808" cy="4392488"/>
          </a:xfrm>
          <a:prstGeom prst="rect">
            <a:avLst/>
          </a:prstGeom>
        </p:spPr>
      </p:pic>
      <p:sp>
        <p:nvSpPr>
          <p:cNvPr id="3" name="TextBox 2"/>
          <p:cNvSpPr txBox="1"/>
          <p:nvPr/>
        </p:nvSpPr>
        <p:spPr>
          <a:xfrm>
            <a:off x="683568" y="306898"/>
            <a:ext cx="7920880" cy="646331"/>
          </a:xfrm>
          <a:prstGeom prst="rect">
            <a:avLst/>
          </a:prstGeom>
          <a:noFill/>
        </p:spPr>
        <p:txBody>
          <a:bodyPr wrap="square" rtlCol="0">
            <a:spAutoFit/>
          </a:bodyPr>
          <a:lstStyle/>
          <a:p>
            <a:r>
              <a:rPr lang="en-US" dirty="0" smtClean="0"/>
              <a:t>From the year 2013 to 2017, which year of graduation has the highest number of employed graduates ? </a:t>
            </a:r>
            <a:endParaRPr lang="en-US" dirty="0"/>
          </a:p>
        </p:txBody>
      </p:sp>
    </p:spTree>
    <p:extLst>
      <p:ext uri="{BB962C8B-B14F-4D97-AF65-F5344CB8AC3E}">
        <p14:creationId xmlns:p14="http://schemas.microsoft.com/office/powerpoint/2010/main" val="3958104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7992888" cy="369332"/>
          </a:xfrm>
          <a:prstGeom prst="rect">
            <a:avLst/>
          </a:prstGeom>
          <a:noFill/>
        </p:spPr>
        <p:txBody>
          <a:bodyPr wrap="square" rtlCol="0">
            <a:spAutoFit/>
          </a:bodyPr>
          <a:lstStyle/>
          <a:p>
            <a:r>
              <a:rPr lang="en-US" dirty="0" smtClean="0"/>
              <a:t>Employability by course of study</a:t>
            </a:r>
            <a:endParaRPr lang="en-US" dirty="0"/>
          </a:p>
        </p:txBody>
      </p:sp>
      <p:pic>
        <p:nvPicPr>
          <p:cNvPr id="3" name="Picture 2"/>
          <p:cNvPicPr>
            <a:picLocks noChangeAspect="1"/>
          </p:cNvPicPr>
          <p:nvPr/>
        </p:nvPicPr>
        <p:blipFill>
          <a:blip r:embed="rId2"/>
          <a:stretch>
            <a:fillRect/>
          </a:stretch>
        </p:blipFill>
        <p:spPr>
          <a:xfrm>
            <a:off x="351682" y="2095500"/>
            <a:ext cx="8763000" cy="4762500"/>
          </a:xfrm>
          <a:prstGeom prst="rect">
            <a:avLst/>
          </a:prstGeom>
        </p:spPr>
      </p:pic>
    </p:spTree>
    <p:extLst>
      <p:ext uri="{BB962C8B-B14F-4D97-AF65-F5344CB8AC3E}">
        <p14:creationId xmlns:p14="http://schemas.microsoft.com/office/powerpoint/2010/main" val="9672373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2627784" y="1628800"/>
            <a:ext cx="5040559" cy="3785652"/>
          </a:xfrm>
          <a:prstGeom prst="rect">
            <a:avLst/>
          </a:prstGeom>
          <a:noFill/>
        </p:spPr>
        <p:txBody>
          <a:bodyPr wrap="square" rtlCol="0">
            <a:spAutoFit/>
          </a:bodyPr>
          <a:lstStyle/>
          <a:p>
            <a:r>
              <a:rPr lang="en-US" sz="8000" dirty="0" smtClean="0">
                <a:solidFill>
                  <a:schemeClr val="bg1"/>
                </a:solidFill>
                <a:latin typeface="Algerian" panose="04020705040A02060702" pitchFamily="82" charset="0"/>
              </a:rPr>
              <a:t>Place VISUALS HERE</a:t>
            </a:r>
            <a:endParaRPr lang="en-US" sz="8000" dirty="0">
              <a:solidFill>
                <a:schemeClr val="bg1"/>
              </a:solidFill>
              <a:latin typeface="Algerian" panose="04020705040A02060702" pitchFamily="82" charset="0"/>
            </a:endParaRPr>
          </a:p>
        </p:txBody>
      </p:sp>
      <p:sp>
        <p:nvSpPr>
          <p:cNvPr id="2" name="TextBox 1"/>
          <p:cNvSpPr txBox="1"/>
          <p:nvPr/>
        </p:nvSpPr>
        <p:spPr>
          <a:xfrm>
            <a:off x="467544" y="404664"/>
            <a:ext cx="7920880" cy="646331"/>
          </a:xfrm>
          <a:prstGeom prst="rect">
            <a:avLst/>
          </a:prstGeom>
          <a:noFill/>
        </p:spPr>
        <p:txBody>
          <a:bodyPr wrap="square" rtlCol="0">
            <a:spAutoFit/>
          </a:bodyPr>
          <a:lstStyle/>
          <a:p>
            <a:endParaRPr lang="en-US" dirty="0"/>
          </a:p>
          <a:p>
            <a:r>
              <a:rPr lang="en-US" dirty="0"/>
              <a:t>Employability by </a:t>
            </a:r>
            <a:r>
              <a:rPr lang="en-US" dirty="0" smtClean="0"/>
              <a:t>school attended</a:t>
            </a:r>
            <a:endParaRPr lang="en-US" dirty="0"/>
          </a:p>
        </p:txBody>
      </p:sp>
      <p:pic>
        <p:nvPicPr>
          <p:cNvPr id="3" name="Picture 2"/>
          <p:cNvPicPr>
            <a:picLocks noChangeAspect="1"/>
          </p:cNvPicPr>
          <p:nvPr/>
        </p:nvPicPr>
        <p:blipFill>
          <a:blip r:embed="rId2"/>
          <a:stretch>
            <a:fillRect/>
          </a:stretch>
        </p:blipFill>
        <p:spPr>
          <a:xfrm>
            <a:off x="-39880" y="1556792"/>
            <a:ext cx="9182100" cy="4857750"/>
          </a:xfrm>
          <a:prstGeom prst="rect">
            <a:avLst/>
          </a:prstGeom>
        </p:spPr>
      </p:pic>
    </p:spTree>
    <p:extLst>
      <p:ext uri="{BB962C8B-B14F-4D97-AF65-F5344CB8AC3E}">
        <p14:creationId xmlns:p14="http://schemas.microsoft.com/office/powerpoint/2010/main" val="77349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04664"/>
            <a:ext cx="6624736" cy="369332"/>
          </a:xfrm>
          <a:prstGeom prst="rect">
            <a:avLst/>
          </a:prstGeom>
          <a:noFill/>
        </p:spPr>
        <p:txBody>
          <a:bodyPr wrap="square" rtlCol="0">
            <a:spAutoFit/>
          </a:bodyPr>
          <a:lstStyle/>
          <a:p>
            <a:r>
              <a:rPr lang="en-US" b="1" dirty="0"/>
              <a:t>The percentage of the various degree that are </a:t>
            </a:r>
            <a:r>
              <a:rPr lang="en-US" b="1" dirty="0" smtClean="0"/>
              <a:t>working ?</a:t>
            </a:r>
            <a:endParaRPr lang="en-US" dirty="0"/>
          </a:p>
        </p:txBody>
      </p:sp>
      <p:pic>
        <p:nvPicPr>
          <p:cNvPr id="5" name="Content Placeholder 4"/>
          <p:cNvPicPr>
            <a:picLocks noGrp="1" noChangeAspect="1"/>
          </p:cNvPicPr>
          <p:nvPr>
            <p:ph idx="1"/>
          </p:nvPr>
        </p:nvPicPr>
        <p:blipFill>
          <a:blip r:embed="rId2"/>
          <a:stretch>
            <a:fillRect/>
          </a:stretch>
        </p:blipFill>
        <p:spPr>
          <a:xfrm>
            <a:off x="962025" y="2148681"/>
            <a:ext cx="7219950" cy="3429000"/>
          </a:xfrm>
          <a:prstGeom prst="rect">
            <a:avLst/>
          </a:prstGeom>
        </p:spPr>
      </p:pic>
    </p:spTree>
    <p:extLst>
      <p:ext uri="{BB962C8B-B14F-4D97-AF65-F5344CB8AC3E}">
        <p14:creationId xmlns:p14="http://schemas.microsoft.com/office/powerpoint/2010/main" val="1691305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7509" y="1772816"/>
            <a:ext cx="5186491" cy="3785652"/>
          </a:xfrm>
          <a:prstGeom prst="rect">
            <a:avLst/>
          </a:prstGeom>
          <a:noFill/>
        </p:spPr>
        <p:txBody>
          <a:bodyPr wrap="square" rtlCol="0">
            <a:spAutoFit/>
          </a:bodyPr>
          <a:lstStyle/>
          <a:p>
            <a:pPr algn="just"/>
            <a:r>
              <a:rPr lang="en-US" sz="2400" b="1" dirty="0" err="1" smtClean="0">
                <a:solidFill>
                  <a:srgbClr val="C00000"/>
                </a:solidFill>
                <a:latin typeface="Arial Special G1" panose="050B0604020202020204" pitchFamily="34" charset="2"/>
              </a:rPr>
              <a:t>Bewaji</a:t>
            </a:r>
            <a:r>
              <a:rPr lang="en-US" sz="2400" b="1" dirty="0" smtClean="0">
                <a:solidFill>
                  <a:srgbClr val="C00000"/>
                </a:solidFill>
                <a:latin typeface="Arial Special G1" panose="050B0604020202020204" pitchFamily="34" charset="2"/>
              </a:rPr>
              <a:t> </a:t>
            </a:r>
            <a:r>
              <a:rPr lang="en-US" sz="2400" b="1" dirty="0" err="1" smtClean="0">
                <a:solidFill>
                  <a:srgbClr val="C00000"/>
                </a:solidFill>
                <a:latin typeface="Arial Special G1" panose="050B0604020202020204" pitchFamily="34" charset="2"/>
              </a:rPr>
              <a:t>Adetola</a:t>
            </a:r>
            <a:endParaRPr lang="en-US" sz="2400" b="1" dirty="0">
              <a:solidFill>
                <a:srgbClr val="C00000"/>
              </a:solidFill>
              <a:latin typeface="Arial Special G1" panose="050B0604020202020204" pitchFamily="34" charset="2"/>
            </a:endParaRPr>
          </a:p>
          <a:p>
            <a:pPr algn="just"/>
            <a:endParaRPr lang="en-US" sz="2400" dirty="0">
              <a:solidFill>
                <a:srgbClr val="C00000"/>
              </a:solidFill>
              <a:latin typeface="Arial Special G1" panose="050B0604020202020204" pitchFamily="34" charset="2"/>
            </a:endParaRPr>
          </a:p>
          <a:p>
            <a:pPr algn="just"/>
            <a:r>
              <a:rPr lang="en-US" sz="2400" dirty="0" err="1">
                <a:solidFill>
                  <a:srgbClr val="C00000"/>
                </a:solidFill>
                <a:latin typeface="Arial Special G1" panose="050B0604020202020204" pitchFamily="34" charset="2"/>
              </a:rPr>
              <a:t>Bewaji</a:t>
            </a:r>
            <a:r>
              <a:rPr lang="en-US" sz="2400" dirty="0">
                <a:solidFill>
                  <a:srgbClr val="C00000"/>
                </a:solidFill>
                <a:latin typeface="Arial Special G1" panose="050B0604020202020204" pitchFamily="34" charset="2"/>
              </a:rPr>
              <a:t> </a:t>
            </a:r>
            <a:r>
              <a:rPr lang="en-US" sz="2400" dirty="0" err="1">
                <a:solidFill>
                  <a:srgbClr val="C00000"/>
                </a:solidFill>
                <a:latin typeface="Arial Special G1" panose="050B0604020202020204" pitchFamily="34" charset="2"/>
              </a:rPr>
              <a:t>Adetola</a:t>
            </a:r>
            <a:r>
              <a:rPr lang="en-US" sz="2400" dirty="0">
                <a:solidFill>
                  <a:srgbClr val="C00000"/>
                </a:solidFill>
                <a:latin typeface="Arial Special G1" panose="050B0604020202020204" pitchFamily="34" charset="2"/>
              </a:rPr>
              <a:t> </a:t>
            </a:r>
            <a:r>
              <a:rPr lang="en-US" sz="2400" dirty="0" smtClean="0">
                <a:solidFill>
                  <a:srgbClr val="C00000"/>
                </a:solidFill>
                <a:latin typeface="Arial Special G1" panose="050B0604020202020204" pitchFamily="34" charset="2"/>
              </a:rPr>
              <a:t>has a  track record of commendable projects on data analysis. he presently works </a:t>
            </a:r>
            <a:r>
              <a:rPr lang="en-US" sz="2400" dirty="0">
                <a:solidFill>
                  <a:srgbClr val="C00000"/>
                </a:solidFill>
                <a:latin typeface="Arial Special G1" panose="050B0604020202020204" pitchFamily="34" charset="2"/>
              </a:rPr>
              <a:t>as a software trainer at </a:t>
            </a:r>
            <a:r>
              <a:rPr lang="en-US" sz="2400" dirty="0" err="1">
                <a:solidFill>
                  <a:srgbClr val="C00000"/>
                </a:solidFill>
                <a:latin typeface="Arial Special G1" panose="050B0604020202020204" pitchFamily="34" charset="2"/>
              </a:rPr>
              <a:t>CodeLagos</a:t>
            </a:r>
            <a:r>
              <a:rPr lang="en-US" sz="2400" dirty="0">
                <a:solidFill>
                  <a:srgbClr val="C00000"/>
                </a:solidFill>
                <a:latin typeface="Arial Special G1" panose="050B0604020202020204" pitchFamily="34" charset="2"/>
              </a:rPr>
              <a:t>.  </a:t>
            </a:r>
            <a:r>
              <a:rPr lang="en-US" sz="2400" dirty="0" smtClean="0">
                <a:solidFill>
                  <a:srgbClr val="C00000"/>
                </a:solidFill>
                <a:latin typeface="Arial Special G1" panose="050B0604020202020204" pitchFamily="34" charset="2"/>
              </a:rPr>
              <a:t>He is  </a:t>
            </a:r>
            <a:r>
              <a:rPr lang="en-US" sz="2400" dirty="0">
                <a:solidFill>
                  <a:srgbClr val="C00000"/>
                </a:solidFill>
                <a:latin typeface="Arial Special G1" panose="050B0604020202020204" pitchFamily="34" charset="2"/>
              </a:rPr>
              <a:t>passionate junior data scientist, seasoned python programmer and researcher with an HND in Statistics from Benue State Polytechnic</a:t>
            </a:r>
            <a:r>
              <a:rPr lang="en-US" sz="2400" dirty="0"/>
              <a:t>.</a:t>
            </a:r>
            <a:endParaRPr lang="en-US" dirty="0"/>
          </a:p>
        </p:txBody>
      </p:sp>
      <p:sp>
        <p:nvSpPr>
          <p:cNvPr id="7" name="TextBox 6"/>
          <p:cNvSpPr txBox="1"/>
          <p:nvPr/>
        </p:nvSpPr>
        <p:spPr>
          <a:xfrm>
            <a:off x="2411760" y="-12879"/>
            <a:ext cx="3566819"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DIN Black" panose="02020500000000000000" pitchFamily="18" charset="0"/>
              </a:rPr>
              <a:t>OUR TEAM</a:t>
            </a:r>
          </a:p>
        </p:txBody>
      </p:sp>
      <p:sp>
        <p:nvSpPr>
          <p:cNvPr id="3" name="Rectangle 2"/>
          <p:cNvSpPr/>
          <p:nvPr/>
        </p:nvSpPr>
        <p:spPr>
          <a:xfrm>
            <a:off x="41657" y="576133"/>
            <a:ext cx="3948115" cy="5932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extBox 3"/>
          <p:cNvSpPr txBox="1"/>
          <p:nvPr/>
        </p:nvSpPr>
        <p:spPr>
          <a:xfrm flipH="1">
            <a:off x="395536" y="1435469"/>
            <a:ext cx="3240359" cy="3139321"/>
          </a:xfrm>
          <a:prstGeom prst="rect">
            <a:avLst/>
          </a:prstGeom>
          <a:noFill/>
        </p:spPr>
        <p:txBody>
          <a:bodyPr wrap="square" rtlCol="0">
            <a:spAutoFit/>
          </a:bodyPr>
          <a:lstStyle/>
          <a:p>
            <a:r>
              <a:rPr lang="en-US" sz="6600" dirty="0" smtClean="0">
                <a:solidFill>
                  <a:schemeClr val="bg1"/>
                </a:solidFill>
                <a:latin typeface="Algerian" panose="04020705040A02060702" pitchFamily="82" charset="0"/>
              </a:rPr>
              <a:t>Place image here</a:t>
            </a:r>
            <a:endParaRPr lang="en-US" sz="66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237716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2134377"/>
              </p:ext>
            </p:extLst>
          </p:nvPr>
        </p:nvGraphicFramePr>
        <p:xfrm>
          <a:off x="0" y="-171400"/>
          <a:ext cx="8939336" cy="7128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23528" y="332656"/>
            <a:ext cx="4824536" cy="369332"/>
          </a:xfrm>
          <a:prstGeom prst="rect">
            <a:avLst/>
          </a:prstGeom>
          <a:noFill/>
        </p:spPr>
        <p:txBody>
          <a:bodyPr wrap="square" rtlCol="0">
            <a:spAutoFit/>
          </a:bodyPr>
          <a:lstStyle/>
          <a:p>
            <a:r>
              <a:rPr lang="en-US" b="1" dirty="0"/>
              <a:t>Does </a:t>
            </a:r>
            <a:r>
              <a:rPr lang="en-US" b="1" dirty="0" err="1"/>
              <a:t>nysc</a:t>
            </a:r>
            <a:r>
              <a:rPr lang="en-US" b="1" dirty="0"/>
              <a:t> help people find a job?</a:t>
            </a:r>
            <a:endParaRPr lang="en-US" dirty="0"/>
          </a:p>
        </p:txBody>
      </p:sp>
      <p:pic>
        <p:nvPicPr>
          <p:cNvPr id="2" name="Picture 1"/>
          <p:cNvPicPr>
            <a:picLocks noChangeAspect="1"/>
          </p:cNvPicPr>
          <p:nvPr/>
        </p:nvPicPr>
        <p:blipFill>
          <a:blip r:embed="rId7"/>
          <a:stretch>
            <a:fillRect/>
          </a:stretch>
        </p:blipFill>
        <p:spPr>
          <a:xfrm>
            <a:off x="1323975" y="2047875"/>
            <a:ext cx="6496050" cy="2762250"/>
          </a:xfrm>
          <a:prstGeom prst="rect">
            <a:avLst/>
          </a:prstGeom>
        </p:spPr>
      </p:pic>
    </p:spTree>
    <p:extLst>
      <p:ext uri="{BB962C8B-B14F-4D97-AF65-F5344CB8AC3E}">
        <p14:creationId xmlns:p14="http://schemas.microsoft.com/office/powerpoint/2010/main" val="207140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C3F5773-D409-4704-A7DA-2701C329AF1E}"/>
                                            </p:graphicEl>
                                          </p:spTgt>
                                        </p:tgtEl>
                                        <p:attrNameLst>
                                          <p:attrName>style.visibility</p:attrName>
                                        </p:attrNameLst>
                                      </p:cBhvr>
                                      <p:to>
                                        <p:strVal val="visible"/>
                                      </p:to>
                                    </p:set>
                                    <p:animEffect transition="in" filter="fade">
                                      <p:cBhvr>
                                        <p:cTn id="7" dur="2000"/>
                                        <p:tgtEl>
                                          <p:spTgt spid="4">
                                            <p:graphicEl>
                                              <a:dgm id="{9C3F5773-D409-4704-A7DA-2701C329AF1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1520" y="234891"/>
            <a:ext cx="7200800" cy="1512168"/>
          </a:xfrm>
          <a:prstGeom prst="rect">
            <a:avLst/>
          </a:prstGeom>
        </p:spPr>
        <p:txBody>
          <a:bodyPr vert="horz" lIns="91440" tIns="45720" rIns="91440" bIns="45720" rtlCol="0" anchor="ctr">
            <a:noAutofit/>
          </a:bodyPr>
          <a:lstStyle/>
          <a:p>
            <a:r>
              <a:rPr lang="en-US" sz="2400" dirty="0"/>
              <a:t>Employability </a:t>
            </a:r>
            <a:r>
              <a:rPr lang="en-US" sz="2400" dirty="0" smtClean="0"/>
              <a:t>by sector/industry</a:t>
            </a:r>
          </a:p>
          <a:p>
            <a:r>
              <a:rPr lang="en-US" sz="2400" dirty="0" smtClean="0"/>
              <a:t> </a:t>
            </a:r>
            <a:endParaRPr lang="en-US" sz="2400" dirty="0"/>
          </a:p>
        </p:txBody>
      </p:sp>
      <p:graphicFrame>
        <p:nvGraphicFramePr>
          <p:cNvPr id="7" name="Content Placeholder 4"/>
          <p:cNvGraphicFramePr>
            <a:graphicFrameLocks/>
          </p:cNvGraphicFramePr>
          <p:nvPr>
            <p:extLst>
              <p:ext uri="{D42A27DB-BD31-4B8C-83A1-F6EECF244321}">
                <p14:modId xmlns:p14="http://schemas.microsoft.com/office/powerpoint/2010/main" val="1903992836"/>
              </p:ext>
            </p:extLst>
          </p:nvPr>
        </p:nvGraphicFramePr>
        <p:xfrm>
          <a:off x="323528" y="1124744"/>
          <a:ext cx="858768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228600" y="1385887"/>
            <a:ext cx="8686800" cy="4086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65EF1A32-D327-4C3E-BCBB-F4194D5050E3}"/>
                                            </p:graphicEl>
                                          </p:spTgt>
                                        </p:tgtEl>
                                        <p:attrNameLst>
                                          <p:attrName>style.visibility</p:attrName>
                                        </p:attrNameLst>
                                      </p:cBhvr>
                                      <p:to>
                                        <p:strVal val="visible"/>
                                      </p:to>
                                    </p:set>
                                    <p:animEffect transition="in" filter="fade">
                                      <p:cBhvr>
                                        <p:cTn id="7" dur="2000"/>
                                        <p:tgtEl>
                                          <p:spTgt spid="7">
                                            <p:graphicEl>
                                              <a:dgm id="{65EF1A32-D327-4C3E-BCBB-F4194D5050E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Is higher </a:t>
            </a:r>
            <a:r>
              <a:rPr lang="en-US" b="1" dirty="0"/>
              <a:t>education qualification </a:t>
            </a:r>
            <a:r>
              <a:rPr lang="en-US" b="1" dirty="0" smtClean="0"/>
              <a:t>really important to get a job?</a:t>
            </a:r>
            <a:endParaRPr lang="en-US" dirty="0"/>
          </a:p>
        </p:txBody>
      </p:sp>
      <p:pic>
        <p:nvPicPr>
          <p:cNvPr id="4" name="Content Placeholder 3"/>
          <p:cNvPicPr>
            <a:picLocks noGrp="1" noChangeAspect="1"/>
          </p:cNvPicPr>
          <p:nvPr>
            <p:ph idx="1"/>
          </p:nvPr>
        </p:nvPicPr>
        <p:blipFill>
          <a:blip r:embed="rId2"/>
          <a:stretch>
            <a:fillRect/>
          </a:stretch>
        </p:blipFill>
        <p:spPr>
          <a:xfrm>
            <a:off x="457200" y="2112797"/>
            <a:ext cx="8229600" cy="3500769"/>
          </a:xfrm>
          <a:prstGeom prst="rect">
            <a:avLst/>
          </a:prstGeom>
        </p:spPr>
      </p:pic>
    </p:spTree>
    <p:extLst>
      <p:ext uri="{BB962C8B-B14F-4D97-AF65-F5344CB8AC3E}">
        <p14:creationId xmlns:p14="http://schemas.microsoft.com/office/powerpoint/2010/main" val="3688831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reason’s why young graduates take a particular job</a:t>
            </a:r>
            <a:endParaRPr lang="en-US" dirty="0"/>
          </a:p>
        </p:txBody>
      </p:sp>
      <p:pic>
        <p:nvPicPr>
          <p:cNvPr id="4" name="Content Placeholder 3"/>
          <p:cNvPicPr>
            <a:picLocks noGrp="1" noChangeAspect="1"/>
          </p:cNvPicPr>
          <p:nvPr>
            <p:ph idx="1"/>
          </p:nvPr>
        </p:nvPicPr>
        <p:blipFill>
          <a:blip r:embed="rId2"/>
          <a:stretch>
            <a:fillRect/>
          </a:stretch>
        </p:blipFill>
        <p:spPr>
          <a:xfrm>
            <a:off x="457200" y="1763273"/>
            <a:ext cx="8229600" cy="4199816"/>
          </a:xfrm>
          <a:prstGeom prst="rect">
            <a:avLst/>
          </a:prstGeom>
        </p:spPr>
      </p:pic>
    </p:spTree>
    <p:extLst>
      <p:ext uri="{BB962C8B-B14F-4D97-AF65-F5344CB8AC3E}">
        <p14:creationId xmlns:p14="http://schemas.microsoft.com/office/powerpoint/2010/main" val="2345607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much are Nigerian graduates actually paid ?</a:t>
            </a:r>
            <a:endParaRPr lang="en-US" dirty="0"/>
          </a:p>
        </p:txBody>
      </p:sp>
      <p:pic>
        <p:nvPicPr>
          <p:cNvPr id="4" name="Content Placeholder 3"/>
          <p:cNvPicPr>
            <a:picLocks noGrp="1" noChangeAspect="1"/>
          </p:cNvPicPr>
          <p:nvPr>
            <p:ph idx="1"/>
          </p:nvPr>
        </p:nvPicPr>
        <p:blipFill>
          <a:blip r:embed="rId2"/>
          <a:stretch>
            <a:fillRect/>
          </a:stretch>
        </p:blipFill>
        <p:spPr>
          <a:xfrm>
            <a:off x="1385887" y="2415381"/>
            <a:ext cx="6372225" cy="2895600"/>
          </a:xfrm>
          <a:prstGeom prst="rect">
            <a:avLst/>
          </a:prstGeom>
        </p:spPr>
      </p:pic>
    </p:spTree>
    <p:extLst>
      <p:ext uri="{BB962C8B-B14F-4D97-AF65-F5344CB8AC3E}">
        <p14:creationId xmlns:p14="http://schemas.microsoft.com/office/powerpoint/2010/main" val="1120575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employers actually looking for in a young graduate ?</a:t>
            </a:r>
            <a:endParaRPr lang="en-US" dirty="0"/>
          </a:p>
        </p:txBody>
      </p:sp>
      <p:pic>
        <p:nvPicPr>
          <p:cNvPr id="4" name="Content Placeholder 3"/>
          <p:cNvPicPr>
            <a:picLocks noGrp="1" noChangeAspect="1"/>
          </p:cNvPicPr>
          <p:nvPr>
            <p:ph idx="1"/>
          </p:nvPr>
        </p:nvPicPr>
        <p:blipFill>
          <a:blip r:embed="rId2"/>
          <a:stretch>
            <a:fillRect/>
          </a:stretch>
        </p:blipFill>
        <p:spPr>
          <a:xfrm>
            <a:off x="457200" y="1883222"/>
            <a:ext cx="8229600" cy="3959919"/>
          </a:xfrm>
          <a:prstGeom prst="rect">
            <a:avLst/>
          </a:prstGeom>
        </p:spPr>
      </p:pic>
    </p:spTree>
    <p:extLst>
      <p:ext uri="{BB962C8B-B14F-4D97-AF65-F5344CB8AC3E}">
        <p14:creationId xmlns:p14="http://schemas.microsoft.com/office/powerpoint/2010/main" val="3047642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Graduates from 2015 were the highest employed in the survey from 2013 to 2017</a:t>
            </a:r>
          </a:p>
          <a:p>
            <a:r>
              <a:rPr lang="en-US" dirty="0" smtClean="0"/>
              <a:t>Computer science, Accountancy and economics recorded the highest level of employment while, psychology, Estate management and Geology recorded the least level of employment.</a:t>
            </a:r>
          </a:p>
          <a:p>
            <a:r>
              <a:rPr lang="en-US" dirty="0" smtClean="0"/>
              <a:t>Covenant, university of Lagos and OAU tops the list in terms of employment status while Osun state university, </a:t>
            </a:r>
            <a:r>
              <a:rPr lang="en-US" dirty="0" err="1" smtClean="0"/>
              <a:t>Redemeers</a:t>
            </a:r>
            <a:r>
              <a:rPr lang="en-US" dirty="0" smtClean="0"/>
              <a:t> and </a:t>
            </a:r>
            <a:r>
              <a:rPr lang="en-US" dirty="0" err="1" smtClean="0"/>
              <a:t>Ahmadu</a:t>
            </a:r>
            <a:r>
              <a:rPr lang="en-US" dirty="0" smtClean="0"/>
              <a:t> Bello has the worst record of employment.</a:t>
            </a:r>
          </a:p>
          <a:p>
            <a:endParaRPr lang="en-US" dirty="0" smtClean="0"/>
          </a:p>
          <a:p>
            <a:endParaRPr lang="en-US" dirty="0"/>
          </a:p>
        </p:txBody>
      </p:sp>
    </p:spTree>
    <p:extLst>
      <p:ext uri="{BB962C8B-B14F-4D97-AF65-F5344CB8AC3E}">
        <p14:creationId xmlns:p14="http://schemas.microsoft.com/office/powerpoint/2010/main" val="79251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435280" cy="5865515"/>
          </a:xfrm>
        </p:spPr>
        <p:txBody>
          <a:bodyPr>
            <a:normAutofit lnSpcReduction="10000"/>
          </a:bodyPr>
          <a:lstStyle/>
          <a:p>
            <a:pPr marL="0" indent="0">
              <a:buNone/>
            </a:pPr>
            <a:endParaRPr lang="en-US" dirty="0"/>
          </a:p>
          <a:p>
            <a:r>
              <a:rPr lang="en-US" dirty="0" smtClean="0"/>
              <a:t>It was also learnt that one only requires a B.sc to find a job</a:t>
            </a:r>
          </a:p>
          <a:p>
            <a:r>
              <a:rPr lang="en-US" dirty="0" smtClean="0"/>
              <a:t>B.sc holders actually has the highest employment rate while those with a doctorate degree has the lowest employment rate</a:t>
            </a:r>
          </a:p>
          <a:p>
            <a:r>
              <a:rPr lang="en-US" dirty="0" smtClean="0"/>
              <a:t>Most graduate earn between 50,000 to 100,000 naira</a:t>
            </a:r>
          </a:p>
          <a:p>
            <a:r>
              <a:rPr lang="en-US" dirty="0" smtClean="0"/>
              <a:t> Most Nigerian graduates don’t actually work in their preferred sector</a:t>
            </a:r>
          </a:p>
          <a:p>
            <a:r>
              <a:rPr lang="en-US" dirty="0" smtClean="0"/>
              <a:t>NYSC also does not help people to find a job</a:t>
            </a:r>
            <a:endParaRPr lang="en-US" dirty="0"/>
          </a:p>
        </p:txBody>
      </p:sp>
    </p:spTree>
    <p:extLst>
      <p:ext uri="{BB962C8B-B14F-4D97-AF65-F5344CB8AC3E}">
        <p14:creationId xmlns:p14="http://schemas.microsoft.com/office/powerpoint/2010/main" val="57470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Young graduates should not expect to find jobs in their preferred sector and should not expect to get their first job with a salary above 100,000 naira.</a:t>
            </a:r>
          </a:p>
          <a:p>
            <a:r>
              <a:rPr lang="en-US" dirty="0" smtClean="0"/>
              <a:t>There is no point going for a </a:t>
            </a:r>
            <a:r>
              <a:rPr lang="en-US" dirty="0" err="1" smtClean="0"/>
              <a:t>a</a:t>
            </a:r>
            <a:r>
              <a:rPr lang="en-US" dirty="0" smtClean="0"/>
              <a:t> higher degree qualification above a B.sc as such cannot guarantee finding a job</a:t>
            </a:r>
          </a:p>
          <a:p>
            <a:r>
              <a:rPr lang="en-US" dirty="0" smtClean="0"/>
              <a:t>The government may consider scrapping NYSC as it doesn’t help a Nigerian graduate to find employment</a:t>
            </a:r>
          </a:p>
          <a:p>
            <a:endParaRPr lang="en-US" dirty="0" smtClean="0"/>
          </a:p>
          <a:p>
            <a:endParaRPr lang="en-US" dirty="0"/>
          </a:p>
        </p:txBody>
      </p:sp>
    </p:spTree>
    <p:extLst>
      <p:ext uri="{BB962C8B-B14F-4D97-AF65-F5344CB8AC3E}">
        <p14:creationId xmlns:p14="http://schemas.microsoft.com/office/powerpoint/2010/main" val="3175422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University students should study Courses like </a:t>
            </a:r>
            <a:r>
              <a:rPr lang="en-US" dirty="0"/>
              <a:t>Computer science, Accountancy and </a:t>
            </a:r>
            <a:r>
              <a:rPr lang="en-US" dirty="0" smtClean="0"/>
              <a:t>Economics  and neglect Psychology</a:t>
            </a:r>
            <a:r>
              <a:rPr lang="en-US" dirty="0"/>
              <a:t>, Estate </a:t>
            </a:r>
            <a:r>
              <a:rPr lang="en-US" dirty="0" smtClean="0"/>
              <a:t>management </a:t>
            </a:r>
            <a:r>
              <a:rPr lang="en-US" dirty="0"/>
              <a:t>and </a:t>
            </a:r>
            <a:r>
              <a:rPr lang="en-US" dirty="0" smtClean="0"/>
              <a:t>Geology as they are not good for the Nigerian job market</a:t>
            </a:r>
          </a:p>
          <a:p>
            <a:r>
              <a:rPr lang="en-US" dirty="0" smtClean="0"/>
              <a:t>Admission seekers to focus on securing admission into </a:t>
            </a:r>
            <a:r>
              <a:rPr lang="en-US" dirty="0"/>
              <a:t>Covenant, university of Lagos and OAU </a:t>
            </a:r>
            <a:r>
              <a:rPr lang="en-US" dirty="0" smtClean="0"/>
              <a:t> and ignore </a:t>
            </a:r>
            <a:r>
              <a:rPr lang="en-US" dirty="0"/>
              <a:t>Osun state university, </a:t>
            </a:r>
            <a:r>
              <a:rPr lang="en-US" dirty="0" err="1"/>
              <a:t>Redemeers</a:t>
            </a:r>
            <a:r>
              <a:rPr lang="en-US" dirty="0"/>
              <a:t> and </a:t>
            </a:r>
            <a:r>
              <a:rPr lang="en-US" dirty="0" err="1"/>
              <a:t>Ahmadu</a:t>
            </a:r>
            <a:r>
              <a:rPr lang="en-US" dirty="0"/>
              <a:t> Bello </a:t>
            </a:r>
            <a:r>
              <a:rPr lang="en-US" dirty="0" smtClean="0"/>
              <a:t>as they have the </a:t>
            </a:r>
            <a:r>
              <a:rPr lang="en-US" dirty="0"/>
              <a:t>worst record of employment</a:t>
            </a:r>
            <a:r>
              <a:rPr lang="en-US" dirty="0" smtClean="0"/>
              <a:t> </a:t>
            </a:r>
          </a:p>
          <a:p>
            <a:endParaRPr lang="en-US" dirty="0"/>
          </a:p>
        </p:txBody>
      </p:sp>
    </p:spTree>
    <p:extLst>
      <p:ext uri="{BB962C8B-B14F-4D97-AF65-F5344CB8AC3E}">
        <p14:creationId xmlns:p14="http://schemas.microsoft.com/office/powerpoint/2010/main" val="197305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422"/>
            <a:ext cx="3855876" cy="6858000"/>
          </a:xfrm>
          <a:prstGeom prst="rect">
            <a:avLst/>
          </a:prstGeom>
        </p:spPr>
      </p:pic>
      <p:sp>
        <p:nvSpPr>
          <p:cNvPr id="5" name="TextBox 4"/>
          <p:cNvSpPr txBox="1"/>
          <p:nvPr/>
        </p:nvSpPr>
        <p:spPr>
          <a:xfrm>
            <a:off x="3855876" y="1340768"/>
            <a:ext cx="5288124" cy="4431983"/>
          </a:xfrm>
          <a:prstGeom prst="rect">
            <a:avLst/>
          </a:prstGeom>
          <a:noFill/>
        </p:spPr>
        <p:txBody>
          <a:bodyPr wrap="square" rtlCol="0">
            <a:spAutoFit/>
          </a:bodyPr>
          <a:lstStyle/>
          <a:p>
            <a:pPr algn="just"/>
            <a:r>
              <a:rPr lang="en-US" sz="2400" b="1" dirty="0" smtClean="0">
                <a:solidFill>
                  <a:srgbClr val="C00000"/>
                </a:solidFill>
              </a:rPr>
              <a:t>MUYIDE</a:t>
            </a:r>
            <a:r>
              <a:rPr lang="en-US" sz="2400" b="1" dirty="0">
                <a:solidFill>
                  <a:srgbClr val="C00000"/>
                </a:solidFill>
              </a:rPr>
              <a:t>, </a:t>
            </a:r>
            <a:r>
              <a:rPr lang="en-US" sz="2400" dirty="0">
                <a:solidFill>
                  <a:srgbClr val="C00000"/>
                </a:solidFill>
              </a:rPr>
              <a:t>Deborah is an accounting and finance </a:t>
            </a:r>
            <a:r>
              <a:rPr lang="en-US" sz="2400" dirty="0" smtClean="0">
                <a:solidFill>
                  <a:srgbClr val="C00000"/>
                </a:solidFill>
              </a:rPr>
              <a:t>professional, skilled in financial analysis. </a:t>
            </a:r>
            <a:r>
              <a:rPr lang="en-US" sz="2400" dirty="0">
                <a:solidFill>
                  <a:srgbClr val="C00000"/>
                </a:solidFill>
              </a:rPr>
              <a:t>A Chartered Accountant with robust </a:t>
            </a:r>
            <a:r>
              <a:rPr lang="en-US" sz="2400" dirty="0" smtClean="0">
                <a:solidFill>
                  <a:srgbClr val="C00000"/>
                </a:solidFill>
              </a:rPr>
              <a:t>eight </a:t>
            </a:r>
            <a:r>
              <a:rPr lang="en-US" sz="2400" dirty="0">
                <a:solidFill>
                  <a:srgbClr val="C00000"/>
                </a:solidFill>
              </a:rPr>
              <a:t>years cognate experience in the corporate </a:t>
            </a:r>
            <a:r>
              <a:rPr lang="en-US" sz="2400" dirty="0" smtClean="0">
                <a:solidFill>
                  <a:srgbClr val="C00000"/>
                </a:solidFill>
              </a:rPr>
              <a:t>world. </a:t>
            </a:r>
          </a:p>
          <a:p>
            <a:pPr algn="just"/>
            <a:r>
              <a:rPr lang="en-US" sz="2400" dirty="0" smtClean="0">
                <a:solidFill>
                  <a:srgbClr val="C00000"/>
                </a:solidFill>
              </a:rPr>
              <a:t>she </a:t>
            </a:r>
            <a:r>
              <a:rPr lang="en-US" sz="2400" dirty="0">
                <a:solidFill>
                  <a:srgbClr val="C00000"/>
                </a:solidFill>
              </a:rPr>
              <a:t>has </a:t>
            </a:r>
            <a:r>
              <a:rPr lang="en-US" sz="2400" dirty="0" smtClean="0">
                <a:solidFill>
                  <a:srgbClr val="C00000"/>
                </a:solidFill>
              </a:rPr>
              <a:t>BSc </a:t>
            </a:r>
            <a:r>
              <a:rPr lang="en-US" sz="2400" dirty="0">
                <a:solidFill>
                  <a:srgbClr val="C00000"/>
                </a:solidFill>
              </a:rPr>
              <a:t>in economics from University of Ado </a:t>
            </a:r>
            <a:r>
              <a:rPr lang="en-US" sz="2400" dirty="0" err="1" smtClean="0">
                <a:solidFill>
                  <a:srgbClr val="C00000"/>
                </a:solidFill>
              </a:rPr>
              <a:t>Ekiti</a:t>
            </a:r>
            <a:r>
              <a:rPr lang="en-US" sz="2400" dirty="0" smtClean="0">
                <a:solidFill>
                  <a:srgbClr val="C00000"/>
                </a:solidFill>
              </a:rPr>
              <a:t>. </a:t>
            </a:r>
            <a:r>
              <a:rPr lang="en-US" sz="2400" dirty="0">
                <a:solidFill>
                  <a:srgbClr val="C00000"/>
                </a:solidFill>
              </a:rPr>
              <a:t>Debbie </a:t>
            </a:r>
            <a:r>
              <a:rPr lang="en-US" sz="2400" dirty="0" smtClean="0">
                <a:solidFill>
                  <a:srgbClr val="C00000"/>
                </a:solidFill>
              </a:rPr>
              <a:t> recently developed interest in data science and she is </a:t>
            </a:r>
            <a:r>
              <a:rPr lang="en-US" sz="2400" dirty="0">
                <a:solidFill>
                  <a:srgbClr val="C00000"/>
                </a:solidFill>
              </a:rPr>
              <a:t>passionate </a:t>
            </a:r>
            <a:r>
              <a:rPr lang="en-US" sz="2400" dirty="0" smtClean="0">
                <a:solidFill>
                  <a:srgbClr val="C00000"/>
                </a:solidFill>
              </a:rPr>
              <a:t>about charging her world using data science with special focus in FINTECH</a:t>
            </a:r>
            <a:endParaRPr lang="en-US" sz="2400" dirty="0">
              <a:solidFill>
                <a:srgbClr val="C00000"/>
              </a:solidFill>
            </a:endParaRPr>
          </a:p>
          <a:p>
            <a:endParaRPr lang="en-US" dirty="0"/>
          </a:p>
        </p:txBody>
      </p:sp>
    </p:spTree>
    <p:extLst>
      <p:ext uri="{BB962C8B-B14F-4D97-AF65-F5344CB8AC3E}">
        <p14:creationId xmlns:p14="http://schemas.microsoft.com/office/powerpoint/2010/main" val="444811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924944"/>
            <a:ext cx="8712968" cy="3096344"/>
          </a:xfrm>
        </p:spPr>
        <p:txBody>
          <a:bodyPr>
            <a:noAutofit/>
          </a:bodyPr>
          <a:lstStyle/>
          <a:p>
            <a:r>
              <a:rPr lang="en-US" sz="2800" dirty="0" smtClean="0"/>
              <a:t> </a:t>
            </a:r>
            <a:r>
              <a:rPr lang="en-US" sz="6600" b="1" dirty="0">
                <a:latin typeface="Tw Cen MT Condensed" panose="020B0606020104020203" pitchFamily="34" charset="0"/>
              </a:rPr>
              <a:t/>
            </a:r>
            <a:br>
              <a:rPr lang="en-US" sz="6600" b="1" dirty="0">
                <a:latin typeface="Tw Cen MT Condensed" panose="020B0606020104020203" pitchFamily="34" charset="0"/>
              </a:rPr>
            </a:br>
            <a:r>
              <a:rPr lang="en-US" sz="8800" b="1" dirty="0">
                <a:latin typeface="Tw Cen MT Condensed" panose="020B0606020104020203" pitchFamily="34" charset="0"/>
              </a:rPr>
              <a:t>Thank </a:t>
            </a:r>
            <a:r>
              <a:rPr lang="en-US" sz="8800" b="1" dirty="0" smtClean="0">
                <a:latin typeface="Tw Cen MT Condensed" panose="020B0606020104020203" pitchFamily="34" charset="0"/>
              </a:rPr>
              <a:t>You for Listening</a:t>
            </a:r>
            <a:endParaRPr lang="en-US" sz="8800" dirty="0">
              <a:latin typeface="Arial MT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260648"/>
            <a:ext cx="2952328" cy="2952328"/>
          </a:xfrm>
          <a:prstGeom prst="rect">
            <a:avLst/>
          </a:prstGeom>
        </p:spPr>
      </p:pic>
    </p:spTree>
    <p:extLst>
      <p:ext uri="{BB962C8B-B14F-4D97-AF65-F5344CB8AC3E}">
        <p14:creationId xmlns:p14="http://schemas.microsoft.com/office/powerpoint/2010/main" val="3537810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564904"/>
            <a:ext cx="4392488" cy="1384995"/>
          </a:xfrm>
          <a:prstGeom prst="rect">
            <a:avLst/>
          </a:prstGeom>
          <a:noFill/>
        </p:spPr>
        <p:txBody>
          <a:bodyPr wrap="square" rtlCol="0">
            <a:spAutoFit/>
          </a:bodyPr>
          <a:lstStyle/>
          <a:p>
            <a:pPr algn="just"/>
            <a:r>
              <a:rPr lang="en-US" sz="2200" b="1" dirty="0" smtClean="0">
                <a:solidFill>
                  <a:srgbClr val="C00000"/>
                </a:solidFill>
              </a:rPr>
              <a:t>David</a:t>
            </a:r>
            <a:r>
              <a:rPr lang="en-US" sz="2200" dirty="0" smtClean="0">
                <a:solidFill>
                  <a:srgbClr val="C00000"/>
                </a:solidFill>
              </a:rPr>
              <a:t> is </a:t>
            </a:r>
            <a:r>
              <a:rPr lang="en-US" sz="2200" dirty="0">
                <a:solidFill>
                  <a:srgbClr val="C00000"/>
                </a:solidFill>
              </a:rPr>
              <a:t>a graduate </a:t>
            </a:r>
            <a:r>
              <a:rPr lang="en-US" sz="2200" dirty="0" smtClean="0">
                <a:solidFill>
                  <a:srgbClr val="C00000"/>
                </a:solidFill>
              </a:rPr>
              <a:t>of </a:t>
            </a:r>
            <a:r>
              <a:rPr lang="en-US" sz="2200" dirty="0">
                <a:solidFill>
                  <a:srgbClr val="C00000"/>
                </a:solidFill>
              </a:rPr>
              <a:t>systems </a:t>
            </a:r>
            <a:r>
              <a:rPr lang="en-US" sz="2200" dirty="0" smtClean="0">
                <a:solidFill>
                  <a:srgbClr val="C00000"/>
                </a:solidFill>
              </a:rPr>
              <a:t>engineering with special interest  </a:t>
            </a:r>
            <a:r>
              <a:rPr lang="en-US" sz="2200" dirty="0">
                <a:solidFill>
                  <a:srgbClr val="C00000"/>
                </a:solidFill>
              </a:rPr>
              <a:t>data science and machine </a:t>
            </a:r>
            <a:r>
              <a:rPr lang="en-US" sz="2200" dirty="0" smtClean="0">
                <a:solidFill>
                  <a:srgbClr val="C00000"/>
                </a:solidFill>
              </a:rPr>
              <a:t>learning</a:t>
            </a:r>
            <a:endParaRPr lang="en-US" dirty="0">
              <a:solidFill>
                <a:srgbClr val="C00000"/>
              </a:solidFill>
            </a:endParaRPr>
          </a:p>
          <a:p>
            <a:endParaRPr lang="en-US" dirty="0"/>
          </a:p>
        </p:txBody>
      </p:sp>
      <p:sp>
        <p:nvSpPr>
          <p:cNvPr id="6" name="TextBox 5"/>
          <p:cNvSpPr txBox="1"/>
          <p:nvPr/>
        </p:nvSpPr>
        <p:spPr>
          <a:xfrm flipH="1">
            <a:off x="5370252" y="1435469"/>
            <a:ext cx="3240359" cy="3139321"/>
          </a:xfrm>
          <a:prstGeom prst="rect">
            <a:avLst/>
          </a:prstGeom>
          <a:noFill/>
        </p:spPr>
        <p:txBody>
          <a:bodyPr wrap="square" rtlCol="0">
            <a:spAutoFit/>
          </a:bodyPr>
          <a:lstStyle/>
          <a:p>
            <a:r>
              <a:rPr lang="en-US" sz="6600" dirty="0" smtClean="0">
                <a:solidFill>
                  <a:schemeClr val="bg1"/>
                </a:solidFill>
                <a:latin typeface="Algerian" panose="04020705040A02060702" pitchFamily="82" charset="0"/>
              </a:rPr>
              <a:t>Place image here</a:t>
            </a:r>
            <a:endParaRPr lang="en-US" sz="6600" dirty="0">
              <a:solidFill>
                <a:schemeClr val="bg1"/>
              </a:solidFill>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908720"/>
            <a:ext cx="3960440" cy="4968552"/>
          </a:xfrm>
          <a:prstGeom prst="rect">
            <a:avLst/>
          </a:prstGeom>
        </p:spPr>
      </p:pic>
    </p:spTree>
    <p:extLst>
      <p:ext uri="{BB962C8B-B14F-4D97-AF65-F5344CB8AC3E}">
        <p14:creationId xmlns:p14="http://schemas.microsoft.com/office/powerpoint/2010/main" val="3557329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1844824"/>
            <a:ext cx="4032448" cy="2492990"/>
          </a:xfrm>
          <a:prstGeom prst="rect">
            <a:avLst/>
          </a:prstGeom>
          <a:noFill/>
        </p:spPr>
        <p:txBody>
          <a:bodyPr wrap="square" rtlCol="0">
            <a:spAutoFit/>
          </a:bodyPr>
          <a:lstStyle/>
          <a:p>
            <a:pPr algn="just"/>
            <a:r>
              <a:rPr lang="en-US" sz="2400" b="1" dirty="0" err="1" smtClean="0">
                <a:solidFill>
                  <a:srgbClr val="C00000"/>
                </a:solidFill>
              </a:rPr>
              <a:t>Nweke</a:t>
            </a:r>
            <a:r>
              <a:rPr lang="en-US" sz="2400" b="1" dirty="0">
                <a:solidFill>
                  <a:srgbClr val="C00000"/>
                </a:solidFill>
              </a:rPr>
              <a:t> </a:t>
            </a:r>
            <a:r>
              <a:rPr lang="en-US" sz="2400" b="1" dirty="0" err="1" smtClean="0">
                <a:solidFill>
                  <a:srgbClr val="C00000"/>
                </a:solidFill>
              </a:rPr>
              <a:t>Chinedu</a:t>
            </a:r>
            <a:r>
              <a:rPr lang="en-US" sz="2400" b="1" dirty="0" smtClean="0">
                <a:solidFill>
                  <a:srgbClr val="C00000"/>
                </a:solidFill>
              </a:rPr>
              <a:t> </a:t>
            </a:r>
            <a:r>
              <a:rPr lang="en-US" sz="2400" dirty="0" smtClean="0">
                <a:solidFill>
                  <a:srgbClr val="C00000"/>
                </a:solidFill>
              </a:rPr>
              <a:t>is a Logistics/data </a:t>
            </a:r>
            <a:r>
              <a:rPr lang="en-US" sz="2400" dirty="0">
                <a:solidFill>
                  <a:srgbClr val="C00000"/>
                </a:solidFill>
              </a:rPr>
              <a:t>officer at </a:t>
            </a:r>
            <a:r>
              <a:rPr lang="en-US" sz="2400" dirty="0" err="1">
                <a:solidFill>
                  <a:srgbClr val="C00000"/>
                </a:solidFill>
              </a:rPr>
              <a:t>Joza</a:t>
            </a:r>
            <a:r>
              <a:rPr lang="en-US" sz="2400" dirty="0">
                <a:solidFill>
                  <a:srgbClr val="C00000"/>
                </a:solidFill>
              </a:rPr>
              <a:t> </a:t>
            </a:r>
            <a:r>
              <a:rPr lang="en-US" sz="2400" dirty="0" smtClean="0">
                <a:solidFill>
                  <a:srgbClr val="C00000"/>
                </a:solidFill>
              </a:rPr>
              <a:t>Global </a:t>
            </a:r>
            <a:r>
              <a:rPr lang="en-US" sz="2400" dirty="0">
                <a:solidFill>
                  <a:srgbClr val="C00000"/>
                </a:solidFill>
              </a:rPr>
              <a:t>L</a:t>
            </a:r>
            <a:r>
              <a:rPr lang="en-US" sz="2400" dirty="0" smtClean="0">
                <a:solidFill>
                  <a:srgbClr val="C00000"/>
                </a:solidFill>
              </a:rPr>
              <a:t>ogistics. Master </a:t>
            </a:r>
            <a:r>
              <a:rPr lang="en-US" sz="2400" dirty="0">
                <a:solidFill>
                  <a:srgbClr val="C00000"/>
                </a:solidFill>
              </a:rPr>
              <a:t>of Process Engineering from the </a:t>
            </a:r>
            <a:r>
              <a:rPr lang="en-US" sz="2400" dirty="0" smtClean="0">
                <a:solidFill>
                  <a:srgbClr val="C00000"/>
                </a:solidFill>
              </a:rPr>
              <a:t>University </a:t>
            </a:r>
            <a:r>
              <a:rPr lang="en-US" sz="2400" dirty="0">
                <a:solidFill>
                  <a:srgbClr val="C00000"/>
                </a:solidFill>
              </a:rPr>
              <a:t>of Lagos</a:t>
            </a:r>
            <a:r>
              <a:rPr lang="en-US" sz="2400" dirty="0" smtClean="0">
                <a:solidFill>
                  <a:srgbClr val="C00000"/>
                </a:solidFill>
              </a:rPr>
              <a:t>.</a:t>
            </a:r>
            <a:endParaRPr lang="en-US" dirty="0">
              <a:solidFill>
                <a:srgbClr val="C00000"/>
              </a:solidFill>
            </a:endParaRPr>
          </a:p>
          <a:p>
            <a:pPr algn="just"/>
            <a:r>
              <a:rPr lang="en-US" dirty="0">
                <a:solidFill>
                  <a:srgbClr val="C00000"/>
                </a:solidFill>
              </a:rPr>
              <a:t> </a:t>
            </a:r>
          </a:p>
          <a:p>
            <a:endParaRPr lang="en-US" dirty="0"/>
          </a:p>
        </p:txBody>
      </p:sp>
      <p:sp>
        <p:nvSpPr>
          <p:cNvPr id="6" name="TextBox 5"/>
          <p:cNvSpPr txBox="1"/>
          <p:nvPr/>
        </p:nvSpPr>
        <p:spPr>
          <a:xfrm flipH="1">
            <a:off x="5370252" y="1435469"/>
            <a:ext cx="3240359" cy="3139321"/>
          </a:xfrm>
          <a:prstGeom prst="rect">
            <a:avLst/>
          </a:prstGeom>
          <a:noFill/>
        </p:spPr>
        <p:txBody>
          <a:bodyPr wrap="square" rtlCol="0">
            <a:spAutoFit/>
          </a:bodyPr>
          <a:lstStyle/>
          <a:p>
            <a:r>
              <a:rPr lang="en-US" sz="6600" dirty="0" smtClean="0">
                <a:solidFill>
                  <a:schemeClr val="bg1"/>
                </a:solidFill>
                <a:latin typeface="Algerian" panose="04020705040A02060702" pitchFamily="82" charset="0"/>
              </a:rPr>
              <a:t>Place image here</a:t>
            </a:r>
            <a:endParaRPr lang="en-US" sz="6600" dirty="0">
              <a:solidFill>
                <a:schemeClr val="bg1"/>
              </a:solidFill>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04664"/>
            <a:ext cx="4536504" cy="6048672"/>
          </a:xfrm>
          <a:prstGeom prst="rect">
            <a:avLst/>
          </a:prstGeom>
        </p:spPr>
      </p:pic>
    </p:spTree>
    <p:extLst>
      <p:ext uri="{BB962C8B-B14F-4D97-AF65-F5344CB8AC3E}">
        <p14:creationId xmlns:p14="http://schemas.microsoft.com/office/powerpoint/2010/main" val="2875805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7509" y="1772816"/>
            <a:ext cx="5186491" cy="1938992"/>
          </a:xfrm>
          <a:prstGeom prst="rect">
            <a:avLst/>
          </a:prstGeom>
          <a:noFill/>
        </p:spPr>
        <p:txBody>
          <a:bodyPr wrap="square" rtlCol="0">
            <a:spAutoFit/>
          </a:bodyPr>
          <a:lstStyle/>
          <a:p>
            <a:pPr algn="just"/>
            <a:r>
              <a:rPr lang="en-US" sz="2400" b="1" dirty="0" err="1" smtClean="0">
                <a:solidFill>
                  <a:srgbClr val="C00000"/>
                </a:solidFill>
                <a:latin typeface="Arial Special G1" panose="050B0604020202020204" pitchFamily="34" charset="2"/>
              </a:rPr>
              <a:t>Abisola</a:t>
            </a:r>
            <a:r>
              <a:rPr lang="en-US" sz="2400" b="1" dirty="0" smtClean="0">
                <a:solidFill>
                  <a:srgbClr val="C00000"/>
                </a:solidFill>
                <a:latin typeface="Arial Special G1" panose="050B0604020202020204" pitchFamily="34" charset="2"/>
              </a:rPr>
              <a:t> </a:t>
            </a:r>
            <a:r>
              <a:rPr lang="en-US" sz="2400" b="1" dirty="0" err="1" smtClean="0">
                <a:solidFill>
                  <a:srgbClr val="C00000"/>
                </a:solidFill>
                <a:latin typeface="Arial Special G1" panose="050B0604020202020204" pitchFamily="34" charset="2"/>
              </a:rPr>
              <a:t>Adegbie</a:t>
            </a:r>
            <a:r>
              <a:rPr lang="en-US" sz="2400" b="1" dirty="0" smtClean="0">
                <a:solidFill>
                  <a:srgbClr val="C00000"/>
                </a:solidFill>
                <a:latin typeface="Arial Special G1" panose="050B0604020202020204" pitchFamily="34" charset="2"/>
              </a:rPr>
              <a:t> is a graduate of Lagos State University, works as consultant at </a:t>
            </a:r>
            <a:r>
              <a:rPr lang="en-US" sz="2400" b="1" dirty="0" err="1" smtClean="0">
                <a:solidFill>
                  <a:srgbClr val="C00000"/>
                </a:solidFill>
                <a:latin typeface="Arial Special G1" panose="050B0604020202020204" pitchFamily="34" charset="2"/>
              </a:rPr>
              <a:t>Ritas</a:t>
            </a:r>
            <a:r>
              <a:rPr lang="en-US" sz="2400" b="1" dirty="0" smtClean="0">
                <a:solidFill>
                  <a:srgbClr val="C00000"/>
                </a:solidFill>
                <a:latin typeface="Arial Special G1" panose="050B0604020202020204" pitchFamily="34" charset="2"/>
              </a:rPr>
              <a:t> &amp; Associates</a:t>
            </a:r>
            <a:endParaRPr lang="en-US" sz="2400" b="1" dirty="0">
              <a:solidFill>
                <a:srgbClr val="C00000"/>
              </a:solidFill>
              <a:latin typeface="Arial Special G1" panose="050B0604020202020204" pitchFamily="34" charset="2"/>
            </a:endParaRPr>
          </a:p>
          <a:p>
            <a:pPr algn="just"/>
            <a:endParaRPr lang="en-US" sz="2400" b="1" dirty="0">
              <a:solidFill>
                <a:srgbClr val="C00000"/>
              </a:solidFill>
              <a:latin typeface="Arial Special G1" panose="050B0604020202020204" pitchFamily="34" charset="2"/>
            </a:endParaRPr>
          </a:p>
          <a:p>
            <a:pPr algn="just"/>
            <a:r>
              <a:rPr lang="en-US" sz="2400" dirty="0" smtClean="0"/>
              <a:t>.</a:t>
            </a:r>
            <a:endParaRPr lang="en-US" dirty="0"/>
          </a:p>
        </p:txBody>
      </p:sp>
      <p:sp>
        <p:nvSpPr>
          <p:cNvPr id="3" name="Rectangle 2"/>
          <p:cNvSpPr/>
          <p:nvPr/>
        </p:nvSpPr>
        <p:spPr>
          <a:xfrm>
            <a:off x="41657" y="576133"/>
            <a:ext cx="3948115" cy="5932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extBox 3"/>
          <p:cNvSpPr txBox="1"/>
          <p:nvPr/>
        </p:nvSpPr>
        <p:spPr>
          <a:xfrm flipH="1">
            <a:off x="395536" y="1435469"/>
            <a:ext cx="3240359" cy="3139321"/>
          </a:xfrm>
          <a:prstGeom prst="rect">
            <a:avLst/>
          </a:prstGeom>
          <a:noFill/>
        </p:spPr>
        <p:txBody>
          <a:bodyPr wrap="square" rtlCol="0">
            <a:spAutoFit/>
          </a:bodyPr>
          <a:lstStyle/>
          <a:p>
            <a:r>
              <a:rPr lang="en-US" sz="6600" dirty="0" smtClean="0">
                <a:solidFill>
                  <a:schemeClr val="bg1"/>
                </a:solidFill>
                <a:latin typeface="Algerian" panose="04020705040A02060702" pitchFamily="82" charset="0"/>
              </a:rPr>
              <a:t>Place image here</a:t>
            </a:r>
            <a:endParaRPr lang="en-US" sz="66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975403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793100"/>
            <a:ext cx="9036496" cy="5020276"/>
          </a:xfrm>
          <a:prstGeom prst="rect">
            <a:avLst/>
          </a:prstGeom>
        </p:spPr>
      </p:pic>
      <p:sp>
        <p:nvSpPr>
          <p:cNvPr id="5" name="TextBox 4"/>
          <p:cNvSpPr txBox="1"/>
          <p:nvPr/>
        </p:nvSpPr>
        <p:spPr>
          <a:xfrm>
            <a:off x="35496" y="829161"/>
            <a:ext cx="900100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6000" b="1" dirty="0" smtClean="0">
                <a:ln w="13462">
                  <a:solidFill>
                    <a:schemeClr val="bg1"/>
                  </a:solidFill>
                  <a:prstDash val="solid"/>
                </a:ln>
                <a:solidFill>
                  <a:srgbClr val="FF0000"/>
                </a:solidFill>
                <a:effectLst>
                  <a:outerShdw dist="38100" dir="2700000" algn="bl" rotWithShape="0">
                    <a:schemeClr val="accent5"/>
                  </a:outerShdw>
                </a:effectLst>
                <a:latin typeface="Algerian" panose="04020705040A02060702" pitchFamily="82" charset="0"/>
              </a:rPr>
              <a:t>So, what is this?</a:t>
            </a:r>
            <a:endParaRPr lang="en-US" sz="6000" b="1" dirty="0">
              <a:ln w="13462">
                <a:solidFill>
                  <a:schemeClr val="bg1"/>
                </a:solidFill>
                <a:prstDash val="solid"/>
              </a:ln>
              <a:solidFill>
                <a:srgbClr val="FF0000"/>
              </a:solidFill>
              <a:effectLst>
                <a:outerShdw dist="38100" dir="2700000" algn="bl" rotWithShape="0">
                  <a:schemeClr val="accent5"/>
                </a:outerShdw>
              </a:effectLst>
              <a:latin typeface="Algerian" panose="04020705040A02060702" pitchFamily="82" charset="0"/>
            </a:endParaRPr>
          </a:p>
        </p:txBody>
      </p:sp>
    </p:spTree>
    <p:extLst>
      <p:ext uri="{BB962C8B-B14F-4D97-AF65-F5344CB8AC3E}">
        <p14:creationId xmlns:p14="http://schemas.microsoft.com/office/powerpoint/2010/main" val="702209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5" descr="vbnvbnry trdsqf"/>
          <p:cNvPicPr>
            <a:picLocks noChangeAspect="1" noChangeArrowheads="1"/>
          </p:cNvPicPr>
          <p:nvPr/>
        </p:nvPicPr>
        <p:blipFill>
          <a:blip r:embed="rId2" cstate="print"/>
          <a:srcRect l="12043" t="3581" r="5113" b="14300"/>
          <a:stretch>
            <a:fillRect/>
          </a:stretch>
        </p:blipFill>
        <p:spPr bwMode="auto">
          <a:xfrm>
            <a:off x="-27074" y="-17972"/>
            <a:ext cx="9235046" cy="6865608"/>
          </a:xfrm>
          <a:prstGeom prst="rect">
            <a:avLst/>
          </a:prstGeom>
          <a:noFill/>
          <a:ln w="9525">
            <a:noFill/>
            <a:miter lim="800000"/>
            <a:headEnd/>
            <a:tailEnd/>
          </a:ln>
        </p:spPr>
      </p:pic>
      <p:sp>
        <p:nvSpPr>
          <p:cNvPr id="5" name="Title 1"/>
          <p:cNvSpPr txBox="1">
            <a:spLocks/>
          </p:cNvSpPr>
          <p:nvPr/>
        </p:nvSpPr>
        <p:spPr>
          <a:xfrm>
            <a:off x="-15511" y="2334244"/>
            <a:ext cx="3590962" cy="1859007"/>
          </a:xfrm>
          <a:prstGeom prst="rect">
            <a:avLst/>
          </a:prstGeom>
        </p:spPr>
        <p:txBody>
          <a:bodyPr vert="horz" lIns="91440" tIns="45720" rIns="91440" bIns="45720" rtlCol="0" anchor="ctr">
            <a:noAutofit/>
          </a:bodyPr>
          <a:lstStyle/>
          <a:p>
            <a:pPr lvl="0">
              <a:spcBef>
                <a:spcPct val="0"/>
              </a:spcBef>
            </a:pPr>
            <a:r>
              <a:rPr lang="en-US" sz="3200" b="1" dirty="0" smtClean="0">
                <a:solidFill>
                  <a:srgbClr val="C00000"/>
                </a:solidFill>
                <a:effectLst>
                  <a:outerShdw blurRad="38100" dist="38100" dir="2700000" algn="tl">
                    <a:srgbClr val="000000">
                      <a:alpha val="43137"/>
                    </a:srgbClr>
                  </a:outerShdw>
                </a:effectLst>
                <a:latin typeface="Lucida Bright" panose="02040602050505020304" pitchFamily="18" charset="0"/>
              </a:rPr>
              <a:t>STARTUP SOUTHWEST</a:t>
            </a:r>
            <a:endParaRPr lang="en-US" sz="3200" b="1" dirty="0">
              <a:solidFill>
                <a:srgbClr val="C00000"/>
              </a:solidFill>
              <a:effectLst>
                <a:outerShdw blurRad="38100" dist="38100" dir="2700000" algn="tl">
                  <a:srgbClr val="000000">
                    <a:alpha val="43137"/>
                  </a:srgbClr>
                </a:outerShdw>
              </a:effectLst>
              <a:latin typeface="Lucida Bright" panose="02040602050505020304" pitchFamily="18" charset="0"/>
            </a:endParaRPr>
          </a:p>
          <a:p>
            <a:pPr lvl="0">
              <a:spcBef>
                <a:spcPct val="0"/>
              </a:spcBef>
            </a:pPr>
            <a:endParaRPr kumimoji="0" lang="en-US" sz="3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Bright" panose="02040602050505020304" pitchFamily="18" charset="0"/>
              <a:ea typeface="+mj-ea"/>
              <a:cs typeface="+mj-cs"/>
            </a:endParaRPr>
          </a:p>
        </p:txBody>
      </p:sp>
      <p:sp>
        <p:nvSpPr>
          <p:cNvPr id="6" name="Title 1"/>
          <p:cNvSpPr txBox="1">
            <a:spLocks/>
          </p:cNvSpPr>
          <p:nvPr/>
        </p:nvSpPr>
        <p:spPr>
          <a:xfrm>
            <a:off x="179512" y="4725144"/>
            <a:ext cx="6341552" cy="910693"/>
          </a:xfrm>
          <a:prstGeom prst="rect">
            <a:avLst/>
          </a:prstGeom>
        </p:spPr>
        <p:txBody>
          <a:bodyPr vert="horz" lIns="91440" tIns="45720" rIns="91440" bIns="45720" rtlCol="0" anchor="ctr">
            <a:noAutofit/>
          </a:bodyPr>
          <a:lstStyle/>
          <a:p>
            <a:pPr lvl="0">
              <a:spcBef>
                <a:spcPct val="0"/>
              </a:spcBef>
            </a:pPr>
            <a:r>
              <a:rPr kumimoji="0" lang="en-US" sz="2000" b="1" i="0" u="none" strike="noStrike" kern="1200" cap="none" spc="0" normalizeH="0" baseline="0" noProof="0" dirty="0" smtClean="0">
                <a:ln>
                  <a:noFill/>
                </a:ln>
                <a:uLnTx/>
                <a:uFillTx/>
                <a:latin typeface="+mj-lt"/>
                <a:ea typeface="+mj-ea"/>
                <a:cs typeface="+mj-cs"/>
              </a:rPr>
              <a:t>By:</a:t>
            </a:r>
          </a:p>
          <a:p>
            <a:pPr lvl="0">
              <a:spcBef>
                <a:spcPct val="0"/>
              </a:spcBef>
            </a:pPr>
            <a:r>
              <a:rPr lang="en-US" sz="2800" b="1" dirty="0" smtClean="0">
                <a:effectLst>
                  <a:outerShdw blurRad="38100" dist="38100" dir="2700000" algn="tl">
                    <a:srgbClr val="000000">
                      <a:alpha val="43137"/>
                    </a:srgbClr>
                  </a:outerShdw>
                </a:effectLst>
                <a:latin typeface="+mj-lt"/>
                <a:ea typeface="+mj-ea"/>
                <a:cs typeface="+mj-cs"/>
              </a:rPr>
              <a:t>Team Berry</a:t>
            </a:r>
            <a:endParaRPr kumimoji="0" lang="en-US" sz="2000" b="1" i="0" u="none" strike="noStrike" kern="1200" cap="none" spc="0" normalizeH="0" baseline="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a:p>
            <a:pPr marL="457200" lvl="0" indent="-457200">
              <a:spcBef>
                <a:spcPct val="0"/>
              </a:spcBef>
              <a:buFont typeface="Arial" panose="020B0604020202020204" pitchFamily="34" charset="0"/>
              <a:buChar char="•"/>
            </a:pPr>
            <a:endParaRPr kumimoji="0" lang="en-US" sz="2000" b="1" i="0" u="none" strike="noStrike" kern="1200" cap="none" spc="0" normalizeH="0" baseline="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a:p>
            <a:pPr lvl="0">
              <a:spcBef>
                <a:spcPct val="0"/>
              </a:spcBef>
            </a:pPr>
            <a:endParaRPr kumimoji="0" lang="en-US" sz="3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2" name="Rectangle 1"/>
          <p:cNvSpPr/>
          <p:nvPr/>
        </p:nvSpPr>
        <p:spPr>
          <a:xfrm>
            <a:off x="0" y="188640"/>
            <a:ext cx="5652120" cy="1938992"/>
          </a:xfrm>
          <a:prstGeom prst="rect">
            <a:avLst/>
          </a:prstGeom>
        </p:spPr>
        <p:txBody>
          <a:bodyPr wrap="square">
            <a:spAutoFit/>
          </a:bodyPr>
          <a:lstStyle/>
          <a:p>
            <a:pPr>
              <a:spcBef>
                <a:spcPct val="0"/>
              </a:spcBef>
            </a:pPr>
            <a:r>
              <a:rPr lang="en-US" sz="4000" b="1" dirty="0" smtClean="0">
                <a:solidFill>
                  <a:srgbClr val="00B050"/>
                </a:solidFill>
                <a:latin typeface="Algerian" panose="04020705040A02060702" pitchFamily="82" charset="0"/>
              </a:rPr>
              <a:t>Employment prospect  of the Nigerian graduate</a:t>
            </a:r>
            <a:endParaRPr lang="en-US" sz="4000" b="1"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3697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20688"/>
            <a:ext cx="9144000" cy="59046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89756" y="506289"/>
            <a:ext cx="8964488" cy="6555641"/>
          </a:xfrm>
          <a:prstGeom prst="rect">
            <a:avLst/>
          </a:prstGeom>
          <a:noFill/>
        </p:spPr>
        <p:txBody>
          <a:bodyPr wrap="square" rtlCol="0">
            <a:spAutoFit/>
          </a:bodyPr>
          <a:lstStyle/>
          <a:p>
            <a:pPr algn="ctr"/>
            <a:r>
              <a:rPr lang="en-US" sz="2800" b="1" dirty="0" smtClean="0">
                <a:solidFill>
                  <a:schemeClr val="bg1"/>
                </a:solidFill>
                <a:effectLst>
                  <a:outerShdw blurRad="38100" dist="38100" dir="2700000" algn="tl">
                    <a:srgbClr val="000000">
                      <a:alpha val="43137"/>
                    </a:srgbClr>
                  </a:outerShdw>
                </a:effectLst>
              </a:rPr>
              <a:t>BACKGROUND/PROBLEM </a:t>
            </a:r>
            <a:r>
              <a:rPr lang="en-GB" sz="2800" b="1" dirty="0" smtClean="0">
                <a:solidFill>
                  <a:schemeClr val="bg1"/>
                </a:solidFill>
              </a:rPr>
              <a:t>STATEMENT</a:t>
            </a:r>
          </a:p>
          <a:p>
            <a:pPr algn="just"/>
            <a:r>
              <a:rPr lang="en-US" sz="2800" b="1" dirty="0">
                <a:solidFill>
                  <a:schemeClr val="bg1"/>
                </a:solidFill>
              </a:rPr>
              <a:t> According to the Nigeria Bureau of Statistics</a:t>
            </a:r>
            <a:r>
              <a:rPr lang="en-US" sz="2800" b="1" dirty="0" smtClean="0">
                <a:solidFill>
                  <a:schemeClr val="bg1"/>
                </a:solidFill>
              </a:rPr>
              <a:t>, the </a:t>
            </a:r>
            <a:r>
              <a:rPr lang="en-US" sz="2800" b="1" dirty="0">
                <a:solidFill>
                  <a:schemeClr val="bg1"/>
                </a:solidFill>
              </a:rPr>
              <a:t>unemployment rate rose from 14.2% to 18.8% in 2017. It also said that Nigeria’s </a:t>
            </a:r>
            <a:r>
              <a:rPr lang="en-US" sz="2800" b="1" dirty="0" err="1">
                <a:solidFill>
                  <a:schemeClr val="bg1"/>
                </a:solidFill>
              </a:rPr>
              <a:t>labour</a:t>
            </a:r>
            <a:r>
              <a:rPr lang="en-US" sz="2800" b="1" dirty="0">
                <a:solidFill>
                  <a:schemeClr val="bg1"/>
                </a:solidFill>
              </a:rPr>
              <a:t> population increased from 83.9 million in the second quarter to 85.1 million in the third quarter of 2017</a:t>
            </a:r>
            <a:r>
              <a:rPr lang="en-GB" sz="2800" b="1" dirty="0" smtClean="0">
                <a:solidFill>
                  <a:schemeClr val="bg1"/>
                </a:solidFill>
              </a:rPr>
              <a:t>.</a:t>
            </a:r>
          </a:p>
          <a:p>
            <a:pPr algn="just"/>
            <a:r>
              <a:rPr lang="en-US" sz="2800" b="1" dirty="0">
                <a:solidFill>
                  <a:schemeClr val="bg1"/>
                </a:solidFill>
              </a:rPr>
              <a:t>The challenge facing Nigeria's youth today particularly those in higher education is the hope of employment after graduate.</a:t>
            </a:r>
            <a:endParaRPr lang="en-GB" sz="2800" b="1" dirty="0" smtClean="0">
              <a:solidFill>
                <a:schemeClr val="bg1"/>
              </a:solidFill>
            </a:endParaRPr>
          </a:p>
          <a:p>
            <a:pPr algn="just"/>
            <a:r>
              <a:rPr lang="en-US" sz="2800" b="1" dirty="0">
                <a:solidFill>
                  <a:schemeClr val="bg1"/>
                </a:solidFill>
              </a:rPr>
              <a:t>The future doesn't look particularly bright. This is the reason why young people will need all the guidance and support they can get in making </a:t>
            </a:r>
            <a:r>
              <a:rPr lang="en-US" sz="2800" b="1" dirty="0" smtClean="0">
                <a:solidFill>
                  <a:schemeClr val="bg1"/>
                </a:solidFill>
              </a:rPr>
              <a:t>their </a:t>
            </a:r>
            <a:r>
              <a:rPr lang="en-US" sz="2800" b="1" dirty="0">
                <a:solidFill>
                  <a:schemeClr val="bg1"/>
                </a:solidFill>
              </a:rPr>
              <a:t>decisions amid Nigeria's unemployment chaos</a:t>
            </a:r>
            <a:endParaRPr lang="en-GB" sz="2800" b="1" dirty="0" smtClean="0">
              <a:solidFill>
                <a:schemeClr val="bg1"/>
              </a:solidFill>
            </a:endParaRPr>
          </a:p>
          <a:p>
            <a:pPr algn="ctr"/>
            <a:r>
              <a:rPr lang="en-GB" sz="2800" b="1" dirty="0">
                <a:solidFill>
                  <a:schemeClr val="bg1"/>
                </a:solidFill>
                <a:latin typeface="DIN Black" panose="02020500000000000000"/>
              </a:rPr>
              <a:t> </a:t>
            </a:r>
            <a:endParaRPr lang="en-US" sz="2800" dirty="0">
              <a:solidFill>
                <a:schemeClr val="bg1"/>
              </a:solidFill>
              <a:latin typeface="DIN Black" panose="02020500000000000000"/>
            </a:endParaRPr>
          </a:p>
          <a:p>
            <a:pPr algn="just"/>
            <a:endParaRPr lang="en-US" sz="2800" i="1" dirty="0">
              <a:solidFill>
                <a:srgbClr val="FF0000"/>
              </a:solidFill>
              <a:latin typeface="Minion Pro" panose="02040503050201020203" pitchFamily="18" charset="0"/>
            </a:endParaRPr>
          </a:p>
        </p:txBody>
      </p:sp>
    </p:spTree>
    <p:extLst>
      <p:ext uri="{BB962C8B-B14F-4D97-AF65-F5344CB8AC3E}">
        <p14:creationId xmlns:p14="http://schemas.microsoft.com/office/powerpoint/2010/main" val="1649242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74968</TotalTime>
  <Words>812</Words>
  <Application>Microsoft Office PowerPoint</Application>
  <PresentationFormat>On-screen Show (4:3)</PresentationFormat>
  <Paragraphs>74</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Algerian</vt:lpstr>
      <vt:lpstr>Arial</vt:lpstr>
      <vt:lpstr>Arial MT Black</vt:lpstr>
      <vt:lpstr>Arial Special G1</vt:lpstr>
      <vt:lpstr>Calibri</vt:lpstr>
      <vt:lpstr>Century Gothic</vt:lpstr>
      <vt:lpstr>DIN Black</vt:lpstr>
      <vt:lpstr>Lucida Bright</vt:lpstr>
      <vt:lpstr>Minion Pro</vt:lpstr>
      <vt:lpstr>Tw Cen MT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DATA ANALYSIS</vt:lpstr>
      <vt:lpstr>Status of Nigerian Graduates?</vt:lpstr>
      <vt:lpstr>Does Nigerian graduates actually work in  their preferred sector ?</vt:lpstr>
      <vt:lpstr>PowerPoint Presentation</vt:lpstr>
      <vt:lpstr>PowerPoint Presentation</vt:lpstr>
      <vt:lpstr>PowerPoint Presentation</vt:lpstr>
      <vt:lpstr>PowerPoint Presentation</vt:lpstr>
      <vt:lpstr>PowerPoint Presentation</vt:lpstr>
      <vt:lpstr>PowerPoint Presentation</vt:lpstr>
      <vt:lpstr>Is higher education qualification really important to get a job?</vt:lpstr>
      <vt:lpstr>Top reason’s why young graduates take a particular job</vt:lpstr>
      <vt:lpstr>How much are Nigerian graduates actually paid ?</vt:lpstr>
      <vt:lpstr>What are employers actually looking for in a young graduate ?</vt:lpstr>
      <vt:lpstr>Summary</vt:lpstr>
      <vt:lpstr>PowerPoint Presentation</vt:lpstr>
      <vt:lpstr>Recommendations </vt:lpstr>
      <vt:lpstr>Recommendation-cont-</vt:lpstr>
      <vt:lpstr>  Thank You for Listening</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GITHOAT</dc:creator>
  <cp:lastModifiedBy>DEBORAH</cp:lastModifiedBy>
  <cp:revision>1026</cp:revision>
  <cp:lastPrinted>2016-07-04T08:38:27Z</cp:lastPrinted>
  <dcterms:created xsi:type="dcterms:W3CDTF">2014-07-21T16:51:15Z</dcterms:created>
  <dcterms:modified xsi:type="dcterms:W3CDTF">2018-11-24T12:03:42Z</dcterms:modified>
</cp:coreProperties>
</file>