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drawings/drawing1.xml" ContentType="application/vnd.openxmlformats-officedocument.drawingml.chartshapes+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drawings/drawing2.xml" ContentType="application/vnd.openxmlformats-officedocument.drawingml.chartshapes+xml"/>
  <Override PartName="/ppt/notesSlides/notesSlide3.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4.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drawings/drawing3.xml" ContentType="application/vnd.openxmlformats-officedocument.drawingml.chartshapes+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drawings/drawing4.xml" ContentType="application/vnd.openxmlformats-officedocument.drawingml.chartshapes+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drawings/drawing5.xml" ContentType="application/vnd.openxmlformats-officedocument.drawingml.chartshapes+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drawings/drawing6.xml" ContentType="application/vnd.openxmlformats-officedocument.drawingml.chartshapes+xml"/>
  <Override PartName="/ppt/notesSlides/notesSlide5.xml" ContentType="application/vnd.openxmlformats-officedocument.presentationml.notesSlid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drawings/drawing7.xml" ContentType="application/vnd.openxmlformats-officedocument.drawingml.chartshapes+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drawings/drawing8.xml" ContentType="application/vnd.openxmlformats-officedocument.drawingml.chartshape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8"/>
  </p:notesMasterIdLst>
  <p:sldIdLst>
    <p:sldId id="256" r:id="rId2"/>
    <p:sldId id="257" r:id="rId3"/>
    <p:sldId id="268" r:id="rId4"/>
    <p:sldId id="259" r:id="rId5"/>
    <p:sldId id="260" r:id="rId6"/>
    <p:sldId id="261" r:id="rId7"/>
    <p:sldId id="258" r:id="rId8"/>
    <p:sldId id="262" r:id="rId9"/>
    <p:sldId id="263" r:id="rId10"/>
    <p:sldId id="264" r:id="rId11"/>
    <p:sldId id="265" r:id="rId12"/>
    <p:sldId id="266" r:id="rId13"/>
    <p:sldId id="267" r:id="rId14"/>
    <p:sldId id="272" r:id="rId15"/>
    <p:sldId id="273" r:id="rId16"/>
    <p:sldId id="274" r:id="rId17"/>
    <p:sldId id="275" r:id="rId18"/>
    <p:sldId id="276" r:id="rId19"/>
    <p:sldId id="282" r:id="rId20"/>
    <p:sldId id="277" r:id="rId21"/>
    <p:sldId id="278" r:id="rId22"/>
    <p:sldId id="279" r:id="rId23"/>
    <p:sldId id="280" r:id="rId24"/>
    <p:sldId id="281" r:id="rId25"/>
    <p:sldId id="283" r:id="rId26"/>
    <p:sldId id="284" r:id="rId27"/>
    <p:sldId id="286" r:id="rId28"/>
    <p:sldId id="285" r:id="rId29"/>
    <p:sldId id="287" r:id="rId30"/>
    <p:sldId id="288" r:id="rId31"/>
    <p:sldId id="289" r:id="rId32"/>
    <p:sldId id="291" r:id="rId33"/>
    <p:sldId id="293" r:id="rId34"/>
    <p:sldId id="270" r:id="rId35"/>
    <p:sldId id="292" r:id="rId36"/>
    <p:sldId id="309" r:id="rId37"/>
    <p:sldId id="294" r:id="rId38"/>
    <p:sldId id="295" r:id="rId39"/>
    <p:sldId id="296" r:id="rId40"/>
    <p:sldId id="299" r:id="rId41"/>
    <p:sldId id="297" r:id="rId42"/>
    <p:sldId id="298" r:id="rId43"/>
    <p:sldId id="300" r:id="rId44"/>
    <p:sldId id="301" r:id="rId45"/>
    <p:sldId id="303" r:id="rId46"/>
    <p:sldId id="304" r:id="rId47"/>
    <p:sldId id="305" r:id="rId48"/>
    <p:sldId id="306" r:id="rId49"/>
    <p:sldId id="307" r:id="rId50"/>
    <p:sldId id="308" r:id="rId51"/>
    <p:sldId id="271" r:id="rId52"/>
    <p:sldId id="310" r:id="rId53"/>
    <p:sldId id="311" r:id="rId54"/>
    <p:sldId id="312" r:id="rId55"/>
    <p:sldId id="313" r:id="rId56"/>
    <p:sldId id="314" r:id="rId5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03864"/>
    <a:srgbClr val="5B9BD5"/>
    <a:srgbClr val="2E75B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p:scale>
          <a:sx n="60" d="100"/>
          <a:sy n="60" d="100"/>
        </p:scale>
        <p:origin x="414" y="324"/>
      </p:cViewPr>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package" Target="../embeddings/Microsoft_Excel_Worksheet9.xlsx"/><Relationship Id="rId2" Type="http://schemas.microsoft.com/office/2011/relationships/chartColorStyle" Target="colors10.xml"/><Relationship Id="rId1" Type="http://schemas.microsoft.com/office/2011/relationships/chartStyle" Target="style10.xml"/><Relationship Id="rId4" Type="http://schemas.openxmlformats.org/officeDocument/2006/relationships/chartUserShapes" Target="../drawings/drawing7.xml"/></Relationships>
</file>

<file path=ppt/charts/_rels/chart11.xml.rels><?xml version="1.0" encoding="UTF-8" standalone="yes"?>
<Relationships xmlns="http://schemas.openxmlformats.org/package/2006/relationships"><Relationship Id="rId3" Type="http://schemas.openxmlformats.org/officeDocument/2006/relationships/package" Target="../embeddings/Microsoft_Excel_Worksheet10.xlsx"/><Relationship Id="rId2" Type="http://schemas.microsoft.com/office/2011/relationships/chartColorStyle" Target="colors11.xml"/><Relationship Id="rId1" Type="http://schemas.microsoft.com/office/2011/relationships/chartStyle" Target="style11.xml"/><Relationship Id="rId4" Type="http://schemas.openxmlformats.org/officeDocument/2006/relationships/chartUserShapes" Target="../drawings/drawing8.xml"/></Relationships>
</file>

<file path=ppt/charts/_rels/chart2.xml.rels><?xml version="1.0" encoding="UTF-8" standalone="yes"?>
<Relationships xmlns="http://schemas.openxmlformats.org/package/2006/relationships"><Relationship Id="rId3" Type="http://schemas.openxmlformats.org/officeDocument/2006/relationships/oleObject" Target="file:///H:\MRT%20Data\MRT%20Breakdown%20data.xlsx" TargetMode="External"/><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chartUserShapes" Target="../drawings/drawing1.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 Id="rId4" Type="http://schemas.openxmlformats.org/officeDocument/2006/relationships/chartUserShapes" Target="../drawings/drawing2.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6.xml"/><Relationship Id="rId1" Type="http://schemas.microsoft.com/office/2011/relationships/chartStyle" Target="style6.xml"/><Relationship Id="rId4" Type="http://schemas.openxmlformats.org/officeDocument/2006/relationships/chartUserShapes" Target="../drawings/drawing3.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7.xml"/><Relationship Id="rId1" Type="http://schemas.microsoft.com/office/2011/relationships/chartStyle" Target="style7.xml"/><Relationship Id="rId4" Type="http://schemas.openxmlformats.org/officeDocument/2006/relationships/chartUserShapes" Target="../drawings/drawing4.xml"/></Relationships>
</file>

<file path=ppt/charts/_rels/chart8.xml.rels><?xml version="1.0" encoding="UTF-8" standalone="yes"?>
<Relationships xmlns="http://schemas.openxmlformats.org/package/2006/relationships"><Relationship Id="rId3" Type="http://schemas.openxmlformats.org/officeDocument/2006/relationships/package" Target="../embeddings/Microsoft_Excel_Worksheet7.xlsx"/><Relationship Id="rId2" Type="http://schemas.microsoft.com/office/2011/relationships/chartColorStyle" Target="colors8.xml"/><Relationship Id="rId1" Type="http://schemas.microsoft.com/office/2011/relationships/chartStyle" Target="style8.xml"/><Relationship Id="rId4" Type="http://schemas.openxmlformats.org/officeDocument/2006/relationships/chartUserShapes" Target="../drawings/drawing5.xml"/></Relationships>
</file>

<file path=ppt/charts/_rels/chart9.xml.rels><?xml version="1.0" encoding="UTF-8" standalone="yes"?>
<Relationships xmlns="http://schemas.openxmlformats.org/package/2006/relationships"><Relationship Id="rId3" Type="http://schemas.openxmlformats.org/officeDocument/2006/relationships/package" Target="../embeddings/Microsoft_Excel_Worksheet8.xlsx"/><Relationship Id="rId2" Type="http://schemas.microsoft.com/office/2011/relationships/chartColorStyle" Target="colors9.xml"/><Relationship Id="rId1" Type="http://schemas.microsoft.com/office/2011/relationships/chartStyle" Target="style9.xml"/><Relationship Id="rId4" Type="http://schemas.openxmlformats.org/officeDocument/2006/relationships/chartUserShapes" Target="../drawings/drawing6.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percentStacked"/>
        <c:varyColors val="0"/>
        <c:ser>
          <c:idx val="0"/>
          <c:order val="0"/>
          <c:tx>
            <c:strRef>
              <c:f>Sheet1!$B$1</c:f>
              <c:strCache>
                <c:ptCount val="1"/>
                <c:pt idx="0">
                  <c:v>Provisional Service</c:v>
                </c:pt>
              </c:strCache>
            </c:strRef>
          </c:tx>
          <c:spPr>
            <a:solidFill>
              <a:schemeClr val="accent1"/>
            </a:solidFill>
            <a:ln>
              <a:noFill/>
            </a:ln>
            <a:effectLst/>
          </c:spPr>
          <c:invertIfNegative val="0"/>
          <c:cat>
            <c:strRef>
              <c:f>Sheet1!$A$2</c:f>
              <c:strCache>
                <c:ptCount val="1"/>
                <c:pt idx="0">
                  <c:v>Category 1</c:v>
                </c:pt>
              </c:strCache>
            </c:strRef>
          </c:cat>
          <c:val>
            <c:numRef>
              <c:f>Sheet1!$B$2</c:f>
              <c:numCache>
                <c:formatCode>General</c:formatCode>
                <c:ptCount val="1"/>
                <c:pt idx="0">
                  <c:v>29</c:v>
                </c:pt>
              </c:numCache>
            </c:numRef>
          </c:val>
          <c:extLst xmlns:c16r2="http://schemas.microsoft.com/office/drawing/2015/06/chart">
            <c:ext xmlns:c16="http://schemas.microsoft.com/office/drawing/2014/chart" uri="{C3380CC4-5D6E-409C-BE32-E72D297353CC}">
              <c16:uniqueId val="{00000000-AD09-4057-8F97-9F6796FAA961}"/>
            </c:ext>
          </c:extLst>
        </c:ser>
        <c:ser>
          <c:idx val="1"/>
          <c:order val="1"/>
          <c:tx>
            <c:strRef>
              <c:f>Sheet1!$C$1</c:f>
              <c:strCache>
                <c:ptCount val="1"/>
                <c:pt idx="0">
                  <c:v>Service Interruption</c:v>
                </c:pt>
              </c:strCache>
            </c:strRef>
          </c:tx>
          <c:spPr>
            <a:solidFill>
              <a:schemeClr val="accent1">
                <a:lumMod val="75000"/>
              </a:schemeClr>
            </a:solidFill>
            <a:ln>
              <a:noFill/>
            </a:ln>
            <a:effectLst/>
          </c:spPr>
          <c:invertIfNegative val="0"/>
          <c:cat>
            <c:strRef>
              <c:f>Sheet1!$A$2</c:f>
              <c:strCache>
                <c:ptCount val="1"/>
                <c:pt idx="0">
                  <c:v>Category 1</c:v>
                </c:pt>
              </c:strCache>
            </c:strRef>
          </c:cat>
          <c:val>
            <c:numRef>
              <c:f>Sheet1!$C$2</c:f>
              <c:numCache>
                <c:formatCode>General</c:formatCode>
                <c:ptCount val="1"/>
                <c:pt idx="0">
                  <c:v>38</c:v>
                </c:pt>
              </c:numCache>
            </c:numRef>
          </c:val>
          <c:extLst xmlns:c16r2="http://schemas.microsoft.com/office/drawing/2015/06/chart">
            <c:ext xmlns:c16="http://schemas.microsoft.com/office/drawing/2014/chart" uri="{C3380CC4-5D6E-409C-BE32-E72D297353CC}">
              <c16:uniqueId val="{00000001-AD09-4057-8F97-9F6796FAA961}"/>
            </c:ext>
          </c:extLst>
        </c:ser>
        <c:ser>
          <c:idx val="2"/>
          <c:order val="2"/>
          <c:tx>
            <c:strRef>
              <c:f>Sheet1!$D$1</c:f>
              <c:strCache>
                <c:ptCount val="1"/>
                <c:pt idx="0">
                  <c:v>Train Unloading</c:v>
                </c:pt>
              </c:strCache>
            </c:strRef>
          </c:tx>
          <c:spPr>
            <a:solidFill>
              <a:schemeClr val="accent5">
                <a:lumMod val="50000"/>
              </a:schemeClr>
            </a:solidFill>
            <a:ln>
              <a:noFill/>
            </a:ln>
            <a:effectLst/>
          </c:spPr>
          <c:invertIfNegative val="0"/>
          <c:cat>
            <c:strRef>
              <c:f>Sheet1!$A$2</c:f>
              <c:strCache>
                <c:ptCount val="1"/>
                <c:pt idx="0">
                  <c:v>Category 1</c:v>
                </c:pt>
              </c:strCache>
            </c:strRef>
          </c:cat>
          <c:val>
            <c:numRef>
              <c:f>Sheet1!$D$2</c:f>
              <c:numCache>
                <c:formatCode>General</c:formatCode>
                <c:ptCount val="1"/>
                <c:pt idx="0">
                  <c:v>449</c:v>
                </c:pt>
              </c:numCache>
            </c:numRef>
          </c:val>
          <c:extLst xmlns:c16r2="http://schemas.microsoft.com/office/drawing/2015/06/chart">
            <c:ext xmlns:c16="http://schemas.microsoft.com/office/drawing/2014/chart" uri="{C3380CC4-5D6E-409C-BE32-E72D297353CC}">
              <c16:uniqueId val="{00000002-AD09-4057-8F97-9F6796FAA961}"/>
            </c:ext>
          </c:extLst>
        </c:ser>
        <c:dLbls>
          <c:showLegendKey val="0"/>
          <c:showVal val="0"/>
          <c:showCatName val="0"/>
          <c:showSerName val="0"/>
          <c:showPercent val="0"/>
          <c:showBubbleSize val="0"/>
        </c:dLbls>
        <c:gapWidth val="0"/>
        <c:overlap val="100"/>
        <c:axId val="258697736"/>
        <c:axId val="258720152"/>
      </c:barChart>
      <c:catAx>
        <c:axId val="258697736"/>
        <c:scaling>
          <c:orientation val="minMax"/>
        </c:scaling>
        <c:delete val="1"/>
        <c:axPos val="l"/>
        <c:numFmt formatCode="General" sourceLinked="1"/>
        <c:majorTickMark val="none"/>
        <c:minorTickMark val="none"/>
        <c:tickLblPos val="nextTo"/>
        <c:crossAx val="258720152"/>
        <c:crosses val="autoZero"/>
        <c:auto val="1"/>
        <c:lblAlgn val="ctr"/>
        <c:lblOffset val="100"/>
        <c:noMultiLvlLbl val="0"/>
      </c:catAx>
      <c:valAx>
        <c:axId val="258720152"/>
        <c:scaling>
          <c:orientation val="minMax"/>
        </c:scaling>
        <c:delete val="1"/>
        <c:axPos val="b"/>
        <c:numFmt formatCode="0%" sourceLinked="1"/>
        <c:majorTickMark val="none"/>
        <c:minorTickMark val="none"/>
        <c:tickLblPos val="nextTo"/>
        <c:crossAx val="25869773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smoothMarker"/>
        <c:varyColors val="0"/>
        <c:ser>
          <c:idx val="0"/>
          <c:order val="0"/>
          <c:tx>
            <c:strRef>
              <c:f>Sheet1!$B$1</c:f>
              <c:strCache>
                <c:ptCount val="1"/>
                <c:pt idx="0">
                  <c:v>45kph</c:v>
                </c:pt>
              </c:strCache>
            </c:strRef>
          </c:tx>
          <c:spPr>
            <a:ln w="41275" cap="rnd">
              <a:solidFill>
                <a:schemeClr val="accent5">
                  <a:lumMod val="60000"/>
                  <a:lumOff val="40000"/>
                </a:schemeClr>
              </a:solidFill>
              <a:round/>
            </a:ln>
            <a:effectLst/>
          </c:spPr>
          <c:marker>
            <c:symbol val="circle"/>
            <c:size val="14"/>
            <c:spPr>
              <a:solidFill>
                <a:schemeClr val="accent5">
                  <a:lumMod val="60000"/>
                  <a:lumOff val="40000"/>
                </a:schemeClr>
              </a:solidFill>
              <a:ln w="9525">
                <a:noFill/>
              </a:ln>
              <a:effectLst/>
            </c:spPr>
          </c:marker>
          <c:xVal>
            <c:numRef>
              <c:f>Sheet1!$A$2:$A$21</c:f>
              <c:numCache>
                <c:formatCode>General</c:formatCode>
                <c:ptCount val="2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numCache>
            </c:numRef>
          </c:xVal>
          <c:yVal>
            <c:numRef>
              <c:f>Sheet1!$B$2:$B$21</c:f>
              <c:numCache>
                <c:formatCode>General</c:formatCode>
                <c:ptCount val="20"/>
                <c:pt idx="0">
                  <c:v>84.252902155887199</c:v>
                </c:pt>
                <c:pt idx="1">
                  <c:v>42.872287145242097</c:v>
                </c:pt>
                <c:pt idx="2">
                  <c:v>28.965575146935301</c:v>
                </c:pt>
                <c:pt idx="3">
                  <c:v>21.954429301533199</c:v>
                </c:pt>
                <c:pt idx="4">
                  <c:v>17.754434782608701</c:v>
                </c:pt>
                <c:pt idx="5">
                  <c:v>14.914972001178899</c:v>
                </c:pt>
                <c:pt idx="6">
                  <c:v>12.883536194747</c:v>
                </c:pt>
                <c:pt idx="7">
                  <c:v>11.3776018099548</c:v>
                </c:pt>
                <c:pt idx="8">
                  <c:v>10.1906634402097</c:v>
                </c:pt>
                <c:pt idx="9">
                  <c:v>9.2475454545454507</c:v>
                </c:pt>
                <c:pt idx="10">
                  <c:v>8.4762809917355408</c:v>
                </c:pt>
                <c:pt idx="11">
                  <c:v>7.8268122535638502</c:v>
                </c:pt>
                <c:pt idx="12">
                  <c:v>7.2852125043905902</c:v>
                </c:pt>
                <c:pt idx="13">
                  <c:v>6.8062820344329102</c:v>
                </c:pt>
                <c:pt idx="14">
                  <c:v>6.4057407407407396</c:v>
                </c:pt>
                <c:pt idx="15">
                  <c:v>6.0647490530303001</c:v>
                </c:pt>
                <c:pt idx="16">
                  <c:v>5.7554572610294104</c:v>
                </c:pt>
                <c:pt idx="17">
                  <c:v>5.4933598937583001</c:v>
                </c:pt>
                <c:pt idx="18">
                  <c:v>5.2681578947368397</c:v>
                </c:pt>
                <c:pt idx="19">
                  <c:v>5.0617000000000001</c:v>
                </c:pt>
              </c:numCache>
            </c:numRef>
          </c:yVal>
          <c:smooth val="1"/>
        </c:ser>
        <c:ser>
          <c:idx val="1"/>
          <c:order val="1"/>
          <c:tx>
            <c:strRef>
              <c:f>Sheet1!$C$1</c:f>
              <c:strCache>
                <c:ptCount val="1"/>
                <c:pt idx="0">
                  <c:v>80kph</c:v>
                </c:pt>
              </c:strCache>
            </c:strRef>
          </c:tx>
          <c:spPr>
            <a:ln w="41275" cap="rnd">
              <a:solidFill>
                <a:srgbClr val="002060"/>
              </a:solidFill>
              <a:round/>
            </a:ln>
            <a:effectLst/>
          </c:spPr>
          <c:marker>
            <c:symbol val="circle"/>
            <c:size val="14"/>
            <c:spPr>
              <a:solidFill>
                <a:srgbClr val="002060"/>
              </a:solidFill>
              <a:ln w="9525">
                <a:noFill/>
              </a:ln>
              <a:effectLst/>
            </c:spPr>
          </c:marker>
          <c:xVal>
            <c:numRef>
              <c:f>Sheet1!$A$2:$A$21</c:f>
              <c:numCache>
                <c:formatCode>General</c:formatCode>
                <c:ptCount val="2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numCache>
            </c:numRef>
          </c:xVal>
          <c:yVal>
            <c:numRef>
              <c:f>Sheet1!$C$2:$C$21</c:f>
              <c:numCache>
                <c:formatCode>General</c:formatCode>
                <c:ptCount val="20"/>
                <c:pt idx="0">
                  <c:v>68.460040295500306</c:v>
                </c:pt>
                <c:pt idx="1">
                  <c:v>34.877377717391298</c:v>
                </c:pt>
                <c:pt idx="2">
                  <c:v>23.5956018518519</c:v>
                </c:pt>
                <c:pt idx="3">
                  <c:v>17.921786723163802</c:v>
                </c:pt>
                <c:pt idx="4">
                  <c:v>14.533047822983599</c:v>
                </c:pt>
                <c:pt idx="5">
                  <c:v>12.2358625626342</c:v>
                </c:pt>
                <c:pt idx="6">
                  <c:v>10.562898252826299</c:v>
                </c:pt>
                <c:pt idx="7">
                  <c:v>9.3392335766423393</c:v>
                </c:pt>
                <c:pt idx="8">
                  <c:v>8.3666911945057603</c:v>
                </c:pt>
                <c:pt idx="9">
                  <c:v>7.5976137211036496</c:v>
                </c:pt>
                <c:pt idx="10">
                  <c:v>6.96981158025031</c:v>
                </c:pt>
                <c:pt idx="11">
                  <c:v>6.45460341749554</c:v>
                </c:pt>
                <c:pt idx="12">
                  <c:v>6.0318098504109301</c:v>
                </c:pt>
                <c:pt idx="13">
                  <c:v>5.6569113756613802</c:v>
                </c:pt>
                <c:pt idx="14">
                  <c:v>5.3504392764857904</c:v>
                </c:pt>
                <c:pt idx="15">
                  <c:v>5.0875397456279803</c:v>
                </c:pt>
                <c:pt idx="16">
                  <c:v>4.8587751149842697</c:v>
                </c:pt>
                <c:pt idx="17">
                  <c:v>4.6549537037036997</c:v>
                </c:pt>
                <c:pt idx="18">
                  <c:v>4.4782894736842103</c:v>
                </c:pt>
                <c:pt idx="19">
                  <c:v>4.3183486238532103</c:v>
                </c:pt>
              </c:numCache>
            </c:numRef>
          </c:yVal>
          <c:smooth val="1"/>
        </c:ser>
        <c:dLbls>
          <c:showLegendKey val="0"/>
          <c:showVal val="0"/>
          <c:showCatName val="0"/>
          <c:showSerName val="0"/>
          <c:showPercent val="0"/>
          <c:showBubbleSize val="0"/>
        </c:dLbls>
        <c:axId val="808945360"/>
        <c:axId val="808936344"/>
      </c:scatterChart>
      <c:valAx>
        <c:axId val="808945360"/>
        <c:scaling>
          <c:orientation val="minMax"/>
          <c:max val="21"/>
          <c:min val="0"/>
        </c:scaling>
        <c:delete val="0"/>
        <c:axPos val="b"/>
        <c:majorGridlines>
          <c:spPr>
            <a:ln w="9525" cap="flat" cmpd="sng" algn="ctr">
              <a:solidFill>
                <a:schemeClr val="accent1">
                  <a:lumMod val="40000"/>
                  <a:lumOff val="60000"/>
                </a:schemeClr>
              </a:solidFill>
              <a:round/>
            </a:ln>
            <a:effectLst/>
          </c:spPr>
        </c:majorGridlines>
        <c:numFmt formatCode="General" sourceLinked="1"/>
        <c:majorTickMark val="out"/>
        <c:minorTickMark val="none"/>
        <c:tickLblPos val="nextTo"/>
        <c:spPr>
          <a:noFill/>
          <a:ln w="9525" cap="flat" cmpd="sng" algn="ctr">
            <a:solidFill>
              <a:schemeClr val="accent5">
                <a:lumMod val="60000"/>
                <a:lumOff val="40000"/>
              </a:schemeClr>
            </a:solidFill>
            <a:round/>
          </a:ln>
          <a:effectLst/>
        </c:spPr>
        <c:txPr>
          <a:bodyPr rot="-60000000" spcFirstLastPara="1" vertOverflow="ellipsis" vert="horz" wrap="square" anchor="ctr" anchorCtr="1"/>
          <a:lstStyle/>
          <a:p>
            <a:pPr>
              <a:defRPr sz="1400" b="0" i="0" u="none" strike="noStrike" kern="1200" baseline="0">
                <a:solidFill>
                  <a:srgbClr val="002060"/>
                </a:solidFill>
                <a:latin typeface="Montserrat" panose="00000500000000000000" pitchFamily="50" charset="0"/>
                <a:ea typeface="+mn-ea"/>
                <a:cs typeface="+mn-cs"/>
              </a:defRPr>
            </a:pPr>
            <a:endParaRPr lang="en-US"/>
          </a:p>
        </c:txPr>
        <c:crossAx val="808936344"/>
        <c:crosses val="autoZero"/>
        <c:crossBetween val="midCat"/>
      </c:valAx>
      <c:valAx>
        <c:axId val="808936344"/>
        <c:scaling>
          <c:orientation val="minMax"/>
        </c:scaling>
        <c:delete val="0"/>
        <c:axPos val="l"/>
        <c:majorGridlines>
          <c:spPr>
            <a:ln w="9525" cap="flat" cmpd="sng" algn="ctr">
              <a:solidFill>
                <a:schemeClr val="accent1">
                  <a:lumMod val="40000"/>
                  <a:lumOff val="60000"/>
                </a:schemeClr>
              </a:solidFill>
              <a:round/>
            </a:ln>
            <a:effectLst/>
          </c:spPr>
        </c:majorGridlines>
        <c:numFmt formatCode="General" sourceLinked="1"/>
        <c:majorTickMark val="none"/>
        <c:minorTickMark val="none"/>
        <c:tickLblPos val="nextTo"/>
        <c:spPr>
          <a:noFill/>
          <a:ln w="9525" cap="flat" cmpd="sng" algn="ctr">
            <a:solidFill>
              <a:schemeClr val="accent5">
                <a:lumMod val="60000"/>
                <a:lumOff val="40000"/>
              </a:schemeClr>
            </a:solidFill>
            <a:round/>
          </a:ln>
          <a:effectLst/>
        </c:spPr>
        <c:txPr>
          <a:bodyPr rot="-60000000" spcFirstLastPara="1" vertOverflow="ellipsis" vert="horz" wrap="square" anchor="ctr" anchorCtr="1"/>
          <a:lstStyle/>
          <a:p>
            <a:pPr>
              <a:defRPr sz="1400" b="0" i="0" u="none" strike="noStrike" kern="1200" baseline="0">
                <a:solidFill>
                  <a:srgbClr val="002060"/>
                </a:solidFill>
                <a:latin typeface="Montserrat" panose="00000500000000000000" pitchFamily="50" charset="0"/>
                <a:ea typeface="+mn-ea"/>
                <a:cs typeface="+mn-cs"/>
              </a:defRPr>
            </a:pPr>
            <a:endParaRPr lang="en-US"/>
          </a:p>
        </c:txPr>
        <c:crossAx val="808945360"/>
        <c:crosses val="autoZero"/>
        <c:crossBetween val="midCat"/>
      </c:valAx>
      <c:spPr>
        <a:noFill/>
        <a:ln>
          <a:noFill/>
        </a:ln>
        <a:effectLst/>
      </c:spPr>
    </c:plotArea>
    <c:plotVisOnly val="1"/>
    <c:dispBlanksAs val="gap"/>
    <c:showDLblsOverMax val="0"/>
  </c:chart>
  <c:spPr>
    <a:noFill/>
    <a:ln>
      <a:noFill/>
    </a:ln>
    <a:effectLst/>
  </c:spPr>
  <c:txPr>
    <a:bodyPr/>
    <a:lstStyle/>
    <a:p>
      <a:pPr>
        <a:defRPr>
          <a:latin typeface="Montserrat" panose="00000500000000000000" pitchFamily="50" charset="0"/>
        </a:defRPr>
      </a:pPr>
      <a:endParaRPr lang="en-US"/>
    </a:p>
  </c:txPr>
  <c:externalData r:id="rId3">
    <c:autoUpdate val="0"/>
  </c:externalData>
  <c:userShapes r:id="rId4"/>
</c:chartSpace>
</file>

<file path=ppt/charts/chart1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smoothMarker"/>
        <c:varyColors val="0"/>
        <c:ser>
          <c:idx val="0"/>
          <c:order val="0"/>
          <c:tx>
            <c:strRef>
              <c:f>Sheet1!$B$1</c:f>
              <c:strCache>
                <c:ptCount val="1"/>
                <c:pt idx="0">
                  <c:v>45kph</c:v>
                </c:pt>
              </c:strCache>
            </c:strRef>
          </c:tx>
          <c:spPr>
            <a:ln w="41275" cap="rnd">
              <a:solidFill>
                <a:schemeClr val="accent5">
                  <a:lumMod val="60000"/>
                  <a:lumOff val="40000"/>
                </a:schemeClr>
              </a:solidFill>
              <a:round/>
            </a:ln>
            <a:effectLst/>
          </c:spPr>
          <c:marker>
            <c:symbol val="circle"/>
            <c:size val="14"/>
            <c:spPr>
              <a:solidFill>
                <a:schemeClr val="accent5">
                  <a:lumMod val="60000"/>
                  <a:lumOff val="40000"/>
                </a:schemeClr>
              </a:solidFill>
              <a:ln w="9525">
                <a:noFill/>
              </a:ln>
              <a:effectLst/>
            </c:spPr>
          </c:marker>
          <c:xVal>
            <c:numRef>
              <c:f>Sheet1!$A$2:$A$14</c:f>
              <c:numCache>
                <c:formatCode>General</c:formatCode>
                <c:ptCount val="13"/>
                <c:pt idx="0">
                  <c:v>8</c:v>
                </c:pt>
                <c:pt idx="1">
                  <c:v>9</c:v>
                </c:pt>
                <c:pt idx="2">
                  <c:v>10</c:v>
                </c:pt>
                <c:pt idx="3">
                  <c:v>11</c:v>
                </c:pt>
                <c:pt idx="4">
                  <c:v>12</c:v>
                </c:pt>
                <c:pt idx="5">
                  <c:v>13</c:v>
                </c:pt>
                <c:pt idx="6">
                  <c:v>14</c:v>
                </c:pt>
                <c:pt idx="7">
                  <c:v>15</c:v>
                </c:pt>
                <c:pt idx="8">
                  <c:v>16</c:v>
                </c:pt>
                <c:pt idx="9">
                  <c:v>17</c:v>
                </c:pt>
                <c:pt idx="10">
                  <c:v>18</c:v>
                </c:pt>
                <c:pt idx="11">
                  <c:v>19</c:v>
                </c:pt>
                <c:pt idx="12">
                  <c:v>20</c:v>
                </c:pt>
              </c:numCache>
            </c:numRef>
          </c:xVal>
          <c:yVal>
            <c:numRef>
              <c:f>Sheet1!$B$2:$B$14</c:f>
              <c:numCache>
                <c:formatCode>General</c:formatCode>
                <c:ptCount val="13"/>
                <c:pt idx="0">
                  <c:v>11.3776018099548</c:v>
                </c:pt>
                <c:pt idx="1">
                  <c:v>10.1906634402097</c:v>
                </c:pt>
                <c:pt idx="2">
                  <c:v>9.2475454545454507</c:v>
                </c:pt>
                <c:pt idx="3">
                  <c:v>8.4762809917355408</c:v>
                </c:pt>
                <c:pt idx="4">
                  <c:v>7.8268122535638502</c:v>
                </c:pt>
                <c:pt idx="5">
                  <c:v>7.2852125043905902</c:v>
                </c:pt>
                <c:pt idx="6">
                  <c:v>6.8062820344329102</c:v>
                </c:pt>
                <c:pt idx="7">
                  <c:v>6.4057407407407396</c:v>
                </c:pt>
                <c:pt idx="8">
                  <c:v>6.0647490530303001</c:v>
                </c:pt>
                <c:pt idx="9">
                  <c:v>5.7554572610294104</c:v>
                </c:pt>
                <c:pt idx="10">
                  <c:v>5.4933598937583001</c:v>
                </c:pt>
                <c:pt idx="11">
                  <c:v>5.2681578947368397</c:v>
                </c:pt>
                <c:pt idx="12">
                  <c:v>5.0617000000000001</c:v>
                </c:pt>
              </c:numCache>
            </c:numRef>
          </c:yVal>
          <c:smooth val="1"/>
        </c:ser>
        <c:ser>
          <c:idx val="1"/>
          <c:order val="1"/>
          <c:tx>
            <c:strRef>
              <c:f>Sheet1!$C$1</c:f>
              <c:strCache>
                <c:ptCount val="1"/>
                <c:pt idx="0">
                  <c:v>80kph</c:v>
                </c:pt>
              </c:strCache>
            </c:strRef>
          </c:tx>
          <c:spPr>
            <a:ln w="41275" cap="rnd">
              <a:solidFill>
                <a:srgbClr val="002060"/>
              </a:solidFill>
              <a:round/>
            </a:ln>
            <a:effectLst/>
          </c:spPr>
          <c:marker>
            <c:symbol val="circle"/>
            <c:size val="14"/>
            <c:spPr>
              <a:solidFill>
                <a:srgbClr val="002060"/>
              </a:solidFill>
              <a:ln w="9525">
                <a:noFill/>
              </a:ln>
              <a:effectLst/>
            </c:spPr>
          </c:marker>
          <c:xVal>
            <c:numRef>
              <c:f>Sheet1!$A$2:$A$14</c:f>
              <c:numCache>
                <c:formatCode>General</c:formatCode>
                <c:ptCount val="13"/>
                <c:pt idx="0">
                  <c:v>8</c:v>
                </c:pt>
                <c:pt idx="1">
                  <c:v>9</c:v>
                </c:pt>
                <c:pt idx="2">
                  <c:v>10</c:v>
                </c:pt>
                <c:pt idx="3">
                  <c:v>11</c:v>
                </c:pt>
                <c:pt idx="4">
                  <c:v>12</c:v>
                </c:pt>
                <c:pt idx="5">
                  <c:v>13</c:v>
                </c:pt>
                <c:pt idx="6">
                  <c:v>14</c:v>
                </c:pt>
                <c:pt idx="7">
                  <c:v>15</c:v>
                </c:pt>
                <c:pt idx="8">
                  <c:v>16</c:v>
                </c:pt>
                <c:pt idx="9">
                  <c:v>17</c:v>
                </c:pt>
                <c:pt idx="10">
                  <c:v>18</c:v>
                </c:pt>
                <c:pt idx="11">
                  <c:v>19</c:v>
                </c:pt>
                <c:pt idx="12">
                  <c:v>20</c:v>
                </c:pt>
              </c:numCache>
            </c:numRef>
          </c:xVal>
          <c:yVal>
            <c:numRef>
              <c:f>Sheet1!$C$2:$C$14</c:f>
              <c:numCache>
                <c:formatCode>General</c:formatCode>
                <c:ptCount val="13"/>
                <c:pt idx="0">
                  <c:v>9.3392335766423393</c:v>
                </c:pt>
                <c:pt idx="1">
                  <c:v>8.3666911945057603</c:v>
                </c:pt>
                <c:pt idx="2">
                  <c:v>7.5976137211036496</c:v>
                </c:pt>
                <c:pt idx="3">
                  <c:v>6.96981158025031</c:v>
                </c:pt>
                <c:pt idx="4">
                  <c:v>6.45460341749554</c:v>
                </c:pt>
                <c:pt idx="5">
                  <c:v>6.0318098504109301</c:v>
                </c:pt>
                <c:pt idx="6">
                  <c:v>5.6569113756613802</c:v>
                </c:pt>
                <c:pt idx="7">
                  <c:v>5.3504392764857904</c:v>
                </c:pt>
                <c:pt idx="8">
                  <c:v>5.0875397456279803</c:v>
                </c:pt>
                <c:pt idx="9">
                  <c:v>4.8587751149842697</c:v>
                </c:pt>
                <c:pt idx="10">
                  <c:v>4.6549537037036997</c:v>
                </c:pt>
                <c:pt idx="11">
                  <c:v>4.4782894736842103</c:v>
                </c:pt>
                <c:pt idx="12">
                  <c:v>4.3183486238532103</c:v>
                </c:pt>
              </c:numCache>
            </c:numRef>
          </c:yVal>
          <c:smooth val="1"/>
        </c:ser>
        <c:dLbls>
          <c:showLegendKey val="0"/>
          <c:showVal val="0"/>
          <c:showCatName val="0"/>
          <c:showSerName val="0"/>
          <c:showPercent val="0"/>
          <c:showBubbleSize val="0"/>
        </c:dLbls>
        <c:axId val="808491712"/>
        <c:axId val="808487008"/>
      </c:scatterChart>
      <c:valAx>
        <c:axId val="808491712"/>
        <c:scaling>
          <c:orientation val="minMax"/>
          <c:max val="21"/>
          <c:min val="4"/>
        </c:scaling>
        <c:delete val="0"/>
        <c:axPos val="b"/>
        <c:majorGridlines>
          <c:spPr>
            <a:ln w="9525" cap="flat" cmpd="sng" algn="ctr">
              <a:solidFill>
                <a:schemeClr val="accent1">
                  <a:lumMod val="40000"/>
                  <a:lumOff val="60000"/>
                </a:schemeClr>
              </a:solidFill>
              <a:round/>
            </a:ln>
            <a:effectLst/>
          </c:spPr>
        </c:majorGridlines>
        <c:numFmt formatCode="General" sourceLinked="1"/>
        <c:majorTickMark val="out"/>
        <c:minorTickMark val="none"/>
        <c:tickLblPos val="nextTo"/>
        <c:spPr>
          <a:noFill/>
          <a:ln w="9525" cap="flat" cmpd="sng" algn="ctr">
            <a:solidFill>
              <a:schemeClr val="accent5">
                <a:lumMod val="60000"/>
                <a:lumOff val="40000"/>
              </a:schemeClr>
            </a:solidFill>
            <a:round/>
          </a:ln>
          <a:effectLst/>
        </c:spPr>
        <c:txPr>
          <a:bodyPr rot="-60000000" spcFirstLastPara="1" vertOverflow="ellipsis" vert="horz" wrap="square" anchor="ctr" anchorCtr="1"/>
          <a:lstStyle/>
          <a:p>
            <a:pPr>
              <a:defRPr sz="1400" b="0" i="0" u="none" strike="noStrike" kern="1200" baseline="0">
                <a:solidFill>
                  <a:srgbClr val="002060"/>
                </a:solidFill>
                <a:latin typeface="Montserrat" panose="00000500000000000000" pitchFamily="50" charset="0"/>
                <a:ea typeface="+mn-ea"/>
                <a:cs typeface="+mn-cs"/>
              </a:defRPr>
            </a:pPr>
            <a:endParaRPr lang="en-US"/>
          </a:p>
        </c:txPr>
        <c:crossAx val="808487008"/>
        <c:crosses val="autoZero"/>
        <c:crossBetween val="midCat"/>
      </c:valAx>
      <c:valAx>
        <c:axId val="808487008"/>
        <c:scaling>
          <c:orientation val="minMax"/>
        </c:scaling>
        <c:delete val="0"/>
        <c:axPos val="l"/>
        <c:majorGridlines>
          <c:spPr>
            <a:ln w="9525" cap="flat" cmpd="sng" algn="ctr">
              <a:solidFill>
                <a:schemeClr val="accent1">
                  <a:lumMod val="40000"/>
                  <a:lumOff val="60000"/>
                </a:schemeClr>
              </a:solidFill>
              <a:round/>
            </a:ln>
            <a:effectLst/>
          </c:spPr>
        </c:majorGridlines>
        <c:numFmt formatCode="General" sourceLinked="1"/>
        <c:majorTickMark val="none"/>
        <c:minorTickMark val="none"/>
        <c:tickLblPos val="nextTo"/>
        <c:spPr>
          <a:noFill/>
          <a:ln w="9525" cap="flat" cmpd="sng" algn="ctr">
            <a:solidFill>
              <a:schemeClr val="accent5">
                <a:lumMod val="60000"/>
                <a:lumOff val="40000"/>
              </a:schemeClr>
            </a:solidFill>
            <a:round/>
          </a:ln>
          <a:effectLst/>
        </c:spPr>
        <c:txPr>
          <a:bodyPr rot="-60000000" spcFirstLastPara="1" vertOverflow="ellipsis" vert="horz" wrap="square" anchor="ctr" anchorCtr="1"/>
          <a:lstStyle/>
          <a:p>
            <a:pPr>
              <a:defRPr sz="1400" b="0" i="0" u="none" strike="noStrike" kern="1200" baseline="0">
                <a:solidFill>
                  <a:srgbClr val="002060"/>
                </a:solidFill>
                <a:latin typeface="Montserrat" panose="00000500000000000000" pitchFamily="50" charset="0"/>
                <a:ea typeface="+mn-ea"/>
                <a:cs typeface="+mn-cs"/>
              </a:defRPr>
            </a:pPr>
            <a:endParaRPr lang="en-US"/>
          </a:p>
        </c:txPr>
        <c:crossAx val="808491712"/>
        <c:crosses val="autoZero"/>
        <c:crossBetween val="midCat"/>
      </c:valAx>
      <c:spPr>
        <a:noFill/>
        <a:ln>
          <a:noFill/>
        </a:ln>
        <a:effectLst/>
      </c:spPr>
    </c:plotArea>
    <c:plotVisOnly val="1"/>
    <c:dispBlanksAs val="gap"/>
    <c:showDLblsOverMax val="0"/>
  </c:chart>
  <c:spPr>
    <a:noFill/>
    <a:ln>
      <a:noFill/>
    </a:ln>
    <a:effectLst/>
  </c:spPr>
  <c:txPr>
    <a:bodyPr/>
    <a:lstStyle/>
    <a:p>
      <a:pPr>
        <a:defRPr>
          <a:latin typeface="Montserrat" panose="00000500000000000000" pitchFamily="50" charset="0"/>
        </a:defRPr>
      </a:pPr>
      <a:endParaRPr lang="en-US"/>
    </a:p>
  </c:txPr>
  <c:externalData r:id="rId3">
    <c:autoUpdate val="0"/>
  </c:externalData>
  <c:userShapes r:id="rId4"/>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9.8464308841401213E-2"/>
          <c:y val="0.15315332003832205"/>
          <c:w val="0.88836868297096627"/>
          <c:h val="0.67739278846942386"/>
        </c:manualLayout>
      </c:layout>
      <c:lineChart>
        <c:grouping val="standard"/>
        <c:varyColors val="0"/>
        <c:ser>
          <c:idx val="0"/>
          <c:order val="0"/>
          <c:tx>
            <c:strRef>
              <c:f>'By Hour'!$B$1</c:f>
              <c:strCache>
                <c:ptCount val="1"/>
                <c:pt idx="0">
                  <c:v>Problems</c:v>
                </c:pt>
              </c:strCache>
            </c:strRef>
          </c:tx>
          <c:spPr>
            <a:ln w="50800" cap="rnd">
              <a:solidFill>
                <a:srgbClr val="002060"/>
              </a:solidFill>
              <a:round/>
            </a:ln>
            <a:effectLst/>
          </c:spPr>
          <c:marker>
            <c:symbol val="none"/>
          </c:marker>
          <c:dPt>
            <c:idx val="1"/>
            <c:marker>
              <c:symbol val="none"/>
            </c:marker>
            <c:bubble3D val="0"/>
            <c:spPr>
              <a:ln w="50800" cap="rnd">
                <a:solidFill>
                  <a:schemeClr val="accent5">
                    <a:lumMod val="60000"/>
                    <a:lumOff val="40000"/>
                  </a:schemeClr>
                </a:solidFill>
                <a:round/>
              </a:ln>
              <a:effectLst/>
            </c:spPr>
            <c:extLst xmlns:c16r2="http://schemas.microsoft.com/office/drawing/2015/06/chart">
              <c:ext xmlns:c16="http://schemas.microsoft.com/office/drawing/2014/chart" uri="{C3380CC4-5D6E-409C-BE32-E72D297353CC}">
                <c16:uniqueId val="{00000001-A6A0-43A5-8AE1-54E8D6CDFCE4}"/>
              </c:ext>
            </c:extLst>
          </c:dPt>
          <c:dPt>
            <c:idx val="2"/>
            <c:marker>
              <c:symbol val="none"/>
            </c:marker>
            <c:bubble3D val="0"/>
            <c:spPr>
              <a:ln w="50800" cap="rnd">
                <a:solidFill>
                  <a:schemeClr val="accent5">
                    <a:lumMod val="60000"/>
                    <a:lumOff val="40000"/>
                  </a:schemeClr>
                </a:solidFill>
                <a:round/>
              </a:ln>
              <a:effectLst/>
            </c:spPr>
            <c:extLst xmlns:c16r2="http://schemas.microsoft.com/office/drawing/2015/06/chart">
              <c:ext xmlns:c16="http://schemas.microsoft.com/office/drawing/2014/chart" uri="{C3380CC4-5D6E-409C-BE32-E72D297353CC}">
                <c16:uniqueId val="{00000003-A6A0-43A5-8AE1-54E8D6CDFCE4}"/>
              </c:ext>
            </c:extLst>
          </c:dPt>
          <c:dPt>
            <c:idx val="6"/>
            <c:marker>
              <c:symbol val="none"/>
            </c:marker>
            <c:bubble3D val="0"/>
            <c:spPr>
              <a:ln w="50800" cap="rnd">
                <a:solidFill>
                  <a:schemeClr val="accent5">
                    <a:lumMod val="60000"/>
                    <a:lumOff val="40000"/>
                  </a:schemeClr>
                </a:solidFill>
                <a:round/>
              </a:ln>
              <a:effectLst/>
            </c:spPr>
            <c:extLst xmlns:c16r2="http://schemas.microsoft.com/office/drawing/2015/06/chart">
              <c:ext xmlns:c16="http://schemas.microsoft.com/office/drawing/2014/chart" uri="{C3380CC4-5D6E-409C-BE32-E72D297353CC}">
                <c16:uniqueId val="{00000005-A6A0-43A5-8AE1-54E8D6CDFCE4}"/>
              </c:ext>
            </c:extLst>
          </c:dPt>
          <c:dPt>
            <c:idx val="7"/>
            <c:marker>
              <c:symbol val="none"/>
            </c:marker>
            <c:bubble3D val="0"/>
            <c:spPr>
              <a:ln w="50800" cap="rnd">
                <a:solidFill>
                  <a:schemeClr val="accent5">
                    <a:lumMod val="60000"/>
                    <a:lumOff val="40000"/>
                  </a:schemeClr>
                </a:solidFill>
                <a:round/>
              </a:ln>
              <a:effectLst/>
            </c:spPr>
            <c:extLst xmlns:c16r2="http://schemas.microsoft.com/office/drawing/2015/06/chart">
              <c:ext xmlns:c16="http://schemas.microsoft.com/office/drawing/2014/chart" uri="{C3380CC4-5D6E-409C-BE32-E72D297353CC}">
                <c16:uniqueId val="{00000007-A6A0-43A5-8AE1-54E8D6CDFCE4}"/>
              </c:ext>
            </c:extLst>
          </c:dPt>
          <c:dPt>
            <c:idx val="8"/>
            <c:marker>
              <c:symbol val="none"/>
            </c:marker>
            <c:bubble3D val="0"/>
            <c:spPr>
              <a:ln w="50800" cap="rnd">
                <a:solidFill>
                  <a:schemeClr val="accent5">
                    <a:lumMod val="60000"/>
                    <a:lumOff val="40000"/>
                  </a:schemeClr>
                </a:solidFill>
                <a:round/>
              </a:ln>
              <a:effectLst/>
            </c:spPr>
            <c:extLst xmlns:c16r2="http://schemas.microsoft.com/office/drawing/2015/06/chart">
              <c:ext xmlns:c16="http://schemas.microsoft.com/office/drawing/2014/chart" uri="{C3380CC4-5D6E-409C-BE32-E72D297353CC}">
                <c16:uniqueId val="{00000009-A6A0-43A5-8AE1-54E8D6CDFCE4}"/>
              </c:ext>
            </c:extLst>
          </c:dPt>
          <c:dPt>
            <c:idx val="9"/>
            <c:marker>
              <c:symbol val="none"/>
            </c:marker>
            <c:bubble3D val="0"/>
            <c:spPr>
              <a:ln w="50800" cap="rnd">
                <a:solidFill>
                  <a:schemeClr val="accent5">
                    <a:lumMod val="60000"/>
                    <a:lumOff val="40000"/>
                  </a:schemeClr>
                </a:solidFill>
                <a:round/>
              </a:ln>
              <a:effectLst/>
            </c:spPr>
            <c:extLst xmlns:c16r2="http://schemas.microsoft.com/office/drawing/2015/06/chart">
              <c:ext xmlns:c16="http://schemas.microsoft.com/office/drawing/2014/chart" uri="{C3380CC4-5D6E-409C-BE32-E72D297353CC}">
                <c16:uniqueId val="{0000000B-A6A0-43A5-8AE1-54E8D6CDFCE4}"/>
              </c:ext>
            </c:extLst>
          </c:dPt>
          <c:dPt>
            <c:idx val="17"/>
            <c:marker>
              <c:symbol val="none"/>
            </c:marker>
            <c:bubble3D val="0"/>
            <c:spPr>
              <a:ln w="50800" cap="rnd">
                <a:solidFill>
                  <a:schemeClr val="accent5">
                    <a:lumMod val="60000"/>
                    <a:lumOff val="40000"/>
                  </a:schemeClr>
                </a:solidFill>
                <a:round/>
              </a:ln>
              <a:effectLst/>
            </c:spPr>
            <c:extLst xmlns:c16r2="http://schemas.microsoft.com/office/drawing/2015/06/chart">
              <c:ext xmlns:c16="http://schemas.microsoft.com/office/drawing/2014/chart" uri="{C3380CC4-5D6E-409C-BE32-E72D297353CC}">
                <c16:uniqueId val="{0000000D-A6A0-43A5-8AE1-54E8D6CDFCE4}"/>
              </c:ext>
            </c:extLst>
          </c:dPt>
          <c:dPt>
            <c:idx val="18"/>
            <c:marker>
              <c:symbol val="none"/>
            </c:marker>
            <c:bubble3D val="0"/>
            <c:spPr>
              <a:ln w="50800" cap="rnd">
                <a:solidFill>
                  <a:schemeClr val="accent5">
                    <a:lumMod val="60000"/>
                    <a:lumOff val="40000"/>
                  </a:schemeClr>
                </a:solidFill>
                <a:round/>
              </a:ln>
              <a:effectLst/>
            </c:spPr>
            <c:extLst xmlns:c16r2="http://schemas.microsoft.com/office/drawing/2015/06/chart">
              <c:ext xmlns:c16="http://schemas.microsoft.com/office/drawing/2014/chart" uri="{C3380CC4-5D6E-409C-BE32-E72D297353CC}">
                <c16:uniqueId val="{0000000F-A6A0-43A5-8AE1-54E8D6CDFCE4}"/>
              </c:ext>
            </c:extLst>
          </c:dPt>
          <c:cat>
            <c:numRef>
              <c:f>'By Hour'!$A$2:$A$20</c:f>
              <c:numCache>
                <c:formatCode>General</c:formatCode>
                <c:ptCount val="19"/>
                <c:pt idx="0">
                  <c:v>4</c:v>
                </c:pt>
                <c:pt idx="1">
                  <c:v>5</c:v>
                </c:pt>
                <c:pt idx="2">
                  <c:v>6</c:v>
                </c:pt>
                <c:pt idx="3">
                  <c:v>7</c:v>
                </c:pt>
                <c:pt idx="4">
                  <c:v>8</c:v>
                </c:pt>
                <c:pt idx="5">
                  <c:v>9</c:v>
                </c:pt>
                <c:pt idx="6">
                  <c:v>10</c:v>
                </c:pt>
                <c:pt idx="7">
                  <c:v>11</c:v>
                </c:pt>
                <c:pt idx="8">
                  <c:v>12</c:v>
                </c:pt>
                <c:pt idx="9">
                  <c:v>13</c:v>
                </c:pt>
                <c:pt idx="10">
                  <c:v>14</c:v>
                </c:pt>
                <c:pt idx="11">
                  <c:v>15</c:v>
                </c:pt>
                <c:pt idx="12">
                  <c:v>16</c:v>
                </c:pt>
                <c:pt idx="13">
                  <c:v>17</c:v>
                </c:pt>
                <c:pt idx="14">
                  <c:v>18</c:v>
                </c:pt>
                <c:pt idx="15">
                  <c:v>19</c:v>
                </c:pt>
                <c:pt idx="16">
                  <c:v>20</c:v>
                </c:pt>
                <c:pt idx="17">
                  <c:v>21</c:v>
                </c:pt>
                <c:pt idx="18">
                  <c:v>22</c:v>
                </c:pt>
              </c:numCache>
            </c:numRef>
          </c:cat>
          <c:val>
            <c:numRef>
              <c:f>'By Hour'!$B$2:$B$20</c:f>
              <c:numCache>
                <c:formatCode>General</c:formatCode>
                <c:ptCount val="19"/>
                <c:pt idx="0">
                  <c:v>2</c:v>
                </c:pt>
                <c:pt idx="1">
                  <c:v>24</c:v>
                </c:pt>
                <c:pt idx="2">
                  <c:v>35</c:v>
                </c:pt>
                <c:pt idx="3">
                  <c:v>37</c:v>
                </c:pt>
                <c:pt idx="4">
                  <c:v>45</c:v>
                </c:pt>
                <c:pt idx="5">
                  <c:v>22</c:v>
                </c:pt>
                <c:pt idx="6">
                  <c:v>23</c:v>
                </c:pt>
                <c:pt idx="7">
                  <c:v>16</c:v>
                </c:pt>
                <c:pt idx="8">
                  <c:v>22</c:v>
                </c:pt>
                <c:pt idx="9">
                  <c:v>27</c:v>
                </c:pt>
                <c:pt idx="10">
                  <c:v>35</c:v>
                </c:pt>
                <c:pt idx="11">
                  <c:v>38</c:v>
                </c:pt>
                <c:pt idx="12">
                  <c:v>37</c:v>
                </c:pt>
                <c:pt idx="13">
                  <c:v>38</c:v>
                </c:pt>
                <c:pt idx="14">
                  <c:v>31</c:v>
                </c:pt>
                <c:pt idx="15">
                  <c:v>31</c:v>
                </c:pt>
                <c:pt idx="16">
                  <c:v>26</c:v>
                </c:pt>
                <c:pt idx="17">
                  <c:v>15</c:v>
                </c:pt>
                <c:pt idx="18">
                  <c:v>12</c:v>
                </c:pt>
              </c:numCache>
            </c:numRef>
          </c:val>
          <c:smooth val="0"/>
          <c:extLst xmlns:c16r2="http://schemas.microsoft.com/office/drawing/2015/06/chart">
            <c:ext xmlns:c16="http://schemas.microsoft.com/office/drawing/2014/chart" uri="{C3380CC4-5D6E-409C-BE32-E72D297353CC}">
              <c16:uniqueId val="{00000010-A6A0-43A5-8AE1-54E8D6CDFCE4}"/>
            </c:ext>
          </c:extLst>
        </c:ser>
        <c:dLbls>
          <c:showLegendKey val="0"/>
          <c:showVal val="0"/>
          <c:showCatName val="0"/>
          <c:showSerName val="0"/>
          <c:showPercent val="0"/>
          <c:showBubbleSize val="0"/>
        </c:dLbls>
        <c:smooth val="0"/>
        <c:axId val="258719760"/>
        <c:axId val="258720936"/>
      </c:lineChart>
      <c:catAx>
        <c:axId val="258719760"/>
        <c:scaling>
          <c:orientation val="minMax"/>
        </c:scaling>
        <c:delete val="0"/>
        <c:axPos val="b"/>
        <c:title>
          <c:tx>
            <c:rich>
              <a:bodyPr rot="0" spcFirstLastPara="1" vertOverflow="ellipsis" vert="horz" wrap="square" anchor="ctr" anchorCtr="1"/>
              <a:lstStyle/>
              <a:p>
                <a:pPr>
                  <a:defRPr sz="1600" b="0" i="0" u="none" strike="noStrike" kern="1200" baseline="0">
                    <a:solidFill>
                      <a:schemeClr val="tx1">
                        <a:lumMod val="65000"/>
                        <a:lumOff val="35000"/>
                      </a:schemeClr>
                    </a:solidFill>
                    <a:latin typeface="Montserrat" panose="00000500000000000000" pitchFamily="50" charset="0"/>
                    <a:ea typeface="+mn-ea"/>
                    <a:cs typeface="+mn-cs"/>
                  </a:defRPr>
                </a:pPr>
                <a:r>
                  <a:rPr lang="en-US" dirty="0"/>
                  <a:t>Hour of Operation</a:t>
                </a:r>
              </a:p>
            </c:rich>
          </c:tx>
          <c:layout/>
          <c:overlay val="0"/>
          <c:spPr>
            <a:noFill/>
            <a:ln>
              <a:noFill/>
            </a:ln>
            <a:effectLst/>
          </c:spPr>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ontserrat" panose="00000500000000000000" pitchFamily="50" charset="0"/>
                  <a:ea typeface="+mn-ea"/>
                  <a:cs typeface="+mn-cs"/>
                </a:defRPr>
              </a:pPr>
              <a:endParaRPr lang="en-US"/>
            </a:p>
          </c:txPr>
        </c:title>
        <c:numFmt formatCode="General" sourceLinked="1"/>
        <c:majorTickMark val="none"/>
        <c:minorTickMark val="none"/>
        <c:tickLblPos val="nextTo"/>
        <c:spPr>
          <a:noFill/>
          <a:ln w="9525" cap="flat" cmpd="sng" algn="ctr">
            <a:solidFill>
              <a:schemeClr val="accent1">
                <a:lumMod val="7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ontserrat" panose="00000500000000000000" pitchFamily="50" charset="0"/>
                <a:ea typeface="+mn-ea"/>
                <a:cs typeface="+mn-cs"/>
              </a:defRPr>
            </a:pPr>
            <a:endParaRPr lang="en-US"/>
          </a:p>
        </c:txPr>
        <c:crossAx val="258720936"/>
        <c:crosses val="autoZero"/>
        <c:auto val="1"/>
        <c:lblAlgn val="ctr"/>
        <c:lblOffset val="100"/>
        <c:tickMarkSkip val="4"/>
        <c:noMultiLvlLbl val="0"/>
      </c:catAx>
      <c:valAx>
        <c:axId val="258720936"/>
        <c:scaling>
          <c:orientation val="minMax"/>
        </c:scaling>
        <c:delete val="0"/>
        <c:axPos val="l"/>
        <c:majorGridlines>
          <c:spPr>
            <a:ln w="9525" cap="flat" cmpd="sng" algn="ctr">
              <a:solidFill>
                <a:schemeClr val="accent1">
                  <a:lumMod val="40000"/>
                  <a:lumOff val="6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ontserrat" panose="00000500000000000000" pitchFamily="50" charset="0"/>
                <a:ea typeface="+mn-ea"/>
                <a:cs typeface="+mn-cs"/>
              </a:defRPr>
            </a:pPr>
            <a:endParaRPr lang="en-US"/>
          </a:p>
        </c:txPr>
        <c:crossAx val="258719760"/>
        <c:crosses val="autoZero"/>
        <c:crossBetween val="between"/>
        <c:majorUnit val="10"/>
      </c:valAx>
      <c:spPr>
        <a:noFill/>
        <a:ln>
          <a:noFill/>
        </a:ln>
        <a:effectLst/>
      </c:spPr>
    </c:plotArea>
    <c:plotVisOnly val="1"/>
    <c:dispBlanksAs val="gap"/>
    <c:showDLblsOverMax val="0"/>
  </c:chart>
  <c:spPr>
    <a:noFill/>
    <a:ln>
      <a:noFill/>
    </a:ln>
    <a:effectLst/>
  </c:spPr>
  <c:txPr>
    <a:bodyPr/>
    <a:lstStyle/>
    <a:p>
      <a:pPr>
        <a:defRPr sz="1600">
          <a:latin typeface="Montserrat" panose="00000500000000000000" pitchFamily="50" charset="0"/>
        </a:defRPr>
      </a:pPr>
      <a:endParaRPr lang="en-US"/>
    </a:p>
  </c:txPr>
  <c:externalData r:id="rId3">
    <c:autoUpdate val="0"/>
  </c:externalData>
  <c:userShapes r:id="rId4"/>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Sheet1!$B$1</c:f>
              <c:strCache>
                <c:ptCount val="1"/>
                <c:pt idx="0">
                  <c:v>Series 1</c:v>
                </c:pt>
              </c:strCache>
            </c:strRef>
          </c:tx>
          <c:spPr>
            <a:solidFill>
              <a:srgbClr val="002060"/>
            </a:solidFill>
            <a:ln>
              <a:noFill/>
            </a:ln>
            <a:effectLst/>
          </c:spPr>
          <c:invertIfNegative val="0"/>
          <c:dLbls>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rgbClr val="002060"/>
                    </a:solidFill>
                    <a:latin typeface="Montserrat" panose="00000500000000000000" pitchFamily="50" charset="0"/>
                    <a:ea typeface="+mn-ea"/>
                    <a:cs typeface="+mn-cs"/>
                  </a:defRPr>
                </a:pPr>
                <a:endParaRPr lang="en-US"/>
              </a:p>
            </c:txPr>
            <c:dLblPos val="outEnd"/>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Sheet1!$A$2:$A$14</c:f>
              <c:strCache>
                <c:ptCount val="13"/>
                <c:pt idx="0">
                  <c:v>Taft Avenue</c:v>
                </c:pt>
                <c:pt idx="1">
                  <c:v>Magallanes</c:v>
                </c:pt>
                <c:pt idx="2">
                  <c:v>Ayala</c:v>
                </c:pt>
                <c:pt idx="3">
                  <c:v>Buendia</c:v>
                </c:pt>
                <c:pt idx="4">
                  <c:v>Guadalupe</c:v>
                </c:pt>
                <c:pt idx="5">
                  <c:v>Boni Avenue</c:v>
                </c:pt>
                <c:pt idx="6">
                  <c:v>Shaw Boulevard</c:v>
                </c:pt>
                <c:pt idx="7">
                  <c:v>Ortigas</c:v>
                </c:pt>
                <c:pt idx="8">
                  <c:v>Santolan-Annapolis</c:v>
                </c:pt>
                <c:pt idx="9">
                  <c:v>Cubao</c:v>
                </c:pt>
                <c:pt idx="10">
                  <c:v>GMA-Kamuning</c:v>
                </c:pt>
                <c:pt idx="11">
                  <c:v>Quezon Avenue</c:v>
                </c:pt>
                <c:pt idx="12">
                  <c:v>North Avenue</c:v>
                </c:pt>
              </c:strCache>
            </c:strRef>
          </c:cat>
          <c:val>
            <c:numRef>
              <c:f>Sheet1!$B$2:$B$14</c:f>
              <c:numCache>
                <c:formatCode>General</c:formatCode>
                <c:ptCount val="13"/>
                <c:pt idx="0">
                  <c:v>0</c:v>
                </c:pt>
                <c:pt idx="1">
                  <c:v>0.05</c:v>
                </c:pt>
                <c:pt idx="2">
                  <c:v>0.05</c:v>
                </c:pt>
                <c:pt idx="3">
                  <c:v>0.05</c:v>
                </c:pt>
                <c:pt idx="4">
                  <c:v>0.3</c:v>
                </c:pt>
                <c:pt idx="5">
                  <c:v>0.4</c:v>
                </c:pt>
                <c:pt idx="6">
                  <c:v>0.5</c:v>
                </c:pt>
                <c:pt idx="7">
                  <c:v>0.6</c:v>
                </c:pt>
                <c:pt idx="8">
                  <c:v>0.7</c:v>
                </c:pt>
                <c:pt idx="9">
                  <c:v>0.95</c:v>
                </c:pt>
                <c:pt idx="10">
                  <c:v>0.95</c:v>
                </c:pt>
                <c:pt idx="11">
                  <c:v>0.95</c:v>
                </c:pt>
                <c:pt idx="12">
                  <c:v>1</c:v>
                </c:pt>
              </c:numCache>
            </c:numRef>
          </c:val>
          <c:extLst xmlns:c16r2="http://schemas.microsoft.com/office/drawing/2015/06/chart">
            <c:ext xmlns:c16="http://schemas.microsoft.com/office/drawing/2014/chart" uri="{C3380CC4-5D6E-409C-BE32-E72D297353CC}">
              <c16:uniqueId val="{00000000-3649-46F9-A56C-3336B0871020}"/>
            </c:ext>
          </c:extLst>
        </c:ser>
        <c:dLbls>
          <c:showLegendKey val="0"/>
          <c:showVal val="0"/>
          <c:showCatName val="0"/>
          <c:showSerName val="0"/>
          <c:showPercent val="0"/>
          <c:showBubbleSize val="0"/>
        </c:dLbls>
        <c:gapWidth val="28"/>
        <c:axId val="258717800"/>
        <c:axId val="258718192"/>
      </c:barChart>
      <c:catAx>
        <c:axId val="258717800"/>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ontserrat" panose="00000500000000000000" pitchFamily="50" charset="0"/>
                <a:ea typeface="+mn-ea"/>
                <a:cs typeface="+mn-cs"/>
              </a:defRPr>
            </a:pPr>
            <a:endParaRPr lang="en-US"/>
          </a:p>
        </c:txPr>
        <c:crossAx val="258718192"/>
        <c:crosses val="autoZero"/>
        <c:auto val="1"/>
        <c:lblAlgn val="ctr"/>
        <c:lblOffset val="100"/>
        <c:noMultiLvlLbl val="0"/>
      </c:catAx>
      <c:valAx>
        <c:axId val="258718192"/>
        <c:scaling>
          <c:orientation val="minMax"/>
        </c:scaling>
        <c:delete val="1"/>
        <c:axPos val="b"/>
        <c:numFmt formatCode="General" sourceLinked="1"/>
        <c:majorTickMark val="none"/>
        <c:minorTickMark val="none"/>
        <c:tickLblPos val="nextTo"/>
        <c:crossAx val="258717800"/>
        <c:crosses val="autoZero"/>
        <c:crossBetween val="between"/>
      </c:valAx>
      <c:spPr>
        <a:noFill/>
        <a:ln>
          <a:noFill/>
        </a:ln>
        <a:effectLst/>
      </c:spPr>
    </c:plotArea>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a:latin typeface="Montserrat" panose="00000500000000000000" pitchFamily="50" charset="0"/>
        </a:defRPr>
      </a:pPr>
      <a:endParaRPr lang="en-US"/>
    </a:p>
  </c:txPr>
  <c:externalData r:id="rId3">
    <c:autoUpdate val="0"/>
  </c:externalData>
  <c:userShapes r:id="rId4"/>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Sheet1!$B$1</c:f>
              <c:strCache>
                <c:ptCount val="1"/>
                <c:pt idx="0">
                  <c:v>Series 1</c:v>
                </c:pt>
              </c:strCache>
            </c:strRef>
          </c:tx>
          <c:spPr>
            <a:solidFill>
              <a:srgbClr val="002060"/>
            </a:solidFill>
            <a:ln>
              <a:noFill/>
            </a:ln>
            <a:effectLst/>
          </c:spPr>
          <c:invertIfNegative val="0"/>
          <c:dLbls>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rgbClr val="002060"/>
                    </a:solidFill>
                    <a:latin typeface="Montserrat" panose="00000500000000000000" pitchFamily="50" charset="0"/>
                    <a:ea typeface="+mn-ea"/>
                    <a:cs typeface="+mn-cs"/>
                  </a:defRPr>
                </a:pPr>
                <a:endParaRPr lang="en-US"/>
              </a:p>
            </c:txPr>
            <c:dLblPos val="outEnd"/>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Sheet1!$A$2:$A$14</c:f>
              <c:strCache>
                <c:ptCount val="13"/>
                <c:pt idx="0">
                  <c:v>Taft Avenue</c:v>
                </c:pt>
                <c:pt idx="1">
                  <c:v>Magallanes</c:v>
                </c:pt>
                <c:pt idx="2">
                  <c:v>Ayala</c:v>
                </c:pt>
                <c:pt idx="3">
                  <c:v>Buendia</c:v>
                </c:pt>
                <c:pt idx="4">
                  <c:v>Guadalupe</c:v>
                </c:pt>
                <c:pt idx="5">
                  <c:v>Boni Avenue</c:v>
                </c:pt>
                <c:pt idx="6">
                  <c:v>Shaw Boulevard</c:v>
                </c:pt>
                <c:pt idx="7">
                  <c:v>Ortigas</c:v>
                </c:pt>
                <c:pt idx="8">
                  <c:v>Santolan-Annapolis</c:v>
                </c:pt>
                <c:pt idx="9">
                  <c:v>Cubao</c:v>
                </c:pt>
                <c:pt idx="10">
                  <c:v>GMA-Kamuning</c:v>
                </c:pt>
                <c:pt idx="11">
                  <c:v>Quezon Avenue</c:v>
                </c:pt>
                <c:pt idx="12">
                  <c:v>North Avenue</c:v>
                </c:pt>
              </c:strCache>
            </c:strRef>
          </c:cat>
          <c:val>
            <c:numRef>
              <c:f>Sheet1!$B$2:$B$14</c:f>
              <c:numCache>
                <c:formatCode>General</c:formatCode>
                <c:ptCount val="13"/>
                <c:pt idx="0">
                  <c:v>1</c:v>
                </c:pt>
                <c:pt idx="1">
                  <c:v>0.2</c:v>
                </c:pt>
                <c:pt idx="2">
                  <c:v>0.4</c:v>
                </c:pt>
                <c:pt idx="3">
                  <c:v>0.4</c:v>
                </c:pt>
                <c:pt idx="4">
                  <c:v>0.2</c:v>
                </c:pt>
                <c:pt idx="5">
                  <c:v>0.2</c:v>
                </c:pt>
                <c:pt idx="6">
                  <c:v>0.3</c:v>
                </c:pt>
                <c:pt idx="7">
                  <c:v>0.2</c:v>
                </c:pt>
                <c:pt idx="8">
                  <c:v>0.05</c:v>
                </c:pt>
                <c:pt idx="9">
                  <c:v>0.01</c:v>
                </c:pt>
                <c:pt idx="10">
                  <c:v>0</c:v>
                </c:pt>
                <c:pt idx="11">
                  <c:v>0</c:v>
                </c:pt>
                <c:pt idx="12">
                  <c:v>0</c:v>
                </c:pt>
              </c:numCache>
            </c:numRef>
          </c:val>
          <c:extLst xmlns:c16r2="http://schemas.microsoft.com/office/drawing/2015/06/chart">
            <c:ext xmlns:c16="http://schemas.microsoft.com/office/drawing/2014/chart" uri="{C3380CC4-5D6E-409C-BE32-E72D297353CC}">
              <c16:uniqueId val="{00000000-9896-4468-9C46-498191AFC40A}"/>
            </c:ext>
          </c:extLst>
        </c:ser>
        <c:dLbls>
          <c:showLegendKey val="0"/>
          <c:showVal val="0"/>
          <c:showCatName val="0"/>
          <c:showSerName val="0"/>
          <c:showPercent val="0"/>
          <c:showBubbleSize val="0"/>
        </c:dLbls>
        <c:gapWidth val="28"/>
        <c:axId val="258718976"/>
        <c:axId val="258718584"/>
      </c:barChart>
      <c:catAx>
        <c:axId val="258718976"/>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ontserrat" panose="00000500000000000000" pitchFamily="50" charset="0"/>
                <a:ea typeface="+mn-ea"/>
                <a:cs typeface="+mn-cs"/>
              </a:defRPr>
            </a:pPr>
            <a:endParaRPr lang="en-US"/>
          </a:p>
        </c:txPr>
        <c:crossAx val="258718584"/>
        <c:crosses val="autoZero"/>
        <c:auto val="1"/>
        <c:lblAlgn val="ctr"/>
        <c:lblOffset val="100"/>
        <c:noMultiLvlLbl val="0"/>
      </c:catAx>
      <c:valAx>
        <c:axId val="258718584"/>
        <c:scaling>
          <c:orientation val="minMax"/>
        </c:scaling>
        <c:delete val="1"/>
        <c:axPos val="b"/>
        <c:numFmt formatCode="General" sourceLinked="1"/>
        <c:majorTickMark val="none"/>
        <c:minorTickMark val="none"/>
        <c:tickLblPos val="nextTo"/>
        <c:crossAx val="258718976"/>
        <c:crosses val="autoZero"/>
        <c:crossBetween val="between"/>
      </c:valAx>
      <c:spPr>
        <a:noFill/>
        <a:ln>
          <a:noFill/>
        </a:ln>
        <a:effectLst/>
      </c:spPr>
    </c:plotArea>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a:latin typeface="Montserrat" panose="00000500000000000000" pitchFamily="50" charset="0"/>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smoothMarker"/>
        <c:varyColors val="0"/>
        <c:ser>
          <c:idx val="0"/>
          <c:order val="0"/>
          <c:tx>
            <c:strRef>
              <c:f>Sheet1!$B$1</c:f>
              <c:strCache>
                <c:ptCount val="1"/>
                <c:pt idx="0">
                  <c:v>Y-Values</c:v>
                </c:pt>
              </c:strCache>
            </c:strRef>
          </c:tx>
          <c:spPr>
            <a:ln w="41275" cap="rnd">
              <a:solidFill>
                <a:srgbClr val="002060"/>
              </a:solidFill>
              <a:round/>
            </a:ln>
            <a:effectLst/>
          </c:spPr>
          <c:marker>
            <c:symbol val="circle"/>
            <c:size val="14"/>
            <c:spPr>
              <a:solidFill>
                <a:srgbClr val="002060"/>
              </a:solidFill>
              <a:ln w="9525">
                <a:noFill/>
              </a:ln>
              <a:effectLst/>
            </c:spPr>
          </c:marker>
          <c:xVal>
            <c:numRef>
              <c:f>Sheet1!$A$2:$A$21</c:f>
              <c:numCache>
                <c:formatCode>General</c:formatCode>
                <c:ptCount val="2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numCache>
            </c:numRef>
          </c:xVal>
          <c:yVal>
            <c:numRef>
              <c:f>Sheet1!$B$2:$B$21</c:f>
              <c:numCache>
                <c:formatCode>General</c:formatCode>
                <c:ptCount val="20"/>
                <c:pt idx="0">
                  <c:v>84.252902155887199</c:v>
                </c:pt>
                <c:pt idx="1">
                  <c:v>42.872287145242097</c:v>
                </c:pt>
                <c:pt idx="2">
                  <c:v>28.965575146935301</c:v>
                </c:pt>
                <c:pt idx="3">
                  <c:v>21.954429301533199</c:v>
                </c:pt>
                <c:pt idx="4">
                  <c:v>17.754434782608701</c:v>
                </c:pt>
                <c:pt idx="5">
                  <c:v>14.914972001178899</c:v>
                </c:pt>
                <c:pt idx="6">
                  <c:v>12.883536194747</c:v>
                </c:pt>
                <c:pt idx="7">
                  <c:v>11.3776018099548</c:v>
                </c:pt>
                <c:pt idx="8">
                  <c:v>10.1906634402097</c:v>
                </c:pt>
                <c:pt idx="9">
                  <c:v>9.2475454545454507</c:v>
                </c:pt>
                <c:pt idx="10">
                  <c:v>8.4762809917355408</c:v>
                </c:pt>
                <c:pt idx="11">
                  <c:v>7.8268122535638502</c:v>
                </c:pt>
                <c:pt idx="12">
                  <c:v>7.2852125043905902</c:v>
                </c:pt>
                <c:pt idx="13">
                  <c:v>6.8062820344329102</c:v>
                </c:pt>
                <c:pt idx="14">
                  <c:v>6.4057407407407396</c:v>
                </c:pt>
                <c:pt idx="15">
                  <c:v>6.0647490530303001</c:v>
                </c:pt>
                <c:pt idx="16">
                  <c:v>5.7554572610294104</c:v>
                </c:pt>
                <c:pt idx="17">
                  <c:v>5.4933598937583001</c:v>
                </c:pt>
                <c:pt idx="18">
                  <c:v>5.2681578947368397</c:v>
                </c:pt>
                <c:pt idx="19">
                  <c:v>5.0617000000000001</c:v>
                </c:pt>
              </c:numCache>
            </c:numRef>
          </c:yVal>
          <c:smooth val="1"/>
        </c:ser>
        <c:dLbls>
          <c:showLegendKey val="0"/>
          <c:showVal val="0"/>
          <c:showCatName val="0"/>
          <c:showSerName val="0"/>
          <c:showPercent val="0"/>
          <c:showBubbleSize val="0"/>
        </c:dLbls>
        <c:axId val="478791296"/>
        <c:axId val="478790904"/>
      </c:scatterChart>
      <c:valAx>
        <c:axId val="478791296"/>
        <c:scaling>
          <c:orientation val="minMax"/>
          <c:max val="21"/>
          <c:min val="0"/>
        </c:scaling>
        <c:delete val="0"/>
        <c:axPos val="b"/>
        <c:majorGridlines>
          <c:spPr>
            <a:ln w="9525" cap="flat" cmpd="sng" algn="ctr">
              <a:solidFill>
                <a:schemeClr val="accent1">
                  <a:lumMod val="40000"/>
                  <a:lumOff val="60000"/>
                </a:schemeClr>
              </a:solidFill>
              <a:round/>
            </a:ln>
            <a:effectLst/>
          </c:spPr>
        </c:majorGridlines>
        <c:numFmt formatCode="General" sourceLinked="1"/>
        <c:majorTickMark val="out"/>
        <c:minorTickMark val="none"/>
        <c:tickLblPos val="nextTo"/>
        <c:spPr>
          <a:noFill/>
          <a:ln w="9525" cap="flat" cmpd="sng" algn="ctr">
            <a:solidFill>
              <a:schemeClr val="accent5">
                <a:lumMod val="60000"/>
                <a:lumOff val="40000"/>
              </a:schemeClr>
            </a:solidFill>
            <a:round/>
          </a:ln>
          <a:effectLst/>
        </c:spPr>
        <c:txPr>
          <a:bodyPr rot="-60000000" spcFirstLastPara="1" vertOverflow="ellipsis" vert="horz" wrap="square" anchor="ctr" anchorCtr="1"/>
          <a:lstStyle/>
          <a:p>
            <a:pPr>
              <a:defRPr sz="1400" b="0" i="0" u="none" strike="noStrike" kern="1200" baseline="0">
                <a:solidFill>
                  <a:srgbClr val="002060"/>
                </a:solidFill>
                <a:latin typeface="Montserrat" panose="00000500000000000000" pitchFamily="50" charset="0"/>
                <a:ea typeface="+mn-ea"/>
                <a:cs typeface="+mn-cs"/>
              </a:defRPr>
            </a:pPr>
            <a:endParaRPr lang="en-US"/>
          </a:p>
        </c:txPr>
        <c:crossAx val="478790904"/>
        <c:crosses val="autoZero"/>
        <c:crossBetween val="midCat"/>
      </c:valAx>
      <c:valAx>
        <c:axId val="478790904"/>
        <c:scaling>
          <c:orientation val="minMax"/>
        </c:scaling>
        <c:delete val="0"/>
        <c:axPos val="l"/>
        <c:majorGridlines>
          <c:spPr>
            <a:ln w="9525" cap="flat" cmpd="sng" algn="ctr">
              <a:solidFill>
                <a:schemeClr val="accent1">
                  <a:lumMod val="40000"/>
                  <a:lumOff val="60000"/>
                </a:schemeClr>
              </a:solidFill>
              <a:round/>
            </a:ln>
            <a:effectLst/>
          </c:spPr>
        </c:majorGridlines>
        <c:numFmt formatCode="General" sourceLinked="1"/>
        <c:majorTickMark val="none"/>
        <c:minorTickMark val="none"/>
        <c:tickLblPos val="nextTo"/>
        <c:spPr>
          <a:noFill/>
          <a:ln w="9525" cap="flat" cmpd="sng" algn="ctr">
            <a:solidFill>
              <a:schemeClr val="accent5">
                <a:lumMod val="60000"/>
                <a:lumOff val="40000"/>
              </a:schemeClr>
            </a:solidFill>
            <a:round/>
          </a:ln>
          <a:effectLst/>
        </c:spPr>
        <c:txPr>
          <a:bodyPr rot="-60000000" spcFirstLastPara="1" vertOverflow="ellipsis" vert="horz" wrap="square" anchor="ctr" anchorCtr="1"/>
          <a:lstStyle/>
          <a:p>
            <a:pPr>
              <a:defRPr sz="1400" b="0" i="0" u="none" strike="noStrike" kern="1200" baseline="0">
                <a:solidFill>
                  <a:srgbClr val="002060"/>
                </a:solidFill>
                <a:latin typeface="Montserrat" panose="00000500000000000000" pitchFamily="50" charset="0"/>
                <a:ea typeface="+mn-ea"/>
                <a:cs typeface="+mn-cs"/>
              </a:defRPr>
            </a:pPr>
            <a:endParaRPr lang="en-US"/>
          </a:p>
        </c:txPr>
        <c:crossAx val="478791296"/>
        <c:crosses val="autoZero"/>
        <c:crossBetween val="midCat"/>
      </c:valAx>
      <c:spPr>
        <a:noFill/>
        <a:ln>
          <a:noFill/>
        </a:ln>
        <a:effectLst/>
      </c:spPr>
    </c:plotArea>
    <c:plotVisOnly val="1"/>
    <c:dispBlanksAs val="gap"/>
    <c:showDLblsOverMax val="0"/>
  </c:chart>
  <c:spPr>
    <a:noFill/>
    <a:ln>
      <a:noFill/>
    </a:ln>
    <a:effectLst/>
  </c:spPr>
  <c:txPr>
    <a:bodyPr/>
    <a:lstStyle/>
    <a:p>
      <a:pPr>
        <a:defRPr>
          <a:latin typeface="Montserrat" panose="00000500000000000000" pitchFamily="50" charset="0"/>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smoothMarker"/>
        <c:varyColors val="0"/>
        <c:ser>
          <c:idx val="0"/>
          <c:order val="0"/>
          <c:tx>
            <c:strRef>
              <c:f>Sheet1!$B$1</c:f>
              <c:strCache>
                <c:ptCount val="1"/>
                <c:pt idx="0">
                  <c:v>Y-Values</c:v>
                </c:pt>
              </c:strCache>
            </c:strRef>
          </c:tx>
          <c:spPr>
            <a:ln w="41275" cap="rnd">
              <a:solidFill>
                <a:schemeClr val="accent5">
                  <a:lumMod val="60000"/>
                  <a:lumOff val="40000"/>
                </a:schemeClr>
              </a:solidFill>
              <a:round/>
            </a:ln>
            <a:effectLst/>
          </c:spPr>
          <c:marker>
            <c:symbol val="circle"/>
            <c:size val="14"/>
            <c:spPr>
              <a:solidFill>
                <a:schemeClr val="accent5">
                  <a:lumMod val="60000"/>
                  <a:lumOff val="40000"/>
                </a:schemeClr>
              </a:solidFill>
              <a:ln w="9525">
                <a:noFill/>
              </a:ln>
              <a:effectLst/>
            </c:spPr>
          </c:marker>
          <c:dPt>
            <c:idx val="19"/>
            <c:marker>
              <c:symbol val="circle"/>
              <c:size val="14"/>
              <c:spPr>
                <a:solidFill>
                  <a:srgbClr val="002060"/>
                </a:solidFill>
                <a:ln w="9525">
                  <a:noFill/>
                </a:ln>
                <a:effectLst/>
              </c:spPr>
            </c:marker>
            <c:bubble3D val="0"/>
          </c:dPt>
          <c:xVal>
            <c:numRef>
              <c:f>Sheet1!$A$2:$A$21</c:f>
              <c:numCache>
                <c:formatCode>General</c:formatCode>
                <c:ptCount val="2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numCache>
            </c:numRef>
          </c:xVal>
          <c:yVal>
            <c:numRef>
              <c:f>Sheet1!$B$2:$B$21</c:f>
              <c:numCache>
                <c:formatCode>General</c:formatCode>
                <c:ptCount val="20"/>
                <c:pt idx="0">
                  <c:v>84.252902155887199</c:v>
                </c:pt>
                <c:pt idx="1">
                  <c:v>42.872287145242097</c:v>
                </c:pt>
                <c:pt idx="2">
                  <c:v>28.965575146935301</c:v>
                </c:pt>
                <c:pt idx="3">
                  <c:v>21.954429301533199</c:v>
                </c:pt>
                <c:pt idx="4">
                  <c:v>17.754434782608701</c:v>
                </c:pt>
                <c:pt idx="5">
                  <c:v>14.914972001178899</c:v>
                </c:pt>
                <c:pt idx="6">
                  <c:v>12.883536194747</c:v>
                </c:pt>
                <c:pt idx="7">
                  <c:v>11.3776018099548</c:v>
                </c:pt>
                <c:pt idx="8">
                  <c:v>10.1906634402097</c:v>
                </c:pt>
                <c:pt idx="9">
                  <c:v>9.2475454545454507</c:v>
                </c:pt>
                <c:pt idx="10">
                  <c:v>8.4762809917355408</c:v>
                </c:pt>
                <c:pt idx="11">
                  <c:v>7.8268122535638502</c:v>
                </c:pt>
                <c:pt idx="12">
                  <c:v>7.2852125043905902</c:v>
                </c:pt>
                <c:pt idx="13">
                  <c:v>6.8062820344329102</c:v>
                </c:pt>
                <c:pt idx="14">
                  <c:v>6.4057407407407396</c:v>
                </c:pt>
                <c:pt idx="15">
                  <c:v>6.0647490530303001</c:v>
                </c:pt>
                <c:pt idx="16">
                  <c:v>5.7554572610294104</c:v>
                </c:pt>
                <c:pt idx="17">
                  <c:v>5.4933598937583001</c:v>
                </c:pt>
                <c:pt idx="18">
                  <c:v>5.2681578947368397</c:v>
                </c:pt>
                <c:pt idx="19">
                  <c:v>5.0617000000000001</c:v>
                </c:pt>
              </c:numCache>
            </c:numRef>
          </c:yVal>
          <c:smooth val="1"/>
        </c:ser>
        <c:dLbls>
          <c:showLegendKey val="0"/>
          <c:showVal val="0"/>
          <c:showCatName val="0"/>
          <c:showSerName val="0"/>
          <c:showPercent val="0"/>
          <c:showBubbleSize val="0"/>
        </c:dLbls>
        <c:axId val="482643448"/>
        <c:axId val="482640704"/>
      </c:scatterChart>
      <c:valAx>
        <c:axId val="482643448"/>
        <c:scaling>
          <c:orientation val="minMax"/>
          <c:max val="21"/>
          <c:min val="0"/>
        </c:scaling>
        <c:delete val="0"/>
        <c:axPos val="b"/>
        <c:majorGridlines>
          <c:spPr>
            <a:ln w="9525" cap="flat" cmpd="sng" algn="ctr">
              <a:solidFill>
                <a:schemeClr val="accent1">
                  <a:lumMod val="40000"/>
                  <a:lumOff val="60000"/>
                </a:schemeClr>
              </a:solidFill>
              <a:round/>
            </a:ln>
            <a:effectLst/>
          </c:spPr>
        </c:majorGridlines>
        <c:numFmt formatCode="General" sourceLinked="1"/>
        <c:majorTickMark val="out"/>
        <c:minorTickMark val="none"/>
        <c:tickLblPos val="nextTo"/>
        <c:spPr>
          <a:noFill/>
          <a:ln w="9525" cap="flat" cmpd="sng" algn="ctr">
            <a:solidFill>
              <a:schemeClr val="accent5">
                <a:lumMod val="60000"/>
                <a:lumOff val="40000"/>
              </a:schemeClr>
            </a:solidFill>
            <a:round/>
          </a:ln>
          <a:effectLst/>
        </c:spPr>
        <c:txPr>
          <a:bodyPr rot="-60000000" spcFirstLastPara="1" vertOverflow="ellipsis" vert="horz" wrap="square" anchor="ctr" anchorCtr="1"/>
          <a:lstStyle/>
          <a:p>
            <a:pPr>
              <a:defRPr sz="1400" b="0" i="0" u="none" strike="noStrike" kern="1200" baseline="0">
                <a:solidFill>
                  <a:srgbClr val="002060"/>
                </a:solidFill>
                <a:latin typeface="Montserrat" panose="00000500000000000000" pitchFamily="50" charset="0"/>
                <a:ea typeface="+mn-ea"/>
                <a:cs typeface="+mn-cs"/>
              </a:defRPr>
            </a:pPr>
            <a:endParaRPr lang="en-US"/>
          </a:p>
        </c:txPr>
        <c:crossAx val="482640704"/>
        <c:crosses val="autoZero"/>
        <c:crossBetween val="midCat"/>
      </c:valAx>
      <c:valAx>
        <c:axId val="482640704"/>
        <c:scaling>
          <c:orientation val="minMax"/>
        </c:scaling>
        <c:delete val="0"/>
        <c:axPos val="l"/>
        <c:majorGridlines>
          <c:spPr>
            <a:ln w="9525" cap="flat" cmpd="sng" algn="ctr">
              <a:solidFill>
                <a:schemeClr val="accent1">
                  <a:lumMod val="40000"/>
                  <a:lumOff val="60000"/>
                </a:schemeClr>
              </a:solidFill>
              <a:round/>
            </a:ln>
            <a:effectLst/>
          </c:spPr>
        </c:majorGridlines>
        <c:numFmt formatCode="General" sourceLinked="1"/>
        <c:majorTickMark val="none"/>
        <c:minorTickMark val="none"/>
        <c:tickLblPos val="nextTo"/>
        <c:spPr>
          <a:noFill/>
          <a:ln w="9525" cap="flat" cmpd="sng" algn="ctr">
            <a:solidFill>
              <a:schemeClr val="accent5">
                <a:lumMod val="60000"/>
                <a:lumOff val="40000"/>
              </a:schemeClr>
            </a:solidFill>
            <a:round/>
          </a:ln>
          <a:effectLst/>
        </c:spPr>
        <c:txPr>
          <a:bodyPr rot="-60000000" spcFirstLastPara="1" vertOverflow="ellipsis" vert="horz" wrap="square" anchor="ctr" anchorCtr="1"/>
          <a:lstStyle/>
          <a:p>
            <a:pPr>
              <a:defRPr sz="1400" b="0" i="0" u="none" strike="noStrike" kern="1200" baseline="0">
                <a:solidFill>
                  <a:srgbClr val="002060"/>
                </a:solidFill>
                <a:latin typeface="Montserrat" panose="00000500000000000000" pitchFamily="50" charset="0"/>
                <a:ea typeface="+mn-ea"/>
                <a:cs typeface="+mn-cs"/>
              </a:defRPr>
            </a:pPr>
            <a:endParaRPr lang="en-US"/>
          </a:p>
        </c:txPr>
        <c:crossAx val="482643448"/>
        <c:crosses val="autoZero"/>
        <c:crossBetween val="midCat"/>
      </c:valAx>
      <c:spPr>
        <a:noFill/>
        <a:ln>
          <a:noFill/>
        </a:ln>
        <a:effectLst/>
      </c:spPr>
    </c:plotArea>
    <c:plotVisOnly val="1"/>
    <c:dispBlanksAs val="gap"/>
    <c:showDLblsOverMax val="0"/>
  </c:chart>
  <c:spPr>
    <a:noFill/>
    <a:ln>
      <a:noFill/>
    </a:ln>
    <a:effectLst/>
  </c:spPr>
  <c:txPr>
    <a:bodyPr/>
    <a:lstStyle/>
    <a:p>
      <a:pPr>
        <a:defRPr>
          <a:latin typeface="Montserrat" panose="00000500000000000000" pitchFamily="50" charset="0"/>
        </a:defRPr>
      </a:pPr>
      <a:endParaRPr lang="en-US"/>
    </a:p>
  </c:txPr>
  <c:externalData r:id="rId3">
    <c:autoUpdate val="0"/>
  </c:externalData>
  <c:userShapes r:id="rId4"/>
</c:chartSpace>
</file>

<file path=ppt/charts/chart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smoothMarker"/>
        <c:varyColors val="0"/>
        <c:ser>
          <c:idx val="0"/>
          <c:order val="0"/>
          <c:tx>
            <c:strRef>
              <c:f>Sheet1!$B$1</c:f>
              <c:strCache>
                <c:ptCount val="1"/>
                <c:pt idx="0">
                  <c:v>Y-Values</c:v>
                </c:pt>
              </c:strCache>
            </c:strRef>
          </c:tx>
          <c:spPr>
            <a:ln w="41275" cap="rnd">
              <a:solidFill>
                <a:schemeClr val="accent5">
                  <a:lumMod val="60000"/>
                  <a:lumOff val="40000"/>
                </a:schemeClr>
              </a:solidFill>
              <a:round/>
            </a:ln>
            <a:effectLst/>
          </c:spPr>
          <c:marker>
            <c:symbol val="circle"/>
            <c:size val="14"/>
            <c:spPr>
              <a:solidFill>
                <a:schemeClr val="accent5">
                  <a:lumMod val="60000"/>
                  <a:lumOff val="40000"/>
                </a:schemeClr>
              </a:solidFill>
              <a:ln w="9525">
                <a:noFill/>
              </a:ln>
              <a:effectLst/>
            </c:spPr>
          </c:marker>
          <c:dPt>
            <c:idx val="7"/>
            <c:marker>
              <c:symbol val="circle"/>
              <c:size val="14"/>
              <c:spPr>
                <a:solidFill>
                  <a:srgbClr val="002060"/>
                </a:solidFill>
                <a:ln w="9525">
                  <a:noFill/>
                </a:ln>
                <a:effectLst/>
              </c:spPr>
            </c:marker>
            <c:bubble3D val="0"/>
          </c:dPt>
          <c:dPt>
            <c:idx val="8"/>
            <c:marker>
              <c:symbol val="circle"/>
              <c:size val="14"/>
              <c:spPr>
                <a:solidFill>
                  <a:schemeClr val="accent5">
                    <a:lumMod val="50000"/>
                  </a:schemeClr>
                </a:solidFill>
                <a:ln w="9525">
                  <a:noFill/>
                </a:ln>
                <a:effectLst/>
              </c:spPr>
            </c:marker>
            <c:bubble3D val="0"/>
            <c:spPr>
              <a:ln w="41275" cap="rnd">
                <a:solidFill>
                  <a:schemeClr val="accent5">
                    <a:lumMod val="50000"/>
                  </a:schemeClr>
                </a:solidFill>
                <a:round/>
              </a:ln>
              <a:effectLst/>
            </c:spPr>
          </c:dPt>
          <c:dPt>
            <c:idx val="9"/>
            <c:marker>
              <c:symbol val="circle"/>
              <c:size val="14"/>
              <c:spPr>
                <a:solidFill>
                  <a:schemeClr val="accent5">
                    <a:lumMod val="50000"/>
                  </a:schemeClr>
                </a:solidFill>
                <a:ln w="9525">
                  <a:noFill/>
                </a:ln>
                <a:effectLst/>
              </c:spPr>
            </c:marker>
            <c:bubble3D val="0"/>
            <c:spPr>
              <a:ln w="41275" cap="rnd">
                <a:solidFill>
                  <a:srgbClr val="002060"/>
                </a:solidFill>
                <a:round/>
              </a:ln>
              <a:effectLst/>
            </c:spPr>
          </c:dPt>
          <c:dPt>
            <c:idx val="19"/>
            <c:marker>
              <c:symbol val="circle"/>
              <c:size val="14"/>
              <c:spPr>
                <a:solidFill>
                  <a:schemeClr val="accent5">
                    <a:lumMod val="60000"/>
                    <a:lumOff val="40000"/>
                  </a:schemeClr>
                </a:solidFill>
                <a:ln w="9525">
                  <a:noFill/>
                </a:ln>
                <a:effectLst/>
              </c:spPr>
            </c:marker>
            <c:bubble3D val="0"/>
          </c:dPt>
          <c:xVal>
            <c:numRef>
              <c:f>Sheet1!$A$2:$A$21</c:f>
              <c:numCache>
                <c:formatCode>General</c:formatCode>
                <c:ptCount val="2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numCache>
            </c:numRef>
          </c:xVal>
          <c:yVal>
            <c:numRef>
              <c:f>Sheet1!$B$2:$B$21</c:f>
              <c:numCache>
                <c:formatCode>General</c:formatCode>
                <c:ptCount val="20"/>
                <c:pt idx="0">
                  <c:v>84.252902155887199</c:v>
                </c:pt>
                <c:pt idx="1">
                  <c:v>42.872287145242097</c:v>
                </c:pt>
                <c:pt idx="2">
                  <c:v>28.965575146935301</c:v>
                </c:pt>
                <c:pt idx="3">
                  <c:v>21.954429301533199</c:v>
                </c:pt>
                <c:pt idx="4">
                  <c:v>17.754434782608701</c:v>
                </c:pt>
                <c:pt idx="5">
                  <c:v>14.914972001178899</c:v>
                </c:pt>
                <c:pt idx="6">
                  <c:v>12.883536194747</c:v>
                </c:pt>
                <c:pt idx="7">
                  <c:v>11.3776018099548</c:v>
                </c:pt>
                <c:pt idx="8">
                  <c:v>10.1906634402097</c:v>
                </c:pt>
                <c:pt idx="9">
                  <c:v>9.2475454545454507</c:v>
                </c:pt>
                <c:pt idx="10">
                  <c:v>8.4762809917355408</c:v>
                </c:pt>
                <c:pt idx="11">
                  <c:v>7.8268122535638502</c:v>
                </c:pt>
                <c:pt idx="12">
                  <c:v>7.2852125043905902</c:v>
                </c:pt>
                <c:pt idx="13">
                  <c:v>6.8062820344329102</c:v>
                </c:pt>
                <c:pt idx="14">
                  <c:v>6.4057407407407396</c:v>
                </c:pt>
                <c:pt idx="15">
                  <c:v>6.0647490530303001</c:v>
                </c:pt>
                <c:pt idx="16">
                  <c:v>5.7554572610294104</c:v>
                </c:pt>
                <c:pt idx="17">
                  <c:v>5.4933598937583001</c:v>
                </c:pt>
                <c:pt idx="18">
                  <c:v>5.2681578947368397</c:v>
                </c:pt>
                <c:pt idx="19">
                  <c:v>5.0617000000000001</c:v>
                </c:pt>
              </c:numCache>
            </c:numRef>
          </c:yVal>
          <c:smooth val="1"/>
        </c:ser>
        <c:dLbls>
          <c:showLegendKey val="0"/>
          <c:showVal val="0"/>
          <c:showCatName val="0"/>
          <c:showSerName val="0"/>
          <c:showPercent val="0"/>
          <c:showBubbleSize val="0"/>
        </c:dLbls>
        <c:axId val="475134200"/>
        <c:axId val="475138120"/>
      </c:scatterChart>
      <c:valAx>
        <c:axId val="475134200"/>
        <c:scaling>
          <c:orientation val="minMax"/>
          <c:max val="21"/>
          <c:min val="0"/>
        </c:scaling>
        <c:delete val="0"/>
        <c:axPos val="b"/>
        <c:majorGridlines>
          <c:spPr>
            <a:ln w="9525" cap="flat" cmpd="sng" algn="ctr">
              <a:solidFill>
                <a:schemeClr val="accent1">
                  <a:lumMod val="40000"/>
                  <a:lumOff val="60000"/>
                </a:schemeClr>
              </a:solidFill>
              <a:round/>
            </a:ln>
            <a:effectLst/>
          </c:spPr>
        </c:majorGridlines>
        <c:numFmt formatCode="General" sourceLinked="1"/>
        <c:majorTickMark val="out"/>
        <c:minorTickMark val="none"/>
        <c:tickLblPos val="nextTo"/>
        <c:spPr>
          <a:noFill/>
          <a:ln w="9525" cap="flat" cmpd="sng" algn="ctr">
            <a:solidFill>
              <a:schemeClr val="accent5">
                <a:lumMod val="60000"/>
                <a:lumOff val="40000"/>
              </a:schemeClr>
            </a:solidFill>
            <a:round/>
          </a:ln>
          <a:effectLst/>
        </c:spPr>
        <c:txPr>
          <a:bodyPr rot="-60000000" spcFirstLastPara="1" vertOverflow="ellipsis" vert="horz" wrap="square" anchor="ctr" anchorCtr="1"/>
          <a:lstStyle/>
          <a:p>
            <a:pPr>
              <a:defRPr sz="1400" b="0" i="0" u="none" strike="noStrike" kern="1200" baseline="0">
                <a:solidFill>
                  <a:srgbClr val="002060"/>
                </a:solidFill>
                <a:latin typeface="Montserrat" panose="00000500000000000000" pitchFamily="50" charset="0"/>
                <a:ea typeface="+mn-ea"/>
                <a:cs typeface="+mn-cs"/>
              </a:defRPr>
            </a:pPr>
            <a:endParaRPr lang="en-US"/>
          </a:p>
        </c:txPr>
        <c:crossAx val="475138120"/>
        <c:crosses val="autoZero"/>
        <c:crossBetween val="midCat"/>
      </c:valAx>
      <c:valAx>
        <c:axId val="475138120"/>
        <c:scaling>
          <c:orientation val="minMax"/>
        </c:scaling>
        <c:delete val="0"/>
        <c:axPos val="l"/>
        <c:majorGridlines>
          <c:spPr>
            <a:ln w="9525" cap="flat" cmpd="sng" algn="ctr">
              <a:solidFill>
                <a:schemeClr val="accent1">
                  <a:lumMod val="40000"/>
                  <a:lumOff val="60000"/>
                </a:schemeClr>
              </a:solidFill>
              <a:round/>
            </a:ln>
            <a:effectLst/>
          </c:spPr>
        </c:majorGridlines>
        <c:numFmt formatCode="General" sourceLinked="1"/>
        <c:majorTickMark val="none"/>
        <c:minorTickMark val="none"/>
        <c:tickLblPos val="nextTo"/>
        <c:spPr>
          <a:noFill/>
          <a:ln w="9525" cap="flat" cmpd="sng" algn="ctr">
            <a:solidFill>
              <a:schemeClr val="accent5">
                <a:lumMod val="60000"/>
                <a:lumOff val="40000"/>
              </a:schemeClr>
            </a:solidFill>
            <a:round/>
          </a:ln>
          <a:effectLst/>
        </c:spPr>
        <c:txPr>
          <a:bodyPr rot="-60000000" spcFirstLastPara="1" vertOverflow="ellipsis" vert="horz" wrap="square" anchor="ctr" anchorCtr="1"/>
          <a:lstStyle/>
          <a:p>
            <a:pPr>
              <a:defRPr sz="1400" b="0" i="0" u="none" strike="noStrike" kern="1200" baseline="0">
                <a:solidFill>
                  <a:srgbClr val="002060"/>
                </a:solidFill>
                <a:latin typeface="Montserrat" panose="00000500000000000000" pitchFamily="50" charset="0"/>
                <a:ea typeface="+mn-ea"/>
                <a:cs typeface="+mn-cs"/>
              </a:defRPr>
            </a:pPr>
            <a:endParaRPr lang="en-US"/>
          </a:p>
        </c:txPr>
        <c:crossAx val="475134200"/>
        <c:crosses val="autoZero"/>
        <c:crossBetween val="midCat"/>
      </c:valAx>
      <c:spPr>
        <a:noFill/>
        <a:ln>
          <a:noFill/>
        </a:ln>
        <a:effectLst/>
      </c:spPr>
    </c:plotArea>
    <c:plotVisOnly val="1"/>
    <c:dispBlanksAs val="gap"/>
    <c:showDLblsOverMax val="0"/>
  </c:chart>
  <c:spPr>
    <a:noFill/>
    <a:ln>
      <a:noFill/>
    </a:ln>
    <a:effectLst/>
  </c:spPr>
  <c:txPr>
    <a:bodyPr/>
    <a:lstStyle/>
    <a:p>
      <a:pPr>
        <a:defRPr>
          <a:latin typeface="Montserrat" panose="00000500000000000000" pitchFamily="50" charset="0"/>
        </a:defRPr>
      </a:pPr>
      <a:endParaRPr lang="en-US"/>
    </a:p>
  </c:txPr>
  <c:externalData r:id="rId3">
    <c:autoUpdate val="0"/>
  </c:externalData>
  <c:userShapes r:id="rId4"/>
</c:chartSpace>
</file>

<file path=ppt/charts/chart8.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smoothMarker"/>
        <c:varyColors val="0"/>
        <c:ser>
          <c:idx val="0"/>
          <c:order val="0"/>
          <c:tx>
            <c:strRef>
              <c:f>Sheet1!$B$1</c:f>
              <c:strCache>
                <c:ptCount val="1"/>
                <c:pt idx="0">
                  <c:v>Y-Values</c:v>
                </c:pt>
              </c:strCache>
            </c:strRef>
          </c:tx>
          <c:spPr>
            <a:ln w="41275" cap="rnd">
              <a:solidFill>
                <a:schemeClr val="accent5">
                  <a:lumMod val="60000"/>
                  <a:lumOff val="40000"/>
                </a:schemeClr>
              </a:solidFill>
              <a:round/>
            </a:ln>
            <a:effectLst/>
          </c:spPr>
          <c:marker>
            <c:symbol val="circle"/>
            <c:size val="14"/>
            <c:spPr>
              <a:solidFill>
                <a:schemeClr val="accent5">
                  <a:lumMod val="60000"/>
                  <a:lumOff val="40000"/>
                </a:schemeClr>
              </a:solidFill>
              <a:ln w="9525">
                <a:noFill/>
              </a:ln>
              <a:effectLst/>
            </c:spPr>
          </c:marker>
          <c:dPt>
            <c:idx val="4"/>
            <c:marker>
              <c:symbol val="circle"/>
              <c:size val="14"/>
              <c:spPr>
                <a:solidFill>
                  <a:srgbClr val="002060"/>
                </a:solidFill>
                <a:ln w="9525">
                  <a:noFill/>
                </a:ln>
                <a:effectLst/>
              </c:spPr>
            </c:marker>
            <c:bubble3D val="0"/>
          </c:dPt>
          <c:dPt>
            <c:idx val="19"/>
            <c:marker>
              <c:symbol val="circle"/>
              <c:size val="14"/>
              <c:spPr>
                <a:solidFill>
                  <a:schemeClr val="accent5">
                    <a:lumMod val="60000"/>
                    <a:lumOff val="40000"/>
                  </a:schemeClr>
                </a:solidFill>
                <a:ln w="9525">
                  <a:noFill/>
                </a:ln>
                <a:effectLst/>
              </c:spPr>
            </c:marker>
            <c:bubble3D val="0"/>
          </c:dPt>
          <c:xVal>
            <c:numRef>
              <c:f>Sheet1!$A$2:$A$21</c:f>
              <c:numCache>
                <c:formatCode>General</c:formatCode>
                <c:ptCount val="2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numCache>
            </c:numRef>
          </c:xVal>
          <c:yVal>
            <c:numRef>
              <c:f>Sheet1!$B$2:$B$21</c:f>
              <c:numCache>
                <c:formatCode>General</c:formatCode>
                <c:ptCount val="20"/>
                <c:pt idx="0">
                  <c:v>84.252902155887199</c:v>
                </c:pt>
                <c:pt idx="1">
                  <c:v>42.872287145242097</c:v>
                </c:pt>
                <c:pt idx="2">
                  <c:v>28.965575146935301</c:v>
                </c:pt>
                <c:pt idx="3">
                  <c:v>21.954429301533199</c:v>
                </c:pt>
                <c:pt idx="4">
                  <c:v>17.754434782608701</c:v>
                </c:pt>
                <c:pt idx="5">
                  <c:v>14.914972001178899</c:v>
                </c:pt>
                <c:pt idx="6">
                  <c:v>12.883536194747</c:v>
                </c:pt>
                <c:pt idx="7">
                  <c:v>11.3776018099548</c:v>
                </c:pt>
                <c:pt idx="8">
                  <c:v>10.1906634402097</c:v>
                </c:pt>
                <c:pt idx="9">
                  <c:v>9.2475454545454507</c:v>
                </c:pt>
                <c:pt idx="10">
                  <c:v>8.4762809917355408</c:v>
                </c:pt>
                <c:pt idx="11">
                  <c:v>7.8268122535638502</c:v>
                </c:pt>
                <c:pt idx="12">
                  <c:v>7.2852125043905902</c:v>
                </c:pt>
                <c:pt idx="13">
                  <c:v>6.8062820344329102</c:v>
                </c:pt>
                <c:pt idx="14">
                  <c:v>6.4057407407407396</c:v>
                </c:pt>
                <c:pt idx="15">
                  <c:v>6.0647490530303001</c:v>
                </c:pt>
                <c:pt idx="16">
                  <c:v>5.7554572610294104</c:v>
                </c:pt>
                <c:pt idx="17">
                  <c:v>5.4933598937583001</c:v>
                </c:pt>
                <c:pt idx="18">
                  <c:v>5.2681578947368397</c:v>
                </c:pt>
                <c:pt idx="19">
                  <c:v>5.0617000000000001</c:v>
                </c:pt>
              </c:numCache>
            </c:numRef>
          </c:yVal>
          <c:smooth val="1"/>
        </c:ser>
        <c:dLbls>
          <c:showLegendKey val="0"/>
          <c:showVal val="0"/>
          <c:showCatName val="0"/>
          <c:showSerName val="0"/>
          <c:showPercent val="0"/>
          <c:showBubbleSize val="0"/>
        </c:dLbls>
        <c:axId val="473543784"/>
        <c:axId val="473544176"/>
      </c:scatterChart>
      <c:valAx>
        <c:axId val="473543784"/>
        <c:scaling>
          <c:orientation val="minMax"/>
          <c:max val="21"/>
          <c:min val="0"/>
        </c:scaling>
        <c:delete val="0"/>
        <c:axPos val="b"/>
        <c:majorGridlines>
          <c:spPr>
            <a:ln w="9525" cap="flat" cmpd="sng" algn="ctr">
              <a:solidFill>
                <a:schemeClr val="accent1">
                  <a:lumMod val="40000"/>
                  <a:lumOff val="60000"/>
                </a:schemeClr>
              </a:solidFill>
              <a:round/>
            </a:ln>
            <a:effectLst/>
          </c:spPr>
        </c:majorGridlines>
        <c:numFmt formatCode="General" sourceLinked="1"/>
        <c:majorTickMark val="out"/>
        <c:minorTickMark val="none"/>
        <c:tickLblPos val="nextTo"/>
        <c:spPr>
          <a:noFill/>
          <a:ln w="9525" cap="flat" cmpd="sng" algn="ctr">
            <a:solidFill>
              <a:schemeClr val="accent5">
                <a:lumMod val="60000"/>
                <a:lumOff val="40000"/>
              </a:schemeClr>
            </a:solidFill>
            <a:round/>
          </a:ln>
          <a:effectLst/>
        </c:spPr>
        <c:txPr>
          <a:bodyPr rot="-60000000" spcFirstLastPara="1" vertOverflow="ellipsis" vert="horz" wrap="square" anchor="ctr" anchorCtr="1"/>
          <a:lstStyle/>
          <a:p>
            <a:pPr>
              <a:defRPr sz="1400" b="0" i="0" u="none" strike="noStrike" kern="1200" baseline="0">
                <a:solidFill>
                  <a:srgbClr val="002060"/>
                </a:solidFill>
                <a:latin typeface="Montserrat" panose="00000500000000000000" pitchFamily="50" charset="0"/>
                <a:ea typeface="+mn-ea"/>
                <a:cs typeface="+mn-cs"/>
              </a:defRPr>
            </a:pPr>
            <a:endParaRPr lang="en-US"/>
          </a:p>
        </c:txPr>
        <c:crossAx val="473544176"/>
        <c:crosses val="autoZero"/>
        <c:crossBetween val="midCat"/>
      </c:valAx>
      <c:valAx>
        <c:axId val="473544176"/>
        <c:scaling>
          <c:orientation val="minMax"/>
        </c:scaling>
        <c:delete val="0"/>
        <c:axPos val="l"/>
        <c:majorGridlines>
          <c:spPr>
            <a:ln w="9525" cap="flat" cmpd="sng" algn="ctr">
              <a:solidFill>
                <a:schemeClr val="accent1">
                  <a:lumMod val="40000"/>
                  <a:lumOff val="60000"/>
                </a:schemeClr>
              </a:solidFill>
              <a:round/>
            </a:ln>
            <a:effectLst/>
          </c:spPr>
        </c:majorGridlines>
        <c:numFmt formatCode="General" sourceLinked="1"/>
        <c:majorTickMark val="none"/>
        <c:minorTickMark val="none"/>
        <c:tickLblPos val="nextTo"/>
        <c:spPr>
          <a:noFill/>
          <a:ln w="9525" cap="flat" cmpd="sng" algn="ctr">
            <a:solidFill>
              <a:schemeClr val="accent5">
                <a:lumMod val="60000"/>
                <a:lumOff val="40000"/>
              </a:schemeClr>
            </a:solidFill>
            <a:round/>
          </a:ln>
          <a:effectLst/>
        </c:spPr>
        <c:txPr>
          <a:bodyPr rot="-60000000" spcFirstLastPara="1" vertOverflow="ellipsis" vert="horz" wrap="square" anchor="ctr" anchorCtr="1"/>
          <a:lstStyle/>
          <a:p>
            <a:pPr>
              <a:defRPr sz="1400" b="0" i="0" u="none" strike="noStrike" kern="1200" baseline="0">
                <a:solidFill>
                  <a:srgbClr val="002060"/>
                </a:solidFill>
                <a:latin typeface="Montserrat" panose="00000500000000000000" pitchFamily="50" charset="0"/>
                <a:ea typeface="+mn-ea"/>
                <a:cs typeface="+mn-cs"/>
              </a:defRPr>
            </a:pPr>
            <a:endParaRPr lang="en-US"/>
          </a:p>
        </c:txPr>
        <c:crossAx val="473543784"/>
        <c:crosses val="autoZero"/>
        <c:crossBetween val="midCat"/>
      </c:valAx>
      <c:spPr>
        <a:noFill/>
        <a:ln>
          <a:noFill/>
        </a:ln>
        <a:effectLst/>
      </c:spPr>
    </c:plotArea>
    <c:plotVisOnly val="1"/>
    <c:dispBlanksAs val="gap"/>
    <c:showDLblsOverMax val="0"/>
  </c:chart>
  <c:spPr>
    <a:noFill/>
    <a:ln>
      <a:noFill/>
    </a:ln>
    <a:effectLst/>
  </c:spPr>
  <c:txPr>
    <a:bodyPr/>
    <a:lstStyle/>
    <a:p>
      <a:pPr>
        <a:defRPr>
          <a:latin typeface="Montserrat" panose="00000500000000000000" pitchFamily="50" charset="0"/>
        </a:defRPr>
      </a:pPr>
      <a:endParaRPr lang="en-US"/>
    </a:p>
  </c:txPr>
  <c:externalData r:id="rId3">
    <c:autoUpdate val="0"/>
  </c:externalData>
  <c:userShapes r:id="rId4"/>
</c:chartSpace>
</file>

<file path=ppt/charts/chart9.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smoothMarker"/>
        <c:varyColors val="0"/>
        <c:ser>
          <c:idx val="0"/>
          <c:order val="0"/>
          <c:tx>
            <c:strRef>
              <c:f>Sheet1!$B$1</c:f>
              <c:strCache>
                <c:ptCount val="1"/>
                <c:pt idx="0">
                  <c:v>Y-Values</c:v>
                </c:pt>
              </c:strCache>
            </c:strRef>
          </c:tx>
          <c:spPr>
            <a:ln w="41275" cap="rnd">
              <a:solidFill>
                <a:schemeClr val="accent5">
                  <a:lumMod val="60000"/>
                  <a:lumOff val="40000"/>
                </a:schemeClr>
              </a:solidFill>
              <a:round/>
            </a:ln>
            <a:effectLst/>
          </c:spPr>
          <c:marker>
            <c:symbol val="circle"/>
            <c:size val="14"/>
            <c:spPr>
              <a:solidFill>
                <a:schemeClr val="accent5">
                  <a:lumMod val="60000"/>
                  <a:lumOff val="40000"/>
                </a:schemeClr>
              </a:solidFill>
              <a:ln w="9525">
                <a:noFill/>
              </a:ln>
              <a:effectLst/>
            </c:spPr>
          </c:marker>
          <c:dPt>
            <c:idx val="2"/>
            <c:marker>
              <c:symbol val="circle"/>
              <c:size val="14"/>
              <c:spPr>
                <a:solidFill>
                  <a:srgbClr val="002060"/>
                </a:solidFill>
                <a:ln w="9525">
                  <a:noFill/>
                </a:ln>
                <a:effectLst/>
              </c:spPr>
            </c:marker>
            <c:bubble3D val="0"/>
          </c:dPt>
          <c:dPt>
            <c:idx val="19"/>
            <c:marker>
              <c:symbol val="circle"/>
              <c:size val="14"/>
              <c:spPr>
                <a:solidFill>
                  <a:schemeClr val="accent5">
                    <a:lumMod val="60000"/>
                    <a:lumOff val="40000"/>
                  </a:schemeClr>
                </a:solidFill>
                <a:ln w="9525">
                  <a:noFill/>
                </a:ln>
                <a:effectLst/>
              </c:spPr>
            </c:marker>
            <c:bubble3D val="0"/>
          </c:dPt>
          <c:xVal>
            <c:numRef>
              <c:f>Sheet1!$A$2:$A$21</c:f>
              <c:numCache>
                <c:formatCode>General</c:formatCode>
                <c:ptCount val="2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numCache>
            </c:numRef>
          </c:xVal>
          <c:yVal>
            <c:numRef>
              <c:f>Sheet1!$B$2:$B$21</c:f>
              <c:numCache>
                <c:formatCode>General</c:formatCode>
                <c:ptCount val="20"/>
                <c:pt idx="0">
                  <c:v>84.252902155887199</c:v>
                </c:pt>
                <c:pt idx="1">
                  <c:v>42.872287145242097</c:v>
                </c:pt>
                <c:pt idx="2">
                  <c:v>28.965575146935301</c:v>
                </c:pt>
                <c:pt idx="3">
                  <c:v>21.954429301533199</c:v>
                </c:pt>
                <c:pt idx="4">
                  <c:v>17.754434782608701</c:v>
                </c:pt>
                <c:pt idx="5">
                  <c:v>14.914972001178899</c:v>
                </c:pt>
                <c:pt idx="6">
                  <c:v>12.883536194747</c:v>
                </c:pt>
                <c:pt idx="7">
                  <c:v>11.3776018099548</c:v>
                </c:pt>
                <c:pt idx="8">
                  <c:v>10.1906634402097</c:v>
                </c:pt>
                <c:pt idx="9">
                  <c:v>9.2475454545454507</c:v>
                </c:pt>
                <c:pt idx="10">
                  <c:v>8.4762809917355408</c:v>
                </c:pt>
                <c:pt idx="11">
                  <c:v>7.8268122535638502</c:v>
                </c:pt>
                <c:pt idx="12">
                  <c:v>7.2852125043905902</c:v>
                </c:pt>
                <c:pt idx="13">
                  <c:v>6.8062820344329102</c:v>
                </c:pt>
                <c:pt idx="14">
                  <c:v>6.4057407407407396</c:v>
                </c:pt>
                <c:pt idx="15">
                  <c:v>6.0647490530303001</c:v>
                </c:pt>
                <c:pt idx="16">
                  <c:v>5.7554572610294104</c:v>
                </c:pt>
                <c:pt idx="17">
                  <c:v>5.4933598937583001</c:v>
                </c:pt>
                <c:pt idx="18">
                  <c:v>5.2681578947368397</c:v>
                </c:pt>
                <c:pt idx="19">
                  <c:v>5.0617000000000001</c:v>
                </c:pt>
              </c:numCache>
            </c:numRef>
          </c:yVal>
          <c:smooth val="1"/>
        </c:ser>
        <c:dLbls>
          <c:showLegendKey val="0"/>
          <c:showVal val="0"/>
          <c:showCatName val="0"/>
          <c:showSerName val="0"/>
          <c:showPercent val="0"/>
          <c:showBubbleSize val="0"/>
        </c:dLbls>
        <c:axId val="554176184"/>
        <c:axId val="554178536"/>
      </c:scatterChart>
      <c:valAx>
        <c:axId val="554176184"/>
        <c:scaling>
          <c:orientation val="minMax"/>
          <c:max val="21"/>
          <c:min val="0"/>
        </c:scaling>
        <c:delete val="0"/>
        <c:axPos val="b"/>
        <c:majorGridlines>
          <c:spPr>
            <a:ln w="9525" cap="flat" cmpd="sng" algn="ctr">
              <a:solidFill>
                <a:schemeClr val="accent1">
                  <a:lumMod val="40000"/>
                  <a:lumOff val="60000"/>
                </a:schemeClr>
              </a:solidFill>
              <a:round/>
            </a:ln>
            <a:effectLst/>
          </c:spPr>
        </c:majorGridlines>
        <c:numFmt formatCode="General" sourceLinked="1"/>
        <c:majorTickMark val="out"/>
        <c:minorTickMark val="none"/>
        <c:tickLblPos val="nextTo"/>
        <c:spPr>
          <a:noFill/>
          <a:ln w="9525" cap="flat" cmpd="sng" algn="ctr">
            <a:solidFill>
              <a:schemeClr val="accent5">
                <a:lumMod val="60000"/>
                <a:lumOff val="40000"/>
              </a:schemeClr>
            </a:solidFill>
            <a:round/>
          </a:ln>
          <a:effectLst/>
        </c:spPr>
        <c:txPr>
          <a:bodyPr rot="-60000000" spcFirstLastPara="1" vertOverflow="ellipsis" vert="horz" wrap="square" anchor="ctr" anchorCtr="1"/>
          <a:lstStyle/>
          <a:p>
            <a:pPr>
              <a:defRPr sz="1400" b="0" i="0" u="none" strike="noStrike" kern="1200" baseline="0">
                <a:solidFill>
                  <a:srgbClr val="002060"/>
                </a:solidFill>
                <a:latin typeface="Montserrat" panose="00000500000000000000" pitchFamily="50" charset="0"/>
                <a:ea typeface="+mn-ea"/>
                <a:cs typeface="+mn-cs"/>
              </a:defRPr>
            </a:pPr>
            <a:endParaRPr lang="en-US"/>
          </a:p>
        </c:txPr>
        <c:crossAx val="554178536"/>
        <c:crosses val="autoZero"/>
        <c:crossBetween val="midCat"/>
      </c:valAx>
      <c:valAx>
        <c:axId val="554178536"/>
        <c:scaling>
          <c:orientation val="minMax"/>
        </c:scaling>
        <c:delete val="0"/>
        <c:axPos val="l"/>
        <c:majorGridlines>
          <c:spPr>
            <a:ln w="9525" cap="flat" cmpd="sng" algn="ctr">
              <a:solidFill>
                <a:schemeClr val="accent1">
                  <a:lumMod val="40000"/>
                  <a:lumOff val="60000"/>
                </a:schemeClr>
              </a:solidFill>
              <a:round/>
            </a:ln>
            <a:effectLst/>
          </c:spPr>
        </c:majorGridlines>
        <c:numFmt formatCode="General" sourceLinked="1"/>
        <c:majorTickMark val="none"/>
        <c:minorTickMark val="none"/>
        <c:tickLblPos val="nextTo"/>
        <c:spPr>
          <a:noFill/>
          <a:ln w="9525" cap="flat" cmpd="sng" algn="ctr">
            <a:solidFill>
              <a:schemeClr val="accent5">
                <a:lumMod val="60000"/>
                <a:lumOff val="40000"/>
              </a:schemeClr>
            </a:solidFill>
            <a:round/>
          </a:ln>
          <a:effectLst/>
        </c:spPr>
        <c:txPr>
          <a:bodyPr rot="-60000000" spcFirstLastPara="1" vertOverflow="ellipsis" vert="horz" wrap="square" anchor="ctr" anchorCtr="1"/>
          <a:lstStyle/>
          <a:p>
            <a:pPr>
              <a:defRPr sz="1400" b="0" i="0" u="none" strike="noStrike" kern="1200" baseline="0">
                <a:solidFill>
                  <a:srgbClr val="002060"/>
                </a:solidFill>
                <a:latin typeface="Montserrat" panose="00000500000000000000" pitchFamily="50" charset="0"/>
                <a:ea typeface="+mn-ea"/>
                <a:cs typeface="+mn-cs"/>
              </a:defRPr>
            </a:pPr>
            <a:endParaRPr lang="en-US"/>
          </a:p>
        </c:txPr>
        <c:crossAx val="554176184"/>
        <c:crosses val="autoZero"/>
        <c:crossBetween val="midCat"/>
      </c:valAx>
      <c:spPr>
        <a:noFill/>
        <a:ln>
          <a:noFill/>
        </a:ln>
        <a:effectLst/>
      </c:spPr>
    </c:plotArea>
    <c:plotVisOnly val="1"/>
    <c:dispBlanksAs val="gap"/>
    <c:showDLblsOverMax val="0"/>
  </c:chart>
  <c:spPr>
    <a:noFill/>
    <a:ln>
      <a:noFill/>
    </a:ln>
    <a:effectLst/>
  </c:spPr>
  <c:txPr>
    <a:bodyPr/>
    <a:lstStyle/>
    <a:p>
      <a:pPr>
        <a:defRPr>
          <a:latin typeface="Montserrat" panose="00000500000000000000" pitchFamily="50" charset="0"/>
        </a:defRPr>
      </a:pPr>
      <a:endParaRPr lang="en-US"/>
    </a:p>
  </c:txPr>
  <c:externalData r:id="rId3">
    <c:autoUpdate val="0"/>
  </c:externalData>
  <c:userShapes r:id="rId4"/>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valueAxis>
  <cs:wall>
    <cs:lnRef idx="0"/>
    <cs:fillRef idx="0"/>
    <cs:effectRef idx="0"/>
    <cs:fontRef idx="minor">
      <a:schemeClr val="tx1"/>
    </cs:fontRef>
    <cs:spPr>
      <a:noFill/>
      <a:ln>
        <a:noFill/>
      </a:ln>
    </cs:spPr>
  </cs:wall>
</cs:chartStyle>
</file>

<file path=ppt/drawings/drawing1.xml><?xml version="1.0" encoding="utf-8"?>
<c:userShapes xmlns:c="http://schemas.openxmlformats.org/drawingml/2006/chart">
  <cdr:relSizeAnchor xmlns:cdr="http://schemas.openxmlformats.org/drawingml/2006/chartDrawing">
    <cdr:from>
      <cdr:x>0.2039</cdr:x>
      <cdr:y>0.13224</cdr:y>
    </cdr:from>
    <cdr:to>
      <cdr:x>0.38437</cdr:x>
      <cdr:y>0.24621</cdr:y>
    </cdr:to>
    <cdr:sp macro="" textlink="">
      <cdr:nvSpPr>
        <cdr:cNvPr id="2" name="TextBox 18"/>
        <cdr:cNvSpPr txBox="1"/>
      </cdr:nvSpPr>
      <cdr:spPr>
        <a:xfrm xmlns:a="http://schemas.openxmlformats.org/drawingml/2006/main">
          <a:off x="2298630" y="685315"/>
          <a:ext cx="2034457" cy="590637"/>
        </a:xfrm>
        <a:prstGeom xmlns:a="http://schemas.openxmlformats.org/drawingml/2006/main" prst="rect">
          <a:avLst/>
        </a:prstGeom>
        <a:noFill xmlns:a="http://schemas.openxmlformats.org/drawingml/2006/main"/>
      </cdr:spPr>
      <cdr:txBody>
        <a:bodyPr xmlns:a="http://schemas.openxmlformats.org/drawingml/2006/main" wrap="square" rtlCol="0">
          <a:spAutoFit/>
        </a:bodyPr>
        <a:lstStyle xmlns:a="http://schemas.openxmlformats.org/drawingml/2006/main">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xmlns:a="http://schemas.openxmlformats.org/drawingml/2006/main">
          <a:r>
            <a:rPr lang="en-US" sz="1600" b="1" i="1" dirty="0">
              <a:solidFill>
                <a:srgbClr val="002060"/>
              </a:solidFill>
              <a:latin typeface="Montserrat" panose="00000500000000000000" pitchFamily="50" charset="0"/>
            </a:rPr>
            <a:t>Morning peak hours</a:t>
          </a:r>
        </a:p>
      </cdr:txBody>
    </cdr:sp>
  </cdr:relSizeAnchor>
  <cdr:relSizeAnchor xmlns:cdr="http://schemas.openxmlformats.org/drawingml/2006/chartDrawing">
    <cdr:from>
      <cdr:x>0.5278</cdr:x>
      <cdr:y>0.1657</cdr:y>
    </cdr:from>
    <cdr:to>
      <cdr:x>0.70828</cdr:x>
      <cdr:y>0.27966</cdr:y>
    </cdr:to>
    <cdr:sp macro="" textlink="">
      <cdr:nvSpPr>
        <cdr:cNvPr id="3" name="TextBox 18"/>
        <cdr:cNvSpPr txBox="1"/>
      </cdr:nvSpPr>
      <cdr:spPr>
        <a:xfrm xmlns:a="http://schemas.openxmlformats.org/drawingml/2006/main">
          <a:off x="5949955" y="858739"/>
          <a:ext cx="2034570" cy="590586"/>
        </a:xfrm>
        <a:prstGeom xmlns:a="http://schemas.openxmlformats.org/drawingml/2006/main" prst="rect">
          <a:avLst/>
        </a:prstGeom>
        <a:noFill xmlns:a="http://schemas.openxmlformats.org/drawingml/2006/main"/>
      </cdr:spPr>
      <cdr:txBody>
        <a:bodyPr xmlns:a="http://schemas.openxmlformats.org/drawingml/2006/main" wrap="square" rtlCol="0">
          <a:spAutoFit/>
        </a:bodyP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sz="1600" b="1" i="1" dirty="0">
              <a:solidFill>
                <a:srgbClr val="002060"/>
              </a:solidFill>
              <a:latin typeface="Montserrat" panose="00000500000000000000" pitchFamily="50" charset="0"/>
            </a:rPr>
            <a:t>Evening peak hours</a:t>
          </a:r>
        </a:p>
      </cdr:txBody>
    </cdr:sp>
  </cdr:relSizeAnchor>
  <cdr:relSizeAnchor xmlns:cdr="http://schemas.openxmlformats.org/drawingml/2006/chartDrawing">
    <cdr:from>
      <cdr:x>0.01545</cdr:x>
      <cdr:y>0</cdr:y>
    </cdr:from>
    <cdr:to>
      <cdr:x>0.24639</cdr:x>
      <cdr:y>0.11607</cdr:y>
    </cdr:to>
    <cdr:sp macro="" textlink="">
      <cdr:nvSpPr>
        <cdr:cNvPr id="4" name="TextBox 18">
          <a:extLst xmlns:a="http://schemas.openxmlformats.org/drawingml/2006/main">
            <a:ext uri="{FF2B5EF4-FFF2-40B4-BE49-F238E27FC236}">
              <a16:creationId xmlns="" xmlns:a16="http://schemas.microsoft.com/office/drawing/2014/main" id="{A7587408-DD7F-40D4-BEF9-7DE5AE26D957}"/>
            </a:ext>
          </a:extLst>
        </cdr:cNvPr>
        <cdr:cNvSpPr txBox="1"/>
      </cdr:nvSpPr>
      <cdr:spPr>
        <a:xfrm xmlns:a="http://schemas.openxmlformats.org/drawingml/2006/main">
          <a:off x="174171" y="0"/>
          <a:ext cx="2603391" cy="584775"/>
        </a:xfrm>
        <a:prstGeom xmlns:a="http://schemas.openxmlformats.org/drawingml/2006/main" prst="rect">
          <a:avLst/>
        </a:prstGeom>
        <a:noFill xmlns:a="http://schemas.openxmlformats.org/drawingml/2006/main"/>
      </cdr:spPr>
      <cdr:txBody>
        <a:bodyPr xmlns:a="http://schemas.openxmlformats.org/drawingml/2006/main" wrap="square" rtlCol="0">
          <a:spAutoFit/>
        </a:bodyP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sz="1600" i="1" dirty="0">
              <a:solidFill>
                <a:schemeClr val="tx1">
                  <a:lumMod val="65000"/>
                  <a:lumOff val="35000"/>
                </a:schemeClr>
              </a:solidFill>
              <a:latin typeface="Montserrat" panose="00000500000000000000" pitchFamily="50" charset="0"/>
            </a:rPr>
            <a:t>Service interruptions</a:t>
          </a:r>
        </a:p>
        <a:p xmlns:a="http://schemas.openxmlformats.org/drawingml/2006/main">
          <a:r>
            <a:rPr lang="en-US" sz="1600" i="1" dirty="0">
              <a:solidFill>
                <a:schemeClr val="tx1">
                  <a:lumMod val="65000"/>
                  <a:lumOff val="35000"/>
                </a:schemeClr>
              </a:solidFill>
              <a:latin typeface="Montserrat" panose="00000500000000000000" pitchFamily="50" charset="0"/>
            </a:rPr>
            <a:t>experienced</a:t>
          </a:r>
        </a:p>
      </cdr:txBody>
    </cdr:sp>
  </cdr:relSizeAnchor>
  <cdr:relSizeAnchor xmlns:cdr="http://schemas.openxmlformats.org/drawingml/2006/chartDrawing">
    <cdr:from>
      <cdr:x>0.59539</cdr:x>
      <cdr:y>0.63911</cdr:y>
    </cdr:from>
    <cdr:to>
      <cdr:x>0.97456</cdr:x>
      <cdr:y>0.79499</cdr:y>
    </cdr:to>
    <cdr:sp macro="" textlink="">
      <cdr:nvSpPr>
        <cdr:cNvPr id="5" name="TextBox 7">
          <a:extLst xmlns:a="http://schemas.openxmlformats.org/drawingml/2006/main">
            <a:ext uri="{FF2B5EF4-FFF2-40B4-BE49-F238E27FC236}">
              <a16:creationId xmlns="" xmlns:a16="http://schemas.microsoft.com/office/drawing/2014/main" id="{BBDAFE24-8032-4DCE-84C5-202AC306599C}"/>
            </a:ext>
          </a:extLst>
        </cdr:cNvPr>
        <cdr:cNvSpPr txBox="1"/>
      </cdr:nvSpPr>
      <cdr:spPr>
        <a:xfrm xmlns:a="http://schemas.openxmlformats.org/drawingml/2006/main">
          <a:off x="6316980" y="3154750"/>
          <a:ext cx="4022902" cy="769441"/>
        </a:xfrm>
        <a:prstGeom xmlns:a="http://schemas.openxmlformats.org/drawingml/2006/main" prst="rect">
          <a:avLst/>
        </a:prstGeom>
        <a:noFill xmlns:a="http://schemas.openxmlformats.org/drawingml/2006/main"/>
      </cdr:spPr>
      <cdr:txBody>
        <a:bodyPr xmlns:a="http://schemas.openxmlformats.org/drawingml/2006/main" wrap="square" rtlCol="0">
          <a:spAutoFit/>
        </a:bodyPr>
        <a:lstStyle xmlns:a="http://schemas.openxmlformats.org/drawingml/2006/main">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xmlns:a="http://schemas.openxmlformats.org/drawingml/2006/main">
          <a:r>
            <a:rPr lang="en-US" sz="1100" dirty="0">
              <a:latin typeface="Montserrat" panose="00000500000000000000" pitchFamily="50" charset="0"/>
            </a:rPr>
            <a:t>Data source:</a:t>
          </a:r>
        </a:p>
        <a:p xmlns:a="http://schemas.openxmlformats.org/drawingml/2006/main">
          <a:r>
            <a:rPr lang="en-US" sz="1100" dirty="0" err="1">
              <a:latin typeface="Montserrat" panose="00000500000000000000" pitchFamily="50" charset="0"/>
            </a:rPr>
            <a:t>Bueza</a:t>
          </a:r>
          <a:r>
            <a:rPr lang="en-US" sz="1100" dirty="0">
              <a:latin typeface="Montserrat" panose="00000500000000000000" pitchFamily="50" charset="0"/>
            </a:rPr>
            <a:t>, Michael (January 1, 2018). “MRT woes: how often do they happen?”. Rappler.com. With an update on November 20, 2018.</a:t>
          </a:r>
        </a:p>
      </cdr:txBody>
    </cdr:sp>
  </cdr:relSizeAnchor>
</c:userShapes>
</file>

<file path=ppt/drawings/drawing2.xml><?xml version="1.0" encoding="utf-8"?>
<c:userShapes xmlns:c="http://schemas.openxmlformats.org/drawingml/2006/chart">
  <cdr:relSizeAnchor xmlns:cdr="http://schemas.openxmlformats.org/drawingml/2006/chartDrawing">
    <cdr:from>
      <cdr:x>0.53608</cdr:x>
      <cdr:y>0.55521</cdr:y>
    </cdr:from>
    <cdr:to>
      <cdr:x>0.97904</cdr:x>
      <cdr:y>0.94693</cdr:y>
    </cdr:to>
    <cdr:sp macro="" textlink="">
      <cdr:nvSpPr>
        <cdr:cNvPr id="2" name="TextBox 24">
          <a:extLst xmlns:a="http://schemas.openxmlformats.org/drawingml/2006/main">
            <a:ext uri="{FF2B5EF4-FFF2-40B4-BE49-F238E27FC236}">
              <a16:creationId xmlns="" xmlns:a16="http://schemas.microsoft.com/office/drawing/2014/main" id="{3D20881B-54AA-4D32-ACE2-7506BD99627A}"/>
            </a:ext>
          </a:extLst>
        </cdr:cNvPr>
        <cdr:cNvSpPr txBox="1"/>
      </cdr:nvSpPr>
      <cdr:spPr>
        <a:xfrm xmlns:a="http://schemas.openxmlformats.org/drawingml/2006/main">
          <a:off x="3202547" y="2530124"/>
          <a:ext cx="2646260" cy="1785104"/>
        </a:xfrm>
        <a:prstGeom xmlns:a="http://schemas.openxmlformats.org/drawingml/2006/main" prst="rect">
          <a:avLst/>
        </a:prstGeom>
        <a:noFill xmlns:a="http://schemas.openxmlformats.org/drawingml/2006/main"/>
      </cdr:spPr>
      <cdr:txBody>
        <a:bodyPr xmlns:a="http://schemas.openxmlformats.org/drawingml/2006/main" wrap="square" rtlCol="0">
          <a:spAutoFit/>
        </a:bodyPr>
        <a:lstStyle xmlns:a="http://schemas.openxmlformats.org/drawingml/2006/main">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xmlns:a="http://schemas.openxmlformats.org/drawingml/2006/main">
          <a:pPr algn="r"/>
          <a:r>
            <a:rPr lang="en-US" sz="1100" dirty="0">
              <a:solidFill>
                <a:schemeClr val="tx1">
                  <a:lumMod val="65000"/>
                  <a:lumOff val="35000"/>
                </a:schemeClr>
              </a:solidFill>
              <a:latin typeface="Montserrat" panose="00000500000000000000" pitchFamily="50" charset="0"/>
            </a:rPr>
            <a:t>How many (in percent) of people arriving at each station are going southbound? In want of actual data, we will have to propose hypothetical values. For now. Data collection may be undertaken should the simulation model be put to use, and these can be implemented into the model with minimal tweaking.</a:t>
          </a:r>
        </a:p>
      </cdr:txBody>
    </cdr:sp>
  </cdr:relSizeAnchor>
</c:userShapes>
</file>

<file path=ppt/drawings/drawing3.xml><?xml version="1.0" encoding="utf-8"?>
<c:userShapes xmlns:c="http://schemas.openxmlformats.org/drawingml/2006/chart">
  <cdr:relSizeAnchor xmlns:cdr="http://schemas.openxmlformats.org/drawingml/2006/chartDrawing">
    <cdr:from>
      <cdr:x>0.51771</cdr:x>
      <cdr:y>0.41423</cdr:y>
    </cdr:from>
    <cdr:to>
      <cdr:x>0.92305</cdr:x>
      <cdr:y>0.6366</cdr:y>
    </cdr:to>
    <cdr:sp macro="" textlink="">
      <cdr:nvSpPr>
        <cdr:cNvPr id="2" name="TextBox 24"/>
        <cdr:cNvSpPr txBox="1"/>
      </cdr:nvSpPr>
      <cdr:spPr>
        <a:xfrm xmlns:a="http://schemas.openxmlformats.org/drawingml/2006/main">
          <a:off x="4306185" y="2006566"/>
          <a:ext cx="3371534" cy="1077218"/>
        </a:xfrm>
        <a:prstGeom xmlns:a="http://schemas.openxmlformats.org/drawingml/2006/main" prst="rect">
          <a:avLst/>
        </a:prstGeom>
        <a:noFill xmlns:a="http://schemas.openxmlformats.org/drawingml/2006/main"/>
      </cdr:spPr>
      <cdr:txBody>
        <a:bodyPr xmlns:a="http://schemas.openxmlformats.org/drawingml/2006/main" wrap="square" rtlCol="0">
          <a:spAutoFit/>
        </a:bodyPr>
        <a:lstStyle xmlns:a="http://schemas.openxmlformats.org/drawingml/2006/main">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xmlns:a="http://schemas.openxmlformats.org/drawingml/2006/main">
          <a:pPr algn="r"/>
          <a:r>
            <a:rPr lang="en-US" sz="1600" dirty="0" smtClean="0">
              <a:solidFill>
                <a:srgbClr val="002060"/>
              </a:solidFill>
              <a:latin typeface="Montserrat" panose="00000500000000000000" pitchFamily="50" charset="0"/>
            </a:rPr>
            <a:t>At 20 trains, the simulation </a:t>
          </a:r>
          <a:r>
            <a:rPr lang="en-US" sz="1600" b="1" dirty="0" smtClean="0">
              <a:solidFill>
                <a:srgbClr val="002060"/>
              </a:solidFill>
              <a:latin typeface="Montserrat" panose="00000500000000000000" pitchFamily="50" charset="0"/>
            </a:rPr>
            <a:t>model reproduced the actual</a:t>
          </a:r>
          <a:r>
            <a:rPr lang="en-US" sz="1600" dirty="0" smtClean="0">
              <a:solidFill>
                <a:srgbClr val="002060"/>
              </a:solidFill>
              <a:latin typeface="Montserrat" panose="00000500000000000000" pitchFamily="50" charset="0"/>
            </a:rPr>
            <a:t> MRT headway of </a:t>
          </a:r>
          <a:r>
            <a:rPr lang="en-US" sz="1600" b="1" dirty="0" smtClean="0">
              <a:solidFill>
                <a:srgbClr val="002060"/>
              </a:solidFill>
              <a:latin typeface="Montserrat" panose="00000500000000000000" pitchFamily="50" charset="0"/>
            </a:rPr>
            <a:t>5 minutes </a:t>
          </a:r>
          <a:r>
            <a:rPr lang="en-US" sz="1600" dirty="0" smtClean="0">
              <a:solidFill>
                <a:srgbClr val="002060"/>
              </a:solidFill>
              <a:latin typeface="Montserrat" panose="00000500000000000000" pitchFamily="50" charset="0"/>
            </a:rPr>
            <a:t>reported in 2016. </a:t>
          </a:r>
          <a:endParaRPr lang="en-US" sz="1600" dirty="0">
            <a:solidFill>
              <a:srgbClr val="002060"/>
            </a:solidFill>
            <a:latin typeface="Montserrat" panose="00000500000000000000" pitchFamily="50" charset="0"/>
          </a:endParaRPr>
        </a:p>
      </cdr:txBody>
    </cdr:sp>
  </cdr:relSizeAnchor>
  <cdr:relSizeAnchor xmlns:cdr="http://schemas.openxmlformats.org/drawingml/2006/chartDrawing">
    <cdr:from>
      <cdr:x>0.92869</cdr:x>
      <cdr:y>0.4335</cdr:y>
    </cdr:from>
    <cdr:to>
      <cdr:x>0.92869</cdr:x>
      <cdr:y>0.82845</cdr:y>
    </cdr:to>
    <cdr:cxnSp macro="">
      <cdr:nvCxnSpPr>
        <cdr:cNvPr id="4" name="Straight Connector 3"/>
        <cdr:cNvCxnSpPr/>
      </cdr:nvCxnSpPr>
      <cdr:spPr>
        <a:xfrm xmlns:a="http://schemas.openxmlformats.org/drawingml/2006/main">
          <a:off x="7724634" y="2099928"/>
          <a:ext cx="0" cy="1913206"/>
        </a:xfrm>
        <a:prstGeom xmlns:a="http://schemas.openxmlformats.org/drawingml/2006/main" prst="line">
          <a:avLst/>
        </a:prstGeom>
        <a:ln xmlns:a="http://schemas.openxmlformats.org/drawingml/2006/main" w="28575">
          <a:solidFill>
            <a:srgbClr val="002060"/>
          </a:solidFill>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userShapes>
</file>

<file path=ppt/drawings/drawing4.xml><?xml version="1.0" encoding="utf-8"?>
<c:userShapes xmlns:c="http://schemas.openxmlformats.org/drawingml/2006/chart">
  <cdr:relSizeAnchor xmlns:cdr="http://schemas.openxmlformats.org/drawingml/2006/chartDrawing">
    <cdr:from>
      <cdr:x>0.41436</cdr:x>
      <cdr:y>0.35213</cdr:y>
    </cdr:from>
    <cdr:to>
      <cdr:x>1</cdr:x>
      <cdr:y>0.62533</cdr:y>
    </cdr:to>
    <cdr:sp macro="" textlink="">
      <cdr:nvSpPr>
        <cdr:cNvPr id="2" name="TextBox 24"/>
        <cdr:cNvSpPr txBox="1"/>
      </cdr:nvSpPr>
      <cdr:spPr>
        <a:xfrm xmlns:a="http://schemas.openxmlformats.org/drawingml/2006/main">
          <a:off x="3446575" y="1705752"/>
          <a:ext cx="4871178" cy="1323439"/>
        </a:xfrm>
        <a:prstGeom xmlns:a="http://schemas.openxmlformats.org/drawingml/2006/main" prst="rect">
          <a:avLst/>
        </a:prstGeom>
        <a:noFill xmlns:a="http://schemas.openxmlformats.org/drawingml/2006/main"/>
      </cdr:spPr>
      <cdr:txBody>
        <a:bodyPr xmlns:a="http://schemas.openxmlformats.org/drawingml/2006/main" wrap="square" rtlCol="0">
          <a:spAutoFit/>
        </a:bodyPr>
        <a:lstStyle xmlns:a="http://schemas.openxmlformats.org/drawingml/2006/main">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xmlns:a="http://schemas.openxmlformats.org/drawingml/2006/main">
          <a:pPr algn="l"/>
          <a:r>
            <a:rPr lang="en-US" sz="1600" dirty="0" smtClean="0">
              <a:solidFill>
                <a:srgbClr val="002060"/>
              </a:solidFill>
              <a:latin typeface="Montserrat" panose="00000500000000000000" pitchFamily="50" charset="0"/>
            </a:rPr>
            <a:t>We can talk about</a:t>
          </a:r>
          <a:r>
            <a:rPr lang="en-US" sz="1600" dirty="0" smtClean="0">
              <a:solidFill>
                <a:srgbClr val="002060"/>
              </a:solidFill>
              <a:latin typeface="Montserrat" panose="00000500000000000000" pitchFamily="50" charset="0"/>
            </a:rPr>
            <a:t> </a:t>
          </a:r>
          <a:r>
            <a:rPr lang="en-US" sz="1600" b="1" dirty="0" smtClean="0">
              <a:solidFill>
                <a:srgbClr val="002060"/>
              </a:solidFill>
              <a:latin typeface="Montserrat" panose="00000500000000000000" pitchFamily="50" charset="0"/>
            </a:rPr>
            <a:t>2017-’18 performance </a:t>
          </a:r>
          <a:r>
            <a:rPr lang="en-US" sz="1600" dirty="0" smtClean="0">
              <a:solidFill>
                <a:srgbClr val="002060"/>
              </a:solidFill>
              <a:latin typeface="Montserrat" panose="00000500000000000000" pitchFamily="50" charset="0"/>
            </a:rPr>
            <a:t>as well. Recently the DOTC has been reporting </a:t>
          </a:r>
          <a:r>
            <a:rPr lang="en-US" sz="1600" b="1" dirty="0" smtClean="0">
              <a:solidFill>
                <a:srgbClr val="002060"/>
              </a:solidFill>
              <a:latin typeface="Montserrat" panose="00000500000000000000" pitchFamily="50" charset="0"/>
            </a:rPr>
            <a:t>a usual 8 to 10 deployed trains</a:t>
          </a:r>
          <a:r>
            <a:rPr lang="en-US" sz="1600" dirty="0" smtClean="0">
              <a:solidFill>
                <a:srgbClr val="002060"/>
              </a:solidFill>
              <a:latin typeface="Montserrat" panose="00000500000000000000" pitchFamily="50" charset="0"/>
            </a:rPr>
            <a:t>, which means </a:t>
          </a:r>
          <a:r>
            <a:rPr lang="en-US" sz="1600" b="1" dirty="0" smtClean="0">
              <a:solidFill>
                <a:srgbClr val="002060"/>
              </a:solidFill>
              <a:latin typeface="Montserrat" panose="00000500000000000000" pitchFamily="50" charset="0"/>
            </a:rPr>
            <a:t>passengers wait 9 to 10 minutes </a:t>
          </a:r>
          <a:r>
            <a:rPr lang="en-US" sz="1600" dirty="0" smtClean="0">
              <a:solidFill>
                <a:srgbClr val="002060"/>
              </a:solidFill>
              <a:latin typeface="Montserrat" panose="00000500000000000000" pitchFamily="50" charset="0"/>
            </a:rPr>
            <a:t>between trains.</a:t>
          </a:r>
          <a:endParaRPr lang="en-US" sz="1600" dirty="0">
            <a:solidFill>
              <a:srgbClr val="002060"/>
            </a:solidFill>
            <a:latin typeface="Montserrat" panose="00000500000000000000" pitchFamily="50" charset="0"/>
          </a:endParaRPr>
        </a:p>
      </cdr:txBody>
    </cdr:sp>
  </cdr:relSizeAnchor>
  <cdr:relSizeAnchor xmlns:cdr="http://schemas.openxmlformats.org/drawingml/2006/chartDrawing">
    <cdr:from>
      <cdr:x>0.40947</cdr:x>
      <cdr:y>0.3638</cdr:y>
    </cdr:from>
    <cdr:to>
      <cdr:x>0.40947</cdr:x>
      <cdr:y>0.75875</cdr:y>
    </cdr:to>
    <cdr:cxnSp macro="">
      <cdr:nvCxnSpPr>
        <cdr:cNvPr id="4" name="Straight Connector 3"/>
        <cdr:cNvCxnSpPr/>
      </cdr:nvCxnSpPr>
      <cdr:spPr>
        <a:xfrm xmlns:a="http://schemas.openxmlformats.org/drawingml/2006/main">
          <a:off x="3405833" y="1762307"/>
          <a:ext cx="0" cy="1913189"/>
        </a:xfrm>
        <a:prstGeom xmlns:a="http://schemas.openxmlformats.org/drawingml/2006/main" prst="line">
          <a:avLst/>
        </a:prstGeom>
        <a:ln xmlns:a="http://schemas.openxmlformats.org/drawingml/2006/main" w="28575">
          <a:solidFill>
            <a:srgbClr val="002060"/>
          </a:solidFill>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userShapes>
</file>

<file path=ppt/drawings/drawing5.xml><?xml version="1.0" encoding="utf-8"?>
<c:userShapes xmlns:c="http://schemas.openxmlformats.org/drawingml/2006/chart">
  <cdr:relSizeAnchor xmlns:cdr="http://schemas.openxmlformats.org/drawingml/2006/chartDrawing">
    <cdr:from>
      <cdr:x>0.27873</cdr:x>
      <cdr:y>0.27763</cdr:y>
    </cdr:from>
    <cdr:to>
      <cdr:x>0.73589</cdr:x>
      <cdr:y>0.50001</cdr:y>
    </cdr:to>
    <cdr:sp macro="" textlink="">
      <cdr:nvSpPr>
        <cdr:cNvPr id="2" name="TextBox 24"/>
        <cdr:cNvSpPr txBox="1"/>
      </cdr:nvSpPr>
      <cdr:spPr>
        <a:xfrm xmlns:a="http://schemas.openxmlformats.org/drawingml/2006/main">
          <a:off x="2318373" y="1344875"/>
          <a:ext cx="3802544" cy="1077218"/>
        </a:xfrm>
        <a:prstGeom xmlns:a="http://schemas.openxmlformats.org/drawingml/2006/main" prst="rect">
          <a:avLst/>
        </a:prstGeom>
        <a:noFill xmlns:a="http://schemas.openxmlformats.org/drawingml/2006/main"/>
      </cdr:spPr>
      <cdr:txBody>
        <a:bodyPr xmlns:a="http://schemas.openxmlformats.org/drawingml/2006/main" wrap="square" rtlCol="0">
          <a:spAutoFit/>
        </a:bodyPr>
        <a:lstStyle xmlns:a="http://schemas.openxmlformats.org/drawingml/2006/main">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xmlns:a="http://schemas.openxmlformats.org/drawingml/2006/main">
          <a:pPr algn="l"/>
          <a:r>
            <a:rPr lang="en-US" sz="1600" dirty="0" smtClean="0">
              <a:solidFill>
                <a:srgbClr val="002060"/>
              </a:solidFill>
              <a:latin typeface="Montserrat" panose="00000500000000000000" pitchFamily="50" charset="0"/>
            </a:rPr>
            <a:t>Another recently reported number: </a:t>
          </a:r>
          <a:r>
            <a:rPr lang="en-US" sz="1600" b="1" dirty="0" smtClean="0">
              <a:solidFill>
                <a:srgbClr val="002060"/>
              </a:solidFill>
              <a:latin typeface="Montserrat" panose="00000500000000000000" pitchFamily="50" charset="0"/>
            </a:rPr>
            <a:t>at 5 trains</a:t>
          </a:r>
          <a:r>
            <a:rPr lang="en-US" sz="1600" dirty="0" smtClean="0">
              <a:solidFill>
                <a:srgbClr val="002060"/>
              </a:solidFill>
              <a:latin typeface="Montserrat" panose="00000500000000000000" pitchFamily="50" charset="0"/>
            </a:rPr>
            <a:t>, </a:t>
          </a:r>
          <a:r>
            <a:rPr lang="en-US" sz="1600" b="1" dirty="0" smtClean="0">
              <a:solidFill>
                <a:srgbClr val="002060"/>
              </a:solidFill>
              <a:latin typeface="Montserrat" panose="00000500000000000000" pitchFamily="50" charset="0"/>
            </a:rPr>
            <a:t>passengers wait an average 20 minutes</a:t>
          </a:r>
          <a:r>
            <a:rPr lang="en-US" sz="1600" dirty="0" smtClean="0">
              <a:solidFill>
                <a:srgbClr val="002060"/>
              </a:solidFill>
              <a:latin typeface="Montserrat" panose="00000500000000000000" pitchFamily="50" charset="0"/>
            </a:rPr>
            <a:t> before the next train arrives at the platform.</a:t>
          </a:r>
          <a:endParaRPr lang="en-US" sz="1600" dirty="0">
            <a:solidFill>
              <a:srgbClr val="002060"/>
            </a:solidFill>
            <a:latin typeface="Montserrat" panose="00000500000000000000" pitchFamily="50" charset="0"/>
          </a:endParaRPr>
        </a:p>
      </cdr:txBody>
    </cdr:sp>
  </cdr:relSizeAnchor>
  <cdr:relSizeAnchor xmlns:cdr="http://schemas.openxmlformats.org/drawingml/2006/chartDrawing">
    <cdr:from>
      <cdr:x>0.27755</cdr:x>
      <cdr:y>0.29499</cdr:y>
    </cdr:from>
    <cdr:to>
      <cdr:x>0.27755</cdr:x>
      <cdr:y>0.68994</cdr:y>
    </cdr:to>
    <cdr:cxnSp macro="">
      <cdr:nvCxnSpPr>
        <cdr:cNvPr id="4" name="Straight Connector 3"/>
        <cdr:cNvCxnSpPr/>
      </cdr:nvCxnSpPr>
      <cdr:spPr>
        <a:xfrm xmlns:a="http://schemas.openxmlformats.org/drawingml/2006/main">
          <a:off x="2308552" y="1428987"/>
          <a:ext cx="0" cy="1913189"/>
        </a:xfrm>
        <a:prstGeom xmlns:a="http://schemas.openxmlformats.org/drawingml/2006/main" prst="line">
          <a:avLst/>
        </a:prstGeom>
        <a:ln xmlns:a="http://schemas.openxmlformats.org/drawingml/2006/main" w="28575">
          <a:solidFill>
            <a:srgbClr val="002060"/>
          </a:solidFill>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userShapes>
</file>

<file path=ppt/drawings/drawing6.xml><?xml version="1.0" encoding="utf-8"?>
<c:userShapes xmlns:c="http://schemas.openxmlformats.org/drawingml/2006/chart">
  <cdr:relSizeAnchor xmlns:cdr="http://schemas.openxmlformats.org/drawingml/2006/chartDrawing">
    <cdr:from>
      <cdr:x>0.20443</cdr:x>
      <cdr:y>0.18381</cdr:y>
    </cdr:from>
    <cdr:to>
      <cdr:x>0.89447</cdr:x>
      <cdr:y>0.40618</cdr:y>
    </cdr:to>
    <cdr:sp macro="" textlink="">
      <cdr:nvSpPr>
        <cdr:cNvPr id="2" name="TextBox 24"/>
        <cdr:cNvSpPr txBox="1"/>
      </cdr:nvSpPr>
      <cdr:spPr>
        <a:xfrm xmlns:a="http://schemas.openxmlformats.org/drawingml/2006/main">
          <a:off x="1700431" y="890392"/>
          <a:ext cx="5739528" cy="1077218"/>
        </a:xfrm>
        <a:prstGeom xmlns:a="http://schemas.openxmlformats.org/drawingml/2006/main" prst="rect">
          <a:avLst/>
        </a:prstGeom>
        <a:noFill xmlns:a="http://schemas.openxmlformats.org/drawingml/2006/main"/>
      </cdr:spPr>
      <cdr:txBody>
        <a:bodyPr xmlns:a="http://schemas.openxmlformats.org/drawingml/2006/main" wrap="square" rtlCol="0">
          <a:spAutoFit/>
        </a:bodyPr>
        <a:lstStyle xmlns:a="http://schemas.openxmlformats.org/drawingml/2006/main">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xmlns:a="http://schemas.openxmlformats.org/drawingml/2006/main">
          <a:pPr algn="l"/>
          <a:r>
            <a:rPr lang="en-US" sz="1600" dirty="0" smtClean="0">
              <a:solidFill>
                <a:srgbClr val="002060"/>
              </a:solidFill>
              <a:latin typeface="Montserrat" panose="00000500000000000000" pitchFamily="50" charset="0"/>
            </a:rPr>
            <a:t>And </a:t>
          </a:r>
          <a:r>
            <a:rPr lang="en-US" sz="1600" b="1" dirty="0" smtClean="0">
              <a:solidFill>
                <a:srgbClr val="002060"/>
              </a:solidFill>
              <a:latin typeface="Montserrat" panose="00000500000000000000" pitchFamily="50" charset="0"/>
            </a:rPr>
            <a:t>as of February 14, 2018</a:t>
          </a:r>
          <a:r>
            <a:rPr lang="en-US" sz="1600" dirty="0" smtClean="0">
              <a:solidFill>
                <a:srgbClr val="002060"/>
              </a:solidFill>
              <a:latin typeface="Montserrat" panose="00000500000000000000" pitchFamily="50" charset="0"/>
            </a:rPr>
            <a:t>, things take a turn for the absurd as </a:t>
          </a:r>
          <a:r>
            <a:rPr lang="en-US" sz="1600" b="1" dirty="0" smtClean="0">
              <a:solidFill>
                <a:srgbClr val="002060"/>
              </a:solidFill>
              <a:latin typeface="Montserrat" panose="00000500000000000000" pitchFamily="50" charset="0"/>
            </a:rPr>
            <a:t>the DOTC deploys only 3 trains</a:t>
          </a:r>
          <a:r>
            <a:rPr lang="en-US" sz="1600" dirty="0" smtClean="0">
              <a:solidFill>
                <a:srgbClr val="002060"/>
              </a:solidFill>
              <a:latin typeface="Montserrat" panose="00000500000000000000" pitchFamily="50" charset="0"/>
            </a:rPr>
            <a:t> as spare parts arrive. </a:t>
          </a:r>
          <a:r>
            <a:rPr lang="en-US" sz="1600" dirty="0">
              <a:solidFill>
                <a:srgbClr val="002060"/>
              </a:solidFill>
              <a:latin typeface="Montserrat" panose="00000500000000000000" pitchFamily="50" charset="0"/>
            </a:rPr>
            <a:t>P</a:t>
          </a:r>
          <a:r>
            <a:rPr lang="en-US" sz="1600" dirty="0" smtClean="0">
              <a:solidFill>
                <a:srgbClr val="002060"/>
              </a:solidFill>
              <a:latin typeface="Montserrat" panose="00000500000000000000" pitchFamily="50" charset="0"/>
            </a:rPr>
            <a:t>assengers are now </a:t>
          </a:r>
          <a:r>
            <a:rPr lang="en-US" sz="1600" b="1" dirty="0" smtClean="0">
              <a:solidFill>
                <a:srgbClr val="002060"/>
              </a:solidFill>
              <a:latin typeface="Montserrat" panose="00000500000000000000" pitchFamily="50" charset="0"/>
            </a:rPr>
            <a:t>waiting 30 minutes between trains</a:t>
          </a:r>
          <a:r>
            <a:rPr lang="en-US" sz="1600" dirty="0" smtClean="0">
              <a:solidFill>
                <a:srgbClr val="002060"/>
              </a:solidFill>
              <a:latin typeface="Montserrat" panose="00000500000000000000" pitchFamily="50" charset="0"/>
            </a:rPr>
            <a:t>.</a:t>
          </a:r>
          <a:endParaRPr lang="en-US" sz="1600" dirty="0">
            <a:solidFill>
              <a:srgbClr val="002060"/>
            </a:solidFill>
            <a:latin typeface="Montserrat" panose="00000500000000000000" pitchFamily="50" charset="0"/>
          </a:endParaRPr>
        </a:p>
      </cdr:txBody>
    </cdr:sp>
  </cdr:relSizeAnchor>
  <cdr:relSizeAnchor xmlns:cdr="http://schemas.openxmlformats.org/drawingml/2006/chartDrawing">
    <cdr:from>
      <cdr:x>0.19467</cdr:x>
      <cdr:y>0.19626</cdr:y>
    </cdr:from>
    <cdr:to>
      <cdr:x>0.19467</cdr:x>
      <cdr:y>0.5912</cdr:y>
    </cdr:to>
    <cdr:cxnSp macro="">
      <cdr:nvCxnSpPr>
        <cdr:cNvPr id="4" name="Straight Connector 3"/>
        <cdr:cNvCxnSpPr/>
      </cdr:nvCxnSpPr>
      <cdr:spPr>
        <a:xfrm xmlns:a="http://schemas.openxmlformats.org/drawingml/2006/main">
          <a:off x="1619236" y="950685"/>
          <a:ext cx="0" cy="1913189"/>
        </a:xfrm>
        <a:prstGeom xmlns:a="http://schemas.openxmlformats.org/drawingml/2006/main" prst="line">
          <a:avLst/>
        </a:prstGeom>
        <a:ln xmlns:a="http://schemas.openxmlformats.org/drawingml/2006/main" w="28575">
          <a:solidFill>
            <a:srgbClr val="002060"/>
          </a:solidFill>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0.20443</cdr:x>
      <cdr:y>0.41323</cdr:y>
    </cdr:from>
    <cdr:to>
      <cdr:x>0.89447</cdr:x>
      <cdr:y>0.52124</cdr:y>
    </cdr:to>
    <cdr:sp macro="" textlink="">
      <cdr:nvSpPr>
        <cdr:cNvPr id="5" name="TextBox 24"/>
        <cdr:cNvSpPr txBox="1"/>
      </cdr:nvSpPr>
      <cdr:spPr>
        <a:xfrm xmlns:a="http://schemas.openxmlformats.org/drawingml/2006/main">
          <a:off x="1700431" y="2001741"/>
          <a:ext cx="5739528" cy="523220"/>
        </a:xfrm>
        <a:prstGeom xmlns:a="http://schemas.openxmlformats.org/drawingml/2006/main" prst="rect">
          <a:avLst/>
        </a:prstGeom>
        <a:noFill xmlns:a="http://schemas.openxmlformats.org/drawingml/2006/main"/>
      </cdr:spPr>
      <cdr:txBody>
        <a:bodyPr xmlns:a="http://schemas.openxmlformats.org/drawingml/2006/main" wrap="square" rtlCol="0">
          <a:spAutoFit/>
        </a:bodyPr>
        <a:lstStyle xmlns:a="http://schemas.openxmlformats.org/drawingml/2006/main">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xmlns:a="http://schemas.openxmlformats.org/drawingml/2006/main">
          <a:pPr algn="l"/>
          <a:r>
            <a:rPr lang="en-US" sz="1400" dirty="0" smtClean="0">
              <a:solidFill>
                <a:schemeClr val="accent5">
                  <a:lumMod val="75000"/>
                </a:schemeClr>
              </a:solidFill>
              <a:latin typeface="Montserrat" panose="00000500000000000000" pitchFamily="50" charset="0"/>
            </a:rPr>
            <a:t>(Based on report by Gerard </a:t>
          </a:r>
          <a:r>
            <a:rPr lang="en-US" sz="1400" dirty="0" err="1" smtClean="0">
              <a:solidFill>
                <a:schemeClr val="accent5">
                  <a:lumMod val="75000"/>
                </a:schemeClr>
              </a:solidFill>
              <a:latin typeface="Montserrat" panose="00000500000000000000" pitchFamily="50" charset="0"/>
            </a:rPr>
            <a:t>Dela</a:t>
          </a:r>
          <a:r>
            <a:rPr lang="en-US" sz="1400" dirty="0" smtClean="0">
              <a:solidFill>
                <a:schemeClr val="accent5">
                  <a:lumMod val="75000"/>
                </a:schemeClr>
              </a:solidFill>
              <a:latin typeface="Montserrat" panose="00000500000000000000" pitchFamily="50" charset="0"/>
            </a:rPr>
            <a:t> </a:t>
          </a:r>
          <a:r>
            <a:rPr lang="en-US" sz="1400" dirty="0" smtClean="0">
              <a:solidFill>
                <a:schemeClr val="accent5">
                  <a:lumMod val="75000"/>
                </a:schemeClr>
              </a:solidFill>
              <a:latin typeface="Montserrat" panose="00000500000000000000" pitchFamily="50" charset="0"/>
            </a:rPr>
            <a:t>Pena, News 5 </a:t>
          </a:r>
          <a:r>
            <a:rPr lang="en-US" sz="1400" dirty="0" err="1" smtClean="0">
              <a:solidFill>
                <a:schemeClr val="accent5">
                  <a:lumMod val="75000"/>
                </a:schemeClr>
              </a:solidFill>
              <a:latin typeface="Montserrat" panose="00000500000000000000" pitchFamily="50" charset="0"/>
            </a:rPr>
            <a:t>Interaksyon</a:t>
          </a:r>
          <a:r>
            <a:rPr lang="en-US" sz="1400" dirty="0" smtClean="0">
              <a:solidFill>
                <a:schemeClr val="accent5">
                  <a:lumMod val="75000"/>
                </a:schemeClr>
              </a:solidFill>
              <a:latin typeface="Montserrat" panose="00000500000000000000" pitchFamily="50" charset="0"/>
            </a:rPr>
            <a:t>, “MRT | Only 3 trains running a spare parts arriving”)</a:t>
          </a:r>
          <a:endParaRPr lang="en-US" sz="1600" dirty="0">
            <a:solidFill>
              <a:schemeClr val="accent5">
                <a:lumMod val="75000"/>
              </a:schemeClr>
            </a:solidFill>
            <a:latin typeface="Montserrat" panose="00000500000000000000" pitchFamily="50" charset="0"/>
          </a:endParaRPr>
        </a:p>
      </cdr:txBody>
    </cdr:sp>
  </cdr:relSizeAnchor>
</c:userShapes>
</file>

<file path=ppt/drawings/drawing7.xml><?xml version="1.0" encoding="utf-8"?>
<c:userShapes xmlns:c="http://schemas.openxmlformats.org/drawingml/2006/chart">
  <cdr:relSizeAnchor xmlns:cdr="http://schemas.openxmlformats.org/drawingml/2006/chartDrawing">
    <cdr:from>
      <cdr:x>0.10941</cdr:x>
      <cdr:y>0.05819</cdr:y>
    </cdr:from>
    <cdr:to>
      <cdr:x>0.40915</cdr:x>
      <cdr:y>0.1789</cdr:y>
    </cdr:to>
    <cdr:sp macro="" textlink="">
      <cdr:nvSpPr>
        <cdr:cNvPr id="2" name="TextBox 24"/>
        <cdr:cNvSpPr txBox="1"/>
      </cdr:nvSpPr>
      <cdr:spPr>
        <a:xfrm xmlns:a="http://schemas.openxmlformats.org/drawingml/2006/main">
          <a:off x="910017" y="281857"/>
          <a:ext cx="2493155" cy="584775"/>
        </a:xfrm>
        <a:prstGeom xmlns:a="http://schemas.openxmlformats.org/drawingml/2006/main" prst="rect">
          <a:avLst/>
        </a:prstGeom>
        <a:noFill xmlns:a="http://schemas.openxmlformats.org/drawingml/2006/main"/>
      </cdr:spPr>
      <cdr:txBody>
        <a:bodyPr xmlns:a="http://schemas.openxmlformats.org/drawingml/2006/main" wrap="square" rtlCol="0">
          <a:spAutoFit/>
        </a:bodyPr>
        <a:lstStyle xmlns:a="http://schemas.openxmlformats.org/drawingml/2006/main">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xmlns:a="http://schemas.openxmlformats.org/drawingml/2006/main">
          <a:r>
            <a:rPr lang="en-US" sz="1600" dirty="0" smtClean="0">
              <a:solidFill>
                <a:schemeClr val="accent5">
                  <a:lumMod val="60000"/>
                  <a:lumOff val="40000"/>
                </a:schemeClr>
              </a:solidFill>
              <a:latin typeface="Montserrat" panose="00000500000000000000" pitchFamily="50" charset="0"/>
            </a:rPr>
            <a:t>Speed: 45kph</a:t>
          </a:r>
        </a:p>
        <a:p xmlns:a="http://schemas.openxmlformats.org/drawingml/2006/main">
          <a:r>
            <a:rPr lang="en-US" sz="1600" dirty="0" smtClean="0">
              <a:solidFill>
                <a:schemeClr val="accent5">
                  <a:lumMod val="60000"/>
                  <a:lumOff val="40000"/>
                </a:schemeClr>
              </a:solidFill>
              <a:latin typeface="Montserrat" panose="00000500000000000000" pitchFamily="50" charset="0"/>
            </a:rPr>
            <a:t>Current performance</a:t>
          </a:r>
          <a:endParaRPr lang="en-US" sz="1600" dirty="0">
            <a:solidFill>
              <a:schemeClr val="accent5">
                <a:lumMod val="60000"/>
                <a:lumOff val="40000"/>
              </a:schemeClr>
            </a:solidFill>
            <a:latin typeface="Montserrat" panose="00000500000000000000" pitchFamily="50" charset="0"/>
          </a:endParaRPr>
        </a:p>
      </cdr:txBody>
    </cdr:sp>
  </cdr:relSizeAnchor>
  <cdr:relSizeAnchor xmlns:cdr="http://schemas.openxmlformats.org/drawingml/2006/chartDrawing">
    <cdr:from>
      <cdr:x>0.10923</cdr:x>
      <cdr:y>0.21373</cdr:y>
    </cdr:from>
    <cdr:to>
      <cdr:x>0.46254</cdr:x>
      <cdr:y>0.38527</cdr:y>
    </cdr:to>
    <cdr:sp macro="" textlink="">
      <cdr:nvSpPr>
        <cdr:cNvPr id="3" name="TextBox 24"/>
        <cdr:cNvSpPr txBox="1"/>
      </cdr:nvSpPr>
      <cdr:spPr>
        <a:xfrm xmlns:a="http://schemas.openxmlformats.org/drawingml/2006/main">
          <a:off x="908566" y="1035322"/>
          <a:ext cx="2938744" cy="830997"/>
        </a:xfrm>
        <a:prstGeom xmlns:a="http://schemas.openxmlformats.org/drawingml/2006/main" prst="rect">
          <a:avLst/>
        </a:prstGeom>
        <a:noFill xmlns:a="http://schemas.openxmlformats.org/drawingml/2006/main"/>
      </cdr:spPr>
      <cdr:txBody>
        <a:bodyPr xmlns:a="http://schemas.openxmlformats.org/drawingml/2006/main" wrap="square" rtlCol="0">
          <a:spAutoFit/>
        </a:bodyP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sz="1600" dirty="0" smtClean="0">
              <a:solidFill>
                <a:srgbClr val="002060"/>
              </a:solidFill>
              <a:latin typeface="Montserrat" panose="00000500000000000000" pitchFamily="50" charset="0"/>
            </a:rPr>
            <a:t>Speed: </a:t>
          </a:r>
          <a:r>
            <a:rPr lang="en-US" sz="1600" dirty="0" smtClean="0">
              <a:solidFill>
                <a:srgbClr val="002060"/>
              </a:solidFill>
              <a:latin typeface="Montserrat" panose="00000500000000000000" pitchFamily="50" charset="0"/>
            </a:rPr>
            <a:t>80</a:t>
          </a:r>
          <a:r>
            <a:rPr lang="en-US" sz="1600" dirty="0" smtClean="0">
              <a:solidFill>
                <a:srgbClr val="002060"/>
              </a:solidFill>
              <a:latin typeface="Montserrat" panose="00000500000000000000" pitchFamily="50" charset="0"/>
            </a:rPr>
            <a:t>kph</a:t>
          </a:r>
          <a:endParaRPr lang="en-US" sz="1600" dirty="0" smtClean="0">
            <a:solidFill>
              <a:srgbClr val="002060"/>
            </a:solidFill>
            <a:latin typeface="Montserrat" panose="00000500000000000000" pitchFamily="50" charset="0"/>
          </a:endParaRPr>
        </a:p>
        <a:p xmlns:a="http://schemas.openxmlformats.org/drawingml/2006/main">
          <a:r>
            <a:rPr lang="en-US" sz="1600" dirty="0" smtClean="0">
              <a:solidFill>
                <a:srgbClr val="002060"/>
              </a:solidFill>
              <a:latin typeface="Montserrat" panose="00000500000000000000" pitchFamily="50" charset="0"/>
            </a:rPr>
            <a:t>Benchmark improvement from SG</a:t>
          </a:r>
          <a:endParaRPr lang="en-US" sz="1600" dirty="0">
            <a:solidFill>
              <a:srgbClr val="002060"/>
            </a:solidFill>
            <a:latin typeface="Montserrat" panose="00000500000000000000" pitchFamily="50" charset="0"/>
          </a:endParaRPr>
        </a:p>
      </cdr:txBody>
    </cdr:sp>
  </cdr:relSizeAnchor>
</c:userShapes>
</file>

<file path=ppt/drawings/drawing8.xml><?xml version="1.0" encoding="utf-8"?>
<c:userShapes xmlns:c="http://schemas.openxmlformats.org/drawingml/2006/chart">
  <cdr:relSizeAnchor xmlns:cdr="http://schemas.openxmlformats.org/drawingml/2006/chartDrawing">
    <cdr:from>
      <cdr:x>0.06505</cdr:x>
      <cdr:y>0.05819</cdr:y>
    </cdr:from>
    <cdr:to>
      <cdr:x>0.36479</cdr:x>
      <cdr:y>0.12807</cdr:y>
    </cdr:to>
    <cdr:sp macro="" textlink="">
      <cdr:nvSpPr>
        <cdr:cNvPr id="2" name="TextBox 24"/>
        <cdr:cNvSpPr txBox="1"/>
      </cdr:nvSpPr>
      <cdr:spPr>
        <a:xfrm xmlns:a="http://schemas.openxmlformats.org/drawingml/2006/main">
          <a:off x="541077" y="281857"/>
          <a:ext cx="2493164" cy="338554"/>
        </a:xfrm>
        <a:prstGeom xmlns:a="http://schemas.openxmlformats.org/drawingml/2006/main" prst="rect">
          <a:avLst/>
        </a:prstGeom>
        <a:noFill xmlns:a="http://schemas.openxmlformats.org/drawingml/2006/main"/>
      </cdr:spPr>
      <cdr:txBody>
        <a:bodyPr xmlns:a="http://schemas.openxmlformats.org/drawingml/2006/main" wrap="square" rtlCol="0">
          <a:spAutoFit/>
        </a:bodyPr>
        <a:lstStyle xmlns:a="http://schemas.openxmlformats.org/drawingml/2006/main">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xmlns:a="http://schemas.openxmlformats.org/drawingml/2006/main">
          <a:r>
            <a:rPr lang="en-US" sz="1600" dirty="0" smtClean="0">
              <a:solidFill>
                <a:schemeClr val="accent5">
                  <a:lumMod val="60000"/>
                  <a:lumOff val="40000"/>
                </a:schemeClr>
              </a:solidFill>
              <a:latin typeface="Montserrat" panose="00000500000000000000" pitchFamily="50" charset="0"/>
            </a:rPr>
            <a:t>Speed: 45kph</a:t>
          </a:r>
        </a:p>
      </cdr:txBody>
    </cdr:sp>
  </cdr:relSizeAnchor>
  <cdr:relSizeAnchor xmlns:cdr="http://schemas.openxmlformats.org/drawingml/2006/chartDrawing">
    <cdr:from>
      <cdr:x>0.06873</cdr:x>
      <cdr:y>0.22326</cdr:y>
    </cdr:from>
    <cdr:to>
      <cdr:x>0.42204</cdr:x>
      <cdr:y>0.29315</cdr:y>
    </cdr:to>
    <cdr:sp macro="" textlink="">
      <cdr:nvSpPr>
        <cdr:cNvPr id="3" name="TextBox 24"/>
        <cdr:cNvSpPr txBox="1"/>
      </cdr:nvSpPr>
      <cdr:spPr>
        <a:xfrm xmlns:a="http://schemas.openxmlformats.org/drawingml/2006/main">
          <a:off x="571664" y="1081522"/>
          <a:ext cx="2938745" cy="338554"/>
        </a:xfrm>
        <a:prstGeom xmlns:a="http://schemas.openxmlformats.org/drawingml/2006/main" prst="rect">
          <a:avLst/>
        </a:prstGeom>
        <a:noFill xmlns:a="http://schemas.openxmlformats.org/drawingml/2006/main"/>
      </cdr:spPr>
      <cdr:txBody>
        <a:bodyPr xmlns:a="http://schemas.openxmlformats.org/drawingml/2006/main" wrap="square" rtlCol="0">
          <a:spAutoFit/>
        </a:bodyP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sz="1600" dirty="0" smtClean="0">
              <a:solidFill>
                <a:srgbClr val="002060"/>
              </a:solidFill>
              <a:latin typeface="Montserrat" panose="00000500000000000000" pitchFamily="50" charset="0"/>
            </a:rPr>
            <a:t>Speed: 80kph</a:t>
          </a:r>
        </a:p>
      </cdr:txBody>
    </cdr:sp>
  </cdr:relSizeAnchor>
  <cdr:relSizeAnchor xmlns:cdr="http://schemas.openxmlformats.org/drawingml/2006/chartDrawing">
    <cdr:from>
      <cdr:x>0.07259</cdr:x>
      <cdr:y>0.52463</cdr:y>
    </cdr:from>
    <cdr:to>
      <cdr:x>0.64527</cdr:x>
      <cdr:y>0.89949</cdr:y>
    </cdr:to>
    <cdr:sp macro="" textlink="">
      <cdr:nvSpPr>
        <cdr:cNvPr id="4" name="TextBox 24"/>
        <cdr:cNvSpPr txBox="1"/>
      </cdr:nvSpPr>
      <cdr:spPr>
        <a:xfrm xmlns:a="http://schemas.openxmlformats.org/drawingml/2006/main">
          <a:off x="603748" y="2541353"/>
          <a:ext cx="4763437" cy="1815882"/>
        </a:xfrm>
        <a:prstGeom xmlns:a="http://schemas.openxmlformats.org/drawingml/2006/main" prst="rect">
          <a:avLst/>
        </a:prstGeom>
        <a:noFill xmlns:a="http://schemas.openxmlformats.org/drawingml/2006/main"/>
      </cdr:spPr>
      <cdr:txBody>
        <a:bodyPr xmlns:a="http://schemas.openxmlformats.org/drawingml/2006/main" wrap="square" rtlCol="0">
          <a:spAutoFit/>
        </a:bodyP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sz="1600" dirty="0" smtClean="0">
              <a:solidFill>
                <a:srgbClr val="002060"/>
              </a:solidFill>
              <a:latin typeface="Montserrat" panose="00000500000000000000" pitchFamily="50" charset="0"/>
            </a:rPr>
            <a:t>When 8 to 20 trains are running, the improvement in headway is only by 1 to 2 minutes. </a:t>
          </a:r>
        </a:p>
        <a:p xmlns:a="http://schemas.openxmlformats.org/drawingml/2006/main">
          <a:endParaRPr lang="en-US" sz="1600" dirty="0">
            <a:solidFill>
              <a:srgbClr val="002060"/>
            </a:solidFill>
            <a:latin typeface="Montserrat" panose="00000500000000000000" pitchFamily="50" charset="0"/>
          </a:endParaRPr>
        </a:p>
        <a:p xmlns:a="http://schemas.openxmlformats.org/drawingml/2006/main">
          <a:r>
            <a:rPr lang="en-US" sz="1600" dirty="0" smtClean="0">
              <a:solidFill>
                <a:srgbClr val="002060"/>
              </a:solidFill>
              <a:latin typeface="Montserrat" panose="00000500000000000000" pitchFamily="50" charset="0"/>
            </a:rPr>
            <a:t>But with passengers arriving at stations constantly, even a single minute increase in service rate is important.</a:t>
          </a:r>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P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DDF69E6-F17A-4854-BFF1-CD7AF0D7A2FB}" type="datetimeFigureOut">
              <a:rPr lang="en-PH" smtClean="0"/>
              <a:t>15/02/2018</a:t>
            </a:fld>
            <a:endParaRPr lang="en-P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P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P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162773E-444B-41B5-8B03-79249362DDD9}" type="slidenum">
              <a:rPr lang="en-PH" smtClean="0"/>
              <a:t>‹#›</a:t>
            </a:fld>
            <a:endParaRPr lang="en-PH"/>
          </a:p>
        </p:txBody>
      </p:sp>
    </p:spTree>
    <p:extLst>
      <p:ext uri="{BB962C8B-B14F-4D97-AF65-F5344CB8AC3E}">
        <p14:creationId xmlns:p14="http://schemas.microsoft.com/office/powerpoint/2010/main" val="32999207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PH" dirty="0"/>
              <a:t>Link to resource: https://noppa.tkk.fi/noppa/kurssi/mat-1.3626/luennot/Mat-1_3626_lecture12.pdf</a:t>
            </a:r>
          </a:p>
          <a:p>
            <a:endParaRPr lang="en-PH" dirty="0"/>
          </a:p>
        </p:txBody>
      </p:sp>
      <p:sp>
        <p:nvSpPr>
          <p:cNvPr id="4" name="Slide Number Placeholder 3"/>
          <p:cNvSpPr>
            <a:spLocks noGrp="1"/>
          </p:cNvSpPr>
          <p:nvPr>
            <p:ph type="sldNum" sz="quarter" idx="10"/>
          </p:nvPr>
        </p:nvSpPr>
        <p:spPr/>
        <p:txBody>
          <a:bodyPr/>
          <a:lstStyle/>
          <a:p>
            <a:fld id="{7162773E-444B-41B5-8B03-79249362DDD9}" type="slidenum">
              <a:rPr lang="en-PH" smtClean="0"/>
              <a:t>27</a:t>
            </a:fld>
            <a:endParaRPr lang="en-PH"/>
          </a:p>
        </p:txBody>
      </p:sp>
    </p:spTree>
    <p:extLst>
      <p:ext uri="{BB962C8B-B14F-4D97-AF65-F5344CB8AC3E}">
        <p14:creationId xmlns:p14="http://schemas.microsoft.com/office/powerpoint/2010/main" val="41897386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10"/>
          </p:nvPr>
        </p:nvSpPr>
        <p:spPr/>
        <p:txBody>
          <a:bodyPr/>
          <a:lstStyle/>
          <a:p>
            <a:fld id="{7162773E-444B-41B5-8B03-79249362DDD9}" type="slidenum">
              <a:rPr lang="en-PH" smtClean="0"/>
              <a:t>28</a:t>
            </a:fld>
            <a:endParaRPr lang="en-PH"/>
          </a:p>
        </p:txBody>
      </p:sp>
    </p:spTree>
    <p:extLst>
      <p:ext uri="{BB962C8B-B14F-4D97-AF65-F5344CB8AC3E}">
        <p14:creationId xmlns:p14="http://schemas.microsoft.com/office/powerpoint/2010/main" val="8600880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10"/>
          </p:nvPr>
        </p:nvSpPr>
        <p:spPr/>
        <p:txBody>
          <a:bodyPr/>
          <a:lstStyle/>
          <a:p>
            <a:fld id="{7162773E-444B-41B5-8B03-79249362DDD9}" type="slidenum">
              <a:rPr lang="en-PH" smtClean="0"/>
              <a:t>32</a:t>
            </a:fld>
            <a:endParaRPr lang="en-PH"/>
          </a:p>
        </p:txBody>
      </p:sp>
    </p:spTree>
    <p:extLst>
      <p:ext uri="{BB962C8B-B14F-4D97-AF65-F5344CB8AC3E}">
        <p14:creationId xmlns:p14="http://schemas.microsoft.com/office/powerpoint/2010/main" val="35910567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10"/>
          </p:nvPr>
        </p:nvSpPr>
        <p:spPr/>
        <p:txBody>
          <a:bodyPr/>
          <a:lstStyle/>
          <a:p>
            <a:fld id="{7162773E-444B-41B5-8B03-79249362DDD9}" type="slidenum">
              <a:rPr lang="en-PH" smtClean="0"/>
              <a:t>33</a:t>
            </a:fld>
            <a:endParaRPr lang="en-PH"/>
          </a:p>
        </p:txBody>
      </p:sp>
    </p:spTree>
    <p:extLst>
      <p:ext uri="{BB962C8B-B14F-4D97-AF65-F5344CB8AC3E}">
        <p14:creationId xmlns:p14="http://schemas.microsoft.com/office/powerpoint/2010/main" val="34631271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162773E-444B-41B5-8B03-79249362DDD9}" type="slidenum">
              <a:rPr lang="en-PH" smtClean="0"/>
              <a:t>42</a:t>
            </a:fld>
            <a:endParaRPr lang="en-PH"/>
          </a:p>
        </p:txBody>
      </p:sp>
    </p:spTree>
    <p:extLst>
      <p:ext uri="{BB962C8B-B14F-4D97-AF65-F5344CB8AC3E}">
        <p14:creationId xmlns:p14="http://schemas.microsoft.com/office/powerpoint/2010/main" val="6212813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A121F033-3B65-4B5E-A4A9-80DAFD9ADF8C}" type="datetimeFigureOut">
              <a:rPr lang="en-US" smtClean="0"/>
              <a:t>2/15/2018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88BDA7-56C8-488B-8993-962349FF2302}" type="slidenum">
              <a:rPr lang="en-US" smtClean="0"/>
              <a:t>‹#›</a:t>
            </a:fld>
            <a:endParaRPr lang="en-US"/>
          </a:p>
        </p:txBody>
      </p:sp>
      <p:sp>
        <p:nvSpPr>
          <p:cNvPr id="7" name="Rectangle 6"/>
          <p:cNvSpPr/>
          <p:nvPr userDrawn="1"/>
        </p:nvSpPr>
        <p:spPr>
          <a:xfrm>
            <a:off x="0" y="0"/>
            <a:ext cx="12192000" cy="6858000"/>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248384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121F033-3B65-4B5E-A4A9-80DAFD9ADF8C}" type="datetimeFigureOut">
              <a:rPr lang="en-US" smtClean="0"/>
              <a:t>2/15/2018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88BDA7-56C8-488B-8993-962349FF2302}" type="slidenum">
              <a:rPr lang="en-US" smtClean="0"/>
              <a:t>‹#›</a:t>
            </a:fld>
            <a:endParaRPr lang="en-US"/>
          </a:p>
        </p:txBody>
      </p:sp>
    </p:spTree>
    <p:extLst>
      <p:ext uri="{BB962C8B-B14F-4D97-AF65-F5344CB8AC3E}">
        <p14:creationId xmlns:p14="http://schemas.microsoft.com/office/powerpoint/2010/main" val="12695117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121F033-3B65-4B5E-A4A9-80DAFD9ADF8C}" type="datetimeFigureOut">
              <a:rPr lang="en-US" smtClean="0"/>
              <a:t>2/15/2018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88BDA7-56C8-488B-8993-962349FF2302}" type="slidenum">
              <a:rPr lang="en-US" smtClean="0"/>
              <a:t>‹#›</a:t>
            </a:fld>
            <a:endParaRPr lang="en-US"/>
          </a:p>
        </p:txBody>
      </p:sp>
    </p:spTree>
    <p:extLst>
      <p:ext uri="{BB962C8B-B14F-4D97-AF65-F5344CB8AC3E}">
        <p14:creationId xmlns:p14="http://schemas.microsoft.com/office/powerpoint/2010/main" val="36361404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121F033-3B65-4B5E-A4A9-80DAFD9ADF8C}" type="datetimeFigureOut">
              <a:rPr lang="en-US" smtClean="0"/>
              <a:t>2/15/2018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88BDA7-56C8-488B-8993-962349FF2302}" type="slidenum">
              <a:rPr lang="en-US" smtClean="0"/>
              <a:t>‹#›</a:t>
            </a:fld>
            <a:endParaRPr lang="en-US"/>
          </a:p>
        </p:txBody>
      </p:sp>
      <p:sp>
        <p:nvSpPr>
          <p:cNvPr id="7" name="Rectangle 6"/>
          <p:cNvSpPr/>
          <p:nvPr userDrawn="1"/>
        </p:nvSpPr>
        <p:spPr>
          <a:xfrm>
            <a:off x="0" y="0"/>
            <a:ext cx="12192000" cy="6858000"/>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545101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121F033-3B65-4B5E-A4A9-80DAFD9ADF8C}" type="datetimeFigureOut">
              <a:rPr lang="en-US" smtClean="0"/>
              <a:t>2/15/2018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88BDA7-56C8-488B-8993-962349FF2302}" type="slidenum">
              <a:rPr lang="en-US" smtClean="0"/>
              <a:t>‹#›</a:t>
            </a:fld>
            <a:endParaRPr lang="en-US"/>
          </a:p>
        </p:txBody>
      </p:sp>
      <p:sp>
        <p:nvSpPr>
          <p:cNvPr id="7" name="Rectangle 6"/>
          <p:cNvSpPr/>
          <p:nvPr userDrawn="1"/>
        </p:nvSpPr>
        <p:spPr>
          <a:xfrm>
            <a:off x="0" y="0"/>
            <a:ext cx="12192000" cy="6858000"/>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032509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121F033-3B65-4B5E-A4A9-80DAFD9ADF8C}" type="datetimeFigureOut">
              <a:rPr lang="en-US" smtClean="0"/>
              <a:t>2/15/2018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88BDA7-56C8-488B-8993-962349FF2302}" type="slidenum">
              <a:rPr lang="en-US" smtClean="0"/>
              <a:t>‹#›</a:t>
            </a:fld>
            <a:endParaRPr lang="en-US"/>
          </a:p>
        </p:txBody>
      </p:sp>
      <p:sp>
        <p:nvSpPr>
          <p:cNvPr id="8" name="Rectangle 7"/>
          <p:cNvSpPr/>
          <p:nvPr userDrawn="1"/>
        </p:nvSpPr>
        <p:spPr>
          <a:xfrm>
            <a:off x="0" y="0"/>
            <a:ext cx="12192000" cy="6858000"/>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99809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121F033-3B65-4B5E-A4A9-80DAFD9ADF8C}" type="datetimeFigureOut">
              <a:rPr lang="en-US" smtClean="0"/>
              <a:t>2/15/2018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D88BDA7-56C8-488B-8993-962349FF2302}" type="slidenum">
              <a:rPr lang="en-US" smtClean="0"/>
              <a:t>‹#›</a:t>
            </a:fld>
            <a:endParaRPr lang="en-US"/>
          </a:p>
        </p:txBody>
      </p:sp>
    </p:spTree>
    <p:extLst>
      <p:ext uri="{BB962C8B-B14F-4D97-AF65-F5344CB8AC3E}">
        <p14:creationId xmlns:p14="http://schemas.microsoft.com/office/powerpoint/2010/main" val="36084074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121F033-3B65-4B5E-A4A9-80DAFD9ADF8C}" type="datetimeFigureOut">
              <a:rPr lang="en-US" smtClean="0"/>
              <a:t>2/15/2018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D88BDA7-56C8-488B-8993-962349FF2302}" type="slidenum">
              <a:rPr lang="en-US" smtClean="0"/>
              <a:t>‹#›</a:t>
            </a:fld>
            <a:endParaRPr lang="en-US"/>
          </a:p>
        </p:txBody>
      </p:sp>
    </p:spTree>
    <p:extLst>
      <p:ext uri="{BB962C8B-B14F-4D97-AF65-F5344CB8AC3E}">
        <p14:creationId xmlns:p14="http://schemas.microsoft.com/office/powerpoint/2010/main" val="16657793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121F033-3B65-4B5E-A4A9-80DAFD9ADF8C}" type="datetimeFigureOut">
              <a:rPr lang="en-US" smtClean="0"/>
              <a:t>2/15/2018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D88BDA7-56C8-488B-8993-962349FF2302}" type="slidenum">
              <a:rPr lang="en-US" smtClean="0"/>
              <a:t>‹#›</a:t>
            </a:fld>
            <a:endParaRPr lang="en-US"/>
          </a:p>
        </p:txBody>
      </p:sp>
    </p:spTree>
    <p:extLst>
      <p:ext uri="{BB962C8B-B14F-4D97-AF65-F5344CB8AC3E}">
        <p14:creationId xmlns:p14="http://schemas.microsoft.com/office/powerpoint/2010/main" val="13837277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121F033-3B65-4B5E-A4A9-80DAFD9ADF8C}" type="datetimeFigureOut">
              <a:rPr lang="en-US" smtClean="0"/>
              <a:t>2/15/2018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88BDA7-56C8-488B-8993-962349FF2302}" type="slidenum">
              <a:rPr lang="en-US" smtClean="0"/>
              <a:t>‹#›</a:t>
            </a:fld>
            <a:endParaRPr lang="en-US"/>
          </a:p>
        </p:txBody>
      </p:sp>
    </p:spTree>
    <p:extLst>
      <p:ext uri="{BB962C8B-B14F-4D97-AF65-F5344CB8AC3E}">
        <p14:creationId xmlns:p14="http://schemas.microsoft.com/office/powerpoint/2010/main" val="3825925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121F033-3B65-4B5E-A4A9-80DAFD9ADF8C}" type="datetimeFigureOut">
              <a:rPr lang="en-US" smtClean="0"/>
              <a:t>2/15/2018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88BDA7-56C8-488B-8993-962349FF2302}" type="slidenum">
              <a:rPr lang="en-US" smtClean="0"/>
              <a:t>‹#›</a:t>
            </a:fld>
            <a:endParaRPr lang="en-US"/>
          </a:p>
        </p:txBody>
      </p:sp>
    </p:spTree>
    <p:extLst>
      <p:ext uri="{BB962C8B-B14F-4D97-AF65-F5344CB8AC3E}">
        <p14:creationId xmlns:p14="http://schemas.microsoft.com/office/powerpoint/2010/main" val="10256819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121F033-3B65-4B5E-A4A9-80DAFD9ADF8C}" type="datetimeFigureOut">
              <a:rPr lang="en-US" smtClean="0"/>
              <a:t>2/15/2018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D88BDA7-56C8-488B-8993-962349FF2302}" type="slidenum">
              <a:rPr lang="en-US" smtClean="0"/>
              <a:t>‹#›</a:t>
            </a:fld>
            <a:endParaRPr lang="en-US"/>
          </a:p>
        </p:txBody>
      </p:sp>
    </p:spTree>
    <p:extLst>
      <p:ext uri="{BB962C8B-B14F-4D97-AF65-F5344CB8AC3E}">
        <p14:creationId xmlns:p14="http://schemas.microsoft.com/office/powerpoint/2010/main" val="22121685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0.png"/></Relationships>
</file>

<file path=ppt/slides/_rels/slide28.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1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32.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18.png"/><Relationship Id="rId4" Type="http://schemas.microsoft.com/office/2007/relationships/hdphoto" Target="../media/hdphoto1.wdp"/></Relationships>
</file>

<file path=ppt/slides/_rels/slide3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4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chart" Target="../charts/chart10.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chart" Target="../charts/chart11.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1752600" y="838200"/>
            <a:ext cx="8559800" cy="769441"/>
          </a:xfrm>
          <a:prstGeom prst="rect">
            <a:avLst/>
          </a:prstGeom>
          <a:noFill/>
        </p:spPr>
        <p:txBody>
          <a:bodyPr wrap="square" rtlCol="0">
            <a:spAutoFit/>
          </a:bodyPr>
          <a:lstStyle/>
          <a:p>
            <a:pPr algn="ctr"/>
            <a:r>
              <a:rPr lang="en-US" sz="4400" b="1" dirty="0">
                <a:latin typeface="Montserrat" panose="00000500000000000000" pitchFamily="50" charset="0"/>
              </a:rPr>
              <a:t>Using dynamic simulations</a:t>
            </a:r>
          </a:p>
        </p:txBody>
      </p:sp>
      <p:sp>
        <p:nvSpPr>
          <p:cNvPr id="7" name="TextBox 6"/>
          <p:cNvSpPr txBox="1"/>
          <p:nvPr/>
        </p:nvSpPr>
        <p:spPr>
          <a:xfrm>
            <a:off x="1752600" y="1607641"/>
            <a:ext cx="8559800" cy="707886"/>
          </a:xfrm>
          <a:prstGeom prst="rect">
            <a:avLst/>
          </a:prstGeom>
          <a:noFill/>
        </p:spPr>
        <p:txBody>
          <a:bodyPr wrap="square" rtlCol="0">
            <a:spAutoFit/>
          </a:bodyPr>
          <a:lstStyle/>
          <a:p>
            <a:pPr algn="ctr"/>
            <a:r>
              <a:rPr lang="en-US" sz="4000" dirty="0">
                <a:latin typeface="Montserrat" panose="00000500000000000000" pitchFamily="50" charset="0"/>
              </a:rPr>
              <a:t>on MRT passenger traffic data</a:t>
            </a:r>
          </a:p>
        </p:txBody>
      </p:sp>
      <p:sp>
        <p:nvSpPr>
          <p:cNvPr id="8" name="TextBox 7"/>
          <p:cNvSpPr txBox="1"/>
          <p:nvPr/>
        </p:nvSpPr>
        <p:spPr>
          <a:xfrm>
            <a:off x="1308100" y="2402482"/>
            <a:ext cx="9753600" cy="769441"/>
          </a:xfrm>
          <a:prstGeom prst="rect">
            <a:avLst/>
          </a:prstGeom>
          <a:noFill/>
        </p:spPr>
        <p:txBody>
          <a:bodyPr wrap="square" rtlCol="0">
            <a:spAutoFit/>
          </a:bodyPr>
          <a:lstStyle/>
          <a:p>
            <a:pPr algn="ctr"/>
            <a:r>
              <a:rPr lang="en-US" sz="4400" b="1" dirty="0">
                <a:latin typeface="Montserrat" panose="00000500000000000000" pitchFamily="50" charset="0"/>
              </a:rPr>
              <a:t>to optimize service performance</a:t>
            </a:r>
          </a:p>
        </p:txBody>
      </p:sp>
      <p:sp>
        <p:nvSpPr>
          <p:cNvPr id="16" name="TextBox 15"/>
          <p:cNvSpPr txBox="1"/>
          <p:nvPr/>
        </p:nvSpPr>
        <p:spPr>
          <a:xfrm>
            <a:off x="1752600" y="5099009"/>
            <a:ext cx="8559800" cy="707886"/>
          </a:xfrm>
          <a:prstGeom prst="rect">
            <a:avLst/>
          </a:prstGeom>
          <a:noFill/>
        </p:spPr>
        <p:txBody>
          <a:bodyPr wrap="square" rtlCol="0">
            <a:spAutoFit/>
          </a:bodyPr>
          <a:lstStyle/>
          <a:p>
            <a:pPr algn="ctr"/>
            <a:r>
              <a:rPr lang="en-US" sz="4000" dirty="0">
                <a:latin typeface="Montserrat" panose="00000500000000000000" pitchFamily="50" charset="0"/>
              </a:rPr>
              <a:t>Dominic B. </a:t>
            </a:r>
            <a:r>
              <a:rPr lang="en-US" sz="4000" dirty="0" err="1">
                <a:latin typeface="Montserrat" panose="00000500000000000000" pitchFamily="50" charset="0"/>
              </a:rPr>
              <a:t>Dayta</a:t>
            </a:r>
            <a:endParaRPr lang="en-US" sz="4000" dirty="0">
              <a:latin typeface="Montserrat" panose="00000500000000000000" pitchFamily="50" charset="0"/>
            </a:endParaRPr>
          </a:p>
        </p:txBody>
      </p:sp>
      <p:grpSp>
        <p:nvGrpSpPr>
          <p:cNvPr id="23" name="Group 22"/>
          <p:cNvGrpSpPr/>
          <p:nvPr/>
        </p:nvGrpSpPr>
        <p:grpSpPr>
          <a:xfrm>
            <a:off x="3365500" y="3890564"/>
            <a:ext cx="5613400" cy="431800"/>
            <a:chOff x="3390900" y="3750864"/>
            <a:chExt cx="5613400" cy="431800"/>
          </a:xfrm>
        </p:grpSpPr>
        <p:sp>
          <p:nvSpPr>
            <p:cNvPr id="18" name="Oval 17"/>
            <p:cNvSpPr/>
            <p:nvPr/>
          </p:nvSpPr>
          <p:spPr>
            <a:xfrm>
              <a:off x="3390900" y="3750864"/>
              <a:ext cx="431800" cy="431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3530600" y="3868766"/>
              <a:ext cx="5321300" cy="1791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5118100" y="3750864"/>
              <a:ext cx="431800" cy="431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6845300" y="3750864"/>
              <a:ext cx="431800" cy="431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8572500" y="3750864"/>
              <a:ext cx="431800" cy="431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62043829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44600" y="1638300"/>
            <a:ext cx="8559800" cy="584775"/>
          </a:xfrm>
          <a:prstGeom prst="rect">
            <a:avLst/>
          </a:prstGeom>
          <a:noFill/>
        </p:spPr>
        <p:txBody>
          <a:bodyPr wrap="square" rtlCol="0">
            <a:spAutoFit/>
          </a:bodyPr>
          <a:lstStyle/>
          <a:p>
            <a:r>
              <a:rPr lang="en-US" sz="3200" dirty="0">
                <a:latin typeface="Montserrat" panose="00000500000000000000" pitchFamily="50" charset="0"/>
              </a:rPr>
              <a:t>But how did we get here?</a:t>
            </a:r>
          </a:p>
        </p:txBody>
      </p:sp>
      <p:sp>
        <p:nvSpPr>
          <p:cNvPr id="10" name="TextBox 9"/>
          <p:cNvSpPr txBox="1"/>
          <p:nvPr/>
        </p:nvSpPr>
        <p:spPr>
          <a:xfrm>
            <a:off x="1244600" y="2326620"/>
            <a:ext cx="9537700" cy="1754326"/>
          </a:xfrm>
          <a:prstGeom prst="rect">
            <a:avLst/>
          </a:prstGeom>
          <a:noFill/>
        </p:spPr>
        <p:txBody>
          <a:bodyPr wrap="square" rtlCol="0">
            <a:spAutoFit/>
          </a:bodyPr>
          <a:lstStyle/>
          <a:p>
            <a:r>
              <a:rPr lang="en-US" sz="5400" dirty="0">
                <a:latin typeface="Montserrat" panose="00000500000000000000" pitchFamily="50" charset="0"/>
              </a:rPr>
              <a:t>Lack of strategic service management.</a:t>
            </a:r>
          </a:p>
        </p:txBody>
      </p:sp>
    </p:spTree>
    <p:extLst>
      <p:ext uri="{BB962C8B-B14F-4D97-AF65-F5344CB8AC3E}">
        <p14:creationId xmlns:p14="http://schemas.microsoft.com/office/powerpoint/2010/main" val="146895356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76300" y="444500"/>
            <a:ext cx="8559800" cy="646331"/>
          </a:xfrm>
          <a:prstGeom prst="rect">
            <a:avLst/>
          </a:prstGeom>
          <a:noFill/>
        </p:spPr>
        <p:txBody>
          <a:bodyPr wrap="square" rtlCol="0">
            <a:spAutoFit/>
          </a:bodyPr>
          <a:lstStyle/>
          <a:p>
            <a:r>
              <a:rPr lang="en-US" sz="3600" b="1" dirty="0">
                <a:latin typeface="Montserrat" panose="00000500000000000000" pitchFamily="50" charset="0"/>
              </a:rPr>
              <a:t>Motivation</a:t>
            </a:r>
          </a:p>
        </p:txBody>
      </p:sp>
      <p:sp>
        <p:nvSpPr>
          <p:cNvPr id="5" name="Rectangle 4"/>
          <p:cNvSpPr/>
          <p:nvPr/>
        </p:nvSpPr>
        <p:spPr>
          <a:xfrm>
            <a:off x="977900" y="1154331"/>
            <a:ext cx="10198100" cy="11566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876300" y="1549400"/>
            <a:ext cx="10401300" cy="1384995"/>
          </a:xfrm>
          <a:prstGeom prst="rect">
            <a:avLst/>
          </a:prstGeom>
          <a:noFill/>
        </p:spPr>
        <p:txBody>
          <a:bodyPr wrap="square" rtlCol="0">
            <a:spAutoFit/>
          </a:bodyPr>
          <a:lstStyle/>
          <a:p>
            <a:r>
              <a:rPr lang="en-US" sz="2800" dirty="0">
                <a:latin typeface="Montserrat" panose="00000500000000000000" pitchFamily="50" charset="0"/>
              </a:rPr>
              <a:t>The MRT is </a:t>
            </a:r>
            <a:r>
              <a:rPr lang="en-US" sz="2800" b="1" dirty="0">
                <a:latin typeface="Montserrat" panose="00000500000000000000" pitchFamily="50" charset="0"/>
              </a:rPr>
              <a:t>overused</a:t>
            </a:r>
            <a:r>
              <a:rPr lang="en-US" sz="2800" dirty="0">
                <a:latin typeface="Montserrat" panose="00000500000000000000" pitchFamily="50" charset="0"/>
              </a:rPr>
              <a:t>, </a:t>
            </a:r>
            <a:r>
              <a:rPr lang="en-US" sz="2800" b="1" dirty="0">
                <a:latin typeface="Montserrat" panose="00000500000000000000" pitchFamily="50" charset="0"/>
              </a:rPr>
              <a:t>under-maintained</a:t>
            </a:r>
            <a:r>
              <a:rPr lang="en-US" sz="2800" dirty="0">
                <a:latin typeface="Montserrat" panose="00000500000000000000" pitchFamily="50" charset="0"/>
              </a:rPr>
              <a:t>, and is continuously being </a:t>
            </a:r>
            <a:r>
              <a:rPr lang="en-US" sz="2800" b="1" dirty="0">
                <a:latin typeface="Montserrat" panose="00000500000000000000" pitchFamily="50" charset="0"/>
              </a:rPr>
              <a:t>run thin by service demand </a:t>
            </a:r>
            <a:r>
              <a:rPr lang="en-US" sz="2800" dirty="0">
                <a:latin typeface="Montserrat" panose="00000500000000000000" pitchFamily="50" charset="0"/>
              </a:rPr>
              <a:t>much too high for its capacity.</a:t>
            </a:r>
          </a:p>
        </p:txBody>
      </p:sp>
      <p:sp>
        <p:nvSpPr>
          <p:cNvPr id="10" name="TextBox 9"/>
          <p:cNvSpPr txBox="1"/>
          <p:nvPr/>
        </p:nvSpPr>
        <p:spPr>
          <a:xfrm>
            <a:off x="876300" y="3392964"/>
            <a:ext cx="10401300" cy="1384995"/>
          </a:xfrm>
          <a:prstGeom prst="rect">
            <a:avLst/>
          </a:prstGeom>
          <a:noFill/>
        </p:spPr>
        <p:txBody>
          <a:bodyPr wrap="square" rtlCol="0">
            <a:spAutoFit/>
          </a:bodyPr>
          <a:lstStyle/>
          <a:p>
            <a:r>
              <a:rPr lang="en-US" sz="2800" dirty="0">
                <a:latin typeface="Montserrat" panose="00000500000000000000" pitchFamily="50" charset="0"/>
              </a:rPr>
              <a:t>If anything, these frequent service interruptions are symptomatic of this </a:t>
            </a:r>
            <a:r>
              <a:rPr lang="en-US" sz="2800" b="1" dirty="0">
                <a:latin typeface="Montserrat" panose="00000500000000000000" pitchFamily="50" charset="0"/>
              </a:rPr>
              <a:t>systemic wear-and-tear </a:t>
            </a:r>
            <a:r>
              <a:rPr lang="en-US" sz="2800" dirty="0">
                <a:latin typeface="Montserrat" panose="00000500000000000000" pitchFamily="50" charset="0"/>
              </a:rPr>
              <a:t>on the country’s busiest transit line.</a:t>
            </a:r>
          </a:p>
        </p:txBody>
      </p:sp>
    </p:spTree>
    <p:extLst>
      <p:ext uri="{BB962C8B-B14F-4D97-AF65-F5344CB8AC3E}">
        <p14:creationId xmlns:p14="http://schemas.microsoft.com/office/powerpoint/2010/main" val="175286987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76300" y="444500"/>
            <a:ext cx="8559800" cy="646331"/>
          </a:xfrm>
          <a:prstGeom prst="rect">
            <a:avLst/>
          </a:prstGeom>
          <a:noFill/>
        </p:spPr>
        <p:txBody>
          <a:bodyPr wrap="square" rtlCol="0">
            <a:spAutoFit/>
          </a:bodyPr>
          <a:lstStyle/>
          <a:p>
            <a:r>
              <a:rPr lang="en-US" sz="3600" b="1" dirty="0">
                <a:latin typeface="Montserrat" panose="00000500000000000000" pitchFamily="50" charset="0"/>
              </a:rPr>
              <a:t>Motivation</a:t>
            </a:r>
          </a:p>
        </p:txBody>
      </p:sp>
      <p:sp>
        <p:nvSpPr>
          <p:cNvPr id="5" name="Rectangle 4"/>
          <p:cNvSpPr/>
          <p:nvPr/>
        </p:nvSpPr>
        <p:spPr>
          <a:xfrm>
            <a:off x="977900" y="1154331"/>
            <a:ext cx="10198100" cy="11566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876300" y="1549400"/>
            <a:ext cx="10401300" cy="523220"/>
          </a:xfrm>
          <a:prstGeom prst="rect">
            <a:avLst/>
          </a:prstGeom>
          <a:noFill/>
        </p:spPr>
        <p:txBody>
          <a:bodyPr wrap="square" rtlCol="0">
            <a:spAutoFit/>
          </a:bodyPr>
          <a:lstStyle/>
          <a:p>
            <a:r>
              <a:rPr lang="en-US" sz="2800" dirty="0">
                <a:latin typeface="Montserrat" panose="00000500000000000000" pitchFamily="50" charset="0"/>
              </a:rPr>
              <a:t>This study aims to fill a large hole in MRT maintenance:</a:t>
            </a:r>
          </a:p>
        </p:txBody>
      </p:sp>
      <p:sp>
        <p:nvSpPr>
          <p:cNvPr id="7" name="TextBox 6"/>
          <p:cNvSpPr txBox="1"/>
          <p:nvPr/>
        </p:nvSpPr>
        <p:spPr>
          <a:xfrm>
            <a:off x="977900" y="2348660"/>
            <a:ext cx="9375274" cy="1569660"/>
          </a:xfrm>
          <a:prstGeom prst="rect">
            <a:avLst/>
          </a:prstGeom>
          <a:noFill/>
        </p:spPr>
        <p:txBody>
          <a:bodyPr wrap="square" rtlCol="0">
            <a:spAutoFit/>
          </a:bodyPr>
          <a:lstStyle/>
          <a:p>
            <a:r>
              <a:rPr lang="en-US" sz="3200" dirty="0">
                <a:latin typeface="Montserrat" panose="00000500000000000000" pitchFamily="50" charset="0"/>
              </a:rPr>
              <a:t>A data-driven approach to finding optimal deployment strategies that can adapt to its rising demand.</a:t>
            </a:r>
          </a:p>
        </p:txBody>
      </p:sp>
      <p:sp>
        <p:nvSpPr>
          <p:cNvPr id="9" name="TextBox 8"/>
          <p:cNvSpPr txBox="1"/>
          <p:nvPr/>
        </p:nvSpPr>
        <p:spPr>
          <a:xfrm>
            <a:off x="876300" y="4194360"/>
            <a:ext cx="10401300" cy="1569660"/>
          </a:xfrm>
          <a:prstGeom prst="rect">
            <a:avLst/>
          </a:prstGeom>
          <a:noFill/>
        </p:spPr>
        <p:txBody>
          <a:bodyPr wrap="square" rtlCol="0">
            <a:spAutoFit/>
          </a:bodyPr>
          <a:lstStyle/>
          <a:p>
            <a:r>
              <a:rPr lang="en-US" sz="2400" dirty="0">
                <a:latin typeface="Montserrat" panose="00000500000000000000" pitchFamily="50" charset="0"/>
              </a:rPr>
              <a:t>Through a </a:t>
            </a:r>
            <a:r>
              <a:rPr lang="en-US" sz="2400" b="1" dirty="0">
                <a:latin typeface="Montserrat" panose="00000500000000000000" pitchFamily="50" charset="0"/>
              </a:rPr>
              <a:t>model</a:t>
            </a:r>
            <a:r>
              <a:rPr lang="en-US" sz="2400" dirty="0">
                <a:latin typeface="Montserrat" panose="00000500000000000000" pitchFamily="50" charset="0"/>
              </a:rPr>
              <a:t> that dynamically </a:t>
            </a:r>
            <a:r>
              <a:rPr lang="en-US" sz="2400" b="1" dirty="0">
                <a:latin typeface="Montserrat" panose="00000500000000000000" pitchFamily="50" charset="0"/>
              </a:rPr>
              <a:t>simulates train and passenger activity </a:t>
            </a:r>
            <a:r>
              <a:rPr lang="en-US" sz="2400" dirty="0">
                <a:latin typeface="Montserrat" panose="00000500000000000000" pitchFamily="50" charset="0"/>
              </a:rPr>
              <a:t>in each of the line’s stations, and identifies </a:t>
            </a:r>
            <a:r>
              <a:rPr lang="en-US" sz="2400" b="1" dirty="0">
                <a:latin typeface="Montserrat" panose="00000500000000000000" pitchFamily="50" charset="0"/>
              </a:rPr>
              <a:t>how conditions</a:t>
            </a:r>
            <a:r>
              <a:rPr lang="en-US" sz="2400" dirty="0">
                <a:latin typeface="Montserrat" panose="00000500000000000000" pitchFamily="50" charset="0"/>
              </a:rPr>
              <a:t> such as the number of trains deployed, passenger arrivals, speed, headway (</a:t>
            </a:r>
            <a:r>
              <a:rPr lang="en-US" sz="2400" dirty="0" err="1">
                <a:latin typeface="Montserrat" panose="00000500000000000000" pitchFamily="50" charset="0"/>
              </a:rPr>
              <a:t>etc</a:t>
            </a:r>
            <a:r>
              <a:rPr lang="en-US" sz="2400" dirty="0">
                <a:latin typeface="Montserrat" panose="00000500000000000000" pitchFamily="50" charset="0"/>
              </a:rPr>
              <a:t>) </a:t>
            </a:r>
            <a:r>
              <a:rPr lang="en-US" sz="2400" b="1" dirty="0">
                <a:latin typeface="Montserrat" panose="00000500000000000000" pitchFamily="50" charset="0"/>
              </a:rPr>
              <a:t>affect overall performance</a:t>
            </a:r>
            <a:r>
              <a:rPr lang="en-US" sz="2400" dirty="0">
                <a:latin typeface="Montserrat" panose="00000500000000000000" pitchFamily="50" charset="0"/>
              </a:rPr>
              <a:t>.</a:t>
            </a:r>
          </a:p>
        </p:txBody>
      </p:sp>
    </p:spTree>
    <p:extLst>
      <p:ext uri="{BB962C8B-B14F-4D97-AF65-F5344CB8AC3E}">
        <p14:creationId xmlns:p14="http://schemas.microsoft.com/office/powerpoint/2010/main" val="240907111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554793" y="4156910"/>
            <a:ext cx="8559800" cy="584775"/>
          </a:xfrm>
          <a:prstGeom prst="rect">
            <a:avLst/>
          </a:prstGeom>
          <a:noFill/>
        </p:spPr>
        <p:txBody>
          <a:bodyPr wrap="square" rtlCol="0">
            <a:spAutoFit/>
          </a:bodyPr>
          <a:lstStyle/>
          <a:p>
            <a:r>
              <a:rPr lang="en-US" sz="3200" b="1" dirty="0">
                <a:latin typeface="Montserrat" panose="00000500000000000000" pitchFamily="50" charset="0"/>
              </a:rPr>
              <a:t>Station II</a:t>
            </a:r>
          </a:p>
        </p:txBody>
      </p:sp>
      <p:sp>
        <p:nvSpPr>
          <p:cNvPr id="10" name="TextBox 9"/>
          <p:cNvSpPr txBox="1"/>
          <p:nvPr/>
        </p:nvSpPr>
        <p:spPr>
          <a:xfrm>
            <a:off x="474583" y="4636684"/>
            <a:ext cx="9537700" cy="1754326"/>
          </a:xfrm>
          <a:prstGeom prst="rect">
            <a:avLst/>
          </a:prstGeom>
          <a:noFill/>
        </p:spPr>
        <p:txBody>
          <a:bodyPr wrap="square" rtlCol="0">
            <a:spAutoFit/>
          </a:bodyPr>
          <a:lstStyle/>
          <a:p>
            <a:r>
              <a:rPr lang="en-US" sz="5400" dirty="0">
                <a:latin typeface="Montserrat" panose="00000500000000000000" pitchFamily="50" charset="0"/>
              </a:rPr>
              <a:t>Developing the simulation model</a:t>
            </a:r>
          </a:p>
        </p:txBody>
      </p:sp>
    </p:spTree>
    <p:extLst>
      <p:ext uri="{BB962C8B-B14F-4D97-AF65-F5344CB8AC3E}">
        <p14:creationId xmlns:p14="http://schemas.microsoft.com/office/powerpoint/2010/main" val="246435270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76300" y="444500"/>
            <a:ext cx="8559800" cy="646331"/>
          </a:xfrm>
          <a:prstGeom prst="rect">
            <a:avLst/>
          </a:prstGeom>
          <a:noFill/>
        </p:spPr>
        <p:txBody>
          <a:bodyPr wrap="square" rtlCol="0">
            <a:spAutoFit/>
          </a:bodyPr>
          <a:lstStyle/>
          <a:p>
            <a:r>
              <a:rPr lang="en-US" sz="3600" b="1" dirty="0">
                <a:latin typeface="Montserrat" panose="00000500000000000000" pitchFamily="50" charset="0"/>
              </a:rPr>
              <a:t>Primary hypothesis</a:t>
            </a:r>
          </a:p>
        </p:txBody>
      </p:sp>
      <p:sp>
        <p:nvSpPr>
          <p:cNvPr id="5" name="Rectangle 4"/>
          <p:cNvSpPr/>
          <p:nvPr/>
        </p:nvSpPr>
        <p:spPr>
          <a:xfrm>
            <a:off x="977900" y="1154331"/>
            <a:ext cx="10198100" cy="11566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876300" y="1437106"/>
            <a:ext cx="10401300" cy="1384995"/>
          </a:xfrm>
          <a:prstGeom prst="rect">
            <a:avLst/>
          </a:prstGeom>
          <a:noFill/>
        </p:spPr>
        <p:txBody>
          <a:bodyPr wrap="square" rtlCol="0">
            <a:spAutoFit/>
          </a:bodyPr>
          <a:lstStyle/>
          <a:p>
            <a:r>
              <a:rPr lang="en-US" sz="2800" dirty="0">
                <a:latin typeface="Montserrat" panose="00000500000000000000" pitchFamily="50" charset="0"/>
              </a:rPr>
              <a:t>Activity in a given station is the result of the interaction of two parallel processes: </a:t>
            </a:r>
            <a:r>
              <a:rPr lang="en-US" sz="2800" b="1" dirty="0">
                <a:latin typeface="Montserrat" panose="00000500000000000000" pitchFamily="50" charset="0"/>
              </a:rPr>
              <a:t>train arrival</a:t>
            </a:r>
            <a:r>
              <a:rPr lang="en-US" sz="2800" dirty="0">
                <a:latin typeface="Montserrat" panose="00000500000000000000" pitchFamily="50" charset="0"/>
              </a:rPr>
              <a:t> and </a:t>
            </a:r>
            <a:r>
              <a:rPr lang="en-US" sz="2800" b="1" dirty="0">
                <a:latin typeface="Montserrat" panose="00000500000000000000" pitchFamily="50" charset="0"/>
              </a:rPr>
              <a:t>passenger arrival</a:t>
            </a:r>
            <a:r>
              <a:rPr lang="en-US" sz="2800" dirty="0">
                <a:latin typeface="Montserrat" panose="00000500000000000000" pitchFamily="50" charset="0"/>
              </a:rPr>
              <a:t>.</a:t>
            </a:r>
          </a:p>
        </p:txBody>
      </p:sp>
      <p:grpSp>
        <p:nvGrpSpPr>
          <p:cNvPr id="25" name="Group 24"/>
          <p:cNvGrpSpPr/>
          <p:nvPr/>
        </p:nvGrpSpPr>
        <p:grpSpPr>
          <a:xfrm>
            <a:off x="2501900" y="3168376"/>
            <a:ext cx="6405812" cy="2807688"/>
            <a:chOff x="2710447" y="3224584"/>
            <a:chExt cx="6405812" cy="2807688"/>
          </a:xfrm>
        </p:grpSpPr>
        <p:sp>
          <p:nvSpPr>
            <p:cNvPr id="3" name="Rectangle 2"/>
            <p:cNvSpPr/>
            <p:nvPr/>
          </p:nvSpPr>
          <p:spPr>
            <a:xfrm>
              <a:off x="2710447" y="3224585"/>
              <a:ext cx="3610142" cy="561473"/>
            </a:xfrm>
            <a:prstGeom prst="rect">
              <a:avLst/>
            </a:prstGeom>
            <a:no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2060"/>
                  </a:solidFill>
                  <a:latin typeface="Montserrat" panose="00000500000000000000" pitchFamily="50" charset="0"/>
                </a:rPr>
                <a:t>Passenger arrives at station</a:t>
              </a:r>
            </a:p>
          </p:txBody>
        </p:sp>
        <p:sp>
          <p:nvSpPr>
            <p:cNvPr id="9" name="Rectangle 8"/>
            <p:cNvSpPr/>
            <p:nvPr/>
          </p:nvSpPr>
          <p:spPr>
            <a:xfrm>
              <a:off x="2710447" y="4288668"/>
              <a:ext cx="3610142" cy="561473"/>
            </a:xfrm>
            <a:prstGeom prst="rect">
              <a:avLst/>
            </a:prstGeom>
            <a:no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2060"/>
                  </a:solidFill>
                  <a:latin typeface="Montserrat" panose="00000500000000000000" pitchFamily="50" charset="0"/>
                </a:rPr>
                <a:t>Passenger joins queue</a:t>
              </a:r>
            </a:p>
          </p:txBody>
        </p:sp>
        <p:sp>
          <p:nvSpPr>
            <p:cNvPr id="11" name="Rectangle 10"/>
            <p:cNvSpPr/>
            <p:nvPr/>
          </p:nvSpPr>
          <p:spPr>
            <a:xfrm>
              <a:off x="7378030" y="3224584"/>
              <a:ext cx="1738229" cy="2801935"/>
            </a:xfrm>
            <a:prstGeom prst="rect">
              <a:avLst/>
            </a:prstGeom>
            <a:no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2060"/>
                  </a:solidFill>
                  <a:latin typeface="Montserrat" panose="00000500000000000000" pitchFamily="50" charset="0"/>
                </a:rPr>
                <a:t>Trains arrive at station</a:t>
              </a:r>
            </a:p>
          </p:txBody>
        </p:sp>
        <p:cxnSp>
          <p:nvCxnSpPr>
            <p:cNvPr id="14" name="Straight Arrow Connector 13"/>
            <p:cNvCxnSpPr>
              <a:stCxn id="3" idx="2"/>
              <a:endCxn id="9" idx="0"/>
            </p:cNvCxnSpPr>
            <p:nvPr/>
          </p:nvCxnSpPr>
          <p:spPr>
            <a:xfrm>
              <a:off x="4515518" y="3786058"/>
              <a:ext cx="0" cy="502610"/>
            </a:xfrm>
            <a:prstGeom prst="straightConnector1">
              <a:avLst/>
            </a:prstGeom>
            <a:ln w="38100">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2710447" y="5352751"/>
              <a:ext cx="3610142" cy="679521"/>
            </a:xfrm>
            <a:prstGeom prst="rect">
              <a:avLst/>
            </a:prstGeom>
            <a:noFill/>
            <a:ln w="28575">
              <a:solidFill>
                <a:schemeClr val="accent5">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5">
                      <a:lumMod val="75000"/>
                    </a:schemeClr>
                  </a:solidFill>
                  <a:latin typeface="Montserrat" panose="00000500000000000000" pitchFamily="50" charset="0"/>
                </a:rPr>
                <a:t>Passengers unable to board remain in queue</a:t>
              </a:r>
            </a:p>
          </p:txBody>
        </p:sp>
        <p:cxnSp>
          <p:nvCxnSpPr>
            <p:cNvPr id="17" name="Straight Arrow Connector 16"/>
            <p:cNvCxnSpPr>
              <a:endCxn id="15" idx="3"/>
            </p:cNvCxnSpPr>
            <p:nvPr/>
          </p:nvCxnSpPr>
          <p:spPr>
            <a:xfrm flipH="1">
              <a:off x="6320589" y="5692511"/>
              <a:ext cx="1057442" cy="1"/>
            </a:xfrm>
            <a:prstGeom prst="straightConnector1">
              <a:avLst/>
            </a:prstGeom>
            <a:ln w="38100">
              <a:solidFill>
                <a:schemeClr val="accent5">
                  <a:lumMod val="7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6320589" y="4578862"/>
              <a:ext cx="1057442" cy="1"/>
            </a:xfrm>
            <a:prstGeom prst="straightConnector1">
              <a:avLst/>
            </a:prstGeom>
            <a:ln w="38100">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grpSp>
      <p:cxnSp>
        <p:nvCxnSpPr>
          <p:cNvPr id="26" name="Straight Arrow Connector 25"/>
          <p:cNvCxnSpPr>
            <a:stCxn id="15" idx="0"/>
            <a:endCxn id="9" idx="2"/>
          </p:cNvCxnSpPr>
          <p:nvPr/>
        </p:nvCxnSpPr>
        <p:spPr>
          <a:xfrm flipV="1">
            <a:off x="4306971" y="4793933"/>
            <a:ext cx="0" cy="502610"/>
          </a:xfrm>
          <a:prstGeom prst="straightConnector1">
            <a:avLst/>
          </a:prstGeom>
          <a:ln w="38100">
            <a:solidFill>
              <a:schemeClr val="accent5">
                <a:lumMod val="75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1966860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76300" y="444500"/>
            <a:ext cx="8559800" cy="646331"/>
          </a:xfrm>
          <a:prstGeom prst="rect">
            <a:avLst/>
          </a:prstGeom>
          <a:noFill/>
        </p:spPr>
        <p:txBody>
          <a:bodyPr wrap="square" rtlCol="0">
            <a:spAutoFit/>
          </a:bodyPr>
          <a:lstStyle/>
          <a:p>
            <a:r>
              <a:rPr lang="en-US" sz="3600" b="1" dirty="0">
                <a:latin typeface="Montserrat" panose="00000500000000000000" pitchFamily="50" charset="0"/>
              </a:rPr>
              <a:t>Primary hypothesis</a:t>
            </a:r>
          </a:p>
        </p:txBody>
      </p:sp>
      <p:sp>
        <p:nvSpPr>
          <p:cNvPr id="5" name="Rectangle 4"/>
          <p:cNvSpPr/>
          <p:nvPr/>
        </p:nvSpPr>
        <p:spPr>
          <a:xfrm>
            <a:off x="977900" y="1154331"/>
            <a:ext cx="10198100" cy="11566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876300" y="1437106"/>
            <a:ext cx="10401300" cy="1384995"/>
          </a:xfrm>
          <a:prstGeom prst="rect">
            <a:avLst/>
          </a:prstGeom>
          <a:noFill/>
        </p:spPr>
        <p:txBody>
          <a:bodyPr wrap="square" rtlCol="0">
            <a:spAutoFit/>
          </a:bodyPr>
          <a:lstStyle/>
          <a:p>
            <a:r>
              <a:rPr lang="en-US" sz="2800" dirty="0">
                <a:latin typeface="Montserrat" panose="00000500000000000000" pitchFamily="50" charset="0"/>
              </a:rPr>
              <a:t>Passengers arrive regardless of how many trains have entered the station, and so it is reasonable to assume that </a:t>
            </a:r>
            <a:r>
              <a:rPr lang="en-US" sz="2800" b="1" dirty="0">
                <a:latin typeface="Montserrat" panose="00000500000000000000" pitchFamily="50" charset="0"/>
              </a:rPr>
              <a:t>the two processes are independent</a:t>
            </a:r>
            <a:r>
              <a:rPr lang="en-US" sz="2800" dirty="0">
                <a:latin typeface="Montserrat" panose="00000500000000000000" pitchFamily="50" charset="0"/>
              </a:rPr>
              <a:t>.</a:t>
            </a:r>
          </a:p>
        </p:txBody>
      </p:sp>
      <p:sp>
        <p:nvSpPr>
          <p:cNvPr id="13" name="TextBox 12"/>
          <p:cNvSpPr txBox="1"/>
          <p:nvPr/>
        </p:nvSpPr>
        <p:spPr>
          <a:xfrm>
            <a:off x="876300" y="3168376"/>
            <a:ext cx="10401300" cy="1384995"/>
          </a:xfrm>
          <a:prstGeom prst="rect">
            <a:avLst/>
          </a:prstGeom>
          <a:noFill/>
        </p:spPr>
        <p:txBody>
          <a:bodyPr wrap="square" rtlCol="0">
            <a:spAutoFit/>
          </a:bodyPr>
          <a:lstStyle/>
          <a:p>
            <a:r>
              <a:rPr lang="en-US" sz="2800" dirty="0">
                <a:latin typeface="Montserrat" panose="00000500000000000000" pitchFamily="50" charset="0"/>
              </a:rPr>
              <a:t>Both passenger and train arrivals are time-dependent. </a:t>
            </a:r>
            <a:r>
              <a:rPr lang="en-US" sz="2800" b="1" dirty="0">
                <a:latin typeface="Montserrat" panose="00000500000000000000" pitchFamily="50" charset="0"/>
              </a:rPr>
              <a:t>Long queues </a:t>
            </a:r>
            <a:r>
              <a:rPr lang="en-US" sz="2800" dirty="0">
                <a:latin typeface="Montserrat" panose="00000500000000000000" pitchFamily="50" charset="0"/>
              </a:rPr>
              <a:t>happen when the </a:t>
            </a:r>
            <a:r>
              <a:rPr lang="en-US" sz="2800" b="1" dirty="0">
                <a:latin typeface="Montserrat" panose="00000500000000000000" pitchFamily="50" charset="0"/>
              </a:rPr>
              <a:t>rate of train service </a:t>
            </a:r>
            <a:r>
              <a:rPr lang="en-US" sz="2800" dirty="0">
                <a:latin typeface="Montserrat" panose="00000500000000000000" pitchFamily="50" charset="0"/>
              </a:rPr>
              <a:t>is unable to meet the </a:t>
            </a:r>
            <a:r>
              <a:rPr lang="en-US" sz="2800" b="1" dirty="0">
                <a:latin typeface="Montserrat" panose="00000500000000000000" pitchFamily="50" charset="0"/>
              </a:rPr>
              <a:t>rate of passenger traffic</a:t>
            </a:r>
            <a:r>
              <a:rPr lang="en-US" sz="2800" dirty="0">
                <a:latin typeface="Montserrat" panose="00000500000000000000" pitchFamily="50" charset="0"/>
              </a:rPr>
              <a:t>.</a:t>
            </a:r>
          </a:p>
        </p:txBody>
      </p:sp>
    </p:spTree>
    <p:extLst>
      <p:ext uri="{BB962C8B-B14F-4D97-AF65-F5344CB8AC3E}">
        <p14:creationId xmlns:p14="http://schemas.microsoft.com/office/powerpoint/2010/main" val="150648753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76300" y="444500"/>
            <a:ext cx="8559800" cy="646331"/>
          </a:xfrm>
          <a:prstGeom prst="rect">
            <a:avLst/>
          </a:prstGeom>
          <a:noFill/>
        </p:spPr>
        <p:txBody>
          <a:bodyPr wrap="square" rtlCol="0">
            <a:spAutoFit/>
          </a:bodyPr>
          <a:lstStyle/>
          <a:p>
            <a:r>
              <a:rPr lang="en-US" sz="3600" b="1" dirty="0">
                <a:latin typeface="Montserrat" panose="00000500000000000000" pitchFamily="50" charset="0"/>
              </a:rPr>
              <a:t>Primary hypothesis</a:t>
            </a:r>
          </a:p>
        </p:txBody>
      </p:sp>
      <p:sp>
        <p:nvSpPr>
          <p:cNvPr id="5" name="Rectangle 4"/>
          <p:cNvSpPr/>
          <p:nvPr/>
        </p:nvSpPr>
        <p:spPr>
          <a:xfrm>
            <a:off x="977900" y="1154331"/>
            <a:ext cx="10198100" cy="11566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876300" y="1437106"/>
            <a:ext cx="10401300" cy="2246769"/>
          </a:xfrm>
          <a:prstGeom prst="rect">
            <a:avLst/>
          </a:prstGeom>
          <a:noFill/>
        </p:spPr>
        <p:txBody>
          <a:bodyPr wrap="square" rtlCol="0">
            <a:spAutoFit/>
          </a:bodyPr>
          <a:lstStyle/>
          <a:p>
            <a:r>
              <a:rPr lang="en-US" sz="2800" dirty="0">
                <a:latin typeface="Montserrat" panose="00000500000000000000" pitchFamily="50" charset="0"/>
              </a:rPr>
              <a:t>By simulating how these two processes propagate in time, we can study activity in each MRT station in terms of:</a:t>
            </a:r>
          </a:p>
          <a:p>
            <a:pPr marL="1428750" lvl="2" indent="-514350">
              <a:buFont typeface="+mj-lt"/>
              <a:buAutoNum type="arabicPeriod"/>
            </a:pPr>
            <a:r>
              <a:rPr lang="en-US" sz="2800" dirty="0">
                <a:latin typeface="Montserrat" panose="00000500000000000000" pitchFamily="50" charset="0"/>
              </a:rPr>
              <a:t>queue volume, and</a:t>
            </a:r>
          </a:p>
          <a:p>
            <a:pPr marL="1428750" lvl="2" indent="-514350">
              <a:buFont typeface="+mj-lt"/>
              <a:buAutoNum type="arabicPeriod"/>
            </a:pPr>
            <a:r>
              <a:rPr lang="en-US" sz="2800" dirty="0">
                <a:latin typeface="Montserrat" panose="00000500000000000000" pitchFamily="50" charset="0"/>
              </a:rPr>
              <a:t>waiting time between train arrivals.</a:t>
            </a:r>
          </a:p>
        </p:txBody>
      </p:sp>
      <p:sp>
        <p:nvSpPr>
          <p:cNvPr id="7" name="TextBox 6"/>
          <p:cNvSpPr txBox="1"/>
          <p:nvPr/>
        </p:nvSpPr>
        <p:spPr>
          <a:xfrm>
            <a:off x="876300" y="3998942"/>
            <a:ext cx="10401300" cy="1815882"/>
          </a:xfrm>
          <a:prstGeom prst="rect">
            <a:avLst/>
          </a:prstGeom>
          <a:noFill/>
        </p:spPr>
        <p:txBody>
          <a:bodyPr wrap="square" rtlCol="0">
            <a:spAutoFit/>
          </a:bodyPr>
          <a:lstStyle/>
          <a:p>
            <a:r>
              <a:rPr lang="en-US" sz="2800" dirty="0">
                <a:latin typeface="Montserrat" panose="00000500000000000000" pitchFamily="50" charset="0"/>
              </a:rPr>
              <a:t>Dependent on the following settings:</a:t>
            </a:r>
          </a:p>
          <a:p>
            <a:pPr marL="1428750" lvl="2" indent="-514350">
              <a:buFont typeface="+mj-lt"/>
              <a:buAutoNum type="arabicPeriod"/>
            </a:pPr>
            <a:r>
              <a:rPr lang="en-US" sz="2800" dirty="0">
                <a:latin typeface="Montserrat" panose="00000500000000000000" pitchFamily="50" charset="0"/>
              </a:rPr>
              <a:t>Speed and capacity of the trains</a:t>
            </a:r>
          </a:p>
          <a:p>
            <a:pPr marL="1428750" lvl="2" indent="-514350">
              <a:buFont typeface="+mj-lt"/>
              <a:buAutoNum type="arabicPeriod"/>
            </a:pPr>
            <a:r>
              <a:rPr lang="en-US" sz="2800" dirty="0">
                <a:latin typeface="Montserrat" panose="00000500000000000000" pitchFamily="50" charset="0"/>
              </a:rPr>
              <a:t>Number of trains deployed</a:t>
            </a:r>
          </a:p>
          <a:p>
            <a:pPr marL="1428750" lvl="2" indent="-514350">
              <a:buFont typeface="+mj-lt"/>
              <a:buAutoNum type="arabicPeriod"/>
            </a:pPr>
            <a:r>
              <a:rPr lang="en-US" sz="2800" dirty="0">
                <a:latin typeface="Montserrat" panose="00000500000000000000" pitchFamily="50" charset="0"/>
              </a:rPr>
              <a:t>Rate of passenger arrival</a:t>
            </a:r>
          </a:p>
        </p:txBody>
      </p:sp>
    </p:spTree>
    <p:extLst>
      <p:ext uri="{BB962C8B-B14F-4D97-AF65-F5344CB8AC3E}">
        <p14:creationId xmlns:p14="http://schemas.microsoft.com/office/powerpoint/2010/main" val="384177725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76300" y="444500"/>
            <a:ext cx="8559800" cy="646331"/>
          </a:xfrm>
          <a:prstGeom prst="rect">
            <a:avLst/>
          </a:prstGeom>
          <a:noFill/>
        </p:spPr>
        <p:txBody>
          <a:bodyPr wrap="square" rtlCol="0">
            <a:spAutoFit/>
          </a:bodyPr>
          <a:lstStyle/>
          <a:p>
            <a:r>
              <a:rPr lang="en-US" sz="3600" b="1" dirty="0">
                <a:latin typeface="Montserrat" panose="00000500000000000000" pitchFamily="50" charset="0"/>
              </a:rPr>
              <a:t>Delimitations</a:t>
            </a:r>
          </a:p>
        </p:txBody>
      </p:sp>
      <p:sp>
        <p:nvSpPr>
          <p:cNvPr id="5" name="Rectangle 4"/>
          <p:cNvSpPr/>
          <p:nvPr/>
        </p:nvSpPr>
        <p:spPr>
          <a:xfrm>
            <a:off x="977900" y="1154331"/>
            <a:ext cx="10198100" cy="11566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876300" y="1437106"/>
            <a:ext cx="10401300" cy="1815882"/>
          </a:xfrm>
          <a:prstGeom prst="rect">
            <a:avLst/>
          </a:prstGeom>
          <a:noFill/>
        </p:spPr>
        <p:txBody>
          <a:bodyPr wrap="square" rtlCol="0">
            <a:spAutoFit/>
          </a:bodyPr>
          <a:lstStyle/>
          <a:p>
            <a:r>
              <a:rPr lang="en-US" sz="2800" dirty="0">
                <a:latin typeface="Montserrat" panose="00000500000000000000" pitchFamily="50" charset="0"/>
              </a:rPr>
              <a:t>Due to restrictions on time and resources, this simulation study will only focus on how </a:t>
            </a:r>
            <a:r>
              <a:rPr lang="en-US" sz="2800" b="1" dirty="0">
                <a:latin typeface="Montserrat" panose="00000500000000000000" pitchFamily="50" charset="0"/>
              </a:rPr>
              <a:t>queue volume</a:t>
            </a:r>
            <a:r>
              <a:rPr lang="en-US" sz="2800" dirty="0">
                <a:latin typeface="Montserrat" panose="00000500000000000000" pitchFamily="50" charset="0"/>
              </a:rPr>
              <a:t> and </a:t>
            </a:r>
            <a:r>
              <a:rPr lang="en-US" sz="2800" b="1" dirty="0">
                <a:latin typeface="Montserrat" panose="00000500000000000000" pitchFamily="50" charset="0"/>
              </a:rPr>
              <a:t>train inter-arrivals </a:t>
            </a:r>
            <a:r>
              <a:rPr lang="en-US" sz="2800" dirty="0">
                <a:latin typeface="Montserrat" panose="00000500000000000000" pitchFamily="50" charset="0"/>
              </a:rPr>
              <a:t>are affected by </a:t>
            </a:r>
            <a:r>
              <a:rPr lang="en-US" sz="2800" b="1" dirty="0">
                <a:latin typeface="Montserrat" panose="00000500000000000000" pitchFamily="50" charset="0"/>
              </a:rPr>
              <a:t>the number of deployed trains</a:t>
            </a:r>
            <a:r>
              <a:rPr lang="en-US" sz="2800" dirty="0">
                <a:latin typeface="Montserrat" panose="00000500000000000000" pitchFamily="50" charset="0"/>
              </a:rPr>
              <a:t>.</a:t>
            </a:r>
          </a:p>
        </p:txBody>
      </p:sp>
      <p:sp>
        <p:nvSpPr>
          <p:cNvPr id="8" name="TextBox 7"/>
          <p:cNvSpPr txBox="1"/>
          <p:nvPr/>
        </p:nvSpPr>
        <p:spPr>
          <a:xfrm>
            <a:off x="876300" y="3420094"/>
            <a:ext cx="10401300" cy="954107"/>
          </a:xfrm>
          <a:prstGeom prst="rect">
            <a:avLst/>
          </a:prstGeom>
          <a:noFill/>
        </p:spPr>
        <p:txBody>
          <a:bodyPr wrap="square" rtlCol="0">
            <a:spAutoFit/>
          </a:bodyPr>
          <a:lstStyle/>
          <a:p>
            <a:r>
              <a:rPr lang="en-US" sz="2800" dirty="0">
                <a:latin typeface="Montserrat" panose="00000500000000000000" pitchFamily="50" charset="0"/>
              </a:rPr>
              <a:t>We will also explore the effect of </a:t>
            </a:r>
            <a:r>
              <a:rPr lang="en-US" sz="2800" b="1" dirty="0">
                <a:latin typeface="Montserrat" panose="00000500000000000000" pitchFamily="50" charset="0"/>
              </a:rPr>
              <a:t>train speed </a:t>
            </a:r>
            <a:r>
              <a:rPr lang="en-US" sz="2800" dirty="0">
                <a:latin typeface="Montserrat" panose="00000500000000000000" pitchFamily="50" charset="0"/>
              </a:rPr>
              <a:t>on MRT performance.</a:t>
            </a:r>
          </a:p>
        </p:txBody>
      </p:sp>
    </p:spTree>
    <p:extLst>
      <p:ext uri="{BB962C8B-B14F-4D97-AF65-F5344CB8AC3E}">
        <p14:creationId xmlns:p14="http://schemas.microsoft.com/office/powerpoint/2010/main" val="288995662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76300" y="444500"/>
            <a:ext cx="8559800" cy="646331"/>
          </a:xfrm>
          <a:prstGeom prst="rect">
            <a:avLst/>
          </a:prstGeom>
          <a:noFill/>
        </p:spPr>
        <p:txBody>
          <a:bodyPr wrap="square" rtlCol="0">
            <a:spAutoFit/>
          </a:bodyPr>
          <a:lstStyle/>
          <a:p>
            <a:r>
              <a:rPr lang="en-US" sz="3600" b="1" dirty="0">
                <a:latin typeface="Montserrat" panose="00000500000000000000" pitchFamily="50" charset="0"/>
              </a:rPr>
              <a:t>Delimitations</a:t>
            </a:r>
          </a:p>
        </p:txBody>
      </p:sp>
      <p:sp>
        <p:nvSpPr>
          <p:cNvPr id="5" name="Rectangle 4"/>
          <p:cNvSpPr/>
          <p:nvPr/>
        </p:nvSpPr>
        <p:spPr>
          <a:xfrm>
            <a:off x="977900" y="1154331"/>
            <a:ext cx="10198100" cy="11566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876300" y="1437106"/>
            <a:ext cx="10401300" cy="954107"/>
          </a:xfrm>
          <a:prstGeom prst="rect">
            <a:avLst/>
          </a:prstGeom>
          <a:noFill/>
        </p:spPr>
        <p:txBody>
          <a:bodyPr wrap="square" rtlCol="0">
            <a:spAutoFit/>
          </a:bodyPr>
          <a:lstStyle/>
          <a:p>
            <a:r>
              <a:rPr lang="en-US" sz="2800" dirty="0">
                <a:latin typeface="Montserrat" panose="00000500000000000000" pitchFamily="50" charset="0"/>
              </a:rPr>
              <a:t>We will not, however, explore the propagation of </a:t>
            </a:r>
            <a:r>
              <a:rPr lang="en-US" sz="2800" b="1" dirty="0">
                <a:latin typeface="Montserrat" panose="00000500000000000000" pitchFamily="50" charset="0"/>
              </a:rPr>
              <a:t>transit breakdowns</a:t>
            </a:r>
            <a:r>
              <a:rPr lang="en-US" sz="2800" dirty="0">
                <a:latin typeface="Montserrat" panose="00000500000000000000" pitchFamily="50" charset="0"/>
              </a:rPr>
              <a:t> and other service interruptions.</a:t>
            </a:r>
          </a:p>
        </p:txBody>
      </p:sp>
      <p:sp>
        <p:nvSpPr>
          <p:cNvPr id="8" name="TextBox 7"/>
          <p:cNvSpPr txBox="1"/>
          <p:nvPr/>
        </p:nvSpPr>
        <p:spPr>
          <a:xfrm>
            <a:off x="876300" y="2736502"/>
            <a:ext cx="10401300" cy="1384995"/>
          </a:xfrm>
          <a:prstGeom prst="rect">
            <a:avLst/>
          </a:prstGeom>
          <a:noFill/>
        </p:spPr>
        <p:txBody>
          <a:bodyPr wrap="square" rtlCol="0">
            <a:spAutoFit/>
          </a:bodyPr>
          <a:lstStyle/>
          <a:p>
            <a:r>
              <a:rPr lang="en-US" sz="2800" dirty="0">
                <a:latin typeface="Montserrat" panose="00000500000000000000" pitchFamily="50" charset="0"/>
              </a:rPr>
              <a:t>Because the purpose of this study is to find optimal service settings, we begin (without argument) on the most basic fact:</a:t>
            </a:r>
          </a:p>
        </p:txBody>
      </p:sp>
      <p:sp>
        <p:nvSpPr>
          <p:cNvPr id="7" name="TextBox 6">
            <a:extLst>
              <a:ext uri="{FF2B5EF4-FFF2-40B4-BE49-F238E27FC236}">
                <a16:creationId xmlns="" xmlns:a16="http://schemas.microsoft.com/office/drawing/2014/main" id="{2B4FEC63-B6F9-49EE-8AD6-3D698D6F7231}"/>
              </a:ext>
            </a:extLst>
          </p:cNvPr>
          <p:cNvSpPr txBox="1"/>
          <p:nvPr/>
        </p:nvSpPr>
        <p:spPr>
          <a:xfrm>
            <a:off x="1820090" y="4336158"/>
            <a:ext cx="9476559" cy="523220"/>
          </a:xfrm>
          <a:prstGeom prst="rect">
            <a:avLst/>
          </a:prstGeom>
          <a:noFill/>
        </p:spPr>
        <p:txBody>
          <a:bodyPr wrap="square" rtlCol="0">
            <a:spAutoFit/>
          </a:bodyPr>
          <a:lstStyle/>
          <a:p>
            <a:r>
              <a:rPr lang="en-US" sz="2800" dirty="0">
                <a:latin typeface="Montserrat" panose="00000500000000000000" pitchFamily="50" charset="0"/>
              </a:rPr>
              <a:t>We need </a:t>
            </a:r>
            <a:r>
              <a:rPr lang="en-US" sz="2800" b="1" dirty="0">
                <a:latin typeface="Montserrat" panose="00000500000000000000" pitchFamily="50" charset="0"/>
              </a:rPr>
              <a:t>well-maintained</a:t>
            </a:r>
            <a:r>
              <a:rPr lang="en-US" sz="2800" dirty="0">
                <a:latin typeface="Montserrat" panose="00000500000000000000" pitchFamily="50" charset="0"/>
              </a:rPr>
              <a:t>, </a:t>
            </a:r>
            <a:r>
              <a:rPr lang="en-US" sz="2800" b="1" dirty="0">
                <a:latin typeface="Montserrat" panose="00000500000000000000" pitchFamily="50" charset="0"/>
              </a:rPr>
              <a:t>reliable</a:t>
            </a:r>
            <a:r>
              <a:rPr lang="en-US" sz="2800" dirty="0">
                <a:latin typeface="Montserrat" panose="00000500000000000000" pitchFamily="50" charset="0"/>
              </a:rPr>
              <a:t> train coaches.</a:t>
            </a:r>
          </a:p>
        </p:txBody>
      </p:sp>
    </p:spTree>
    <p:extLst>
      <p:ext uri="{BB962C8B-B14F-4D97-AF65-F5344CB8AC3E}">
        <p14:creationId xmlns:p14="http://schemas.microsoft.com/office/powerpoint/2010/main" val="315687991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76300" y="444500"/>
            <a:ext cx="8559800" cy="646331"/>
          </a:xfrm>
          <a:prstGeom prst="rect">
            <a:avLst/>
          </a:prstGeom>
          <a:noFill/>
        </p:spPr>
        <p:txBody>
          <a:bodyPr wrap="square" rtlCol="0">
            <a:spAutoFit/>
          </a:bodyPr>
          <a:lstStyle/>
          <a:p>
            <a:r>
              <a:rPr lang="en-US" sz="3600" b="1" dirty="0">
                <a:latin typeface="Montserrat" panose="00000500000000000000" pitchFamily="50" charset="0"/>
              </a:rPr>
              <a:t>Delimitations</a:t>
            </a:r>
          </a:p>
        </p:txBody>
      </p:sp>
      <p:sp>
        <p:nvSpPr>
          <p:cNvPr id="5" name="Rectangle 4"/>
          <p:cNvSpPr/>
          <p:nvPr/>
        </p:nvSpPr>
        <p:spPr>
          <a:xfrm>
            <a:off x="977900" y="1154331"/>
            <a:ext cx="10198100" cy="11566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876300" y="1437106"/>
            <a:ext cx="10401300" cy="1384995"/>
          </a:xfrm>
          <a:prstGeom prst="rect">
            <a:avLst/>
          </a:prstGeom>
          <a:noFill/>
        </p:spPr>
        <p:txBody>
          <a:bodyPr wrap="square" rtlCol="0">
            <a:spAutoFit/>
          </a:bodyPr>
          <a:lstStyle/>
          <a:p>
            <a:r>
              <a:rPr lang="en-US" sz="2800" dirty="0">
                <a:latin typeface="Montserrat" panose="00000500000000000000" pitchFamily="50" charset="0"/>
              </a:rPr>
              <a:t>We will also </a:t>
            </a:r>
            <a:r>
              <a:rPr lang="en-US" sz="2800" b="1" dirty="0">
                <a:latin typeface="Montserrat" panose="00000500000000000000" pitchFamily="50" charset="0"/>
              </a:rPr>
              <a:t>simulate only one line</a:t>
            </a:r>
            <a:r>
              <a:rPr lang="en-US" sz="2800" dirty="0">
                <a:latin typeface="Montserrat" panose="00000500000000000000" pitchFamily="50" charset="0"/>
              </a:rPr>
              <a:t>, particularly the </a:t>
            </a:r>
            <a:r>
              <a:rPr lang="en-US" sz="2800" b="1" dirty="0">
                <a:latin typeface="Montserrat" panose="00000500000000000000" pitchFamily="50" charset="0"/>
              </a:rPr>
              <a:t>Southbound</a:t>
            </a:r>
            <a:r>
              <a:rPr lang="en-US" sz="2800" dirty="0">
                <a:latin typeface="Montserrat" panose="00000500000000000000" pitchFamily="50" charset="0"/>
              </a:rPr>
              <a:t> MRT, extending </a:t>
            </a:r>
            <a:r>
              <a:rPr lang="en-US" sz="2800" b="1" dirty="0">
                <a:latin typeface="Montserrat" panose="00000500000000000000" pitchFamily="50" charset="0"/>
              </a:rPr>
              <a:t>across 13 stations </a:t>
            </a:r>
            <a:r>
              <a:rPr lang="en-US" sz="2800" dirty="0">
                <a:latin typeface="Montserrat" panose="00000500000000000000" pitchFamily="50" charset="0"/>
              </a:rPr>
              <a:t>from North Avenue in Quezon City to Taft Avenue in Pasay.</a:t>
            </a:r>
          </a:p>
        </p:txBody>
      </p:sp>
      <p:sp>
        <p:nvSpPr>
          <p:cNvPr id="9" name="TextBox 8">
            <a:extLst>
              <a:ext uri="{FF2B5EF4-FFF2-40B4-BE49-F238E27FC236}">
                <a16:creationId xmlns="" xmlns:a16="http://schemas.microsoft.com/office/drawing/2014/main" id="{F2FFD292-BFD5-459F-B8B7-7B5284F32CBD}"/>
              </a:ext>
            </a:extLst>
          </p:cNvPr>
          <p:cNvSpPr txBox="1"/>
          <p:nvPr/>
        </p:nvSpPr>
        <p:spPr>
          <a:xfrm>
            <a:off x="876300" y="3083026"/>
            <a:ext cx="10401300" cy="707886"/>
          </a:xfrm>
          <a:prstGeom prst="rect">
            <a:avLst/>
          </a:prstGeom>
          <a:noFill/>
        </p:spPr>
        <p:txBody>
          <a:bodyPr wrap="square" rtlCol="0">
            <a:spAutoFit/>
          </a:bodyPr>
          <a:lstStyle/>
          <a:p>
            <a:r>
              <a:rPr lang="en-US" sz="2000" dirty="0">
                <a:latin typeface="Montserrat" panose="00000500000000000000" pitchFamily="50" charset="0"/>
              </a:rPr>
              <a:t>For further exploration, it shouldn’t be complicated to modify the code to consider both south and northbound lines.</a:t>
            </a:r>
          </a:p>
        </p:txBody>
      </p:sp>
    </p:spTree>
    <p:extLst>
      <p:ext uri="{BB962C8B-B14F-4D97-AF65-F5344CB8AC3E}">
        <p14:creationId xmlns:p14="http://schemas.microsoft.com/office/powerpoint/2010/main" val="207446593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60400" y="444500"/>
            <a:ext cx="8559800" cy="646331"/>
          </a:xfrm>
          <a:prstGeom prst="rect">
            <a:avLst/>
          </a:prstGeom>
          <a:noFill/>
        </p:spPr>
        <p:txBody>
          <a:bodyPr wrap="square" rtlCol="0">
            <a:spAutoFit/>
          </a:bodyPr>
          <a:lstStyle/>
          <a:p>
            <a:r>
              <a:rPr lang="en-US" sz="3600" b="1" dirty="0">
                <a:latin typeface="Montserrat" panose="00000500000000000000" pitchFamily="50" charset="0"/>
              </a:rPr>
              <a:t>Presentation map</a:t>
            </a:r>
          </a:p>
        </p:txBody>
      </p:sp>
      <p:sp>
        <p:nvSpPr>
          <p:cNvPr id="5" name="Oval 4"/>
          <p:cNvSpPr/>
          <p:nvPr/>
        </p:nvSpPr>
        <p:spPr>
          <a:xfrm>
            <a:off x="1358900" y="1676400"/>
            <a:ext cx="330200" cy="3175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2806699" y="3470887"/>
            <a:ext cx="330200" cy="3175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4419600" y="4627438"/>
            <a:ext cx="330200" cy="3175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1828800" y="1536700"/>
            <a:ext cx="2463800" cy="523220"/>
          </a:xfrm>
          <a:prstGeom prst="rect">
            <a:avLst/>
          </a:prstGeom>
          <a:noFill/>
        </p:spPr>
        <p:txBody>
          <a:bodyPr wrap="square" rtlCol="0">
            <a:spAutoFit/>
          </a:bodyPr>
          <a:lstStyle/>
          <a:p>
            <a:r>
              <a:rPr lang="en-US" sz="2800" dirty="0">
                <a:latin typeface="Montserrat" panose="00000500000000000000" pitchFamily="50" charset="0"/>
              </a:rPr>
              <a:t>Motivation</a:t>
            </a:r>
          </a:p>
        </p:txBody>
      </p:sp>
      <p:sp>
        <p:nvSpPr>
          <p:cNvPr id="12" name="TextBox 11"/>
          <p:cNvSpPr txBox="1"/>
          <p:nvPr/>
        </p:nvSpPr>
        <p:spPr>
          <a:xfrm>
            <a:off x="1828800" y="1284188"/>
            <a:ext cx="2463800" cy="400110"/>
          </a:xfrm>
          <a:prstGeom prst="rect">
            <a:avLst/>
          </a:prstGeom>
          <a:noFill/>
        </p:spPr>
        <p:txBody>
          <a:bodyPr wrap="square" rtlCol="0">
            <a:spAutoFit/>
          </a:bodyPr>
          <a:lstStyle/>
          <a:p>
            <a:r>
              <a:rPr lang="en-US" sz="2000" dirty="0">
                <a:latin typeface="Montserrat" panose="00000500000000000000" pitchFamily="50" charset="0"/>
              </a:rPr>
              <a:t>terminus:</a:t>
            </a:r>
          </a:p>
        </p:txBody>
      </p:sp>
      <p:sp>
        <p:nvSpPr>
          <p:cNvPr id="13" name="TextBox 12"/>
          <p:cNvSpPr txBox="1"/>
          <p:nvPr/>
        </p:nvSpPr>
        <p:spPr>
          <a:xfrm>
            <a:off x="3200399" y="2762318"/>
            <a:ext cx="4343400" cy="954107"/>
          </a:xfrm>
          <a:prstGeom prst="rect">
            <a:avLst/>
          </a:prstGeom>
          <a:noFill/>
        </p:spPr>
        <p:txBody>
          <a:bodyPr wrap="square" rtlCol="0">
            <a:spAutoFit/>
          </a:bodyPr>
          <a:lstStyle/>
          <a:p>
            <a:r>
              <a:rPr lang="en-US" sz="2800" dirty="0">
                <a:latin typeface="Montserrat" panose="00000500000000000000" pitchFamily="50" charset="0"/>
              </a:rPr>
              <a:t>Developing the simulation model</a:t>
            </a:r>
          </a:p>
        </p:txBody>
      </p:sp>
      <p:sp>
        <p:nvSpPr>
          <p:cNvPr id="15" name="TextBox 14"/>
          <p:cNvSpPr txBox="1"/>
          <p:nvPr/>
        </p:nvSpPr>
        <p:spPr>
          <a:xfrm>
            <a:off x="4838700" y="4262968"/>
            <a:ext cx="4343400" cy="523220"/>
          </a:xfrm>
          <a:prstGeom prst="rect">
            <a:avLst/>
          </a:prstGeom>
          <a:noFill/>
        </p:spPr>
        <p:txBody>
          <a:bodyPr wrap="square" rtlCol="0">
            <a:spAutoFit/>
          </a:bodyPr>
          <a:lstStyle/>
          <a:p>
            <a:r>
              <a:rPr lang="en-US" sz="2800" dirty="0">
                <a:latin typeface="Montserrat" panose="00000500000000000000" pitchFamily="50" charset="0"/>
              </a:rPr>
              <a:t>Simulation results</a:t>
            </a:r>
          </a:p>
        </p:txBody>
      </p:sp>
      <p:sp>
        <p:nvSpPr>
          <p:cNvPr id="17" name="Oval 16"/>
          <p:cNvSpPr/>
          <p:nvPr/>
        </p:nvSpPr>
        <p:spPr>
          <a:xfrm>
            <a:off x="6680200" y="5864208"/>
            <a:ext cx="330200" cy="3175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7122257" y="5785881"/>
            <a:ext cx="4711700" cy="954107"/>
          </a:xfrm>
          <a:prstGeom prst="rect">
            <a:avLst/>
          </a:prstGeom>
          <a:noFill/>
        </p:spPr>
        <p:txBody>
          <a:bodyPr wrap="square" rtlCol="0">
            <a:spAutoFit/>
          </a:bodyPr>
          <a:lstStyle/>
          <a:p>
            <a:r>
              <a:rPr lang="en-US" sz="2800" dirty="0">
                <a:latin typeface="Montserrat" panose="00000500000000000000" pitchFamily="50" charset="0"/>
              </a:rPr>
              <a:t>Recommendations for further improvements</a:t>
            </a:r>
          </a:p>
        </p:txBody>
      </p:sp>
      <p:sp>
        <p:nvSpPr>
          <p:cNvPr id="19" name="TextBox 18"/>
          <p:cNvSpPr txBox="1"/>
          <p:nvPr/>
        </p:nvSpPr>
        <p:spPr>
          <a:xfrm>
            <a:off x="7122257" y="5533369"/>
            <a:ext cx="2463800" cy="400110"/>
          </a:xfrm>
          <a:prstGeom prst="rect">
            <a:avLst/>
          </a:prstGeom>
          <a:noFill/>
        </p:spPr>
        <p:txBody>
          <a:bodyPr wrap="square" rtlCol="0">
            <a:spAutoFit/>
          </a:bodyPr>
          <a:lstStyle/>
          <a:p>
            <a:r>
              <a:rPr lang="en-US" sz="2000" dirty="0">
                <a:latin typeface="Montserrat" panose="00000500000000000000" pitchFamily="50" charset="0"/>
              </a:rPr>
              <a:t>terminus:</a:t>
            </a:r>
          </a:p>
        </p:txBody>
      </p:sp>
      <p:cxnSp>
        <p:nvCxnSpPr>
          <p:cNvPr id="21" name="Straight Connector 20"/>
          <p:cNvCxnSpPr>
            <a:cxnSpLocks/>
          </p:cNvCxnSpPr>
          <p:nvPr/>
        </p:nvCxnSpPr>
        <p:spPr>
          <a:xfrm>
            <a:off x="1524000" y="1829482"/>
            <a:ext cx="1447799" cy="1800155"/>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a:cxnSpLocks/>
          </p:cNvCxnSpPr>
          <p:nvPr/>
        </p:nvCxnSpPr>
        <p:spPr>
          <a:xfrm flipH="1" flipV="1">
            <a:off x="2957266" y="3615623"/>
            <a:ext cx="1627434" cy="1178822"/>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 xmlns:a16="http://schemas.microsoft.com/office/drawing/2014/main" id="{11C41220-007A-4B21-B468-49F753139E5D}"/>
              </a:ext>
            </a:extLst>
          </p:cNvPr>
          <p:cNvCxnSpPr>
            <a:cxnSpLocks/>
          </p:cNvCxnSpPr>
          <p:nvPr/>
        </p:nvCxnSpPr>
        <p:spPr>
          <a:xfrm flipH="1" flipV="1">
            <a:off x="4625178" y="4850541"/>
            <a:ext cx="2220122" cy="1172417"/>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100447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1244600" y="2326620"/>
            <a:ext cx="9537700" cy="923330"/>
          </a:xfrm>
          <a:prstGeom prst="rect">
            <a:avLst/>
          </a:prstGeom>
          <a:noFill/>
        </p:spPr>
        <p:txBody>
          <a:bodyPr wrap="square" rtlCol="0">
            <a:spAutoFit/>
          </a:bodyPr>
          <a:lstStyle/>
          <a:p>
            <a:r>
              <a:rPr lang="en-US" sz="5400" dirty="0">
                <a:latin typeface="Montserrat" panose="00000500000000000000" pitchFamily="50" charset="0"/>
              </a:rPr>
              <a:t>The simulation model</a:t>
            </a:r>
          </a:p>
        </p:txBody>
      </p:sp>
    </p:spTree>
    <p:extLst>
      <p:ext uri="{BB962C8B-B14F-4D97-AF65-F5344CB8AC3E}">
        <p14:creationId xmlns:p14="http://schemas.microsoft.com/office/powerpoint/2010/main" val="398380460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76300" y="444500"/>
            <a:ext cx="8559800" cy="646331"/>
          </a:xfrm>
          <a:prstGeom prst="rect">
            <a:avLst/>
          </a:prstGeom>
          <a:noFill/>
        </p:spPr>
        <p:txBody>
          <a:bodyPr wrap="square" rtlCol="0">
            <a:spAutoFit/>
          </a:bodyPr>
          <a:lstStyle/>
          <a:p>
            <a:r>
              <a:rPr lang="en-US" sz="3600" b="1" dirty="0">
                <a:latin typeface="Montserrat" panose="00000500000000000000" pitchFamily="50" charset="0"/>
              </a:rPr>
              <a:t>The simulation model</a:t>
            </a:r>
          </a:p>
        </p:txBody>
      </p:sp>
      <p:sp>
        <p:nvSpPr>
          <p:cNvPr id="5" name="Rectangle 4"/>
          <p:cNvSpPr/>
          <p:nvPr/>
        </p:nvSpPr>
        <p:spPr>
          <a:xfrm>
            <a:off x="977900" y="1154331"/>
            <a:ext cx="10198100" cy="11566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876300" y="1495500"/>
            <a:ext cx="10401300" cy="954107"/>
          </a:xfrm>
          <a:prstGeom prst="rect">
            <a:avLst/>
          </a:prstGeom>
          <a:noFill/>
        </p:spPr>
        <p:txBody>
          <a:bodyPr wrap="square" rtlCol="0">
            <a:spAutoFit/>
          </a:bodyPr>
          <a:lstStyle/>
          <a:p>
            <a:r>
              <a:rPr lang="en-US" sz="2800" dirty="0">
                <a:latin typeface="Montserrat" panose="00000500000000000000" pitchFamily="50" charset="0"/>
              </a:rPr>
              <a:t>The simulation model is a dynamic interaction of two algorithms:</a:t>
            </a:r>
          </a:p>
        </p:txBody>
      </p:sp>
      <p:pic>
        <p:nvPicPr>
          <p:cNvPr id="3" name="Picture 2">
            <a:extLst>
              <a:ext uri="{FF2B5EF4-FFF2-40B4-BE49-F238E27FC236}">
                <a16:creationId xmlns="" xmlns:a16="http://schemas.microsoft.com/office/drawing/2014/main" id="{2A09DF88-A034-44F8-8427-C5F2EB423B5D}"/>
              </a:ext>
            </a:extLst>
          </p:cNvPr>
          <p:cNvPicPr>
            <a:picLocks noChangeAspect="1"/>
          </p:cNvPicPr>
          <p:nvPr/>
        </p:nvPicPr>
        <p:blipFill>
          <a:blip r:embed="rId2">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3108763" y="3582139"/>
            <a:ext cx="954107" cy="954107"/>
          </a:xfrm>
          <a:prstGeom prst="rect">
            <a:avLst/>
          </a:prstGeom>
        </p:spPr>
      </p:pic>
      <p:pic>
        <p:nvPicPr>
          <p:cNvPr id="9" name="Picture 8">
            <a:extLst>
              <a:ext uri="{FF2B5EF4-FFF2-40B4-BE49-F238E27FC236}">
                <a16:creationId xmlns="" xmlns:a16="http://schemas.microsoft.com/office/drawing/2014/main" id="{604EAE58-DD37-4644-84D8-8333389EB02C}"/>
              </a:ext>
            </a:extLst>
          </p:cNvPr>
          <p:cNvPicPr>
            <a:picLocks noChangeAspect="1"/>
          </p:cNvPicPr>
          <p:nvPr/>
        </p:nvPicPr>
        <p:blipFill>
          <a:blip r:embed="rId2">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4062870" y="3582138"/>
            <a:ext cx="954107" cy="954107"/>
          </a:xfrm>
          <a:prstGeom prst="rect">
            <a:avLst/>
          </a:prstGeom>
        </p:spPr>
      </p:pic>
      <p:pic>
        <p:nvPicPr>
          <p:cNvPr id="10" name="Picture 9">
            <a:extLst>
              <a:ext uri="{FF2B5EF4-FFF2-40B4-BE49-F238E27FC236}">
                <a16:creationId xmlns="" xmlns:a16="http://schemas.microsoft.com/office/drawing/2014/main" id="{DC9712C4-5356-406A-B724-FAB4A1C2F554}"/>
              </a:ext>
            </a:extLst>
          </p:cNvPr>
          <p:cNvPicPr>
            <a:picLocks noChangeAspect="1"/>
          </p:cNvPicPr>
          <p:nvPr/>
        </p:nvPicPr>
        <p:blipFill>
          <a:blip r:embed="rId3"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7237883" y="3890303"/>
            <a:ext cx="640316" cy="825327"/>
          </a:xfrm>
          <a:prstGeom prst="rect">
            <a:avLst/>
          </a:prstGeom>
        </p:spPr>
      </p:pic>
      <p:pic>
        <p:nvPicPr>
          <p:cNvPr id="11" name="Picture 10">
            <a:extLst>
              <a:ext uri="{FF2B5EF4-FFF2-40B4-BE49-F238E27FC236}">
                <a16:creationId xmlns="" xmlns:a16="http://schemas.microsoft.com/office/drawing/2014/main" id="{D5994334-F86D-4579-AC32-9FCFBB3ECDD2}"/>
              </a:ext>
            </a:extLst>
          </p:cNvPr>
          <p:cNvPicPr>
            <a:picLocks noChangeAspect="1"/>
          </p:cNvPicPr>
          <p:nvPr/>
        </p:nvPicPr>
        <p:blipFill>
          <a:blip r:embed="rId3"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8066273" y="3890302"/>
            <a:ext cx="640316" cy="825327"/>
          </a:xfrm>
          <a:prstGeom prst="rect">
            <a:avLst/>
          </a:prstGeom>
        </p:spPr>
      </p:pic>
      <p:pic>
        <p:nvPicPr>
          <p:cNvPr id="12" name="Picture 11">
            <a:extLst>
              <a:ext uri="{FF2B5EF4-FFF2-40B4-BE49-F238E27FC236}">
                <a16:creationId xmlns="" xmlns:a16="http://schemas.microsoft.com/office/drawing/2014/main" id="{0A4DE35F-106C-4418-AA48-FC61EB10D5F0}"/>
              </a:ext>
            </a:extLst>
          </p:cNvPr>
          <p:cNvPicPr>
            <a:picLocks noChangeAspect="1"/>
          </p:cNvPicPr>
          <p:nvPr/>
        </p:nvPicPr>
        <p:blipFill>
          <a:blip r:embed="rId3"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7652077" y="2985642"/>
            <a:ext cx="640316" cy="825327"/>
          </a:xfrm>
          <a:prstGeom prst="rect">
            <a:avLst/>
          </a:prstGeom>
        </p:spPr>
      </p:pic>
      <p:sp>
        <p:nvSpPr>
          <p:cNvPr id="13" name="TextBox 12">
            <a:extLst>
              <a:ext uri="{FF2B5EF4-FFF2-40B4-BE49-F238E27FC236}">
                <a16:creationId xmlns="" xmlns:a16="http://schemas.microsoft.com/office/drawing/2014/main" id="{989FED9D-FE46-4157-8E27-076F5E6625DB}"/>
              </a:ext>
            </a:extLst>
          </p:cNvPr>
          <p:cNvSpPr txBox="1"/>
          <p:nvPr/>
        </p:nvSpPr>
        <p:spPr>
          <a:xfrm>
            <a:off x="2693042" y="4608582"/>
            <a:ext cx="2739655" cy="523220"/>
          </a:xfrm>
          <a:prstGeom prst="rect">
            <a:avLst/>
          </a:prstGeom>
          <a:noFill/>
        </p:spPr>
        <p:txBody>
          <a:bodyPr wrap="square" rtlCol="0">
            <a:spAutoFit/>
          </a:bodyPr>
          <a:lstStyle/>
          <a:p>
            <a:pPr algn="ctr"/>
            <a:r>
              <a:rPr lang="en-US" sz="2800" dirty="0">
                <a:solidFill>
                  <a:srgbClr val="002060"/>
                </a:solidFill>
                <a:latin typeface="Montserrat" panose="00000500000000000000" pitchFamily="50" charset="0"/>
              </a:rPr>
              <a:t>Train arrivals</a:t>
            </a:r>
          </a:p>
        </p:txBody>
      </p:sp>
      <p:sp>
        <p:nvSpPr>
          <p:cNvPr id="14" name="TextBox 13">
            <a:extLst>
              <a:ext uri="{FF2B5EF4-FFF2-40B4-BE49-F238E27FC236}">
                <a16:creationId xmlns="" xmlns:a16="http://schemas.microsoft.com/office/drawing/2014/main" id="{566F7EFE-A981-409C-8DF3-5A168F936BC7}"/>
              </a:ext>
            </a:extLst>
          </p:cNvPr>
          <p:cNvSpPr txBox="1"/>
          <p:nvPr/>
        </p:nvSpPr>
        <p:spPr>
          <a:xfrm>
            <a:off x="6696445" y="4794962"/>
            <a:ext cx="2739655" cy="954107"/>
          </a:xfrm>
          <a:prstGeom prst="rect">
            <a:avLst/>
          </a:prstGeom>
          <a:noFill/>
        </p:spPr>
        <p:txBody>
          <a:bodyPr wrap="square" rtlCol="0">
            <a:spAutoFit/>
          </a:bodyPr>
          <a:lstStyle/>
          <a:p>
            <a:pPr algn="ctr"/>
            <a:r>
              <a:rPr lang="en-US" sz="2800" dirty="0">
                <a:solidFill>
                  <a:srgbClr val="002060"/>
                </a:solidFill>
                <a:latin typeface="Montserrat" panose="00000500000000000000" pitchFamily="50" charset="0"/>
              </a:rPr>
              <a:t>Passenger arrivals</a:t>
            </a:r>
          </a:p>
        </p:txBody>
      </p:sp>
    </p:spTree>
    <p:extLst>
      <p:ext uri="{BB962C8B-B14F-4D97-AF65-F5344CB8AC3E}">
        <p14:creationId xmlns:p14="http://schemas.microsoft.com/office/powerpoint/2010/main" val="337768498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76300" y="444500"/>
            <a:ext cx="8559800" cy="646331"/>
          </a:xfrm>
          <a:prstGeom prst="rect">
            <a:avLst/>
          </a:prstGeom>
          <a:noFill/>
        </p:spPr>
        <p:txBody>
          <a:bodyPr wrap="square" rtlCol="0">
            <a:spAutoFit/>
          </a:bodyPr>
          <a:lstStyle/>
          <a:p>
            <a:r>
              <a:rPr lang="en-US" sz="3600" b="1" dirty="0">
                <a:latin typeface="Montserrat" panose="00000500000000000000" pitchFamily="50" charset="0"/>
              </a:rPr>
              <a:t>Train arrivals</a:t>
            </a:r>
          </a:p>
        </p:txBody>
      </p:sp>
      <p:sp>
        <p:nvSpPr>
          <p:cNvPr id="5" name="Rectangle 4"/>
          <p:cNvSpPr/>
          <p:nvPr/>
        </p:nvSpPr>
        <p:spPr>
          <a:xfrm>
            <a:off x="977900" y="1154331"/>
            <a:ext cx="10198100" cy="11566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876300" y="1495500"/>
            <a:ext cx="10401300" cy="461665"/>
          </a:xfrm>
          <a:prstGeom prst="rect">
            <a:avLst/>
          </a:prstGeom>
          <a:noFill/>
        </p:spPr>
        <p:txBody>
          <a:bodyPr wrap="square" rtlCol="0">
            <a:spAutoFit/>
          </a:bodyPr>
          <a:lstStyle/>
          <a:p>
            <a:r>
              <a:rPr lang="en-US" sz="2400" dirty="0">
                <a:latin typeface="Montserrat" panose="00000500000000000000" pitchFamily="50" charset="0"/>
              </a:rPr>
              <a:t>Affected by the following variables:</a:t>
            </a:r>
          </a:p>
        </p:txBody>
      </p:sp>
      <p:pic>
        <p:nvPicPr>
          <p:cNvPr id="3" name="Picture 2">
            <a:extLst>
              <a:ext uri="{FF2B5EF4-FFF2-40B4-BE49-F238E27FC236}">
                <a16:creationId xmlns="" xmlns:a16="http://schemas.microsoft.com/office/drawing/2014/main" id="{2A09DF88-A034-44F8-8427-C5F2EB423B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02093" y="254673"/>
            <a:ext cx="954107" cy="954107"/>
          </a:xfrm>
          <a:prstGeom prst="rect">
            <a:avLst/>
          </a:prstGeom>
        </p:spPr>
      </p:pic>
      <p:sp>
        <p:nvSpPr>
          <p:cNvPr id="15" name="TextBox 14">
            <a:extLst>
              <a:ext uri="{FF2B5EF4-FFF2-40B4-BE49-F238E27FC236}">
                <a16:creationId xmlns="" xmlns:a16="http://schemas.microsoft.com/office/drawing/2014/main" id="{982748B4-B1C7-4DD0-BAA3-3F2496F8BBB1}"/>
              </a:ext>
            </a:extLst>
          </p:cNvPr>
          <p:cNvSpPr txBox="1"/>
          <p:nvPr/>
        </p:nvSpPr>
        <p:spPr>
          <a:xfrm>
            <a:off x="1741714" y="2161779"/>
            <a:ext cx="9535886" cy="523220"/>
          </a:xfrm>
          <a:prstGeom prst="rect">
            <a:avLst/>
          </a:prstGeom>
          <a:noFill/>
        </p:spPr>
        <p:txBody>
          <a:bodyPr wrap="square" rtlCol="0">
            <a:spAutoFit/>
          </a:bodyPr>
          <a:lstStyle/>
          <a:p>
            <a:r>
              <a:rPr lang="en-US" sz="2800" b="1" dirty="0">
                <a:latin typeface="Montserrat" panose="00000500000000000000" pitchFamily="50" charset="0"/>
              </a:rPr>
              <a:t>Speed</a:t>
            </a:r>
            <a:r>
              <a:rPr lang="en-US" sz="2800" dirty="0">
                <a:latin typeface="Montserrat" panose="00000500000000000000" pitchFamily="50" charset="0"/>
              </a:rPr>
              <a:t> </a:t>
            </a:r>
            <a:r>
              <a:rPr lang="en-US" sz="2800" dirty="0">
                <a:solidFill>
                  <a:schemeClr val="tx1">
                    <a:lumMod val="65000"/>
                    <a:lumOff val="35000"/>
                  </a:schemeClr>
                </a:solidFill>
                <a:latin typeface="Montserrat" panose="00000500000000000000" pitchFamily="50" charset="0"/>
              </a:rPr>
              <a:t>(specifically, its average running speed)</a:t>
            </a:r>
          </a:p>
        </p:txBody>
      </p:sp>
      <p:sp>
        <p:nvSpPr>
          <p:cNvPr id="16" name="TextBox 15">
            <a:extLst>
              <a:ext uri="{FF2B5EF4-FFF2-40B4-BE49-F238E27FC236}">
                <a16:creationId xmlns="" xmlns:a16="http://schemas.microsoft.com/office/drawing/2014/main" id="{FFFEE3AA-1855-4445-AAD3-EEB25DBBB2ED}"/>
              </a:ext>
            </a:extLst>
          </p:cNvPr>
          <p:cNvSpPr txBox="1"/>
          <p:nvPr/>
        </p:nvSpPr>
        <p:spPr>
          <a:xfrm>
            <a:off x="1741714" y="2831416"/>
            <a:ext cx="9535886" cy="523220"/>
          </a:xfrm>
          <a:prstGeom prst="rect">
            <a:avLst/>
          </a:prstGeom>
          <a:noFill/>
        </p:spPr>
        <p:txBody>
          <a:bodyPr wrap="square" rtlCol="0">
            <a:spAutoFit/>
          </a:bodyPr>
          <a:lstStyle/>
          <a:p>
            <a:r>
              <a:rPr lang="en-US" sz="2800" b="1" dirty="0">
                <a:latin typeface="Montserrat" panose="00000500000000000000" pitchFamily="50" charset="0"/>
              </a:rPr>
              <a:t>Count</a:t>
            </a:r>
            <a:r>
              <a:rPr lang="en-US" sz="2800" dirty="0">
                <a:latin typeface="Montserrat" panose="00000500000000000000" pitchFamily="50" charset="0"/>
              </a:rPr>
              <a:t> </a:t>
            </a:r>
            <a:r>
              <a:rPr lang="en-US" sz="2800" dirty="0">
                <a:solidFill>
                  <a:schemeClr val="tx1">
                    <a:lumMod val="65000"/>
                    <a:lumOff val="35000"/>
                  </a:schemeClr>
                </a:solidFill>
                <a:latin typeface="Montserrat" panose="00000500000000000000" pitchFamily="50" charset="0"/>
              </a:rPr>
              <a:t>(functional trains deployed for service)</a:t>
            </a:r>
          </a:p>
        </p:txBody>
      </p:sp>
      <p:sp>
        <p:nvSpPr>
          <p:cNvPr id="17" name="TextBox 16">
            <a:extLst>
              <a:ext uri="{FF2B5EF4-FFF2-40B4-BE49-F238E27FC236}">
                <a16:creationId xmlns="" xmlns:a16="http://schemas.microsoft.com/office/drawing/2014/main" id="{90FF1229-BCFE-478A-A377-035F6B78CFFB}"/>
              </a:ext>
            </a:extLst>
          </p:cNvPr>
          <p:cNvSpPr txBox="1"/>
          <p:nvPr/>
        </p:nvSpPr>
        <p:spPr>
          <a:xfrm>
            <a:off x="1741714" y="3462114"/>
            <a:ext cx="9535886" cy="523220"/>
          </a:xfrm>
          <a:prstGeom prst="rect">
            <a:avLst/>
          </a:prstGeom>
          <a:noFill/>
        </p:spPr>
        <p:txBody>
          <a:bodyPr wrap="square" rtlCol="0">
            <a:spAutoFit/>
          </a:bodyPr>
          <a:lstStyle/>
          <a:p>
            <a:r>
              <a:rPr lang="en-US" sz="2800" b="1" dirty="0">
                <a:latin typeface="Montserrat" panose="00000500000000000000" pitchFamily="50" charset="0"/>
              </a:rPr>
              <a:t>Random delays</a:t>
            </a:r>
            <a:endParaRPr lang="en-US" sz="2800" dirty="0">
              <a:solidFill>
                <a:schemeClr val="tx1">
                  <a:lumMod val="65000"/>
                  <a:lumOff val="35000"/>
                </a:schemeClr>
              </a:solidFill>
              <a:latin typeface="Montserrat" panose="00000500000000000000" pitchFamily="50" charset="0"/>
            </a:endParaRPr>
          </a:p>
        </p:txBody>
      </p:sp>
      <p:sp>
        <p:nvSpPr>
          <p:cNvPr id="18" name="TextBox 17">
            <a:extLst>
              <a:ext uri="{FF2B5EF4-FFF2-40B4-BE49-F238E27FC236}">
                <a16:creationId xmlns="" xmlns:a16="http://schemas.microsoft.com/office/drawing/2014/main" id="{F41A144F-F1EA-4AFD-9E98-63E2DE0A23F6}"/>
              </a:ext>
            </a:extLst>
          </p:cNvPr>
          <p:cNvSpPr txBox="1"/>
          <p:nvPr/>
        </p:nvSpPr>
        <p:spPr>
          <a:xfrm>
            <a:off x="2168434" y="3985334"/>
            <a:ext cx="8682446" cy="1815882"/>
          </a:xfrm>
          <a:prstGeom prst="rect">
            <a:avLst/>
          </a:prstGeom>
          <a:noFill/>
        </p:spPr>
        <p:txBody>
          <a:bodyPr wrap="square" rtlCol="0">
            <a:spAutoFit/>
          </a:bodyPr>
          <a:lstStyle/>
          <a:p>
            <a:r>
              <a:rPr lang="en-US" sz="2800" dirty="0">
                <a:solidFill>
                  <a:schemeClr val="tx1">
                    <a:lumMod val="65000"/>
                    <a:lumOff val="35000"/>
                  </a:schemeClr>
                </a:solidFill>
                <a:latin typeface="Montserrat" panose="00000500000000000000" pitchFamily="50" charset="0"/>
              </a:rPr>
              <a:t>(very important: trains will not always arrive at the expected time. If on average the next train will arrive in 5 minutes, it can arrive a little earlier or later)</a:t>
            </a:r>
          </a:p>
        </p:txBody>
      </p:sp>
    </p:spTree>
    <p:extLst>
      <p:ext uri="{BB962C8B-B14F-4D97-AF65-F5344CB8AC3E}">
        <p14:creationId xmlns:p14="http://schemas.microsoft.com/office/powerpoint/2010/main" val="326311360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76300" y="444500"/>
            <a:ext cx="8559800" cy="646331"/>
          </a:xfrm>
          <a:prstGeom prst="rect">
            <a:avLst/>
          </a:prstGeom>
          <a:noFill/>
        </p:spPr>
        <p:txBody>
          <a:bodyPr wrap="square" rtlCol="0">
            <a:spAutoFit/>
          </a:bodyPr>
          <a:lstStyle/>
          <a:p>
            <a:r>
              <a:rPr lang="en-US" sz="3600" b="1" dirty="0">
                <a:latin typeface="Montserrat" panose="00000500000000000000" pitchFamily="50" charset="0"/>
              </a:rPr>
              <a:t>Train arrivals</a:t>
            </a:r>
          </a:p>
        </p:txBody>
      </p:sp>
      <p:sp>
        <p:nvSpPr>
          <p:cNvPr id="5" name="Rectangle 4"/>
          <p:cNvSpPr/>
          <p:nvPr/>
        </p:nvSpPr>
        <p:spPr>
          <a:xfrm>
            <a:off x="977900" y="1154331"/>
            <a:ext cx="10198100" cy="11566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876300" y="1398607"/>
            <a:ext cx="2737752" cy="461665"/>
          </a:xfrm>
          <a:prstGeom prst="rect">
            <a:avLst/>
          </a:prstGeom>
          <a:noFill/>
        </p:spPr>
        <p:txBody>
          <a:bodyPr wrap="square" rtlCol="0">
            <a:spAutoFit/>
          </a:bodyPr>
          <a:lstStyle/>
          <a:p>
            <a:r>
              <a:rPr lang="en-US" sz="2400" dirty="0">
                <a:latin typeface="Montserrat" panose="00000500000000000000" pitchFamily="50" charset="0"/>
              </a:rPr>
              <a:t>The algorithm:</a:t>
            </a:r>
          </a:p>
        </p:txBody>
      </p:sp>
      <p:pic>
        <p:nvPicPr>
          <p:cNvPr id="3" name="Picture 2">
            <a:extLst>
              <a:ext uri="{FF2B5EF4-FFF2-40B4-BE49-F238E27FC236}">
                <a16:creationId xmlns="" xmlns:a16="http://schemas.microsoft.com/office/drawing/2014/main" id="{2A09DF88-A034-44F8-8427-C5F2EB423B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02093" y="254673"/>
            <a:ext cx="954107" cy="954107"/>
          </a:xfrm>
          <a:prstGeom prst="rect">
            <a:avLst/>
          </a:prstGeom>
        </p:spPr>
      </p:pic>
      <p:cxnSp>
        <p:nvCxnSpPr>
          <p:cNvPr id="6" name="Straight Arrow Connector 5">
            <a:extLst>
              <a:ext uri="{FF2B5EF4-FFF2-40B4-BE49-F238E27FC236}">
                <a16:creationId xmlns="" xmlns:a16="http://schemas.microsoft.com/office/drawing/2014/main" id="{EE160A09-1BD5-4E1E-BA44-9DFD4924849E}"/>
              </a:ext>
            </a:extLst>
          </p:cNvPr>
          <p:cNvCxnSpPr/>
          <p:nvPr/>
        </p:nvCxnSpPr>
        <p:spPr>
          <a:xfrm>
            <a:off x="2429691" y="2098766"/>
            <a:ext cx="0" cy="391886"/>
          </a:xfrm>
          <a:prstGeom prst="straightConnector1">
            <a:avLst/>
          </a:prstGeom>
          <a:ln w="5715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 xmlns:a16="http://schemas.microsoft.com/office/drawing/2014/main" id="{AB68F4BD-79DA-401B-AD76-955288F6FD1F}"/>
              </a:ext>
            </a:extLst>
          </p:cNvPr>
          <p:cNvCxnSpPr/>
          <p:nvPr/>
        </p:nvCxnSpPr>
        <p:spPr>
          <a:xfrm flipH="1">
            <a:off x="1012733" y="2098766"/>
            <a:ext cx="1451791"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 xmlns:a16="http://schemas.microsoft.com/office/drawing/2014/main" id="{F948900C-2EB5-49E4-A29E-6066BCC75FFA}"/>
              </a:ext>
            </a:extLst>
          </p:cNvPr>
          <p:cNvCxnSpPr>
            <a:cxnSpLocks/>
          </p:cNvCxnSpPr>
          <p:nvPr/>
        </p:nvCxnSpPr>
        <p:spPr>
          <a:xfrm flipH="1">
            <a:off x="995323" y="2072638"/>
            <a:ext cx="1" cy="4173114"/>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 xmlns:a16="http://schemas.microsoft.com/office/drawing/2014/main" id="{610CBDC4-6AC9-416D-AC4D-BEC0EB41D1FB}"/>
              </a:ext>
            </a:extLst>
          </p:cNvPr>
          <p:cNvCxnSpPr>
            <a:cxnSpLocks/>
          </p:cNvCxnSpPr>
          <p:nvPr/>
        </p:nvCxnSpPr>
        <p:spPr>
          <a:xfrm flipH="1">
            <a:off x="969195" y="6245752"/>
            <a:ext cx="1547586"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 xmlns:a16="http://schemas.microsoft.com/office/drawing/2014/main" id="{EF534350-2FB5-49AA-B23C-713D161F9209}"/>
              </a:ext>
            </a:extLst>
          </p:cNvPr>
          <p:cNvSpPr txBox="1"/>
          <p:nvPr/>
        </p:nvSpPr>
        <p:spPr>
          <a:xfrm>
            <a:off x="1738629" y="2510898"/>
            <a:ext cx="10006868" cy="400110"/>
          </a:xfrm>
          <a:prstGeom prst="rect">
            <a:avLst/>
          </a:prstGeom>
          <a:noFill/>
        </p:spPr>
        <p:txBody>
          <a:bodyPr wrap="square" rtlCol="0">
            <a:spAutoFit/>
          </a:bodyPr>
          <a:lstStyle/>
          <a:p>
            <a:r>
              <a:rPr lang="en-US" sz="2000" dirty="0">
                <a:solidFill>
                  <a:srgbClr val="002060"/>
                </a:solidFill>
                <a:latin typeface="Montserrat" panose="00000500000000000000" pitchFamily="50" charset="0"/>
              </a:rPr>
              <a:t>1. MRT opens, deploy first train at first station (southbound) at t=5 minutes</a:t>
            </a:r>
          </a:p>
        </p:txBody>
      </p:sp>
      <p:sp>
        <p:nvSpPr>
          <p:cNvPr id="22" name="TextBox 21">
            <a:extLst>
              <a:ext uri="{FF2B5EF4-FFF2-40B4-BE49-F238E27FC236}">
                <a16:creationId xmlns="" xmlns:a16="http://schemas.microsoft.com/office/drawing/2014/main" id="{77F25E62-17C0-4FC9-94B8-B19D95101AF6}"/>
              </a:ext>
            </a:extLst>
          </p:cNvPr>
          <p:cNvSpPr txBox="1"/>
          <p:nvPr/>
        </p:nvSpPr>
        <p:spPr>
          <a:xfrm>
            <a:off x="1738629" y="2970077"/>
            <a:ext cx="6517278" cy="400110"/>
          </a:xfrm>
          <a:prstGeom prst="rect">
            <a:avLst/>
          </a:prstGeom>
          <a:noFill/>
        </p:spPr>
        <p:txBody>
          <a:bodyPr wrap="square" rtlCol="0">
            <a:spAutoFit/>
          </a:bodyPr>
          <a:lstStyle/>
          <a:p>
            <a:r>
              <a:rPr lang="en-US" sz="2000" dirty="0">
                <a:solidFill>
                  <a:srgbClr val="002060"/>
                </a:solidFill>
                <a:latin typeface="Montserrat" panose="00000500000000000000" pitchFamily="50" charset="0"/>
              </a:rPr>
              <a:t>2. Deploy succeeding trains 5 minutes apart</a:t>
            </a:r>
          </a:p>
        </p:txBody>
      </p:sp>
      <p:sp>
        <p:nvSpPr>
          <p:cNvPr id="23" name="TextBox 22">
            <a:extLst>
              <a:ext uri="{FF2B5EF4-FFF2-40B4-BE49-F238E27FC236}">
                <a16:creationId xmlns="" xmlns:a16="http://schemas.microsoft.com/office/drawing/2014/main" id="{35BF6CCB-1023-442F-9F53-CC6580D71318}"/>
              </a:ext>
            </a:extLst>
          </p:cNvPr>
          <p:cNvSpPr txBox="1"/>
          <p:nvPr/>
        </p:nvSpPr>
        <p:spPr>
          <a:xfrm>
            <a:off x="1738628" y="3429000"/>
            <a:ext cx="8246283" cy="400110"/>
          </a:xfrm>
          <a:prstGeom prst="rect">
            <a:avLst/>
          </a:prstGeom>
          <a:noFill/>
        </p:spPr>
        <p:txBody>
          <a:bodyPr wrap="square" rtlCol="0">
            <a:spAutoFit/>
          </a:bodyPr>
          <a:lstStyle/>
          <a:p>
            <a:r>
              <a:rPr lang="en-US" sz="2000" dirty="0">
                <a:solidFill>
                  <a:srgbClr val="002060"/>
                </a:solidFill>
                <a:latin typeface="Montserrat" panose="00000500000000000000" pitchFamily="50" charset="0"/>
              </a:rPr>
              <a:t>3. </a:t>
            </a:r>
            <a:r>
              <a:rPr lang="en-US" sz="2000" b="1" dirty="0">
                <a:latin typeface="Montserrat" panose="00000500000000000000" pitchFamily="50" charset="0"/>
              </a:rPr>
              <a:t>Equation (1)</a:t>
            </a:r>
            <a:r>
              <a:rPr lang="en-US" sz="2000" dirty="0">
                <a:solidFill>
                  <a:srgbClr val="002060"/>
                </a:solidFill>
                <a:latin typeface="Montserrat" panose="00000500000000000000" pitchFamily="50" charset="0"/>
              </a:rPr>
              <a:t> gives the train’s arrival time at the next station</a:t>
            </a:r>
          </a:p>
        </p:txBody>
      </p:sp>
      <p:sp>
        <p:nvSpPr>
          <p:cNvPr id="24" name="TextBox 23">
            <a:extLst>
              <a:ext uri="{FF2B5EF4-FFF2-40B4-BE49-F238E27FC236}">
                <a16:creationId xmlns="" xmlns:a16="http://schemas.microsoft.com/office/drawing/2014/main" id="{23423C70-B7EE-4E0A-992E-D1E7CBFBDDD6}"/>
              </a:ext>
            </a:extLst>
          </p:cNvPr>
          <p:cNvSpPr txBox="1"/>
          <p:nvPr/>
        </p:nvSpPr>
        <p:spPr>
          <a:xfrm>
            <a:off x="1738628" y="3865190"/>
            <a:ext cx="8246283" cy="400110"/>
          </a:xfrm>
          <a:prstGeom prst="rect">
            <a:avLst/>
          </a:prstGeom>
          <a:noFill/>
        </p:spPr>
        <p:txBody>
          <a:bodyPr wrap="square" rtlCol="0">
            <a:spAutoFit/>
          </a:bodyPr>
          <a:lstStyle/>
          <a:p>
            <a:r>
              <a:rPr lang="en-US" sz="2000" dirty="0">
                <a:solidFill>
                  <a:srgbClr val="002060"/>
                </a:solidFill>
                <a:latin typeface="Montserrat" panose="00000500000000000000" pitchFamily="50" charset="0"/>
              </a:rPr>
              <a:t>4. At each station, train parks for </a:t>
            </a:r>
            <a:r>
              <a:rPr lang="en-US" sz="2000" i="1" dirty="0">
                <a:solidFill>
                  <a:srgbClr val="002060"/>
                </a:solidFill>
                <a:latin typeface="Montserrat" panose="00000500000000000000" pitchFamily="50" charset="0"/>
              </a:rPr>
              <a:t>p</a:t>
            </a:r>
            <a:r>
              <a:rPr lang="en-US" sz="2000" dirty="0">
                <a:solidFill>
                  <a:srgbClr val="002060"/>
                </a:solidFill>
                <a:latin typeface="Montserrat" panose="00000500000000000000" pitchFamily="50" charset="0"/>
              </a:rPr>
              <a:t> minutes to load passengers</a:t>
            </a:r>
          </a:p>
        </p:txBody>
      </p:sp>
      <p:sp>
        <p:nvSpPr>
          <p:cNvPr id="25" name="TextBox 24">
            <a:extLst>
              <a:ext uri="{FF2B5EF4-FFF2-40B4-BE49-F238E27FC236}">
                <a16:creationId xmlns="" xmlns:a16="http://schemas.microsoft.com/office/drawing/2014/main" id="{AFAF2D7C-F77D-45F1-B244-593FAB9C74FD}"/>
              </a:ext>
            </a:extLst>
          </p:cNvPr>
          <p:cNvSpPr txBox="1"/>
          <p:nvPr/>
        </p:nvSpPr>
        <p:spPr>
          <a:xfrm>
            <a:off x="1738628" y="4322147"/>
            <a:ext cx="9478191" cy="707886"/>
          </a:xfrm>
          <a:prstGeom prst="rect">
            <a:avLst/>
          </a:prstGeom>
          <a:noFill/>
        </p:spPr>
        <p:txBody>
          <a:bodyPr wrap="square" rtlCol="0">
            <a:spAutoFit/>
          </a:bodyPr>
          <a:lstStyle/>
          <a:p>
            <a:r>
              <a:rPr lang="en-US" sz="2000" dirty="0">
                <a:solidFill>
                  <a:srgbClr val="002060"/>
                </a:solidFill>
                <a:latin typeface="Montserrat" panose="00000500000000000000" pitchFamily="50" charset="0"/>
              </a:rPr>
              <a:t>5. If a train is still parked at the next train’s expected arrival, that next train will delay itself until 1 minute after the previous train has departed.</a:t>
            </a:r>
          </a:p>
        </p:txBody>
      </p:sp>
      <p:sp>
        <p:nvSpPr>
          <p:cNvPr id="28" name="TextBox 27">
            <a:extLst>
              <a:ext uri="{FF2B5EF4-FFF2-40B4-BE49-F238E27FC236}">
                <a16:creationId xmlns="" xmlns:a16="http://schemas.microsoft.com/office/drawing/2014/main" id="{E15A63DE-710B-4823-BF7D-9ADEC27BE6BC}"/>
              </a:ext>
            </a:extLst>
          </p:cNvPr>
          <p:cNvSpPr txBox="1"/>
          <p:nvPr/>
        </p:nvSpPr>
        <p:spPr>
          <a:xfrm>
            <a:off x="1738628" y="5099462"/>
            <a:ext cx="10006869" cy="1015663"/>
          </a:xfrm>
          <a:prstGeom prst="rect">
            <a:avLst/>
          </a:prstGeom>
          <a:noFill/>
          <a:ln>
            <a:noFill/>
          </a:ln>
        </p:spPr>
        <p:txBody>
          <a:bodyPr wrap="square" rtlCol="0">
            <a:spAutoFit/>
          </a:bodyPr>
          <a:lstStyle/>
          <a:p>
            <a:r>
              <a:rPr lang="en-US" sz="2000" dirty="0">
                <a:solidFill>
                  <a:srgbClr val="002060"/>
                </a:solidFill>
                <a:latin typeface="Montserrat" panose="00000500000000000000" pitchFamily="50" charset="0"/>
              </a:rPr>
              <a:t>6. After unloading all passengers at the last station, </a:t>
            </a:r>
            <a:r>
              <a:rPr lang="en-US" sz="2000" b="1" dirty="0">
                <a:latin typeface="Montserrat" panose="00000500000000000000" pitchFamily="50" charset="0"/>
              </a:rPr>
              <a:t>Equation (2) </a:t>
            </a:r>
            <a:r>
              <a:rPr lang="en-US" sz="2000" dirty="0">
                <a:solidFill>
                  <a:srgbClr val="002060"/>
                </a:solidFill>
                <a:latin typeface="Montserrat" panose="00000500000000000000" pitchFamily="50" charset="0"/>
              </a:rPr>
              <a:t>gives the expected arrival for each train to recirculate towards the first station of the line.</a:t>
            </a:r>
          </a:p>
        </p:txBody>
      </p:sp>
      <p:sp>
        <p:nvSpPr>
          <p:cNvPr id="30" name="TextBox 29">
            <a:extLst>
              <a:ext uri="{FF2B5EF4-FFF2-40B4-BE49-F238E27FC236}">
                <a16:creationId xmlns="" xmlns:a16="http://schemas.microsoft.com/office/drawing/2014/main" id="{F6CECF4F-802B-4655-A4E2-827FA2F6B8D2}"/>
              </a:ext>
            </a:extLst>
          </p:cNvPr>
          <p:cNvSpPr txBox="1"/>
          <p:nvPr/>
        </p:nvSpPr>
        <p:spPr>
          <a:xfrm>
            <a:off x="7593895" y="1398607"/>
            <a:ext cx="3721805" cy="707886"/>
          </a:xfrm>
          <a:prstGeom prst="rect">
            <a:avLst/>
          </a:prstGeom>
          <a:noFill/>
        </p:spPr>
        <p:txBody>
          <a:bodyPr wrap="square" rtlCol="0">
            <a:spAutoFit/>
          </a:bodyPr>
          <a:lstStyle/>
          <a:p>
            <a:r>
              <a:rPr lang="en-US" sz="2000" dirty="0">
                <a:solidFill>
                  <a:schemeClr val="tx1">
                    <a:lumMod val="65000"/>
                    <a:lumOff val="35000"/>
                  </a:schemeClr>
                </a:solidFill>
                <a:latin typeface="Montserrat" panose="00000500000000000000" pitchFamily="50" charset="0"/>
              </a:rPr>
              <a:t>(The process first. Mathematical rigor follows.)</a:t>
            </a:r>
          </a:p>
        </p:txBody>
      </p:sp>
      <p:sp>
        <p:nvSpPr>
          <p:cNvPr id="31" name="Rectangle 30">
            <a:extLst>
              <a:ext uri="{FF2B5EF4-FFF2-40B4-BE49-F238E27FC236}">
                <a16:creationId xmlns="" xmlns:a16="http://schemas.microsoft.com/office/drawing/2014/main" id="{CD08538F-EB2C-4360-A46F-DD529018C898}"/>
              </a:ext>
            </a:extLst>
          </p:cNvPr>
          <p:cNvSpPr/>
          <p:nvPr/>
        </p:nvSpPr>
        <p:spPr>
          <a:xfrm>
            <a:off x="548462" y="3518265"/>
            <a:ext cx="853438" cy="1741744"/>
          </a:xfrm>
          <a:prstGeom prst="rect">
            <a:avLst/>
          </a:prstGeom>
          <a:solidFill>
            <a:srgbClr val="2038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32" name="TextBox 31">
            <a:extLst>
              <a:ext uri="{FF2B5EF4-FFF2-40B4-BE49-F238E27FC236}">
                <a16:creationId xmlns="" xmlns:a16="http://schemas.microsoft.com/office/drawing/2014/main" id="{C480A781-82E1-4924-A182-D5627DC7FEFC}"/>
              </a:ext>
            </a:extLst>
          </p:cNvPr>
          <p:cNvSpPr txBox="1"/>
          <p:nvPr/>
        </p:nvSpPr>
        <p:spPr>
          <a:xfrm>
            <a:off x="548462" y="4019805"/>
            <a:ext cx="853438" cy="738664"/>
          </a:xfrm>
          <a:prstGeom prst="rect">
            <a:avLst/>
          </a:prstGeom>
          <a:noFill/>
        </p:spPr>
        <p:txBody>
          <a:bodyPr wrap="square" rtlCol="0">
            <a:spAutoFit/>
          </a:bodyPr>
          <a:lstStyle/>
          <a:p>
            <a:pPr algn="ctr"/>
            <a:r>
              <a:rPr lang="en-US" sz="1400" dirty="0">
                <a:solidFill>
                  <a:schemeClr val="bg1"/>
                </a:solidFill>
                <a:latin typeface="Montserrat" panose="00000500000000000000" pitchFamily="50" charset="0"/>
              </a:rPr>
              <a:t>Iterate</a:t>
            </a:r>
          </a:p>
          <a:p>
            <a:pPr algn="ctr"/>
            <a:r>
              <a:rPr lang="en-US" sz="1400" i="1" dirty="0" smtClean="0">
                <a:solidFill>
                  <a:schemeClr val="bg1"/>
                </a:solidFill>
                <a:latin typeface="Montserrat" panose="00000500000000000000" pitchFamily="50" charset="0"/>
              </a:rPr>
              <a:t>100</a:t>
            </a:r>
            <a:endParaRPr lang="en-US" sz="1400" i="1" dirty="0">
              <a:solidFill>
                <a:schemeClr val="bg1"/>
              </a:solidFill>
              <a:latin typeface="Montserrat" panose="00000500000000000000" pitchFamily="50" charset="0"/>
            </a:endParaRPr>
          </a:p>
          <a:p>
            <a:pPr algn="ctr"/>
            <a:r>
              <a:rPr lang="en-US" sz="1400" dirty="0">
                <a:solidFill>
                  <a:schemeClr val="bg1"/>
                </a:solidFill>
                <a:latin typeface="Montserrat" panose="00000500000000000000" pitchFamily="50" charset="0"/>
              </a:rPr>
              <a:t>times</a:t>
            </a:r>
          </a:p>
        </p:txBody>
      </p:sp>
    </p:spTree>
    <p:extLst>
      <p:ext uri="{BB962C8B-B14F-4D97-AF65-F5344CB8AC3E}">
        <p14:creationId xmlns:p14="http://schemas.microsoft.com/office/powerpoint/2010/main" val="405247690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76300" y="444500"/>
            <a:ext cx="8559800" cy="646331"/>
          </a:xfrm>
          <a:prstGeom prst="rect">
            <a:avLst/>
          </a:prstGeom>
          <a:noFill/>
        </p:spPr>
        <p:txBody>
          <a:bodyPr wrap="square" rtlCol="0">
            <a:spAutoFit/>
          </a:bodyPr>
          <a:lstStyle/>
          <a:p>
            <a:r>
              <a:rPr lang="en-US" sz="3600" b="1" dirty="0">
                <a:latin typeface="Montserrat" panose="00000500000000000000" pitchFamily="50" charset="0"/>
              </a:rPr>
              <a:t>Train arrivals</a:t>
            </a:r>
          </a:p>
        </p:txBody>
      </p:sp>
      <p:sp>
        <p:nvSpPr>
          <p:cNvPr id="5" name="Rectangle 4"/>
          <p:cNvSpPr/>
          <p:nvPr/>
        </p:nvSpPr>
        <p:spPr>
          <a:xfrm>
            <a:off x="977900" y="1154331"/>
            <a:ext cx="10198100" cy="11566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876300" y="1398607"/>
            <a:ext cx="2737752" cy="461665"/>
          </a:xfrm>
          <a:prstGeom prst="rect">
            <a:avLst/>
          </a:prstGeom>
          <a:noFill/>
        </p:spPr>
        <p:txBody>
          <a:bodyPr wrap="square" rtlCol="0">
            <a:spAutoFit/>
          </a:bodyPr>
          <a:lstStyle/>
          <a:p>
            <a:r>
              <a:rPr lang="en-US" sz="2400" dirty="0">
                <a:latin typeface="Montserrat" panose="00000500000000000000" pitchFamily="50" charset="0"/>
              </a:rPr>
              <a:t>The Math</a:t>
            </a:r>
          </a:p>
        </p:txBody>
      </p:sp>
      <p:pic>
        <p:nvPicPr>
          <p:cNvPr id="3" name="Picture 2">
            <a:extLst>
              <a:ext uri="{FF2B5EF4-FFF2-40B4-BE49-F238E27FC236}">
                <a16:creationId xmlns="" xmlns:a16="http://schemas.microsoft.com/office/drawing/2014/main" id="{2A09DF88-A034-44F8-8427-C5F2EB423B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02093" y="254673"/>
            <a:ext cx="954107" cy="954107"/>
          </a:xfrm>
          <a:prstGeom prst="rect">
            <a:avLst/>
          </a:prstGeom>
        </p:spPr>
      </p:pic>
      <p:sp>
        <p:nvSpPr>
          <p:cNvPr id="20" name="TextBox 19">
            <a:extLst>
              <a:ext uri="{FF2B5EF4-FFF2-40B4-BE49-F238E27FC236}">
                <a16:creationId xmlns="" xmlns:a16="http://schemas.microsoft.com/office/drawing/2014/main" id="{1D78ACE4-A2B9-4883-86BF-99CD37A470D4}"/>
              </a:ext>
            </a:extLst>
          </p:cNvPr>
          <p:cNvSpPr txBox="1"/>
          <p:nvPr/>
        </p:nvSpPr>
        <p:spPr>
          <a:xfrm>
            <a:off x="876300" y="1912353"/>
            <a:ext cx="2737752" cy="461665"/>
          </a:xfrm>
          <a:prstGeom prst="rect">
            <a:avLst/>
          </a:prstGeom>
          <a:noFill/>
        </p:spPr>
        <p:txBody>
          <a:bodyPr wrap="square" rtlCol="0">
            <a:spAutoFit/>
          </a:bodyPr>
          <a:lstStyle/>
          <a:p>
            <a:r>
              <a:rPr lang="en-US" sz="2400" dirty="0">
                <a:latin typeface="Montserrat" panose="00000500000000000000" pitchFamily="50" charset="0"/>
              </a:rPr>
              <a:t>Equation 1:</a:t>
            </a:r>
          </a:p>
        </p:txBody>
      </p:sp>
      <mc:AlternateContent xmlns:mc="http://schemas.openxmlformats.org/markup-compatibility/2006" xmlns:a14="http://schemas.microsoft.com/office/drawing/2010/main">
        <mc:Choice Requires="a14">
          <p:sp>
            <p:nvSpPr>
              <p:cNvPr id="2" name="Rectangle 1">
                <a:extLst>
                  <a:ext uri="{FF2B5EF4-FFF2-40B4-BE49-F238E27FC236}">
                    <a16:creationId xmlns="" xmlns:a16="http://schemas.microsoft.com/office/drawing/2014/main" id="{066E9625-9258-4E24-9C3A-B898E9C233B5}"/>
                  </a:ext>
                </a:extLst>
              </p:cNvPr>
              <p:cNvSpPr/>
              <p:nvPr/>
            </p:nvSpPr>
            <p:spPr>
              <a:xfrm>
                <a:off x="3013528" y="1766328"/>
                <a:ext cx="8302172" cy="679289"/>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sSub>
                        <m:sSubPr>
                          <m:ctrlPr>
                            <a:rPr lang="en-PH" sz="2000" i="1" smtClean="0">
                              <a:latin typeface="Cambria Math" panose="02040503050406030204" pitchFamily="18" charset="0"/>
                            </a:rPr>
                          </m:ctrlPr>
                        </m:sSubPr>
                        <m:e>
                          <m:r>
                            <a:rPr lang="en-PH" sz="2000" i="1">
                              <a:latin typeface="Cambria Math" panose="02040503050406030204" pitchFamily="18" charset="0"/>
                            </a:rPr>
                            <m:t>𝐿</m:t>
                          </m:r>
                        </m:e>
                        <m:sub>
                          <m:r>
                            <m:rPr>
                              <m:sty m:val="p"/>
                            </m:rPr>
                            <a:rPr lang="en-PH" sz="2000" i="0">
                              <a:latin typeface="Cambria Math" panose="02040503050406030204" pitchFamily="18" charset="0"/>
                            </a:rPr>
                            <m:t>τ</m:t>
                          </m:r>
                          <m:r>
                            <a:rPr lang="en-PH" sz="2000" i="0">
                              <a:latin typeface="Cambria Math" panose="02040503050406030204" pitchFamily="18" charset="0"/>
                            </a:rPr>
                            <m:t>,</m:t>
                          </m:r>
                          <m:r>
                            <m:rPr>
                              <m:sty m:val="p"/>
                            </m:rPr>
                            <a:rPr lang="en-PH" sz="2000" i="0">
                              <a:latin typeface="Cambria Math" panose="02040503050406030204" pitchFamily="18" charset="0"/>
                            </a:rPr>
                            <m:t>s</m:t>
                          </m:r>
                        </m:sub>
                      </m:sSub>
                      <m:r>
                        <a:rPr lang="en-PH" sz="2000" b="0" i="1" smtClean="0">
                          <a:latin typeface="Cambria Math" panose="02040503050406030204" pitchFamily="18" charset="0"/>
                        </a:rPr>
                        <m:t>=</m:t>
                      </m:r>
                      <m:func>
                        <m:funcPr>
                          <m:ctrlPr>
                            <a:rPr lang="en-PH" sz="2000" i="1">
                              <a:latin typeface="Cambria Math" panose="02040503050406030204" pitchFamily="18" charset="0"/>
                            </a:rPr>
                          </m:ctrlPr>
                        </m:funcPr>
                        <m:fName>
                          <m:r>
                            <m:rPr>
                              <m:sty m:val="p"/>
                            </m:rPr>
                            <a:rPr lang="en-PH" sz="2000" i="0">
                              <a:latin typeface="Cambria Math" panose="02040503050406030204" pitchFamily="18" charset="0"/>
                            </a:rPr>
                            <m:t>max</m:t>
                          </m:r>
                        </m:fName>
                        <m:e>
                          <m:d>
                            <m:dPr>
                              <m:begChr m:val="{"/>
                              <m:endChr m:val="}"/>
                              <m:ctrlPr>
                                <a:rPr lang="en-PH" sz="2000" i="1">
                                  <a:latin typeface="Cambria Math" panose="02040503050406030204" pitchFamily="18" charset="0"/>
                                </a:rPr>
                              </m:ctrlPr>
                            </m:dPr>
                            <m:e>
                              <m:d>
                                <m:dPr>
                                  <m:ctrlPr>
                                    <a:rPr lang="en-PH" sz="2000" i="1">
                                      <a:latin typeface="Cambria Math" panose="02040503050406030204" pitchFamily="18" charset="0"/>
                                    </a:rPr>
                                  </m:ctrlPr>
                                </m:dPr>
                                <m:e>
                                  <m:sSub>
                                    <m:sSubPr>
                                      <m:ctrlPr>
                                        <a:rPr lang="en-PH" sz="2000" i="1">
                                          <a:latin typeface="Cambria Math" panose="02040503050406030204" pitchFamily="18" charset="0"/>
                                        </a:rPr>
                                      </m:ctrlPr>
                                    </m:sSubPr>
                                    <m:e>
                                      <m:r>
                                        <a:rPr lang="en-PH" sz="2000" i="1">
                                          <a:latin typeface="Cambria Math" panose="02040503050406030204" pitchFamily="18" charset="0"/>
                                        </a:rPr>
                                        <m:t>𝐿</m:t>
                                      </m:r>
                                    </m:e>
                                    <m:sub>
                                      <m:r>
                                        <a:rPr lang="en-PH" sz="2000" i="1">
                                          <a:latin typeface="Cambria Math" panose="02040503050406030204" pitchFamily="18" charset="0"/>
                                        </a:rPr>
                                        <m:t>𝜏</m:t>
                                      </m:r>
                                      <m:r>
                                        <a:rPr lang="en-PH" sz="2000" i="0">
                                          <a:latin typeface="Cambria Math" panose="02040503050406030204" pitchFamily="18" charset="0"/>
                                        </a:rPr>
                                        <m:t>,</m:t>
                                      </m:r>
                                      <m:r>
                                        <a:rPr lang="en-PH" sz="2000" i="1">
                                          <a:latin typeface="Cambria Math" panose="02040503050406030204" pitchFamily="18" charset="0"/>
                                        </a:rPr>
                                        <m:t>𝑠</m:t>
                                      </m:r>
                                      <m:r>
                                        <a:rPr lang="en-PH" sz="2000" i="0">
                                          <a:latin typeface="Cambria Math" panose="02040503050406030204" pitchFamily="18" charset="0"/>
                                        </a:rPr>
                                        <m:t>−1</m:t>
                                      </m:r>
                                    </m:sub>
                                  </m:sSub>
                                  <m:r>
                                    <a:rPr lang="en-PH" sz="2000" i="0">
                                      <a:latin typeface="Cambria Math" panose="02040503050406030204" pitchFamily="18" charset="0"/>
                                    </a:rPr>
                                    <m:t>+</m:t>
                                  </m:r>
                                  <m:r>
                                    <a:rPr lang="en-PH" sz="2000" i="1">
                                      <a:latin typeface="Cambria Math" panose="02040503050406030204" pitchFamily="18" charset="0"/>
                                    </a:rPr>
                                    <m:t>𝑝</m:t>
                                  </m:r>
                                </m:e>
                              </m:d>
                              <m:r>
                                <a:rPr lang="en-PH" sz="2000" i="0">
                                  <a:latin typeface="Cambria Math" panose="02040503050406030204" pitchFamily="18" charset="0"/>
                                </a:rPr>
                                <m:t>+</m:t>
                              </m:r>
                              <m:f>
                                <m:fPr>
                                  <m:ctrlPr>
                                    <a:rPr lang="en-PH" sz="2000" i="1">
                                      <a:latin typeface="Cambria Math" panose="02040503050406030204" pitchFamily="18" charset="0"/>
                                    </a:rPr>
                                  </m:ctrlPr>
                                </m:fPr>
                                <m:num>
                                  <m:r>
                                    <a:rPr lang="en-PH" sz="2000" i="0">
                                      <a:latin typeface="Cambria Math" panose="02040503050406030204" pitchFamily="18" charset="0"/>
                                    </a:rPr>
                                    <m:t>1</m:t>
                                  </m:r>
                                </m:num>
                                <m:den>
                                  <m:r>
                                    <a:rPr lang="en-PH" sz="2000" i="1">
                                      <a:latin typeface="Cambria Math" panose="02040503050406030204" pitchFamily="18" charset="0"/>
                                    </a:rPr>
                                    <m:t>𝑣</m:t>
                                  </m:r>
                                </m:den>
                              </m:f>
                              <m:sSub>
                                <m:sSubPr>
                                  <m:ctrlPr>
                                    <a:rPr lang="en-PH" sz="2000" i="1">
                                      <a:latin typeface="Cambria Math" panose="02040503050406030204" pitchFamily="18" charset="0"/>
                                    </a:rPr>
                                  </m:ctrlPr>
                                </m:sSubPr>
                                <m:e>
                                  <m:r>
                                    <a:rPr lang="en-PH" sz="2000" i="1">
                                      <a:latin typeface="Cambria Math" panose="02040503050406030204" pitchFamily="18" charset="0"/>
                                    </a:rPr>
                                    <m:t>𝑑</m:t>
                                  </m:r>
                                </m:e>
                                <m:sub>
                                  <m:r>
                                    <a:rPr lang="en-PH" sz="2000" i="1">
                                      <a:latin typeface="Cambria Math" panose="02040503050406030204" pitchFamily="18" charset="0"/>
                                    </a:rPr>
                                    <m:t>𝑠</m:t>
                                  </m:r>
                                </m:sub>
                              </m:sSub>
                              <m:r>
                                <a:rPr lang="en-PH" sz="2000" i="0">
                                  <a:latin typeface="Cambria Math" panose="02040503050406030204" pitchFamily="18" charset="0"/>
                                </a:rPr>
                                <m:t>+</m:t>
                              </m:r>
                              <m:r>
                                <a:rPr lang="en-PH" sz="2000" i="1">
                                  <a:latin typeface="Cambria Math" panose="02040503050406030204" pitchFamily="18" charset="0"/>
                                </a:rPr>
                                <m:t>𝑒</m:t>
                              </m:r>
                              <m:r>
                                <a:rPr lang="en-PH" sz="2000" i="0">
                                  <a:latin typeface="Cambria Math" panose="02040503050406030204" pitchFamily="18" charset="0"/>
                                </a:rPr>
                                <m:t>,</m:t>
                              </m:r>
                              <m:sSub>
                                <m:sSubPr>
                                  <m:ctrlPr>
                                    <a:rPr lang="en-PH" sz="2000" i="1">
                                      <a:latin typeface="Cambria Math" panose="02040503050406030204" pitchFamily="18" charset="0"/>
                                    </a:rPr>
                                  </m:ctrlPr>
                                </m:sSubPr>
                                <m:e>
                                  <m:r>
                                    <a:rPr lang="en-PH" sz="2000" i="1">
                                      <a:latin typeface="Cambria Math" panose="02040503050406030204" pitchFamily="18" charset="0"/>
                                    </a:rPr>
                                    <m:t>𝐿</m:t>
                                  </m:r>
                                </m:e>
                                <m:sub>
                                  <m:r>
                                    <a:rPr lang="en-PH" sz="2000" i="1">
                                      <a:latin typeface="Cambria Math" panose="02040503050406030204" pitchFamily="18" charset="0"/>
                                    </a:rPr>
                                    <m:t>𝜏</m:t>
                                  </m:r>
                                  <m:r>
                                    <a:rPr lang="en-PH" sz="2000" i="0">
                                      <a:latin typeface="Cambria Math" panose="02040503050406030204" pitchFamily="18" charset="0"/>
                                    </a:rPr>
                                    <m:t>−1,</m:t>
                                  </m:r>
                                  <m:r>
                                    <a:rPr lang="en-PH" sz="2000" i="1">
                                      <a:latin typeface="Cambria Math" panose="02040503050406030204" pitchFamily="18" charset="0"/>
                                    </a:rPr>
                                    <m:t>𝑠</m:t>
                                  </m:r>
                                </m:sub>
                              </m:sSub>
                              <m:r>
                                <a:rPr lang="en-PH" sz="2000" i="0">
                                  <a:latin typeface="Cambria Math" panose="02040503050406030204" pitchFamily="18" charset="0"/>
                                </a:rPr>
                                <m:t>+</m:t>
                              </m:r>
                              <m:r>
                                <a:rPr lang="en-PH" sz="2000" i="1">
                                  <a:latin typeface="Cambria Math" panose="02040503050406030204" pitchFamily="18" charset="0"/>
                                </a:rPr>
                                <m:t>𝑝</m:t>
                              </m:r>
                              <m:r>
                                <a:rPr lang="en-PH" sz="2000" i="0">
                                  <a:latin typeface="Cambria Math" panose="02040503050406030204" pitchFamily="18" charset="0"/>
                                </a:rPr>
                                <m:t>+1 </m:t>
                              </m:r>
                            </m:e>
                          </m:d>
                        </m:e>
                      </m:func>
                    </m:oMath>
                  </m:oMathPara>
                </a14:m>
                <a:endParaRPr lang="en-PH" sz="2000" dirty="0"/>
              </a:p>
            </p:txBody>
          </p:sp>
        </mc:Choice>
        <mc:Fallback xmlns="">
          <p:sp>
            <p:nvSpPr>
              <p:cNvPr id="2" name="Rectangle 1">
                <a:extLst>
                  <a:ext uri="{FF2B5EF4-FFF2-40B4-BE49-F238E27FC236}">
                    <a16:creationId xmlns:a16="http://schemas.microsoft.com/office/drawing/2014/main" id="{066E9625-9258-4E24-9C3A-B898E9C233B5}"/>
                  </a:ext>
                </a:extLst>
              </p:cNvPr>
              <p:cNvSpPr>
                <a:spLocks noRot="1" noChangeAspect="1" noMove="1" noResize="1" noEditPoints="1" noAdjustHandles="1" noChangeArrowheads="1" noChangeShapeType="1" noTextEdit="1"/>
              </p:cNvSpPr>
              <p:nvPr/>
            </p:nvSpPr>
            <p:spPr>
              <a:xfrm>
                <a:off x="3013528" y="1766328"/>
                <a:ext cx="8302172" cy="679289"/>
              </a:xfrm>
              <a:prstGeom prst="rect">
                <a:avLst/>
              </a:prstGeom>
              <a:blipFill>
                <a:blip r:embed="rId3"/>
                <a:stretch>
                  <a:fillRect/>
                </a:stretch>
              </a:blipFill>
            </p:spPr>
            <p:txBody>
              <a:bodyPr/>
              <a:lstStyle/>
              <a:p>
                <a:r>
                  <a:rPr lang="en-PH">
                    <a:noFill/>
                  </a:rPr>
                  <a:t> </a:t>
                </a:r>
              </a:p>
            </p:txBody>
          </p:sp>
        </mc:Fallback>
      </mc:AlternateContent>
      <p:sp>
        <p:nvSpPr>
          <p:cNvPr id="27" name="TextBox 26">
            <a:extLst>
              <a:ext uri="{FF2B5EF4-FFF2-40B4-BE49-F238E27FC236}">
                <a16:creationId xmlns="" xmlns:a16="http://schemas.microsoft.com/office/drawing/2014/main" id="{BB8D8DCB-B18D-4C5D-B25E-1151FF46CC1A}"/>
              </a:ext>
            </a:extLst>
          </p:cNvPr>
          <p:cNvSpPr txBox="1"/>
          <p:nvPr/>
        </p:nvSpPr>
        <p:spPr>
          <a:xfrm>
            <a:off x="876300" y="2591642"/>
            <a:ext cx="2737752" cy="461665"/>
          </a:xfrm>
          <a:prstGeom prst="rect">
            <a:avLst/>
          </a:prstGeom>
          <a:noFill/>
        </p:spPr>
        <p:txBody>
          <a:bodyPr wrap="square" rtlCol="0">
            <a:spAutoFit/>
          </a:bodyPr>
          <a:lstStyle/>
          <a:p>
            <a:r>
              <a:rPr lang="en-US" sz="2400" dirty="0">
                <a:latin typeface="Montserrat" panose="00000500000000000000" pitchFamily="50" charset="0"/>
              </a:rPr>
              <a:t>Equation 2:</a:t>
            </a:r>
          </a:p>
        </p:txBody>
      </p:sp>
      <mc:AlternateContent xmlns:mc="http://schemas.openxmlformats.org/markup-compatibility/2006" xmlns:a14="http://schemas.microsoft.com/office/drawing/2010/main">
        <mc:Choice Requires="a14">
          <p:sp>
            <p:nvSpPr>
              <p:cNvPr id="29" name="Rectangle 28">
                <a:extLst>
                  <a:ext uri="{FF2B5EF4-FFF2-40B4-BE49-F238E27FC236}">
                    <a16:creationId xmlns="" xmlns:a16="http://schemas.microsoft.com/office/drawing/2014/main" id="{302810BF-80BF-4F55-82B5-69C1C9803E5B}"/>
                  </a:ext>
                </a:extLst>
              </p:cNvPr>
              <p:cNvSpPr/>
              <p:nvPr/>
            </p:nvSpPr>
            <p:spPr>
              <a:xfrm>
                <a:off x="3013528" y="2606336"/>
                <a:ext cx="8302172" cy="438262"/>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sSub>
                        <m:sSubPr>
                          <m:ctrlPr>
                            <a:rPr lang="en-PH" sz="2000" i="1" smtClean="0">
                              <a:latin typeface="Cambria Math" panose="02040503050406030204" pitchFamily="18" charset="0"/>
                            </a:rPr>
                          </m:ctrlPr>
                        </m:sSubPr>
                        <m:e>
                          <m:r>
                            <a:rPr lang="en-US" sz="2000" i="1">
                              <a:latin typeface="Cambria Math" panose="02040503050406030204" pitchFamily="18" charset="0"/>
                            </a:rPr>
                            <m:t>𝐿</m:t>
                          </m:r>
                        </m:e>
                        <m:sub>
                          <m:r>
                            <a:rPr lang="en-US" sz="2000" i="1">
                              <a:latin typeface="Cambria Math" panose="02040503050406030204" pitchFamily="18" charset="0"/>
                            </a:rPr>
                            <m:t>𝜏</m:t>
                          </m:r>
                          <m:r>
                            <a:rPr lang="en-US" sz="2000" i="1">
                              <a:latin typeface="Cambria Math" panose="02040503050406030204" pitchFamily="18" charset="0"/>
                            </a:rPr>
                            <m:t>,1</m:t>
                          </m:r>
                        </m:sub>
                      </m:sSub>
                      <m:r>
                        <a:rPr lang="en-PH" sz="2000" b="0" i="1" smtClean="0">
                          <a:latin typeface="Cambria Math" panose="02040503050406030204" pitchFamily="18" charset="0"/>
                        </a:rPr>
                        <m:t>=</m:t>
                      </m:r>
                      <m:func>
                        <m:funcPr>
                          <m:ctrlPr>
                            <a:rPr lang="en-PH" sz="2000" i="1">
                              <a:latin typeface="Cambria Math" panose="02040503050406030204" pitchFamily="18" charset="0"/>
                            </a:rPr>
                          </m:ctrlPr>
                        </m:funcPr>
                        <m:fName>
                          <m:r>
                            <m:rPr>
                              <m:sty m:val="p"/>
                            </m:rPr>
                            <a:rPr lang="en-US" sz="2000">
                              <a:latin typeface="Cambria Math" panose="02040503050406030204" pitchFamily="18" charset="0"/>
                            </a:rPr>
                            <m:t>max</m:t>
                          </m:r>
                        </m:fName>
                        <m:e>
                          <m:d>
                            <m:dPr>
                              <m:begChr m:val="{"/>
                              <m:endChr m:val="}"/>
                              <m:ctrlPr>
                                <a:rPr lang="en-PH" sz="2000" i="1">
                                  <a:latin typeface="Cambria Math" panose="02040503050406030204" pitchFamily="18" charset="0"/>
                                </a:rPr>
                              </m:ctrlPr>
                            </m:dPr>
                            <m:e>
                              <m:sSub>
                                <m:sSubPr>
                                  <m:ctrlPr>
                                    <a:rPr lang="en-PH" sz="2000" i="1">
                                      <a:latin typeface="Cambria Math" panose="02040503050406030204" pitchFamily="18" charset="0"/>
                                    </a:rPr>
                                  </m:ctrlPr>
                                </m:sSubPr>
                                <m:e>
                                  <m:r>
                                    <a:rPr lang="en-US" sz="2000" i="1">
                                      <a:latin typeface="Cambria Math" panose="02040503050406030204" pitchFamily="18" charset="0"/>
                                    </a:rPr>
                                    <m:t>𝐿</m:t>
                                  </m:r>
                                </m:e>
                                <m:sub>
                                  <m:r>
                                    <a:rPr lang="en-US" sz="2000" i="1">
                                      <a:latin typeface="Cambria Math" panose="02040503050406030204" pitchFamily="18" charset="0"/>
                                    </a:rPr>
                                    <m:t>𝜏</m:t>
                                  </m:r>
                                  <m:r>
                                    <a:rPr lang="en-US" sz="2000" i="1">
                                      <a:latin typeface="Cambria Math" panose="02040503050406030204" pitchFamily="18" charset="0"/>
                                    </a:rPr>
                                    <m:t>,</m:t>
                                  </m:r>
                                  <m:r>
                                    <a:rPr lang="en-US" sz="2000" i="1">
                                      <a:latin typeface="Cambria Math" panose="02040503050406030204" pitchFamily="18" charset="0"/>
                                    </a:rPr>
                                    <m:t>𝜃</m:t>
                                  </m:r>
                                </m:sub>
                              </m:sSub>
                              <m:r>
                                <a:rPr lang="en-US" sz="2000" i="1">
                                  <a:latin typeface="Cambria Math" panose="02040503050406030204" pitchFamily="18" charset="0"/>
                                </a:rPr>
                                <m:t>+</m:t>
                              </m:r>
                              <m:r>
                                <a:rPr lang="en-US" sz="2000" i="1">
                                  <a:latin typeface="Cambria Math" panose="02040503050406030204" pitchFamily="18" charset="0"/>
                                </a:rPr>
                                <m:t>𝜃</m:t>
                              </m:r>
                              <m:r>
                                <a:rPr lang="en-US" sz="2000" i="1">
                                  <a:latin typeface="Cambria Math" panose="02040503050406030204" pitchFamily="18" charset="0"/>
                                </a:rPr>
                                <m:t>𝑝</m:t>
                              </m:r>
                              <m:r>
                                <a:rPr lang="en-US" sz="2000" i="1">
                                  <a:latin typeface="Cambria Math" panose="02040503050406030204" pitchFamily="18" charset="0"/>
                                </a:rPr>
                                <m:t>+</m:t>
                              </m:r>
                              <m:r>
                                <a:rPr lang="en-US" sz="2000" i="1">
                                  <a:latin typeface="Cambria Math" panose="02040503050406030204" pitchFamily="18" charset="0"/>
                                </a:rPr>
                                <m:t>𝜙</m:t>
                              </m:r>
                              <m:r>
                                <a:rPr lang="en-US" sz="2000" i="1">
                                  <a:latin typeface="Cambria Math" panose="02040503050406030204" pitchFamily="18" charset="0"/>
                                </a:rPr>
                                <m:t>,</m:t>
                              </m:r>
                              <m:sSub>
                                <m:sSubPr>
                                  <m:ctrlPr>
                                    <a:rPr lang="en-PH" sz="2000" i="1">
                                      <a:latin typeface="Cambria Math" panose="02040503050406030204" pitchFamily="18" charset="0"/>
                                    </a:rPr>
                                  </m:ctrlPr>
                                </m:sSubPr>
                                <m:e>
                                  <m:r>
                                    <a:rPr lang="en-US" sz="2000" i="1">
                                      <a:latin typeface="Cambria Math" panose="02040503050406030204" pitchFamily="18" charset="0"/>
                                    </a:rPr>
                                    <m:t>𝐿</m:t>
                                  </m:r>
                                </m:e>
                                <m:sub>
                                  <m:r>
                                    <a:rPr lang="en-US" sz="2000" i="1">
                                      <a:latin typeface="Cambria Math" panose="02040503050406030204" pitchFamily="18" charset="0"/>
                                    </a:rPr>
                                    <m:t>𝜏</m:t>
                                  </m:r>
                                  <m:r>
                                    <a:rPr lang="en-US" sz="2000" i="1">
                                      <a:latin typeface="Cambria Math" panose="02040503050406030204" pitchFamily="18" charset="0"/>
                                    </a:rPr>
                                    <m:t>−1,1</m:t>
                                  </m:r>
                                </m:sub>
                              </m:sSub>
                              <m:r>
                                <a:rPr lang="en-PH" sz="2000" b="0" i="1" smtClean="0">
                                  <a:latin typeface="Cambria Math" panose="02040503050406030204" pitchFamily="18" charset="0"/>
                                </a:rPr>
                                <m:t>+</m:t>
                              </m:r>
                              <m:r>
                                <a:rPr lang="en-US" sz="2000" i="1">
                                  <a:latin typeface="Cambria Math" panose="02040503050406030204" pitchFamily="18" charset="0"/>
                                </a:rPr>
                                <m:t>𝑝</m:t>
                              </m:r>
                              <m:r>
                                <a:rPr lang="en-US" sz="2000" i="1">
                                  <a:latin typeface="Cambria Math" panose="02040503050406030204" pitchFamily="18" charset="0"/>
                                </a:rPr>
                                <m:t>+1</m:t>
                              </m:r>
                            </m:e>
                          </m:d>
                        </m:e>
                      </m:func>
                    </m:oMath>
                  </m:oMathPara>
                </a14:m>
                <a:endParaRPr lang="en-PH" sz="2000" dirty="0"/>
              </a:p>
            </p:txBody>
          </p:sp>
        </mc:Choice>
        <mc:Fallback xmlns="">
          <p:sp>
            <p:nvSpPr>
              <p:cNvPr id="29" name="Rectangle 28">
                <a:extLst>
                  <a:ext uri="{FF2B5EF4-FFF2-40B4-BE49-F238E27FC236}">
                    <a16:creationId xmlns:a16="http://schemas.microsoft.com/office/drawing/2014/main" id="{302810BF-80BF-4F55-82B5-69C1C9803E5B}"/>
                  </a:ext>
                </a:extLst>
              </p:cNvPr>
              <p:cNvSpPr>
                <a:spLocks noRot="1" noChangeAspect="1" noMove="1" noResize="1" noEditPoints="1" noAdjustHandles="1" noChangeArrowheads="1" noChangeShapeType="1" noTextEdit="1"/>
              </p:cNvSpPr>
              <p:nvPr/>
            </p:nvSpPr>
            <p:spPr>
              <a:xfrm>
                <a:off x="3013528" y="2606336"/>
                <a:ext cx="8302172" cy="438262"/>
              </a:xfrm>
              <a:prstGeom prst="rect">
                <a:avLst/>
              </a:prstGeom>
              <a:blipFill>
                <a:blip r:embed="rId4"/>
                <a:stretch>
                  <a:fillRect b="-11268"/>
                </a:stretch>
              </a:blipFill>
            </p:spPr>
            <p:txBody>
              <a:bodyPr/>
              <a:lstStyle/>
              <a:p>
                <a:r>
                  <a:rPr lang="en-PH">
                    <a:noFill/>
                  </a:rPr>
                  <a:t> </a:t>
                </a:r>
              </a:p>
            </p:txBody>
          </p:sp>
        </mc:Fallback>
      </mc:AlternateContent>
      <p:sp>
        <p:nvSpPr>
          <p:cNvPr id="33" name="TextBox 32">
            <a:extLst>
              <a:ext uri="{FF2B5EF4-FFF2-40B4-BE49-F238E27FC236}">
                <a16:creationId xmlns="" xmlns:a16="http://schemas.microsoft.com/office/drawing/2014/main" id="{7416645A-6721-4095-8438-83885AD7256C}"/>
              </a:ext>
            </a:extLst>
          </p:cNvPr>
          <p:cNvSpPr txBox="1"/>
          <p:nvPr/>
        </p:nvSpPr>
        <p:spPr>
          <a:xfrm>
            <a:off x="1759132" y="3271373"/>
            <a:ext cx="1393372" cy="400110"/>
          </a:xfrm>
          <a:prstGeom prst="rect">
            <a:avLst/>
          </a:prstGeom>
          <a:noFill/>
        </p:spPr>
        <p:txBody>
          <a:bodyPr wrap="square" rtlCol="0">
            <a:spAutoFit/>
          </a:bodyPr>
          <a:lstStyle/>
          <a:p>
            <a:r>
              <a:rPr lang="en-US" sz="2000" dirty="0">
                <a:solidFill>
                  <a:schemeClr val="tx1">
                    <a:lumMod val="75000"/>
                    <a:lumOff val="25000"/>
                  </a:schemeClr>
                </a:solidFill>
                <a:latin typeface="Montserrat" panose="00000500000000000000" pitchFamily="50" charset="0"/>
              </a:rPr>
              <a:t>Where</a:t>
            </a:r>
          </a:p>
        </p:txBody>
      </p:sp>
      <mc:AlternateContent xmlns:mc="http://schemas.openxmlformats.org/markup-compatibility/2006" xmlns:a14="http://schemas.microsoft.com/office/drawing/2010/main">
        <mc:Choice Requires="a14">
          <p:sp>
            <p:nvSpPr>
              <p:cNvPr id="34" name="TextBox 33">
                <a:extLst>
                  <a:ext uri="{FF2B5EF4-FFF2-40B4-BE49-F238E27FC236}">
                    <a16:creationId xmlns="" xmlns:a16="http://schemas.microsoft.com/office/drawing/2014/main" id="{6465375E-3F76-4993-A6D3-C58FDA1263B9}"/>
                  </a:ext>
                </a:extLst>
              </p:cNvPr>
              <p:cNvSpPr txBox="1"/>
              <p:nvPr/>
            </p:nvSpPr>
            <p:spPr>
              <a:xfrm>
                <a:off x="2917365" y="3271373"/>
                <a:ext cx="7341331" cy="1644617"/>
              </a:xfrm>
              <a:prstGeom prst="rect">
                <a:avLst/>
              </a:prstGeom>
              <a:noFill/>
            </p:spPr>
            <p:txBody>
              <a:bodyPr wrap="square" rtlCol="0">
                <a:spAutoFit/>
              </a:bodyPr>
              <a:lstStyle/>
              <a:p>
                <a:r>
                  <a:rPr lang="en-US" sz="2000" dirty="0">
                    <a:solidFill>
                      <a:schemeClr val="tx1">
                        <a:lumMod val="75000"/>
                        <a:lumOff val="25000"/>
                      </a:schemeClr>
                    </a:solidFill>
                    <a:latin typeface="Montserrat" panose="00000500000000000000" pitchFamily="50" charset="0"/>
                  </a:rPr>
                  <a:t>p = parking time at each station to load passengers</a:t>
                </a:r>
              </a:p>
              <a:p>
                <a14:m>
                  <m:oMath xmlns:m="http://schemas.openxmlformats.org/officeDocument/2006/math">
                    <m:sSub>
                      <m:sSubPr>
                        <m:ctrlPr>
                          <a:rPr lang="en-PH" sz="2000" b="0" i="1" smtClean="0">
                            <a:solidFill>
                              <a:schemeClr val="tx1">
                                <a:lumMod val="75000"/>
                                <a:lumOff val="25000"/>
                              </a:schemeClr>
                            </a:solidFill>
                            <a:latin typeface="Cambria Math" panose="02040503050406030204" pitchFamily="18" charset="0"/>
                          </a:rPr>
                        </m:ctrlPr>
                      </m:sSubPr>
                      <m:e>
                        <m:r>
                          <a:rPr lang="en-PH" sz="2000" b="0" i="1" smtClean="0">
                            <a:solidFill>
                              <a:schemeClr val="tx1">
                                <a:lumMod val="75000"/>
                                <a:lumOff val="25000"/>
                              </a:schemeClr>
                            </a:solidFill>
                            <a:latin typeface="Cambria Math" panose="02040503050406030204" pitchFamily="18" charset="0"/>
                          </a:rPr>
                          <m:t>𝐿</m:t>
                        </m:r>
                      </m:e>
                      <m:sub>
                        <m:r>
                          <a:rPr lang="en-PH" sz="2000" b="0" i="1" smtClean="0">
                            <a:solidFill>
                              <a:schemeClr val="tx1">
                                <a:lumMod val="75000"/>
                                <a:lumOff val="25000"/>
                              </a:schemeClr>
                            </a:solidFill>
                            <a:latin typeface="Cambria Math" panose="02040503050406030204" pitchFamily="18" charset="0"/>
                          </a:rPr>
                          <m:t>𝜏</m:t>
                        </m:r>
                        <m:r>
                          <a:rPr lang="en-PH" sz="2000" b="0" i="1" smtClean="0">
                            <a:solidFill>
                              <a:schemeClr val="tx1">
                                <a:lumMod val="75000"/>
                                <a:lumOff val="25000"/>
                              </a:schemeClr>
                            </a:solidFill>
                            <a:latin typeface="Cambria Math" panose="02040503050406030204" pitchFamily="18" charset="0"/>
                          </a:rPr>
                          <m:t>,</m:t>
                        </m:r>
                        <m:r>
                          <a:rPr lang="en-PH" sz="2000" b="0" i="1" smtClean="0">
                            <a:solidFill>
                              <a:schemeClr val="tx1">
                                <a:lumMod val="75000"/>
                                <a:lumOff val="25000"/>
                              </a:schemeClr>
                            </a:solidFill>
                            <a:latin typeface="Cambria Math" panose="02040503050406030204" pitchFamily="18" charset="0"/>
                          </a:rPr>
                          <m:t>𝑠</m:t>
                        </m:r>
                      </m:sub>
                    </m:sSub>
                  </m:oMath>
                </a14:m>
                <a:r>
                  <a:rPr lang="en-US" sz="2000" dirty="0">
                    <a:solidFill>
                      <a:schemeClr val="tx1">
                        <a:lumMod val="75000"/>
                        <a:lumOff val="25000"/>
                      </a:schemeClr>
                    </a:solidFill>
                    <a:latin typeface="Montserrat" panose="00000500000000000000" pitchFamily="50" charset="0"/>
                  </a:rPr>
                  <a:t>= the arrival time of each train at a station</a:t>
                </a:r>
              </a:p>
              <a:p>
                <a:r>
                  <a:rPr lang="en-US" sz="2000" dirty="0">
                    <a:solidFill>
                      <a:schemeClr val="tx1">
                        <a:lumMod val="75000"/>
                        <a:lumOff val="25000"/>
                      </a:schemeClr>
                    </a:solidFill>
                    <a:latin typeface="Montserrat" panose="00000500000000000000" pitchFamily="50" charset="0"/>
                  </a:rPr>
                  <a:t>v = the average velocity</a:t>
                </a:r>
              </a:p>
              <a:p>
                <a14:m>
                  <m:oMath xmlns:m="http://schemas.openxmlformats.org/officeDocument/2006/math">
                    <m:sSub>
                      <m:sSubPr>
                        <m:ctrlPr>
                          <a:rPr lang="en-PH" sz="2000" b="0" i="1" smtClean="0">
                            <a:solidFill>
                              <a:schemeClr val="tx1">
                                <a:lumMod val="75000"/>
                                <a:lumOff val="25000"/>
                              </a:schemeClr>
                            </a:solidFill>
                            <a:latin typeface="Cambria Math" panose="02040503050406030204" pitchFamily="18" charset="0"/>
                          </a:rPr>
                        </m:ctrlPr>
                      </m:sSubPr>
                      <m:e>
                        <m:r>
                          <a:rPr lang="en-PH" sz="2000" b="0" i="1" smtClean="0">
                            <a:solidFill>
                              <a:schemeClr val="tx1">
                                <a:lumMod val="75000"/>
                                <a:lumOff val="25000"/>
                              </a:schemeClr>
                            </a:solidFill>
                            <a:latin typeface="Cambria Math" panose="02040503050406030204" pitchFamily="18" charset="0"/>
                          </a:rPr>
                          <m:t>𝑑</m:t>
                        </m:r>
                      </m:e>
                      <m:sub>
                        <m:r>
                          <a:rPr lang="en-PH" sz="2000" b="0" i="1" smtClean="0">
                            <a:solidFill>
                              <a:schemeClr val="tx1">
                                <a:lumMod val="75000"/>
                                <a:lumOff val="25000"/>
                              </a:schemeClr>
                            </a:solidFill>
                            <a:latin typeface="Cambria Math" panose="02040503050406030204" pitchFamily="18" charset="0"/>
                          </a:rPr>
                          <m:t>𝑠</m:t>
                        </m:r>
                      </m:sub>
                    </m:sSub>
                  </m:oMath>
                </a14:m>
                <a:r>
                  <a:rPr lang="en-US" sz="2000" dirty="0">
                    <a:solidFill>
                      <a:schemeClr val="tx1">
                        <a:lumMod val="75000"/>
                        <a:lumOff val="25000"/>
                      </a:schemeClr>
                    </a:solidFill>
                    <a:latin typeface="Montserrat" panose="00000500000000000000" pitchFamily="50" charset="0"/>
                  </a:rPr>
                  <a:t>= the average distance between stations </a:t>
                </a:r>
              </a:p>
              <a:p>
                <a14:m>
                  <m:oMath xmlns:m="http://schemas.openxmlformats.org/officeDocument/2006/math">
                    <m:r>
                      <a:rPr lang="en-PH" sz="2000" b="0" i="1" smtClean="0">
                        <a:solidFill>
                          <a:schemeClr val="tx1">
                            <a:lumMod val="75000"/>
                            <a:lumOff val="25000"/>
                          </a:schemeClr>
                        </a:solidFill>
                        <a:latin typeface="Cambria Math" panose="02040503050406030204" pitchFamily="18" charset="0"/>
                      </a:rPr>
                      <m:t>𝜃</m:t>
                    </m:r>
                  </m:oMath>
                </a14:m>
                <a:r>
                  <a:rPr lang="en-US" sz="2000" dirty="0">
                    <a:solidFill>
                      <a:schemeClr val="tx1">
                        <a:lumMod val="75000"/>
                        <a:lumOff val="25000"/>
                      </a:schemeClr>
                    </a:solidFill>
                    <a:latin typeface="Montserrat" panose="00000500000000000000" pitchFamily="50" charset="0"/>
                  </a:rPr>
                  <a:t> = the total number of stations on the Southbound line</a:t>
                </a:r>
              </a:p>
            </p:txBody>
          </p:sp>
        </mc:Choice>
        <mc:Fallback xmlns="">
          <p:sp>
            <p:nvSpPr>
              <p:cNvPr id="34" name="TextBox 33">
                <a:extLst>
                  <a:ext uri="{FF2B5EF4-FFF2-40B4-BE49-F238E27FC236}">
                    <a16:creationId xmlns:a16="http://schemas.microsoft.com/office/drawing/2014/main" id="{6465375E-3F76-4993-A6D3-C58FDA1263B9}"/>
                  </a:ext>
                </a:extLst>
              </p:cNvPr>
              <p:cNvSpPr txBox="1">
                <a:spLocks noRot="1" noChangeAspect="1" noMove="1" noResize="1" noEditPoints="1" noAdjustHandles="1" noChangeArrowheads="1" noChangeShapeType="1" noTextEdit="1"/>
              </p:cNvSpPr>
              <p:nvPr/>
            </p:nvSpPr>
            <p:spPr>
              <a:xfrm>
                <a:off x="2917365" y="3271373"/>
                <a:ext cx="7341331" cy="1644617"/>
              </a:xfrm>
              <a:prstGeom prst="rect">
                <a:avLst/>
              </a:prstGeom>
              <a:blipFill>
                <a:blip r:embed="rId5"/>
                <a:stretch>
                  <a:fillRect l="-914" t="-2602" b="-5576"/>
                </a:stretch>
              </a:blipFill>
            </p:spPr>
            <p:txBody>
              <a:bodyPr/>
              <a:lstStyle/>
              <a:p>
                <a:r>
                  <a:rPr lang="en-PH">
                    <a:noFill/>
                  </a:rPr>
                  <a:t> </a:t>
                </a:r>
              </a:p>
            </p:txBody>
          </p:sp>
        </mc:Fallback>
      </mc:AlternateContent>
      <p:sp>
        <p:nvSpPr>
          <p:cNvPr id="35" name="TextBox 34">
            <a:extLst>
              <a:ext uri="{FF2B5EF4-FFF2-40B4-BE49-F238E27FC236}">
                <a16:creationId xmlns="" xmlns:a16="http://schemas.microsoft.com/office/drawing/2014/main" id="{418921FE-B61C-4589-A7F7-4BE5B4760755}"/>
              </a:ext>
            </a:extLst>
          </p:cNvPr>
          <p:cNvSpPr txBox="1"/>
          <p:nvPr/>
        </p:nvSpPr>
        <p:spPr>
          <a:xfrm>
            <a:off x="1759132" y="5176967"/>
            <a:ext cx="2830285" cy="369332"/>
          </a:xfrm>
          <a:prstGeom prst="rect">
            <a:avLst/>
          </a:prstGeom>
          <a:noFill/>
        </p:spPr>
        <p:txBody>
          <a:bodyPr wrap="square" rtlCol="0">
            <a:spAutoFit/>
          </a:bodyPr>
          <a:lstStyle/>
          <a:p>
            <a:r>
              <a:rPr lang="en-US" dirty="0">
                <a:solidFill>
                  <a:schemeClr val="tx1">
                    <a:lumMod val="75000"/>
                    <a:lumOff val="25000"/>
                  </a:schemeClr>
                </a:solidFill>
                <a:latin typeface="Montserrat" panose="00000500000000000000" pitchFamily="50" charset="0"/>
              </a:rPr>
              <a:t>Random components:</a:t>
            </a:r>
          </a:p>
        </p:txBody>
      </p:sp>
      <mc:AlternateContent xmlns:mc="http://schemas.openxmlformats.org/markup-compatibility/2006" xmlns:a14="http://schemas.microsoft.com/office/drawing/2010/main">
        <mc:Choice Requires="a14">
          <p:sp>
            <p:nvSpPr>
              <p:cNvPr id="7" name="Rectangle 6">
                <a:extLst>
                  <a:ext uri="{FF2B5EF4-FFF2-40B4-BE49-F238E27FC236}">
                    <a16:creationId xmlns="" xmlns:a16="http://schemas.microsoft.com/office/drawing/2014/main" id="{B99E1140-A8AD-412D-94AC-B0BAFBDEC236}"/>
                  </a:ext>
                </a:extLst>
              </p:cNvPr>
              <p:cNvSpPr/>
              <p:nvPr/>
            </p:nvSpPr>
            <p:spPr>
              <a:xfrm>
                <a:off x="4807125" y="5072298"/>
                <a:ext cx="2353721" cy="57637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PH" sz="1400" i="1" smtClean="0">
                          <a:solidFill>
                            <a:schemeClr val="tx1">
                              <a:lumMod val="75000"/>
                              <a:lumOff val="25000"/>
                            </a:schemeClr>
                          </a:solidFill>
                          <a:latin typeface="Cambria Math" panose="02040503050406030204" pitchFamily="18" charset="0"/>
                        </a:rPr>
                        <m:t>𝜙</m:t>
                      </m:r>
                      <m:r>
                        <a:rPr lang="en-PH" sz="1400" i="0">
                          <a:solidFill>
                            <a:schemeClr val="tx1">
                              <a:lumMod val="75000"/>
                              <a:lumOff val="25000"/>
                            </a:schemeClr>
                          </a:solidFill>
                          <a:latin typeface="Cambria Math" panose="02040503050406030204" pitchFamily="18" charset="0"/>
                        </a:rPr>
                        <m:t>~</m:t>
                      </m:r>
                      <m:r>
                        <a:rPr lang="en-PH" sz="1400" i="1">
                          <a:solidFill>
                            <a:schemeClr val="tx1">
                              <a:lumMod val="75000"/>
                              <a:lumOff val="25000"/>
                            </a:schemeClr>
                          </a:solidFill>
                          <a:latin typeface="Cambria Math" panose="02040503050406030204" pitchFamily="18" charset="0"/>
                        </a:rPr>
                        <m:t>𝑁</m:t>
                      </m:r>
                      <m:r>
                        <a:rPr lang="en-PH" sz="1400" b="0" i="1" smtClean="0">
                          <a:solidFill>
                            <a:schemeClr val="tx1">
                              <a:lumMod val="75000"/>
                              <a:lumOff val="25000"/>
                            </a:schemeClr>
                          </a:solidFill>
                          <a:latin typeface="Cambria Math" panose="02040503050406030204" pitchFamily="18" charset="0"/>
                        </a:rPr>
                        <m:t>𝑜𝑟𝑚𝑎𝑙</m:t>
                      </m:r>
                      <m:d>
                        <m:dPr>
                          <m:ctrlPr>
                            <a:rPr lang="en-PH" sz="1400" i="1">
                              <a:solidFill>
                                <a:schemeClr val="tx1">
                                  <a:lumMod val="75000"/>
                                  <a:lumOff val="25000"/>
                                </a:schemeClr>
                              </a:solidFill>
                              <a:latin typeface="Cambria Math" panose="02040503050406030204" pitchFamily="18" charset="0"/>
                            </a:rPr>
                          </m:ctrlPr>
                        </m:dPr>
                        <m:e>
                          <m:f>
                            <m:fPr>
                              <m:ctrlPr>
                                <a:rPr lang="en-PH" sz="1400" i="1">
                                  <a:solidFill>
                                    <a:schemeClr val="tx1">
                                      <a:lumMod val="75000"/>
                                      <a:lumOff val="25000"/>
                                    </a:schemeClr>
                                  </a:solidFill>
                                  <a:latin typeface="Cambria Math" panose="02040503050406030204" pitchFamily="18" charset="0"/>
                                </a:rPr>
                              </m:ctrlPr>
                            </m:fPr>
                            <m:num>
                              <m:r>
                                <a:rPr lang="en-PH" sz="1400" i="0">
                                  <a:solidFill>
                                    <a:schemeClr val="tx1">
                                      <a:lumMod val="75000"/>
                                      <a:lumOff val="25000"/>
                                    </a:schemeClr>
                                  </a:solidFill>
                                  <a:latin typeface="Cambria Math" panose="02040503050406030204" pitchFamily="18" charset="0"/>
                                </a:rPr>
                                <m:t>1</m:t>
                              </m:r>
                            </m:num>
                            <m:den>
                              <m:r>
                                <a:rPr lang="en-PH" sz="1400" i="1">
                                  <a:solidFill>
                                    <a:schemeClr val="tx1">
                                      <a:lumMod val="75000"/>
                                      <a:lumOff val="25000"/>
                                    </a:schemeClr>
                                  </a:solidFill>
                                  <a:latin typeface="Cambria Math" panose="02040503050406030204" pitchFamily="18" charset="0"/>
                                </a:rPr>
                                <m:t>𝑣</m:t>
                              </m:r>
                            </m:den>
                          </m:f>
                          <m:nary>
                            <m:naryPr>
                              <m:chr m:val="∑"/>
                              <m:limLoc m:val="subSup"/>
                              <m:supHide m:val="on"/>
                              <m:ctrlPr>
                                <a:rPr lang="en-PH" sz="1400" i="1">
                                  <a:solidFill>
                                    <a:schemeClr val="tx1">
                                      <a:lumMod val="75000"/>
                                      <a:lumOff val="25000"/>
                                    </a:schemeClr>
                                  </a:solidFill>
                                  <a:latin typeface="Cambria Math" panose="02040503050406030204" pitchFamily="18" charset="0"/>
                                </a:rPr>
                              </m:ctrlPr>
                            </m:naryPr>
                            <m:sub>
                              <m:r>
                                <a:rPr lang="en-PH" sz="1400" i="1">
                                  <a:solidFill>
                                    <a:schemeClr val="tx1">
                                      <a:lumMod val="75000"/>
                                      <a:lumOff val="25000"/>
                                    </a:schemeClr>
                                  </a:solidFill>
                                  <a:latin typeface="Cambria Math" panose="02040503050406030204" pitchFamily="18" charset="0"/>
                                </a:rPr>
                                <m:t>𝑠</m:t>
                              </m:r>
                            </m:sub>
                            <m:sup/>
                            <m:e>
                              <m:sSub>
                                <m:sSubPr>
                                  <m:ctrlPr>
                                    <a:rPr lang="en-PH" sz="1400" i="1">
                                      <a:solidFill>
                                        <a:schemeClr val="tx1">
                                          <a:lumMod val="75000"/>
                                          <a:lumOff val="25000"/>
                                        </a:schemeClr>
                                      </a:solidFill>
                                      <a:latin typeface="Cambria Math" panose="02040503050406030204" pitchFamily="18" charset="0"/>
                                    </a:rPr>
                                  </m:ctrlPr>
                                </m:sSubPr>
                                <m:e>
                                  <m:r>
                                    <a:rPr lang="en-PH" sz="1400" i="1">
                                      <a:solidFill>
                                        <a:schemeClr val="tx1">
                                          <a:lumMod val="75000"/>
                                          <a:lumOff val="25000"/>
                                        </a:schemeClr>
                                      </a:solidFill>
                                      <a:latin typeface="Cambria Math" panose="02040503050406030204" pitchFamily="18" charset="0"/>
                                    </a:rPr>
                                    <m:t>𝑑</m:t>
                                  </m:r>
                                </m:e>
                                <m:sub>
                                  <m:r>
                                    <a:rPr lang="en-PH" sz="1400" i="1">
                                      <a:solidFill>
                                        <a:schemeClr val="tx1">
                                          <a:lumMod val="75000"/>
                                          <a:lumOff val="25000"/>
                                        </a:schemeClr>
                                      </a:solidFill>
                                      <a:latin typeface="Cambria Math" panose="02040503050406030204" pitchFamily="18" charset="0"/>
                                    </a:rPr>
                                    <m:t>𝑠</m:t>
                                  </m:r>
                                </m:sub>
                              </m:sSub>
                            </m:e>
                          </m:nary>
                          <m:r>
                            <a:rPr lang="en-PH" sz="1400" i="0">
                              <a:solidFill>
                                <a:schemeClr val="tx1">
                                  <a:lumMod val="75000"/>
                                  <a:lumOff val="25000"/>
                                </a:schemeClr>
                              </a:solidFill>
                              <a:latin typeface="Cambria Math" panose="02040503050406030204" pitchFamily="18" charset="0"/>
                            </a:rPr>
                            <m:t>,</m:t>
                          </m:r>
                          <m:sSup>
                            <m:sSupPr>
                              <m:ctrlPr>
                                <a:rPr lang="en-PH" sz="1400" i="1">
                                  <a:solidFill>
                                    <a:schemeClr val="tx1">
                                      <a:lumMod val="75000"/>
                                      <a:lumOff val="25000"/>
                                    </a:schemeClr>
                                  </a:solidFill>
                                  <a:latin typeface="Cambria Math" panose="02040503050406030204" pitchFamily="18" charset="0"/>
                                </a:rPr>
                              </m:ctrlPr>
                            </m:sSupPr>
                            <m:e>
                              <m:r>
                                <a:rPr lang="en-PH" sz="1400" i="1">
                                  <a:solidFill>
                                    <a:schemeClr val="tx1">
                                      <a:lumMod val="75000"/>
                                      <a:lumOff val="25000"/>
                                    </a:schemeClr>
                                  </a:solidFill>
                                  <a:latin typeface="Cambria Math" panose="02040503050406030204" pitchFamily="18" charset="0"/>
                                </a:rPr>
                                <m:t>𝜃𝜎</m:t>
                              </m:r>
                            </m:e>
                            <m:sup>
                              <m:r>
                                <a:rPr lang="en-PH" sz="1400" i="0">
                                  <a:solidFill>
                                    <a:schemeClr val="tx1">
                                      <a:lumMod val="75000"/>
                                      <a:lumOff val="25000"/>
                                    </a:schemeClr>
                                  </a:solidFill>
                                  <a:latin typeface="Cambria Math" panose="02040503050406030204" pitchFamily="18" charset="0"/>
                                </a:rPr>
                                <m:t>2</m:t>
                              </m:r>
                            </m:sup>
                          </m:sSup>
                        </m:e>
                      </m:d>
                    </m:oMath>
                  </m:oMathPara>
                </a14:m>
                <a:endParaRPr lang="en-PH" sz="1400" dirty="0">
                  <a:solidFill>
                    <a:schemeClr val="tx1">
                      <a:lumMod val="75000"/>
                      <a:lumOff val="25000"/>
                    </a:schemeClr>
                  </a:solidFill>
                </a:endParaRPr>
              </a:p>
            </p:txBody>
          </p:sp>
        </mc:Choice>
        <mc:Fallback xmlns="">
          <p:sp>
            <p:nvSpPr>
              <p:cNvPr id="7" name="Rectangle 6">
                <a:extLst>
                  <a:ext uri="{FF2B5EF4-FFF2-40B4-BE49-F238E27FC236}">
                    <a16:creationId xmlns:a16="http://schemas.microsoft.com/office/drawing/2014/main" id="{B99E1140-A8AD-412D-94AC-B0BAFBDEC236}"/>
                  </a:ext>
                </a:extLst>
              </p:cNvPr>
              <p:cNvSpPr>
                <a:spLocks noRot="1" noChangeAspect="1" noMove="1" noResize="1" noEditPoints="1" noAdjustHandles="1" noChangeArrowheads="1" noChangeShapeType="1" noTextEdit="1"/>
              </p:cNvSpPr>
              <p:nvPr/>
            </p:nvSpPr>
            <p:spPr>
              <a:xfrm>
                <a:off x="4807125" y="5072298"/>
                <a:ext cx="2353721" cy="576376"/>
              </a:xfrm>
              <a:prstGeom prst="rect">
                <a:avLst/>
              </a:prstGeom>
              <a:blipFill>
                <a:blip r:embed="rId6"/>
                <a:stretch>
                  <a:fillRect t="-121053" r="-19171" b="-185263"/>
                </a:stretch>
              </a:blipFill>
            </p:spPr>
            <p:txBody>
              <a:bodyPr/>
              <a:lstStyle/>
              <a:p>
                <a:r>
                  <a:rPr lang="en-PH">
                    <a:noFill/>
                  </a:rPr>
                  <a:t> </a:t>
                </a:r>
              </a:p>
            </p:txBody>
          </p:sp>
        </mc:Fallback>
      </mc:AlternateContent>
      <mc:AlternateContent xmlns:mc="http://schemas.openxmlformats.org/markup-compatibility/2006" xmlns:a14="http://schemas.microsoft.com/office/drawing/2010/main">
        <mc:Choice Requires="a14">
          <p:sp>
            <p:nvSpPr>
              <p:cNvPr id="10" name="Rectangle 9">
                <a:extLst>
                  <a:ext uri="{FF2B5EF4-FFF2-40B4-BE49-F238E27FC236}">
                    <a16:creationId xmlns="" xmlns:a16="http://schemas.microsoft.com/office/drawing/2014/main" id="{D8F8031A-F33E-423B-B02F-AA554552F2D4}"/>
                  </a:ext>
                </a:extLst>
              </p:cNvPr>
              <p:cNvSpPr/>
              <p:nvPr/>
            </p:nvSpPr>
            <p:spPr>
              <a:xfrm>
                <a:off x="7378554" y="5206597"/>
                <a:ext cx="1595117" cy="307777"/>
              </a:xfrm>
              <a:prstGeom prst="rect">
                <a:avLst/>
              </a:prstGeom>
            </p:spPr>
            <p:txBody>
              <a:bodyPr wrap="none">
                <a:spAutoFit/>
              </a:bodyPr>
              <a:lstStyle/>
              <a:p>
                <a14:m>
                  <m:oMath xmlns:m="http://schemas.openxmlformats.org/officeDocument/2006/math">
                    <m:r>
                      <a:rPr lang="en-US" sz="1400" i="1" smtClean="0">
                        <a:solidFill>
                          <a:schemeClr val="tx1">
                            <a:lumMod val="75000"/>
                            <a:lumOff val="25000"/>
                          </a:schemeClr>
                        </a:solidFill>
                        <a:latin typeface="Cambria Math" panose="02040503050406030204" pitchFamily="18" charset="0"/>
                        <a:ea typeface="Times New Roman" panose="02020603050405020304" pitchFamily="18" charset="0"/>
                        <a:cs typeface="Times New Roman" panose="02020603050405020304" pitchFamily="18" charset="0"/>
                      </a:rPr>
                      <m:t>𝑒</m:t>
                    </m:r>
                    <m:r>
                      <a:rPr lang="en-US" sz="1400" i="1" smtClean="0">
                        <a:solidFill>
                          <a:schemeClr val="tx1">
                            <a:lumMod val="75000"/>
                            <a:lumOff val="25000"/>
                          </a:schemeClr>
                        </a:solidFill>
                        <a:latin typeface="Cambria Math" panose="02040503050406030204" pitchFamily="18" charset="0"/>
                        <a:ea typeface="Times New Roman" panose="02020603050405020304" pitchFamily="18" charset="0"/>
                        <a:cs typeface="Times New Roman" panose="02020603050405020304" pitchFamily="18" charset="0"/>
                      </a:rPr>
                      <m:t>~</m:t>
                    </m:r>
                    <m:r>
                      <a:rPr lang="en-US" sz="1400" i="1" smtClean="0">
                        <a:solidFill>
                          <a:schemeClr val="tx1">
                            <a:lumMod val="75000"/>
                            <a:lumOff val="25000"/>
                          </a:schemeClr>
                        </a:solidFill>
                        <a:latin typeface="Cambria Math" panose="02040503050406030204" pitchFamily="18" charset="0"/>
                        <a:ea typeface="Times New Roman" panose="02020603050405020304" pitchFamily="18" charset="0"/>
                        <a:cs typeface="Times New Roman" panose="02020603050405020304" pitchFamily="18" charset="0"/>
                      </a:rPr>
                      <m:t>𝑁𝑜𝑟𝑚𝑎𝑙</m:t>
                    </m:r>
                    <m:d>
                      <m:dPr>
                        <m:ctrlPr>
                          <a:rPr lang="en-PH" sz="1400" i="1">
                            <a:solidFill>
                              <a:schemeClr val="tx1">
                                <a:lumMod val="75000"/>
                                <a:lumOff val="25000"/>
                              </a:schemeClr>
                            </a:solidFill>
                            <a:effectLst/>
                            <a:latin typeface="Cambria Math" panose="02040503050406030204" pitchFamily="18" charset="0"/>
                            <a:ea typeface="Times New Roman" panose="02020603050405020304" pitchFamily="18" charset="0"/>
                          </a:rPr>
                        </m:ctrlPr>
                      </m:dPr>
                      <m:e>
                        <m:r>
                          <a:rPr lang="en-US" sz="1400" i="1">
                            <a:solidFill>
                              <a:schemeClr val="tx1">
                                <a:lumMod val="75000"/>
                                <a:lumOff val="25000"/>
                              </a:schemeClr>
                            </a:solidFill>
                            <a:latin typeface="Cambria Math" panose="02040503050406030204" pitchFamily="18" charset="0"/>
                            <a:ea typeface="Times New Roman" panose="02020603050405020304" pitchFamily="18" charset="0"/>
                            <a:cs typeface="Times New Roman" panose="02020603050405020304" pitchFamily="18" charset="0"/>
                          </a:rPr>
                          <m:t>0,</m:t>
                        </m:r>
                        <m:sSup>
                          <m:sSupPr>
                            <m:ctrlPr>
                              <a:rPr lang="en-PH" sz="1400" i="1">
                                <a:solidFill>
                                  <a:schemeClr val="tx1">
                                    <a:lumMod val="75000"/>
                                    <a:lumOff val="25000"/>
                                  </a:schemeClr>
                                </a:solidFill>
                                <a:effectLst/>
                                <a:latin typeface="Cambria Math" panose="02040503050406030204" pitchFamily="18" charset="0"/>
                                <a:ea typeface="Times New Roman" panose="02020603050405020304" pitchFamily="18" charset="0"/>
                              </a:rPr>
                            </m:ctrlPr>
                          </m:sSupPr>
                          <m:e>
                            <m:r>
                              <a:rPr lang="en-US" sz="1400" i="1">
                                <a:solidFill>
                                  <a:schemeClr val="tx1">
                                    <a:lumMod val="75000"/>
                                    <a:lumOff val="25000"/>
                                  </a:schemeClr>
                                </a:solidFill>
                                <a:latin typeface="Cambria Math" panose="02040503050406030204" pitchFamily="18" charset="0"/>
                                <a:ea typeface="Times New Roman" panose="02020603050405020304" pitchFamily="18" charset="0"/>
                                <a:cs typeface="Times New Roman" panose="02020603050405020304" pitchFamily="18" charset="0"/>
                              </a:rPr>
                              <m:t>𝜎</m:t>
                            </m:r>
                          </m:e>
                          <m:sup>
                            <m:r>
                              <a:rPr lang="en-US" sz="1400" i="1">
                                <a:solidFill>
                                  <a:schemeClr val="tx1">
                                    <a:lumMod val="75000"/>
                                    <a:lumOff val="25000"/>
                                  </a:schemeClr>
                                </a:solidFill>
                                <a:latin typeface="Cambria Math" panose="02040503050406030204" pitchFamily="18" charset="0"/>
                                <a:ea typeface="Times New Roman" panose="02020603050405020304" pitchFamily="18" charset="0"/>
                                <a:cs typeface="Times New Roman" panose="02020603050405020304" pitchFamily="18" charset="0"/>
                              </a:rPr>
                              <m:t>2</m:t>
                            </m:r>
                          </m:sup>
                        </m:sSup>
                      </m:e>
                    </m:d>
                  </m:oMath>
                </a14:m>
                <a:r>
                  <a:rPr lang="en-US" sz="1400" dirty="0">
                    <a:solidFill>
                      <a:schemeClr val="tx1">
                        <a:lumMod val="75000"/>
                        <a:lumOff val="25000"/>
                      </a:schemeClr>
                    </a:solidFill>
                    <a:latin typeface="Century Schoolbook" panose="02040604050505020304" pitchFamily="18" charset="0"/>
                    <a:ea typeface="Times New Roman" panose="02020603050405020304" pitchFamily="18" charset="0"/>
                    <a:cs typeface="Times New Roman" panose="02020603050405020304" pitchFamily="18" charset="0"/>
                  </a:rPr>
                  <a:t> </a:t>
                </a:r>
                <a:endParaRPr lang="en-PH" sz="1400" dirty="0">
                  <a:solidFill>
                    <a:schemeClr val="tx1">
                      <a:lumMod val="75000"/>
                      <a:lumOff val="25000"/>
                    </a:schemeClr>
                  </a:solidFill>
                </a:endParaRPr>
              </a:p>
            </p:txBody>
          </p:sp>
        </mc:Choice>
        <mc:Fallback xmlns="">
          <p:sp>
            <p:nvSpPr>
              <p:cNvPr id="10" name="Rectangle 9">
                <a:extLst>
                  <a:ext uri="{FF2B5EF4-FFF2-40B4-BE49-F238E27FC236}">
                    <a16:creationId xmlns:a16="http://schemas.microsoft.com/office/drawing/2014/main" id="{D8F8031A-F33E-423B-B02F-AA554552F2D4}"/>
                  </a:ext>
                </a:extLst>
              </p:cNvPr>
              <p:cNvSpPr>
                <a:spLocks noRot="1" noChangeAspect="1" noMove="1" noResize="1" noEditPoints="1" noAdjustHandles="1" noChangeArrowheads="1" noChangeShapeType="1" noTextEdit="1"/>
              </p:cNvSpPr>
              <p:nvPr/>
            </p:nvSpPr>
            <p:spPr>
              <a:xfrm>
                <a:off x="7378554" y="5206597"/>
                <a:ext cx="1595117" cy="307777"/>
              </a:xfrm>
              <a:prstGeom prst="rect">
                <a:avLst/>
              </a:prstGeom>
              <a:blipFill>
                <a:blip r:embed="rId7"/>
                <a:stretch>
                  <a:fillRect/>
                </a:stretch>
              </a:blipFill>
            </p:spPr>
            <p:txBody>
              <a:bodyPr/>
              <a:lstStyle/>
              <a:p>
                <a:r>
                  <a:rPr lang="en-PH">
                    <a:noFill/>
                  </a:rPr>
                  <a:t> </a:t>
                </a:r>
              </a:p>
            </p:txBody>
          </p:sp>
        </mc:Fallback>
      </mc:AlternateContent>
    </p:spTree>
    <p:extLst>
      <p:ext uri="{BB962C8B-B14F-4D97-AF65-F5344CB8AC3E}">
        <p14:creationId xmlns:p14="http://schemas.microsoft.com/office/powerpoint/2010/main" val="353388065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76300" y="444500"/>
            <a:ext cx="8559800" cy="646331"/>
          </a:xfrm>
          <a:prstGeom prst="rect">
            <a:avLst/>
          </a:prstGeom>
          <a:noFill/>
        </p:spPr>
        <p:txBody>
          <a:bodyPr wrap="square" rtlCol="0">
            <a:spAutoFit/>
          </a:bodyPr>
          <a:lstStyle/>
          <a:p>
            <a:r>
              <a:rPr lang="en-US" sz="3600" b="1" dirty="0">
                <a:latin typeface="Montserrat" panose="00000500000000000000" pitchFamily="50" charset="0"/>
              </a:rPr>
              <a:t>Passenger arrivals</a:t>
            </a:r>
          </a:p>
        </p:txBody>
      </p:sp>
      <p:sp>
        <p:nvSpPr>
          <p:cNvPr id="5" name="Rectangle 4"/>
          <p:cNvSpPr/>
          <p:nvPr/>
        </p:nvSpPr>
        <p:spPr>
          <a:xfrm>
            <a:off x="977900" y="1154331"/>
            <a:ext cx="10198100" cy="11566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 xmlns:a16="http://schemas.microsoft.com/office/drawing/2014/main" id="{CBBEA87E-2455-48BD-87C9-EE53D876434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18056" y="324360"/>
            <a:ext cx="577944" cy="744934"/>
          </a:xfrm>
          <a:prstGeom prst="rect">
            <a:avLst/>
          </a:prstGeom>
        </p:spPr>
      </p:pic>
      <p:sp>
        <p:nvSpPr>
          <p:cNvPr id="11" name="TextBox 10">
            <a:extLst>
              <a:ext uri="{FF2B5EF4-FFF2-40B4-BE49-F238E27FC236}">
                <a16:creationId xmlns="" xmlns:a16="http://schemas.microsoft.com/office/drawing/2014/main" id="{14B8FCAA-DDF0-4465-80C7-FB3D1D05141F}"/>
              </a:ext>
            </a:extLst>
          </p:cNvPr>
          <p:cNvSpPr txBox="1"/>
          <p:nvPr/>
        </p:nvSpPr>
        <p:spPr>
          <a:xfrm>
            <a:off x="876300" y="1469375"/>
            <a:ext cx="10401300" cy="2662267"/>
          </a:xfrm>
          <a:prstGeom prst="rect">
            <a:avLst/>
          </a:prstGeom>
          <a:noFill/>
        </p:spPr>
        <p:txBody>
          <a:bodyPr wrap="square" rtlCol="0">
            <a:spAutoFit/>
          </a:bodyPr>
          <a:lstStyle/>
          <a:p>
            <a:r>
              <a:rPr lang="en-US" sz="2400" dirty="0">
                <a:latin typeface="Montserrat" panose="00000500000000000000" pitchFamily="50" charset="0"/>
              </a:rPr>
              <a:t>The </a:t>
            </a:r>
            <a:r>
              <a:rPr lang="en-US" sz="2400" b="1" dirty="0">
                <a:latin typeface="Montserrat" panose="00000500000000000000" pitchFamily="50" charset="0"/>
              </a:rPr>
              <a:t>arrival </a:t>
            </a:r>
            <a:r>
              <a:rPr lang="en-US" sz="2400" dirty="0">
                <a:latin typeface="Montserrat" panose="00000500000000000000" pitchFamily="50" charset="0"/>
              </a:rPr>
              <a:t>of passengers </a:t>
            </a:r>
            <a:r>
              <a:rPr lang="en-US" sz="2400" b="1" dirty="0">
                <a:latin typeface="Montserrat" panose="00000500000000000000" pitchFamily="50" charset="0"/>
              </a:rPr>
              <a:t>at each station </a:t>
            </a:r>
            <a:r>
              <a:rPr lang="en-US" sz="2400" dirty="0">
                <a:latin typeface="Montserrat" panose="00000500000000000000" pitchFamily="50" charset="0"/>
              </a:rPr>
              <a:t>will be simulated from actual </a:t>
            </a:r>
            <a:r>
              <a:rPr lang="en-US" sz="2400" b="1" dirty="0">
                <a:latin typeface="Montserrat" panose="00000500000000000000" pitchFamily="50" charset="0"/>
              </a:rPr>
              <a:t>MRT passenger traffic data</a:t>
            </a:r>
            <a:r>
              <a:rPr lang="en-US" sz="2400" dirty="0">
                <a:latin typeface="Montserrat" panose="00000500000000000000" pitchFamily="50" charset="0"/>
              </a:rPr>
              <a:t>.</a:t>
            </a:r>
          </a:p>
          <a:p>
            <a:endParaRPr lang="en-US" sz="1100" dirty="0">
              <a:latin typeface="Montserrat" panose="00000500000000000000" pitchFamily="50" charset="0"/>
            </a:endParaRPr>
          </a:p>
          <a:p>
            <a:r>
              <a:rPr lang="en-US" sz="2400" dirty="0">
                <a:latin typeface="Montserrat" panose="00000500000000000000" pitchFamily="50" charset="0"/>
              </a:rPr>
              <a:t>The goal is to </a:t>
            </a:r>
            <a:r>
              <a:rPr lang="en-US" sz="2400" b="1" dirty="0">
                <a:latin typeface="Montserrat" panose="00000500000000000000" pitchFamily="50" charset="0"/>
              </a:rPr>
              <a:t>replicate as close </a:t>
            </a:r>
            <a:r>
              <a:rPr lang="en-US" sz="2400" dirty="0">
                <a:latin typeface="Montserrat" panose="00000500000000000000" pitchFamily="50" charset="0"/>
              </a:rPr>
              <a:t>as possible </a:t>
            </a:r>
            <a:r>
              <a:rPr lang="en-US" sz="2400" b="1" dirty="0">
                <a:latin typeface="Montserrat" panose="00000500000000000000" pitchFamily="50" charset="0"/>
              </a:rPr>
              <a:t>the realities of MRT </a:t>
            </a:r>
            <a:r>
              <a:rPr lang="en-US" sz="2400" dirty="0">
                <a:latin typeface="Montserrat" panose="00000500000000000000" pitchFamily="50" charset="0"/>
              </a:rPr>
              <a:t>operations, but still </a:t>
            </a:r>
            <a:r>
              <a:rPr lang="en-US" sz="2400" b="1" dirty="0">
                <a:latin typeface="Montserrat" panose="00000500000000000000" pitchFamily="50" charset="0"/>
              </a:rPr>
              <a:t>allow for random variations</a:t>
            </a:r>
            <a:r>
              <a:rPr lang="en-US" sz="2400" dirty="0">
                <a:latin typeface="Montserrat" panose="00000500000000000000" pitchFamily="50" charset="0"/>
              </a:rPr>
              <a:t>, such as sudden surges and shortages in the number of arriving passengers.</a:t>
            </a:r>
          </a:p>
          <a:p>
            <a:endParaRPr lang="en-US" sz="1100" dirty="0">
              <a:latin typeface="Montserrat" panose="00000500000000000000" pitchFamily="50" charset="0"/>
            </a:endParaRPr>
          </a:p>
          <a:p>
            <a:r>
              <a:rPr lang="en-US" sz="2400" dirty="0">
                <a:latin typeface="Montserrat" panose="00000500000000000000" pitchFamily="50" charset="0"/>
              </a:rPr>
              <a:t>The algorithm will be in the form of a function:</a:t>
            </a:r>
          </a:p>
        </p:txBody>
      </p:sp>
      <p:sp>
        <p:nvSpPr>
          <p:cNvPr id="12" name="TextBox 11">
            <a:extLst>
              <a:ext uri="{FF2B5EF4-FFF2-40B4-BE49-F238E27FC236}">
                <a16:creationId xmlns="" xmlns:a16="http://schemas.microsoft.com/office/drawing/2014/main" id="{B5421752-EF09-4B09-9E08-4EE67EE36CBC}"/>
              </a:ext>
            </a:extLst>
          </p:cNvPr>
          <p:cNvSpPr txBox="1"/>
          <p:nvPr/>
        </p:nvSpPr>
        <p:spPr>
          <a:xfrm>
            <a:off x="3123949" y="4448296"/>
            <a:ext cx="5906001" cy="523220"/>
          </a:xfrm>
          <a:prstGeom prst="rect">
            <a:avLst/>
          </a:prstGeom>
          <a:noFill/>
        </p:spPr>
        <p:txBody>
          <a:bodyPr wrap="square" rtlCol="0">
            <a:spAutoFit/>
          </a:bodyPr>
          <a:lstStyle/>
          <a:p>
            <a:r>
              <a:rPr lang="en-US" sz="2800" b="1" dirty="0">
                <a:latin typeface="Montserrat" panose="00000500000000000000" pitchFamily="50" charset="0"/>
              </a:rPr>
              <a:t>arrivals</a:t>
            </a:r>
            <a:r>
              <a:rPr lang="en-US" sz="2800" dirty="0">
                <a:latin typeface="Montserrat" panose="00000500000000000000" pitchFamily="50" charset="0"/>
              </a:rPr>
              <a:t>(</a:t>
            </a:r>
            <a:r>
              <a:rPr lang="en-US" sz="2800" i="1" dirty="0">
                <a:solidFill>
                  <a:schemeClr val="accent1">
                    <a:lumMod val="75000"/>
                  </a:schemeClr>
                </a:solidFill>
                <a:latin typeface="Montserrat" panose="00000500000000000000" pitchFamily="50" charset="0"/>
              </a:rPr>
              <a:t>time 1</a:t>
            </a:r>
            <a:r>
              <a:rPr lang="en-US" sz="2800" dirty="0">
                <a:latin typeface="Montserrat" panose="00000500000000000000" pitchFamily="50" charset="0"/>
              </a:rPr>
              <a:t>, </a:t>
            </a:r>
            <a:r>
              <a:rPr lang="en-US" sz="2800" i="1" dirty="0">
                <a:solidFill>
                  <a:schemeClr val="accent1">
                    <a:lumMod val="75000"/>
                  </a:schemeClr>
                </a:solidFill>
                <a:latin typeface="Montserrat" panose="00000500000000000000" pitchFamily="50" charset="0"/>
              </a:rPr>
              <a:t>time 2</a:t>
            </a:r>
            <a:r>
              <a:rPr lang="en-US" sz="2800" dirty="0">
                <a:latin typeface="Montserrat" panose="00000500000000000000" pitchFamily="50" charset="0"/>
              </a:rPr>
              <a:t>, </a:t>
            </a:r>
            <a:r>
              <a:rPr lang="en-US" sz="2800" i="1" dirty="0">
                <a:solidFill>
                  <a:schemeClr val="accent1">
                    <a:lumMod val="75000"/>
                  </a:schemeClr>
                </a:solidFill>
                <a:latin typeface="Montserrat" panose="00000500000000000000" pitchFamily="50" charset="0"/>
              </a:rPr>
              <a:t>station</a:t>
            </a:r>
            <a:r>
              <a:rPr lang="en-US" sz="2800" dirty="0">
                <a:latin typeface="Montserrat" panose="00000500000000000000" pitchFamily="50" charset="0"/>
              </a:rPr>
              <a:t>)</a:t>
            </a:r>
          </a:p>
        </p:txBody>
      </p:sp>
      <p:sp>
        <p:nvSpPr>
          <p:cNvPr id="13" name="TextBox 12">
            <a:extLst>
              <a:ext uri="{FF2B5EF4-FFF2-40B4-BE49-F238E27FC236}">
                <a16:creationId xmlns="" xmlns:a16="http://schemas.microsoft.com/office/drawing/2014/main" id="{BE3E0261-399B-42BA-B477-F29DD12544EC}"/>
              </a:ext>
            </a:extLst>
          </p:cNvPr>
          <p:cNvSpPr txBox="1"/>
          <p:nvPr/>
        </p:nvSpPr>
        <p:spPr>
          <a:xfrm>
            <a:off x="864413" y="5288170"/>
            <a:ext cx="10401300" cy="830997"/>
          </a:xfrm>
          <a:prstGeom prst="rect">
            <a:avLst/>
          </a:prstGeom>
          <a:noFill/>
        </p:spPr>
        <p:txBody>
          <a:bodyPr wrap="square" rtlCol="0">
            <a:spAutoFit/>
          </a:bodyPr>
          <a:lstStyle/>
          <a:p>
            <a:r>
              <a:rPr lang="en-US" sz="2400" dirty="0">
                <a:latin typeface="Montserrat" panose="00000500000000000000" pitchFamily="50" charset="0"/>
              </a:rPr>
              <a:t>Which gives the number of new passengers that have arrived at the </a:t>
            </a:r>
            <a:r>
              <a:rPr lang="en-US" sz="2400" i="1" dirty="0">
                <a:solidFill>
                  <a:schemeClr val="accent1">
                    <a:lumMod val="75000"/>
                  </a:schemeClr>
                </a:solidFill>
                <a:latin typeface="Montserrat" panose="00000500000000000000" pitchFamily="50" charset="0"/>
              </a:rPr>
              <a:t>station</a:t>
            </a:r>
            <a:r>
              <a:rPr lang="en-US" sz="2400" dirty="0">
                <a:latin typeface="Montserrat" panose="00000500000000000000" pitchFamily="50" charset="0"/>
              </a:rPr>
              <a:t>, in the interval between </a:t>
            </a:r>
            <a:r>
              <a:rPr lang="en-US" sz="2400" i="1" dirty="0">
                <a:solidFill>
                  <a:schemeClr val="accent1">
                    <a:lumMod val="75000"/>
                  </a:schemeClr>
                </a:solidFill>
                <a:latin typeface="Montserrat" panose="00000500000000000000" pitchFamily="50" charset="0"/>
              </a:rPr>
              <a:t>time 1</a:t>
            </a:r>
            <a:r>
              <a:rPr lang="en-US" sz="2400" dirty="0">
                <a:latin typeface="Montserrat" panose="00000500000000000000" pitchFamily="50" charset="0"/>
              </a:rPr>
              <a:t> to </a:t>
            </a:r>
            <a:r>
              <a:rPr lang="en-US" sz="2400" i="1" dirty="0">
                <a:solidFill>
                  <a:schemeClr val="accent1">
                    <a:lumMod val="75000"/>
                  </a:schemeClr>
                </a:solidFill>
                <a:latin typeface="Montserrat" panose="00000500000000000000" pitchFamily="50" charset="0"/>
              </a:rPr>
              <a:t>time 2</a:t>
            </a:r>
            <a:r>
              <a:rPr lang="en-US" sz="2400" dirty="0">
                <a:latin typeface="Montserrat" panose="00000500000000000000" pitchFamily="50" charset="0"/>
              </a:rPr>
              <a:t>.</a:t>
            </a:r>
          </a:p>
        </p:txBody>
      </p:sp>
    </p:spTree>
    <p:extLst>
      <p:ext uri="{BB962C8B-B14F-4D97-AF65-F5344CB8AC3E}">
        <p14:creationId xmlns:p14="http://schemas.microsoft.com/office/powerpoint/2010/main" val="233302961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76300" y="444500"/>
            <a:ext cx="8559800" cy="646331"/>
          </a:xfrm>
          <a:prstGeom prst="rect">
            <a:avLst/>
          </a:prstGeom>
          <a:noFill/>
        </p:spPr>
        <p:txBody>
          <a:bodyPr wrap="square" rtlCol="0">
            <a:spAutoFit/>
          </a:bodyPr>
          <a:lstStyle/>
          <a:p>
            <a:r>
              <a:rPr lang="en-US" sz="3600" b="1" dirty="0">
                <a:latin typeface="Montserrat" panose="00000500000000000000" pitchFamily="50" charset="0"/>
              </a:rPr>
              <a:t>Passenger arrivals</a:t>
            </a:r>
          </a:p>
        </p:txBody>
      </p:sp>
      <p:sp>
        <p:nvSpPr>
          <p:cNvPr id="5" name="Rectangle 4"/>
          <p:cNvSpPr/>
          <p:nvPr/>
        </p:nvSpPr>
        <p:spPr>
          <a:xfrm>
            <a:off x="977900" y="1154331"/>
            <a:ext cx="10198100" cy="11566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 xmlns:a16="http://schemas.microsoft.com/office/drawing/2014/main" id="{CBBEA87E-2455-48BD-87C9-EE53D876434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18056" y="324360"/>
            <a:ext cx="577944" cy="744934"/>
          </a:xfrm>
          <a:prstGeom prst="rect">
            <a:avLst/>
          </a:prstGeom>
        </p:spPr>
      </p:pic>
      <p:sp>
        <p:nvSpPr>
          <p:cNvPr id="8" name="TextBox 7">
            <a:extLst>
              <a:ext uri="{FF2B5EF4-FFF2-40B4-BE49-F238E27FC236}">
                <a16:creationId xmlns="" xmlns:a16="http://schemas.microsoft.com/office/drawing/2014/main" id="{5965D131-9136-4D6C-B832-43466BC8BB87}"/>
              </a:ext>
            </a:extLst>
          </p:cNvPr>
          <p:cNvSpPr txBox="1"/>
          <p:nvPr/>
        </p:nvSpPr>
        <p:spPr>
          <a:xfrm>
            <a:off x="841467" y="1333500"/>
            <a:ext cx="2737752" cy="461665"/>
          </a:xfrm>
          <a:prstGeom prst="rect">
            <a:avLst/>
          </a:prstGeom>
          <a:noFill/>
        </p:spPr>
        <p:txBody>
          <a:bodyPr wrap="square" rtlCol="0">
            <a:spAutoFit/>
          </a:bodyPr>
          <a:lstStyle/>
          <a:p>
            <a:r>
              <a:rPr lang="en-US" sz="2400" dirty="0">
                <a:latin typeface="Montserrat" panose="00000500000000000000" pitchFamily="50" charset="0"/>
              </a:rPr>
              <a:t>The algorithm:</a:t>
            </a:r>
          </a:p>
        </p:txBody>
      </p:sp>
      <p:cxnSp>
        <p:nvCxnSpPr>
          <p:cNvPr id="9" name="Straight Arrow Connector 8">
            <a:extLst>
              <a:ext uri="{FF2B5EF4-FFF2-40B4-BE49-F238E27FC236}">
                <a16:creationId xmlns="" xmlns:a16="http://schemas.microsoft.com/office/drawing/2014/main" id="{4DFA8E32-91BC-4558-9DA9-EE5F42C4A278}"/>
              </a:ext>
            </a:extLst>
          </p:cNvPr>
          <p:cNvCxnSpPr/>
          <p:nvPr/>
        </p:nvCxnSpPr>
        <p:spPr>
          <a:xfrm>
            <a:off x="2394858" y="2033659"/>
            <a:ext cx="0" cy="391886"/>
          </a:xfrm>
          <a:prstGeom prst="straightConnector1">
            <a:avLst/>
          </a:prstGeom>
          <a:ln w="5715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 xmlns:a16="http://schemas.microsoft.com/office/drawing/2014/main" id="{D7E2EEBA-7DF5-474F-B673-90CF5F38CC4B}"/>
              </a:ext>
            </a:extLst>
          </p:cNvPr>
          <p:cNvCxnSpPr/>
          <p:nvPr/>
        </p:nvCxnSpPr>
        <p:spPr>
          <a:xfrm flipH="1">
            <a:off x="977900" y="2033659"/>
            <a:ext cx="1451791"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 xmlns:a16="http://schemas.microsoft.com/office/drawing/2014/main" id="{E9A9733D-C9F1-42E4-BE2A-B9988095ABC4}"/>
              </a:ext>
            </a:extLst>
          </p:cNvPr>
          <p:cNvCxnSpPr>
            <a:cxnSpLocks/>
          </p:cNvCxnSpPr>
          <p:nvPr/>
        </p:nvCxnSpPr>
        <p:spPr>
          <a:xfrm flipH="1">
            <a:off x="960492" y="2007531"/>
            <a:ext cx="1" cy="4405969"/>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 xmlns:a16="http://schemas.microsoft.com/office/drawing/2014/main" id="{7301D69E-0482-45D9-BFF8-6BC0AD2B1389}"/>
              </a:ext>
            </a:extLst>
          </p:cNvPr>
          <p:cNvCxnSpPr>
            <a:cxnSpLocks/>
          </p:cNvCxnSpPr>
          <p:nvPr/>
        </p:nvCxnSpPr>
        <p:spPr>
          <a:xfrm flipH="1">
            <a:off x="934362" y="6418217"/>
            <a:ext cx="1547586"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 xmlns:a16="http://schemas.microsoft.com/office/drawing/2014/main" id="{FF06F357-147D-45A8-8FF4-55A2C553A31E}"/>
              </a:ext>
            </a:extLst>
          </p:cNvPr>
          <p:cNvSpPr/>
          <p:nvPr/>
        </p:nvSpPr>
        <p:spPr>
          <a:xfrm>
            <a:off x="513629" y="3453158"/>
            <a:ext cx="853438" cy="1741744"/>
          </a:xfrm>
          <a:prstGeom prst="rect">
            <a:avLst/>
          </a:prstGeom>
          <a:solidFill>
            <a:srgbClr val="2038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8" name="TextBox 17">
            <a:extLst>
              <a:ext uri="{FF2B5EF4-FFF2-40B4-BE49-F238E27FC236}">
                <a16:creationId xmlns="" xmlns:a16="http://schemas.microsoft.com/office/drawing/2014/main" id="{18E8D111-F0B4-41AE-B5F4-66287E258A0A}"/>
              </a:ext>
            </a:extLst>
          </p:cNvPr>
          <p:cNvSpPr txBox="1"/>
          <p:nvPr/>
        </p:nvSpPr>
        <p:spPr>
          <a:xfrm>
            <a:off x="507643" y="3954698"/>
            <a:ext cx="853438" cy="738664"/>
          </a:xfrm>
          <a:prstGeom prst="rect">
            <a:avLst/>
          </a:prstGeom>
          <a:noFill/>
        </p:spPr>
        <p:txBody>
          <a:bodyPr wrap="square" rtlCol="0">
            <a:spAutoFit/>
          </a:bodyPr>
          <a:lstStyle/>
          <a:p>
            <a:pPr algn="ctr"/>
            <a:r>
              <a:rPr lang="en-US" sz="1400" dirty="0">
                <a:solidFill>
                  <a:schemeClr val="bg1"/>
                </a:solidFill>
                <a:latin typeface="Montserrat" panose="00000500000000000000" pitchFamily="50" charset="0"/>
              </a:rPr>
              <a:t>Iterate</a:t>
            </a:r>
          </a:p>
          <a:p>
            <a:pPr algn="ctr"/>
            <a:r>
              <a:rPr lang="en-US" sz="1400" i="1" dirty="0" smtClean="0">
                <a:solidFill>
                  <a:schemeClr val="bg1"/>
                </a:solidFill>
                <a:latin typeface="Montserrat" panose="00000500000000000000" pitchFamily="50" charset="0"/>
              </a:rPr>
              <a:t>100</a:t>
            </a:r>
            <a:endParaRPr lang="en-US" sz="1400" i="1" dirty="0">
              <a:solidFill>
                <a:schemeClr val="bg1"/>
              </a:solidFill>
              <a:latin typeface="Montserrat" panose="00000500000000000000" pitchFamily="50" charset="0"/>
            </a:endParaRPr>
          </a:p>
          <a:p>
            <a:pPr algn="ctr"/>
            <a:r>
              <a:rPr lang="en-US" sz="1400" dirty="0">
                <a:solidFill>
                  <a:schemeClr val="bg1"/>
                </a:solidFill>
                <a:latin typeface="Montserrat" panose="00000500000000000000" pitchFamily="50" charset="0"/>
              </a:rPr>
              <a:t>times</a:t>
            </a:r>
          </a:p>
        </p:txBody>
      </p:sp>
      <p:sp>
        <p:nvSpPr>
          <p:cNvPr id="19" name="TextBox 18">
            <a:extLst>
              <a:ext uri="{FF2B5EF4-FFF2-40B4-BE49-F238E27FC236}">
                <a16:creationId xmlns="" xmlns:a16="http://schemas.microsoft.com/office/drawing/2014/main" id="{F194BF74-7B4D-4C7E-9280-B755E0DF1099}"/>
              </a:ext>
            </a:extLst>
          </p:cNvPr>
          <p:cNvSpPr txBox="1"/>
          <p:nvPr/>
        </p:nvSpPr>
        <p:spPr>
          <a:xfrm>
            <a:off x="1738629" y="2484566"/>
            <a:ext cx="10006868" cy="400110"/>
          </a:xfrm>
          <a:prstGeom prst="rect">
            <a:avLst/>
          </a:prstGeom>
          <a:noFill/>
        </p:spPr>
        <p:txBody>
          <a:bodyPr wrap="square" rtlCol="0">
            <a:spAutoFit/>
          </a:bodyPr>
          <a:lstStyle/>
          <a:p>
            <a:r>
              <a:rPr lang="en-US" sz="2000" dirty="0">
                <a:solidFill>
                  <a:srgbClr val="002060"/>
                </a:solidFill>
                <a:latin typeface="Montserrat" panose="00000500000000000000" pitchFamily="50" charset="0"/>
              </a:rPr>
              <a:t>1. Determine the hour interval* into which </a:t>
            </a:r>
            <a:r>
              <a:rPr lang="en-US" sz="2000" i="1" dirty="0">
                <a:solidFill>
                  <a:srgbClr val="002060"/>
                </a:solidFill>
                <a:latin typeface="Montserrat" panose="00000500000000000000" pitchFamily="50" charset="0"/>
              </a:rPr>
              <a:t>time 2</a:t>
            </a:r>
            <a:r>
              <a:rPr lang="en-US" sz="2000" dirty="0">
                <a:solidFill>
                  <a:srgbClr val="002060"/>
                </a:solidFill>
                <a:latin typeface="Montserrat" panose="00000500000000000000" pitchFamily="50" charset="0"/>
              </a:rPr>
              <a:t> belongs.</a:t>
            </a:r>
          </a:p>
        </p:txBody>
      </p:sp>
      <mc:AlternateContent xmlns:mc="http://schemas.openxmlformats.org/markup-compatibility/2006" xmlns:a14="http://schemas.microsoft.com/office/drawing/2010/main">
        <mc:Choice Requires="a14">
          <p:sp>
            <p:nvSpPr>
              <p:cNvPr id="20" name="TextBox 19">
                <a:extLst>
                  <a:ext uri="{FF2B5EF4-FFF2-40B4-BE49-F238E27FC236}">
                    <a16:creationId xmlns="" xmlns:a16="http://schemas.microsoft.com/office/drawing/2014/main" id="{616DAC11-9D61-49D2-8B45-C13541B6E940}"/>
                  </a:ext>
                </a:extLst>
              </p:cNvPr>
              <p:cNvSpPr txBox="1"/>
              <p:nvPr/>
            </p:nvSpPr>
            <p:spPr>
              <a:xfrm>
                <a:off x="1738629" y="2884676"/>
                <a:ext cx="10006868" cy="707886"/>
              </a:xfrm>
              <a:prstGeom prst="rect">
                <a:avLst/>
              </a:prstGeom>
              <a:noFill/>
            </p:spPr>
            <p:txBody>
              <a:bodyPr wrap="square" rtlCol="0">
                <a:spAutoFit/>
              </a:bodyPr>
              <a:lstStyle/>
              <a:p>
                <a:r>
                  <a:rPr lang="en-US" sz="2000" dirty="0">
                    <a:solidFill>
                      <a:srgbClr val="002060"/>
                    </a:solidFill>
                    <a:latin typeface="Montserrat" panose="00000500000000000000" pitchFamily="50" charset="0"/>
                  </a:rPr>
                  <a:t>2. Open MRT passenger traffic data and generate </a:t>
                </a:r>
                <a14:m>
                  <m:oMath xmlns:m="http://schemas.openxmlformats.org/officeDocument/2006/math">
                    <m:sSub>
                      <m:sSubPr>
                        <m:ctrlPr>
                          <a:rPr lang="en-PH" sz="2000" b="0" i="1" smtClean="0">
                            <a:solidFill>
                              <a:srgbClr val="002060"/>
                            </a:solidFill>
                            <a:latin typeface="Cambria Math" panose="02040503050406030204" pitchFamily="18" charset="0"/>
                          </a:rPr>
                        </m:ctrlPr>
                      </m:sSubPr>
                      <m:e>
                        <m:r>
                          <a:rPr lang="en-PH" sz="2000" b="0" i="1" smtClean="0">
                            <a:solidFill>
                              <a:srgbClr val="002060"/>
                            </a:solidFill>
                            <a:latin typeface="Cambria Math" panose="02040503050406030204" pitchFamily="18" charset="0"/>
                          </a:rPr>
                          <m:t>𝐹</m:t>
                        </m:r>
                      </m:e>
                      <m:sub>
                        <m:r>
                          <a:rPr lang="en-PH" sz="2000" b="0" i="1" smtClean="0">
                            <a:solidFill>
                              <a:srgbClr val="002060"/>
                            </a:solidFill>
                            <a:latin typeface="Cambria Math" panose="02040503050406030204" pitchFamily="18" charset="0"/>
                          </a:rPr>
                          <m:t>𝑡</m:t>
                        </m:r>
                      </m:sub>
                    </m:sSub>
                    <m:r>
                      <a:rPr lang="en-PH" sz="2000" b="0" i="1" smtClean="0">
                        <a:solidFill>
                          <a:srgbClr val="002060"/>
                        </a:solidFill>
                        <a:latin typeface="Cambria Math" panose="02040503050406030204" pitchFamily="18" charset="0"/>
                      </a:rPr>
                      <m:t>(</m:t>
                    </m:r>
                    <m:r>
                      <a:rPr lang="en-PH" sz="2000" b="0" i="1" smtClean="0">
                        <a:solidFill>
                          <a:srgbClr val="002060"/>
                        </a:solidFill>
                        <a:latin typeface="Cambria Math" panose="02040503050406030204" pitchFamily="18" charset="0"/>
                      </a:rPr>
                      <m:t>𝑥</m:t>
                    </m:r>
                    <m:r>
                      <a:rPr lang="en-PH" sz="2000" b="0" i="1" smtClean="0">
                        <a:solidFill>
                          <a:srgbClr val="002060"/>
                        </a:solidFill>
                        <a:latin typeface="Cambria Math" panose="02040503050406030204" pitchFamily="18" charset="0"/>
                      </a:rPr>
                      <m:t>)</m:t>
                    </m:r>
                  </m:oMath>
                </a14:m>
                <a:r>
                  <a:rPr lang="en-US" sz="2000" dirty="0">
                    <a:solidFill>
                      <a:srgbClr val="002060"/>
                    </a:solidFill>
                    <a:latin typeface="Montserrat" panose="00000500000000000000" pitchFamily="50" charset="0"/>
                  </a:rPr>
                  <a:t>: the cumulative distribution function of all possible arrivals within that hour for that station </a:t>
                </a:r>
              </a:p>
            </p:txBody>
          </p:sp>
        </mc:Choice>
        <mc:Fallback xmlns="">
          <p:sp>
            <p:nvSpPr>
              <p:cNvPr id="20" name="TextBox 19">
                <a:extLst>
                  <a:ext uri="{FF2B5EF4-FFF2-40B4-BE49-F238E27FC236}">
                    <a16:creationId xmlns:a16="http://schemas.microsoft.com/office/drawing/2014/main" id="{616DAC11-9D61-49D2-8B45-C13541B6E940}"/>
                  </a:ext>
                </a:extLst>
              </p:cNvPr>
              <p:cNvSpPr txBox="1">
                <a:spLocks noRot="1" noChangeAspect="1" noMove="1" noResize="1" noEditPoints="1" noAdjustHandles="1" noChangeArrowheads="1" noChangeShapeType="1" noTextEdit="1"/>
              </p:cNvSpPr>
              <p:nvPr/>
            </p:nvSpPr>
            <p:spPr>
              <a:xfrm>
                <a:off x="1738629" y="2884676"/>
                <a:ext cx="10006868" cy="707886"/>
              </a:xfrm>
              <a:prstGeom prst="rect">
                <a:avLst/>
              </a:prstGeom>
              <a:blipFill>
                <a:blip r:embed="rId3"/>
                <a:stretch>
                  <a:fillRect l="-609" t="-5172" b="-13793"/>
                </a:stretch>
              </a:blipFill>
            </p:spPr>
            <p:txBody>
              <a:bodyPr/>
              <a:lstStyle/>
              <a:p>
                <a:r>
                  <a:rPr lang="en-PH">
                    <a:noFill/>
                  </a:rPr>
                  <a:t> </a:t>
                </a:r>
              </a:p>
            </p:txBody>
          </p:sp>
        </mc:Fallback>
      </mc:AlternateContent>
      <p:sp>
        <p:nvSpPr>
          <p:cNvPr id="21" name="TextBox 20">
            <a:extLst>
              <a:ext uri="{FF2B5EF4-FFF2-40B4-BE49-F238E27FC236}">
                <a16:creationId xmlns="" xmlns:a16="http://schemas.microsoft.com/office/drawing/2014/main" id="{2A99B759-BF36-4E98-B6FB-A9A76BADB961}"/>
              </a:ext>
            </a:extLst>
          </p:cNvPr>
          <p:cNvSpPr txBox="1"/>
          <p:nvPr/>
        </p:nvSpPr>
        <p:spPr>
          <a:xfrm>
            <a:off x="1738629" y="3597722"/>
            <a:ext cx="10006868" cy="707886"/>
          </a:xfrm>
          <a:prstGeom prst="rect">
            <a:avLst/>
          </a:prstGeom>
          <a:noFill/>
        </p:spPr>
        <p:txBody>
          <a:bodyPr wrap="square" rtlCol="0">
            <a:spAutoFit/>
          </a:bodyPr>
          <a:lstStyle/>
          <a:p>
            <a:r>
              <a:rPr lang="en-US" sz="2000" dirty="0">
                <a:solidFill>
                  <a:srgbClr val="002060"/>
                </a:solidFill>
                <a:latin typeface="Montserrat" panose="00000500000000000000" pitchFamily="50" charset="0"/>
              </a:rPr>
              <a:t>3. Using the inverse sampling method, generate a random number from the Uniform(0,1) distribution and call this q.</a:t>
            </a:r>
          </a:p>
        </p:txBody>
      </p:sp>
      <mc:AlternateContent xmlns:mc="http://schemas.openxmlformats.org/markup-compatibility/2006" xmlns:a14="http://schemas.microsoft.com/office/drawing/2010/main">
        <mc:Choice Requires="a14">
          <p:sp>
            <p:nvSpPr>
              <p:cNvPr id="22" name="TextBox 21">
                <a:extLst>
                  <a:ext uri="{FF2B5EF4-FFF2-40B4-BE49-F238E27FC236}">
                    <a16:creationId xmlns="" xmlns:a16="http://schemas.microsoft.com/office/drawing/2014/main" id="{4BC85E11-777F-4CA7-8A50-1458F0D3A5C7}"/>
                  </a:ext>
                </a:extLst>
              </p:cNvPr>
              <p:cNvSpPr txBox="1"/>
              <p:nvPr/>
            </p:nvSpPr>
            <p:spPr>
              <a:xfrm>
                <a:off x="1738629" y="4338292"/>
                <a:ext cx="10006868" cy="707886"/>
              </a:xfrm>
              <a:prstGeom prst="rect">
                <a:avLst/>
              </a:prstGeom>
              <a:noFill/>
            </p:spPr>
            <p:txBody>
              <a:bodyPr wrap="square" rtlCol="0">
                <a:spAutoFit/>
              </a:bodyPr>
              <a:lstStyle/>
              <a:p>
                <a:r>
                  <a:rPr lang="en-PH" sz="2000" dirty="0">
                    <a:solidFill>
                      <a:srgbClr val="002060"/>
                    </a:solidFill>
                    <a:latin typeface="Montserrat" panose="00000500000000000000" pitchFamily="50" charset="0"/>
                  </a:rPr>
                  <a:t>4. The number of passengers that arrive within that hour is then given by finding x whose </a:t>
                </a:r>
                <a14:m>
                  <m:oMath xmlns:m="http://schemas.openxmlformats.org/officeDocument/2006/math">
                    <m:sSub>
                      <m:sSubPr>
                        <m:ctrlPr>
                          <a:rPr lang="en-PH" sz="2000" b="0" i="1" smtClean="0">
                            <a:solidFill>
                              <a:srgbClr val="002060"/>
                            </a:solidFill>
                            <a:latin typeface="Cambria Math" panose="02040503050406030204" pitchFamily="18" charset="0"/>
                          </a:rPr>
                        </m:ctrlPr>
                      </m:sSubPr>
                      <m:e>
                        <m:r>
                          <a:rPr lang="en-PH" sz="2000" b="0" i="1" smtClean="0">
                            <a:solidFill>
                              <a:srgbClr val="002060"/>
                            </a:solidFill>
                            <a:latin typeface="Cambria Math" panose="02040503050406030204" pitchFamily="18" charset="0"/>
                          </a:rPr>
                          <m:t>𝐹</m:t>
                        </m:r>
                      </m:e>
                      <m:sub>
                        <m:r>
                          <a:rPr lang="en-PH" sz="2000" b="0" i="1" smtClean="0">
                            <a:solidFill>
                              <a:srgbClr val="002060"/>
                            </a:solidFill>
                            <a:latin typeface="Cambria Math" panose="02040503050406030204" pitchFamily="18" charset="0"/>
                          </a:rPr>
                          <m:t>𝑡</m:t>
                        </m:r>
                      </m:sub>
                    </m:sSub>
                    <m:r>
                      <a:rPr lang="en-PH" sz="2000" b="0" i="1" smtClean="0">
                        <a:solidFill>
                          <a:srgbClr val="002060"/>
                        </a:solidFill>
                        <a:latin typeface="Cambria Math" panose="02040503050406030204" pitchFamily="18" charset="0"/>
                      </a:rPr>
                      <m:t>(</m:t>
                    </m:r>
                    <m:r>
                      <a:rPr lang="en-PH" sz="2000" b="0" i="1" smtClean="0">
                        <a:solidFill>
                          <a:srgbClr val="002060"/>
                        </a:solidFill>
                        <a:latin typeface="Cambria Math" panose="02040503050406030204" pitchFamily="18" charset="0"/>
                      </a:rPr>
                      <m:t>𝑥</m:t>
                    </m:r>
                    <m:r>
                      <a:rPr lang="en-PH" sz="2000" b="0" i="1" smtClean="0">
                        <a:solidFill>
                          <a:srgbClr val="002060"/>
                        </a:solidFill>
                        <a:latin typeface="Cambria Math" panose="02040503050406030204" pitchFamily="18" charset="0"/>
                      </a:rPr>
                      <m:t>)</m:t>
                    </m:r>
                  </m:oMath>
                </a14:m>
                <a:r>
                  <a:rPr lang="en-US" sz="2000" dirty="0">
                    <a:solidFill>
                      <a:srgbClr val="002060"/>
                    </a:solidFill>
                    <a:latin typeface="Montserrat" panose="00000500000000000000" pitchFamily="50" charset="0"/>
                  </a:rPr>
                  <a:t> is the closest (and less than) the value q.</a:t>
                </a:r>
              </a:p>
            </p:txBody>
          </p:sp>
        </mc:Choice>
        <mc:Fallback xmlns="">
          <p:sp>
            <p:nvSpPr>
              <p:cNvPr id="22" name="TextBox 21">
                <a:extLst>
                  <a:ext uri="{FF2B5EF4-FFF2-40B4-BE49-F238E27FC236}">
                    <a16:creationId xmlns:a16="http://schemas.microsoft.com/office/drawing/2014/main" id="{4BC85E11-777F-4CA7-8A50-1458F0D3A5C7}"/>
                  </a:ext>
                </a:extLst>
              </p:cNvPr>
              <p:cNvSpPr txBox="1">
                <a:spLocks noRot="1" noChangeAspect="1" noMove="1" noResize="1" noEditPoints="1" noAdjustHandles="1" noChangeArrowheads="1" noChangeShapeType="1" noTextEdit="1"/>
              </p:cNvSpPr>
              <p:nvPr/>
            </p:nvSpPr>
            <p:spPr>
              <a:xfrm>
                <a:off x="1738629" y="4338292"/>
                <a:ext cx="10006868" cy="707886"/>
              </a:xfrm>
              <a:prstGeom prst="rect">
                <a:avLst/>
              </a:prstGeom>
              <a:blipFill>
                <a:blip r:embed="rId4"/>
                <a:stretch>
                  <a:fillRect l="-609" t="-6034" b="-13793"/>
                </a:stretch>
              </a:blipFill>
            </p:spPr>
            <p:txBody>
              <a:bodyPr/>
              <a:lstStyle/>
              <a:p>
                <a:r>
                  <a:rPr lang="en-PH">
                    <a:noFill/>
                  </a:rPr>
                  <a:t> </a:t>
                </a:r>
              </a:p>
            </p:txBody>
          </p:sp>
        </mc:Fallback>
      </mc:AlternateContent>
      <p:sp>
        <p:nvSpPr>
          <p:cNvPr id="23" name="TextBox 22">
            <a:extLst>
              <a:ext uri="{FF2B5EF4-FFF2-40B4-BE49-F238E27FC236}">
                <a16:creationId xmlns="" xmlns:a16="http://schemas.microsoft.com/office/drawing/2014/main" id="{AC134EE0-8A0A-4EE2-BB4E-6EF88240EE67}"/>
              </a:ext>
            </a:extLst>
          </p:cNvPr>
          <p:cNvSpPr txBox="1"/>
          <p:nvPr/>
        </p:nvSpPr>
        <p:spPr>
          <a:xfrm>
            <a:off x="1738629" y="5085005"/>
            <a:ext cx="10006868" cy="707886"/>
          </a:xfrm>
          <a:prstGeom prst="rect">
            <a:avLst/>
          </a:prstGeom>
          <a:noFill/>
        </p:spPr>
        <p:txBody>
          <a:bodyPr wrap="square" rtlCol="0">
            <a:spAutoFit/>
          </a:bodyPr>
          <a:lstStyle/>
          <a:p>
            <a:r>
              <a:rPr lang="en-PH" sz="2000" dirty="0">
                <a:solidFill>
                  <a:srgbClr val="002060"/>
                </a:solidFill>
                <a:latin typeface="Montserrat" panose="00000500000000000000" pitchFamily="50" charset="0"/>
              </a:rPr>
              <a:t>5. Then the number of people that arrives between </a:t>
            </a:r>
            <a:r>
              <a:rPr lang="en-PH" sz="2000" dirty="0">
                <a:solidFill>
                  <a:schemeClr val="accent1">
                    <a:lumMod val="75000"/>
                  </a:schemeClr>
                </a:solidFill>
                <a:latin typeface="Montserrat" panose="00000500000000000000" pitchFamily="50" charset="0"/>
              </a:rPr>
              <a:t>time1</a:t>
            </a:r>
            <a:r>
              <a:rPr lang="en-PH" sz="2000" dirty="0">
                <a:solidFill>
                  <a:srgbClr val="002060"/>
                </a:solidFill>
                <a:latin typeface="Montserrat" panose="00000500000000000000" pitchFamily="50" charset="0"/>
              </a:rPr>
              <a:t> and </a:t>
            </a:r>
            <a:r>
              <a:rPr lang="en-PH" sz="2000" dirty="0">
                <a:solidFill>
                  <a:schemeClr val="accent1">
                    <a:lumMod val="75000"/>
                  </a:schemeClr>
                </a:solidFill>
                <a:latin typeface="Montserrat" panose="00000500000000000000" pitchFamily="50" charset="0"/>
              </a:rPr>
              <a:t>time2</a:t>
            </a:r>
            <a:r>
              <a:rPr lang="en-PH" sz="2000" dirty="0">
                <a:solidFill>
                  <a:srgbClr val="002060"/>
                </a:solidFill>
                <a:latin typeface="Montserrat" panose="00000500000000000000" pitchFamily="50" charset="0"/>
              </a:rPr>
              <a:t> is given by </a:t>
            </a:r>
            <a:r>
              <a:rPr lang="en-PH" sz="2000" b="1" dirty="0">
                <a:latin typeface="Montserrat" panose="00000500000000000000" pitchFamily="50" charset="0"/>
              </a:rPr>
              <a:t>Equation (3)</a:t>
            </a:r>
            <a:r>
              <a:rPr lang="en-PH" sz="2000" dirty="0">
                <a:solidFill>
                  <a:srgbClr val="002060"/>
                </a:solidFill>
                <a:latin typeface="Montserrat" panose="00000500000000000000" pitchFamily="50" charset="0"/>
              </a:rPr>
              <a:t>.</a:t>
            </a:r>
            <a:endParaRPr lang="en-US" sz="2000" dirty="0">
              <a:solidFill>
                <a:srgbClr val="002060"/>
              </a:solidFill>
              <a:latin typeface="Montserrat" panose="00000500000000000000" pitchFamily="50" charset="0"/>
            </a:endParaRPr>
          </a:p>
        </p:txBody>
      </p:sp>
      <p:sp>
        <p:nvSpPr>
          <p:cNvPr id="24" name="TextBox 23">
            <a:extLst>
              <a:ext uri="{FF2B5EF4-FFF2-40B4-BE49-F238E27FC236}">
                <a16:creationId xmlns="" xmlns:a16="http://schemas.microsoft.com/office/drawing/2014/main" id="{E4EF74CE-BB2C-4B73-B083-16B33282A4D5}"/>
              </a:ext>
            </a:extLst>
          </p:cNvPr>
          <p:cNvSpPr txBox="1"/>
          <p:nvPr/>
        </p:nvSpPr>
        <p:spPr>
          <a:xfrm>
            <a:off x="1738629" y="5865271"/>
            <a:ext cx="10006868" cy="400110"/>
          </a:xfrm>
          <a:prstGeom prst="rect">
            <a:avLst/>
          </a:prstGeom>
          <a:noFill/>
        </p:spPr>
        <p:txBody>
          <a:bodyPr wrap="square" rtlCol="0">
            <a:spAutoFit/>
          </a:bodyPr>
          <a:lstStyle/>
          <a:p>
            <a:r>
              <a:rPr lang="en-PH" sz="2000" dirty="0">
                <a:solidFill>
                  <a:srgbClr val="002060"/>
                </a:solidFill>
                <a:latin typeface="Montserrat" panose="00000500000000000000" pitchFamily="50" charset="0"/>
              </a:rPr>
              <a:t>6. Generate the arrivals for the entire run of train operations.</a:t>
            </a:r>
            <a:endParaRPr lang="en-US" sz="2000" dirty="0">
              <a:solidFill>
                <a:srgbClr val="002060"/>
              </a:solidFill>
              <a:latin typeface="Montserrat" panose="00000500000000000000" pitchFamily="50" charset="0"/>
            </a:endParaRPr>
          </a:p>
        </p:txBody>
      </p:sp>
    </p:spTree>
    <p:extLst>
      <p:ext uri="{BB962C8B-B14F-4D97-AF65-F5344CB8AC3E}">
        <p14:creationId xmlns:p14="http://schemas.microsoft.com/office/powerpoint/2010/main" val="129981417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977900" y="1154331"/>
            <a:ext cx="10198100" cy="11566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876300" y="1398607"/>
            <a:ext cx="2737752" cy="461665"/>
          </a:xfrm>
          <a:prstGeom prst="rect">
            <a:avLst/>
          </a:prstGeom>
          <a:noFill/>
        </p:spPr>
        <p:txBody>
          <a:bodyPr wrap="square" rtlCol="0">
            <a:spAutoFit/>
          </a:bodyPr>
          <a:lstStyle/>
          <a:p>
            <a:r>
              <a:rPr lang="en-US" sz="2400" dirty="0">
                <a:latin typeface="Montserrat" panose="00000500000000000000" pitchFamily="50" charset="0"/>
              </a:rPr>
              <a:t>The Math</a:t>
            </a:r>
          </a:p>
        </p:txBody>
      </p:sp>
      <p:sp>
        <p:nvSpPr>
          <p:cNvPr id="20" name="TextBox 19">
            <a:extLst>
              <a:ext uri="{FF2B5EF4-FFF2-40B4-BE49-F238E27FC236}">
                <a16:creationId xmlns="" xmlns:a16="http://schemas.microsoft.com/office/drawing/2014/main" id="{1D78ACE4-A2B9-4883-86BF-99CD37A470D4}"/>
              </a:ext>
            </a:extLst>
          </p:cNvPr>
          <p:cNvSpPr txBox="1"/>
          <p:nvPr/>
        </p:nvSpPr>
        <p:spPr>
          <a:xfrm>
            <a:off x="876300" y="1912353"/>
            <a:ext cx="2737752" cy="461665"/>
          </a:xfrm>
          <a:prstGeom prst="rect">
            <a:avLst/>
          </a:prstGeom>
          <a:noFill/>
        </p:spPr>
        <p:txBody>
          <a:bodyPr wrap="square" rtlCol="0">
            <a:spAutoFit/>
          </a:bodyPr>
          <a:lstStyle/>
          <a:p>
            <a:r>
              <a:rPr lang="en-US" sz="2400" dirty="0">
                <a:latin typeface="Montserrat" panose="00000500000000000000" pitchFamily="50" charset="0"/>
              </a:rPr>
              <a:t>Equation 3:</a:t>
            </a:r>
          </a:p>
        </p:txBody>
      </p:sp>
      <mc:AlternateContent xmlns:mc="http://schemas.openxmlformats.org/markup-compatibility/2006" xmlns:a14="http://schemas.microsoft.com/office/drawing/2010/main">
        <mc:Choice Requires="a14">
          <p:sp>
            <p:nvSpPr>
              <p:cNvPr id="2" name="Rectangle 1">
                <a:extLst>
                  <a:ext uri="{FF2B5EF4-FFF2-40B4-BE49-F238E27FC236}">
                    <a16:creationId xmlns="" xmlns:a16="http://schemas.microsoft.com/office/drawing/2014/main" id="{066E9625-9258-4E24-9C3A-B898E9C233B5}"/>
                  </a:ext>
                </a:extLst>
              </p:cNvPr>
              <p:cNvSpPr/>
              <p:nvPr/>
            </p:nvSpPr>
            <p:spPr>
              <a:xfrm>
                <a:off x="2873828" y="1833452"/>
                <a:ext cx="8302172" cy="619465"/>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r>
                        <a:rPr lang="en-PH" sz="2000" i="1" smtClean="0">
                          <a:latin typeface="Cambria Math" panose="02040503050406030204" pitchFamily="18" charset="0"/>
                        </a:rPr>
                        <m:t>𝑎</m:t>
                      </m:r>
                      <m:r>
                        <a:rPr lang="en-PH" sz="2000" b="0" i="1" smtClean="0">
                          <a:latin typeface="Cambria Math" panose="02040503050406030204" pitchFamily="18" charset="0"/>
                        </a:rPr>
                        <m:t>𝑟𝑟𝑖𝑣𝑎𝑙𝑠</m:t>
                      </m:r>
                      <m:d>
                        <m:dPr>
                          <m:ctrlPr>
                            <a:rPr lang="en-PH" sz="2000" b="0" i="1" smtClean="0">
                              <a:latin typeface="Cambria Math" panose="02040503050406030204" pitchFamily="18" charset="0"/>
                            </a:rPr>
                          </m:ctrlPr>
                        </m:dPr>
                        <m:e>
                          <m:r>
                            <a:rPr lang="en-PH" sz="2000" b="0" i="1" smtClean="0">
                              <a:latin typeface="Cambria Math" panose="02040503050406030204" pitchFamily="18" charset="0"/>
                            </a:rPr>
                            <m:t>𝑡𝑖𝑚𝑒</m:t>
                          </m:r>
                          <m:r>
                            <a:rPr lang="en-PH" sz="2000" b="0" i="1" smtClean="0">
                              <a:latin typeface="Cambria Math" panose="02040503050406030204" pitchFamily="18" charset="0"/>
                            </a:rPr>
                            <m:t>1,</m:t>
                          </m:r>
                          <m:r>
                            <a:rPr lang="en-PH" sz="2000" b="0" i="1" smtClean="0">
                              <a:latin typeface="Cambria Math" panose="02040503050406030204" pitchFamily="18" charset="0"/>
                            </a:rPr>
                            <m:t>𝑡𝑖𝑚𝑒</m:t>
                          </m:r>
                          <m:r>
                            <a:rPr lang="en-PH" sz="2000" b="0" i="1" smtClean="0">
                              <a:latin typeface="Cambria Math" panose="02040503050406030204" pitchFamily="18" charset="0"/>
                            </a:rPr>
                            <m:t>2,</m:t>
                          </m:r>
                          <m:r>
                            <a:rPr lang="en-PH" sz="2000" b="0" i="1" smtClean="0">
                              <a:latin typeface="Cambria Math" panose="02040503050406030204" pitchFamily="18" charset="0"/>
                            </a:rPr>
                            <m:t>𝑠𝑡𝑎𝑡𝑖𝑜𝑛</m:t>
                          </m:r>
                        </m:e>
                      </m:d>
                      <m:r>
                        <a:rPr lang="en-PH" sz="2000" b="0" i="1" smtClean="0">
                          <a:latin typeface="Cambria Math" panose="02040503050406030204" pitchFamily="18" charset="0"/>
                        </a:rPr>
                        <m:t>~</m:t>
                      </m:r>
                      <m:r>
                        <a:rPr lang="en-PH" sz="2000" b="0" i="1" smtClean="0">
                          <a:latin typeface="Cambria Math" panose="02040503050406030204" pitchFamily="18" charset="0"/>
                        </a:rPr>
                        <m:t>𝑃𝑜𝑖𝑠𝑠𝑜𝑛</m:t>
                      </m:r>
                      <m:d>
                        <m:dPr>
                          <m:begChr m:val="{"/>
                          <m:endChr m:val="}"/>
                          <m:ctrlPr>
                            <a:rPr lang="en-PH" sz="2000" b="0" i="1" smtClean="0">
                              <a:latin typeface="Cambria Math" panose="02040503050406030204" pitchFamily="18" charset="0"/>
                            </a:rPr>
                          </m:ctrlPr>
                        </m:dPr>
                        <m:e>
                          <m:f>
                            <m:fPr>
                              <m:ctrlPr>
                                <a:rPr lang="en-PH" sz="2000" b="0" i="1" smtClean="0">
                                  <a:latin typeface="Cambria Math" panose="02040503050406030204" pitchFamily="18" charset="0"/>
                                </a:rPr>
                              </m:ctrlPr>
                            </m:fPr>
                            <m:num>
                              <m:r>
                                <a:rPr lang="en-PH" sz="2000" b="0" i="1" smtClean="0">
                                  <a:latin typeface="Cambria Math" panose="02040503050406030204" pitchFamily="18" charset="0"/>
                                </a:rPr>
                                <m:t>𝑥</m:t>
                              </m:r>
                            </m:num>
                            <m:den>
                              <m:r>
                                <a:rPr lang="en-PH" sz="2000" b="0" i="1" smtClean="0">
                                  <a:latin typeface="Cambria Math" panose="02040503050406030204" pitchFamily="18" charset="0"/>
                                </a:rPr>
                                <m:t>60</m:t>
                              </m:r>
                            </m:den>
                          </m:f>
                          <m:d>
                            <m:dPr>
                              <m:ctrlPr>
                                <a:rPr lang="en-PH" sz="2000" b="0" i="1" smtClean="0">
                                  <a:latin typeface="Cambria Math" panose="02040503050406030204" pitchFamily="18" charset="0"/>
                                </a:rPr>
                              </m:ctrlPr>
                            </m:dPr>
                            <m:e>
                              <m:r>
                                <a:rPr lang="en-PH" sz="2000" b="0" i="1" smtClean="0">
                                  <a:latin typeface="Cambria Math" panose="02040503050406030204" pitchFamily="18" charset="0"/>
                                </a:rPr>
                                <m:t>𝑡𝑖𝑚𝑒</m:t>
                              </m:r>
                              <m:r>
                                <a:rPr lang="en-PH" sz="2000" b="0" i="1" smtClean="0">
                                  <a:latin typeface="Cambria Math" panose="02040503050406030204" pitchFamily="18" charset="0"/>
                                </a:rPr>
                                <m:t>2−</m:t>
                              </m:r>
                              <m:r>
                                <a:rPr lang="en-PH" sz="2000" b="0" i="1" smtClean="0">
                                  <a:latin typeface="Cambria Math" panose="02040503050406030204" pitchFamily="18" charset="0"/>
                                </a:rPr>
                                <m:t>𝑡𝑖𝑚𝑒</m:t>
                              </m:r>
                              <m:r>
                                <a:rPr lang="en-PH" sz="2000" b="0" i="1" smtClean="0">
                                  <a:latin typeface="Cambria Math" panose="02040503050406030204" pitchFamily="18" charset="0"/>
                                </a:rPr>
                                <m:t>1</m:t>
                              </m:r>
                            </m:e>
                          </m:d>
                        </m:e>
                      </m:d>
                    </m:oMath>
                  </m:oMathPara>
                </a14:m>
                <a:endParaRPr lang="en-PH" sz="2000" dirty="0"/>
              </a:p>
            </p:txBody>
          </p:sp>
        </mc:Choice>
        <mc:Fallback xmlns="">
          <p:sp>
            <p:nvSpPr>
              <p:cNvPr id="2" name="Rectangle 1">
                <a:extLst>
                  <a:ext uri="{FF2B5EF4-FFF2-40B4-BE49-F238E27FC236}">
                    <a16:creationId xmlns:a16="http://schemas.microsoft.com/office/drawing/2014/main" id="{066E9625-9258-4E24-9C3A-B898E9C233B5}"/>
                  </a:ext>
                </a:extLst>
              </p:cNvPr>
              <p:cNvSpPr>
                <a:spLocks noRot="1" noChangeAspect="1" noMove="1" noResize="1" noEditPoints="1" noAdjustHandles="1" noChangeArrowheads="1" noChangeShapeType="1" noTextEdit="1"/>
              </p:cNvSpPr>
              <p:nvPr/>
            </p:nvSpPr>
            <p:spPr>
              <a:xfrm>
                <a:off x="2873828" y="1833452"/>
                <a:ext cx="8302172" cy="619465"/>
              </a:xfrm>
              <a:prstGeom prst="rect">
                <a:avLst/>
              </a:prstGeom>
              <a:blipFill>
                <a:blip r:embed="rId3"/>
                <a:stretch>
                  <a:fillRect/>
                </a:stretch>
              </a:blipFill>
            </p:spPr>
            <p:txBody>
              <a:bodyPr/>
              <a:lstStyle/>
              <a:p>
                <a:r>
                  <a:rPr lang="en-PH">
                    <a:noFill/>
                  </a:rPr>
                  <a:t> </a:t>
                </a:r>
              </a:p>
            </p:txBody>
          </p:sp>
        </mc:Fallback>
      </mc:AlternateContent>
      <p:sp>
        <p:nvSpPr>
          <p:cNvPr id="15" name="TextBox 14">
            <a:extLst>
              <a:ext uri="{FF2B5EF4-FFF2-40B4-BE49-F238E27FC236}">
                <a16:creationId xmlns="" xmlns:a16="http://schemas.microsoft.com/office/drawing/2014/main" id="{FA896945-B442-48A3-AE2C-A4FC667C4EF4}"/>
              </a:ext>
            </a:extLst>
          </p:cNvPr>
          <p:cNvSpPr txBox="1"/>
          <p:nvPr/>
        </p:nvSpPr>
        <p:spPr>
          <a:xfrm>
            <a:off x="876300" y="444500"/>
            <a:ext cx="8559800" cy="646331"/>
          </a:xfrm>
          <a:prstGeom prst="rect">
            <a:avLst/>
          </a:prstGeom>
          <a:noFill/>
        </p:spPr>
        <p:txBody>
          <a:bodyPr wrap="square" rtlCol="0">
            <a:spAutoFit/>
          </a:bodyPr>
          <a:lstStyle/>
          <a:p>
            <a:r>
              <a:rPr lang="en-US" sz="3600" b="1" dirty="0">
                <a:latin typeface="Montserrat" panose="00000500000000000000" pitchFamily="50" charset="0"/>
              </a:rPr>
              <a:t>Passenger arrivals</a:t>
            </a:r>
          </a:p>
        </p:txBody>
      </p:sp>
      <p:pic>
        <p:nvPicPr>
          <p:cNvPr id="16" name="Picture 15">
            <a:extLst>
              <a:ext uri="{FF2B5EF4-FFF2-40B4-BE49-F238E27FC236}">
                <a16:creationId xmlns="" xmlns:a16="http://schemas.microsoft.com/office/drawing/2014/main" id="{E428BD3A-326B-477F-8CEF-80466E9ABF9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518056" y="324360"/>
            <a:ext cx="577944" cy="744934"/>
          </a:xfrm>
          <a:prstGeom prst="rect">
            <a:avLst/>
          </a:prstGeom>
        </p:spPr>
      </p:pic>
      <mc:AlternateContent xmlns:mc="http://schemas.openxmlformats.org/markup-compatibility/2006" xmlns:a14="http://schemas.microsoft.com/office/drawing/2010/main">
        <mc:Choice Requires="a14">
          <p:sp>
            <p:nvSpPr>
              <p:cNvPr id="17" name="TextBox 16">
                <a:extLst>
                  <a:ext uri="{FF2B5EF4-FFF2-40B4-BE49-F238E27FC236}">
                    <a16:creationId xmlns="" xmlns:a16="http://schemas.microsoft.com/office/drawing/2014/main" id="{D065195A-884F-46AD-9A9A-D365E9CF8654}"/>
                  </a:ext>
                </a:extLst>
              </p:cNvPr>
              <p:cNvSpPr txBox="1"/>
              <p:nvPr/>
            </p:nvSpPr>
            <p:spPr>
              <a:xfrm>
                <a:off x="2873828" y="2637801"/>
                <a:ext cx="7976424" cy="1294200"/>
              </a:xfrm>
              <a:prstGeom prst="rect">
                <a:avLst/>
              </a:prstGeom>
              <a:noFill/>
            </p:spPr>
            <p:txBody>
              <a:bodyPr wrap="square" rtlCol="0">
                <a:spAutoFit/>
              </a:bodyPr>
              <a:lstStyle/>
              <a:p>
                <a:r>
                  <a:rPr lang="en-US" dirty="0">
                    <a:solidFill>
                      <a:schemeClr val="tx1">
                        <a:lumMod val="65000"/>
                        <a:lumOff val="35000"/>
                      </a:schemeClr>
                    </a:solidFill>
                    <a:latin typeface="Montserrat" panose="00000500000000000000" pitchFamily="50" charset="0"/>
                  </a:rPr>
                  <a:t>Given x as the number of arrivals within that hour, </a:t>
                </a:r>
                <a14:m>
                  <m:oMath xmlns:m="http://schemas.openxmlformats.org/officeDocument/2006/math">
                    <m:f>
                      <m:fPr>
                        <m:ctrlPr>
                          <a:rPr lang="en-PH" b="0" i="1" smtClean="0">
                            <a:solidFill>
                              <a:schemeClr val="tx1">
                                <a:lumMod val="65000"/>
                                <a:lumOff val="35000"/>
                              </a:schemeClr>
                            </a:solidFill>
                            <a:latin typeface="Cambria Math" panose="02040503050406030204" pitchFamily="18" charset="0"/>
                          </a:rPr>
                        </m:ctrlPr>
                      </m:fPr>
                      <m:num>
                        <m:r>
                          <a:rPr lang="en-PH" b="0" i="1" smtClean="0">
                            <a:solidFill>
                              <a:schemeClr val="tx1">
                                <a:lumMod val="65000"/>
                                <a:lumOff val="35000"/>
                              </a:schemeClr>
                            </a:solidFill>
                            <a:latin typeface="Cambria Math" panose="02040503050406030204" pitchFamily="18" charset="0"/>
                          </a:rPr>
                          <m:t>𝑥</m:t>
                        </m:r>
                      </m:num>
                      <m:den>
                        <m:r>
                          <a:rPr lang="en-PH" b="0" i="1" smtClean="0">
                            <a:solidFill>
                              <a:schemeClr val="tx1">
                                <a:lumMod val="65000"/>
                                <a:lumOff val="35000"/>
                              </a:schemeClr>
                            </a:solidFill>
                            <a:latin typeface="Cambria Math" panose="02040503050406030204" pitchFamily="18" charset="0"/>
                          </a:rPr>
                          <m:t>60</m:t>
                        </m:r>
                      </m:den>
                    </m:f>
                  </m:oMath>
                </a14:m>
                <a:r>
                  <a:rPr lang="en-US" dirty="0">
                    <a:solidFill>
                      <a:schemeClr val="tx1">
                        <a:lumMod val="65000"/>
                        <a:lumOff val="35000"/>
                      </a:schemeClr>
                    </a:solidFill>
                    <a:latin typeface="Montserrat" panose="00000500000000000000" pitchFamily="50" charset="0"/>
                  </a:rPr>
                  <a:t> gives the per-minute rate, which we can enter into a Poisson filter to generate the number of people that have arrived at the station by the minute.</a:t>
                </a:r>
              </a:p>
            </p:txBody>
          </p:sp>
        </mc:Choice>
        <mc:Fallback xmlns="">
          <p:sp>
            <p:nvSpPr>
              <p:cNvPr id="17" name="TextBox 16">
                <a:extLst>
                  <a:ext uri="{FF2B5EF4-FFF2-40B4-BE49-F238E27FC236}">
                    <a16:creationId xmlns:a16="http://schemas.microsoft.com/office/drawing/2014/main" id="{D065195A-884F-46AD-9A9A-D365E9CF8654}"/>
                  </a:ext>
                </a:extLst>
              </p:cNvPr>
              <p:cNvSpPr txBox="1">
                <a:spLocks noRot="1" noChangeAspect="1" noMove="1" noResize="1" noEditPoints="1" noAdjustHandles="1" noChangeArrowheads="1" noChangeShapeType="1" noTextEdit="1"/>
              </p:cNvSpPr>
              <p:nvPr/>
            </p:nvSpPr>
            <p:spPr>
              <a:xfrm>
                <a:off x="2873828" y="2637801"/>
                <a:ext cx="7976424" cy="1294200"/>
              </a:xfrm>
              <a:prstGeom prst="rect">
                <a:avLst/>
              </a:prstGeom>
              <a:blipFill>
                <a:blip r:embed="rId5"/>
                <a:stretch>
                  <a:fillRect l="-611" t="-472" b="-6604"/>
                </a:stretch>
              </a:blipFill>
            </p:spPr>
            <p:txBody>
              <a:bodyPr/>
              <a:lstStyle/>
              <a:p>
                <a:r>
                  <a:rPr lang="en-PH">
                    <a:noFill/>
                  </a:rPr>
                  <a:t> </a:t>
                </a:r>
              </a:p>
            </p:txBody>
          </p:sp>
        </mc:Fallback>
      </mc:AlternateContent>
      <p:sp>
        <p:nvSpPr>
          <p:cNvPr id="18" name="TextBox 17">
            <a:extLst>
              <a:ext uri="{FF2B5EF4-FFF2-40B4-BE49-F238E27FC236}">
                <a16:creationId xmlns="" xmlns:a16="http://schemas.microsoft.com/office/drawing/2014/main" id="{BF71D13B-4EB2-4F43-9A66-1B8BB2DA393C}"/>
              </a:ext>
            </a:extLst>
          </p:cNvPr>
          <p:cNvSpPr txBox="1"/>
          <p:nvPr/>
        </p:nvSpPr>
        <p:spPr>
          <a:xfrm>
            <a:off x="2873828" y="4191919"/>
            <a:ext cx="7976424" cy="923330"/>
          </a:xfrm>
          <a:prstGeom prst="rect">
            <a:avLst/>
          </a:prstGeom>
          <a:noFill/>
        </p:spPr>
        <p:txBody>
          <a:bodyPr wrap="square" rtlCol="0">
            <a:spAutoFit/>
          </a:bodyPr>
          <a:lstStyle/>
          <a:p>
            <a:r>
              <a:rPr lang="en-PH" dirty="0">
                <a:solidFill>
                  <a:schemeClr val="tx1">
                    <a:lumMod val="65000"/>
                    <a:lumOff val="35000"/>
                  </a:schemeClr>
                </a:solidFill>
                <a:latin typeface="Montserrat" panose="00000500000000000000" pitchFamily="50" charset="0"/>
              </a:rPr>
              <a:t>The inverse sampling method using the CDF is further discussed in</a:t>
            </a:r>
          </a:p>
          <a:p>
            <a:r>
              <a:rPr lang="en-PH" dirty="0">
                <a:solidFill>
                  <a:schemeClr val="tx1">
                    <a:lumMod val="65000"/>
                    <a:lumOff val="35000"/>
                  </a:schemeClr>
                </a:solidFill>
                <a:latin typeface="Montserrat" panose="00000500000000000000" pitchFamily="50" charset="0"/>
              </a:rPr>
              <a:t>Aalto University, N. </a:t>
            </a:r>
            <a:r>
              <a:rPr lang="en-PH" dirty="0" err="1">
                <a:solidFill>
                  <a:schemeClr val="tx1">
                    <a:lumMod val="65000"/>
                    <a:lumOff val="35000"/>
                  </a:schemeClr>
                </a:solidFill>
                <a:latin typeface="Montserrat" panose="00000500000000000000" pitchFamily="50" charset="0"/>
              </a:rPr>
              <a:t>Hyvönen</a:t>
            </a:r>
            <a:r>
              <a:rPr lang="en-PH" dirty="0">
                <a:solidFill>
                  <a:schemeClr val="tx1">
                    <a:lumMod val="65000"/>
                    <a:lumOff val="35000"/>
                  </a:schemeClr>
                </a:solidFill>
                <a:latin typeface="Montserrat" panose="00000500000000000000" pitchFamily="50" charset="0"/>
              </a:rPr>
              <a:t>. “Computational methods in inverse problems.” (link in the notes)</a:t>
            </a:r>
            <a:endParaRPr lang="en-US" dirty="0">
              <a:solidFill>
                <a:schemeClr val="tx1">
                  <a:lumMod val="65000"/>
                  <a:lumOff val="35000"/>
                </a:schemeClr>
              </a:solidFill>
              <a:latin typeface="Montserrat" panose="00000500000000000000" pitchFamily="50" charset="0"/>
            </a:endParaRPr>
          </a:p>
        </p:txBody>
      </p:sp>
    </p:spTree>
    <p:extLst>
      <p:ext uri="{BB962C8B-B14F-4D97-AF65-F5344CB8AC3E}">
        <p14:creationId xmlns:p14="http://schemas.microsoft.com/office/powerpoint/2010/main" val="68497340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977900" y="1154331"/>
            <a:ext cx="10198100" cy="11566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 xmlns:a16="http://schemas.microsoft.com/office/drawing/2014/main" id="{7EDC9BA0-C249-4622-B825-6F0549358967}"/>
              </a:ext>
            </a:extLst>
          </p:cNvPr>
          <p:cNvSpPr txBox="1"/>
          <p:nvPr/>
        </p:nvSpPr>
        <p:spPr>
          <a:xfrm>
            <a:off x="876300" y="444500"/>
            <a:ext cx="8559800" cy="646331"/>
          </a:xfrm>
          <a:prstGeom prst="rect">
            <a:avLst/>
          </a:prstGeom>
          <a:noFill/>
        </p:spPr>
        <p:txBody>
          <a:bodyPr wrap="square" rtlCol="0">
            <a:spAutoFit/>
          </a:bodyPr>
          <a:lstStyle/>
          <a:p>
            <a:r>
              <a:rPr lang="en-US" sz="3600" b="1" dirty="0">
                <a:latin typeface="Montserrat" panose="00000500000000000000" pitchFamily="50" charset="0"/>
              </a:rPr>
              <a:t>Pain points</a:t>
            </a:r>
          </a:p>
        </p:txBody>
      </p:sp>
      <p:sp>
        <p:nvSpPr>
          <p:cNvPr id="19" name="TextBox 18">
            <a:extLst>
              <a:ext uri="{FF2B5EF4-FFF2-40B4-BE49-F238E27FC236}">
                <a16:creationId xmlns="" xmlns:a16="http://schemas.microsoft.com/office/drawing/2014/main" id="{C33E5C0C-3933-4EBC-9F47-7DF82D1F3F3E}"/>
              </a:ext>
            </a:extLst>
          </p:cNvPr>
          <p:cNvSpPr txBox="1"/>
          <p:nvPr/>
        </p:nvSpPr>
        <p:spPr>
          <a:xfrm>
            <a:off x="725469" y="1735903"/>
            <a:ext cx="4534689" cy="1754326"/>
          </a:xfrm>
          <a:prstGeom prst="rect">
            <a:avLst/>
          </a:prstGeom>
          <a:noFill/>
        </p:spPr>
        <p:txBody>
          <a:bodyPr wrap="square" rtlCol="0">
            <a:spAutoFit/>
          </a:bodyPr>
          <a:lstStyle/>
          <a:p>
            <a:r>
              <a:rPr lang="en-US" b="1" dirty="0">
                <a:latin typeface="Montserrat" panose="00000500000000000000" pitchFamily="50" charset="0"/>
              </a:rPr>
              <a:t>Pain point: </a:t>
            </a:r>
            <a:r>
              <a:rPr lang="en-US" dirty="0">
                <a:latin typeface="Montserrat" panose="00000500000000000000" pitchFamily="50" charset="0"/>
              </a:rPr>
              <a:t>the MRT passenger traffic data </a:t>
            </a:r>
            <a:r>
              <a:rPr lang="en-US" b="1" dirty="0">
                <a:latin typeface="Montserrat" panose="00000500000000000000" pitchFamily="50" charset="0"/>
              </a:rPr>
              <a:t>only gives the number </a:t>
            </a:r>
            <a:r>
              <a:rPr lang="en-US" dirty="0">
                <a:latin typeface="Montserrat" panose="00000500000000000000" pitchFamily="50" charset="0"/>
              </a:rPr>
              <a:t>of entries and exits at each station per hour interval, but </a:t>
            </a:r>
            <a:r>
              <a:rPr lang="en-US" b="1" dirty="0">
                <a:latin typeface="Montserrat" panose="00000500000000000000" pitchFamily="50" charset="0"/>
              </a:rPr>
              <a:t>does not identify</a:t>
            </a:r>
            <a:r>
              <a:rPr lang="en-US" dirty="0">
                <a:latin typeface="Montserrat" panose="00000500000000000000" pitchFamily="50" charset="0"/>
              </a:rPr>
              <a:t> whether these are southbound or northbound passengers.</a:t>
            </a:r>
          </a:p>
        </p:txBody>
      </p:sp>
      <p:sp>
        <p:nvSpPr>
          <p:cNvPr id="22" name="TextBox 21">
            <a:extLst>
              <a:ext uri="{FF2B5EF4-FFF2-40B4-BE49-F238E27FC236}">
                <a16:creationId xmlns="" xmlns:a16="http://schemas.microsoft.com/office/drawing/2014/main" id="{15215814-FD4C-4542-A5BE-29BD87A5AFA5}"/>
              </a:ext>
            </a:extLst>
          </p:cNvPr>
          <p:cNvSpPr txBox="1"/>
          <p:nvPr/>
        </p:nvSpPr>
        <p:spPr>
          <a:xfrm>
            <a:off x="725469" y="3669398"/>
            <a:ext cx="4534689" cy="923330"/>
          </a:xfrm>
          <a:prstGeom prst="rect">
            <a:avLst/>
          </a:prstGeom>
          <a:noFill/>
        </p:spPr>
        <p:txBody>
          <a:bodyPr wrap="square" rtlCol="0">
            <a:spAutoFit/>
          </a:bodyPr>
          <a:lstStyle/>
          <a:p>
            <a:r>
              <a:rPr lang="en-US" dirty="0">
                <a:latin typeface="Montserrat" panose="00000500000000000000" pitchFamily="50" charset="0"/>
              </a:rPr>
              <a:t>To simulate the arrival of southbound passengers, we will have to enforce another filter.</a:t>
            </a:r>
          </a:p>
        </p:txBody>
      </p:sp>
      <p:sp>
        <p:nvSpPr>
          <p:cNvPr id="23" name="TextBox 22">
            <a:extLst>
              <a:ext uri="{FF2B5EF4-FFF2-40B4-BE49-F238E27FC236}">
                <a16:creationId xmlns="" xmlns:a16="http://schemas.microsoft.com/office/drawing/2014/main" id="{495CE551-54DF-442B-99CE-C58E28F12574}"/>
              </a:ext>
            </a:extLst>
          </p:cNvPr>
          <p:cNvSpPr txBox="1"/>
          <p:nvPr/>
        </p:nvSpPr>
        <p:spPr>
          <a:xfrm>
            <a:off x="725469" y="4721661"/>
            <a:ext cx="4534689" cy="1477328"/>
          </a:xfrm>
          <a:prstGeom prst="rect">
            <a:avLst/>
          </a:prstGeom>
          <a:noFill/>
        </p:spPr>
        <p:txBody>
          <a:bodyPr wrap="square" rtlCol="0">
            <a:spAutoFit/>
          </a:bodyPr>
          <a:lstStyle/>
          <a:p>
            <a:r>
              <a:rPr lang="en-US" b="1" dirty="0">
                <a:latin typeface="Montserrat" panose="00000500000000000000" pitchFamily="50" charset="0"/>
              </a:rPr>
              <a:t>Solution: </a:t>
            </a:r>
            <a:r>
              <a:rPr lang="en-US" dirty="0">
                <a:latin typeface="Montserrat" panose="00000500000000000000" pitchFamily="50" charset="0"/>
              </a:rPr>
              <a:t>Multiply the number of arrivals at the station by </a:t>
            </a:r>
            <a:r>
              <a:rPr lang="en-US" b="1" dirty="0">
                <a:latin typeface="Montserrat" panose="00000500000000000000" pitchFamily="50" charset="0"/>
              </a:rPr>
              <a:t>p</a:t>
            </a:r>
            <a:r>
              <a:rPr lang="en-US" dirty="0">
                <a:latin typeface="Montserrat" panose="00000500000000000000" pitchFamily="50" charset="0"/>
              </a:rPr>
              <a:t>, where</a:t>
            </a:r>
          </a:p>
          <a:p>
            <a:r>
              <a:rPr lang="en-US" b="1" dirty="0">
                <a:latin typeface="Montserrat" panose="00000500000000000000" pitchFamily="50" charset="0"/>
              </a:rPr>
              <a:t>p</a:t>
            </a:r>
            <a:r>
              <a:rPr lang="en-US" dirty="0">
                <a:latin typeface="Montserrat" panose="00000500000000000000" pitchFamily="50" charset="0"/>
              </a:rPr>
              <a:t> = the percentage of passengers arriving at a station that are actually going southbound.</a:t>
            </a:r>
            <a:endParaRPr lang="en-US" b="1" dirty="0">
              <a:latin typeface="Montserrat" panose="00000500000000000000" pitchFamily="50" charset="0"/>
            </a:endParaRPr>
          </a:p>
        </p:txBody>
      </p:sp>
      <p:sp>
        <p:nvSpPr>
          <p:cNvPr id="24" name="TextBox 23">
            <a:extLst>
              <a:ext uri="{FF2B5EF4-FFF2-40B4-BE49-F238E27FC236}">
                <a16:creationId xmlns="" xmlns:a16="http://schemas.microsoft.com/office/drawing/2014/main" id="{DFBE85CF-B814-490C-915A-242BEA6BAA50}"/>
              </a:ext>
            </a:extLst>
          </p:cNvPr>
          <p:cNvSpPr txBox="1"/>
          <p:nvPr/>
        </p:nvSpPr>
        <p:spPr>
          <a:xfrm>
            <a:off x="5602084" y="1401455"/>
            <a:ext cx="5080000" cy="461665"/>
          </a:xfrm>
          <a:prstGeom prst="rect">
            <a:avLst/>
          </a:prstGeom>
          <a:noFill/>
        </p:spPr>
        <p:txBody>
          <a:bodyPr wrap="square" rtlCol="0">
            <a:spAutoFit/>
          </a:bodyPr>
          <a:lstStyle/>
          <a:p>
            <a:r>
              <a:rPr lang="en-US" sz="2400" b="1" dirty="0">
                <a:latin typeface="Montserrat" panose="00000500000000000000" pitchFamily="50" charset="0"/>
              </a:rPr>
              <a:t>Hypothesized values of p</a:t>
            </a:r>
          </a:p>
        </p:txBody>
      </p:sp>
      <p:sp>
        <p:nvSpPr>
          <p:cNvPr id="26" name="TextBox 25">
            <a:extLst>
              <a:ext uri="{FF2B5EF4-FFF2-40B4-BE49-F238E27FC236}">
                <a16:creationId xmlns="" xmlns:a16="http://schemas.microsoft.com/office/drawing/2014/main" id="{35DCA102-3187-4B29-8B86-8F15EB9ADA06}"/>
              </a:ext>
            </a:extLst>
          </p:cNvPr>
          <p:cNvSpPr txBox="1"/>
          <p:nvPr/>
        </p:nvSpPr>
        <p:spPr>
          <a:xfrm>
            <a:off x="5677304" y="1800221"/>
            <a:ext cx="5366327" cy="338554"/>
          </a:xfrm>
          <a:prstGeom prst="rect">
            <a:avLst/>
          </a:prstGeom>
          <a:noFill/>
        </p:spPr>
        <p:txBody>
          <a:bodyPr wrap="square" rtlCol="0">
            <a:spAutoFit/>
          </a:bodyPr>
          <a:lstStyle/>
          <a:p>
            <a:r>
              <a:rPr lang="en-US" sz="1600" dirty="0">
                <a:latin typeface="Montserrat" panose="00000500000000000000" pitchFamily="50" charset="0"/>
              </a:rPr>
              <a:t>By station</a:t>
            </a:r>
          </a:p>
        </p:txBody>
      </p:sp>
      <p:graphicFrame>
        <p:nvGraphicFramePr>
          <p:cNvPr id="11" name="Chart 10">
            <a:extLst>
              <a:ext uri="{FF2B5EF4-FFF2-40B4-BE49-F238E27FC236}">
                <a16:creationId xmlns="" xmlns:a16="http://schemas.microsoft.com/office/drawing/2014/main" id="{C9E003FC-6654-4EFC-96C5-9B3AACE36F66}"/>
              </a:ext>
            </a:extLst>
          </p:cNvPr>
          <p:cNvGraphicFramePr/>
          <p:nvPr>
            <p:extLst>
              <p:ext uri="{D42A27DB-BD31-4B8C-83A1-F6EECF244321}">
                <p14:modId xmlns:p14="http://schemas.microsoft.com/office/powerpoint/2010/main" val="3825511865"/>
              </p:ext>
            </p:extLst>
          </p:nvPr>
        </p:nvGraphicFramePr>
        <p:xfrm>
          <a:off x="5668073" y="2098272"/>
          <a:ext cx="5974027" cy="455705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4085202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76300" y="444500"/>
            <a:ext cx="8559800" cy="646331"/>
          </a:xfrm>
          <a:prstGeom prst="rect">
            <a:avLst/>
          </a:prstGeom>
          <a:noFill/>
        </p:spPr>
        <p:txBody>
          <a:bodyPr wrap="square" rtlCol="0">
            <a:spAutoFit/>
          </a:bodyPr>
          <a:lstStyle/>
          <a:p>
            <a:r>
              <a:rPr lang="en-US" sz="3600" b="1" dirty="0">
                <a:latin typeface="Montserrat" panose="00000500000000000000" pitchFamily="50" charset="0"/>
              </a:rPr>
              <a:t>The simulation model</a:t>
            </a:r>
          </a:p>
        </p:txBody>
      </p:sp>
      <p:sp>
        <p:nvSpPr>
          <p:cNvPr id="5" name="Rectangle 4"/>
          <p:cNvSpPr/>
          <p:nvPr/>
        </p:nvSpPr>
        <p:spPr>
          <a:xfrm>
            <a:off x="977900" y="1154331"/>
            <a:ext cx="10198100" cy="11566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876300" y="1495500"/>
            <a:ext cx="10401300" cy="954107"/>
          </a:xfrm>
          <a:prstGeom prst="rect">
            <a:avLst/>
          </a:prstGeom>
          <a:noFill/>
        </p:spPr>
        <p:txBody>
          <a:bodyPr wrap="square" rtlCol="0">
            <a:spAutoFit/>
          </a:bodyPr>
          <a:lstStyle/>
          <a:p>
            <a:r>
              <a:rPr lang="en-US" sz="2800" dirty="0">
                <a:latin typeface="Montserrat" panose="00000500000000000000" pitchFamily="50" charset="0"/>
              </a:rPr>
              <a:t>The algorithms for Train Arrivals and Passenger Arrivals communicate via a third algorithm for Train Loading.</a:t>
            </a:r>
          </a:p>
        </p:txBody>
      </p:sp>
      <p:pic>
        <p:nvPicPr>
          <p:cNvPr id="3" name="Picture 2">
            <a:extLst>
              <a:ext uri="{FF2B5EF4-FFF2-40B4-BE49-F238E27FC236}">
                <a16:creationId xmlns="" xmlns:a16="http://schemas.microsoft.com/office/drawing/2014/main" id="{2A09DF88-A034-44F8-8427-C5F2EB423B5D}"/>
              </a:ext>
            </a:extLst>
          </p:cNvPr>
          <p:cNvPicPr>
            <a:picLocks noChangeAspect="1"/>
          </p:cNvPicPr>
          <p:nvPr/>
        </p:nvPicPr>
        <p:blipFill>
          <a:blip r:embed="rId2">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1157847" y="3582139"/>
            <a:ext cx="954107" cy="954107"/>
          </a:xfrm>
          <a:prstGeom prst="rect">
            <a:avLst/>
          </a:prstGeom>
        </p:spPr>
      </p:pic>
      <p:pic>
        <p:nvPicPr>
          <p:cNvPr id="9" name="Picture 8">
            <a:extLst>
              <a:ext uri="{FF2B5EF4-FFF2-40B4-BE49-F238E27FC236}">
                <a16:creationId xmlns="" xmlns:a16="http://schemas.microsoft.com/office/drawing/2014/main" id="{604EAE58-DD37-4644-84D8-8333389EB02C}"/>
              </a:ext>
            </a:extLst>
          </p:cNvPr>
          <p:cNvPicPr>
            <a:picLocks noChangeAspect="1"/>
          </p:cNvPicPr>
          <p:nvPr/>
        </p:nvPicPr>
        <p:blipFill>
          <a:blip r:embed="rId2">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2111954" y="3582138"/>
            <a:ext cx="954107" cy="954107"/>
          </a:xfrm>
          <a:prstGeom prst="rect">
            <a:avLst/>
          </a:prstGeom>
        </p:spPr>
      </p:pic>
      <p:pic>
        <p:nvPicPr>
          <p:cNvPr id="10" name="Picture 9">
            <a:extLst>
              <a:ext uri="{FF2B5EF4-FFF2-40B4-BE49-F238E27FC236}">
                <a16:creationId xmlns="" xmlns:a16="http://schemas.microsoft.com/office/drawing/2014/main" id="{DC9712C4-5356-406A-B724-FAB4A1C2F554}"/>
              </a:ext>
            </a:extLst>
          </p:cNvPr>
          <p:cNvPicPr>
            <a:picLocks noChangeAspect="1"/>
          </p:cNvPicPr>
          <p:nvPr/>
        </p:nvPicPr>
        <p:blipFill>
          <a:blip r:embed="rId3"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9565447" y="3890303"/>
            <a:ext cx="640316" cy="825327"/>
          </a:xfrm>
          <a:prstGeom prst="rect">
            <a:avLst/>
          </a:prstGeom>
        </p:spPr>
      </p:pic>
      <p:pic>
        <p:nvPicPr>
          <p:cNvPr id="11" name="Picture 10">
            <a:extLst>
              <a:ext uri="{FF2B5EF4-FFF2-40B4-BE49-F238E27FC236}">
                <a16:creationId xmlns="" xmlns:a16="http://schemas.microsoft.com/office/drawing/2014/main" id="{D5994334-F86D-4579-AC32-9FCFBB3ECDD2}"/>
              </a:ext>
            </a:extLst>
          </p:cNvPr>
          <p:cNvPicPr>
            <a:picLocks noChangeAspect="1"/>
          </p:cNvPicPr>
          <p:nvPr/>
        </p:nvPicPr>
        <p:blipFill>
          <a:blip r:embed="rId3"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10393837" y="3890302"/>
            <a:ext cx="640316" cy="825327"/>
          </a:xfrm>
          <a:prstGeom prst="rect">
            <a:avLst/>
          </a:prstGeom>
        </p:spPr>
      </p:pic>
      <p:pic>
        <p:nvPicPr>
          <p:cNvPr id="12" name="Picture 11">
            <a:extLst>
              <a:ext uri="{FF2B5EF4-FFF2-40B4-BE49-F238E27FC236}">
                <a16:creationId xmlns="" xmlns:a16="http://schemas.microsoft.com/office/drawing/2014/main" id="{0A4DE35F-106C-4418-AA48-FC61EB10D5F0}"/>
              </a:ext>
            </a:extLst>
          </p:cNvPr>
          <p:cNvPicPr>
            <a:picLocks noChangeAspect="1"/>
          </p:cNvPicPr>
          <p:nvPr/>
        </p:nvPicPr>
        <p:blipFill>
          <a:blip r:embed="rId3"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9979641" y="2985642"/>
            <a:ext cx="640316" cy="825327"/>
          </a:xfrm>
          <a:prstGeom prst="rect">
            <a:avLst/>
          </a:prstGeom>
        </p:spPr>
      </p:pic>
      <p:sp>
        <p:nvSpPr>
          <p:cNvPr id="13" name="TextBox 12">
            <a:extLst>
              <a:ext uri="{FF2B5EF4-FFF2-40B4-BE49-F238E27FC236}">
                <a16:creationId xmlns="" xmlns:a16="http://schemas.microsoft.com/office/drawing/2014/main" id="{989FED9D-FE46-4157-8E27-076F5E6625DB}"/>
              </a:ext>
            </a:extLst>
          </p:cNvPr>
          <p:cNvSpPr txBox="1"/>
          <p:nvPr/>
        </p:nvSpPr>
        <p:spPr>
          <a:xfrm>
            <a:off x="742126" y="4608582"/>
            <a:ext cx="2739655" cy="523220"/>
          </a:xfrm>
          <a:prstGeom prst="rect">
            <a:avLst/>
          </a:prstGeom>
          <a:noFill/>
        </p:spPr>
        <p:txBody>
          <a:bodyPr wrap="square" rtlCol="0">
            <a:spAutoFit/>
          </a:bodyPr>
          <a:lstStyle/>
          <a:p>
            <a:pPr algn="ctr"/>
            <a:r>
              <a:rPr lang="en-US" sz="2800" dirty="0">
                <a:solidFill>
                  <a:srgbClr val="002060"/>
                </a:solidFill>
                <a:latin typeface="Montserrat" panose="00000500000000000000" pitchFamily="50" charset="0"/>
              </a:rPr>
              <a:t>Train arrivals</a:t>
            </a:r>
          </a:p>
        </p:txBody>
      </p:sp>
      <p:sp>
        <p:nvSpPr>
          <p:cNvPr id="14" name="TextBox 13">
            <a:extLst>
              <a:ext uri="{FF2B5EF4-FFF2-40B4-BE49-F238E27FC236}">
                <a16:creationId xmlns="" xmlns:a16="http://schemas.microsoft.com/office/drawing/2014/main" id="{566F7EFE-A981-409C-8DF3-5A168F936BC7}"/>
              </a:ext>
            </a:extLst>
          </p:cNvPr>
          <p:cNvSpPr txBox="1"/>
          <p:nvPr/>
        </p:nvSpPr>
        <p:spPr>
          <a:xfrm>
            <a:off x="9024009" y="4794962"/>
            <a:ext cx="2739655" cy="954107"/>
          </a:xfrm>
          <a:prstGeom prst="rect">
            <a:avLst/>
          </a:prstGeom>
          <a:noFill/>
        </p:spPr>
        <p:txBody>
          <a:bodyPr wrap="square" rtlCol="0">
            <a:spAutoFit/>
          </a:bodyPr>
          <a:lstStyle/>
          <a:p>
            <a:pPr algn="ctr"/>
            <a:r>
              <a:rPr lang="en-US" sz="2800" dirty="0">
                <a:solidFill>
                  <a:srgbClr val="002060"/>
                </a:solidFill>
                <a:latin typeface="Montserrat" panose="00000500000000000000" pitchFamily="50" charset="0"/>
              </a:rPr>
              <a:t>Passenger arrivals</a:t>
            </a:r>
          </a:p>
        </p:txBody>
      </p:sp>
      <p:pic>
        <p:nvPicPr>
          <p:cNvPr id="6" name="Picture 5">
            <a:extLst>
              <a:ext uri="{FF2B5EF4-FFF2-40B4-BE49-F238E27FC236}">
                <a16:creationId xmlns="" xmlns:a16="http://schemas.microsoft.com/office/drawing/2014/main" id="{D9734A3C-6E94-4E42-AFA8-F75997E72CC2}"/>
              </a:ext>
            </a:extLst>
          </p:cNvPr>
          <p:cNvPicPr>
            <a:picLocks noChangeAspect="1"/>
          </p:cNvPicPr>
          <p:nvPr/>
        </p:nvPicPr>
        <p:blipFill rotWithShape="1">
          <a:blip r:embed="rId4">
            <a:duotone>
              <a:schemeClr val="accent5">
                <a:shade val="45000"/>
                <a:satMod val="135000"/>
              </a:schemeClr>
              <a:prstClr val="white"/>
            </a:duotone>
            <a:extLst>
              <a:ext uri="{BEBA8EAE-BF5A-486C-A8C5-ECC9F3942E4B}">
                <a14:imgProps xmlns:a14="http://schemas.microsoft.com/office/drawing/2010/main">
                  <a14:imgLayer r:embed="rId5">
                    <a14:imgEffect>
                      <a14:backgroundRemoval t="21532" b="75362" l="12092" r="67974">
                        <a14:foregroundMark x1="36601" y1="24017" x2="36601" y2="24017"/>
                        <a14:foregroundMark x1="37908" y1="40787" x2="37908" y2="40787"/>
                        <a14:foregroundMark x1="46078" y1="75362" x2="46078" y2="75362"/>
                        <a14:foregroundMark x1="65359" y1="74534" x2="65359" y2="74534"/>
                      </a14:backgroundRemoval>
                    </a14:imgEffect>
                  </a14:imgLayer>
                </a14:imgProps>
              </a:ext>
              <a:ext uri="{28A0092B-C50C-407E-A947-70E740481C1C}">
                <a14:useLocalDpi xmlns:a14="http://schemas.microsoft.com/office/drawing/2010/main" val="0"/>
              </a:ext>
            </a:extLst>
          </a:blip>
          <a:srcRect l="5154" t="15217" r="24881" b="20465"/>
          <a:stretch/>
        </p:blipFill>
        <p:spPr>
          <a:xfrm flipH="1">
            <a:off x="5159679" y="3384675"/>
            <a:ext cx="1834541" cy="1330954"/>
          </a:xfrm>
          <a:prstGeom prst="rect">
            <a:avLst/>
          </a:prstGeom>
        </p:spPr>
      </p:pic>
      <p:sp>
        <p:nvSpPr>
          <p:cNvPr id="15" name="TextBox 14">
            <a:extLst>
              <a:ext uri="{FF2B5EF4-FFF2-40B4-BE49-F238E27FC236}">
                <a16:creationId xmlns="" xmlns:a16="http://schemas.microsoft.com/office/drawing/2014/main" id="{F3971BB9-921B-4186-BFB3-4E67492DF9DF}"/>
              </a:ext>
            </a:extLst>
          </p:cNvPr>
          <p:cNvSpPr txBox="1"/>
          <p:nvPr/>
        </p:nvSpPr>
        <p:spPr>
          <a:xfrm>
            <a:off x="4630665" y="4807955"/>
            <a:ext cx="2739655" cy="523220"/>
          </a:xfrm>
          <a:prstGeom prst="rect">
            <a:avLst/>
          </a:prstGeom>
          <a:noFill/>
        </p:spPr>
        <p:txBody>
          <a:bodyPr wrap="square" rtlCol="0">
            <a:spAutoFit/>
          </a:bodyPr>
          <a:lstStyle/>
          <a:p>
            <a:pPr algn="ctr"/>
            <a:r>
              <a:rPr lang="en-US" sz="2800" dirty="0">
                <a:solidFill>
                  <a:srgbClr val="002060"/>
                </a:solidFill>
                <a:latin typeface="Montserrat" panose="00000500000000000000" pitchFamily="50" charset="0"/>
              </a:rPr>
              <a:t>Train Loading</a:t>
            </a:r>
          </a:p>
        </p:txBody>
      </p:sp>
      <p:cxnSp>
        <p:nvCxnSpPr>
          <p:cNvPr id="16" name="Straight Arrow Connector 15">
            <a:extLst>
              <a:ext uri="{FF2B5EF4-FFF2-40B4-BE49-F238E27FC236}">
                <a16:creationId xmlns="" xmlns:a16="http://schemas.microsoft.com/office/drawing/2014/main" id="{CFA41434-1DC9-445B-A7A1-A32D5F1826CB}"/>
              </a:ext>
            </a:extLst>
          </p:cNvPr>
          <p:cNvCxnSpPr>
            <a:cxnSpLocks/>
          </p:cNvCxnSpPr>
          <p:nvPr/>
        </p:nvCxnSpPr>
        <p:spPr>
          <a:xfrm>
            <a:off x="3278909" y="3971636"/>
            <a:ext cx="1570182" cy="0"/>
          </a:xfrm>
          <a:prstGeom prst="straightConnector1">
            <a:avLst/>
          </a:prstGeom>
          <a:ln w="7620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 xmlns:a16="http://schemas.microsoft.com/office/drawing/2014/main" id="{CAD40933-26E2-4EA7-8658-52ACD760FD87}"/>
              </a:ext>
            </a:extLst>
          </p:cNvPr>
          <p:cNvCxnSpPr>
            <a:cxnSpLocks/>
          </p:cNvCxnSpPr>
          <p:nvPr/>
        </p:nvCxnSpPr>
        <p:spPr>
          <a:xfrm flipH="1">
            <a:off x="7370320" y="3987283"/>
            <a:ext cx="1570182" cy="0"/>
          </a:xfrm>
          <a:prstGeom prst="straightConnector1">
            <a:avLst/>
          </a:prstGeom>
          <a:ln w="76200">
            <a:solidFill>
              <a:srgbClr val="00206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565891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554793" y="4156910"/>
            <a:ext cx="8559800" cy="584775"/>
          </a:xfrm>
          <a:prstGeom prst="rect">
            <a:avLst/>
          </a:prstGeom>
          <a:noFill/>
        </p:spPr>
        <p:txBody>
          <a:bodyPr wrap="square" rtlCol="0">
            <a:spAutoFit/>
          </a:bodyPr>
          <a:lstStyle/>
          <a:p>
            <a:r>
              <a:rPr lang="en-US" sz="3200" b="1" dirty="0">
                <a:latin typeface="Montserrat" panose="00000500000000000000" pitchFamily="50" charset="0"/>
              </a:rPr>
              <a:t>Station I</a:t>
            </a:r>
          </a:p>
        </p:txBody>
      </p:sp>
      <p:sp>
        <p:nvSpPr>
          <p:cNvPr id="10" name="TextBox 9"/>
          <p:cNvSpPr txBox="1"/>
          <p:nvPr/>
        </p:nvSpPr>
        <p:spPr>
          <a:xfrm>
            <a:off x="474583" y="4636684"/>
            <a:ext cx="9537700" cy="923330"/>
          </a:xfrm>
          <a:prstGeom prst="rect">
            <a:avLst/>
          </a:prstGeom>
          <a:noFill/>
        </p:spPr>
        <p:txBody>
          <a:bodyPr wrap="square" rtlCol="0">
            <a:spAutoFit/>
          </a:bodyPr>
          <a:lstStyle/>
          <a:p>
            <a:r>
              <a:rPr lang="en-US" sz="5400" dirty="0">
                <a:latin typeface="Montserrat" panose="00000500000000000000" pitchFamily="50" charset="0"/>
              </a:rPr>
              <a:t>Motivations</a:t>
            </a:r>
          </a:p>
        </p:txBody>
      </p:sp>
    </p:spTree>
    <p:extLst>
      <p:ext uri="{BB962C8B-B14F-4D97-AF65-F5344CB8AC3E}">
        <p14:creationId xmlns:p14="http://schemas.microsoft.com/office/powerpoint/2010/main" val="167352162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76300" y="444500"/>
            <a:ext cx="8559800" cy="646331"/>
          </a:xfrm>
          <a:prstGeom prst="rect">
            <a:avLst/>
          </a:prstGeom>
          <a:noFill/>
        </p:spPr>
        <p:txBody>
          <a:bodyPr wrap="square" rtlCol="0">
            <a:spAutoFit/>
          </a:bodyPr>
          <a:lstStyle/>
          <a:p>
            <a:r>
              <a:rPr lang="en-US" sz="3600" b="1" dirty="0">
                <a:latin typeface="Montserrat" panose="00000500000000000000" pitchFamily="50" charset="0"/>
              </a:rPr>
              <a:t>Train loading</a:t>
            </a:r>
          </a:p>
        </p:txBody>
      </p:sp>
      <p:sp>
        <p:nvSpPr>
          <p:cNvPr id="5" name="Rectangle 4"/>
          <p:cNvSpPr/>
          <p:nvPr/>
        </p:nvSpPr>
        <p:spPr>
          <a:xfrm>
            <a:off x="977900" y="1154331"/>
            <a:ext cx="10198100" cy="11566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 xmlns:a16="http://schemas.microsoft.com/office/drawing/2014/main" id="{5965D131-9136-4D6C-B832-43466BC8BB87}"/>
              </a:ext>
            </a:extLst>
          </p:cNvPr>
          <p:cNvSpPr txBox="1"/>
          <p:nvPr/>
        </p:nvSpPr>
        <p:spPr>
          <a:xfrm>
            <a:off x="841467" y="1333500"/>
            <a:ext cx="2737752" cy="461665"/>
          </a:xfrm>
          <a:prstGeom prst="rect">
            <a:avLst/>
          </a:prstGeom>
          <a:noFill/>
        </p:spPr>
        <p:txBody>
          <a:bodyPr wrap="square" rtlCol="0">
            <a:spAutoFit/>
          </a:bodyPr>
          <a:lstStyle/>
          <a:p>
            <a:r>
              <a:rPr lang="en-US" sz="2400" dirty="0">
                <a:latin typeface="Montserrat" panose="00000500000000000000" pitchFamily="50" charset="0"/>
              </a:rPr>
              <a:t>The algorithm:</a:t>
            </a:r>
          </a:p>
        </p:txBody>
      </p:sp>
      <p:cxnSp>
        <p:nvCxnSpPr>
          <p:cNvPr id="9" name="Straight Arrow Connector 8">
            <a:extLst>
              <a:ext uri="{FF2B5EF4-FFF2-40B4-BE49-F238E27FC236}">
                <a16:creationId xmlns="" xmlns:a16="http://schemas.microsoft.com/office/drawing/2014/main" id="{4DFA8E32-91BC-4558-9DA9-EE5F42C4A278}"/>
              </a:ext>
            </a:extLst>
          </p:cNvPr>
          <p:cNvCxnSpPr/>
          <p:nvPr/>
        </p:nvCxnSpPr>
        <p:spPr>
          <a:xfrm>
            <a:off x="2394858" y="2212828"/>
            <a:ext cx="0" cy="391886"/>
          </a:xfrm>
          <a:prstGeom prst="straightConnector1">
            <a:avLst/>
          </a:prstGeom>
          <a:ln w="5715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 xmlns:a16="http://schemas.microsoft.com/office/drawing/2014/main" id="{D7E2EEBA-7DF5-474F-B673-90CF5F38CC4B}"/>
              </a:ext>
            </a:extLst>
          </p:cNvPr>
          <p:cNvCxnSpPr/>
          <p:nvPr/>
        </p:nvCxnSpPr>
        <p:spPr>
          <a:xfrm flipH="1">
            <a:off x="977900" y="2212828"/>
            <a:ext cx="1451791"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 xmlns:a16="http://schemas.microsoft.com/office/drawing/2014/main" id="{E9A9733D-C9F1-42E4-BE2A-B9988095ABC4}"/>
              </a:ext>
            </a:extLst>
          </p:cNvPr>
          <p:cNvCxnSpPr>
            <a:cxnSpLocks/>
          </p:cNvCxnSpPr>
          <p:nvPr/>
        </p:nvCxnSpPr>
        <p:spPr>
          <a:xfrm flipH="1">
            <a:off x="960493" y="2186700"/>
            <a:ext cx="1" cy="3516969"/>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 xmlns:a16="http://schemas.microsoft.com/office/drawing/2014/main" id="{7301D69E-0482-45D9-BFF8-6BC0AD2B1389}"/>
              </a:ext>
            </a:extLst>
          </p:cNvPr>
          <p:cNvCxnSpPr>
            <a:cxnSpLocks/>
          </p:cNvCxnSpPr>
          <p:nvPr/>
        </p:nvCxnSpPr>
        <p:spPr>
          <a:xfrm flipH="1">
            <a:off x="934362" y="5703669"/>
            <a:ext cx="1547586"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 xmlns:a16="http://schemas.microsoft.com/office/drawing/2014/main" id="{FF06F357-147D-45A8-8FF4-55A2C553A31E}"/>
              </a:ext>
            </a:extLst>
          </p:cNvPr>
          <p:cNvSpPr/>
          <p:nvPr/>
        </p:nvSpPr>
        <p:spPr>
          <a:xfrm>
            <a:off x="513629" y="3187343"/>
            <a:ext cx="853438" cy="1741744"/>
          </a:xfrm>
          <a:prstGeom prst="rect">
            <a:avLst/>
          </a:prstGeom>
          <a:solidFill>
            <a:srgbClr val="2038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8" name="TextBox 17">
            <a:extLst>
              <a:ext uri="{FF2B5EF4-FFF2-40B4-BE49-F238E27FC236}">
                <a16:creationId xmlns="" xmlns:a16="http://schemas.microsoft.com/office/drawing/2014/main" id="{18E8D111-F0B4-41AE-B5F4-66287E258A0A}"/>
              </a:ext>
            </a:extLst>
          </p:cNvPr>
          <p:cNvSpPr txBox="1"/>
          <p:nvPr/>
        </p:nvSpPr>
        <p:spPr>
          <a:xfrm>
            <a:off x="507643" y="3688883"/>
            <a:ext cx="853438" cy="738664"/>
          </a:xfrm>
          <a:prstGeom prst="rect">
            <a:avLst/>
          </a:prstGeom>
          <a:noFill/>
        </p:spPr>
        <p:txBody>
          <a:bodyPr wrap="square" rtlCol="0">
            <a:spAutoFit/>
          </a:bodyPr>
          <a:lstStyle/>
          <a:p>
            <a:pPr algn="ctr"/>
            <a:r>
              <a:rPr lang="en-US" sz="1400" dirty="0">
                <a:solidFill>
                  <a:schemeClr val="bg1"/>
                </a:solidFill>
                <a:latin typeface="Montserrat" panose="00000500000000000000" pitchFamily="50" charset="0"/>
              </a:rPr>
              <a:t>Iterate</a:t>
            </a:r>
          </a:p>
          <a:p>
            <a:pPr algn="ctr"/>
            <a:r>
              <a:rPr lang="en-US" sz="1400" i="1" dirty="0" smtClean="0">
                <a:solidFill>
                  <a:schemeClr val="bg1"/>
                </a:solidFill>
                <a:latin typeface="Montserrat" panose="00000500000000000000" pitchFamily="50" charset="0"/>
              </a:rPr>
              <a:t>100</a:t>
            </a:r>
            <a:endParaRPr lang="en-US" sz="1400" i="1" dirty="0">
              <a:solidFill>
                <a:schemeClr val="bg1"/>
              </a:solidFill>
              <a:latin typeface="Montserrat" panose="00000500000000000000" pitchFamily="50" charset="0"/>
            </a:endParaRPr>
          </a:p>
          <a:p>
            <a:pPr algn="ctr"/>
            <a:r>
              <a:rPr lang="en-US" sz="1400" dirty="0">
                <a:solidFill>
                  <a:schemeClr val="bg1"/>
                </a:solidFill>
                <a:latin typeface="Montserrat" panose="00000500000000000000" pitchFamily="50" charset="0"/>
              </a:rPr>
              <a:t>times</a:t>
            </a:r>
          </a:p>
        </p:txBody>
      </p:sp>
      <p:sp>
        <p:nvSpPr>
          <p:cNvPr id="19" name="TextBox 18">
            <a:extLst>
              <a:ext uri="{FF2B5EF4-FFF2-40B4-BE49-F238E27FC236}">
                <a16:creationId xmlns="" xmlns:a16="http://schemas.microsoft.com/office/drawing/2014/main" id="{F194BF74-7B4D-4C7E-9280-B755E0DF1099}"/>
              </a:ext>
            </a:extLst>
          </p:cNvPr>
          <p:cNvSpPr txBox="1"/>
          <p:nvPr/>
        </p:nvSpPr>
        <p:spPr>
          <a:xfrm>
            <a:off x="1738629" y="2663735"/>
            <a:ext cx="10006868" cy="400110"/>
          </a:xfrm>
          <a:prstGeom prst="rect">
            <a:avLst/>
          </a:prstGeom>
          <a:noFill/>
        </p:spPr>
        <p:txBody>
          <a:bodyPr wrap="square" rtlCol="0">
            <a:spAutoFit/>
          </a:bodyPr>
          <a:lstStyle/>
          <a:p>
            <a:r>
              <a:rPr lang="en-US" sz="2000" dirty="0">
                <a:solidFill>
                  <a:srgbClr val="002060"/>
                </a:solidFill>
                <a:latin typeface="Montserrat" panose="00000500000000000000" pitchFamily="50" charset="0"/>
              </a:rPr>
              <a:t>1. Arrive at station</a:t>
            </a:r>
          </a:p>
        </p:txBody>
      </p:sp>
      <p:pic>
        <p:nvPicPr>
          <p:cNvPr id="25" name="Picture 24">
            <a:extLst>
              <a:ext uri="{FF2B5EF4-FFF2-40B4-BE49-F238E27FC236}">
                <a16:creationId xmlns="" xmlns:a16="http://schemas.microsoft.com/office/drawing/2014/main" id="{0BA6C0C7-D646-47D0-83C3-647778A70EDB}"/>
              </a:ext>
            </a:extLst>
          </p:cNvPr>
          <p:cNvPicPr>
            <a:picLocks noChangeAspect="1"/>
          </p:cNvPicPr>
          <p:nvPr/>
        </p:nvPicPr>
        <p:blipFill rotWithShape="1">
          <a:blip r:embed="rId2" cstate="print">
            <a:duotone>
              <a:schemeClr val="accent5">
                <a:shade val="45000"/>
                <a:satMod val="135000"/>
              </a:schemeClr>
              <a:prstClr val="white"/>
            </a:duotone>
            <a:extLst>
              <a:ext uri="{BEBA8EAE-BF5A-486C-A8C5-ECC9F3942E4B}">
                <a14:imgProps xmlns:a14="http://schemas.microsoft.com/office/drawing/2010/main">
                  <a14:imgLayer r:embed="rId3">
                    <a14:imgEffect>
                      <a14:backgroundRemoval t="21532" b="75362" l="12092" r="67974">
                        <a14:foregroundMark x1="36601" y1="24017" x2="36601" y2="24017"/>
                        <a14:foregroundMark x1="37908" y1="40787" x2="37908" y2="40787"/>
                        <a14:foregroundMark x1="46078" y1="75362" x2="46078" y2="75362"/>
                        <a14:foregroundMark x1="65359" y1="74534" x2="65359" y2="74534"/>
                      </a14:backgroundRemoval>
                    </a14:imgEffect>
                  </a14:imgLayer>
                </a14:imgProps>
              </a:ext>
              <a:ext uri="{28A0092B-C50C-407E-A947-70E740481C1C}">
                <a14:useLocalDpi xmlns:a14="http://schemas.microsoft.com/office/drawing/2010/main" val="0"/>
              </a:ext>
            </a:extLst>
          </a:blip>
          <a:srcRect l="5154" t="15217" r="24881" b="20465"/>
          <a:stretch/>
        </p:blipFill>
        <p:spPr>
          <a:xfrm flipH="1">
            <a:off x="4172942" y="216778"/>
            <a:ext cx="1285178" cy="932393"/>
          </a:xfrm>
          <a:prstGeom prst="rect">
            <a:avLst/>
          </a:prstGeom>
        </p:spPr>
      </p:pic>
      <p:sp>
        <p:nvSpPr>
          <p:cNvPr id="26" name="TextBox 25">
            <a:extLst>
              <a:ext uri="{FF2B5EF4-FFF2-40B4-BE49-F238E27FC236}">
                <a16:creationId xmlns="" xmlns:a16="http://schemas.microsoft.com/office/drawing/2014/main" id="{7F361111-8F97-465D-A66D-074316809467}"/>
              </a:ext>
            </a:extLst>
          </p:cNvPr>
          <p:cNvSpPr txBox="1"/>
          <p:nvPr/>
        </p:nvSpPr>
        <p:spPr>
          <a:xfrm>
            <a:off x="1738629" y="3063845"/>
            <a:ext cx="10006868" cy="400110"/>
          </a:xfrm>
          <a:prstGeom prst="rect">
            <a:avLst/>
          </a:prstGeom>
          <a:noFill/>
        </p:spPr>
        <p:txBody>
          <a:bodyPr wrap="square" rtlCol="0">
            <a:spAutoFit/>
          </a:bodyPr>
          <a:lstStyle/>
          <a:p>
            <a:r>
              <a:rPr lang="en-US" sz="2000" dirty="0">
                <a:solidFill>
                  <a:srgbClr val="002060"/>
                </a:solidFill>
                <a:latin typeface="Montserrat" panose="00000500000000000000" pitchFamily="50" charset="0"/>
              </a:rPr>
              <a:t>2. If there are any, a certain number of passengers inside will exit</a:t>
            </a:r>
          </a:p>
        </p:txBody>
      </p:sp>
      <p:sp>
        <p:nvSpPr>
          <p:cNvPr id="27" name="TextBox 26">
            <a:extLst>
              <a:ext uri="{FF2B5EF4-FFF2-40B4-BE49-F238E27FC236}">
                <a16:creationId xmlns="" xmlns:a16="http://schemas.microsoft.com/office/drawing/2014/main" id="{1465667A-FAA4-4D85-802C-D1F29912C5AF}"/>
              </a:ext>
            </a:extLst>
          </p:cNvPr>
          <p:cNvSpPr txBox="1"/>
          <p:nvPr/>
        </p:nvSpPr>
        <p:spPr>
          <a:xfrm>
            <a:off x="1738629" y="3499134"/>
            <a:ext cx="10006868" cy="400110"/>
          </a:xfrm>
          <a:prstGeom prst="rect">
            <a:avLst/>
          </a:prstGeom>
          <a:noFill/>
        </p:spPr>
        <p:txBody>
          <a:bodyPr wrap="square" rtlCol="0">
            <a:spAutoFit/>
          </a:bodyPr>
          <a:lstStyle/>
          <a:p>
            <a:r>
              <a:rPr lang="en-US" sz="2000" dirty="0">
                <a:solidFill>
                  <a:srgbClr val="002060"/>
                </a:solidFill>
                <a:latin typeface="Montserrat" panose="00000500000000000000" pitchFamily="50" charset="0"/>
              </a:rPr>
              <a:t>3. New passengers then enter and load the train</a:t>
            </a:r>
          </a:p>
        </p:txBody>
      </p:sp>
      <p:sp>
        <p:nvSpPr>
          <p:cNvPr id="28" name="TextBox 27">
            <a:extLst>
              <a:ext uri="{FF2B5EF4-FFF2-40B4-BE49-F238E27FC236}">
                <a16:creationId xmlns="" xmlns:a16="http://schemas.microsoft.com/office/drawing/2014/main" id="{8C9420D3-8648-416F-8152-DF9BE338EB62}"/>
              </a:ext>
            </a:extLst>
          </p:cNvPr>
          <p:cNvSpPr txBox="1"/>
          <p:nvPr/>
        </p:nvSpPr>
        <p:spPr>
          <a:xfrm>
            <a:off x="1738629" y="3927279"/>
            <a:ext cx="10006868" cy="707886"/>
          </a:xfrm>
          <a:prstGeom prst="rect">
            <a:avLst/>
          </a:prstGeom>
          <a:noFill/>
        </p:spPr>
        <p:txBody>
          <a:bodyPr wrap="square" rtlCol="0">
            <a:spAutoFit/>
          </a:bodyPr>
          <a:lstStyle/>
          <a:p>
            <a:r>
              <a:rPr lang="en-US" sz="2000" dirty="0">
                <a:solidFill>
                  <a:srgbClr val="002060"/>
                </a:solidFill>
                <a:latin typeface="Montserrat" panose="00000500000000000000" pitchFamily="50" charset="0"/>
              </a:rPr>
              <a:t>4. After p minutes, where p = the parking time at each station, the train stops loading passengers and departs</a:t>
            </a:r>
          </a:p>
        </p:txBody>
      </p:sp>
      <p:sp>
        <p:nvSpPr>
          <p:cNvPr id="29" name="TextBox 28">
            <a:extLst>
              <a:ext uri="{FF2B5EF4-FFF2-40B4-BE49-F238E27FC236}">
                <a16:creationId xmlns="" xmlns:a16="http://schemas.microsoft.com/office/drawing/2014/main" id="{5E7EB5DC-499C-44FE-A99B-3FEB185C6F9C}"/>
              </a:ext>
            </a:extLst>
          </p:cNvPr>
          <p:cNvSpPr txBox="1"/>
          <p:nvPr/>
        </p:nvSpPr>
        <p:spPr>
          <a:xfrm>
            <a:off x="1738629" y="4654634"/>
            <a:ext cx="10006868" cy="707886"/>
          </a:xfrm>
          <a:prstGeom prst="rect">
            <a:avLst/>
          </a:prstGeom>
          <a:noFill/>
        </p:spPr>
        <p:txBody>
          <a:bodyPr wrap="square" rtlCol="0">
            <a:spAutoFit/>
          </a:bodyPr>
          <a:lstStyle/>
          <a:p>
            <a:r>
              <a:rPr lang="en-US" sz="2000" dirty="0">
                <a:solidFill>
                  <a:srgbClr val="002060"/>
                </a:solidFill>
                <a:latin typeface="Montserrat" panose="00000500000000000000" pitchFamily="50" charset="0"/>
              </a:rPr>
              <a:t>5. Passengers who are not able to get on the train will remain on the station platform and be part of the queue</a:t>
            </a:r>
          </a:p>
        </p:txBody>
      </p:sp>
    </p:spTree>
    <p:extLst>
      <p:ext uri="{BB962C8B-B14F-4D97-AF65-F5344CB8AC3E}">
        <p14:creationId xmlns:p14="http://schemas.microsoft.com/office/powerpoint/2010/main" val="136373844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76300" y="444500"/>
            <a:ext cx="8559800" cy="646331"/>
          </a:xfrm>
          <a:prstGeom prst="rect">
            <a:avLst/>
          </a:prstGeom>
          <a:noFill/>
        </p:spPr>
        <p:txBody>
          <a:bodyPr wrap="square" rtlCol="0">
            <a:spAutoFit/>
          </a:bodyPr>
          <a:lstStyle/>
          <a:p>
            <a:r>
              <a:rPr lang="en-US" sz="3600" b="1" dirty="0">
                <a:latin typeface="Montserrat" panose="00000500000000000000" pitchFamily="50" charset="0"/>
              </a:rPr>
              <a:t>Train loading</a:t>
            </a:r>
          </a:p>
        </p:txBody>
      </p:sp>
      <p:sp>
        <p:nvSpPr>
          <p:cNvPr id="5" name="Rectangle 4"/>
          <p:cNvSpPr/>
          <p:nvPr/>
        </p:nvSpPr>
        <p:spPr>
          <a:xfrm>
            <a:off x="977900" y="1154331"/>
            <a:ext cx="10198100" cy="11566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 xmlns:a16="http://schemas.microsoft.com/office/drawing/2014/main" id="{5965D131-9136-4D6C-B832-43466BC8BB87}"/>
              </a:ext>
            </a:extLst>
          </p:cNvPr>
          <p:cNvSpPr txBox="1"/>
          <p:nvPr/>
        </p:nvSpPr>
        <p:spPr>
          <a:xfrm>
            <a:off x="841467" y="1505202"/>
            <a:ext cx="2737752" cy="461665"/>
          </a:xfrm>
          <a:prstGeom prst="rect">
            <a:avLst/>
          </a:prstGeom>
          <a:noFill/>
        </p:spPr>
        <p:txBody>
          <a:bodyPr wrap="square" rtlCol="0">
            <a:spAutoFit/>
          </a:bodyPr>
          <a:lstStyle/>
          <a:p>
            <a:r>
              <a:rPr lang="en-US" sz="2400" dirty="0">
                <a:latin typeface="Montserrat" panose="00000500000000000000" pitchFamily="50" charset="0"/>
              </a:rPr>
              <a:t>Note:</a:t>
            </a:r>
          </a:p>
        </p:txBody>
      </p:sp>
      <p:sp>
        <p:nvSpPr>
          <p:cNvPr id="19" name="TextBox 18">
            <a:extLst>
              <a:ext uri="{FF2B5EF4-FFF2-40B4-BE49-F238E27FC236}">
                <a16:creationId xmlns="" xmlns:a16="http://schemas.microsoft.com/office/drawing/2014/main" id="{F194BF74-7B4D-4C7E-9280-B755E0DF1099}"/>
              </a:ext>
            </a:extLst>
          </p:cNvPr>
          <p:cNvSpPr txBox="1"/>
          <p:nvPr/>
        </p:nvSpPr>
        <p:spPr>
          <a:xfrm>
            <a:off x="1073516" y="2002014"/>
            <a:ext cx="10006868" cy="2246769"/>
          </a:xfrm>
          <a:prstGeom prst="rect">
            <a:avLst/>
          </a:prstGeom>
          <a:noFill/>
        </p:spPr>
        <p:txBody>
          <a:bodyPr wrap="square" rtlCol="0">
            <a:spAutoFit/>
          </a:bodyPr>
          <a:lstStyle/>
          <a:p>
            <a:r>
              <a:rPr lang="en-US" sz="2000" dirty="0">
                <a:solidFill>
                  <a:srgbClr val="002060"/>
                </a:solidFill>
                <a:latin typeface="Montserrat" panose="00000500000000000000" pitchFamily="50" charset="0"/>
              </a:rPr>
              <a:t>This is due more to the author’s personal observation, but even when the train </a:t>
            </a:r>
            <a:r>
              <a:rPr lang="en-US" sz="2000" b="1" dirty="0">
                <a:solidFill>
                  <a:srgbClr val="002060"/>
                </a:solidFill>
                <a:latin typeface="Montserrat" panose="00000500000000000000" pitchFamily="50" charset="0"/>
              </a:rPr>
              <a:t>has enough capacity </a:t>
            </a:r>
            <a:r>
              <a:rPr lang="en-US" sz="2000" dirty="0">
                <a:solidFill>
                  <a:srgbClr val="002060"/>
                </a:solidFill>
                <a:latin typeface="Montserrat" panose="00000500000000000000" pitchFamily="50" charset="0"/>
              </a:rPr>
              <a:t>to accommodate everyone at the station, </a:t>
            </a:r>
            <a:r>
              <a:rPr lang="en-US" sz="2000" b="1" dirty="0">
                <a:solidFill>
                  <a:srgbClr val="002060"/>
                </a:solidFill>
                <a:latin typeface="Montserrat" panose="00000500000000000000" pitchFamily="50" charset="0"/>
              </a:rPr>
              <a:t>not everyone gets in</a:t>
            </a:r>
            <a:r>
              <a:rPr lang="en-US" sz="2000" dirty="0">
                <a:solidFill>
                  <a:srgbClr val="002060"/>
                </a:solidFill>
                <a:latin typeface="Montserrat" panose="00000500000000000000" pitchFamily="50" charset="0"/>
              </a:rPr>
              <a:t>.</a:t>
            </a:r>
          </a:p>
          <a:p>
            <a:endParaRPr lang="en-US" sz="2000" dirty="0">
              <a:solidFill>
                <a:srgbClr val="002060"/>
              </a:solidFill>
              <a:latin typeface="Montserrat" panose="00000500000000000000" pitchFamily="50" charset="0"/>
            </a:endParaRPr>
          </a:p>
          <a:p>
            <a:r>
              <a:rPr lang="en-US" sz="2000" dirty="0">
                <a:solidFill>
                  <a:srgbClr val="002060"/>
                </a:solidFill>
                <a:latin typeface="Montserrat" panose="00000500000000000000" pitchFamily="50" charset="0"/>
              </a:rPr>
              <a:t>We assume that at each station, </a:t>
            </a:r>
            <a:r>
              <a:rPr lang="en-US" sz="2000" b="1" dirty="0">
                <a:solidFill>
                  <a:srgbClr val="002060"/>
                </a:solidFill>
                <a:latin typeface="Montserrat" panose="00000500000000000000" pitchFamily="50" charset="0"/>
              </a:rPr>
              <a:t>passengers will only attempt to fill up to 90% </a:t>
            </a:r>
            <a:r>
              <a:rPr lang="en-US" sz="2000" dirty="0">
                <a:solidFill>
                  <a:srgbClr val="002060"/>
                </a:solidFill>
                <a:latin typeface="Montserrat" panose="00000500000000000000" pitchFamily="50" charset="0"/>
              </a:rPr>
              <a:t>of the train’s current capacity. Then the number of people that get on will be defined by </a:t>
            </a:r>
            <a:r>
              <a:rPr lang="en-US" sz="2000" b="1" dirty="0">
                <a:latin typeface="Montserrat" panose="00000500000000000000" pitchFamily="50" charset="0"/>
              </a:rPr>
              <a:t>Equation 4</a:t>
            </a:r>
            <a:r>
              <a:rPr lang="en-US" sz="2000" b="1" dirty="0">
                <a:solidFill>
                  <a:srgbClr val="002060"/>
                </a:solidFill>
                <a:latin typeface="Montserrat" panose="00000500000000000000" pitchFamily="50" charset="0"/>
              </a:rPr>
              <a:t>:</a:t>
            </a:r>
            <a:endParaRPr lang="en-US" sz="2000" dirty="0">
              <a:solidFill>
                <a:srgbClr val="002060"/>
              </a:solidFill>
              <a:latin typeface="Montserrat" panose="00000500000000000000" pitchFamily="50" charset="0"/>
            </a:endParaRPr>
          </a:p>
        </p:txBody>
      </p:sp>
      <p:pic>
        <p:nvPicPr>
          <p:cNvPr id="25" name="Picture 24">
            <a:extLst>
              <a:ext uri="{FF2B5EF4-FFF2-40B4-BE49-F238E27FC236}">
                <a16:creationId xmlns="" xmlns:a16="http://schemas.microsoft.com/office/drawing/2014/main" id="{0BA6C0C7-D646-47D0-83C3-647778A70EDB}"/>
              </a:ext>
            </a:extLst>
          </p:cNvPr>
          <p:cNvPicPr>
            <a:picLocks noChangeAspect="1"/>
          </p:cNvPicPr>
          <p:nvPr/>
        </p:nvPicPr>
        <p:blipFill rotWithShape="1">
          <a:blip r:embed="rId2" cstate="print">
            <a:duotone>
              <a:schemeClr val="accent5">
                <a:shade val="45000"/>
                <a:satMod val="135000"/>
              </a:schemeClr>
              <a:prstClr val="white"/>
            </a:duotone>
            <a:extLst>
              <a:ext uri="{BEBA8EAE-BF5A-486C-A8C5-ECC9F3942E4B}">
                <a14:imgProps xmlns:a14="http://schemas.microsoft.com/office/drawing/2010/main">
                  <a14:imgLayer r:embed="rId3">
                    <a14:imgEffect>
                      <a14:backgroundRemoval t="21532" b="75362" l="12092" r="67974">
                        <a14:foregroundMark x1="36601" y1="24017" x2="36601" y2="24017"/>
                        <a14:foregroundMark x1="37908" y1="40787" x2="37908" y2="40787"/>
                        <a14:foregroundMark x1="46078" y1="75362" x2="46078" y2="75362"/>
                        <a14:foregroundMark x1="65359" y1="74534" x2="65359" y2="74534"/>
                      </a14:backgroundRemoval>
                    </a14:imgEffect>
                  </a14:imgLayer>
                </a14:imgProps>
              </a:ext>
              <a:ext uri="{28A0092B-C50C-407E-A947-70E740481C1C}">
                <a14:useLocalDpi xmlns:a14="http://schemas.microsoft.com/office/drawing/2010/main" val="0"/>
              </a:ext>
            </a:extLst>
          </a:blip>
          <a:srcRect l="5154" t="15217" r="24881" b="20465"/>
          <a:stretch/>
        </p:blipFill>
        <p:spPr>
          <a:xfrm flipH="1">
            <a:off x="4172942" y="216778"/>
            <a:ext cx="1285178" cy="932393"/>
          </a:xfrm>
          <a:prstGeom prst="rect">
            <a:avLst/>
          </a:prstGeom>
        </p:spPr>
      </p:pic>
      <mc:AlternateContent xmlns:mc="http://schemas.openxmlformats.org/markup-compatibility/2006" xmlns:a14="http://schemas.microsoft.com/office/drawing/2010/main">
        <mc:Choice Requires="a14">
          <p:sp>
            <p:nvSpPr>
              <p:cNvPr id="20" name="Rectangle 19">
                <a:extLst>
                  <a:ext uri="{FF2B5EF4-FFF2-40B4-BE49-F238E27FC236}">
                    <a16:creationId xmlns="" xmlns:a16="http://schemas.microsoft.com/office/drawing/2014/main" id="{D7CAA1C1-C0F1-4EB0-B147-8F5F4EDB2650}"/>
                  </a:ext>
                </a:extLst>
              </p:cNvPr>
              <p:cNvSpPr/>
              <p:nvPr/>
            </p:nvSpPr>
            <p:spPr>
              <a:xfrm>
                <a:off x="1200727" y="4451378"/>
                <a:ext cx="9615054" cy="400110"/>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r>
                        <a:rPr lang="en-PH" sz="2000" b="0" i="1" smtClean="0">
                          <a:solidFill>
                            <a:schemeClr val="tx1">
                              <a:lumMod val="75000"/>
                              <a:lumOff val="25000"/>
                            </a:schemeClr>
                          </a:solidFill>
                          <a:latin typeface="Cambria Math" panose="02040503050406030204" pitchFamily="18" charset="0"/>
                        </a:rPr>
                        <m:t>𝑝𝑒𝑜𝑝𝑙𝑒</m:t>
                      </m:r>
                      <m:r>
                        <a:rPr lang="en-PH" sz="2000" b="0" i="1" smtClean="0">
                          <a:solidFill>
                            <a:schemeClr val="tx1">
                              <a:lumMod val="75000"/>
                              <a:lumOff val="25000"/>
                            </a:schemeClr>
                          </a:solidFill>
                          <a:latin typeface="Cambria Math" panose="02040503050406030204" pitchFamily="18" charset="0"/>
                        </a:rPr>
                        <m:t> </m:t>
                      </m:r>
                      <m:r>
                        <a:rPr lang="en-PH" sz="2000" b="0" i="1" smtClean="0">
                          <a:solidFill>
                            <a:schemeClr val="tx1">
                              <a:lumMod val="75000"/>
                              <a:lumOff val="25000"/>
                            </a:schemeClr>
                          </a:solidFill>
                          <a:latin typeface="Cambria Math" panose="02040503050406030204" pitchFamily="18" charset="0"/>
                        </a:rPr>
                        <m:t>𝑏𝑜𝑎𝑟𝑑𝑖𝑛𝑔</m:t>
                      </m:r>
                      <m:r>
                        <a:rPr lang="en-PH" sz="2000" b="0" i="0" smtClean="0">
                          <a:solidFill>
                            <a:schemeClr val="tx1">
                              <a:lumMod val="75000"/>
                              <a:lumOff val="25000"/>
                            </a:schemeClr>
                          </a:solidFill>
                          <a:latin typeface="Cambria Math" panose="02040503050406030204" pitchFamily="18" charset="0"/>
                        </a:rPr>
                        <m:t>=</m:t>
                      </m:r>
                      <m:r>
                        <m:rPr>
                          <m:sty m:val="p"/>
                        </m:rPr>
                        <a:rPr lang="en-PH" sz="2000" b="0" i="0" smtClean="0">
                          <a:solidFill>
                            <a:schemeClr val="tx1">
                              <a:lumMod val="75000"/>
                              <a:lumOff val="25000"/>
                            </a:schemeClr>
                          </a:solidFill>
                          <a:latin typeface="Cambria Math" panose="02040503050406030204" pitchFamily="18" charset="0"/>
                        </a:rPr>
                        <m:t>m</m:t>
                      </m:r>
                      <m:r>
                        <a:rPr lang="en-PH" sz="2000" b="0" i="1" smtClean="0">
                          <a:solidFill>
                            <a:schemeClr val="tx1">
                              <a:lumMod val="75000"/>
                              <a:lumOff val="25000"/>
                            </a:schemeClr>
                          </a:solidFill>
                          <a:latin typeface="Cambria Math" panose="02040503050406030204" pitchFamily="18" charset="0"/>
                        </a:rPr>
                        <m:t>𝑖𝑛</m:t>
                      </m:r>
                      <m:r>
                        <a:rPr lang="en-PH" sz="2000" b="0" i="1" smtClean="0">
                          <a:solidFill>
                            <a:schemeClr val="tx1">
                              <a:lumMod val="75000"/>
                              <a:lumOff val="25000"/>
                            </a:schemeClr>
                          </a:solidFill>
                          <a:latin typeface="Cambria Math" panose="02040503050406030204" pitchFamily="18" charset="0"/>
                        </a:rPr>
                        <m:t>{</m:t>
                      </m:r>
                      <m:r>
                        <a:rPr lang="en-PH" sz="2000" b="0" i="1" smtClean="0">
                          <a:solidFill>
                            <a:schemeClr val="tx1">
                              <a:lumMod val="75000"/>
                              <a:lumOff val="25000"/>
                            </a:schemeClr>
                          </a:solidFill>
                          <a:latin typeface="Cambria Math" panose="02040503050406030204" pitchFamily="18" charset="0"/>
                        </a:rPr>
                        <m:t>𝑞𝑢𝑒𝑢𝑒</m:t>
                      </m:r>
                      <m:r>
                        <a:rPr lang="en-PH" sz="2000" b="0" i="1" smtClean="0">
                          <a:solidFill>
                            <a:schemeClr val="tx1">
                              <a:lumMod val="75000"/>
                              <a:lumOff val="25000"/>
                            </a:schemeClr>
                          </a:solidFill>
                          <a:latin typeface="Cambria Math" panose="02040503050406030204" pitchFamily="18" charset="0"/>
                        </a:rPr>
                        <m:t>+</m:t>
                      </m:r>
                      <m:r>
                        <a:rPr lang="en-PH" sz="2000" b="0" i="1" smtClean="0">
                          <a:solidFill>
                            <a:schemeClr val="tx1">
                              <a:lumMod val="75000"/>
                              <a:lumOff val="25000"/>
                            </a:schemeClr>
                          </a:solidFill>
                          <a:latin typeface="Cambria Math" panose="02040503050406030204" pitchFamily="18" charset="0"/>
                        </a:rPr>
                        <m:t>𝑛𝑒𝑤</m:t>
                      </m:r>
                      <m:r>
                        <a:rPr lang="en-PH" sz="2000" b="0" i="1" smtClean="0">
                          <a:solidFill>
                            <a:schemeClr val="tx1">
                              <a:lumMod val="75000"/>
                              <a:lumOff val="25000"/>
                            </a:schemeClr>
                          </a:solidFill>
                          <a:latin typeface="Cambria Math" panose="02040503050406030204" pitchFamily="18" charset="0"/>
                        </a:rPr>
                        <m:t> </m:t>
                      </m:r>
                      <m:r>
                        <a:rPr lang="en-PH" sz="2000" b="0" i="1" smtClean="0">
                          <a:solidFill>
                            <a:schemeClr val="tx1">
                              <a:lumMod val="75000"/>
                              <a:lumOff val="25000"/>
                            </a:schemeClr>
                          </a:solidFill>
                          <a:latin typeface="Cambria Math" panose="02040503050406030204" pitchFamily="18" charset="0"/>
                        </a:rPr>
                        <m:t>𝑎𝑟𝑟𝑖𝑣𝑎𝑙𝑠</m:t>
                      </m:r>
                      <m:r>
                        <a:rPr lang="en-PH" sz="2000" b="0" i="1" smtClean="0">
                          <a:solidFill>
                            <a:schemeClr val="tx1">
                              <a:lumMod val="75000"/>
                              <a:lumOff val="25000"/>
                            </a:schemeClr>
                          </a:solidFill>
                          <a:latin typeface="Cambria Math" panose="02040503050406030204" pitchFamily="18" charset="0"/>
                        </a:rPr>
                        <m:t>, 0.9(</m:t>
                      </m:r>
                      <m:r>
                        <a:rPr lang="en-PH" sz="2000" b="0" i="1" smtClean="0">
                          <a:solidFill>
                            <a:schemeClr val="tx1">
                              <a:lumMod val="75000"/>
                              <a:lumOff val="25000"/>
                            </a:schemeClr>
                          </a:solidFill>
                          <a:latin typeface="Cambria Math" panose="02040503050406030204" pitchFamily="18" charset="0"/>
                        </a:rPr>
                        <m:t>𝑟𝑒𝑚𝑎𝑖𝑛𝑖𝑛𝑔</m:t>
                      </m:r>
                      <m:r>
                        <a:rPr lang="en-PH" sz="2000" b="0" i="1" smtClean="0">
                          <a:solidFill>
                            <a:schemeClr val="tx1">
                              <a:lumMod val="75000"/>
                              <a:lumOff val="25000"/>
                            </a:schemeClr>
                          </a:solidFill>
                          <a:latin typeface="Cambria Math" panose="02040503050406030204" pitchFamily="18" charset="0"/>
                        </a:rPr>
                        <m:t> </m:t>
                      </m:r>
                      <m:r>
                        <a:rPr lang="en-PH" sz="2000" b="0" i="1" smtClean="0">
                          <a:solidFill>
                            <a:schemeClr val="tx1">
                              <a:lumMod val="75000"/>
                              <a:lumOff val="25000"/>
                            </a:schemeClr>
                          </a:solidFill>
                          <a:latin typeface="Cambria Math" panose="02040503050406030204" pitchFamily="18" charset="0"/>
                        </a:rPr>
                        <m:t>𝑐𝑎𝑝𝑎𝑐𝑖𝑡𝑦</m:t>
                      </m:r>
                      <m:r>
                        <a:rPr lang="en-PH" sz="2000" b="0" i="1" smtClean="0">
                          <a:solidFill>
                            <a:schemeClr val="tx1">
                              <a:lumMod val="75000"/>
                              <a:lumOff val="25000"/>
                            </a:schemeClr>
                          </a:solidFill>
                          <a:latin typeface="Cambria Math" panose="02040503050406030204" pitchFamily="18" charset="0"/>
                        </a:rPr>
                        <m:t> </m:t>
                      </m:r>
                      <m:r>
                        <a:rPr lang="en-PH" sz="2000" b="0" i="1" smtClean="0">
                          <a:solidFill>
                            <a:schemeClr val="tx1">
                              <a:lumMod val="75000"/>
                              <a:lumOff val="25000"/>
                            </a:schemeClr>
                          </a:solidFill>
                          <a:latin typeface="Cambria Math" panose="02040503050406030204" pitchFamily="18" charset="0"/>
                        </a:rPr>
                        <m:t>𝑜𝑛</m:t>
                      </m:r>
                      <m:r>
                        <a:rPr lang="en-PH" sz="2000" b="0" i="1" smtClean="0">
                          <a:solidFill>
                            <a:schemeClr val="tx1">
                              <a:lumMod val="75000"/>
                              <a:lumOff val="25000"/>
                            </a:schemeClr>
                          </a:solidFill>
                          <a:latin typeface="Cambria Math" panose="02040503050406030204" pitchFamily="18" charset="0"/>
                        </a:rPr>
                        <m:t> </m:t>
                      </m:r>
                      <m:r>
                        <a:rPr lang="en-PH" sz="2000" b="0" i="1" smtClean="0">
                          <a:solidFill>
                            <a:schemeClr val="tx1">
                              <a:lumMod val="75000"/>
                              <a:lumOff val="25000"/>
                            </a:schemeClr>
                          </a:solidFill>
                          <a:latin typeface="Cambria Math" panose="02040503050406030204" pitchFamily="18" charset="0"/>
                        </a:rPr>
                        <m:t>𝑡𝑟𝑎𝑖𝑛</m:t>
                      </m:r>
                      <m:r>
                        <a:rPr lang="en-PH" sz="2000" b="0" i="1" smtClean="0">
                          <a:solidFill>
                            <a:schemeClr val="tx1">
                              <a:lumMod val="75000"/>
                              <a:lumOff val="25000"/>
                            </a:schemeClr>
                          </a:solidFill>
                          <a:latin typeface="Cambria Math" panose="02040503050406030204" pitchFamily="18" charset="0"/>
                        </a:rPr>
                        <m:t>)}</m:t>
                      </m:r>
                    </m:oMath>
                  </m:oMathPara>
                </a14:m>
                <a:endParaRPr lang="en-PH" sz="2000" dirty="0">
                  <a:solidFill>
                    <a:schemeClr val="tx1">
                      <a:lumMod val="75000"/>
                      <a:lumOff val="25000"/>
                    </a:schemeClr>
                  </a:solidFill>
                </a:endParaRPr>
              </a:p>
            </p:txBody>
          </p:sp>
        </mc:Choice>
        <mc:Fallback xmlns="">
          <p:sp>
            <p:nvSpPr>
              <p:cNvPr id="20" name="Rectangle 19">
                <a:extLst>
                  <a:ext uri="{FF2B5EF4-FFF2-40B4-BE49-F238E27FC236}">
                    <a16:creationId xmlns:a16="http://schemas.microsoft.com/office/drawing/2014/main" id="{D7CAA1C1-C0F1-4EB0-B147-8F5F4EDB2650}"/>
                  </a:ext>
                </a:extLst>
              </p:cNvPr>
              <p:cNvSpPr>
                <a:spLocks noRot="1" noChangeAspect="1" noMove="1" noResize="1" noEditPoints="1" noAdjustHandles="1" noChangeArrowheads="1" noChangeShapeType="1" noTextEdit="1"/>
              </p:cNvSpPr>
              <p:nvPr/>
            </p:nvSpPr>
            <p:spPr>
              <a:xfrm>
                <a:off x="1200727" y="4451378"/>
                <a:ext cx="9615054" cy="400110"/>
              </a:xfrm>
              <a:prstGeom prst="rect">
                <a:avLst/>
              </a:prstGeom>
              <a:blipFill>
                <a:blip r:embed="rId4"/>
                <a:stretch>
                  <a:fillRect l="-317" b="-15152"/>
                </a:stretch>
              </a:blipFill>
            </p:spPr>
            <p:txBody>
              <a:bodyPr/>
              <a:lstStyle/>
              <a:p>
                <a:r>
                  <a:rPr lang="en-PH">
                    <a:noFill/>
                  </a:rPr>
                  <a:t> </a:t>
                </a:r>
              </a:p>
            </p:txBody>
          </p:sp>
        </mc:Fallback>
      </mc:AlternateContent>
      <p:sp>
        <p:nvSpPr>
          <p:cNvPr id="21" name="TextBox 20">
            <a:extLst>
              <a:ext uri="{FF2B5EF4-FFF2-40B4-BE49-F238E27FC236}">
                <a16:creationId xmlns="" xmlns:a16="http://schemas.microsoft.com/office/drawing/2014/main" id="{0EE2923C-C4F3-43C8-921B-FF2E65BB5FEA}"/>
              </a:ext>
            </a:extLst>
          </p:cNvPr>
          <p:cNvSpPr txBox="1"/>
          <p:nvPr/>
        </p:nvSpPr>
        <p:spPr>
          <a:xfrm>
            <a:off x="1073516" y="5152743"/>
            <a:ext cx="10006868" cy="707886"/>
          </a:xfrm>
          <a:prstGeom prst="rect">
            <a:avLst/>
          </a:prstGeom>
          <a:noFill/>
        </p:spPr>
        <p:txBody>
          <a:bodyPr wrap="square" rtlCol="0">
            <a:spAutoFit/>
          </a:bodyPr>
          <a:lstStyle/>
          <a:p>
            <a:r>
              <a:rPr lang="en-US" sz="2000" dirty="0">
                <a:solidFill>
                  <a:srgbClr val="002060"/>
                </a:solidFill>
                <a:latin typeface="Montserrat" panose="00000500000000000000" pitchFamily="50" charset="0"/>
              </a:rPr>
              <a:t>When the total of the queue and new arrivals is too large, then only enough people will board the train so as to fill 90% of the remaining capacity on train. </a:t>
            </a:r>
          </a:p>
        </p:txBody>
      </p:sp>
    </p:spTree>
    <p:extLst>
      <p:ext uri="{BB962C8B-B14F-4D97-AF65-F5344CB8AC3E}">
        <p14:creationId xmlns:p14="http://schemas.microsoft.com/office/powerpoint/2010/main" val="284002418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977900" y="1154331"/>
            <a:ext cx="10198100" cy="11566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 xmlns:a16="http://schemas.microsoft.com/office/drawing/2014/main" id="{AE2E6832-ECDA-4D91-AE1C-6989DDF1F1FE}"/>
              </a:ext>
            </a:extLst>
          </p:cNvPr>
          <p:cNvSpPr txBox="1"/>
          <p:nvPr/>
        </p:nvSpPr>
        <p:spPr>
          <a:xfrm>
            <a:off x="5518056" y="1333500"/>
            <a:ext cx="6165523" cy="461665"/>
          </a:xfrm>
          <a:prstGeom prst="rect">
            <a:avLst/>
          </a:prstGeom>
          <a:noFill/>
        </p:spPr>
        <p:txBody>
          <a:bodyPr wrap="square" rtlCol="0">
            <a:spAutoFit/>
          </a:bodyPr>
          <a:lstStyle/>
          <a:p>
            <a:r>
              <a:rPr lang="en-US" sz="2400" b="1" dirty="0">
                <a:latin typeface="Montserrat" panose="00000500000000000000" pitchFamily="50" charset="0"/>
              </a:rPr>
              <a:t>Proportion of passengers unloading</a:t>
            </a:r>
          </a:p>
        </p:txBody>
      </p:sp>
      <p:sp>
        <p:nvSpPr>
          <p:cNvPr id="13" name="TextBox 12">
            <a:extLst>
              <a:ext uri="{FF2B5EF4-FFF2-40B4-BE49-F238E27FC236}">
                <a16:creationId xmlns="" xmlns:a16="http://schemas.microsoft.com/office/drawing/2014/main" id="{DE6BAD89-AD28-4278-9641-FC265C5AF5D2}"/>
              </a:ext>
            </a:extLst>
          </p:cNvPr>
          <p:cNvSpPr txBox="1"/>
          <p:nvPr/>
        </p:nvSpPr>
        <p:spPr>
          <a:xfrm>
            <a:off x="5518056" y="1732266"/>
            <a:ext cx="6286017" cy="338554"/>
          </a:xfrm>
          <a:prstGeom prst="rect">
            <a:avLst/>
          </a:prstGeom>
          <a:noFill/>
        </p:spPr>
        <p:txBody>
          <a:bodyPr wrap="square" rtlCol="0">
            <a:spAutoFit/>
          </a:bodyPr>
          <a:lstStyle/>
          <a:p>
            <a:r>
              <a:rPr lang="en-US" sz="1600" dirty="0">
                <a:latin typeface="Montserrat" panose="00000500000000000000" pitchFamily="50" charset="0"/>
              </a:rPr>
              <a:t>By station, hypothetical, assumed uniform through time</a:t>
            </a:r>
          </a:p>
        </p:txBody>
      </p:sp>
      <p:graphicFrame>
        <p:nvGraphicFramePr>
          <p:cNvPr id="14" name="Chart 13">
            <a:extLst>
              <a:ext uri="{FF2B5EF4-FFF2-40B4-BE49-F238E27FC236}">
                <a16:creationId xmlns="" xmlns:a16="http://schemas.microsoft.com/office/drawing/2014/main" id="{8D274E8F-1E5A-4ADE-AFA9-74CE572A70A5}"/>
              </a:ext>
            </a:extLst>
          </p:cNvPr>
          <p:cNvGraphicFramePr/>
          <p:nvPr>
            <p:extLst>
              <p:ext uri="{D42A27DB-BD31-4B8C-83A1-F6EECF244321}">
                <p14:modId xmlns:p14="http://schemas.microsoft.com/office/powerpoint/2010/main" val="1794589175"/>
              </p:ext>
            </p:extLst>
          </p:nvPr>
        </p:nvGraphicFramePr>
        <p:xfrm>
          <a:off x="5584046" y="2030317"/>
          <a:ext cx="5974027" cy="4557052"/>
        </p:xfrm>
        <a:graphic>
          <a:graphicData uri="http://schemas.openxmlformats.org/drawingml/2006/chart">
            <c:chart xmlns:c="http://schemas.openxmlformats.org/drawingml/2006/chart" xmlns:r="http://schemas.openxmlformats.org/officeDocument/2006/relationships" r:id="rId3"/>
          </a:graphicData>
        </a:graphic>
      </p:graphicFrame>
      <p:sp>
        <p:nvSpPr>
          <p:cNvPr id="15" name="TextBox 14">
            <a:extLst>
              <a:ext uri="{FF2B5EF4-FFF2-40B4-BE49-F238E27FC236}">
                <a16:creationId xmlns="" xmlns:a16="http://schemas.microsoft.com/office/drawing/2014/main" id="{0250BDDE-D5FA-4811-A0F7-0AC37BD6395A}"/>
              </a:ext>
            </a:extLst>
          </p:cNvPr>
          <p:cNvSpPr txBox="1"/>
          <p:nvPr/>
        </p:nvSpPr>
        <p:spPr>
          <a:xfrm>
            <a:off x="789711" y="2164620"/>
            <a:ext cx="4534689" cy="3693319"/>
          </a:xfrm>
          <a:prstGeom prst="rect">
            <a:avLst/>
          </a:prstGeom>
          <a:noFill/>
        </p:spPr>
        <p:txBody>
          <a:bodyPr wrap="square" rtlCol="0">
            <a:spAutoFit/>
          </a:bodyPr>
          <a:lstStyle/>
          <a:p>
            <a:r>
              <a:rPr lang="en-US" b="1" dirty="0">
                <a:latin typeface="Montserrat" panose="00000500000000000000" pitchFamily="50" charset="0"/>
              </a:rPr>
              <a:t>Pain point: </a:t>
            </a:r>
            <a:r>
              <a:rPr lang="en-US" dirty="0">
                <a:latin typeface="Montserrat" panose="00000500000000000000" pitchFamily="50" charset="0"/>
              </a:rPr>
              <a:t>Like with southbound entries, we are also not sure how many passengers inside a single train will unload at each station.</a:t>
            </a:r>
          </a:p>
          <a:p>
            <a:endParaRPr lang="en-US" dirty="0">
              <a:latin typeface="Montserrat" panose="00000500000000000000" pitchFamily="50" charset="0"/>
            </a:endParaRPr>
          </a:p>
          <a:p>
            <a:r>
              <a:rPr lang="en-US" dirty="0">
                <a:latin typeface="Montserrat" panose="00000500000000000000" pitchFamily="50" charset="0"/>
              </a:rPr>
              <a:t>The solution is also to propose a set of hypothetical values. Note though that these remain </a:t>
            </a:r>
            <a:r>
              <a:rPr lang="en-US" b="1" dirty="0">
                <a:latin typeface="Montserrat" panose="00000500000000000000" pitchFamily="50" charset="0"/>
              </a:rPr>
              <a:t>logical values, based on observation</a:t>
            </a:r>
            <a:r>
              <a:rPr lang="en-US" dirty="0">
                <a:latin typeface="Montserrat" panose="00000500000000000000" pitchFamily="50" charset="0"/>
              </a:rPr>
              <a:t>. It’s safe to assume that more people will be unloading at stations </a:t>
            </a:r>
            <a:r>
              <a:rPr lang="en-US" b="1" dirty="0">
                <a:latin typeface="Montserrat" panose="00000500000000000000" pitchFamily="50" charset="0"/>
              </a:rPr>
              <a:t>farther from the start end</a:t>
            </a:r>
            <a:r>
              <a:rPr lang="en-US" dirty="0">
                <a:latin typeface="Montserrat" panose="00000500000000000000" pitchFamily="50" charset="0"/>
              </a:rPr>
              <a:t>, particularly at high-traffic stations like </a:t>
            </a:r>
            <a:r>
              <a:rPr lang="en-US" b="1" dirty="0">
                <a:latin typeface="Montserrat" panose="00000500000000000000" pitchFamily="50" charset="0"/>
              </a:rPr>
              <a:t>Shaw</a:t>
            </a:r>
            <a:r>
              <a:rPr lang="en-US" dirty="0">
                <a:latin typeface="Montserrat" panose="00000500000000000000" pitchFamily="50" charset="0"/>
              </a:rPr>
              <a:t>, </a:t>
            </a:r>
            <a:r>
              <a:rPr lang="en-US" b="1" dirty="0">
                <a:latin typeface="Montserrat" panose="00000500000000000000" pitchFamily="50" charset="0"/>
              </a:rPr>
              <a:t>Ayala</a:t>
            </a:r>
            <a:r>
              <a:rPr lang="en-US" dirty="0">
                <a:latin typeface="Montserrat" panose="00000500000000000000" pitchFamily="50" charset="0"/>
              </a:rPr>
              <a:t>, </a:t>
            </a:r>
            <a:r>
              <a:rPr lang="en-US" b="1" dirty="0" err="1">
                <a:latin typeface="Montserrat" panose="00000500000000000000" pitchFamily="50" charset="0"/>
              </a:rPr>
              <a:t>Buendia</a:t>
            </a:r>
            <a:r>
              <a:rPr lang="en-US" dirty="0">
                <a:latin typeface="Montserrat" panose="00000500000000000000" pitchFamily="50" charset="0"/>
              </a:rPr>
              <a:t>, and </a:t>
            </a:r>
            <a:r>
              <a:rPr lang="en-US" b="1" dirty="0">
                <a:latin typeface="Montserrat" panose="00000500000000000000" pitchFamily="50" charset="0"/>
              </a:rPr>
              <a:t>Taft</a:t>
            </a:r>
            <a:r>
              <a:rPr lang="en-US" dirty="0">
                <a:latin typeface="Montserrat" panose="00000500000000000000" pitchFamily="50" charset="0"/>
              </a:rPr>
              <a:t>.</a:t>
            </a:r>
          </a:p>
        </p:txBody>
      </p:sp>
      <p:sp>
        <p:nvSpPr>
          <p:cNvPr id="16" name="TextBox 15">
            <a:extLst>
              <a:ext uri="{FF2B5EF4-FFF2-40B4-BE49-F238E27FC236}">
                <a16:creationId xmlns="" xmlns:a16="http://schemas.microsoft.com/office/drawing/2014/main" id="{772439A8-C741-4D54-A7B5-3338E0D68D33}"/>
              </a:ext>
            </a:extLst>
          </p:cNvPr>
          <p:cNvSpPr txBox="1"/>
          <p:nvPr/>
        </p:nvSpPr>
        <p:spPr>
          <a:xfrm>
            <a:off x="876300" y="444500"/>
            <a:ext cx="8559800" cy="646331"/>
          </a:xfrm>
          <a:prstGeom prst="rect">
            <a:avLst/>
          </a:prstGeom>
          <a:noFill/>
        </p:spPr>
        <p:txBody>
          <a:bodyPr wrap="square" rtlCol="0">
            <a:spAutoFit/>
          </a:bodyPr>
          <a:lstStyle/>
          <a:p>
            <a:r>
              <a:rPr lang="en-US" sz="3600" b="1" dirty="0">
                <a:latin typeface="Montserrat" panose="00000500000000000000" pitchFamily="50" charset="0"/>
              </a:rPr>
              <a:t>Pain points</a:t>
            </a:r>
          </a:p>
        </p:txBody>
      </p:sp>
    </p:spTree>
    <p:extLst>
      <p:ext uri="{BB962C8B-B14F-4D97-AF65-F5344CB8AC3E}">
        <p14:creationId xmlns:p14="http://schemas.microsoft.com/office/powerpoint/2010/main" val="117807240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977900" y="1154331"/>
            <a:ext cx="10198100" cy="11566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 xmlns:a16="http://schemas.microsoft.com/office/drawing/2014/main" id="{0250BDDE-D5FA-4811-A0F7-0AC37BD6395A}"/>
              </a:ext>
            </a:extLst>
          </p:cNvPr>
          <p:cNvSpPr txBox="1"/>
          <p:nvPr/>
        </p:nvSpPr>
        <p:spPr>
          <a:xfrm>
            <a:off x="876300" y="1774656"/>
            <a:ext cx="10586501" cy="830997"/>
          </a:xfrm>
          <a:prstGeom prst="rect">
            <a:avLst/>
          </a:prstGeom>
          <a:noFill/>
        </p:spPr>
        <p:txBody>
          <a:bodyPr wrap="square" rtlCol="0">
            <a:spAutoFit/>
          </a:bodyPr>
          <a:lstStyle/>
          <a:p>
            <a:r>
              <a:rPr lang="en-US" sz="2400" dirty="0" smtClean="0">
                <a:latin typeface="Montserrat" panose="00000500000000000000" pitchFamily="50" charset="0"/>
              </a:rPr>
              <a:t>The last pain point to discuss concerns the fact that available MRT passenger </a:t>
            </a:r>
            <a:r>
              <a:rPr lang="en-US" sz="2400" b="1" dirty="0" smtClean="0">
                <a:latin typeface="Montserrat" panose="00000500000000000000" pitchFamily="50" charset="0"/>
              </a:rPr>
              <a:t>traffic data only goes as far as 2014</a:t>
            </a:r>
            <a:r>
              <a:rPr lang="en-US" sz="2400" dirty="0" smtClean="0">
                <a:latin typeface="Montserrat" panose="00000500000000000000" pitchFamily="50" charset="0"/>
              </a:rPr>
              <a:t>.</a:t>
            </a:r>
            <a:endParaRPr lang="en-US" sz="2400" dirty="0">
              <a:latin typeface="Montserrat" panose="00000500000000000000" pitchFamily="50" charset="0"/>
            </a:endParaRPr>
          </a:p>
        </p:txBody>
      </p:sp>
      <p:sp>
        <p:nvSpPr>
          <p:cNvPr id="16" name="TextBox 15">
            <a:extLst>
              <a:ext uri="{FF2B5EF4-FFF2-40B4-BE49-F238E27FC236}">
                <a16:creationId xmlns="" xmlns:a16="http://schemas.microsoft.com/office/drawing/2014/main" id="{772439A8-C741-4D54-A7B5-3338E0D68D33}"/>
              </a:ext>
            </a:extLst>
          </p:cNvPr>
          <p:cNvSpPr txBox="1"/>
          <p:nvPr/>
        </p:nvSpPr>
        <p:spPr>
          <a:xfrm>
            <a:off x="876300" y="444500"/>
            <a:ext cx="8559800" cy="646331"/>
          </a:xfrm>
          <a:prstGeom prst="rect">
            <a:avLst/>
          </a:prstGeom>
          <a:noFill/>
        </p:spPr>
        <p:txBody>
          <a:bodyPr wrap="square" rtlCol="0">
            <a:spAutoFit/>
          </a:bodyPr>
          <a:lstStyle/>
          <a:p>
            <a:r>
              <a:rPr lang="en-US" sz="3600" b="1" dirty="0">
                <a:latin typeface="Montserrat" panose="00000500000000000000" pitchFamily="50" charset="0"/>
              </a:rPr>
              <a:t>Pain points</a:t>
            </a:r>
          </a:p>
        </p:txBody>
      </p:sp>
      <p:sp>
        <p:nvSpPr>
          <p:cNvPr id="8" name="TextBox 7">
            <a:extLst>
              <a:ext uri="{FF2B5EF4-FFF2-40B4-BE49-F238E27FC236}">
                <a16:creationId xmlns="" xmlns:a16="http://schemas.microsoft.com/office/drawing/2014/main" id="{0250BDDE-D5FA-4811-A0F7-0AC37BD6395A}"/>
              </a:ext>
            </a:extLst>
          </p:cNvPr>
          <p:cNvSpPr txBox="1"/>
          <p:nvPr/>
        </p:nvSpPr>
        <p:spPr>
          <a:xfrm>
            <a:off x="876300" y="2873979"/>
            <a:ext cx="10586501" cy="830997"/>
          </a:xfrm>
          <a:prstGeom prst="rect">
            <a:avLst/>
          </a:prstGeom>
          <a:noFill/>
        </p:spPr>
        <p:txBody>
          <a:bodyPr wrap="square" rtlCol="0">
            <a:spAutoFit/>
          </a:bodyPr>
          <a:lstStyle/>
          <a:p>
            <a:r>
              <a:rPr lang="en-US" sz="2400" dirty="0" smtClean="0">
                <a:latin typeface="Montserrat" panose="00000500000000000000" pitchFamily="50" charset="0"/>
              </a:rPr>
              <a:t>We </a:t>
            </a:r>
            <a:r>
              <a:rPr lang="en-US" sz="2400" b="1" dirty="0" smtClean="0">
                <a:latin typeface="Montserrat" panose="00000500000000000000" pitchFamily="50" charset="0"/>
              </a:rPr>
              <a:t>use the 2014 data</a:t>
            </a:r>
            <a:r>
              <a:rPr lang="en-US" sz="2400" dirty="0" smtClean="0">
                <a:latin typeface="Montserrat" panose="00000500000000000000" pitchFamily="50" charset="0"/>
              </a:rPr>
              <a:t> and note that the results of the simulations are </a:t>
            </a:r>
            <a:r>
              <a:rPr lang="en-US" sz="2400" b="1" dirty="0" smtClean="0">
                <a:latin typeface="Montserrat" panose="00000500000000000000" pitchFamily="50" charset="0"/>
              </a:rPr>
              <a:t>limited to this time frame </a:t>
            </a:r>
            <a:r>
              <a:rPr lang="en-US" sz="2400" dirty="0" smtClean="0">
                <a:latin typeface="Montserrat" panose="00000500000000000000" pitchFamily="50" charset="0"/>
              </a:rPr>
              <a:t>only.</a:t>
            </a:r>
            <a:endParaRPr lang="en-US" sz="2400" dirty="0">
              <a:latin typeface="Montserrat" panose="00000500000000000000" pitchFamily="50" charset="0"/>
            </a:endParaRPr>
          </a:p>
        </p:txBody>
      </p:sp>
      <p:sp>
        <p:nvSpPr>
          <p:cNvPr id="9" name="TextBox 8">
            <a:extLst>
              <a:ext uri="{FF2B5EF4-FFF2-40B4-BE49-F238E27FC236}">
                <a16:creationId xmlns="" xmlns:a16="http://schemas.microsoft.com/office/drawing/2014/main" id="{0250BDDE-D5FA-4811-A0F7-0AC37BD6395A}"/>
              </a:ext>
            </a:extLst>
          </p:cNvPr>
          <p:cNvSpPr txBox="1"/>
          <p:nvPr/>
        </p:nvSpPr>
        <p:spPr>
          <a:xfrm>
            <a:off x="876300" y="3973302"/>
            <a:ext cx="10586501" cy="1200329"/>
          </a:xfrm>
          <a:prstGeom prst="rect">
            <a:avLst/>
          </a:prstGeom>
          <a:noFill/>
        </p:spPr>
        <p:txBody>
          <a:bodyPr wrap="square" rtlCol="0">
            <a:spAutoFit/>
          </a:bodyPr>
          <a:lstStyle/>
          <a:p>
            <a:r>
              <a:rPr lang="en-US" sz="2400" dirty="0" smtClean="0">
                <a:latin typeface="Montserrat" panose="00000500000000000000" pitchFamily="50" charset="0"/>
              </a:rPr>
              <a:t>This should not be a big problem, however, as recent data can easily be fed into the simulation. </a:t>
            </a:r>
            <a:r>
              <a:rPr lang="en-US" sz="2400" b="1" dirty="0" smtClean="0">
                <a:latin typeface="Montserrat" panose="00000500000000000000" pitchFamily="50" charset="0"/>
              </a:rPr>
              <a:t>This presentation merely demonstrates</a:t>
            </a:r>
            <a:r>
              <a:rPr lang="en-US" sz="2400" dirty="0" smtClean="0">
                <a:latin typeface="Montserrat" panose="00000500000000000000" pitchFamily="50" charset="0"/>
              </a:rPr>
              <a:t> what the simulation model is capable of doing.</a:t>
            </a:r>
            <a:endParaRPr lang="en-US" sz="2400" dirty="0">
              <a:latin typeface="Montserrat" panose="00000500000000000000" pitchFamily="50" charset="0"/>
            </a:endParaRPr>
          </a:p>
        </p:txBody>
      </p:sp>
    </p:spTree>
    <p:extLst>
      <p:ext uri="{BB962C8B-B14F-4D97-AF65-F5344CB8AC3E}">
        <p14:creationId xmlns:p14="http://schemas.microsoft.com/office/powerpoint/2010/main" val="229267840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554793" y="4156910"/>
            <a:ext cx="8559800" cy="584775"/>
          </a:xfrm>
          <a:prstGeom prst="rect">
            <a:avLst/>
          </a:prstGeom>
          <a:noFill/>
        </p:spPr>
        <p:txBody>
          <a:bodyPr wrap="square" rtlCol="0">
            <a:spAutoFit/>
          </a:bodyPr>
          <a:lstStyle/>
          <a:p>
            <a:r>
              <a:rPr lang="en-US" sz="3200" b="1" dirty="0">
                <a:latin typeface="Montserrat" panose="00000500000000000000" pitchFamily="50" charset="0"/>
              </a:rPr>
              <a:t>Station III</a:t>
            </a:r>
          </a:p>
        </p:txBody>
      </p:sp>
      <p:sp>
        <p:nvSpPr>
          <p:cNvPr id="10" name="TextBox 9"/>
          <p:cNvSpPr txBox="1"/>
          <p:nvPr/>
        </p:nvSpPr>
        <p:spPr>
          <a:xfrm>
            <a:off x="474583" y="4636684"/>
            <a:ext cx="9537700" cy="923330"/>
          </a:xfrm>
          <a:prstGeom prst="rect">
            <a:avLst/>
          </a:prstGeom>
          <a:noFill/>
        </p:spPr>
        <p:txBody>
          <a:bodyPr wrap="square" rtlCol="0">
            <a:spAutoFit/>
          </a:bodyPr>
          <a:lstStyle/>
          <a:p>
            <a:r>
              <a:rPr lang="en-US" sz="5400" dirty="0">
                <a:latin typeface="Montserrat" panose="00000500000000000000" pitchFamily="50" charset="0"/>
              </a:rPr>
              <a:t>Simulation results</a:t>
            </a:r>
          </a:p>
        </p:txBody>
      </p:sp>
    </p:spTree>
    <p:extLst>
      <p:ext uri="{BB962C8B-B14F-4D97-AF65-F5344CB8AC3E}">
        <p14:creationId xmlns:p14="http://schemas.microsoft.com/office/powerpoint/2010/main" val="316471426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76300" y="444500"/>
            <a:ext cx="8559800" cy="646331"/>
          </a:xfrm>
          <a:prstGeom prst="rect">
            <a:avLst/>
          </a:prstGeom>
          <a:noFill/>
        </p:spPr>
        <p:txBody>
          <a:bodyPr wrap="square" rtlCol="0">
            <a:spAutoFit/>
          </a:bodyPr>
          <a:lstStyle/>
          <a:p>
            <a:r>
              <a:rPr lang="en-US" sz="3600" b="1" dirty="0" smtClean="0">
                <a:latin typeface="Montserrat" panose="00000500000000000000" pitchFamily="50" charset="0"/>
              </a:rPr>
              <a:t>MRT Performance </a:t>
            </a:r>
            <a:r>
              <a:rPr lang="en-US" sz="3600" dirty="0" smtClean="0">
                <a:latin typeface="Montserrat" panose="00000500000000000000" pitchFamily="50" charset="0"/>
              </a:rPr>
              <a:t>| Default settings</a:t>
            </a:r>
            <a:endParaRPr lang="en-US" sz="3600" dirty="0">
              <a:latin typeface="Montserrat" panose="00000500000000000000" pitchFamily="50" charset="0"/>
            </a:endParaRPr>
          </a:p>
        </p:txBody>
      </p:sp>
      <p:sp>
        <p:nvSpPr>
          <p:cNvPr id="5" name="TextBox 4"/>
          <p:cNvSpPr txBox="1"/>
          <p:nvPr/>
        </p:nvSpPr>
        <p:spPr>
          <a:xfrm>
            <a:off x="907267" y="1053486"/>
            <a:ext cx="10368894" cy="830997"/>
          </a:xfrm>
          <a:prstGeom prst="rect">
            <a:avLst/>
          </a:prstGeom>
          <a:noFill/>
        </p:spPr>
        <p:txBody>
          <a:bodyPr wrap="square" rtlCol="0">
            <a:spAutoFit/>
          </a:bodyPr>
          <a:lstStyle/>
          <a:p>
            <a:r>
              <a:rPr lang="en-US" sz="1600" dirty="0" smtClean="0">
                <a:latin typeface="Montserrat" panose="00000500000000000000" pitchFamily="50" charset="0"/>
              </a:rPr>
              <a:t>We look at some reported defaults for MRT’s deployment settings to guide the simulation. Note that the data describes the MRT’s performance in 2016. But knowing the system has not revamped much of its infrastructure, there should be no problem using these settings on 2014 data.</a:t>
            </a:r>
            <a:endParaRPr lang="en-US" sz="1600" dirty="0">
              <a:latin typeface="Montserrat" panose="00000500000000000000" pitchFamily="50" charset="0"/>
            </a:endParaRPr>
          </a:p>
        </p:txBody>
      </p:sp>
      <p:sp>
        <p:nvSpPr>
          <p:cNvPr id="6" name="TextBox 5"/>
          <p:cNvSpPr txBox="1"/>
          <p:nvPr/>
        </p:nvSpPr>
        <p:spPr>
          <a:xfrm>
            <a:off x="1306604" y="2241216"/>
            <a:ext cx="9437594" cy="461665"/>
          </a:xfrm>
          <a:prstGeom prst="rect">
            <a:avLst/>
          </a:prstGeom>
          <a:noFill/>
        </p:spPr>
        <p:txBody>
          <a:bodyPr wrap="square" rtlCol="0">
            <a:spAutoFit/>
          </a:bodyPr>
          <a:lstStyle/>
          <a:p>
            <a:r>
              <a:rPr lang="en-US" sz="2400" b="1" dirty="0" smtClean="0">
                <a:latin typeface="Montserrat" panose="00000500000000000000" pitchFamily="50" charset="0"/>
              </a:rPr>
              <a:t>Number of deployed trains and average headway, 2016</a:t>
            </a:r>
            <a:endParaRPr lang="en-US" sz="2400" b="1" dirty="0">
              <a:latin typeface="Montserrat" panose="00000500000000000000" pitchFamily="50" charset="0"/>
            </a:endParaRPr>
          </a:p>
        </p:txBody>
      </p:sp>
      <p:pic>
        <p:nvPicPr>
          <p:cNvPr id="7" name="Picture 6">
            <a:extLst>
              <a:ext uri="{FF2B5EF4-FFF2-40B4-BE49-F238E27FC236}">
                <a16:creationId xmlns="" xmlns:a16="http://schemas.microsoft.com/office/drawing/2014/main" id="{2A09DF88-A034-44F8-8427-C5F2EB423B5D}"/>
              </a:ext>
            </a:extLst>
          </p:cNvPr>
          <p:cNvPicPr>
            <a:picLocks noChangeAspect="1"/>
          </p:cNvPicPr>
          <p:nvPr/>
        </p:nvPicPr>
        <p:blipFill>
          <a:blip r:embed="rId2"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1566055" y="2862509"/>
            <a:ext cx="651160" cy="651160"/>
          </a:xfrm>
          <a:prstGeom prst="rect">
            <a:avLst/>
          </a:prstGeom>
        </p:spPr>
      </p:pic>
      <p:sp>
        <p:nvSpPr>
          <p:cNvPr id="9" name="TextBox 8"/>
          <p:cNvSpPr txBox="1"/>
          <p:nvPr/>
        </p:nvSpPr>
        <p:spPr>
          <a:xfrm>
            <a:off x="2349382" y="2829668"/>
            <a:ext cx="2061254" cy="769441"/>
          </a:xfrm>
          <a:prstGeom prst="rect">
            <a:avLst/>
          </a:prstGeom>
          <a:noFill/>
        </p:spPr>
        <p:txBody>
          <a:bodyPr wrap="square" rtlCol="0">
            <a:spAutoFit/>
          </a:bodyPr>
          <a:lstStyle/>
          <a:p>
            <a:r>
              <a:rPr lang="en-US" sz="4400" b="1" dirty="0" smtClean="0">
                <a:solidFill>
                  <a:schemeClr val="accent1">
                    <a:lumMod val="50000"/>
                  </a:schemeClr>
                </a:solidFill>
                <a:latin typeface="Montserrat" panose="00000500000000000000" pitchFamily="50" charset="0"/>
              </a:rPr>
              <a:t>20</a:t>
            </a:r>
            <a:endParaRPr lang="en-US" sz="2400" b="1" dirty="0">
              <a:solidFill>
                <a:schemeClr val="accent1">
                  <a:lumMod val="50000"/>
                </a:schemeClr>
              </a:solidFill>
              <a:latin typeface="Montserrat" panose="00000500000000000000" pitchFamily="50" charset="0"/>
            </a:endParaRPr>
          </a:p>
        </p:txBody>
      </p:sp>
      <p:sp>
        <p:nvSpPr>
          <p:cNvPr id="10" name="TextBox 9"/>
          <p:cNvSpPr txBox="1"/>
          <p:nvPr/>
        </p:nvSpPr>
        <p:spPr>
          <a:xfrm>
            <a:off x="2218767" y="4298500"/>
            <a:ext cx="1161242" cy="769441"/>
          </a:xfrm>
          <a:prstGeom prst="rect">
            <a:avLst/>
          </a:prstGeom>
          <a:noFill/>
        </p:spPr>
        <p:txBody>
          <a:bodyPr wrap="square" rtlCol="0">
            <a:spAutoFit/>
          </a:bodyPr>
          <a:lstStyle/>
          <a:p>
            <a:r>
              <a:rPr lang="en-US" sz="4400" b="1" dirty="0" smtClean="0">
                <a:solidFill>
                  <a:schemeClr val="accent1">
                    <a:lumMod val="50000"/>
                  </a:schemeClr>
                </a:solidFill>
                <a:latin typeface="Montserrat" panose="00000500000000000000" pitchFamily="50" charset="0"/>
              </a:rPr>
              <a:t>4.5</a:t>
            </a:r>
            <a:endParaRPr lang="en-US" sz="2400" b="1" dirty="0">
              <a:solidFill>
                <a:schemeClr val="accent1">
                  <a:lumMod val="50000"/>
                </a:schemeClr>
              </a:solidFill>
              <a:latin typeface="Montserrat" panose="00000500000000000000" pitchFamily="50" charset="0"/>
            </a:endParaRPr>
          </a:p>
        </p:txBody>
      </p:sp>
      <p:sp>
        <p:nvSpPr>
          <p:cNvPr id="11" name="TextBox 10"/>
          <p:cNvSpPr txBox="1"/>
          <p:nvPr/>
        </p:nvSpPr>
        <p:spPr>
          <a:xfrm>
            <a:off x="3215969" y="2922000"/>
            <a:ext cx="2061254" cy="584775"/>
          </a:xfrm>
          <a:prstGeom prst="rect">
            <a:avLst/>
          </a:prstGeom>
          <a:noFill/>
        </p:spPr>
        <p:txBody>
          <a:bodyPr wrap="square" rtlCol="0">
            <a:spAutoFit/>
          </a:bodyPr>
          <a:lstStyle/>
          <a:p>
            <a:r>
              <a:rPr lang="en-US" sz="1600" dirty="0" smtClean="0">
                <a:solidFill>
                  <a:schemeClr val="accent1">
                    <a:lumMod val="50000"/>
                  </a:schemeClr>
                </a:solidFill>
                <a:latin typeface="Montserrat" panose="00000500000000000000" pitchFamily="50" charset="0"/>
              </a:rPr>
              <a:t>Trains deployed each day</a:t>
            </a:r>
            <a:endParaRPr lang="en-US" sz="1000" dirty="0">
              <a:solidFill>
                <a:schemeClr val="accent1">
                  <a:lumMod val="50000"/>
                </a:schemeClr>
              </a:solidFill>
              <a:latin typeface="Montserrat" panose="00000500000000000000" pitchFamily="50" charset="0"/>
            </a:endParaRPr>
          </a:p>
        </p:txBody>
      </p:sp>
      <p:sp>
        <p:nvSpPr>
          <p:cNvPr id="12" name="TextBox 11"/>
          <p:cNvSpPr txBox="1"/>
          <p:nvPr/>
        </p:nvSpPr>
        <p:spPr>
          <a:xfrm>
            <a:off x="3215969" y="4390832"/>
            <a:ext cx="2061254" cy="584775"/>
          </a:xfrm>
          <a:prstGeom prst="rect">
            <a:avLst/>
          </a:prstGeom>
          <a:noFill/>
        </p:spPr>
        <p:txBody>
          <a:bodyPr wrap="square" rtlCol="0">
            <a:spAutoFit/>
          </a:bodyPr>
          <a:lstStyle/>
          <a:p>
            <a:r>
              <a:rPr lang="en-US" sz="1600" dirty="0" smtClean="0">
                <a:solidFill>
                  <a:schemeClr val="accent1">
                    <a:lumMod val="50000"/>
                  </a:schemeClr>
                </a:solidFill>
                <a:latin typeface="Montserrat" panose="00000500000000000000" pitchFamily="50" charset="0"/>
              </a:rPr>
              <a:t>minutes wait for the next train</a:t>
            </a:r>
            <a:endParaRPr lang="en-US" sz="1000" dirty="0">
              <a:solidFill>
                <a:schemeClr val="accent1">
                  <a:lumMod val="50000"/>
                </a:schemeClr>
              </a:solidFill>
              <a:latin typeface="Montserrat" panose="00000500000000000000" pitchFamily="50" charset="0"/>
            </a:endParaRPr>
          </a:p>
        </p:txBody>
      </p:sp>
      <p:pic>
        <p:nvPicPr>
          <p:cNvPr id="13" name="Picture 12">
            <a:extLst>
              <a:ext uri="{FF2B5EF4-FFF2-40B4-BE49-F238E27FC236}">
                <a16:creationId xmlns="" xmlns:a16="http://schemas.microsoft.com/office/drawing/2014/main" id="{0BA6C0C7-D646-47D0-83C3-647778A70EDB}"/>
              </a:ext>
            </a:extLst>
          </p:cNvPr>
          <p:cNvPicPr>
            <a:picLocks noChangeAspect="1"/>
          </p:cNvPicPr>
          <p:nvPr/>
        </p:nvPicPr>
        <p:blipFill rotWithShape="1">
          <a:blip r:embed="rId3" cstate="print">
            <a:duotone>
              <a:schemeClr val="accent5">
                <a:shade val="45000"/>
                <a:satMod val="135000"/>
              </a:schemeClr>
              <a:prstClr val="white"/>
            </a:duotone>
            <a:extLst>
              <a:ext uri="{BEBA8EAE-BF5A-486C-A8C5-ECC9F3942E4B}">
                <a14:imgProps xmlns:a14="http://schemas.microsoft.com/office/drawing/2010/main">
                  <a14:imgLayer r:embed="rId4">
                    <a14:imgEffect>
                      <a14:backgroundRemoval t="21532" b="75362" l="12092" r="67974">
                        <a14:foregroundMark x1="36601" y1="24017" x2="36601" y2="24017"/>
                        <a14:foregroundMark x1="37908" y1="40787" x2="37908" y2="40787"/>
                        <a14:foregroundMark x1="46078" y1="75362" x2="46078" y2="75362"/>
                        <a14:foregroundMark x1="65359" y1="74534" x2="65359" y2="74534"/>
                      </a14:backgroundRemoval>
                    </a14:imgEffect>
                  </a14:imgLayer>
                </a14:imgProps>
              </a:ext>
              <a:ext uri="{28A0092B-C50C-407E-A947-70E740481C1C}">
                <a14:useLocalDpi xmlns:a14="http://schemas.microsoft.com/office/drawing/2010/main" val="0"/>
              </a:ext>
            </a:extLst>
          </a:blip>
          <a:srcRect l="5154" t="15217" r="24881" b="20465"/>
          <a:stretch/>
        </p:blipFill>
        <p:spPr>
          <a:xfrm flipH="1">
            <a:off x="1512750" y="4430567"/>
            <a:ext cx="746398" cy="541510"/>
          </a:xfrm>
          <a:prstGeom prst="rect">
            <a:avLst/>
          </a:prstGeom>
        </p:spPr>
      </p:pic>
      <p:sp>
        <p:nvSpPr>
          <p:cNvPr id="14" name="TextBox 13"/>
          <p:cNvSpPr txBox="1"/>
          <p:nvPr/>
        </p:nvSpPr>
        <p:spPr>
          <a:xfrm>
            <a:off x="2349382" y="3568332"/>
            <a:ext cx="2061254" cy="769441"/>
          </a:xfrm>
          <a:prstGeom prst="rect">
            <a:avLst/>
          </a:prstGeom>
          <a:noFill/>
        </p:spPr>
        <p:txBody>
          <a:bodyPr wrap="square" rtlCol="0">
            <a:spAutoFit/>
          </a:bodyPr>
          <a:lstStyle/>
          <a:p>
            <a:r>
              <a:rPr lang="en-US" sz="4400" b="1" dirty="0" smtClean="0">
                <a:solidFill>
                  <a:schemeClr val="accent1">
                    <a:lumMod val="50000"/>
                  </a:schemeClr>
                </a:solidFill>
                <a:latin typeface="Montserrat" panose="00000500000000000000" pitchFamily="50" charset="0"/>
              </a:rPr>
              <a:t>45</a:t>
            </a:r>
            <a:endParaRPr lang="en-US" sz="2400" b="1" dirty="0">
              <a:solidFill>
                <a:schemeClr val="accent1">
                  <a:lumMod val="50000"/>
                </a:schemeClr>
              </a:solidFill>
              <a:latin typeface="Montserrat" panose="00000500000000000000" pitchFamily="50" charset="0"/>
            </a:endParaRPr>
          </a:p>
        </p:txBody>
      </p:sp>
      <p:sp>
        <p:nvSpPr>
          <p:cNvPr id="15" name="TextBox 14"/>
          <p:cNvSpPr txBox="1"/>
          <p:nvPr/>
        </p:nvSpPr>
        <p:spPr>
          <a:xfrm>
            <a:off x="3215969" y="3660664"/>
            <a:ext cx="2061254" cy="584775"/>
          </a:xfrm>
          <a:prstGeom prst="rect">
            <a:avLst/>
          </a:prstGeom>
          <a:noFill/>
        </p:spPr>
        <p:txBody>
          <a:bodyPr wrap="square" rtlCol="0">
            <a:spAutoFit/>
          </a:bodyPr>
          <a:lstStyle/>
          <a:p>
            <a:r>
              <a:rPr lang="en-US" sz="1600" dirty="0">
                <a:solidFill>
                  <a:schemeClr val="accent1">
                    <a:lumMod val="50000"/>
                  </a:schemeClr>
                </a:solidFill>
                <a:latin typeface="Montserrat" panose="00000500000000000000" pitchFamily="50" charset="0"/>
              </a:rPr>
              <a:t>k</a:t>
            </a:r>
            <a:r>
              <a:rPr lang="en-US" sz="1600" dirty="0" smtClean="0">
                <a:solidFill>
                  <a:schemeClr val="accent1">
                    <a:lumMod val="50000"/>
                  </a:schemeClr>
                </a:solidFill>
                <a:latin typeface="Montserrat" panose="00000500000000000000" pitchFamily="50" charset="0"/>
              </a:rPr>
              <a:t>ilometers per hour (average)</a:t>
            </a:r>
            <a:endParaRPr lang="en-US" sz="1000" dirty="0">
              <a:solidFill>
                <a:schemeClr val="accent1">
                  <a:lumMod val="50000"/>
                </a:schemeClr>
              </a:solidFill>
              <a:latin typeface="Montserrat" panose="00000500000000000000" pitchFamily="50" charset="0"/>
            </a:endParaRPr>
          </a:p>
        </p:txBody>
      </p:sp>
      <p:sp>
        <p:nvSpPr>
          <p:cNvPr id="17" name="TextBox 16"/>
          <p:cNvSpPr txBox="1"/>
          <p:nvPr/>
        </p:nvSpPr>
        <p:spPr>
          <a:xfrm>
            <a:off x="6883279" y="3561438"/>
            <a:ext cx="2061254" cy="769441"/>
          </a:xfrm>
          <a:prstGeom prst="rect">
            <a:avLst/>
          </a:prstGeom>
          <a:noFill/>
        </p:spPr>
        <p:txBody>
          <a:bodyPr wrap="square" rtlCol="0">
            <a:spAutoFit/>
          </a:bodyPr>
          <a:lstStyle/>
          <a:p>
            <a:r>
              <a:rPr lang="en-US" sz="4400" b="1" dirty="0" smtClean="0">
                <a:solidFill>
                  <a:schemeClr val="accent1">
                    <a:lumMod val="50000"/>
                  </a:schemeClr>
                </a:solidFill>
                <a:latin typeface="Montserrat" panose="00000500000000000000" pitchFamily="50" charset="0"/>
              </a:rPr>
              <a:t>80</a:t>
            </a:r>
            <a:endParaRPr lang="en-US" sz="2400" b="1" dirty="0">
              <a:solidFill>
                <a:schemeClr val="accent1">
                  <a:lumMod val="50000"/>
                </a:schemeClr>
              </a:solidFill>
              <a:latin typeface="Montserrat" panose="00000500000000000000" pitchFamily="50" charset="0"/>
            </a:endParaRPr>
          </a:p>
        </p:txBody>
      </p:sp>
      <p:sp>
        <p:nvSpPr>
          <p:cNvPr id="18" name="TextBox 17"/>
          <p:cNvSpPr txBox="1"/>
          <p:nvPr/>
        </p:nvSpPr>
        <p:spPr>
          <a:xfrm>
            <a:off x="7749866" y="3653770"/>
            <a:ext cx="2061254" cy="584775"/>
          </a:xfrm>
          <a:prstGeom prst="rect">
            <a:avLst/>
          </a:prstGeom>
          <a:noFill/>
        </p:spPr>
        <p:txBody>
          <a:bodyPr wrap="square" rtlCol="0">
            <a:spAutoFit/>
          </a:bodyPr>
          <a:lstStyle/>
          <a:p>
            <a:r>
              <a:rPr lang="en-US" sz="1600" dirty="0">
                <a:solidFill>
                  <a:schemeClr val="accent1">
                    <a:lumMod val="50000"/>
                  </a:schemeClr>
                </a:solidFill>
                <a:latin typeface="Montserrat" panose="00000500000000000000" pitchFamily="50" charset="0"/>
              </a:rPr>
              <a:t>k</a:t>
            </a:r>
            <a:r>
              <a:rPr lang="en-US" sz="1600" dirty="0" smtClean="0">
                <a:solidFill>
                  <a:schemeClr val="accent1">
                    <a:lumMod val="50000"/>
                  </a:schemeClr>
                </a:solidFill>
                <a:latin typeface="Montserrat" panose="00000500000000000000" pitchFamily="50" charset="0"/>
              </a:rPr>
              <a:t>ilometers per hour (average)</a:t>
            </a:r>
            <a:endParaRPr lang="en-US" sz="1000" dirty="0">
              <a:solidFill>
                <a:schemeClr val="accent1">
                  <a:lumMod val="50000"/>
                </a:schemeClr>
              </a:solidFill>
              <a:latin typeface="Montserrat" panose="00000500000000000000" pitchFamily="50" charset="0"/>
            </a:endParaRPr>
          </a:p>
        </p:txBody>
      </p:sp>
      <p:sp>
        <p:nvSpPr>
          <p:cNvPr id="19" name="TextBox 18"/>
          <p:cNvSpPr txBox="1"/>
          <p:nvPr/>
        </p:nvSpPr>
        <p:spPr>
          <a:xfrm>
            <a:off x="6060550" y="2867338"/>
            <a:ext cx="4065085" cy="646331"/>
          </a:xfrm>
          <a:prstGeom prst="rect">
            <a:avLst/>
          </a:prstGeom>
          <a:noFill/>
        </p:spPr>
        <p:txBody>
          <a:bodyPr wrap="square" rtlCol="0">
            <a:spAutoFit/>
          </a:bodyPr>
          <a:lstStyle/>
          <a:p>
            <a:r>
              <a:rPr lang="en-US" dirty="0" smtClean="0">
                <a:latin typeface="Montserrat" panose="00000500000000000000" pitchFamily="50" charset="0"/>
              </a:rPr>
              <a:t>In contrast, the Singaporean MRT reports speeds of</a:t>
            </a:r>
            <a:endParaRPr lang="en-US" dirty="0">
              <a:latin typeface="Montserrat" panose="00000500000000000000" pitchFamily="50" charset="0"/>
            </a:endParaRPr>
          </a:p>
        </p:txBody>
      </p:sp>
      <p:sp>
        <p:nvSpPr>
          <p:cNvPr id="20" name="TextBox 19"/>
          <p:cNvSpPr txBox="1"/>
          <p:nvPr/>
        </p:nvSpPr>
        <p:spPr>
          <a:xfrm>
            <a:off x="1345099" y="5394782"/>
            <a:ext cx="9514205" cy="738664"/>
          </a:xfrm>
          <a:prstGeom prst="rect">
            <a:avLst/>
          </a:prstGeom>
          <a:noFill/>
        </p:spPr>
        <p:txBody>
          <a:bodyPr wrap="square" rtlCol="0">
            <a:spAutoFit/>
          </a:bodyPr>
          <a:lstStyle/>
          <a:p>
            <a:r>
              <a:rPr lang="en-US" sz="1400" dirty="0" smtClean="0">
                <a:solidFill>
                  <a:schemeClr val="tx1">
                    <a:lumMod val="50000"/>
                    <a:lumOff val="50000"/>
                  </a:schemeClr>
                </a:solidFill>
                <a:latin typeface="Montserrat" panose="00000500000000000000" pitchFamily="50" charset="0"/>
              </a:rPr>
              <a:t>Data sources</a:t>
            </a:r>
          </a:p>
          <a:p>
            <a:r>
              <a:rPr lang="en-US" sz="1400" dirty="0" smtClean="0">
                <a:solidFill>
                  <a:schemeClr val="tx1">
                    <a:lumMod val="50000"/>
                    <a:lumOff val="50000"/>
                  </a:schemeClr>
                </a:solidFill>
                <a:latin typeface="Montserrat" panose="00000500000000000000" pitchFamily="50" charset="0"/>
              </a:rPr>
              <a:t>Land Transportation Authority, Singapore. “Circle Line Fast Facts”. Lta.gov.sg</a:t>
            </a:r>
          </a:p>
          <a:p>
            <a:r>
              <a:rPr lang="en-US" sz="1400" dirty="0" smtClean="0">
                <a:solidFill>
                  <a:schemeClr val="tx1">
                    <a:lumMod val="50000"/>
                    <a:lumOff val="50000"/>
                  </a:schemeClr>
                </a:solidFill>
                <a:latin typeface="Montserrat" panose="00000500000000000000" pitchFamily="50" charset="0"/>
              </a:rPr>
              <a:t>Yee, </a:t>
            </a:r>
            <a:r>
              <a:rPr lang="en-US" sz="1400" dirty="0" err="1" smtClean="0">
                <a:solidFill>
                  <a:schemeClr val="tx1">
                    <a:lumMod val="50000"/>
                    <a:lumOff val="50000"/>
                  </a:schemeClr>
                </a:solidFill>
                <a:latin typeface="Montserrat" panose="00000500000000000000" pitchFamily="50" charset="0"/>
              </a:rPr>
              <a:t>Jovic</a:t>
            </a:r>
            <a:r>
              <a:rPr lang="en-US" sz="1400" dirty="0" smtClean="0">
                <a:solidFill>
                  <a:schemeClr val="tx1">
                    <a:lumMod val="50000"/>
                    <a:lumOff val="50000"/>
                  </a:schemeClr>
                </a:solidFill>
                <a:latin typeface="Montserrat" panose="00000500000000000000" pitchFamily="50" charset="0"/>
              </a:rPr>
              <a:t> (2017). “MRT eyes bigger capacity, faster trains in 2017”. Philippine Daily Inquirer</a:t>
            </a:r>
          </a:p>
        </p:txBody>
      </p:sp>
      <p:pic>
        <p:nvPicPr>
          <p:cNvPr id="21" name="Picture 20"/>
          <p:cNvPicPr>
            <a:picLocks noChangeAspect="1"/>
          </p:cNvPicPr>
          <p:nvPr/>
        </p:nvPicPr>
        <p:blipFill>
          <a:blip r:embed="rId5"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1609913" y="3677016"/>
            <a:ext cx="552072" cy="552072"/>
          </a:xfrm>
          <a:prstGeom prst="rect">
            <a:avLst/>
          </a:prstGeom>
        </p:spPr>
      </p:pic>
      <p:pic>
        <p:nvPicPr>
          <p:cNvPr id="22" name="Picture 21"/>
          <p:cNvPicPr>
            <a:picLocks noChangeAspect="1"/>
          </p:cNvPicPr>
          <p:nvPr/>
        </p:nvPicPr>
        <p:blipFill>
          <a:blip r:embed="rId5"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6331207" y="3677016"/>
            <a:ext cx="552072" cy="552072"/>
          </a:xfrm>
          <a:prstGeom prst="rect">
            <a:avLst/>
          </a:prstGeom>
        </p:spPr>
      </p:pic>
    </p:spTree>
    <p:extLst>
      <p:ext uri="{BB962C8B-B14F-4D97-AF65-F5344CB8AC3E}">
        <p14:creationId xmlns:p14="http://schemas.microsoft.com/office/powerpoint/2010/main" val="88433087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76300" y="444500"/>
            <a:ext cx="8559800" cy="646331"/>
          </a:xfrm>
          <a:prstGeom prst="rect">
            <a:avLst/>
          </a:prstGeom>
          <a:noFill/>
        </p:spPr>
        <p:txBody>
          <a:bodyPr wrap="square" rtlCol="0">
            <a:spAutoFit/>
          </a:bodyPr>
          <a:lstStyle/>
          <a:p>
            <a:r>
              <a:rPr lang="en-US" sz="3600" b="1" dirty="0" smtClean="0">
                <a:latin typeface="Montserrat" panose="00000500000000000000" pitchFamily="50" charset="0"/>
              </a:rPr>
              <a:t>MRT Performance </a:t>
            </a:r>
            <a:r>
              <a:rPr lang="en-US" sz="3600" dirty="0" smtClean="0">
                <a:latin typeface="Montserrat" panose="00000500000000000000" pitchFamily="50" charset="0"/>
              </a:rPr>
              <a:t>| Default settings</a:t>
            </a:r>
            <a:endParaRPr lang="en-US" sz="3600" dirty="0">
              <a:latin typeface="Montserrat" panose="00000500000000000000" pitchFamily="50" charset="0"/>
            </a:endParaRPr>
          </a:p>
        </p:txBody>
      </p:sp>
      <p:sp>
        <p:nvSpPr>
          <p:cNvPr id="5" name="TextBox 4"/>
          <p:cNvSpPr txBox="1"/>
          <p:nvPr/>
        </p:nvSpPr>
        <p:spPr>
          <a:xfrm>
            <a:off x="907267" y="1053486"/>
            <a:ext cx="10368894" cy="830997"/>
          </a:xfrm>
          <a:prstGeom prst="rect">
            <a:avLst/>
          </a:prstGeom>
          <a:noFill/>
        </p:spPr>
        <p:txBody>
          <a:bodyPr wrap="square" rtlCol="0">
            <a:spAutoFit/>
          </a:bodyPr>
          <a:lstStyle/>
          <a:p>
            <a:r>
              <a:rPr lang="en-US" sz="1600" dirty="0" smtClean="0">
                <a:latin typeface="Montserrat" panose="00000500000000000000" pitchFamily="50" charset="0"/>
              </a:rPr>
              <a:t>We look at some reported defaults for MRT’s deployment settings to guide the simulation. Note that the data describes the MRT’s performance in 2016. But knowing the system has not revamped much of its infrastructure, there should be no problem using these settings on 2014 data.</a:t>
            </a:r>
            <a:endParaRPr lang="en-US" sz="1600" dirty="0">
              <a:latin typeface="Montserrat" panose="00000500000000000000" pitchFamily="50" charset="0"/>
            </a:endParaRPr>
          </a:p>
        </p:txBody>
      </p:sp>
      <p:pic>
        <p:nvPicPr>
          <p:cNvPr id="7" name="Picture 6">
            <a:extLst>
              <a:ext uri="{FF2B5EF4-FFF2-40B4-BE49-F238E27FC236}">
                <a16:creationId xmlns="" xmlns:a16="http://schemas.microsoft.com/office/drawing/2014/main" id="{2A09DF88-A034-44F8-8427-C5F2EB423B5D}"/>
              </a:ext>
            </a:extLst>
          </p:cNvPr>
          <p:cNvPicPr>
            <a:picLocks noChangeAspect="1"/>
          </p:cNvPicPr>
          <p:nvPr/>
        </p:nvPicPr>
        <p:blipFill>
          <a:blip r:embed="rId2"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2961564" y="2964078"/>
            <a:ext cx="1148379" cy="1148379"/>
          </a:xfrm>
          <a:prstGeom prst="rect">
            <a:avLst/>
          </a:prstGeom>
        </p:spPr>
      </p:pic>
      <p:sp>
        <p:nvSpPr>
          <p:cNvPr id="9" name="TextBox 8"/>
          <p:cNvSpPr txBox="1"/>
          <p:nvPr/>
        </p:nvSpPr>
        <p:spPr>
          <a:xfrm>
            <a:off x="2358524" y="2747359"/>
            <a:ext cx="2061254" cy="1446550"/>
          </a:xfrm>
          <a:prstGeom prst="rect">
            <a:avLst/>
          </a:prstGeom>
          <a:noFill/>
        </p:spPr>
        <p:txBody>
          <a:bodyPr wrap="square" rtlCol="0">
            <a:spAutoFit/>
          </a:bodyPr>
          <a:lstStyle/>
          <a:p>
            <a:r>
              <a:rPr lang="en-US" sz="8800" b="1" dirty="0" smtClean="0">
                <a:solidFill>
                  <a:schemeClr val="accent1">
                    <a:lumMod val="50000"/>
                  </a:schemeClr>
                </a:solidFill>
                <a:latin typeface="Montserrat" panose="00000500000000000000" pitchFamily="50" charset="0"/>
              </a:rPr>
              <a:t>1</a:t>
            </a:r>
            <a:endParaRPr lang="en-US" sz="5400" b="1" dirty="0">
              <a:solidFill>
                <a:schemeClr val="accent1">
                  <a:lumMod val="50000"/>
                </a:schemeClr>
              </a:solidFill>
              <a:latin typeface="Montserrat" panose="00000500000000000000" pitchFamily="50" charset="0"/>
            </a:endParaRPr>
          </a:p>
        </p:txBody>
      </p:sp>
      <p:sp>
        <p:nvSpPr>
          <p:cNvPr id="11" name="TextBox 10"/>
          <p:cNvSpPr txBox="1"/>
          <p:nvPr/>
        </p:nvSpPr>
        <p:spPr>
          <a:xfrm>
            <a:off x="7087120" y="4059907"/>
            <a:ext cx="3280365" cy="584775"/>
          </a:xfrm>
          <a:prstGeom prst="rect">
            <a:avLst/>
          </a:prstGeom>
          <a:noFill/>
        </p:spPr>
        <p:txBody>
          <a:bodyPr wrap="square" rtlCol="0">
            <a:spAutoFit/>
          </a:bodyPr>
          <a:lstStyle/>
          <a:p>
            <a:r>
              <a:rPr lang="en-US" sz="1600" dirty="0" smtClean="0">
                <a:solidFill>
                  <a:schemeClr val="accent1">
                    <a:lumMod val="50000"/>
                  </a:schemeClr>
                </a:solidFill>
                <a:latin typeface="Montserrat" panose="00000500000000000000" pitchFamily="50" charset="0"/>
              </a:rPr>
              <a:t>Includes both standing and sitting passengers</a:t>
            </a:r>
            <a:endParaRPr lang="en-US" sz="1000" dirty="0">
              <a:solidFill>
                <a:schemeClr val="accent1">
                  <a:lumMod val="50000"/>
                </a:schemeClr>
              </a:solidFill>
              <a:latin typeface="Montserrat" panose="00000500000000000000" pitchFamily="50" charset="0"/>
            </a:endParaRPr>
          </a:p>
        </p:txBody>
      </p:sp>
      <p:sp>
        <p:nvSpPr>
          <p:cNvPr id="20" name="TextBox 19"/>
          <p:cNvSpPr txBox="1"/>
          <p:nvPr/>
        </p:nvSpPr>
        <p:spPr>
          <a:xfrm>
            <a:off x="1334611" y="4932058"/>
            <a:ext cx="9514205" cy="307777"/>
          </a:xfrm>
          <a:prstGeom prst="rect">
            <a:avLst/>
          </a:prstGeom>
          <a:noFill/>
        </p:spPr>
        <p:txBody>
          <a:bodyPr wrap="square" rtlCol="0">
            <a:spAutoFit/>
          </a:bodyPr>
          <a:lstStyle/>
          <a:p>
            <a:r>
              <a:rPr lang="en-US" sz="1400" dirty="0" smtClean="0">
                <a:solidFill>
                  <a:schemeClr val="tx1">
                    <a:lumMod val="50000"/>
                    <a:lumOff val="50000"/>
                  </a:schemeClr>
                </a:solidFill>
                <a:latin typeface="Montserrat" panose="00000500000000000000" pitchFamily="50" charset="0"/>
              </a:rPr>
              <a:t>Source: DOTC</a:t>
            </a:r>
          </a:p>
        </p:txBody>
      </p:sp>
      <p:sp>
        <p:nvSpPr>
          <p:cNvPr id="23" name="TextBox 22"/>
          <p:cNvSpPr txBox="1"/>
          <p:nvPr/>
        </p:nvSpPr>
        <p:spPr>
          <a:xfrm>
            <a:off x="1306604" y="2241216"/>
            <a:ext cx="9437594" cy="461665"/>
          </a:xfrm>
          <a:prstGeom prst="rect">
            <a:avLst/>
          </a:prstGeom>
          <a:noFill/>
        </p:spPr>
        <p:txBody>
          <a:bodyPr wrap="square" rtlCol="0">
            <a:spAutoFit/>
          </a:bodyPr>
          <a:lstStyle/>
          <a:p>
            <a:r>
              <a:rPr lang="en-US" sz="2400" b="1" dirty="0" smtClean="0">
                <a:latin typeface="Montserrat" panose="00000500000000000000" pitchFamily="50" charset="0"/>
              </a:rPr>
              <a:t>Passenger capacity of the MRT-3:</a:t>
            </a:r>
            <a:endParaRPr lang="en-US" sz="2400" b="1" dirty="0">
              <a:latin typeface="Montserrat" panose="00000500000000000000" pitchFamily="50" charset="0"/>
            </a:endParaRPr>
          </a:p>
        </p:txBody>
      </p:sp>
      <p:pic>
        <p:nvPicPr>
          <p:cNvPr id="24" name="Picture 23">
            <a:extLst>
              <a:ext uri="{FF2B5EF4-FFF2-40B4-BE49-F238E27FC236}">
                <a16:creationId xmlns="" xmlns:a16="http://schemas.microsoft.com/office/drawing/2014/main" id="{0A4DE35F-106C-4418-AA48-FC61EB10D5F0}"/>
              </a:ext>
            </a:extLst>
          </p:cNvPr>
          <p:cNvPicPr>
            <a:picLocks noChangeAspect="1"/>
          </p:cNvPicPr>
          <p:nvPr/>
        </p:nvPicPr>
        <p:blipFill>
          <a:blip r:embed="rId3"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6027034" y="3015805"/>
            <a:ext cx="755904" cy="974313"/>
          </a:xfrm>
          <a:prstGeom prst="rect">
            <a:avLst/>
          </a:prstGeom>
        </p:spPr>
      </p:pic>
      <p:sp>
        <p:nvSpPr>
          <p:cNvPr id="26" name="TextBox 25"/>
          <p:cNvSpPr txBox="1"/>
          <p:nvPr/>
        </p:nvSpPr>
        <p:spPr>
          <a:xfrm>
            <a:off x="6935029" y="2747359"/>
            <a:ext cx="2826529" cy="1446550"/>
          </a:xfrm>
          <a:prstGeom prst="rect">
            <a:avLst/>
          </a:prstGeom>
          <a:noFill/>
        </p:spPr>
        <p:txBody>
          <a:bodyPr wrap="square" rtlCol="0">
            <a:spAutoFit/>
          </a:bodyPr>
          <a:lstStyle/>
          <a:p>
            <a:r>
              <a:rPr lang="en-US" sz="8800" b="1" dirty="0" smtClean="0">
                <a:solidFill>
                  <a:schemeClr val="accent1">
                    <a:lumMod val="50000"/>
                  </a:schemeClr>
                </a:solidFill>
                <a:latin typeface="Montserrat" panose="00000500000000000000" pitchFamily="50" charset="0"/>
              </a:rPr>
              <a:t>1,182</a:t>
            </a:r>
            <a:endParaRPr lang="en-US" sz="5400" b="1" dirty="0">
              <a:solidFill>
                <a:schemeClr val="accent1">
                  <a:lumMod val="50000"/>
                </a:schemeClr>
              </a:solidFill>
              <a:latin typeface="Montserrat" panose="00000500000000000000" pitchFamily="50" charset="0"/>
            </a:endParaRPr>
          </a:p>
        </p:txBody>
      </p:sp>
      <p:sp>
        <p:nvSpPr>
          <p:cNvPr id="27" name="TextBox 26"/>
          <p:cNvSpPr txBox="1"/>
          <p:nvPr/>
        </p:nvSpPr>
        <p:spPr>
          <a:xfrm>
            <a:off x="4873775" y="2613357"/>
            <a:ext cx="2061254" cy="1446550"/>
          </a:xfrm>
          <a:prstGeom prst="rect">
            <a:avLst/>
          </a:prstGeom>
          <a:noFill/>
        </p:spPr>
        <p:txBody>
          <a:bodyPr wrap="square" rtlCol="0">
            <a:spAutoFit/>
          </a:bodyPr>
          <a:lstStyle/>
          <a:p>
            <a:r>
              <a:rPr lang="en-US" sz="8800" b="1" dirty="0" smtClean="0">
                <a:solidFill>
                  <a:schemeClr val="accent1">
                    <a:lumMod val="50000"/>
                  </a:schemeClr>
                </a:solidFill>
                <a:latin typeface="Montserrat" panose="00000500000000000000" pitchFamily="50" charset="0"/>
              </a:rPr>
              <a:t>:</a:t>
            </a:r>
            <a:endParaRPr lang="en-US" sz="5400" b="1" dirty="0">
              <a:solidFill>
                <a:schemeClr val="accent1">
                  <a:lumMod val="50000"/>
                </a:schemeClr>
              </a:solidFill>
              <a:latin typeface="Montserrat" panose="00000500000000000000" pitchFamily="50" charset="0"/>
            </a:endParaRPr>
          </a:p>
        </p:txBody>
      </p:sp>
      <p:sp>
        <p:nvSpPr>
          <p:cNvPr id="28" name="TextBox 27"/>
          <p:cNvSpPr txBox="1"/>
          <p:nvPr/>
        </p:nvSpPr>
        <p:spPr>
          <a:xfrm>
            <a:off x="3005697" y="4059907"/>
            <a:ext cx="3280365" cy="584775"/>
          </a:xfrm>
          <a:prstGeom prst="rect">
            <a:avLst/>
          </a:prstGeom>
          <a:noFill/>
        </p:spPr>
        <p:txBody>
          <a:bodyPr wrap="square" rtlCol="0">
            <a:spAutoFit/>
          </a:bodyPr>
          <a:lstStyle/>
          <a:p>
            <a:r>
              <a:rPr lang="en-US" sz="1600" dirty="0" smtClean="0">
                <a:solidFill>
                  <a:schemeClr val="accent1">
                    <a:lumMod val="50000"/>
                  </a:schemeClr>
                </a:solidFill>
                <a:latin typeface="Montserrat" panose="00000500000000000000" pitchFamily="50" charset="0"/>
              </a:rPr>
              <a:t>A single train,</a:t>
            </a:r>
          </a:p>
          <a:p>
            <a:r>
              <a:rPr lang="en-US" sz="1600" dirty="0" smtClean="0">
                <a:solidFill>
                  <a:schemeClr val="accent1">
                    <a:lumMod val="50000"/>
                  </a:schemeClr>
                </a:solidFill>
                <a:latin typeface="Montserrat" panose="00000500000000000000" pitchFamily="50" charset="0"/>
              </a:rPr>
              <a:t>With 3 cars</a:t>
            </a:r>
            <a:endParaRPr lang="en-US" sz="1000" dirty="0">
              <a:solidFill>
                <a:schemeClr val="accent1">
                  <a:lumMod val="50000"/>
                </a:schemeClr>
              </a:solidFill>
              <a:latin typeface="Montserrat" panose="00000500000000000000" pitchFamily="50" charset="0"/>
            </a:endParaRPr>
          </a:p>
        </p:txBody>
      </p:sp>
    </p:spTree>
    <p:extLst>
      <p:ext uri="{BB962C8B-B14F-4D97-AF65-F5344CB8AC3E}">
        <p14:creationId xmlns:p14="http://schemas.microsoft.com/office/powerpoint/2010/main" val="401915888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76300" y="444500"/>
            <a:ext cx="8559800" cy="646331"/>
          </a:xfrm>
          <a:prstGeom prst="rect">
            <a:avLst/>
          </a:prstGeom>
          <a:noFill/>
        </p:spPr>
        <p:txBody>
          <a:bodyPr wrap="square" rtlCol="0">
            <a:spAutoFit/>
          </a:bodyPr>
          <a:lstStyle/>
          <a:p>
            <a:r>
              <a:rPr lang="en-US" sz="3600" b="1" dirty="0" smtClean="0">
                <a:latin typeface="Montserrat" panose="00000500000000000000" pitchFamily="50" charset="0"/>
              </a:rPr>
              <a:t>A dwindling service</a:t>
            </a:r>
            <a:endParaRPr lang="en-US" sz="3600" dirty="0">
              <a:latin typeface="Montserrat" panose="00000500000000000000" pitchFamily="50" charset="0"/>
            </a:endParaRPr>
          </a:p>
        </p:txBody>
      </p:sp>
      <p:sp>
        <p:nvSpPr>
          <p:cNvPr id="23" name="TextBox 22"/>
          <p:cNvSpPr txBox="1"/>
          <p:nvPr/>
        </p:nvSpPr>
        <p:spPr>
          <a:xfrm>
            <a:off x="876300" y="996701"/>
            <a:ext cx="9437594" cy="707886"/>
          </a:xfrm>
          <a:prstGeom prst="rect">
            <a:avLst/>
          </a:prstGeom>
          <a:noFill/>
        </p:spPr>
        <p:txBody>
          <a:bodyPr wrap="square" rtlCol="0">
            <a:spAutoFit/>
          </a:bodyPr>
          <a:lstStyle/>
          <a:p>
            <a:r>
              <a:rPr lang="en-US" sz="2000" dirty="0" smtClean="0">
                <a:latin typeface="Montserrat" panose="00000500000000000000" pitchFamily="50" charset="0"/>
              </a:rPr>
              <a:t>Waiting time on platform between train arrivals against the number of trains deployed (speed = 45kph)</a:t>
            </a:r>
            <a:endParaRPr lang="en-US" sz="2000" dirty="0">
              <a:latin typeface="Montserrat" panose="00000500000000000000" pitchFamily="50" charset="0"/>
            </a:endParaRPr>
          </a:p>
        </p:txBody>
      </p:sp>
      <p:graphicFrame>
        <p:nvGraphicFramePr>
          <p:cNvPr id="24" name="Chart 23"/>
          <p:cNvGraphicFramePr/>
          <p:nvPr>
            <p:extLst>
              <p:ext uri="{D42A27DB-BD31-4B8C-83A1-F6EECF244321}">
                <p14:modId xmlns:p14="http://schemas.microsoft.com/office/powerpoint/2010/main" val="2515158748"/>
              </p:ext>
            </p:extLst>
          </p:nvPr>
        </p:nvGraphicFramePr>
        <p:xfrm>
          <a:off x="1996141" y="1831197"/>
          <a:ext cx="8317753" cy="4844131"/>
        </p:xfrm>
        <a:graphic>
          <a:graphicData uri="http://schemas.openxmlformats.org/drawingml/2006/chart">
            <c:chart xmlns:c="http://schemas.openxmlformats.org/drawingml/2006/chart" xmlns:r="http://schemas.openxmlformats.org/officeDocument/2006/relationships" r:id="rId2"/>
          </a:graphicData>
        </a:graphic>
      </p:graphicFrame>
      <p:sp>
        <p:nvSpPr>
          <p:cNvPr id="25" name="TextBox 24"/>
          <p:cNvSpPr txBox="1"/>
          <p:nvPr/>
        </p:nvSpPr>
        <p:spPr>
          <a:xfrm>
            <a:off x="423789" y="2921630"/>
            <a:ext cx="1700432" cy="338554"/>
          </a:xfrm>
          <a:prstGeom prst="rect">
            <a:avLst/>
          </a:prstGeom>
          <a:noFill/>
        </p:spPr>
        <p:txBody>
          <a:bodyPr wrap="square" rtlCol="0">
            <a:spAutoFit/>
          </a:bodyPr>
          <a:lstStyle/>
          <a:p>
            <a:r>
              <a:rPr lang="en-US" sz="1600" dirty="0" smtClean="0">
                <a:solidFill>
                  <a:srgbClr val="002060"/>
                </a:solidFill>
                <a:latin typeface="Montserrat" panose="00000500000000000000" pitchFamily="50" charset="0"/>
              </a:rPr>
              <a:t>Waiting time</a:t>
            </a:r>
            <a:endParaRPr lang="en-US" sz="1600" dirty="0">
              <a:solidFill>
                <a:srgbClr val="002060"/>
              </a:solidFill>
              <a:latin typeface="Montserrat" panose="00000500000000000000" pitchFamily="50" charset="0"/>
            </a:endParaRPr>
          </a:p>
        </p:txBody>
      </p:sp>
      <p:sp>
        <p:nvSpPr>
          <p:cNvPr id="26" name="TextBox 25"/>
          <p:cNvSpPr txBox="1"/>
          <p:nvPr/>
        </p:nvSpPr>
        <p:spPr>
          <a:xfrm>
            <a:off x="10185814" y="5844331"/>
            <a:ext cx="1700432" cy="830997"/>
          </a:xfrm>
          <a:prstGeom prst="rect">
            <a:avLst/>
          </a:prstGeom>
          <a:noFill/>
        </p:spPr>
        <p:txBody>
          <a:bodyPr wrap="square" rtlCol="0">
            <a:spAutoFit/>
          </a:bodyPr>
          <a:lstStyle/>
          <a:p>
            <a:r>
              <a:rPr lang="en-US" sz="1600" dirty="0" smtClean="0">
                <a:solidFill>
                  <a:srgbClr val="002060"/>
                </a:solidFill>
                <a:latin typeface="Montserrat" panose="00000500000000000000" pitchFamily="50" charset="0"/>
              </a:rPr>
              <a:t>Number of deployed trains</a:t>
            </a:r>
            <a:endParaRPr lang="en-US" sz="1600" dirty="0">
              <a:solidFill>
                <a:srgbClr val="002060"/>
              </a:solidFill>
              <a:latin typeface="Montserrat" panose="00000500000000000000" pitchFamily="50" charset="0"/>
            </a:endParaRPr>
          </a:p>
        </p:txBody>
      </p:sp>
    </p:spTree>
    <p:extLst>
      <p:ext uri="{BB962C8B-B14F-4D97-AF65-F5344CB8AC3E}">
        <p14:creationId xmlns:p14="http://schemas.microsoft.com/office/powerpoint/2010/main" val="343218865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76300" y="444500"/>
            <a:ext cx="8559800" cy="646331"/>
          </a:xfrm>
          <a:prstGeom prst="rect">
            <a:avLst/>
          </a:prstGeom>
          <a:noFill/>
        </p:spPr>
        <p:txBody>
          <a:bodyPr wrap="square" rtlCol="0">
            <a:spAutoFit/>
          </a:bodyPr>
          <a:lstStyle/>
          <a:p>
            <a:r>
              <a:rPr lang="en-US" sz="3600" b="1" dirty="0">
                <a:latin typeface="Montserrat" panose="00000500000000000000" pitchFamily="50" charset="0"/>
              </a:rPr>
              <a:t>A dwindling service</a:t>
            </a:r>
            <a:endParaRPr lang="en-US" sz="3600" dirty="0">
              <a:latin typeface="Montserrat" panose="00000500000000000000" pitchFamily="50" charset="0"/>
            </a:endParaRPr>
          </a:p>
        </p:txBody>
      </p:sp>
      <p:sp>
        <p:nvSpPr>
          <p:cNvPr id="23" name="TextBox 22"/>
          <p:cNvSpPr txBox="1"/>
          <p:nvPr/>
        </p:nvSpPr>
        <p:spPr>
          <a:xfrm>
            <a:off x="876300" y="996701"/>
            <a:ext cx="9437594" cy="707886"/>
          </a:xfrm>
          <a:prstGeom prst="rect">
            <a:avLst/>
          </a:prstGeom>
          <a:noFill/>
        </p:spPr>
        <p:txBody>
          <a:bodyPr wrap="square" rtlCol="0">
            <a:spAutoFit/>
          </a:bodyPr>
          <a:lstStyle/>
          <a:p>
            <a:r>
              <a:rPr lang="en-US" sz="2000" dirty="0" smtClean="0">
                <a:latin typeface="Montserrat" panose="00000500000000000000" pitchFamily="50" charset="0"/>
              </a:rPr>
              <a:t>Waiting time on platform between train arrivals against the number of trains deployed (speed = 45kph)</a:t>
            </a:r>
            <a:endParaRPr lang="en-US" sz="2000" dirty="0">
              <a:latin typeface="Montserrat" panose="00000500000000000000" pitchFamily="50" charset="0"/>
            </a:endParaRPr>
          </a:p>
        </p:txBody>
      </p:sp>
      <p:graphicFrame>
        <p:nvGraphicFramePr>
          <p:cNvPr id="24" name="Chart 23"/>
          <p:cNvGraphicFramePr/>
          <p:nvPr>
            <p:extLst>
              <p:ext uri="{D42A27DB-BD31-4B8C-83A1-F6EECF244321}">
                <p14:modId xmlns:p14="http://schemas.microsoft.com/office/powerpoint/2010/main" val="3562250997"/>
              </p:ext>
            </p:extLst>
          </p:nvPr>
        </p:nvGraphicFramePr>
        <p:xfrm>
          <a:off x="1996141" y="1831197"/>
          <a:ext cx="8317753" cy="4844131"/>
        </p:xfrm>
        <a:graphic>
          <a:graphicData uri="http://schemas.openxmlformats.org/drawingml/2006/chart">
            <c:chart xmlns:c="http://schemas.openxmlformats.org/drawingml/2006/chart" xmlns:r="http://schemas.openxmlformats.org/officeDocument/2006/relationships" r:id="rId2"/>
          </a:graphicData>
        </a:graphic>
      </p:graphicFrame>
      <p:sp>
        <p:nvSpPr>
          <p:cNvPr id="25" name="TextBox 24"/>
          <p:cNvSpPr txBox="1"/>
          <p:nvPr/>
        </p:nvSpPr>
        <p:spPr>
          <a:xfrm>
            <a:off x="423789" y="2921630"/>
            <a:ext cx="1700432" cy="338554"/>
          </a:xfrm>
          <a:prstGeom prst="rect">
            <a:avLst/>
          </a:prstGeom>
          <a:noFill/>
        </p:spPr>
        <p:txBody>
          <a:bodyPr wrap="square" rtlCol="0">
            <a:spAutoFit/>
          </a:bodyPr>
          <a:lstStyle/>
          <a:p>
            <a:r>
              <a:rPr lang="en-US" sz="1600" dirty="0" smtClean="0">
                <a:solidFill>
                  <a:srgbClr val="002060"/>
                </a:solidFill>
                <a:latin typeface="Montserrat" panose="00000500000000000000" pitchFamily="50" charset="0"/>
              </a:rPr>
              <a:t>Waiting time</a:t>
            </a:r>
            <a:endParaRPr lang="en-US" sz="1600" dirty="0">
              <a:solidFill>
                <a:srgbClr val="002060"/>
              </a:solidFill>
              <a:latin typeface="Montserrat" panose="00000500000000000000" pitchFamily="50" charset="0"/>
            </a:endParaRPr>
          </a:p>
        </p:txBody>
      </p:sp>
      <p:sp>
        <p:nvSpPr>
          <p:cNvPr id="26" name="TextBox 25"/>
          <p:cNvSpPr txBox="1"/>
          <p:nvPr/>
        </p:nvSpPr>
        <p:spPr>
          <a:xfrm>
            <a:off x="10185814" y="5844331"/>
            <a:ext cx="1700432" cy="830997"/>
          </a:xfrm>
          <a:prstGeom prst="rect">
            <a:avLst/>
          </a:prstGeom>
          <a:noFill/>
        </p:spPr>
        <p:txBody>
          <a:bodyPr wrap="square" rtlCol="0">
            <a:spAutoFit/>
          </a:bodyPr>
          <a:lstStyle/>
          <a:p>
            <a:r>
              <a:rPr lang="en-US" sz="1600" dirty="0" smtClean="0">
                <a:solidFill>
                  <a:srgbClr val="002060"/>
                </a:solidFill>
                <a:latin typeface="Montserrat" panose="00000500000000000000" pitchFamily="50" charset="0"/>
              </a:rPr>
              <a:t>Number of deployed trains</a:t>
            </a:r>
            <a:endParaRPr lang="en-US" sz="1600" dirty="0">
              <a:solidFill>
                <a:srgbClr val="002060"/>
              </a:solidFill>
              <a:latin typeface="Montserrat" panose="00000500000000000000" pitchFamily="50" charset="0"/>
            </a:endParaRPr>
          </a:p>
        </p:txBody>
      </p:sp>
    </p:spTree>
    <p:extLst>
      <p:ext uri="{BB962C8B-B14F-4D97-AF65-F5344CB8AC3E}">
        <p14:creationId xmlns:p14="http://schemas.microsoft.com/office/powerpoint/2010/main" val="99187365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76300" y="444500"/>
            <a:ext cx="8559800" cy="646331"/>
          </a:xfrm>
          <a:prstGeom prst="rect">
            <a:avLst/>
          </a:prstGeom>
          <a:noFill/>
        </p:spPr>
        <p:txBody>
          <a:bodyPr wrap="square" rtlCol="0">
            <a:spAutoFit/>
          </a:bodyPr>
          <a:lstStyle/>
          <a:p>
            <a:r>
              <a:rPr lang="en-US" sz="3600" b="1" dirty="0">
                <a:latin typeface="Montserrat" panose="00000500000000000000" pitchFamily="50" charset="0"/>
              </a:rPr>
              <a:t>A dwindling service</a:t>
            </a:r>
            <a:endParaRPr lang="en-US" sz="3600" dirty="0">
              <a:latin typeface="Montserrat" panose="00000500000000000000" pitchFamily="50" charset="0"/>
            </a:endParaRPr>
          </a:p>
        </p:txBody>
      </p:sp>
      <p:sp>
        <p:nvSpPr>
          <p:cNvPr id="23" name="TextBox 22"/>
          <p:cNvSpPr txBox="1"/>
          <p:nvPr/>
        </p:nvSpPr>
        <p:spPr>
          <a:xfrm>
            <a:off x="876300" y="996701"/>
            <a:ext cx="9437594" cy="707886"/>
          </a:xfrm>
          <a:prstGeom prst="rect">
            <a:avLst/>
          </a:prstGeom>
          <a:noFill/>
        </p:spPr>
        <p:txBody>
          <a:bodyPr wrap="square" rtlCol="0">
            <a:spAutoFit/>
          </a:bodyPr>
          <a:lstStyle/>
          <a:p>
            <a:r>
              <a:rPr lang="en-US" sz="2000" dirty="0" smtClean="0">
                <a:latin typeface="Montserrat" panose="00000500000000000000" pitchFamily="50" charset="0"/>
              </a:rPr>
              <a:t>Waiting time on platform between train arrivals against the number of trains deployed (speed = 45kph)</a:t>
            </a:r>
            <a:endParaRPr lang="en-US" sz="2000" dirty="0">
              <a:latin typeface="Montserrat" panose="00000500000000000000" pitchFamily="50" charset="0"/>
            </a:endParaRPr>
          </a:p>
        </p:txBody>
      </p:sp>
      <p:graphicFrame>
        <p:nvGraphicFramePr>
          <p:cNvPr id="24" name="Chart 23"/>
          <p:cNvGraphicFramePr/>
          <p:nvPr>
            <p:extLst>
              <p:ext uri="{D42A27DB-BD31-4B8C-83A1-F6EECF244321}">
                <p14:modId xmlns:p14="http://schemas.microsoft.com/office/powerpoint/2010/main" val="2785585889"/>
              </p:ext>
            </p:extLst>
          </p:nvPr>
        </p:nvGraphicFramePr>
        <p:xfrm>
          <a:off x="1996141" y="1831197"/>
          <a:ext cx="8317753" cy="4844131"/>
        </p:xfrm>
        <a:graphic>
          <a:graphicData uri="http://schemas.openxmlformats.org/drawingml/2006/chart">
            <c:chart xmlns:c="http://schemas.openxmlformats.org/drawingml/2006/chart" xmlns:r="http://schemas.openxmlformats.org/officeDocument/2006/relationships" r:id="rId2"/>
          </a:graphicData>
        </a:graphic>
      </p:graphicFrame>
      <p:sp>
        <p:nvSpPr>
          <p:cNvPr id="25" name="TextBox 24"/>
          <p:cNvSpPr txBox="1"/>
          <p:nvPr/>
        </p:nvSpPr>
        <p:spPr>
          <a:xfrm>
            <a:off x="423789" y="2921630"/>
            <a:ext cx="1700432" cy="338554"/>
          </a:xfrm>
          <a:prstGeom prst="rect">
            <a:avLst/>
          </a:prstGeom>
          <a:noFill/>
        </p:spPr>
        <p:txBody>
          <a:bodyPr wrap="square" rtlCol="0">
            <a:spAutoFit/>
          </a:bodyPr>
          <a:lstStyle/>
          <a:p>
            <a:r>
              <a:rPr lang="en-US" sz="1600" dirty="0" smtClean="0">
                <a:solidFill>
                  <a:srgbClr val="002060"/>
                </a:solidFill>
                <a:latin typeface="Montserrat" panose="00000500000000000000" pitchFamily="50" charset="0"/>
              </a:rPr>
              <a:t>Waiting time</a:t>
            </a:r>
            <a:endParaRPr lang="en-US" sz="1600" dirty="0">
              <a:solidFill>
                <a:srgbClr val="002060"/>
              </a:solidFill>
              <a:latin typeface="Montserrat" panose="00000500000000000000" pitchFamily="50" charset="0"/>
            </a:endParaRPr>
          </a:p>
        </p:txBody>
      </p:sp>
      <p:sp>
        <p:nvSpPr>
          <p:cNvPr id="26" name="TextBox 25"/>
          <p:cNvSpPr txBox="1"/>
          <p:nvPr/>
        </p:nvSpPr>
        <p:spPr>
          <a:xfrm>
            <a:off x="10185814" y="5844331"/>
            <a:ext cx="1700432" cy="830997"/>
          </a:xfrm>
          <a:prstGeom prst="rect">
            <a:avLst/>
          </a:prstGeom>
          <a:noFill/>
        </p:spPr>
        <p:txBody>
          <a:bodyPr wrap="square" rtlCol="0">
            <a:spAutoFit/>
          </a:bodyPr>
          <a:lstStyle/>
          <a:p>
            <a:r>
              <a:rPr lang="en-US" sz="1600" dirty="0" smtClean="0">
                <a:solidFill>
                  <a:srgbClr val="002060"/>
                </a:solidFill>
                <a:latin typeface="Montserrat" panose="00000500000000000000" pitchFamily="50" charset="0"/>
              </a:rPr>
              <a:t>Number of deployed trains</a:t>
            </a:r>
            <a:endParaRPr lang="en-US" sz="1600" dirty="0">
              <a:solidFill>
                <a:srgbClr val="002060"/>
              </a:solidFill>
              <a:latin typeface="Montserrat" panose="00000500000000000000" pitchFamily="50" charset="0"/>
            </a:endParaRPr>
          </a:p>
        </p:txBody>
      </p:sp>
    </p:spTree>
    <p:extLst>
      <p:ext uri="{BB962C8B-B14F-4D97-AF65-F5344CB8AC3E}">
        <p14:creationId xmlns:p14="http://schemas.microsoft.com/office/powerpoint/2010/main" val="370567430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06500" y="354012"/>
            <a:ext cx="7721600" cy="6123658"/>
          </a:xfrm>
          <a:prstGeom prst="rect">
            <a:avLst/>
          </a:prstGeom>
        </p:spPr>
      </p:pic>
      <p:sp>
        <p:nvSpPr>
          <p:cNvPr id="5" name="TextBox 4"/>
          <p:cNvSpPr txBox="1"/>
          <p:nvPr/>
        </p:nvSpPr>
        <p:spPr>
          <a:xfrm>
            <a:off x="9017000" y="6057900"/>
            <a:ext cx="2463800" cy="523220"/>
          </a:xfrm>
          <a:prstGeom prst="rect">
            <a:avLst/>
          </a:prstGeom>
          <a:noFill/>
        </p:spPr>
        <p:txBody>
          <a:bodyPr wrap="square" rtlCol="0">
            <a:spAutoFit/>
          </a:bodyPr>
          <a:lstStyle/>
          <a:p>
            <a:r>
              <a:rPr lang="en-US" sz="2800" dirty="0">
                <a:latin typeface="Montserrat" panose="00000500000000000000" pitchFamily="50" charset="0"/>
              </a:rPr>
              <a:t>Facebook</a:t>
            </a:r>
          </a:p>
        </p:txBody>
      </p:sp>
      <p:sp>
        <p:nvSpPr>
          <p:cNvPr id="6" name="TextBox 5"/>
          <p:cNvSpPr txBox="1"/>
          <p:nvPr/>
        </p:nvSpPr>
        <p:spPr>
          <a:xfrm>
            <a:off x="9017000" y="5805388"/>
            <a:ext cx="2463800" cy="400110"/>
          </a:xfrm>
          <a:prstGeom prst="rect">
            <a:avLst/>
          </a:prstGeom>
          <a:noFill/>
        </p:spPr>
        <p:txBody>
          <a:bodyPr wrap="square" rtlCol="0">
            <a:spAutoFit/>
          </a:bodyPr>
          <a:lstStyle/>
          <a:p>
            <a:r>
              <a:rPr lang="en-US" sz="2000" dirty="0">
                <a:latin typeface="Montserrat" panose="00000500000000000000" pitchFamily="50" charset="0"/>
              </a:rPr>
              <a:t>image source:</a:t>
            </a:r>
          </a:p>
        </p:txBody>
      </p:sp>
    </p:spTree>
    <p:extLst>
      <p:ext uri="{BB962C8B-B14F-4D97-AF65-F5344CB8AC3E}">
        <p14:creationId xmlns:p14="http://schemas.microsoft.com/office/powerpoint/2010/main" val="198738708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76300" y="444500"/>
            <a:ext cx="8559800" cy="646331"/>
          </a:xfrm>
          <a:prstGeom prst="rect">
            <a:avLst/>
          </a:prstGeom>
          <a:noFill/>
        </p:spPr>
        <p:txBody>
          <a:bodyPr wrap="square" rtlCol="0">
            <a:spAutoFit/>
          </a:bodyPr>
          <a:lstStyle/>
          <a:p>
            <a:r>
              <a:rPr lang="en-US" sz="3600" b="1" dirty="0">
                <a:latin typeface="Montserrat" panose="00000500000000000000" pitchFamily="50" charset="0"/>
              </a:rPr>
              <a:t>A dwindling service</a:t>
            </a:r>
            <a:endParaRPr lang="en-US" sz="3600" dirty="0">
              <a:latin typeface="Montserrat" panose="00000500000000000000" pitchFamily="50" charset="0"/>
            </a:endParaRPr>
          </a:p>
        </p:txBody>
      </p:sp>
      <p:sp>
        <p:nvSpPr>
          <p:cNvPr id="23" name="TextBox 22"/>
          <p:cNvSpPr txBox="1"/>
          <p:nvPr/>
        </p:nvSpPr>
        <p:spPr>
          <a:xfrm>
            <a:off x="876300" y="996701"/>
            <a:ext cx="9437594" cy="707886"/>
          </a:xfrm>
          <a:prstGeom prst="rect">
            <a:avLst/>
          </a:prstGeom>
          <a:noFill/>
        </p:spPr>
        <p:txBody>
          <a:bodyPr wrap="square" rtlCol="0">
            <a:spAutoFit/>
          </a:bodyPr>
          <a:lstStyle/>
          <a:p>
            <a:r>
              <a:rPr lang="en-US" sz="2000" dirty="0" smtClean="0">
                <a:latin typeface="Montserrat" panose="00000500000000000000" pitchFamily="50" charset="0"/>
              </a:rPr>
              <a:t>Waiting time on platform between train arrivals against the number of trains deployed (speed = 45kph)</a:t>
            </a:r>
            <a:endParaRPr lang="en-US" sz="2000" dirty="0">
              <a:latin typeface="Montserrat" panose="00000500000000000000" pitchFamily="50" charset="0"/>
            </a:endParaRPr>
          </a:p>
        </p:txBody>
      </p:sp>
      <p:graphicFrame>
        <p:nvGraphicFramePr>
          <p:cNvPr id="24" name="Chart 23"/>
          <p:cNvGraphicFramePr/>
          <p:nvPr>
            <p:extLst>
              <p:ext uri="{D42A27DB-BD31-4B8C-83A1-F6EECF244321}">
                <p14:modId xmlns:p14="http://schemas.microsoft.com/office/powerpoint/2010/main" val="2597500879"/>
              </p:ext>
            </p:extLst>
          </p:nvPr>
        </p:nvGraphicFramePr>
        <p:xfrm>
          <a:off x="1996141" y="1831197"/>
          <a:ext cx="8317753" cy="4844131"/>
        </p:xfrm>
        <a:graphic>
          <a:graphicData uri="http://schemas.openxmlformats.org/drawingml/2006/chart">
            <c:chart xmlns:c="http://schemas.openxmlformats.org/drawingml/2006/chart" xmlns:r="http://schemas.openxmlformats.org/officeDocument/2006/relationships" r:id="rId2"/>
          </a:graphicData>
        </a:graphic>
      </p:graphicFrame>
      <p:sp>
        <p:nvSpPr>
          <p:cNvPr id="25" name="TextBox 24"/>
          <p:cNvSpPr txBox="1"/>
          <p:nvPr/>
        </p:nvSpPr>
        <p:spPr>
          <a:xfrm>
            <a:off x="423789" y="2921630"/>
            <a:ext cx="1700432" cy="338554"/>
          </a:xfrm>
          <a:prstGeom prst="rect">
            <a:avLst/>
          </a:prstGeom>
          <a:noFill/>
        </p:spPr>
        <p:txBody>
          <a:bodyPr wrap="square" rtlCol="0">
            <a:spAutoFit/>
          </a:bodyPr>
          <a:lstStyle/>
          <a:p>
            <a:r>
              <a:rPr lang="en-US" sz="1600" dirty="0" smtClean="0">
                <a:solidFill>
                  <a:srgbClr val="002060"/>
                </a:solidFill>
                <a:latin typeface="Montserrat" panose="00000500000000000000" pitchFamily="50" charset="0"/>
              </a:rPr>
              <a:t>Waiting time</a:t>
            </a:r>
            <a:endParaRPr lang="en-US" sz="1600" dirty="0">
              <a:solidFill>
                <a:srgbClr val="002060"/>
              </a:solidFill>
              <a:latin typeface="Montserrat" panose="00000500000000000000" pitchFamily="50" charset="0"/>
            </a:endParaRPr>
          </a:p>
        </p:txBody>
      </p:sp>
      <p:sp>
        <p:nvSpPr>
          <p:cNvPr id="26" name="TextBox 25"/>
          <p:cNvSpPr txBox="1"/>
          <p:nvPr/>
        </p:nvSpPr>
        <p:spPr>
          <a:xfrm>
            <a:off x="10185814" y="5844331"/>
            <a:ext cx="1700432" cy="830997"/>
          </a:xfrm>
          <a:prstGeom prst="rect">
            <a:avLst/>
          </a:prstGeom>
          <a:noFill/>
        </p:spPr>
        <p:txBody>
          <a:bodyPr wrap="square" rtlCol="0">
            <a:spAutoFit/>
          </a:bodyPr>
          <a:lstStyle/>
          <a:p>
            <a:r>
              <a:rPr lang="en-US" sz="1600" dirty="0" smtClean="0">
                <a:solidFill>
                  <a:srgbClr val="002060"/>
                </a:solidFill>
                <a:latin typeface="Montserrat" panose="00000500000000000000" pitchFamily="50" charset="0"/>
              </a:rPr>
              <a:t>Number of deployed trains</a:t>
            </a:r>
            <a:endParaRPr lang="en-US" sz="1600" dirty="0">
              <a:solidFill>
                <a:srgbClr val="002060"/>
              </a:solidFill>
              <a:latin typeface="Montserrat" panose="00000500000000000000" pitchFamily="50" charset="0"/>
            </a:endParaRPr>
          </a:p>
        </p:txBody>
      </p:sp>
    </p:spTree>
    <p:extLst>
      <p:ext uri="{BB962C8B-B14F-4D97-AF65-F5344CB8AC3E}">
        <p14:creationId xmlns:p14="http://schemas.microsoft.com/office/powerpoint/2010/main" val="352936671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76300" y="444500"/>
            <a:ext cx="8559800" cy="646331"/>
          </a:xfrm>
          <a:prstGeom prst="rect">
            <a:avLst/>
          </a:prstGeom>
          <a:noFill/>
        </p:spPr>
        <p:txBody>
          <a:bodyPr wrap="square" rtlCol="0">
            <a:spAutoFit/>
          </a:bodyPr>
          <a:lstStyle/>
          <a:p>
            <a:r>
              <a:rPr lang="en-US" sz="3600" b="1" dirty="0">
                <a:latin typeface="Montserrat" panose="00000500000000000000" pitchFamily="50" charset="0"/>
              </a:rPr>
              <a:t>A dwindling service</a:t>
            </a:r>
            <a:endParaRPr lang="en-US" sz="3600" dirty="0">
              <a:latin typeface="Montserrat" panose="00000500000000000000" pitchFamily="50" charset="0"/>
            </a:endParaRPr>
          </a:p>
        </p:txBody>
      </p:sp>
      <p:sp>
        <p:nvSpPr>
          <p:cNvPr id="23" name="TextBox 22"/>
          <p:cNvSpPr txBox="1"/>
          <p:nvPr/>
        </p:nvSpPr>
        <p:spPr>
          <a:xfrm>
            <a:off x="876300" y="996701"/>
            <a:ext cx="9437594" cy="707886"/>
          </a:xfrm>
          <a:prstGeom prst="rect">
            <a:avLst/>
          </a:prstGeom>
          <a:noFill/>
        </p:spPr>
        <p:txBody>
          <a:bodyPr wrap="square" rtlCol="0">
            <a:spAutoFit/>
          </a:bodyPr>
          <a:lstStyle/>
          <a:p>
            <a:r>
              <a:rPr lang="en-US" sz="2000" dirty="0" smtClean="0">
                <a:latin typeface="Montserrat" panose="00000500000000000000" pitchFamily="50" charset="0"/>
              </a:rPr>
              <a:t>Waiting time on platform between train arrivals against the number of trains deployed (speed = 45kph)</a:t>
            </a:r>
            <a:endParaRPr lang="en-US" sz="2000" dirty="0">
              <a:latin typeface="Montserrat" panose="00000500000000000000" pitchFamily="50" charset="0"/>
            </a:endParaRPr>
          </a:p>
        </p:txBody>
      </p:sp>
      <p:graphicFrame>
        <p:nvGraphicFramePr>
          <p:cNvPr id="24" name="Chart 23"/>
          <p:cNvGraphicFramePr/>
          <p:nvPr>
            <p:extLst>
              <p:ext uri="{D42A27DB-BD31-4B8C-83A1-F6EECF244321}">
                <p14:modId xmlns:p14="http://schemas.microsoft.com/office/powerpoint/2010/main" val="1812512785"/>
              </p:ext>
            </p:extLst>
          </p:nvPr>
        </p:nvGraphicFramePr>
        <p:xfrm>
          <a:off x="1996141" y="1831197"/>
          <a:ext cx="8317753" cy="4844131"/>
        </p:xfrm>
        <a:graphic>
          <a:graphicData uri="http://schemas.openxmlformats.org/drawingml/2006/chart">
            <c:chart xmlns:c="http://schemas.openxmlformats.org/drawingml/2006/chart" xmlns:r="http://schemas.openxmlformats.org/officeDocument/2006/relationships" r:id="rId2"/>
          </a:graphicData>
        </a:graphic>
      </p:graphicFrame>
      <p:sp>
        <p:nvSpPr>
          <p:cNvPr id="25" name="TextBox 24"/>
          <p:cNvSpPr txBox="1"/>
          <p:nvPr/>
        </p:nvSpPr>
        <p:spPr>
          <a:xfrm>
            <a:off x="423789" y="2921630"/>
            <a:ext cx="1700432" cy="338554"/>
          </a:xfrm>
          <a:prstGeom prst="rect">
            <a:avLst/>
          </a:prstGeom>
          <a:noFill/>
        </p:spPr>
        <p:txBody>
          <a:bodyPr wrap="square" rtlCol="0">
            <a:spAutoFit/>
          </a:bodyPr>
          <a:lstStyle/>
          <a:p>
            <a:r>
              <a:rPr lang="en-US" sz="1600" dirty="0" smtClean="0">
                <a:solidFill>
                  <a:srgbClr val="002060"/>
                </a:solidFill>
                <a:latin typeface="Montserrat" panose="00000500000000000000" pitchFamily="50" charset="0"/>
              </a:rPr>
              <a:t>Waiting time</a:t>
            </a:r>
            <a:endParaRPr lang="en-US" sz="1600" dirty="0">
              <a:solidFill>
                <a:srgbClr val="002060"/>
              </a:solidFill>
              <a:latin typeface="Montserrat" panose="00000500000000000000" pitchFamily="50" charset="0"/>
            </a:endParaRPr>
          </a:p>
        </p:txBody>
      </p:sp>
      <p:sp>
        <p:nvSpPr>
          <p:cNvPr id="26" name="TextBox 25"/>
          <p:cNvSpPr txBox="1"/>
          <p:nvPr/>
        </p:nvSpPr>
        <p:spPr>
          <a:xfrm>
            <a:off x="10185814" y="5844331"/>
            <a:ext cx="1700432" cy="830997"/>
          </a:xfrm>
          <a:prstGeom prst="rect">
            <a:avLst/>
          </a:prstGeom>
          <a:noFill/>
        </p:spPr>
        <p:txBody>
          <a:bodyPr wrap="square" rtlCol="0">
            <a:spAutoFit/>
          </a:bodyPr>
          <a:lstStyle/>
          <a:p>
            <a:r>
              <a:rPr lang="en-US" sz="1600" dirty="0" smtClean="0">
                <a:solidFill>
                  <a:srgbClr val="002060"/>
                </a:solidFill>
                <a:latin typeface="Montserrat" panose="00000500000000000000" pitchFamily="50" charset="0"/>
              </a:rPr>
              <a:t>Number of deployed trains</a:t>
            </a:r>
            <a:endParaRPr lang="en-US" sz="1600" dirty="0">
              <a:solidFill>
                <a:srgbClr val="002060"/>
              </a:solidFill>
              <a:latin typeface="Montserrat" panose="00000500000000000000" pitchFamily="50" charset="0"/>
            </a:endParaRPr>
          </a:p>
        </p:txBody>
      </p:sp>
    </p:spTree>
    <p:extLst>
      <p:ext uri="{BB962C8B-B14F-4D97-AF65-F5344CB8AC3E}">
        <p14:creationId xmlns:p14="http://schemas.microsoft.com/office/powerpoint/2010/main" val="325828930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76300" y="444500"/>
            <a:ext cx="8559800" cy="646331"/>
          </a:xfrm>
          <a:prstGeom prst="rect">
            <a:avLst/>
          </a:prstGeom>
          <a:noFill/>
        </p:spPr>
        <p:txBody>
          <a:bodyPr wrap="square" rtlCol="0">
            <a:spAutoFit/>
          </a:bodyPr>
          <a:lstStyle/>
          <a:p>
            <a:r>
              <a:rPr lang="en-US" sz="3600" b="1" dirty="0" smtClean="0">
                <a:latin typeface="Montserrat" panose="00000500000000000000" pitchFamily="50" charset="0"/>
              </a:rPr>
              <a:t>All the lonely people waiting</a:t>
            </a:r>
            <a:endParaRPr lang="en-US" sz="3600" dirty="0">
              <a:latin typeface="Montserrat" panose="00000500000000000000" pitchFamily="50" charset="0"/>
            </a:endParaRPr>
          </a:p>
        </p:txBody>
      </p:sp>
      <p:sp>
        <p:nvSpPr>
          <p:cNvPr id="23" name="TextBox 22"/>
          <p:cNvSpPr txBox="1"/>
          <p:nvPr/>
        </p:nvSpPr>
        <p:spPr>
          <a:xfrm>
            <a:off x="876300" y="996701"/>
            <a:ext cx="9437594" cy="707886"/>
          </a:xfrm>
          <a:prstGeom prst="rect">
            <a:avLst/>
          </a:prstGeom>
          <a:noFill/>
        </p:spPr>
        <p:txBody>
          <a:bodyPr wrap="square" rtlCol="0">
            <a:spAutoFit/>
          </a:bodyPr>
          <a:lstStyle/>
          <a:p>
            <a:r>
              <a:rPr lang="en-US" sz="2000" dirty="0" smtClean="0">
                <a:latin typeface="Montserrat" panose="00000500000000000000" pitchFamily="50" charset="0"/>
              </a:rPr>
              <a:t>Knowing the effect of the number of trains on waiting time, how does this affect the number of people on queue to board a train?</a:t>
            </a:r>
            <a:endParaRPr lang="en-US" sz="2000" dirty="0">
              <a:latin typeface="Montserrat" panose="00000500000000000000" pitchFamily="50" charset="0"/>
            </a:endParaRPr>
          </a:p>
        </p:txBody>
      </p:sp>
      <p:sp>
        <p:nvSpPr>
          <p:cNvPr id="15" name="TextBox 14"/>
          <p:cNvSpPr txBox="1"/>
          <p:nvPr/>
        </p:nvSpPr>
        <p:spPr>
          <a:xfrm rot="19054741">
            <a:off x="8245708" y="5400229"/>
            <a:ext cx="703847" cy="307777"/>
          </a:xfrm>
          <a:prstGeom prst="rect">
            <a:avLst/>
          </a:prstGeom>
          <a:noFill/>
        </p:spPr>
        <p:txBody>
          <a:bodyPr wrap="square" rtlCol="0">
            <a:spAutoFit/>
          </a:bodyPr>
          <a:lstStyle/>
          <a:p>
            <a:r>
              <a:rPr lang="en-US" sz="1400" dirty="0" smtClean="0">
                <a:solidFill>
                  <a:schemeClr val="tx1">
                    <a:lumMod val="65000"/>
                    <a:lumOff val="35000"/>
                  </a:schemeClr>
                </a:solidFill>
                <a:latin typeface="Montserrat" panose="00000500000000000000" pitchFamily="50" charset="0"/>
              </a:rPr>
              <a:t>North</a:t>
            </a:r>
            <a:endParaRPr lang="en-US" sz="1400" dirty="0">
              <a:solidFill>
                <a:schemeClr val="tx1">
                  <a:lumMod val="65000"/>
                  <a:lumOff val="35000"/>
                </a:schemeClr>
              </a:solidFill>
              <a:latin typeface="Montserrat" panose="00000500000000000000" pitchFamily="50" charset="0"/>
            </a:endParaRPr>
          </a:p>
        </p:txBody>
      </p:sp>
      <p:sp>
        <p:nvSpPr>
          <p:cNvPr id="16" name="TextBox 15"/>
          <p:cNvSpPr txBox="1"/>
          <p:nvPr/>
        </p:nvSpPr>
        <p:spPr>
          <a:xfrm rot="19054741">
            <a:off x="9745646" y="5368144"/>
            <a:ext cx="703847" cy="307777"/>
          </a:xfrm>
          <a:prstGeom prst="rect">
            <a:avLst/>
          </a:prstGeom>
          <a:noFill/>
        </p:spPr>
        <p:txBody>
          <a:bodyPr wrap="square" rtlCol="0">
            <a:spAutoFit/>
          </a:bodyPr>
          <a:lstStyle/>
          <a:p>
            <a:r>
              <a:rPr lang="en-US" sz="1400" dirty="0" smtClean="0">
                <a:solidFill>
                  <a:schemeClr val="tx1">
                    <a:lumMod val="65000"/>
                    <a:lumOff val="35000"/>
                  </a:schemeClr>
                </a:solidFill>
                <a:latin typeface="Montserrat" panose="00000500000000000000" pitchFamily="50" charset="0"/>
              </a:rPr>
              <a:t>Shaw</a:t>
            </a:r>
            <a:endParaRPr lang="en-US" sz="1400" dirty="0">
              <a:solidFill>
                <a:schemeClr val="tx1">
                  <a:lumMod val="65000"/>
                  <a:lumOff val="35000"/>
                </a:schemeClr>
              </a:solidFill>
              <a:latin typeface="Montserrat" panose="00000500000000000000" pitchFamily="50" charset="0"/>
            </a:endParaRPr>
          </a:p>
        </p:txBody>
      </p:sp>
      <p:sp>
        <p:nvSpPr>
          <p:cNvPr id="17" name="TextBox 16"/>
          <p:cNvSpPr txBox="1"/>
          <p:nvPr/>
        </p:nvSpPr>
        <p:spPr>
          <a:xfrm rot="19054741">
            <a:off x="11197459" y="5384186"/>
            <a:ext cx="703847" cy="307777"/>
          </a:xfrm>
          <a:prstGeom prst="rect">
            <a:avLst/>
          </a:prstGeom>
          <a:noFill/>
        </p:spPr>
        <p:txBody>
          <a:bodyPr wrap="square" rtlCol="0">
            <a:spAutoFit/>
          </a:bodyPr>
          <a:lstStyle/>
          <a:p>
            <a:pPr algn="r"/>
            <a:r>
              <a:rPr lang="en-US" sz="1400" dirty="0" smtClean="0">
                <a:solidFill>
                  <a:schemeClr val="tx1">
                    <a:lumMod val="65000"/>
                    <a:lumOff val="35000"/>
                  </a:schemeClr>
                </a:solidFill>
                <a:latin typeface="Montserrat" panose="00000500000000000000" pitchFamily="50" charset="0"/>
              </a:rPr>
              <a:t>Taft</a:t>
            </a:r>
            <a:endParaRPr lang="en-US" sz="1400" dirty="0">
              <a:solidFill>
                <a:schemeClr val="tx1">
                  <a:lumMod val="65000"/>
                  <a:lumOff val="35000"/>
                </a:schemeClr>
              </a:solidFill>
              <a:latin typeface="Montserrat" panose="00000500000000000000" pitchFamily="50" charset="0"/>
            </a:endParaRPr>
          </a:p>
        </p:txBody>
      </p:sp>
      <p:sp>
        <p:nvSpPr>
          <p:cNvPr id="19" name="TextBox 18"/>
          <p:cNvSpPr txBox="1"/>
          <p:nvPr/>
        </p:nvSpPr>
        <p:spPr>
          <a:xfrm>
            <a:off x="234763" y="5049227"/>
            <a:ext cx="1076533" cy="307777"/>
          </a:xfrm>
          <a:prstGeom prst="rect">
            <a:avLst/>
          </a:prstGeom>
          <a:noFill/>
        </p:spPr>
        <p:txBody>
          <a:bodyPr wrap="square" rtlCol="0">
            <a:spAutoFit/>
          </a:bodyPr>
          <a:lstStyle/>
          <a:p>
            <a:pPr algn="ctr"/>
            <a:r>
              <a:rPr lang="en-US" sz="1400" dirty="0" smtClean="0">
                <a:solidFill>
                  <a:schemeClr val="tx1">
                    <a:lumMod val="65000"/>
                    <a:lumOff val="35000"/>
                  </a:schemeClr>
                </a:solidFill>
                <a:latin typeface="Montserrat" panose="00000500000000000000" pitchFamily="50" charset="0"/>
              </a:rPr>
              <a:t>9-10pm</a:t>
            </a:r>
            <a:endParaRPr lang="en-US" sz="1400" dirty="0">
              <a:solidFill>
                <a:schemeClr val="tx1">
                  <a:lumMod val="65000"/>
                  <a:lumOff val="35000"/>
                </a:schemeClr>
              </a:solidFill>
              <a:latin typeface="Montserrat" panose="00000500000000000000" pitchFamily="50" charset="0"/>
            </a:endParaRPr>
          </a:p>
        </p:txBody>
      </p:sp>
      <p:sp>
        <p:nvSpPr>
          <p:cNvPr id="20" name="TextBox 19"/>
          <p:cNvSpPr txBox="1"/>
          <p:nvPr/>
        </p:nvSpPr>
        <p:spPr>
          <a:xfrm>
            <a:off x="234763" y="2315808"/>
            <a:ext cx="1076533" cy="307777"/>
          </a:xfrm>
          <a:prstGeom prst="rect">
            <a:avLst/>
          </a:prstGeom>
          <a:noFill/>
        </p:spPr>
        <p:txBody>
          <a:bodyPr wrap="square" rtlCol="0">
            <a:spAutoFit/>
          </a:bodyPr>
          <a:lstStyle/>
          <a:p>
            <a:pPr algn="ctr"/>
            <a:r>
              <a:rPr lang="en-US" sz="1400" dirty="0" smtClean="0">
                <a:solidFill>
                  <a:schemeClr val="tx1">
                    <a:lumMod val="65000"/>
                    <a:lumOff val="35000"/>
                  </a:schemeClr>
                </a:solidFill>
                <a:latin typeface="Montserrat" panose="00000500000000000000" pitchFamily="50" charset="0"/>
              </a:rPr>
              <a:t>4-5am</a:t>
            </a:r>
            <a:endParaRPr lang="en-US" sz="1400" dirty="0">
              <a:solidFill>
                <a:schemeClr val="tx1">
                  <a:lumMod val="65000"/>
                  <a:lumOff val="35000"/>
                </a:schemeClr>
              </a:solidFill>
              <a:latin typeface="Montserrat" panose="00000500000000000000" pitchFamily="50" charset="0"/>
            </a:endParaRPr>
          </a:p>
        </p:txBody>
      </p:sp>
      <p:sp>
        <p:nvSpPr>
          <p:cNvPr id="21" name="TextBox 20"/>
          <p:cNvSpPr txBox="1"/>
          <p:nvPr/>
        </p:nvSpPr>
        <p:spPr>
          <a:xfrm>
            <a:off x="6091" y="3513939"/>
            <a:ext cx="1193560" cy="523220"/>
          </a:xfrm>
          <a:prstGeom prst="rect">
            <a:avLst/>
          </a:prstGeom>
          <a:noFill/>
        </p:spPr>
        <p:txBody>
          <a:bodyPr wrap="square" rtlCol="0">
            <a:spAutoFit/>
          </a:bodyPr>
          <a:lstStyle/>
          <a:p>
            <a:pPr algn="ctr"/>
            <a:r>
              <a:rPr lang="en-US" sz="1400" dirty="0" smtClean="0">
                <a:solidFill>
                  <a:schemeClr val="tx1">
                    <a:lumMod val="65000"/>
                    <a:lumOff val="35000"/>
                  </a:schemeClr>
                </a:solidFill>
                <a:latin typeface="Montserrat" panose="00000500000000000000" pitchFamily="50" charset="0"/>
              </a:rPr>
              <a:t>Time of Operation</a:t>
            </a:r>
            <a:endParaRPr lang="en-US" sz="1400" dirty="0">
              <a:solidFill>
                <a:schemeClr val="tx1">
                  <a:lumMod val="65000"/>
                  <a:lumOff val="35000"/>
                </a:schemeClr>
              </a:solidFill>
              <a:latin typeface="Montserrat" panose="00000500000000000000" pitchFamily="50" charset="0"/>
            </a:endParaRPr>
          </a:p>
        </p:txBody>
      </p:sp>
      <p:sp>
        <p:nvSpPr>
          <p:cNvPr id="22" name="TextBox 21"/>
          <p:cNvSpPr txBox="1"/>
          <p:nvPr/>
        </p:nvSpPr>
        <p:spPr>
          <a:xfrm>
            <a:off x="1407965" y="1941080"/>
            <a:ext cx="2722497" cy="369332"/>
          </a:xfrm>
          <a:prstGeom prst="rect">
            <a:avLst/>
          </a:prstGeom>
          <a:noFill/>
        </p:spPr>
        <p:txBody>
          <a:bodyPr wrap="square" rtlCol="0">
            <a:spAutoFit/>
          </a:bodyPr>
          <a:lstStyle/>
          <a:p>
            <a:pPr algn="ctr"/>
            <a:r>
              <a:rPr lang="en-US" b="1" dirty="0" smtClean="0">
                <a:latin typeface="Montserrat" panose="00000500000000000000" pitchFamily="50" charset="0"/>
              </a:rPr>
              <a:t>5 Trains Running</a:t>
            </a:r>
            <a:endParaRPr lang="en-US" b="1" dirty="0">
              <a:latin typeface="Montserrat" panose="00000500000000000000" pitchFamily="50" charset="0"/>
            </a:endParaRPr>
          </a:p>
        </p:txBody>
      </p:sp>
      <p:sp>
        <p:nvSpPr>
          <p:cNvPr id="27" name="TextBox 26"/>
          <p:cNvSpPr txBox="1"/>
          <p:nvPr/>
        </p:nvSpPr>
        <p:spPr>
          <a:xfrm rot="19054741">
            <a:off x="4524075" y="5400228"/>
            <a:ext cx="703847" cy="307777"/>
          </a:xfrm>
          <a:prstGeom prst="rect">
            <a:avLst/>
          </a:prstGeom>
          <a:noFill/>
        </p:spPr>
        <p:txBody>
          <a:bodyPr wrap="square" rtlCol="0">
            <a:spAutoFit/>
          </a:bodyPr>
          <a:lstStyle/>
          <a:p>
            <a:r>
              <a:rPr lang="en-US" sz="1400" dirty="0" smtClean="0">
                <a:solidFill>
                  <a:schemeClr val="tx1">
                    <a:lumMod val="65000"/>
                    <a:lumOff val="35000"/>
                  </a:schemeClr>
                </a:solidFill>
                <a:latin typeface="Montserrat" panose="00000500000000000000" pitchFamily="50" charset="0"/>
              </a:rPr>
              <a:t>North</a:t>
            </a:r>
            <a:endParaRPr lang="en-US" sz="1400" dirty="0">
              <a:solidFill>
                <a:schemeClr val="tx1">
                  <a:lumMod val="65000"/>
                  <a:lumOff val="35000"/>
                </a:schemeClr>
              </a:solidFill>
              <a:latin typeface="Montserrat" panose="00000500000000000000" pitchFamily="50" charset="0"/>
            </a:endParaRPr>
          </a:p>
        </p:txBody>
      </p:sp>
      <p:sp>
        <p:nvSpPr>
          <p:cNvPr id="28" name="TextBox 27"/>
          <p:cNvSpPr txBox="1"/>
          <p:nvPr/>
        </p:nvSpPr>
        <p:spPr>
          <a:xfrm rot="19054741">
            <a:off x="5982246" y="5368143"/>
            <a:ext cx="703847" cy="307777"/>
          </a:xfrm>
          <a:prstGeom prst="rect">
            <a:avLst/>
          </a:prstGeom>
          <a:noFill/>
        </p:spPr>
        <p:txBody>
          <a:bodyPr wrap="square" rtlCol="0">
            <a:spAutoFit/>
          </a:bodyPr>
          <a:lstStyle/>
          <a:p>
            <a:r>
              <a:rPr lang="en-US" sz="1400" dirty="0" smtClean="0">
                <a:solidFill>
                  <a:schemeClr val="tx1">
                    <a:lumMod val="65000"/>
                    <a:lumOff val="35000"/>
                  </a:schemeClr>
                </a:solidFill>
                <a:latin typeface="Montserrat" panose="00000500000000000000" pitchFamily="50" charset="0"/>
              </a:rPr>
              <a:t>Shaw</a:t>
            </a:r>
            <a:endParaRPr lang="en-US" sz="1400" dirty="0">
              <a:solidFill>
                <a:schemeClr val="tx1">
                  <a:lumMod val="65000"/>
                  <a:lumOff val="35000"/>
                </a:schemeClr>
              </a:solidFill>
              <a:latin typeface="Montserrat" panose="00000500000000000000" pitchFamily="50" charset="0"/>
            </a:endParaRPr>
          </a:p>
        </p:txBody>
      </p:sp>
      <p:sp>
        <p:nvSpPr>
          <p:cNvPr id="29" name="TextBox 28"/>
          <p:cNvSpPr txBox="1"/>
          <p:nvPr/>
        </p:nvSpPr>
        <p:spPr>
          <a:xfrm rot="19054741">
            <a:off x="7475826" y="5384185"/>
            <a:ext cx="703847" cy="307777"/>
          </a:xfrm>
          <a:prstGeom prst="rect">
            <a:avLst/>
          </a:prstGeom>
          <a:noFill/>
        </p:spPr>
        <p:txBody>
          <a:bodyPr wrap="square" rtlCol="0">
            <a:spAutoFit/>
          </a:bodyPr>
          <a:lstStyle/>
          <a:p>
            <a:pPr algn="r"/>
            <a:r>
              <a:rPr lang="en-US" sz="1400" dirty="0" smtClean="0">
                <a:solidFill>
                  <a:schemeClr val="tx1">
                    <a:lumMod val="65000"/>
                    <a:lumOff val="35000"/>
                  </a:schemeClr>
                </a:solidFill>
                <a:latin typeface="Montserrat" panose="00000500000000000000" pitchFamily="50" charset="0"/>
              </a:rPr>
              <a:t>Taft</a:t>
            </a:r>
            <a:endParaRPr lang="en-US" sz="1400" dirty="0">
              <a:solidFill>
                <a:schemeClr val="tx1">
                  <a:lumMod val="65000"/>
                  <a:lumOff val="35000"/>
                </a:schemeClr>
              </a:solidFill>
              <a:latin typeface="Montserrat" panose="00000500000000000000" pitchFamily="50" charset="0"/>
            </a:endParaRPr>
          </a:p>
        </p:txBody>
      </p:sp>
      <p:sp>
        <p:nvSpPr>
          <p:cNvPr id="31" name="TextBox 30"/>
          <p:cNvSpPr txBox="1"/>
          <p:nvPr/>
        </p:nvSpPr>
        <p:spPr>
          <a:xfrm>
            <a:off x="5157362" y="1941080"/>
            <a:ext cx="2722497" cy="369332"/>
          </a:xfrm>
          <a:prstGeom prst="rect">
            <a:avLst/>
          </a:prstGeom>
          <a:noFill/>
        </p:spPr>
        <p:txBody>
          <a:bodyPr wrap="square" rtlCol="0">
            <a:spAutoFit/>
          </a:bodyPr>
          <a:lstStyle/>
          <a:p>
            <a:pPr algn="ctr"/>
            <a:r>
              <a:rPr lang="en-US" b="1" dirty="0">
                <a:latin typeface="Montserrat" panose="00000500000000000000" pitchFamily="50" charset="0"/>
              </a:rPr>
              <a:t>8</a:t>
            </a:r>
            <a:r>
              <a:rPr lang="en-US" b="1" dirty="0" smtClean="0">
                <a:latin typeface="Montserrat" panose="00000500000000000000" pitchFamily="50" charset="0"/>
              </a:rPr>
              <a:t> Trains Running</a:t>
            </a:r>
            <a:endParaRPr lang="en-US" b="1" dirty="0">
              <a:latin typeface="Montserrat" panose="00000500000000000000" pitchFamily="50" charset="0"/>
            </a:endParaRPr>
          </a:p>
        </p:txBody>
      </p:sp>
      <p:sp>
        <p:nvSpPr>
          <p:cNvPr id="32" name="TextBox 31"/>
          <p:cNvSpPr txBox="1"/>
          <p:nvPr/>
        </p:nvSpPr>
        <p:spPr>
          <a:xfrm>
            <a:off x="8876965" y="1941080"/>
            <a:ext cx="2722497" cy="369332"/>
          </a:xfrm>
          <a:prstGeom prst="rect">
            <a:avLst/>
          </a:prstGeom>
          <a:noFill/>
        </p:spPr>
        <p:txBody>
          <a:bodyPr wrap="square" rtlCol="0">
            <a:spAutoFit/>
          </a:bodyPr>
          <a:lstStyle/>
          <a:p>
            <a:pPr algn="ctr"/>
            <a:r>
              <a:rPr lang="en-US" b="1" dirty="0" smtClean="0">
                <a:latin typeface="Montserrat" panose="00000500000000000000" pitchFamily="50" charset="0"/>
              </a:rPr>
              <a:t>20 Trains Running</a:t>
            </a:r>
            <a:endParaRPr lang="en-US" b="1" dirty="0">
              <a:latin typeface="Montserrat" panose="00000500000000000000" pitchFamily="50" charset="0"/>
            </a:endParaRPr>
          </a:p>
        </p:txBody>
      </p:sp>
      <p:sp>
        <p:nvSpPr>
          <p:cNvPr id="33" name="TextBox 32"/>
          <p:cNvSpPr txBox="1"/>
          <p:nvPr/>
        </p:nvSpPr>
        <p:spPr>
          <a:xfrm rot="19054741">
            <a:off x="819122" y="5400229"/>
            <a:ext cx="703847" cy="307777"/>
          </a:xfrm>
          <a:prstGeom prst="rect">
            <a:avLst/>
          </a:prstGeom>
          <a:noFill/>
        </p:spPr>
        <p:txBody>
          <a:bodyPr wrap="square" rtlCol="0">
            <a:spAutoFit/>
          </a:bodyPr>
          <a:lstStyle/>
          <a:p>
            <a:r>
              <a:rPr lang="en-US" sz="1400" dirty="0" smtClean="0">
                <a:solidFill>
                  <a:schemeClr val="tx1">
                    <a:lumMod val="65000"/>
                    <a:lumOff val="35000"/>
                  </a:schemeClr>
                </a:solidFill>
                <a:latin typeface="Montserrat" panose="00000500000000000000" pitchFamily="50" charset="0"/>
              </a:rPr>
              <a:t>North</a:t>
            </a:r>
            <a:endParaRPr lang="en-US" sz="1400" dirty="0">
              <a:solidFill>
                <a:schemeClr val="tx1">
                  <a:lumMod val="65000"/>
                  <a:lumOff val="35000"/>
                </a:schemeClr>
              </a:solidFill>
              <a:latin typeface="Montserrat" panose="00000500000000000000" pitchFamily="50" charset="0"/>
            </a:endParaRPr>
          </a:p>
        </p:txBody>
      </p:sp>
      <p:sp>
        <p:nvSpPr>
          <p:cNvPr id="34" name="TextBox 33"/>
          <p:cNvSpPr txBox="1"/>
          <p:nvPr/>
        </p:nvSpPr>
        <p:spPr>
          <a:xfrm rot="19054741">
            <a:off x="2319060" y="5368144"/>
            <a:ext cx="703847" cy="307777"/>
          </a:xfrm>
          <a:prstGeom prst="rect">
            <a:avLst/>
          </a:prstGeom>
          <a:noFill/>
        </p:spPr>
        <p:txBody>
          <a:bodyPr wrap="square" rtlCol="0">
            <a:spAutoFit/>
          </a:bodyPr>
          <a:lstStyle/>
          <a:p>
            <a:r>
              <a:rPr lang="en-US" sz="1400" dirty="0" smtClean="0">
                <a:solidFill>
                  <a:schemeClr val="tx1">
                    <a:lumMod val="65000"/>
                    <a:lumOff val="35000"/>
                  </a:schemeClr>
                </a:solidFill>
                <a:latin typeface="Montserrat" panose="00000500000000000000" pitchFamily="50" charset="0"/>
              </a:rPr>
              <a:t>Shaw</a:t>
            </a:r>
            <a:endParaRPr lang="en-US" sz="1400" dirty="0">
              <a:solidFill>
                <a:schemeClr val="tx1">
                  <a:lumMod val="65000"/>
                  <a:lumOff val="35000"/>
                </a:schemeClr>
              </a:solidFill>
              <a:latin typeface="Montserrat" panose="00000500000000000000" pitchFamily="50" charset="0"/>
            </a:endParaRPr>
          </a:p>
        </p:txBody>
      </p:sp>
      <p:sp>
        <p:nvSpPr>
          <p:cNvPr id="35" name="TextBox 34"/>
          <p:cNvSpPr txBox="1"/>
          <p:nvPr/>
        </p:nvSpPr>
        <p:spPr>
          <a:xfrm rot="19054741">
            <a:off x="3770873" y="5384186"/>
            <a:ext cx="703847" cy="307777"/>
          </a:xfrm>
          <a:prstGeom prst="rect">
            <a:avLst/>
          </a:prstGeom>
          <a:noFill/>
        </p:spPr>
        <p:txBody>
          <a:bodyPr wrap="square" rtlCol="0">
            <a:spAutoFit/>
          </a:bodyPr>
          <a:lstStyle/>
          <a:p>
            <a:pPr algn="r"/>
            <a:r>
              <a:rPr lang="en-US" sz="1400" dirty="0" smtClean="0">
                <a:solidFill>
                  <a:schemeClr val="tx1">
                    <a:lumMod val="65000"/>
                    <a:lumOff val="35000"/>
                  </a:schemeClr>
                </a:solidFill>
                <a:latin typeface="Montserrat" panose="00000500000000000000" pitchFamily="50" charset="0"/>
              </a:rPr>
              <a:t>Taft</a:t>
            </a:r>
            <a:endParaRPr lang="en-US" sz="1400" dirty="0">
              <a:solidFill>
                <a:schemeClr val="tx1">
                  <a:lumMod val="65000"/>
                  <a:lumOff val="35000"/>
                </a:schemeClr>
              </a:solidFill>
              <a:latin typeface="Montserrat" panose="00000500000000000000" pitchFamily="50" charset="0"/>
            </a:endParaRPr>
          </a:p>
        </p:txBody>
      </p:sp>
      <p:pic>
        <p:nvPicPr>
          <p:cNvPr id="14" name="Picture 13"/>
          <p:cNvPicPr>
            <a:picLocks noChangeAspect="1"/>
          </p:cNvPicPr>
          <p:nvPr/>
        </p:nvPicPr>
        <p:blipFill>
          <a:blip r:embed="rId3"/>
          <a:stretch>
            <a:fillRect/>
          </a:stretch>
        </p:blipFill>
        <p:spPr>
          <a:xfrm>
            <a:off x="4012709" y="6110287"/>
            <a:ext cx="4019550" cy="161925"/>
          </a:xfrm>
          <a:prstGeom prst="rect">
            <a:avLst/>
          </a:prstGeom>
        </p:spPr>
      </p:pic>
      <p:sp>
        <p:nvSpPr>
          <p:cNvPr id="37" name="TextBox 36"/>
          <p:cNvSpPr txBox="1"/>
          <p:nvPr/>
        </p:nvSpPr>
        <p:spPr>
          <a:xfrm>
            <a:off x="2648719" y="6010602"/>
            <a:ext cx="1076533" cy="523220"/>
          </a:xfrm>
          <a:prstGeom prst="rect">
            <a:avLst/>
          </a:prstGeom>
          <a:noFill/>
        </p:spPr>
        <p:txBody>
          <a:bodyPr wrap="square" rtlCol="0">
            <a:spAutoFit/>
          </a:bodyPr>
          <a:lstStyle/>
          <a:p>
            <a:pPr algn="ctr"/>
            <a:r>
              <a:rPr lang="en-US" sz="1400" dirty="0" smtClean="0">
                <a:solidFill>
                  <a:schemeClr val="tx1">
                    <a:lumMod val="65000"/>
                    <a:lumOff val="35000"/>
                  </a:schemeClr>
                </a:solidFill>
                <a:latin typeface="Montserrat" panose="00000500000000000000" pitchFamily="50" charset="0"/>
              </a:rPr>
              <a:t>Queue depth:</a:t>
            </a:r>
            <a:endParaRPr lang="en-US" sz="1400" dirty="0">
              <a:solidFill>
                <a:schemeClr val="tx1">
                  <a:lumMod val="65000"/>
                  <a:lumOff val="35000"/>
                </a:schemeClr>
              </a:solidFill>
              <a:latin typeface="Montserrat" panose="00000500000000000000" pitchFamily="50" charset="0"/>
            </a:endParaRPr>
          </a:p>
        </p:txBody>
      </p:sp>
      <p:sp>
        <p:nvSpPr>
          <p:cNvPr id="38" name="TextBox 37"/>
          <p:cNvSpPr txBox="1"/>
          <p:nvPr/>
        </p:nvSpPr>
        <p:spPr>
          <a:xfrm>
            <a:off x="3560967" y="6341055"/>
            <a:ext cx="1076533" cy="307777"/>
          </a:xfrm>
          <a:prstGeom prst="rect">
            <a:avLst/>
          </a:prstGeom>
          <a:noFill/>
        </p:spPr>
        <p:txBody>
          <a:bodyPr wrap="square" rtlCol="0">
            <a:spAutoFit/>
          </a:bodyPr>
          <a:lstStyle/>
          <a:p>
            <a:pPr algn="ctr"/>
            <a:r>
              <a:rPr lang="en-US" sz="1400" dirty="0" smtClean="0">
                <a:solidFill>
                  <a:srgbClr val="002060"/>
                </a:solidFill>
                <a:latin typeface="Montserrat" panose="00000500000000000000" pitchFamily="50" charset="0"/>
              </a:rPr>
              <a:t>0</a:t>
            </a:r>
            <a:endParaRPr lang="en-US" sz="1400" dirty="0">
              <a:solidFill>
                <a:srgbClr val="002060"/>
              </a:solidFill>
              <a:latin typeface="Montserrat" panose="00000500000000000000" pitchFamily="50" charset="0"/>
            </a:endParaRPr>
          </a:p>
        </p:txBody>
      </p:sp>
      <p:sp>
        <p:nvSpPr>
          <p:cNvPr id="40" name="TextBox 39"/>
          <p:cNvSpPr txBox="1"/>
          <p:nvPr/>
        </p:nvSpPr>
        <p:spPr>
          <a:xfrm>
            <a:off x="7407467" y="6341055"/>
            <a:ext cx="1076533" cy="307777"/>
          </a:xfrm>
          <a:prstGeom prst="rect">
            <a:avLst/>
          </a:prstGeom>
          <a:noFill/>
        </p:spPr>
        <p:txBody>
          <a:bodyPr wrap="square" rtlCol="0">
            <a:spAutoFit/>
          </a:bodyPr>
          <a:lstStyle/>
          <a:p>
            <a:pPr algn="ctr"/>
            <a:r>
              <a:rPr lang="en-US" sz="1400" dirty="0" smtClean="0">
                <a:solidFill>
                  <a:srgbClr val="C00000"/>
                </a:solidFill>
                <a:latin typeface="Montserrat" panose="00000500000000000000" pitchFamily="50" charset="0"/>
              </a:rPr>
              <a:t>&gt;1,000</a:t>
            </a:r>
            <a:endParaRPr lang="en-US" sz="1400" dirty="0">
              <a:solidFill>
                <a:srgbClr val="C00000"/>
              </a:solidFill>
              <a:latin typeface="Montserrat" panose="00000500000000000000" pitchFamily="50" charset="0"/>
            </a:endParaRPr>
          </a:p>
        </p:txBody>
      </p:sp>
      <p:graphicFrame>
        <p:nvGraphicFramePr>
          <p:cNvPr id="42" name="Table 41"/>
          <p:cNvGraphicFramePr>
            <a:graphicFrameLocks noGrp="1"/>
          </p:cNvGraphicFramePr>
          <p:nvPr>
            <p:extLst>
              <p:ext uri="{D42A27DB-BD31-4B8C-83A1-F6EECF244321}">
                <p14:modId xmlns:p14="http://schemas.microsoft.com/office/powerpoint/2010/main" val="4190190131"/>
              </p:ext>
            </p:extLst>
          </p:nvPr>
        </p:nvGraphicFramePr>
        <p:xfrm>
          <a:off x="1199515" y="2397052"/>
          <a:ext cx="3215550" cy="2891700"/>
        </p:xfrm>
        <a:graphic>
          <a:graphicData uri="http://schemas.openxmlformats.org/drawingml/2006/table">
            <a:tbl>
              <a:tblPr/>
              <a:tblGrid>
                <a:gridCol w="247350"/>
                <a:gridCol w="247350"/>
                <a:gridCol w="247350"/>
                <a:gridCol w="247350"/>
                <a:gridCol w="247350"/>
                <a:gridCol w="247350"/>
                <a:gridCol w="247350"/>
                <a:gridCol w="247350"/>
                <a:gridCol w="247350"/>
                <a:gridCol w="247350"/>
                <a:gridCol w="247350"/>
                <a:gridCol w="247350"/>
                <a:gridCol w="247350"/>
              </a:tblGrid>
              <a:tr h="48195">
                <a:tc>
                  <a:txBody>
                    <a:bodyPr/>
                    <a:lstStyle/>
                    <a:p>
                      <a:pPr algn="r" fontAlgn="b"/>
                      <a:endParaRPr lang="en-US" sz="100" b="0" i="0" u="none" strike="noStrike" dirty="0">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A2182A"/>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75233E"/>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C4101B"/>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l"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r>
              <a:tr h="48195">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l"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r>
              <a:tr h="48195">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l"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r>
              <a:tr h="48195">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l"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r>
              <a:tr h="48195">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l"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r>
              <a:tr h="48195">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B41322"/>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E2080E"/>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512C4F"/>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FF0101"/>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6C2542"/>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3E3057"/>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492D52"/>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B355F"/>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l"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r>
              <a:tr h="48195">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592A4B"/>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DA0A12"/>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36325A"/>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FF0101"/>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3F3056"/>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33763"/>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C355F"/>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l"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r>
              <a:tr h="48195">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642746"/>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D00D16"/>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662645"/>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FF0101"/>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33335C"/>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31335D"/>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A35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l"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r>
              <a:tr h="48195">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9E192C"/>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612847"/>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FF0101"/>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l"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r>
              <a:tr h="48195">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492D52"/>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4D2C5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FF0101"/>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l"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r>
              <a:tr h="48195">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FB0101"/>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FD0101"/>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FE0101"/>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FC0101"/>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BD111F"/>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A81628"/>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FE0101"/>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BE111E"/>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A3182A"/>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l"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r>
              <a:tr h="48195">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FC0101"/>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FD0101"/>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FE0101"/>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FB0101"/>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931C31"/>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612848"/>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FE0101"/>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971B3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432F55"/>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l"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r>
              <a:tr h="48195">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FC0101"/>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FC0101"/>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FD0101"/>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FA0101"/>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822039"/>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75233E"/>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FE0101"/>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911C32"/>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30345D"/>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l"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r>
              <a:tr h="48195">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FC0101"/>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FC0101"/>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FD0101"/>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FA0101"/>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5E2849"/>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452F54"/>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FE0101"/>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5D2949"/>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l"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r>
              <a:tr h="48195">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FD0101"/>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FC0101"/>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FD0101"/>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FA0101"/>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412F55"/>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A35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FF0101"/>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31335D"/>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l"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r>
              <a:tr h="48195">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F60101"/>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F90101"/>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FC0101"/>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F70101"/>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AE1525"/>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B9122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FD0101"/>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8D1D34"/>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692644"/>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l"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r>
              <a:tr h="48195">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F50101"/>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F80101"/>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FB0101"/>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F60101"/>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851F38"/>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71244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FD0101"/>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682644"/>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53662"/>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l"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r>
              <a:tr h="48195">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F50101"/>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F80101"/>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FB0101"/>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F50101"/>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931C31"/>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7A223C"/>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FD0101"/>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502C4F"/>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33763"/>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l"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r>
              <a:tr h="48195">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F60101"/>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F80101"/>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FB0101"/>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F40101"/>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5D2949"/>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442F55"/>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FD0101"/>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C345F"/>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l"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r>
              <a:tr h="48195">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F70101"/>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F70101"/>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FB0101"/>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F40101"/>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412F56"/>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F345E"/>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FD0101"/>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l"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r>
              <a:tr h="48195">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F40101"/>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F60101"/>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FA0101"/>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F10101"/>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FF0101"/>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961B3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FC0101"/>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622747"/>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35325B"/>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l"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r>
              <a:tr h="48195">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F50101"/>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F60101"/>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FA0101"/>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F00101"/>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E4080D"/>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871E37"/>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FC0101"/>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3F3056"/>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l"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r>
              <a:tr h="48195">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F50101"/>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F50101"/>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F90101"/>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EF0101"/>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AB1627"/>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7B213C"/>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FC0101"/>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A35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l"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r>
              <a:tr h="48195">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F60101"/>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F50101"/>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F90101"/>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EF0101"/>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79223D"/>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3B3158"/>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FC0101"/>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l"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r>
              <a:tr h="48195">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F60101"/>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F50101"/>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F90101"/>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EF0101"/>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4C2D51"/>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33763"/>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FC0101"/>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l"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r>
              <a:tr h="48195">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F50101"/>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F30101"/>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F90101"/>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EC0101"/>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6A2644"/>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DD091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FB0101"/>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5B294A"/>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452E54"/>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l"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r>
              <a:tr h="48195">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F50101"/>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F30101"/>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F80101"/>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EA0101"/>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3B3158"/>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B81321"/>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FB0101"/>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3B3158"/>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l"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r>
              <a:tr h="48195">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F60101"/>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F30101"/>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F80101"/>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E90101"/>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13764"/>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6F2441"/>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FB0101"/>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23763"/>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l"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r>
              <a:tr h="48195">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F60101"/>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F30101"/>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F80101"/>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E90101"/>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D345F"/>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FB0101"/>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l"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r>
              <a:tr h="48195">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F70101"/>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F30101"/>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F80101"/>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E90101"/>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FB0101"/>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l"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r>
              <a:tr h="48195">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F60101"/>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F10101"/>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F70101"/>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E60101"/>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442F54"/>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432F55"/>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FA0101"/>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512B4E"/>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935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l"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r>
              <a:tr h="48195">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F60101"/>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F10101"/>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F70101"/>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E50101"/>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23763"/>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432F55"/>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FA0101"/>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B35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l"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r>
              <a:tr h="48195">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F60101"/>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F00101"/>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F60101"/>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E40101"/>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37325A"/>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FA0101"/>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43663"/>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l"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r>
              <a:tr h="48195">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F70101"/>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F00101"/>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F60101"/>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E30101"/>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FA0101"/>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l"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r>
              <a:tr h="48195">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F80101"/>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F00101"/>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F60101"/>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E30101"/>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FB0101"/>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l"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r>
              <a:tr h="48195">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F60101"/>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EF0101"/>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F50101"/>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DF0101"/>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6B2543"/>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A81628"/>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FA0101"/>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4A2D51"/>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13764"/>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l"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r>
              <a:tr h="48195">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F70101"/>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EE0101"/>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F50101"/>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DF0101"/>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32335C"/>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682644"/>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FA0101"/>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43662"/>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l"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r>
              <a:tr h="48195">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F70101"/>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EE0101"/>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F50101"/>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DD0101"/>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43662"/>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5A294B"/>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FA0101"/>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83561"/>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l"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r>
              <a:tr h="48195">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F80101"/>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EE0101"/>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F40101"/>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DC0101"/>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FA0101"/>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l"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r>
              <a:tr h="48195">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F90101"/>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ED0101"/>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F40101"/>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DC0101"/>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FA0101"/>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l"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r>
              <a:tr h="48195">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F80101"/>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EB0101"/>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F30101"/>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D80101"/>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3A3159"/>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AE1525"/>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F90101"/>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5D2949"/>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422F55"/>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l"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r>
              <a:tr h="48195">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F80101"/>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EB0101"/>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F30101"/>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D70101"/>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73661"/>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682644"/>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F90101"/>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412F55"/>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l"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r>
              <a:tr h="48195">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F80101"/>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EA0101"/>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F20101"/>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D60101"/>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37325A"/>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59294B"/>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F80101"/>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522B4E"/>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l"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r>
              <a:tr h="48195">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F90101"/>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EA0101"/>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F20101"/>
                    </a:solidFill>
                  </a:tcPr>
                </a:tc>
                <a:tc>
                  <a:txBody>
                    <a:bodyPr/>
                    <a:lstStyle/>
                    <a:p>
                      <a:pPr algn="r" fontAlgn="b"/>
                      <a:endParaRPr lang="en-US" sz="100" b="0" i="0" u="none" strike="noStrike" dirty="0">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D50101"/>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83561"/>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73661"/>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F80101"/>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D345E"/>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l"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r>
              <a:tr h="48195">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FA0101"/>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E90101"/>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F20101"/>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D40101"/>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F90101"/>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l"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r>
              <a:tr h="48195">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F70101"/>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E70101"/>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F10101"/>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D00101"/>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5A294A"/>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FF0101"/>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F70101"/>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941B31"/>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532B4E"/>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l"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r>
              <a:tr h="48195">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F70101"/>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E60101"/>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F10101"/>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CE0101"/>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432F55"/>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FF0101"/>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F70101"/>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73234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43662"/>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l"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r>
              <a:tr h="48195">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F70101"/>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E50101"/>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F00101"/>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CD0101"/>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36325B"/>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FF0101"/>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F60101"/>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662645"/>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l"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r>
              <a:tr h="48195">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F70101"/>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E50101"/>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F00101"/>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CC0101"/>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13764"/>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A1182B"/>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F60101"/>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412F56"/>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l"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r>
              <a:tr h="48195">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F80101"/>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E50101"/>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F00101"/>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CC0101"/>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532B4E"/>
                    </a:solidFill>
                  </a:tcPr>
                </a:tc>
                <a:tc>
                  <a:txBody>
                    <a:bodyPr/>
                    <a:lstStyle/>
                    <a:p>
                      <a:pPr algn="r" fontAlgn="b"/>
                      <a:endParaRPr lang="en-US" sz="100" b="0" i="0" u="none" strike="noStrike" dirty="0">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F60101"/>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E345E"/>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l"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r>
              <a:tr h="48195">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F40101"/>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E10101"/>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EE0101"/>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C60101"/>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602848"/>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FF0101"/>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F50101"/>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FF0101"/>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A2182B"/>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l"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r>
              <a:tr h="48195">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F40101"/>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E00101"/>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EE0101"/>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C50101"/>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422F55"/>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E9070B"/>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F40101"/>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DE091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422F55"/>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l"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r>
              <a:tr h="48195">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F40101"/>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DF0101"/>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EE0101"/>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C40101"/>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53662"/>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A51729"/>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F40101"/>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AC1526"/>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l"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r>
              <a:tr h="48195">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F50101"/>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DF0101"/>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ED0101"/>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C40101"/>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4B2D51"/>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F40101"/>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682644"/>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l"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r>
              <a:tr h="48195">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F50101"/>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DF0101"/>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ED0101"/>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C30101"/>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F50101"/>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30345D"/>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l"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r>
              <a:tr h="48195">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F40101"/>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DB0101"/>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ED0101"/>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C30101"/>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B355F"/>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592A4B"/>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F50101"/>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6D2542"/>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l"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r>
              <a:tr h="48195">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F50101"/>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DA0101"/>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ED0101"/>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C20101"/>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F50101"/>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532B4E"/>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l"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r>
              <a:tr h="48195">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F50101"/>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DA0101"/>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ED0101"/>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C20101"/>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F60101"/>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13764"/>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l"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r>
              <a:tr h="48195">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F60101"/>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DA0101"/>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ED0101"/>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C10101"/>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F60101"/>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53662"/>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l"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r>
              <a:tr h="48195">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F70101"/>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DA0101"/>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ED0101"/>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C0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F70101"/>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33763"/>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l" fontAlgn="b"/>
                      <a:endParaRPr lang="en-US" sz="100" b="0" i="0" u="none" strike="noStrike" dirty="0">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r>
            </a:tbl>
          </a:graphicData>
        </a:graphic>
      </p:graphicFrame>
      <p:sp>
        <p:nvSpPr>
          <p:cNvPr id="43" name="TextBox 42"/>
          <p:cNvSpPr txBox="1"/>
          <p:nvPr/>
        </p:nvSpPr>
        <p:spPr>
          <a:xfrm>
            <a:off x="5550015" y="6341055"/>
            <a:ext cx="1076533" cy="307777"/>
          </a:xfrm>
          <a:prstGeom prst="rect">
            <a:avLst/>
          </a:prstGeom>
          <a:noFill/>
        </p:spPr>
        <p:txBody>
          <a:bodyPr wrap="square" rtlCol="0">
            <a:spAutoFit/>
          </a:bodyPr>
          <a:lstStyle/>
          <a:p>
            <a:pPr algn="ctr"/>
            <a:r>
              <a:rPr lang="en-US" sz="1400" dirty="0" smtClean="0">
                <a:solidFill>
                  <a:srgbClr val="FF0000"/>
                </a:solidFill>
                <a:latin typeface="Montserrat" panose="00000500000000000000" pitchFamily="50" charset="0"/>
              </a:rPr>
              <a:t>500</a:t>
            </a:r>
            <a:endParaRPr lang="en-US" sz="1400" dirty="0">
              <a:solidFill>
                <a:srgbClr val="FF0000"/>
              </a:solidFill>
              <a:latin typeface="Montserrat" panose="00000500000000000000" pitchFamily="50" charset="0"/>
            </a:endParaRPr>
          </a:p>
        </p:txBody>
      </p:sp>
      <p:graphicFrame>
        <p:nvGraphicFramePr>
          <p:cNvPr id="45" name="Table 44"/>
          <p:cNvGraphicFramePr>
            <a:graphicFrameLocks noGrp="1"/>
          </p:cNvGraphicFramePr>
          <p:nvPr>
            <p:extLst>
              <p:ext uri="{D42A27DB-BD31-4B8C-83A1-F6EECF244321}">
                <p14:modId xmlns:p14="http://schemas.microsoft.com/office/powerpoint/2010/main" val="149841268"/>
              </p:ext>
            </p:extLst>
          </p:nvPr>
        </p:nvGraphicFramePr>
        <p:xfrm>
          <a:off x="4899880" y="2411855"/>
          <a:ext cx="3215550" cy="2876896"/>
        </p:xfrm>
        <a:graphic>
          <a:graphicData uri="http://schemas.openxmlformats.org/drawingml/2006/table">
            <a:tbl>
              <a:tblPr/>
              <a:tblGrid>
                <a:gridCol w="247350"/>
                <a:gridCol w="247350"/>
                <a:gridCol w="247350"/>
                <a:gridCol w="247350"/>
                <a:gridCol w="247350"/>
                <a:gridCol w="247350"/>
                <a:gridCol w="247350"/>
                <a:gridCol w="247350"/>
                <a:gridCol w="247350"/>
                <a:gridCol w="247350"/>
                <a:gridCol w="247350"/>
                <a:gridCol w="247350"/>
                <a:gridCol w="247350"/>
              </a:tblGrid>
              <a:tr h="32692">
                <a:tc>
                  <a:txBody>
                    <a:bodyPr/>
                    <a:lstStyle/>
                    <a:p>
                      <a:pPr algn="r" fontAlgn="b"/>
                      <a:endParaRPr lang="en-US" sz="100" b="0" i="0" u="none" strike="noStrike" dirty="0">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FF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61143C"/>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BC091A"/>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l"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r>
              <a:tr h="32692">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57164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81F5D"/>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201C54"/>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l"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r>
              <a:tr h="32692">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D1F5B"/>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l"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r>
              <a:tr h="32692">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l"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r>
              <a:tr h="32692">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l"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r>
              <a:tr h="32692">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l"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r>
              <a:tr h="32692">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l"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r>
              <a:tr h="32692">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l"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r>
              <a:tr h="32692">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FE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C90715"/>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441847"/>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FF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1B1D56"/>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l"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r>
              <a:tr h="32692">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FF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DA050E"/>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5D153D"/>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FF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l"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r>
              <a:tr h="32692">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FF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BE0919"/>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930E29"/>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FF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91F5D"/>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l"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r>
              <a:tr h="32692">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920E29"/>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BF0818"/>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9F0D25"/>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FF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l"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r>
              <a:tr h="32692">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3D1949"/>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950E28"/>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910E2A"/>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FF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l"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r>
              <a:tr h="32692">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5C153E"/>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BF0818"/>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E4040A"/>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FF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l"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r>
              <a:tr h="32692">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4205F"/>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8D0F2B"/>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E2040B"/>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FF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l"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r>
              <a:tr h="32692">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38194B"/>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541641"/>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FD0101"/>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FE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l"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r>
              <a:tr h="32692">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FE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FE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FF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FC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2D1B4F"/>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FC0101"/>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FF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900E2A"/>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451846"/>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l"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r>
              <a:tr h="32692">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FE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FE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FE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FC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81F5D"/>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C10818"/>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FF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451846"/>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1A1D57"/>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l"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r>
              <a:tr h="32692">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FE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FC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FE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FB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81F5D"/>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C80715"/>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FF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441847"/>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171E58"/>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l"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r>
              <a:tr h="32692">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FE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FD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FE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FB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4E1743"/>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FF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C1F5C"/>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l"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r>
              <a:tr h="32692">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FE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FD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FE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FA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111E5A"/>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FF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1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l"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r>
              <a:tr h="32692">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FE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FD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FD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FA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D7050F"/>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l"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r>
              <a:tr h="32692">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FE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FD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FD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F9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7F103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l"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r>
              <a:tr h="32692">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FF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FD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FD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F9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421847"/>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l"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r>
              <a:tr h="32692">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FA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FB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FC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F7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691339"/>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BD0919"/>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FF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4E1743"/>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1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l"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r>
              <a:tr h="32692">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F9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FB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FB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F6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691339"/>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FD0101"/>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FF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181D57"/>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l"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r>
              <a:tr h="32692">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FA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FA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FB0000"/>
                    </a:solidFill>
                  </a:tcPr>
                </a:tc>
                <a:tc>
                  <a:txBody>
                    <a:bodyPr/>
                    <a:lstStyle/>
                    <a:p>
                      <a:pPr algn="r" fontAlgn="b"/>
                      <a:endParaRPr lang="en-US" sz="100" b="0" i="0" u="none" strike="noStrike" dirty="0">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F5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7A1132"/>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FF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FF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91F5D"/>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3205F"/>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l"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r>
              <a:tr h="32692">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FB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FA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FB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F4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481745"/>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910E2A"/>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FF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l"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r>
              <a:tr h="32692">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FB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F9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FB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F4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2B1B5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501642"/>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FF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l"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r>
              <a:tr h="32692">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FC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F9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FA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F3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121E5A"/>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2C1B5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FF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l"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r>
              <a:tr h="32692">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FD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F9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FA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F3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101E5A"/>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E2040B"/>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l"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r>
              <a:tr h="32692">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FD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F9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FA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F3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751234"/>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l"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r>
              <a:tr h="32692">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FC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F8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FA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F1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3F1949"/>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2A1B5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FF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2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l"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r>
              <a:tr h="32692">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FD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F8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F9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F0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321A4E"/>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261C52"/>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FF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l"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r>
              <a:tr h="32692">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FD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F8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F9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EF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E1F5B"/>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311A4E"/>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FF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3205F"/>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l"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r>
              <a:tr h="32692">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FD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F8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F9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EE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1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121E59"/>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FF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l"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r>
              <a:tr h="32692">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FE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F8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F9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EE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E80309"/>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l"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r>
              <a:tr h="32692">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FF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F8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F9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ED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1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A40C23"/>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l"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r>
              <a:tr h="32692">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FF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F8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F9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ED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56164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l"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r>
              <a:tr h="32692">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FF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F9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F9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ED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B1F5C"/>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l"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r>
              <a:tr h="32692">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FF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F9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F8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EB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4205F"/>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191D57"/>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B50A1C"/>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l"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r>
              <a:tr h="32692">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FE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F8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F8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EA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331A4D"/>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FF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l"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r>
              <a:tr h="32692">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FF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F8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F8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E9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4205F"/>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FF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l"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r>
              <a:tr h="32692">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F80103"/>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F8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F7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E9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B30A1D"/>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l"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r>
              <a:tr h="32692">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481745"/>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F8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F7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E8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411848"/>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l"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r>
              <a:tr h="32692">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F9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F7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E8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6205E"/>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l"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r>
              <a:tr h="32692">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91F5D"/>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FA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F7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E8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7205E"/>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l"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r>
              <a:tr h="32692">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FA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F7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E7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E1F5B"/>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l"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r>
              <a:tr h="32692">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9B0D26"/>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FA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F7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E6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1B1D56"/>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62143B"/>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1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l"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r>
              <a:tr h="32692">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2C1B5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FA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F7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E5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6205E"/>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4E1743"/>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l"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r>
              <a:tr h="32692">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9F0C24"/>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FA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F6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E4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B20A1D"/>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4205F"/>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l"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r>
              <a:tr h="32692">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131E59"/>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FA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F6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E3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111E5A"/>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l"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r>
              <a:tr h="32692">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FB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F6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E3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l"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r>
              <a:tr h="32692">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141E59"/>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FB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F7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E2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7205E"/>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l"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r>
              <a:tr h="32692">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FC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F7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E2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l"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r>
              <a:tr h="32692">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FC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F7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E1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111E5A"/>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231C53"/>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l"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r>
              <a:tr h="32692">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6C1338"/>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FC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F7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E0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91F5D"/>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E1F5B"/>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5F153D"/>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l"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r>
              <a:tr h="32692">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FC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F6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DF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321A4E"/>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l"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r>
              <a:tr h="32692">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59153F"/>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FC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F6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DD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1C1D56"/>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441847"/>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91F5D"/>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l"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r>
              <a:tr h="32692">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FC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F6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DD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351A4C"/>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l"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r>
              <a:tr h="32692">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FD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F6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DC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l"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r>
              <a:tr h="32692">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FD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F6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DC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l"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r>
              <a:tr h="32692">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FE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F7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DB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101E5A"/>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l"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r>
              <a:tr h="32692">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4C1744"/>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FE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F7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DB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3205F"/>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l"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r>
              <a:tr h="32692">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900E2A"/>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FD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F7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D9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4205F"/>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131E59"/>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E3040B"/>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2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l"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r>
              <a:tr h="32692">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85102E"/>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FC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F6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D8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131E59"/>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E2040B"/>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l"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r>
              <a:tr h="32692">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A30C23"/>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FB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F6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D6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1A1D57"/>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251C52"/>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FF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201C54"/>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l"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r>
              <a:tr h="32692">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671339"/>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FC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F6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D6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91F5D"/>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A1F5C"/>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FF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7205E"/>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l"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r>
              <a:tr h="32692">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FC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F6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D5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FB0102"/>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l"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r>
              <a:tr h="32692">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FC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F6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D4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5205E"/>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F10206"/>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l"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r>
              <a:tr h="32692">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6D1337"/>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FC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F6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D4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86102E"/>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l"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r>
              <a:tr h="32692">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38194B"/>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FD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F6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D3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2F1A4E"/>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l"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r>
              <a:tr h="32692">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FF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FB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F5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D0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1B1D56"/>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351A4C"/>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BA091A"/>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2A1B5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l"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r>
              <a:tr h="32692">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FF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FB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F5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CE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91F5D"/>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FF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7205E"/>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l"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r>
              <a:tr h="32692">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FF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FA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F4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CD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2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131E59"/>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FF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D1F5B"/>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l"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r>
              <a:tr h="32692">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FF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F9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F4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CC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FF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l"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r>
              <a:tr h="32692">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B10A1E"/>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F9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F4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CC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980D27"/>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l"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r>
              <a:tr h="32692">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DC050D"/>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F9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F4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CA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F1F5B"/>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A80B21"/>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5205E"/>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l"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r>
              <a:tr h="32692">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2205F"/>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F9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F3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CA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4B1744"/>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l"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r>
              <a:tr h="32692">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F9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F3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C9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161E58"/>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l"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r>
              <a:tr h="32692">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FE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F8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F3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C6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2F1B4F"/>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EE0307"/>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211C54"/>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121E5A"/>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l"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r>
              <a:tr h="32692">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FE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F8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F2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C4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1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DA050E"/>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l"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r>
              <a:tr h="32692">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FE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F7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F2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C3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C00818"/>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6205E"/>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l"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r>
              <a:tr h="32692">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FF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F6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F2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C3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3A194B"/>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l"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r>
              <a:tr h="32692">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FF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F6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F2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C3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281B51"/>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l"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r>
              <a:tr h="32692">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FF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F6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F2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C1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1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201C54"/>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l"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r>
              <a:tr h="32692">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8B0F2C"/>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F7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F2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C1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l"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r>
              <a:tr h="32692">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BA091A"/>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F7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F2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C0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l" fontAlgn="b"/>
                      <a:endParaRPr lang="en-US" sz="100" b="0" i="0" u="none" strike="noStrike" dirty="0">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r>
            </a:tbl>
          </a:graphicData>
        </a:graphic>
      </p:graphicFrame>
      <p:pic>
        <p:nvPicPr>
          <p:cNvPr id="48" name="Picture 47"/>
          <p:cNvPicPr>
            <a:picLocks noChangeAspect="1"/>
          </p:cNvPicPr>
          <p:nvPr/>
        </p:nvPicPr>
        <p:blipFill>
          <a:blip r:embed="rId4"/>
          <a:stretch>
            <a:fillRect/>
          </a:stretch>
        </p:blipFill>
        <p:spPr>
          <a:xfrm>
            <a:off x="8600245" y="2409795"/>
            <a:ext cx="3188706" cy="2878956"/>
          </a:xfrm>
          <a:prstGeom prst="rect">
            <a:avLst/>
          </a:prstGeom>
        </p:spPr>
      </p:pic>
    </p:spTree>
    <p:extLst>
      <p:ext uri="{BB962C8B-B14F-4D97-AF65-F5344CB8AC3E}">
        <p14:creationId xmlns:p14="http://schemas.microsoft.com/office/powerpoint/2010/main" val="331838973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187042" y="1300843"/>
            <a:ext cx="8559800" cy="646331"/>
          </a:xfrm>
          <a:prstGeom prst="rect">
            <a:avLst/>
          </a:prstGeom>
          <a:noFill/>
        </p:spPr>
        <p:txBody>
          <a:bodyPr wrap="square" rtlCol="0">
            <a:spAutoFit/>
          </a:bodyPr>
          <a:lstStyle/>
          <a:p>
            <a:r>
              <a:rPr lang="en-US" sz="3600" b="1" dirty="0" smtClean="0">
                <a:latin typeface="Montserrat" panose="00000500000000000000" pitchFamily="50" charset="0"/>
              </a:rPr>
              <a:t>Adopt a new schedule?</a:t>
            </a:r>
            <a:endParaRPr lang="en-US" sz="3600" dirty="0">
              <a:latin typeface="Montserrat" panose="00000500000000000000" pitchFamily="50" charset="0"/>
            </a:endParaRPr>
          </a:p>
        </p:txBody>
      </p:sp>
      <p:sp>
        <p:nvSpPr>
          <p:cNvPr id="5" name="TextBox 4"/>
          <p:cNvSpPr txBox="1"/>
          <p:nvPr/>
        </p:nvSpPr>
        <p:spPr>
          <a:xfrm>
            <a:off x="5187042" y="1853043"/>
            <a:ext cx="6656615" cy="1200329"/>
          </a:xfrm>
          <a:prstGeom prst="rect">
            <a:avLst/>
          </a:prstGeom>
          <a:noFill/>
        </p:spPr>
        <p:txBody>
          <a:bodyPr wrap="square" rtlCol="0">
            <a:spAutoFit/>
          </a:bodyPr>
          <a:lstStyle/>
          <a:p>
            <a:r>
              <a:rPr lang="en-US" dirty="0" smtClean="0">
                <a:latin typeface="Montserrat" panose="00000500000000000000" pitchFamily="50" charset="0"/>
              </a:rPr>
              <a:t>Even with </a:t>
            </a:r>
            <a:r>
              <a:rPr lang="en-US" b="1" dirty="0" smtClean="0">
                <a:latin typeface="Montserrat" panose="00000500000000000000" pitchFamily="50" charset="0"/>
              </a:rPr>
              <a:t>twenty trains running </a:t>
            </a:r>
            <a:r>
              <a:rPr lang="en-US" dirty="0" smtClean="0">
                <a:latin typeface="Montserrat" panose="00000500000000000000" pitchFamily="50" charset="0"/>
              </a:rPr>
              <a:t>we are observing a string of  </a:t>
            </a:r>
            <a:r>
              <a:rPr lang="en-US" b="1" dirty="0" smtClean="0">
                <a:latin typeface="Montserrat" panose="00000500000000000000" pitchFamily="50" charset="0"/>
              </a:rPr>
              <a:t>queues of above 500 people</a:t>
            </a:r>
            <a:r>
              <a:rPr lang="en-US" dirty="0" smtClean="0">
                <a:latin typeface="Montserrat" panose="00000500000000000000" pitchFamily="50" charset="0"/>
              </a:rPr>
              <a:t> in depth in </a:t>
            </a:r>
            <a:r>
              <a:rPr lang="en-US" b="1" dirty="0" err="1" smtClean="0">
                <a:latin typeface="Montserrat" panose="00000500000000000000" pitchFamily="50" charset="0"/>
              </a:rPr>
              <a:t>Cubao</a:t>
            </a:r>
            <a:r>
              <a:rPr lang="en-US" dirty="0" smtClean="0">
                <a:latin typeface="Montserrat" panose="00000500000000000000" pitchFamily="50" charset="0"/>
              </a:rPr>
              <a:t>. These periods correspond to the </a:t>
            </a:r>
            <a:r>
              <a:rPr lang="en-US" b="1" dirty="0" smtClean="0">
                <a:latin typeface="Montserrat" panose="00000500000000000000" pitchFamily="50" charset="0"/>
              </a:rPr>
              <a:t>morning and evening peak hours</a:t>
            </a:r>
            <a:r>
              <a:rPr lang="en-US" dirty="0" smtClean="0">
                <a:latin typeface="Montserrat" panose="00000500000000000000" pitchFamily="50" charset="0"/>
              </a:rPr>
              <a:t>.</a:t>
            </a:r>
            <a:endParaRPr lang="en-US" dirty="0">
              <a:latin typeface="Montserrat" panose="00000500000000000000" pitchFamily="50" charset="0"/>
            </a:endParaRPr>
          </a:p>
        </p:txBody>
      </p:sp>
      <p:pic>
        <p:nvPicPr>
          <p:cNvPr id="10" name="Picture 9"/>
          <p:cNvPicPr>
            <a:picLocks noChangeAspect="1"/>
          </p:cNvPicPr>
          <p:nvPr/>
        </p:nvPicPr>
        <p:blipFill>
          <a:blip r:embed="rId2"/>
          <a:stretch>
            <a:fillRect/>
          </a:stretch>
        </p:blipFill>
        <p:spPr>
          <a:xfrm>
            <a:off x="1300178" y="1518768"/>
            <a:ext cx="3606100" cy="3255804"/>
          </a:xfrm>
          <a:prstGeom prst="rect">
            <a:avLst/>
          </a:prstGeom>
        </p:spPr>
      </p:pic>
      <p:sp>
        <p:nvSpPr>
          <p:cNvPr id="11" name="TextBox 10"/>
          <p:cNvSpPr txBox="1"/>
          <p:nvPr/>
        </p:nvSpPr>
        <p:spPr>
          <a:xfrm rot="19054741">
            <a:off x="1508505" y="5073889"/>
            <a:ext cx="1006876" cy="307777"/>
          </a:xfrm>
          <a:prstGeom prst="rect">
            <a:avLst/>
          </a:prstGeom>
          <a:noFill/>
        </p:spPr>
        <p:txBody>
          <a:bodyPr wrap="square" rtlCol="0">
            <a:spAutoFit/>
          </a:bodyPr>
          <a:lstStyle/>
          <a:p>
            <a:pPr algn="r"/>
            <a:r>
              <a:rPr lang="en-US" sz="1400" dirty="0" err="1" smtClean="0">
                <a:solidFill>
                  <a:srgbClr val="C00000"/>
                </a:solidFill>
                <a:latin typeface="Montserrat" panose="00000500000000000000" pitchFamily="50" charset="0"/>
              </a:rPr>
              <a:t>Cubao</a:t>
            </a:r>
            <a:endParaRPr lang="en-US" sz="1400" dirty="0">
              <a:solidFill>
                <a:srgbClr val="C00000"/>
              </a:solidFill>
              <a:latin typeface="Montserrat" panose="00000500000000000000" pitchFamily="50" charset="0"/>
            </a:endParaRPr>
          </a:p>
        </p:txBody>
      </p:sp>
      <p:sp>
        <p:nvSpPr>
          <p:cNvPr id="12" name="TextBox 11"/>
          <p:cNvSpPr txBox="1"/>
          <p:nvPr/>
        </p:nvSpPr>
        <p:spPr>
          <a:xfrm rot="19054741">
            <a:off x="3927388" y="5073890"/>
            <a:ext cx="1006876" cy="307777"/>
          </a:xfrm>
          <a:prstGeom prst="rect">
            <a:avLst/>
          </a:prstGeom>
          <a:noFill/>
        </p:spPr>
        <p:txBody>
          <a:bodyPr wrap="square" rtlCol="0">
            <a:spAutoFit/>
          </a:bodyPr>
          <a:lstStyle/>
          <a:p>
            <a:pPr algn="r"/>
            <a:r>
              <a:rPr lang="en-US" sz="1400" dirty="0" smtClean="0">
                <a:solidFill>
                  <a:schemeClr val="tx1">
                    <a:lumMod val="65000"/>
                    <a:lumOff val="35000"/>
                  </a:schemeClr>
                </a:solidFill>
                <a:latin typeface="Montserrat" panose="00000500000000000000" pitchFamily="50" charset="0"/>
              </a:rPr>
              <a:t>Taft</a:t>
            </a:r>
            <a:endParaRPr lang="en-US" sz="1400" dirty="0">
              <a:solidFill>
                <a:schemeClr val="tx1">
                  <a:lumMod val="65000"/>
                  <a:lumOff val="35000"/>
                </a:schemeClr>
              </a:solidFill>
              <a:latin typeface="Montserrat" panose="00000500000000000000" pitchFamily="50" charset="0"/>
            </a:endParaRPr>
          </a:p>
        </p:txBody>
      </p:sp>
      <p:sp>
        <p:nvSpPr>
          <p:cNvPr id="13" name="TextBox 12"/>
          <p:cNvSpPr txBox="1"/>
          <p:nvPr/>
        </p:nvSpPr>
        <p:spPr>
          <a:xfrm rot="19054741">
            <a:off x="650585" y="5073889"/>
            <a:ext cx="1006876" cy="307777"/>
          </a:xfrm>
          <a:prstGeom prst="rect">
            <a:avLst/>
          </a:prstGeom>
          <a:noFill/>
        </p:spPr>
        <p:txBody>
          <a:bodyPr wrap="square" rtlCol="0">
            <a:spAutoFit/>
          </a:bodyPr>
          <a:lstStyle/>
          <a:p>
            <a:pPr algn="r"/>
            <a:r>
              <a:rPr lang="en-US" sz="1400" dirty="0" smtClean="0">
                <a:solidFill>
                  <a:schemeClr val="tx1">
                    <a:lumMod val="65000"/>
                    <a:lumOff val="35000"/>
                  </a:schemeClr>
                </a:solidFill>
                <a:latin typeface="Montserrat" panose="00000500000000000000" pitchFamily="50" charset="0"/>
              </a:rPr>
              <a:t>North</a:t>
            </a:r>
            <a:endParaRPr lang="en-US" sz="1400" dirty="0">
              <a:solidFill>
                <a:schemeClr val="tx1">
                  <a:lumMod val="65000"/>
                  <a:lumOff val="35000"/>
                </a:schemeClr>
              </a:solidFill>
              <a:latin typeface="Montserrat" panose="00000500000000000000" pitchFamily="50" charset="0"/>
            </a:endParaRPr>
          </a:p>
        </p:txBody>
      </p:sp>
      <p:sp>
        <p:nvSpPr>
          <p:cNvPr id="14" name="TextBox 13"/>
          <p:cNvSpPr txBox="1"/>
          <p:nvPr/>
        </p:nvSpPr>
        <p:spPr>
          <a:xfrm>
            <a:off x="5187042" y="3217321"/>
            <a:ext cx="6656615" cy="923330"/>
          </a:xfrm>
          <a:prstGeom prst="rect">
            <a:avLst/>
          </a:prstGeom>
          <a:noFill/>
        </p:spPr>
        <p:txBody>
          <a:bodyPr wrap="square" rtlCol="0">
            <a:spAutoFit/>
          </a:bodyPr>
          <a:lstStyle/>
          <a:p>
            <a:r>
              <a:rPr lang="en-US" dirty="0" smtClean="0">
                <a:latin typeface="Montserrat" panose="00000500000000000000" pitchFamily="50" charset="0"/>
              </a:rPr>
              <a:t>When the train reaches </a:t>
            </a:r>
            <a:r>
              <a:rPr lang="en-US" dirty="0" err="1" smtClean="0">
                <a:latin typeface="Montserrat" panose="00000500000000000000" pitchFamily="50" charset="0"/>
              </a:rPr>
              <a:t>Cubao</a:t>
            </a:r>
            <a:r>
              <a:rPr lang="en-US" dirty="0" smtClean="0">
                <a:latin typeface="Montserrat" panose="00000500000000000000" pitchFamily="50" charset="0"/>
              </a:rPr>
              <a:t>, fourth station on the line, </a:t>
            </a:r>
            <a:r>
              <a:rPr lang="en-US" b="1" dirty="0" smtClean="0">
                <a:latin typeface="Montserrat" panose="00000500000000000000" pitchFamily="50" charset="0"/>
              </a:rPr>
              <a:t>it is already too full</a:t>
            </a:r>
            <a:r>
              <a:rPr lang="en-US" dirty="0" smtClean="0">
                <a:latin typeface="Montserrat" panose="00000500000000000000" pitchFamily="50" charset="0"/>
              </a:rPr>
              <a:t> too accommodate the large inflow of passengers. </a:t>
            </a:r>
            <a:endParaRPr lang="en-US" dirty="0">
              <a:latin typeface="Montserrat" panose="00000500000000000000" pitchFamily="50" charset="0"/>
            </a:endParaRPr>
          </a:p>
        </p:txBody>
      </p:sp>
      <p:sp>
        <p:nvSpPr>
          <p:cNvPr id="15" name="TextBox 14"/>
          <p:cNvSpPr txBox="1"/>
          <p:nvPr/>
        </p:nvSpPr>
        <p:spPr>
          <a:xfrm>
            <a:off x="5187042" y="4304600"/>
            <a:ext cx="6656615" cy="923330"/>
          </a:xfrm>
          <a:prstGeom prst="rect">
            <a:avLst/>
          </a:prstGeom>
          <a:noFill/>
        </p:spPr>
        <p:txBody>
          <a:bodyPr wrap="square" rtlCol="0">
            <a:spAutoFit/>
          </a:bodyPr>
          <a:lstStyle/>
          <a:p>
            <a:r>
              <a:rPr lang="en-US" dirty="0" smtClean="0">
                <a:latin typeface="Montserrat" panose="00000500000000000000" pitchFamily="50" charset="0"/>
              </a:rPr>
              <a:t>Perhaps this suggests that </a:t>
            </a:r>
            <a:r>
              <a:rPr lang="en-US" b="1" dirty="0" smtClean="0">
                <a:latin typeface="Montserrat" panose="00000500000000000000" pitchFamily="50" charset="0"/>
              </a:rPr>
              <a:t>a new schedule </a:t>
            </a:r>
            <a:r>
              <a:rPr lang="en-US" dirty="0" smtClean="0">
                <a:latin typeface="Montserrat" panose="00000500000000000000" pitchFamily="50" charset="0"/>
              </a:rPr>
              <a:t>ought to be implemented, in which </a:t>
            </a:r>
            <a:r>
              <a:rPr lang="en-US" b="1" dirty="0" smtClean="0">
                <a:latin typeface="Montserrat" panose="00000500000000000000" pitchFamily="50" charset="0"/>
              </a:rPr>
              <a:t>stations are served on a demand-basis</a:t>
            </a:r>
            <a:r>
              <a:rPr lang="en-US" dirty="0" smtClean="0">
                <a:latin typeface="Montserrat" panose="00000500000000000000" pitchFamily="50" charset="0"/>
              </a:rPr>
              <a:t>.</a:t>
            </a:r>
            <a:endParaRPr lang="en-US" dirty="0">
              <a:latin typeface="Montserrat" panose="00000500000000000000" pitchFamily="50" charset="0"/>
            </a:endParaRPr>
          </a:p>
        </p:txBody>
      </p:sp>
      <p:sp>
        <p:nvSpPr>
          <p:cNvPr id="16" name="TextBox 15"/>
          <p:cNvSpPr txBox="1"/>
          <p:nvPr/>
        </p:nvSpPr>
        <p:spPr>
          <a:xfrm>
            <a:off x="299064" y="4612376"/>
            <a:ext cx="1006876" cy="307777"/>
          </a:xfrm>
          <a:prstGeom prst="rect">
            <a:avLst/>
          </a:prstGeom>
          <a:noFill/>
        </p:spPr>
        <p:txBody>
          <a:bodyPr wrap="square" rtlCol="0">
            <a:spAutoFit/>
          </a:bodyPr>
          <a:lstStyle/>
          <a:p>
            <a:pPr algn="r"/>
            <a:r>
              <a:rPr lang="en-US" sz="1400" dirty="0" smtClean="0">
                <a:solidFill>
                  <a:schemeClr val="tx1">
                    <a:lumMod val="65000"/>
                    <a:lumOff val="35000"/>
                  </a:schemeClr>
                </a:solidFill>
                <a:latin typeface="Montserrat" panose="00000500000000000000" pitchFamily="50" charset="0"/>
              </a:rPr>
              <a:t>9-10 pm</a:t>
            </a:r>
            <a:endParaRPr lang="en-US" sz="1400" dirty="0">
              <a:solidFill>
                <a:schemeClr val="tx1">
                  <a:lumMod val="65000"/>
                  <a:lumOff val="35000"/>
                </a:schemeClr>
              </a:solidFill>
              <a:latin typeface="Montserrat" panose="00000500000000000000" pitchFamily="50" charset="0"/>
            </a:endParaRPr>
          </a:p>
        </p:txBody>
      </p:sp>
      <p:sp>
        <p:nvSpPr>
          <p:cNvPr id="17" name="TextBox 16"/>
          <p:cNvSpPr txBox="1"/>
          <p:nvPr/>
        </p:nvSpPr>
        <p:spPr>
          <a:xfrm>
            <a:off x="299064" y="1373187"/>
            <a:ext cx="1006876" cy="307777"/>
          </a:xfrm>
          <a:prstGeom prst="rect">
            <a:avLst/>
          </a:prstGeom>
          <a:noFill/>
        </p:spPr>
        <p:txBody>
          <a:bodyPr wrap="square" rtlCol="0">
            <a:spAutoFit/>
          </a:bodyPr>
          <a:lstStyle/>
          <a:p>
            <a:pPr algn="r"/>
            <a:r>
              <a:rPr lang="en-US" sz="1400" dirty="0" smtClean="0">
                <a:solidFill>
                  <a:schemeClr val="tx1">
                    <a:lumMod val="65000"/>
                    <a:lumOff val="35000"/>
                  </a:schemeClr>
                </a:solidFill>
                <a:latin typeface="Montserrat" panose="00000500000000000000" pitchFamily="50" charset="0"/>
              </a:rPr>
              <a:t>4</a:t>
            </a:r>
            <a:r>
              <a:rPr lang="en-US" sz="1400" dirty="0" smtClean="0">
                <a:solidFill>
                  <a:schemeClr val="tx1">
                    <a:lumMod val="65000"/>
                    <a:lumOff val="35000"/>
                  </a:schemeClr>
                </a:solidFill>
                <a:latin typeface="Montserrat" panose="00000500000000000000" pitchFamily="50" charset="0"/>
              </a:rPr>
              <a:t>-5 </a:t>
            </a:r>
            <a:r>
              <a:rPr lang="en-US" sz="1400" dirty="0">
                <a:solidFill>
                  <a:schemeClr val="tx1">
                    <a:lumMod val="65000"/>
                    <a:lumOff val="35000"/>
                  </a:schemeClr>
                </a:solidFill>
                <a:latin typeface="Montserrat" panose="00000500000000000000" pitchFamily="50" charset="0"/>
              </a:rPr>
              <a:t>a</a:t>
            </a:r>
            <a:r>
              <a:rPr lang="en-US" sz="1400" dirty="0" smtClean="0">
                <a:solidFill>
                  <a:schemeClr val="tx1">
                    <a:lumMod val="65000"/>
                    <a:lumOff val="35000"/>
                  </a:schemeClr>
                </a:solidFill>
                <a:latin typeface="Montserrat" panose="00000500000000000000" pitchFamily="50" charset="0"/>
              </a:rPr>
              <a:t>m</a:t>
            </a:r>
            <a:endParaRPr lang="en-US" sz="1400" dirty="0">
              <a:solidFill>
                <a:schemeClr val="tx1">
                  <a:lumMod val="65000"/>
                  <a:lumOff val="35000"/>
                </a:schemeClr>
              </a:solidFill>
              <a:latin typeface="Montserrat" panose="00000500000000000000" pitchFamily="50" charset="0"/>
            </a:endParaRPr>
          </a:p>
        </p:txBody>
      </p:sp>
      <p:sp>
        <p:nvSpPr>
          <p:cNvPr id="18" name="TextBox 17"/>
          <p:cNvSpPr txBox="1"/>
          <p:nvPr/>
        </p:nvSpPr>
        <p:spPr>
          <a:xfrm>
            <a:off x="81791" y="2885060"/>
            <a:ext cx="1193560" cy="523220"/>
          </a:xfrm>
          <a:prstGeom prst="rect">
            <a:avLst/>
          </a:prstGeom>
          <a:noFill/>
        </p:spPr>
        <p:txBody>
          <a:bodyPr wrap="square" rtlCol="0">
            <a:spAutoFit/>
          </a:bodyPr>
          <a:lstStyle/>
          <a:p>
            <a:pPr algn="r"/>
            <a:r>
              <a:rPr lang="en-US" sz="1400" dirty="0" smtClean="0">
                <a:solidFill>
                  <a:schemeClr val="tx1">
                    <a:lumMod val="65000"/>
                    <a:lumOff val="35000"/>
                  </a:schemeClr>
                </a:solidFill>
                <a:latin typeface="Montserrat" panose="00000500000000000000" pitchFamily="50" charset="0"/>
              </a:rPr>
              <a:t>Time of Operation</a:t>
            </a:r>
            <a:endParaRPr lang="en-US" sz="1400" dirty="0">
              <a:solidFill>
                <a:schemeClr val="tx1">
                  <a:lumMod val="65000"/>
                  <a:lumOff val="35000"/>
                </a:schemeClr>
              </a:solidFill>
              <a:latin typeface="Montserrat" panose="00000500000000000000" pitchFamily="50" charset="0"/>
            </a:endParaRPr>
          </a:p>
        </p:txBody>
      </p:sp>
      <p:pic>
        <p:nvPicPr>
          <p:cNvPr id="19" name="Picture 18"/>
          <p:cNvPicPr>
            <a:picLocks noChangeAspect="1"/>
          </p:cNvPicPr>
          <p:nvPr/>
        </p:nvPicPr>
        <p:blipFill>
          <a:blip r:embed="rId3"/>
          <a:stretch>
            <a:fillRect/>
          </a:stretch>
        </p:blipFill>
        <p:spPr>
          <a:xfrm>
            <a:off x="1251288" y="6005191"/>
            <a:ext cx="3755527" cy="151289"/>
          </a:xfrm>
          <a:prstGeom prst="rect">
            <a:avLst/>
          </a:prstGeom>
        </p:spPr>
      </p:pic>
      <p:sp>
        <p:nvSpPr>
          <p:cNvPr id="20" name="TextBox 19"/>
          <p:cNvSpPr txBox="1"/>
          <p:nvPr/>
        </p:nvSpPr>
        <p:spPr>
          <a:xfrm>
            <a:off x="113141" y="5638250"/>
            <a:ext cx="1988781" cy="307777"/>
          </a:xfrm>
          <a:prstGeom prst="rect">
            <a:avLst/>
          </a:prstGeom>
          <a:noFill/>
        </p:spPr>
        <p:txBody>
          <a:bodyPr wrap="square" rtlCol="0">
            <a:spAutoFit/>
          </a:bodyPr>
          <a:lstStyle/>
          <a:p>
            <a:r>
              <a:rPr lang="en-US" sz="1400" dirty="0" smtClean="0">
                <a:solidFill>
                  <a:schemeClr val="tx1">
                    <a:lumMod val="65000"/>
                    <a:lumOff val="35000"/>
                  </a:schemeClr>
                </a:solidFill>
                <a:latin typeface="Montserrat" panose="00000500000000000000" pitchFamily="50" charset="0"/>
              </a:rPr>
              <a:t>Queue depth:</a:t>
            </a:r>
            <a:endParaRPr lang="en-US" sz="1400" dirty="0">
              <a:solidFill>
                <a:schemeClr val="tx1">
                  <a:lumMod val="65000"/>
                  <a:lumOff val="35000"/>
                </a:schemeClr>
              </a:solidFill>
              <a:latin typeface="Montserrat" panose="00000500000000000000" pitchFamily="50" charset="0"/>
            </a:endParaRPr>
          </a:p>
        </p:txBody>
      </p:sp>
      <p:sp>
        <p:nvSpPr>
          <p:cNvPr id="21" name="TextBox 20"/>
          <p:cNvSpPr txBox="1"/>
          <p:nvPr/>
        </p:nvSpPr>
        <p:spPr>
          <a:xfrm>
            <a:off x="732871" y="6139598"/>
            <a:ext cx="1076533" cy="307777"/>
          </a:xfrm>
          <a:prstGeom prst="rect">
            <a:avLst/>
          </a:prstGeom>
          <a:noFill/>
        </p:spPr>
        <p:txBody>
          <a:bodyPr wrap="square" rtlCol="0">
            <a:spAutoFit/>
          </a:bodyPr>
          <a:lstStyle/>
          <a:p>
            <a:pPr algn="ctr"/>
            <a:r>
              <a:rPr lang="en-US" sz="1400" dirty="0" smtClean="0">
                <a:solidFill>
                  <a:srgbClr val="002060"/>
                </a:solidFill>
                <a:latin typeface="Montserrat" panose="00000500000000000000" pitchFamily="50" charset="0"/>
              </a:rPr>
              <a:t>0</a:t>
            </a:r>
            <a:endParaRPr lang="en-US" sz="1400" dirty="0">
              <a:solidFill>
                <a:srgbClr val="002060"/>
              </a:solidFill>
              <a:latin typeface="Montserrat" panose="00000500000000000000" pitchFamily="50" charset="0"/>
            </a:endParaRPr>
          </a:p>
        </p:txBody>
      </p:sp>
      <p:sp>
        <p:nvSpPr>
          <p:cNvPr id="22" name="TextBox 21"/>
          <p:cNvSpPr txBox="1"/>
          <p:nvPr/>
        </p:nvSpPr>
        <p:spPr>
          <a:xfrm>
            <a:off x="4340088" y="6139597"/>
            <a:ext cx="1076533" cy="307777"/>
          </a:xfrm>
          <a:prstGeom prst="rect">
            <a:avLst/>
          </a:prstGeom>
          <a:noFill/>
        </p:spPr>
        <p:txBody>
          <a:bodyPr wrap="square" rtlCol="0">
            <a:spAutoFit/>
          </a:bodyPr>
          <a:lstStyle/>
          <a:p>
            <a:pPr algn="ctr"/>
            <a:r>
              <a:rPr lang="en-US" sz="1400" dirty="0" smtClean="0">
                <a:solidFill>
                  <a:srgbClr val="C00000"/>
                </a:solidFill>
                <a:latin typeface="Montserrat" panose="00000500000000000000" pitchFamily="50" charset="0"/>
              </a:rPr>
              <a:t>&gt;1,000</a:t>
            </a:r>
            <a:endParaRPr lang="en-US" sz="1400" dirty="0">
              <a:solidFill>
                <a:srgbClr val="C00000"/>
              </a:solidFill>
              <a:latin typeface="Montserrat" panose="00000500000000000000" pitchFamily="50" charset="0"/>
            </a:endParaRPr>
          </a:p>
        </p:txBody>
      </p:sp>
      <p:sp>
        <p:nvSpPr>
          <p:cNvPr id="23" name="TextBox 22"/>
          <p:cNvSpPr txBox="1"/>
          <p:nvPr/>
        </p:nvSpPr>
        <p:spPr>
          <a:xfrm>
            <a:off x="2590784" y="6139597"/>
            <a:ext cx="1076533" cy="307777"/>
          </a:xfrm>
          <a:prstGeom prst="rect">
            <a:avLst/>
          </a:prstGeom>
          <a:noFill/>
        </p:spPr>
        <p:txBody>
          <a:bodyPr wrap="square" rtlCol="0">
            <a:spAutoFit/>
          </a:bodyPr>
          <a:lstStyle/>
          <a:p>
            <a:pPr algn="ctr"/>
            <a:r>
              <a:rPr lang="en-US" sz="1400" dirty="0" smtClean="0">
                <a:solidFill>
                  <a:srgbClr val="FF0000"/>
                </a:solidFill>
                <a:latin typeface="Montserrat" panose="00000500000000000000" pitchFamily="50" charset="0"/>
              </a:rPr>
              <a:t>500</a:t>
            </a:r>
            <a:endParaRPr lang="en-US" sz="1400" dirty="0">
              <a:solidFill>
                <a:srgbClr val="FF0000"/>
              </a:solidFill>
              <a:latin typeface="Montserrat" panose="00000500000000000000" pitchFamily="50" charset="0"/>
            </a:endParaRPr>
          </a:p>
        </p:txBody>
      </p:sp>
    </p:spTree>
    <p:extLst>
      <p:ext uri="{BB962C8B-B14F-4D97-AF65-F5344CB8AC3E}">
        <p14:creationId xmlns:p14="http://schemas.microsoft.com/office/powerpoint/2010/main" val="69898318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76300" y="444500"/>
            <a:ext cx="8559800" cy="646331"/>
          </a:xfrm>
          <a:prstGeom prst="rect">
            <a:avLst/>
          </a:prstGeom>
          <a:noFill/>
        </p:spPr>
        <p:txBody>
          <a:bodyPr wrap="square" rtlCol="0">
            <a:spAutoFit/>
          </a:bodyPr>
          <a:lstStyle/>
          <a:p>
            <a:r>
              <a:rPr lang="en-US" sz="3600" b="1" dirty="0" smtClean="0">
                <a:latin typeface="Montserrat" panose="00000500000000000000" pitchFamily="50" charset="0"/>
              </a:rPr>
              <a:t>Why not make it fast and furious?</a:t>
            </a:r>
            <a:endParaRPr lang="en-US" sz="3600" dirty="0">
              <a:latin typeface="Montserrat" panose="00000500000000000000" pitchFamily="50" charset="0"/>
            </a:endParaRPr>
          </a:p>
        </p:txBody>
      </p:sp>
      <p:sp>
        <p:nvSpPr>
          <p:cNvPr id="23" name="TextBox 22"/>
          <p:cNvSpPr txBox="1"/>
          <p:nvPr/>
        </p:nvSpPr>
        <p:spPr>
          <a:xfrm>
            <a:off x="876300" y="996701"/>
            <a:ext cx="10657974" cy="646331"/>
          </a:xfrm>
          <a:prstGeom prst="rect">
            <a:avLst/>
          </a:prstGeom>
          <a:noFill/>
        </p:spPr>
        <p:txBody>
          <a:bodyPr wrap="square" rtlCol="0">
            <a:spAutoFit/>
          </a:bodyPr>
          <a:lstStyle/>
          <a:p>
            <a:r>
              <a:rPr lang="en-US" dirty="0" smtClean="0">
                <a:latin typeface="Montserrat" panose="00000500000000000000" pitchFamily="50" charset="0"/>
              </a:rPr>
              <a:t>Running the same simulations with trains running at 80kph (like the Singaporean MRT), train headways take on a significant improvement even when few trains are running.</a:t>
            </a:r>
            <a:endParaRPr lang="en-US" dirty="0">
              <a:latin typeface="Montserrat" panose="00000500000000000000" pitchFamily="50" charset="0"/>
            </a:endParaRPr>
          </a:p>
        </p:txBody>
      </p:sp>
      <p:graphicFrame>
        <p:nvGraphicFramePr>
          <p:cNvPr id="24" name="Chart 23"/>
          <p:cNvGraphicFramePr/>
          <p:nvPr>
            <p:extLst>
              <p:ext uri="{D42A27DB-BD31-4B8C-83A1-F6EECF244321}">
                <p14:modId xmlns:p14="http://schemas.microsoft.com/office/powerpoint/2010/main" val="3841730351"/>
              </p:ext>
            </p:extLst>
          </p:nvPr>
        </p:nvGraphicFramePr>
        <p:xfrm>
          <a:off x="1996141" y="1831197"/>
          <a:ext cx="8317753" cy="4844131"/>
        </p:xfrm>
        <a:graphic>
          <a:graphicData uri="http://schemas.openxmlformats.org/drawingml/2006/chart">
            <c:chart xmlns:c="http://schemas.openxmlformats.org/drawingml/2006/chart" xmlns:r="http://schemas.openxmlformats.org/officeDocument/2006/relationships" r:id="rId2"/>
          </a:graphicData>
        </a:graphic>
      </p:graphicFrame>
      <p:sp>
        <p:nvSpPr>
          <p:cNvPr id="25" name="TextBox 24"/>
          <p:cNvSpPr txBox="1"/>
          <p:nvPr/>
        </p:nvSpPr>
        <p:spPr>
          <a:xfrm>
            <a:off x="423789" y="2921630"/>
            <a:ext cx="1700432" cy="338554"/>
          </a:xfrm>
          <a:prstGeom prst="rect">
            <a:avLst/>
          </a:prstGeom>
          <a:noFill/>
        </p:spPr>
        <p:txBody>
          <a:bodyPr wrap="square" rtlCol="0">
            <a:spAutoFit/>
          </a:bodyPr>
          <a:lstStyle/>
          <a:p>
            <a:r>
              <a:rPr lang="en-US" sz="1600" dirty="0" smtClean="0">
                <a:solidFill>
                  <a:srgbClr val="002060"/>
                </a:solidFill>
                <a:latin typeface="Montserrat" panose="00000500000000000000" pitchFamily="50" charset="0"/>
              </a:rPr>
              <a:t>Waiting time</a:t>
            </a:r>
            <a:endParaRPr lang="en-US" sz="1600" dirty="0">
              <a:solidFill>
                <a:srgbClr val="002060"/>
              </a:solidFill>
              <a:latin typeface="Montserrat" panose="00000500000000000000" pitchFamily="50" charset="0"/>
            </a:endParaRPr>
          </a:p>
        </p:txBody>
      </p:sp>
      <p:sp>
        <p:nvSpPr>
          <p:cNvPr id="26" name="TextBox 25"/>
          <p:cNvSpPr txBox="1"/>
          <p:nvPr/>
        </p:nvSpPr>
        <p:spPr>
          <a:xfrm>
            <a:off x="10185814" y="5844331"/>
            <a:ext cx="1700432" cy="830997"/>
          </a:xfrm>
          <a:prstGeom prst="rect">
            <a:avLst/>
          </a:prstGeom>
          <a:noFill/>
        </p:spPr>
        <p:txBody>
          <a:bodyPr wrap="square" rtlCol="0">
            <a:spAutoFit/>
          </a:bodyPr>
          <a:lstStyle/>
          <a:p>
            <a:r>
              <a:rPr lang="en-US" sz="1600" dirty="0" smtClean="0">
                <a:solidFill>
                  <a:srgbClr val="002060"/>
                </a:solidFill>
                <a:latin typeface="Montserrat" panose="00000500000000000000" pitchFamily="50" charset="0"/>
              </a:rPr>
              <a:t>Number of deployed trains</a:t>
            </a:r>
            <a:endParaRPr lang="en-US" sz="1600" dirty="0">
              <a:solidFill>
                <a:srgbClr val="002060"/>
              </a:solidFill>
              <a:latin typeface="Montserrat" panose="00000500000000000000" pitchFamily="50" charset="0"/>
            </a:endParaRPr>
          </a:p>
        </p:txBody>
      </p:sp>
    </p:spTree>
    <p:extLst>
      <p:ext uri="{BB962C8B-B14F-4D97-AF65-F5344CB8AC3E}">
        <p14:creationId xmlns:p14="http://schemas.microsoft.com/office/powerpoint/2010/main" val="320244625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76300" y="444500"/>
            <a:ext cx="8559800" cy="646331"/>
          </a:xfrm>
          <a:prstGeom prst="rect">
            <a:avLst/>
          </a:prstGeom>
          <a:noFill/>
        </p:spPr>
        <p:txBody>
          <a:bodyPr wrap="square" rtlCol="0">
            <a:spAutoFit/>
          </a:bodyPr>
          <a:lstStyle/>
          <a:p>
            <a:r>
              <a:rPr lang="en-US" sz="3600" b="1" dirty="0" smtClean="0">
                <a:latin typeface="Montserrat" panose="00000500000000000000" pitchFamily="50" charset="0"/>
              </a:rPr>
              <a:t>Why not make it fast and furious?</a:t>
            </a:r>
            <a:endParaRPr lang="en-US" sz="3600" dirty="0">
              <a:latin typeface="Montserrat" panose="00000500000000000000" pitchFamily="50" charset="0"/>
            </a:endParaRPr>
          </a:p>
        </p:txBody>
      </p:sp>
      <p:sp>
        <p:nvSpPr>
          <p:cNvPr id="23" name="TextBox 22"/>
          <p:cNvSpPr txBox="1"/>
          <p:nvPr/>
        </p:nvSpPr>
        <p:spPr>
          <a:xfrm>
            <a:off x="876300" y="996701"/>
            <a:ext cx="10657974" cy="646331"/>
          </a:xfrm>
          <a:prstGeom prst="rect">
            <a:avLst/>
          </a:prstGeom>
          <a:noFill/>
        </p:spPr>
        <p:txBody>
          <a:bodyPr wrap="square" rtlCol="0">
            <a:spAutoFit/>
          </a:bodyPr>
          <a:lstStyle/>
          <a:p>
            <a:r>
              <a:rPr lang="en-US" dirty="0" smtClean="0">
                <a:latin typeface="Montserrat" panose="00000500000000000000" pitchFamily="50" charset="0"/>
              </a:rPr>
              <a:t>Running the same simulations with trains running at 80kph (like the Singaporean MRT), train headways take on a significant improvement even when few trains are running.</a:t>
            </a:r>
            <a:endParaRPr lang="en-US" dirty="0">
              <a:latin typeface="Montserrat" panose="00000500000000000000" pitchFamily="50" charset="0"/>
            </a:endParaRPr>
          </a:p>
        </p:txBody>
      </p:sp>
      <p:graphicFrame>
        <p:nvGraphicFramePr>
          <p:cNvPr id="24" name="Chart 23"/>
          <p:cNvGraphicFramePr/>
          <p:nvPr/>
        </p:nvGraphicFramePr>
        <p:xfrm>
          <a:off x="1996141" y="1831197"/>
          <a:ext cx="8317753" cy="4844131"/>
        </p:xfrm>
        <a:graphic>
          <a:graphicData uri="http://schemas.openxmlformats.org/drawingml/2006/chart">
            <c:chart xmlns:c="http://schemas.openxmlformats.org/drawingml/2006/chart" xmlns:r="http://schemas.openxmlformats.org/officeDocument/2006/relationships" r:id="rId2"/>
          </a:graphicData>
        </a:graphic>
      </p:graphicFrame>
      <p:sp>
        <p:nvSpPr>
          <p:cNvPr id="25" name="TextBox 24"/>
          <p:cNvSpPr txBox="1"/>
          <p:nvPr/>
        </p:nvSpPr>
        <p:spPr>
          <a:xfrm>
            <a:off x="423789" y="2921630"/>
            <a:ext cx="1700432" cy="338554"/>
          </a:xfrm>
          <a:prstGeom prst="rect">
            <a:avLst/>
          </a:prstGeom>
          <a:noFill/>
        </p:spPr>
        <p:txBody>
          <a:bodyPr wrap="square" rtlCol="0">
            <a:spAutoFit/>
          </a:bodyPr>
          <a:lstStyle/>
          <a:p>
            <a:r>
              <a:rPr lang="en-US" sz="1600" dirty="0" smtClean="0">
                <a:solidFill>
                  <a:srgbClr val="002060"/>
                </a:solidFill>
                <a:latin typeface="Montserrat" panose="00000500000000000000" pitchFamily="50" charset="0"/>
              </a:rPr>
              <a:t>Waiting time</a:t>
            </a:r>
            <a:endParaRPr lang="en-US" sz="1600" dirty="0">
              <a:solidFill>
                <a:srgbClr val="002060"/>
              </a:solidFill>
              <a:latin typeface="Montserrat" panose="00000500000000000000" pitchFamily="50" charset="0"/>
            </a:endParaRPr>
          </a:p>
        </p:txBody>
      </p:sp>
      <p:sp>
        <p:nvSpPr>
          <p:cNvPr id="26" name="TextBox 25"/>
          <p:cNvSpPr txBox="1"/>
          <p:nvPr/>
        </p:nvSpPr>
        <p:spPr>
          <a:xfrm>
            <a:off x="10185814" y="5844331"/>
            <a:ext cx="1700432" cy="830997"/>
          </a:xfrm>
          <a:prstGeom prst="rect">
            <a:avLst/>
          </a:prstGeom>
          <a:noFill/>
        </p:spPr>
        <p:txBody>
          <a:bodyPr wrap="square" rtlCol="0">
            <a:spAutoFit/>
          </a:bodyPr>
          <a:lstStyle/>
          <a:p>
            <a:r>
              <a:rPr lang="en-US" sz="1600" dirty="0" smtClean="0">
                <a:solidFill>
                  <a:srgbClr val="002060"/>
                </a:solidFill>
                <a:latin typeface="Montserrat" panose="00000500000000000000" pitchFamily="50" charset="0"/>
              </a:rPr>
              <a:t>Number of deployed trains</a:t>
            </a:r>
            <a:endParaRPr lang="en-US" sz="1600" dirty="0">
              <a:solidFill>
                <a:srgbClr val="002060"/>
              </a:solidFill>
              <a:latin typeface="Montserrat" panose="00000500000000000000" pitchFamily="50" charset="0"/>
            </a:endParaRPr>
          </a:p>
        </p:txBody>
      </p:sp>
    </p:spTree>
    <p:extLst>
      <p:ext uri="{BB962C8B-B14F-4D97-AF65-F5344CB8AC3E}">
        <p14:creationId xmlns:p14="http://schemas.microsoft.com/office/powerpoint/2010/main" val="13844712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76300" y="444500"/>
            <a:ext cx="8559800" cy="646331"/>
          </a:xfrm>
          <a:prstGeom prst="rect">
            <a:avLst/>
          </a:prstGeom>
          <a:noFill/>
        </p:spPr>
        <p:txBody>
          <a:bodyPr wrap="square" rtlCol="0">
            <a:spAutoFit/>
          </a:bodyPr>
          <a:lstStyle/>
          <a:p>
            <a:r>
              <a:rPr lang="en-US" sz="3600" b="1" dirty="0" smtClean="0">
                <a:latin typeface="Montserrat" panose="00000500000000000000" pitchFamily="50" charset="0"/>
              </a:rPr>
              <a:t>Why not make it fast and furious?</a:t>
            </a:r>
            <a:endParaRPr lang="en-US" sz="3600" dirty="0">
              <a:latin typeface="Montserrat" panose="00000500000000000000" pitchFamily="50" charset="0"/>
            </a:endParaRPr>
          </a:p>
        </p:txBody>
      </p:sp>
      <p:sp>
        <p:nvSpPr>
          <p:cNvPr id="23" name="TextBox 22"/>
          <p:cNvSpPr txBox="1"/>
          <p:nvPr/>
        </p:nvSpPr>
        <p:spPr>
          <a:xfrm>
            <a:off x="876300" y="996701"/>
            <a:ext cx="10657974" cy="923330"/>
          </a:xfrm>
          <a:prstGeom prst="rect">
            <a:avLst/>
          </a:prstGeom>
          <a:noFill/>
        </p:spPr>
        <p:txBody>
          <a:bodyPr wrap="square" rtlCol="0">
            <a:spAutoFit/>
          </a:bodyPr>
          <a:lstStyle/>
          <a:p>
            <a:r>
              <a:rPr lang="en-US" dirty="0" smtClean="0">
                <a:latin typeface="Montserrat" panose="00000500000000000000" pitchFamily="50" charset="0"/>
              </a:rPr>
              <a:t>The queue situation also improves with faster trains. Below are side-by-side comparisons of the queue depths observed in the simulations when trains run at 45kph (current performance) versus 80 </a:t>
            </a:r>
            <a:r>
              <a:rPr lang="en-US" dirty="0" err="1" smtClean="0">
                <a:latin typeface="Montserrat" panose="00000500000000000000" pitchFamily="50" charset="0"/>
              </a:rPr>
              <a:t>kph</a:t>
            </a:r>
            <a:r>
              <a:rPr lang="en-US" dirty="0" smtClean="0">
                <a:latin typeface="Montserrat" panose="00000500000000000000" pitchFamily="50" charset="0"/>
              </a:rPr>
              <a:t> (benchmar</a:t>
            </a:r>
            <a:r>
              <a:rPr lang="en-US" dirty="0" smtClean="0">
                <a:latin typeface="Montserrat" panose="00000500000000000000" pitchFamily="50" charset="0"/>
              </a:rPr>
              <a:t>k improvement from SG).</a:t>
            </a:r>
            <a:endParaRPr lang="en-US" dirty="0">
              <a:latin typeface="Montserrat" panose="00000500000000000000" pitchFamily="50" charset="0"/>
            </a:endParaRPr>
          </a:p>
        </p:txBody>
      </p:sp>
      <p:sp>
        <p:nvSpPr>
          <p:cNvPr id="7" name="TextBox 6"/>
          <p:cNvSpPr txBox="1"/>
          <p:nvPr/>
        </p:nvSpPr>
        <p:spPr>
          <a:xfrm>
            <a:off x="1261458" y="5402155"/>
            <a:ext cx="1076533" cy="307777"/>
          </a:xfrm>
          <a:prstGeom prst="rect">
            <a:avLst/>
          </a:prstGeom>
          <a:noFill/>
        </p:spPr>
        <p:txBody>
          <a:bodyPr wrap="square" rtlCol="0">
            <a:spAutoFit/>
          </a:bodyPr>
          <a:lstStyle/>
          <a:p>
            <a:pPr algn="ctr"/>
            <a:r>
              <a:rPr lang="en-US" sz="1400" dirty="0" smtClean="0">
                <a:solidFill>
                  <a:schemeClr val="tx1">
                    <a:lumMod val="65000"/>
                    <a:lumOff val="35000"/>
                  </a:schemeClr>
                </a:solidFill>
                <a:latin typeface="Montserrat" panose="00000500000000000000" pitchFamily="50" charset="0"/>
              </a:rPr>
              <a:t>9-10pm</a:t>
            </a:r>
            <a:endParaRPr lang="en-US" sz="1400" dirty="0">
              <a:solidFill>
                <a:schemeClr val="tx1">
                  <a:lumMod val="65000"/>
                  <a:lumOff val="35000"/>
                </a:schemeClr>
              </a:solidFill>
              <a:latin typeface="Montserrat" panose="00000500000000000000" pitchFamily="50" charset="0"/>
            </a:endParaRPr>
          </a:p>
        </p:txBody>
      </p:sp>
      <p:sp>
        <p:nvSpPr>
          <p:cNvPr id="8" name="TextBox 7"/>
          <p:cNvSpPr txBox="1"/>
          <p:nvPr/>
        </p:nvSpPr>
        <p:spPr>
          <a:xfrm>
            <a:off x="1261458" y="2668736"/>
            <a:ext cx="1076533" cy="307777"/>
          </a:xfrm>
          <a:prstGeom prst="rect">
            <a:avLst/>
          </a:prstGeom>
          <a:noFill/>
        </p:spPr>
        <p:txBody>
          <a:bodyPr wrap="square" rtlCol="0">
            <a:spAutoFit/>
          </a:bodyPr>
          <a:lstStyle/>
          <a:p>
            <a:pPr algn="ctr"/>
            <a:r>
              <a:rPr lang="en-US" sz="1400" dirty="0" smtClean="0">
                <a:solidFill>
                  <a:schemeClr val="tx1">
                    <a:lumMod val="65000"/>
                    <a:lumOff val="35000"/>
                  </a:schemeClr>
                </a:solidFill>
                <a:latin typeface="Montserrat" panose="00000500000000000000" pitchFamily="50" charset="0"/>
              </a:rPr>
              <a:t>4-5am</a:t>
            </a:r>
            <a:endParaRPr lang="en-US" sz="1400" dirty="0">
              <a:solidFill>
                <a:schemeClr val="tx1">
                  <a:lumMod val="65000"/>
                  <a:lumOff val="35000"/>
                </a:schemeClr>
              </a:solidFill>
              <a:latin typeface="Montserrat" panose="00000500000000000000" pitchFamily="50" charset="0"/>
            </a:endParaRPr>
          </a:p>
        </p:txBody>
      </p:sp>
      <p:sp>
        <p:nvSpPr>
          <p:cNvPr id="9" name="TextBox 8"/>
          <p:cNvSpPr txBox="1"/>
          <p:nvPr/>
        </p:nvSpPr>
        <p:spPr>
          <a:xfrm>
            <a:off x="1032786" y="3866867"/>
            <a:ext cx="1193560" cy="523220"/>
          </a:xfrm>
          <a:prstGeom prst="rect">
            <a:avLst/>
          </a:prstGeom>
          <a:noFill/>
        </p:spPr>
        <p:txBody>
          <a:bodyPr wrap="square" rtlCol="0">
            <a:spAutoFit/>
          </a:bodyPr>
          <a:lstStyle/>
          <a:p>
            <a:pPr algn="ctr"/>
            <a:r>
              <a:rPr lang="en-US" sz="1400" dirty="0" smtClean="0">
                <a:solidFill>
                  <a:schemeClr val="tx1">
                    <a:lumMod val="65000"/>
                    <a:lumOff val="35000"/>
                  </a:schemeClr>
                </a:solidFill>
                <a:latin typeface="Montserrat" panose="00000500000000000000" pitchFamily="50" charset="0"/>
              </a:rPr>
              <a:t>Time of Operation</a:t>
            </a:r>
            <a:endParaRPr lang="en-US" sz="1400" dirty="0">
              <a:solidFill>
                <a:schemeClr val="tx1">
                  <a:lumMod val="65000"/>
                  <a:lumOff val="35000"/>
                </a:schemeClr>
              </a:solidFill>
              <a:latin typeface="Montserrat" panose="00000500000000000000" pitchFamily="50" charset="0"/>
            </a:endParaRPr>
          </a:p>
        </p:txBody>
      </p:sp>
      <p:sp>
        <p:nvSpPr>
          <p:cNvPr id="10" name="TextBox 9"/>
          <p:cNvSpPr txBox="1"/>
          <p:nvPr/>
        </p:nvSpPr>
        <p:spPr>
          <a:xfrm>
            <a:off x="2434660" y="2090473"/>
            <a:ext cx="2722497" cy="646331"/>
          </a:xfrm>
          <a:prstGeom prst="rect">
            <a:avLst/>
          </a:prstGeom>
          <a:noFill/>
        </p:spPr>
        <p:txBody>
          <a:bodyPr wrap="square" rtlCol="0">
            <a:spAutoFit/>
          </a:bodyPr>
          <a:lstStyle/>
          <a:p>
            <a:pPr algn="ctr"/>
            <a:r>
              <a:rPr lang="en-US" b="1" dirty="0" smtClean="0">
                <a:latin typeface="Montserrat" panose="00000500000000000000" pitchFamily="50" charset="0"/>
              </a:rPr>
              <a:t>5 Trains Running</a:t>
            </a:r>
          </a:p>
          <a:p>
            <a:pPr algn="ctr"/>
            <a:r>
              <a:rPr lang="en-US" b="1" dirty="0" smtClean="0">
                <a:latin typeface="Montserrat" panose="00000500000000000000" pitchFamily="50" charset="0"/>
              </a:rPr>
              <a:t>45 </a:t>
            </a:r>
            <a:r>
              <a:rPr lang="en-US" b="1" dirty="0" err="1" smtClean="0">
                <a:latin typeface="Montserrat" panose="00000500000000000000" pitchFamily="50" charset="0"/>
              </a:rPr>
              <a:t>kph</a:t>
            </a:r>
            <a:endParaRPr lang="en-US" b="1" dirty="0">
              <a:latin typeface="Montserrat" panose="00000500000000000000" pitchFamily="50" charset="0"/>
            </a:endParaRPr>
          </a:p>
        </p:txBody>
      </p:sp>
      <p:sp>
        <p:nvSpPr>
          <p:cNvPr id="11" name="TextBox 10"/>
          <p:cNvSpPr txBox="1"/>
          <p:nvPr/>
        </p:nvSpPr>
        <p:spPr>
          <a:xfrm rot="19054741">
            <a:off x="1845817" y="5753157"/>
            <a:ext cx="703847" cy="307777"/>
          </a:xfrm>
          <a:prstGeom prst="rect">
            <a:avLst/>
          </a:prstGeom>
          <a:noFill/>
        </p:spPr>
        <p:txBody>
          <a:bodyPr wrap="square" rtlCol="0">
            <a:spAutoFit/>
          </a:bodyPr>
          <a:lstStyle/>
          <a:p>
            <a:r>
              <a:rPr lang="en-US" sz="1400" dirty="0" smtClean="0">
                <a:solidFill>
                  <a:schemeClr val="tx1">
                    <a:lumMod val="65000"/>
                    <a:lumOff val="35000"/>
                  </a:schemeClr>
                </a:solidFill>
                <a:latin typeface="Montserrat" panose="00000500000000000000" pitchFamily="50" charset="0"/>
              </a:rPr>
              <a:t>North</a:t>
            </a:r>
            <a:endParaRPr lang="en-US" sz="1400" dirty="0">
              <a:solidFill>
                <a:schemeClr val="tx1">
                  <a:lumMod val="65000"/>
                  <a:lumOff val="35000"/>
                </a:schemeClr>
              </a:solidFill>
              <a:latin typeface="Montserrat" panose="00000500000000000000" pitchFamily="50" charset="0"/>
            </a:endParaRPr>
          </a:p>
        </p:txBody>
      </p:sp>
      <p:sp>
        <p:nvSpPr>
          <p:cNvPr id="12" name="TextBox 11"/>
          <p:cNvSpPr txBox="1"/>
          <p:nvPr/>
        </p:nvSpPr>
        <p:spPr>
          <a:xfrm rot="19054741">
            <a:off x="3345755" y="5721072"/>
            <a:ext cx="703847" cy="307777"/>
          </a:xfrm>
          <a:prstGeom prst="rect">
            <a:avLst/>
          </a:prstGeom>
          <a:noFill/>
        </p:spPr>
        <p:txBody>
          <a:bodyPr wrap="square" rtlCol="0">
            <a:spAutoFit/>
          </a:bodyPr>
          <a:lstStyle/>
          <a:p>
            <a:r>
              <a:rPr lang="en-US" sz="1400" dirty="0" smtClean="0">
                <a:solidFill>
                  <a:schemeClr val="tx1">
                    <a:lumMod val="65000"/>
                    <a:lumOff val="35000"/>
                  </a:schemeClr>
                </a:solidFill>
                <a:latin typeface="Montserrat" panose="00000500000000000000" pitchFamily="50" charset="0"/>
              </a:rPr>
              <a:t>Shaw</a:t>
            </a:r>
            <a:endParaRPr lang="en-US" sz="1400" dirty="0">
              <a:solidFill>
                <a:schemeClr val="tx1">
                  <a:lumMod val="65000"/>
                  <a:lumOff val="35000"/>
                </a:schemeClr>
              </a:solidFill>
              <a:latin typeface="Montserrat" panose="00000500000000000000" pitchFamily="50" charset="0"/>
            </a:endParaRPr>
          </a:p>
        </p:txBody>
      </p:sp>
      <p:sp>
        <p:nvSpPr>
          <p:cNvPr id="13" name="TextBox 12"/>
          <p:cNvSpPr txBox="1"/>
          <p:nvPr/>
        </p:nvSpPr>
        <p:spPr>
          <a:xfrm rot="19054741">
            <a:off x="4797568" y="5737114"/>
            <a:ext cx="703847" cy="307777"/>
          </a:xfrm>
          <a:prstGeom prst="rect">
            <a:avLst/>
          </a:prstGeom>
          <a:noFill/>
        </p:spPr>
        <p:txBody>
          <a:bodyPr wrap="square" rtlCol="0">
            <a:spAutoFit/>
          </a:bodyPr>
          <a:lstStyle/>
          <a:p>
            <a:pPr algn="r"/>
            <a:r>
              <a:rPr lang="en-US" sz="1400" dirty="0" smtClean="0">
                <a:solidFill>
                  <a:schemeClr val="tx1">
                    <a:lumMod val="65000"/>
                    <a:lumOff val="35000"/>
                  </a:schemeClr>
                </a:solidFill>
                <a:latin typeface="Montserrat" panose="00000500000000000000" pitchFamily="50" charset="0"/>
              </a:rPr>
              <a:t>Taft</a:t>
            </a:r>
            <a:endParaRPr lang="en-US" sz="1400" dirty="0">
              <a:solidFill>
                <a:schemeClr val="tx1">
                  <a:lumMod val="65000"/>
                  <a:lumOff val="35000"/>
                </a:schemeClr>
              </a:solidFill>
              <a:latin typeface="Montserrat" panose="00000500000000000000" pitchFamily="50" charset="0"/>
            </a:endParaRPr>
          </a:p>
        </p:txBody>
      </p:sp>
      <p:graphicFrame>
        <p:nvGraphicFramePr>
          <p:cNvPr id="14" name="Table 13"/>
          <p:cNvGraphicFramePr>
            <a:graphicFrameLocks noGrp="1"/>
          </p:cNvGraphicFramePr>
          <p:nvPr>
            <p:extLst>
              <p:ext uri="{D42A27DB-BD31-4B8C-83A1-F6EECF244321}">
                <p14:modId xmlns:p14="http://schemas.microsoft.com/office/powerpoint/2010/main" val="2899459353"/>
              </p:ext>
            </p:extLst>
          </p:nvPr>
        </p:nvGraphicFramePr>
        <p:xfrm>
          <a:off x="2226210" y="2749980"/>
          <a:ext cx="3215550" cy="2891700"/>
        </p:xfrm>
        <a:graphic>
          <a:graphicData uri="http://schemas.openxmlformats.org/drawingml/2006/table">
            <a:tbl>
              <a:tblPr/>
              <a:tblGrid>
                <a:gridCol w="247350"/>
                <a:gridCol w="247350"/>
                <a:gridCol w="247350"/>
                <a:gridCol w="247350"/>
                <a:gridCol w="247350"/>
                <a:gridCol w="247350"/>
                <a:gridCol w="247350"/>
                <a:gridCol w="247350"/>
                <a:gridCol w="247350"/>
                <a:gridCol w="247350"/>
                <a:gridCol w="247350"/>
                <a:gridCol w="247350"/>
                <a:gridCol w="247350"/>
              </a:tblGrid>
              <a:tr h="48195">
                <a:tc>
                  <a:txBody>
                    <a:bodyPr/>
                    <a:lstStyle/>
                    <a:p>
                      <a:pPr algn="r" fontAlgn="b"/>
                      <a:endParaRPr lang="en-US" sz="100" b="0" i="0" u="none" strike="noStrike" dirty="0">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A2182A"/>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75233E"/>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C4101B"/>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l"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r>
              <a:tr h="48195">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l"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r>
              <a:tr h="48195">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l"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r>
              <a:tr h="48195">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l"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r>
              <a:tr h="48195">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l"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r>
              <a:tr h="48195">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B41322"/>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E2080E"/>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512C4F"/>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FF0101"/>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6C2542"/>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3E3057"/>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492D52"/>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B355F"/>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l"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r>
              <a:tr h="48195">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592A4B"/>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DA0A12"/>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36325A"/>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FF0101"/>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3F3056"/>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33763"/>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C355F"/>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l"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r>
              <a:tr h="48195">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642746"/>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D00D16"/>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662645"/>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FF0101"/>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33335C"/>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31335D"/>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A35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l"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r>
              <a:tr h="48195">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9E192C"/>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612847"/>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FF0101"/>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l"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r>
              <a:tr h="48195">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492D52"/>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4D2C5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FF0101"/>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l"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r>
              <a:tr h="48195">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FB0101"/>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FD0101"/>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FE0101"/>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FC0101"/>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BD111F"/>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A81628"/>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FE0101"/>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BE111E"/>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A3182A"/>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l"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r>
              <a:tr h="48195">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FC0101"/>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FD0101"/>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FE0101"/>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FB0101"/>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931C31"/>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612848"/>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FE0101"/>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971B3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432F55"/>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l"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r>
              <a:tr h="48195">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FC0101"/>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FC0101"/>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FD0101"/>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FA0101"/>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822039"/>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75233E"/>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FE0101"/>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911C32"/>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30345D"/>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l"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r>
              <a:tr h="48195">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FC0101"/>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FC0101"/>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FD0101"/>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FA0101"/>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5E2849"/>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452F54"/>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FE0101"/>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5D2949"/>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l"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r>
              <a:tr h="48195">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FD0101"/>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FC0101"/>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FD0101"/>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FA0101"/>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412F55"/>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A35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FF0101"/>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31335D"/>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l"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r>
              <a:tr h="48195">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F60101"/>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F90101"/>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FC0101"/>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F70101"/>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AE1525"/>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B9122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FD0101"/>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8D1D34"/>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692644"/>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l"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r>
              <a:tr h="48195">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F50101"/>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F80101"/>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FB0101"/>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F60101"/>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851F38"/>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71244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FD0101"/>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682644"/>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53662"/>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l"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r>
              <a:tr h="48195">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F50101"/>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F80101"/>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FB0101"/>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F50101"/>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931C31"/>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7A223C"/>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FD0101"/>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502C4F"/>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33763"/>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l"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r>
              <a:tr h="48195">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F60101"/>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F80101"/>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FB0101"/>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F40101"/>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5D2949"/>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442F55"/>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FD0101"/>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C345F"/>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l"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r>
              <a:tr h="48195">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F70101"/>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F70101"/>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FB0101"/>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F40101"/>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412F56"/>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F345E"/>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FD0101"/>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l"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r>
              <a:tr h="48195">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F40101"/>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F60101"/>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FA0101"/>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F10101"/>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FF0101"/>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961B3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FC0101"/>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622747"/>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35325B"/>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l"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r>
              <a:tr h="48195">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F50101"/>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F60101"/>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FA0101"/>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F00101"/>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E4080D"/>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871E37"/>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FC0101"/>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3F3056"/>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l"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r>
              <a:tr h="48195">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F50101"/>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F50101"/>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F90101"/>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EF0101"/>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AB1627"/>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7B213C"/>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FC0101"/>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A35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l"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r>
              <a:tr h="48195">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F60101"/>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F50101"/>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F90101"/>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EF0101"/>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79223D"/>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3B3158"/>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FC0101"/>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l"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r>
              <a:tr h="48195">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F60101"/>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F50101"/>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F90101"/>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EF0101"/>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4C2D51"/>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33763"/>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FC0101"/>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l"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r>
              <a:tr h="48195">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F50101"/>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F30101"/>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F90101"/>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EC0101"/>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6A2644"/>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DD091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FB0101"/>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5B294A"/>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452E54"/>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l"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r>
              <a:tr h="48195">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F50101"/>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F30101"/>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F80101"/>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EA0101"/>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3B3158"/>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B81321"/>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FB0101"/>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3B3158"/>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l"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r>
              <a:tr h="48195">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F60101"/>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F30101"/>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F80101"/>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E90101"/>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13764"/>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6F2441"/>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FB0101"/>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23763"/>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l"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r>
              <a:tr h="48195">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F60101"/>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F30101"/>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F80101"/>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E90101"/>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D345F"/>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FB0101"/>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l"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r>
              <a:tr h="48195">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F70101"/>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F30101"/>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F80101"/>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E90101"/>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FB0101"/>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l"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r>
              <a:tr h="48195">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F60101"/>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F10101"/>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F70101"/>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E60101"/>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442F54"/>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432F55"/>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FA0101"/>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512B4E"/>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935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l"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r>
              <a:tr h="48195">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F60101"/>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F10101"/>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F70101"/>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E50101"/>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23763"/>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432F55"/>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FA0101"/>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B35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l"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r>
              <a:tr h="48195">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F60101"/>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F00101"/>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F60101"/>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E40101"/>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37325A"/>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FA0101"/>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43663"/>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l"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r>
              <a:tr h="48195">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F70101"/>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F00101"/>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F60101"/>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E30101"/>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FA0101"/>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l"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r>
              <a:tr h="48195">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F80101"/>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F00101"/>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F60101"/>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E30101"/>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FB0101"/>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l"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r>
              <a:tr h="48195">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F60101"/>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EF0101"/>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F50101"/>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DF0101"/>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6B2543"/>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A81628"/>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FA0101"/>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4A2D51"/>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13764"/>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l"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r>
              <a:tr h="48195">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F70101"/>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EE0101"/>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F50101"/>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DF0101"/>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32335C"/>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682644"/>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FA0101"/>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43662"/>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l"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r>
              <a:tr h="48195">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F70101"/>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EE0101"/>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F50101"/>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DD0101"/>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43662"/>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5A294B"/>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FA0101"/>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83561"/>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l"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r>
              <a:tr h="48195">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F80101"/>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EE0101"/>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F40101"/>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DC0101"/>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FA0101"/>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l"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r>
              <a:tr h="48195">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F90101"/>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ED0101"/>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F40101"/>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DC0101"/>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FA0101"/>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l"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r>
              <a:tr h="48195">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F80101"/>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EB0101"/>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F30101"/>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D80101"/>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3A3159"/>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AE1525"/>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F90101"/>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5D2949"/>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422F55"/>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l"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r>
              <a:tr h="48195">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F80101"/>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EB0101"/>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F30101"/>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D70101"/>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73661"/>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682644"/>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F90101"/>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412F55"/>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l"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r>
              <a:tr h="48195">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F80101"/>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EA0101"/>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F20101"/>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D60101"/>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37325A"/>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59294B"/>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F80101"/>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522B4E"/>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l"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r>
              <a:tr h="48195">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F90101"/>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EA0101"/>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F20101"/>
                    </a:solidFill>
                  </a:tcPr>
                </a:tc>
                <a:tc>
                  <a:txBody>
                    <a:bodyPr/>
                    <a:lstStyle/>
                    <a:p>
                      <a:pPr algn="r" fontAlgn="b"/>
                      <a:endParaRPr lang="en-US" sz="100" b="0" i="0" u="none" strike="noStrike" dirty="0">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D50101"/>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83561"/>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73661"/>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F80101"/>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D345E"/>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l"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r>
              <a:tr h="48195">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FA0101"/>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E90101"/>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F20101"/>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D40101"/>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F90101"/>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l"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r>
              <a:tr h="48195">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F70101"/>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E70101"/>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F10101"/>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D00101"/>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5A294A"/>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FF0101"/>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F70101"/>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941B31"/>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532B4E"/>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l"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r>
              <a:tr h="48195">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F70101"/>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E60101"/>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F10101"/>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CE0101"/>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432F55"/>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FF0101"/>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F70101"/>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73234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43662"/>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l"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r>
              <a:tr h="48195">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F70101"/>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E50101"/>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F00101"/>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CD0101"/>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36325B"/>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FF0101"/>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F60101"/>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662645"/>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l"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r>
              <a:tr h="48195">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F70101"/>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E50101"/>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F00101"/>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CC0101"/>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13764"/>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A1182B"/>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F60101"/>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412F56"/>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l"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r>
              <a:tr h="48195">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F80101"/>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E50101"/>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F00101"/>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CC0101"/>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532B4E"/>
                    </a:solidFill>
                  </a:tcPr>
                </a:tc>
                <a:tc>
                  <a:txBody>
                    <a:bodyPr/>
                    <a:lstStyle/>
                    <a:p>
                      <a:pPr algn="r" fontAlgn="b"/>
                      <a:endParaRPr lang="en-US" sz="100" b="0" i="0" u="none" strike="noStrike" dirty="0">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F60101"/>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E345E"/>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l"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r>
              <a:tr h="48195">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F40101"/>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E10101"/>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EE0101"/>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C60101"/>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602848"/>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FF0101"/>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F50101"/>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FF0101"/>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A2182B"/>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l"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r>
              <a:tr h="48195">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F40101"/>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E00101"/>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EE0101"/>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C50101"/>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422F55"/>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E9070B"/>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F40101"/>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DE091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422F55"/>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l"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r>
              <a:tr h="48195">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F40101"/>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DF0101"/>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EE0101"/>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C40101"/>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53662"/>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A51729"/>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F40101"/>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AC1526"/>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l"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r>
              <a:tr h="48195">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F50101"/>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DF0101"/>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ED0101"/>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C40101"/>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4B2D51"/>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F40101"/>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682644"/>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l"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r>
              <a:tr h="48195">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F50101"/>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DF0101"/>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ED0101"/>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C30101"/>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F50101"/>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30345D"/>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l"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r>
              <a:tr h="48195">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F40101"/>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DB0101"/>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ED0101"/>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C30101"/>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B355F"/>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592A4B"/>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F50101"/>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6D2542"/>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l"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r>
              <a:tr h="48195">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F50101"/>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DA0101"/>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ED0101"/>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C20101"/>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F50101"/>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532B4E"/>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l"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r>
              <a:tr h="48195">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F50101"/>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DA0101"/>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ED0101"/>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C20101"/>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F60101"/>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13764"/>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l"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r>
              <a:tr h="48195">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F60101"/>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DA0101"/>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ED0101"/>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C10101"/>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F60101"/>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53662"/>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l"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r>
              <a:tr h="48195">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F70101"/>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DA0101"/>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ED0101"/>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C0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F70101"/>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33763"/>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c>
                  <a:txBody>
                    <a:bodyPr/>
                    <a:lstStyle/>
                    <a:p>
                      <a:pPr algn="l" fontAlgn="b"/>
                      <a:endParaRPr lang="en-US" sz="100" b="0" i="0" u="none" strike="noStrike" dirty="0">
                        <a:solidFill>
                          <a:srgbClr val="000000"/>
                        </a:solidFill>
                        <a:effectLst/>
                        <a:latin typeface="Arial" panose="020B0604020202020204" pitchFamily="34" charset="0"/>
                      </a:endParaRPr>
                    </a:p>
                  </a:txBody>
                  <a:tcPr marL="3626" marR="3626" marT="3626" marB="0" anchor="b">
                    <a:lnL>
                      <a:noFill/>
                    </a:lnL>
                    <a:lnR>
                      <a:noFill/>
                    </a:lnR>
                    <a:lnT>
                      <a:noFill/>
                    </a:lnT>
                    <a:lnB>
                      <a:noFill/>
                    </a:lnB>
                    <a:solidFill>
                      <a:srgbClr val="203764"/>
                    </a:solidFill>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4291280353"/>
              </p:ext>
            </p:extLst>
          </p:nvPr>
        </p:nvGraphicFramePr>
        <p:xfrm>
          <a:off x="6635184" y="2735920"/>
          <a:ext cx="3208634" cy="2905770"/>
        </p:xfrm>
        <a:graphic>
          <a:graphicData uri="http://schemas.openxmlformats.org/drawingml/2006/table">
            <a:tbl>
              <a:tblPr/>
              <a:tblGrid>
                <a:gridCol w="246818"/>
                <a:gridCol w="246818"/>
                <a:gridCol w="246818"/>
                <a:gridCol w="246818"/>
                <a:gridCol w="246818"/>
                <a:gridCol w="246818"/>
                <a:gridCol w="246818"/>
                <a:gridCol w="246818"/>
                <a:gridCol w="246818"/>
                <a:gridCol w="246818"/>
                <a:gridCol w="246818"/>
                <a:gridCol w="246818"/>
                <a:gridCol w="246818"/>
              </a:tblGrid>
              <a:tr h="41511">
                <a:tc>
                  <a:txBody>
                    <a:bodyPr/>
                    <a:lstStyle/>
                    <a:p>
                      <a:pPr algn="r" fontAlgn="b"/>
                      <a:endParaRPr lang="en-US" sz="100" b="0" i="0" u="none" strike="noStrike" dirty="0">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940E28"/>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61143C"/>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B9091A"/>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002060"/>
                    </a:solidFill>
                  </a:tcPr>
                </a:tc>
                <a:tc>
                  <a:txBody>
                    <a:bodyPr/>
                    <a:lstStyle/>
                    <a:p>
                      <a:pPr algn="l"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002060"/>
                    </a:solidFill>
                  </a:tcPr>
                </a:tc>
              </a:tr>
              <a:tr h="41511">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002060"/>
                    </a:solidFill>
                  </a:tcPr>
                </a:tc>
                <a:tc>
                  <a:txBody>
                    <a:bodyPr/>
                    <a:lstStyle/>
                    <a:p>
                      <a:pPr algn="l"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002060"/>
                    </a:solidFill>
                  </a:tcPr>
                </a:tc>
              </a:tr>
              <a:tr h="41511">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002060"/>
                    </a:solidFill>
                  </a:tcPr>
                </a:tc>
                <a:tc>
                  <a:txBody>
                    <a:bodyPr/>
                    <a:lstStyle/>
                    <a:p>
                      <a:pPr algn="l"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002060"/>
                    </a:solidFill>
                  </a:tcPr>
                </a:tc>
              </a:tr>
              <a:tr h="41511">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002060"/>
                    </a:solidFill>
                  </a:tcPr>
                </a:tc>
                <a:tc>
                  <a:txBody>
                    <a:bodyPr/>
                    <a:lstStyle/>
                    <a:p>
                      <a:pPr algn="l"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002060"/>
                    </a:solidFill>
                  </a:tcPr>
                </a:tc>
              </a:tr>
              <a:tr h="41511">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002060"/>
                    </a:solidFill>
                  </a:tcPr>
                </a:tc>
                <a:tc>
                  <a:txBody>
                    <a:bodyPr/>
                    <a:lstStyle/>
                    <a:p>
                      <a:pPr algn="l"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002060"/>
                    </a:solidFill>
                  </a:tcPr>
                </a:tc>
              </a:tr>
              <a:tr h="41511">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451846"/>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8C0F2C"/>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401848"/>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FF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002060"/>
                    </a:solidFill>
                  </a:tcPr>
                </a:tc>
                <a:tc>
                  <a:txBody>
                    <a:bodyPr/>
                    <a:lstStyle/>
                    <a:p>
                      <a:pPr algn="l"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002060"/>
                    </a:solidFill>
                  </a:tcPr>
                </a:tc>
              </a:tr>
              <a:tr h="41511">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2F1B4F"/>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481745"/>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FF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002060"/>
                    </a:solidFill>
                  </a:tcPr>
                </a:tc>
                <a:tc>
                  <a:txBody>
                    <a:bodyPr/>
                    <a:lstStyle/>
                    <a:p>
                      <a:pPr algn="l"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002060"/>
                    </a:solidFill>
                  </a:tcPr>
                </a:tc>
              </a:tr>
              <a:tr h="41511">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511642"/>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FF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002060"/>
                    </a:solidFill>
                  </a:tcPr>
                </a:tc>
                <a:tc>
                  <a:txBody>
                    <a:bodyPr/>
                    <a:lstStyle/>
                    <a:p>
                      <a:pPr algn="l"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002060"/>
                    </a:solidFill>
                  </a:tcPr>
                </a:tc>
              </a:tr>
              <a:tr h="41511">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B10A1E"/>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002060"/>
                    </a:solidFill>
                  </a:tcPr>
                </a:tc>
                <a:tc>
                  <a:txBody>
                    <a:bodyPr/>
                    <a:lstStyle/>
                    <a:p>
                      <a:pPr algn="l"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002060"/>
                    </a:solidFill>
                  </a:tcPr>
                </a:tc>
              </a:tr>
              <a:tr h="41511">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741235"/>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002060"/>
                    </a:solidFill>
                  </a:tcPr>
                </a:tc>
                <a:tc>
                  <a:txBody>
                    <a:bodyPr/>
                    <a:lstStyle/>
                    <a:p>
                      <a:pPr algn="l"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002060"/>
                    </a:solidFill>
                  </a:tcPr>
                </a:tc>
              </a:tr>
              <a:tr h="41511">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FF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FF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FF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FE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151E59"/>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DB050E"/>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171E58"/>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401848"/>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002060"/>
                    </a:solidFill>
                  </a:tcPr>
                </a:tc>
                <a:tc>
                  <a:txBody>
                    <a:bodyPr/>
                    <a:lstStyle/>
                    <a:p>
                      <a:pPr algn="l"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002060"/>
                    </a:solidFill>
                  </a:tcPr>
                </a:tc>
              </a:tr>
              <a:tr h="41511">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FF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FF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FF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FD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531641"/>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101E5A"/>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002060"/>
                    </a:solidFill>
                  </a:tcPr>
                </a:tc>
                <a:tc>
                  <a:txBody>
                    <a:bodyPr/>
                    <a:lstStyle/>
                    <a:p>
                      <a:pPr algn="l"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002060"/>
                    </a:solidFill>
                  </a:tcPr>
                </a:tc>
              </a:tr>
              <a:tr h="41511">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FF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FE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FF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FD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02205F"/>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161E58"/>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E7040A"/>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171E58"/>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06205E"/>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002060"/>
                    </a:solidFill>
                  </a:tcPr>
                </a:tc>
                <a:tc>
                  <a:txBody>
                    <a:bodyPr/>
                    <a:lstStyle/>
                    <a:p>
                      <a:pPr algn="l"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002060"/>
                    </a:solidFill>
                  </a:tcPr>
                </a:tc>
              </a:tr>
              <a:tr h="41511">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7A1132"/>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FF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FF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FC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66143A"/>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01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002060"/>
                    </a:solidFill>
                  </a:tcPr>
                </a:tc>
                <a:tc>
                  <a:txBody>
                    <a:bodyPr/>
                    <a:lstStyle/>
                    <a:p>
                      <a:pPr algn="l"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002060"/>
                    </a:solidFill>
                  </a:tcPr>
                </a:tc>
              </a:tr>
              <a:tr h="41511">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FF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FE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FF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FC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211C54"/>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002060"/>
                    </a:solidFill>
                  </a:tcPr>
                </a:tc>
                <a:tc>
                  <a:txBody>
                    <a:bodyPr/>
                    <a:lstStyle/>
                    <a:p>
                      <a:pPr algn="l"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002060"/>
                    </a:solidFill>
                  </a:tcPr>
                </a:tc>
              </a:tr>
              <a:tr h="41511">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FE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FD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FE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FA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121E59"/>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58153F"/>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FF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55164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0C1F5C"/>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002060"/>
                    </a:solidFill>
                  </a:tcPr>
                </a:tc>
                <a:tc>
                  <a:txBody>
                    <a:bodyPr/>
                    <a:lstStyle/>
                    <a:p>
                      <a:pPr algn="l"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002060"/>
                    </a:solidFill>
                  </a:tcPr>
                </a:tc>
              </a:tr>
              <a:tr h="41511">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FD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FC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FD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FA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0A1F5D"/>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38194B"/>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FF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351A4C"/>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002060"/>
                    </a:solidFill>
                  </a:tcPr>
                </a:tc>
                <a:tc>
                  <a:txBody>
                    <a:bodyPr/>
                    <a:lstStyle/>
                    <a:p>
                      <a:pPr algn="l"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002060"/>
                    </a:solidFill>
                  </a:tcPr>
                </a:tc>
              </a:tr>
              <a:tr h="41511">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FD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FB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FD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F9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361A4C"/>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06205E"/>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FE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481745"/>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002060"/>
                    </a:solidFill>
                  </a:tcPr>
                </a:tc>
                <a:tc>
                  <a:txBody>
                    <a:bodyPr/>
                    <a:lstStyle/>
                    <a:p>
                      <a:pPr algn="l"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002060"/>
                    </a:solidFill>
                  </a:tcPr>
                </a:tc>
              </a:tr>
              <a:tr h="41511">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FE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FC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FD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F8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171E58"/>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FF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291B51"/>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002060"/>
                    </a:solidFill>
                  </a:tcPr>
                </a:tc>
                <a:tc>
                  <a:txBody>
                    <a:bodyPr/>
                    <a:lstStyle/>
                    <a:p>
                      <a:pPr algn="l"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002060"/>
                    </a:solidFill>
                  </a:tcPr>
                </a:tc>
              </a:tr>
              <a:tr h="41511">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FE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FC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FD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F8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FF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0D1F5B"/>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002060"/>
                    </a:solidFill>
                  </a:tcPr>
                </a:tc>
                <a:tc>
                  <a:txBody>
                    <a:bodyPr/>
                    <a:lstStyle/>
                    <a:p>
                      <a:pPr algn="l"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002060"/>
                    </a:solidFill>
                  </a:tcPr>
                </a:tc>
              </a:tr>
              <a:tr h="41511">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FE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FB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FC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F6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411848"/>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781133"/>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FE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201C54"/>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02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002060"/>
                    </a:solidFill>
                  </a:tcPr>
                </a:tc>
                <a:tc>
                  <a:txBody>
                    <a:bodyPr/>
                    <a:lstStyle/>
                    <a:p>
                      <a:pPr algn="l"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002060"/>
                    </a:solidFill>
                  </a:tcPr>
                </a:tc>
              </a:tr>
              <a:tr h="41511">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FD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FA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FB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F5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2E1B4F"/>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5A153E"/>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FE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1E1D55"/>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002060"/>
                    </a:solidFill>
                  </a:tcPr>
                </a:tc>
                <a:tc>
                  <a:txBody>
                    <a:bodyPr/>
                    <a:lstStyle/>
                    <a:p>
                      <a:pPr algn="l"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002060"/>
                    </a:solidFill>
                  </a:tcPr>
                </a:tc>
              </a:tr>
              <a:tr h="41511">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FE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FA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FB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F4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3D1949"/>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481745"/>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FE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241C53"/>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002060"/>
                    </a:solidFill>
                  </a:tcPr>
                </a:tc>
                <a:tc>
                  <a:txBody>
                    <a:bodyPr/>
                    <a:lstStyle/>
                    <a:p>
                      <a:pPr algn="l"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002060"/>
                    </a:solidFill>
                  </a:tcPr>
                </a:tc>
              </a:tr>
              <a:tr h="41511">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FE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F9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FB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F3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2F1A4E"/>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3F1949"/>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FE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091F5D"/>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002060"/>
                    </a:solidFill>
                  </a:tcPr>
                </a:tc>
                <a:tc>
                  <a:txBody>
                    <a:bodyPr/>
                    <a:lstStyle/>
                    <a:p>
                      <a:pPr algn="l"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002060"/>
                    </a:solidFill>
                  </a:tcPr>
                </a:tc>
              </a:tr>
              <a:tr h="41511">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FE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FA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FB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F3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0F1F5B"/>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101E5A"/>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FE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002060"/>
                    </a:solidFill>
                  </a:tcPr>
                </a:tc>
                <a:tc>
                  <a:txBody>
                    <a:bodyPr/>
                    <a:lstStyle/>
                    <a:p>
                      <a:pPr algn="l"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002060"/>
                    </a:solidFill>
                  </a:tcPr>
                </a:tc>
              </a:tr>
              <a:tr h="41511">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FE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F9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FA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F1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9C0D26"/>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421847"/>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FE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191D57"/>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002060"/>
                    </a:solidFill>
                  </a:tcPr>
                </a:tc>
                <a:tc>
                  <a:txBody>
                    <a:bodyPr/>
                    <a:lstStyle/>
                    <a:p>
                      <a:pPr algn="l"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002060"/>
                    </a:solidFill>
                  </a:tcPr>
                </a:tc>
              </a:tr>
              <a:tr h="41511">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FE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F9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FA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F0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8A0F2C"/>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511642"/>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FE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07205E"/>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002060"/>
                    </a:solidFill>
                  </a:tcPr>
                </a:tc>
                <a:tc>
                  <a:txBody>
                    <a:bodyPr/>
                    <a:lstStyle/>
                    <a:p>
                      <a:pPr algn="l"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002060"/>
                    </a:solidFill>
                  </a:tcPr>
                </a:tc>
              </a:tr>
              <a:tr h="41511">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FE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F9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FA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EE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781133"/>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541641"/>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FD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081F5D"/>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002060"/>
                    </a:solidFill>
                  </a:tcPr>
                </a:tc>
                <a:tc>
                  <a:txBody>
                    <a:bodyPr/>
                    <a:lstStyle/>
                    <a:p>
                      <a:pPr algn="l"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002060"/>
                    </a:solidFill>
                  </a:tcPr>
                </a:tc>
              </a:tr>
              <a:tr h="41511">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FF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F9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F9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EE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4D1743"/>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261C52"/>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FE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002060"/>
                    </a:solidFill>
                  </a:tcPr>
                </a:tc>
                <a:tc>
                  <a:txBody>
                    <a:bodyPr/>
                    <a:lstStyle/>
                    <a:p>
                      <a:pPr algn="l"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002060"/>
                    </a:solidFill>
                  </a:tcPr>
                </a:tc>
              </a:tr>
              <a:tr h="41511">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FF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F9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F9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EE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281B51"/>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0B1F5C"/>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FE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002060"/>
                    </a:solidFill>
                  </a:tcPr>
                </a:tc>
                <a:tc>
                  <a:txBody>
                    <a:bodyPr/>
                    <a:lstStyle/>
                    <a:p>
                      <a:pPr algn="l"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002060"/>
                    </a:solidFill>
                  </a:tcPr>
                </a:tc>
              </a:tr>
              <a:tr h="41511">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FE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F9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F9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EC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1A1D57"/>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3B194A"/>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FE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01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002060"/>
                    </a:solidFill>
                  </a:tcPr>
                </a:tc>
                <a:tc>
                  <a:txBody>
                    <a:bodyPr/>
                    <a:lstStyle/>
                    <a:p>
                      <a:pPr algn="l"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002060"/>
                    </a:solidFill>
                  </a:tcPr>
                </a:tc>
              </a:tr>
              <a:tr h="41511">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FF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F8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F8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EB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131E59"/>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FE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002060"/>
                    </a:solidFill>
                  </a:tcPr>
                </a:tc>
                <a:tc>
                  <a:txBody>
                    <a:bodyPr/>
                    <a:lstStyle/>
                    <a:p>
                      <a:pPr algn="l"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002060"/>
                    </a:solidFill>
                  </a:tcPr>
                </a:tc>
              </a:tr>
              <a:tr h="41511">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FE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F8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F8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EA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131E59"/>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3B194A"/>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FD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002060"/>
                    </a:solidFill>
                  </a:tcPr>
                </a:tc>
                <a:tc>
                  <a:txBody>
                    <a:bodyPr/>
                    <a:lstStyle/>
                    <a:p>
                      <a:pPr algn="l"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002060"/>
                    </a:solidFill>
                  </a:tcPr>
                </a:tc>
              </a:tr>
              <a:tr h="41511">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FF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F8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F8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E9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FD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002060"/>
                    </a:solidFill>
                  </a:tcPr>
                </a:tc>
                <a:tc>
                  <a:txBody>
                    <a:bodyPr/>
                    <a:lstStyle/>
                    <a:p>
                      <a:pPr algn="l"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002060"/>
                    </a:solidFill>
                  </a:tcPr>
                </a:tc>
              </a:tr>
              <a:tr h="41511">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FF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F8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F8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E9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FE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002060"/>
                    </a:solidFill>
                  </a:tcPr>
                </a:tc>
                <a:tc>
                  <a:txBody>
                    <a:bodyPr/>
                    <a:lstStyle/>
                    <a:p>
                      <a:pPr algn="l"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002060"/>
                    </a:solidFill>
                  </a:tcPr>
                </a:tc>
              </a:tr>
              <a:tr h="41511">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FE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F8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F8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E7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2D1B4F"/>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FD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091F5D"/>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002060"/>
                    </a:solidFill>
                  </a:tcPr>
                </a:tc>
                <a:tc>
                  <a:txBody>
                    <a:bodyPr/>
                    <a:lstStyle/>
                    <a:p>
                      <a:pPr algn="l"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002060"/>
                    </a:solidFill>
                  </a:tcPr>
                </a:tc>
              </a:tr>
              <a:tr h="41511">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FF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F7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F7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E6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FE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002060"/>
                    </a:solidFill>
                  </a:tcPr>
                </a:tc>
                <a:tc>
                  <a:txBody>
                    <a:bodyPr/>
                    <a:lstStyle/>
                    <a:p>
                      <a:pPr algn="l"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002060"/>
                    </a:solidFill>
                  </a:tcPr>
                </a:tc>
              </a:tr>
              <a:tr h="41511">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FF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F7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F7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E5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0F1F5B"/>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2B1B5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FE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081F5D"/>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002060"/>
                    </a:solidFill>
                  </a:tcPr>
                </a:tc>
                <a:tc>
                  <a:txBody>
                    <a:bodyPr/>
                    <a:lstStyle/>
                    <a:p>
                      <a:pPr algn="l"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002060"/>
                    </a:solidFill>
                  </a:tcPr>
                </a:tc>
              </a:tr>
              <a:tr h="41511">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FF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F70000"/>
                    </a:solidFill>
                  </a:tcPr>
                </a:tc>
                <a:tc>
                  <a:txBody>
                    <a:bodyPr/>
                    <a:lstStyle/>
                    <a:p>
                      <a:pPr algn="r" fontAlgn="b"/>
                      <a:endParaRPr lang="en-US" sz="100" b="0" i="0" u="none" strike="noStrike" dirty="0">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F7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E4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101E5A"/>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FE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002060"/>
                    </a:solidFill>
                  </a:tcPr>
                </a:tc>
                <a:tc>
                  <a:txBody>
                    <a:bodyPr/>
                    <a:lstStyle/>
                    <a:p>
                      <a:pPr algn="l"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002060"/>
                    </a:solidFill>
                  </a:tcPr>
                </a:tc>
              </a:tr>
              <a:tr h="41511">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E90309"/>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F7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F7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E4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FE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002060"/>
                    </a:solidFill>
                  </a:tcPr>
                </a:tc>
                <a:tc>
                  <a:txBody>
                    <a:bodyPr/>
                    <a:lstStyle/>
                    <a:p>
                      <a:pPr algn="l"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002060"/>
                    </a:solidFill>
                  </a:tcPr>
                </a:tc>
              </a:tr>
              <a:tr h="41511">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FF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F6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F6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E2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091F5D"/>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191D57"/>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FE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0B1F5C"/>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002060"/>
                    </a:solidFill>
                  </a:tcPr>
                </a:tc>
                <a:tc>
                  <a:txBody>
                    <a:bodyPr/>
                    <a:lstStyle/>
                    <a:p>
                      <a:pPr algn="l"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002060"/>
                    </a:solidFill>
                  </a:tcPr>
                </a:tc>
              </a:tr>
              <a:tr h="41511">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FF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F6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F6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E1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05205E"/>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FE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002060"/>
                    </a:solidFill>
                  </a:tcPr>
                </a:tc>
                <a:tc>
                  <a:txBody>
                    <a:bodyPr/>
                    <a:lstStyle/>
                    <a:p>
                      <a:pPr algn="l"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002060"/>
                    </a:solidFill>
                  </a:tcPr>
                </a:tc>
              </a:tr>
              <a:tr h="41511">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CD0713"/>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F6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F5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E0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06205E"/>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FE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02205F"/>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002060"/>
                    </a:solidFill>
                  </a:tcPr>
                </a:tc>
                <a:tc>
                  <a:txBody>
                    <a:bodyPr/>
                    <a:lstStyle/>
                    <a:p>
                      <a:pPr algn="l"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002060"/>
                    </a:solidFill>
                  </a:tcPr>
                </a:tc>
              </a:tr>
              <a:tr h="41511">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7E1131"/>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F6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F5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DF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FE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002060"/>
                    </a:solidFill>
                  </a:tcPr>
                </a:tc>
                <a:tc>
                  <a:txBody>
                    <a:bodyPr/>
                    <a:lstStyle/>
                    <a:p>
                      <a:pPr algn="l"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002060"/>
                    </a:solidFill>
                  </a:tcPr>
                </a:tc>
              </a:tr>
              <a:tr h="41511">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261C52"/>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F7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F5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DF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FF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002060"/>
                    </a:solidFill>
                  </a:tcPr>
                </a:tc>
                <a:tc>
                  <a:txBody>
                    <a:bodyPr/>
                    <a:lstStyle/>
                    <a:p>
                      <a:pPr algn="l"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002060"/>
                    </a:solidFill>
                  </a:tcPr>
                </a:tc>
              </a:tr>
              <a:tr h="41511">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FB0102"/>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F6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F4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DD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04205F"/>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161E58"/>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FE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091F5D"/>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002060"/>
                    </a:solidFill>
                  </a:tcPr>
                </a:tc>
                <a:tc>
                  <a:txBody>
                    <a:bodyPr/>
                    <a:lstStyle/>
                    <a:p>
                      <a:pPr algn="l"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002060"/>
                    </a:solidFill>
                  </a:tcPr>
                </a:tc>
              </a:tr>
              <a:tr h="41511">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3B194A"/>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F6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F4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DC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FE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002060"/>
                    </a:solidFill>
                  </a:tcPr>
                </a:tc>
                <a:tc>
                  <a:txBody>
                    <a:bodyPr/>
                    <a:lstStyle/>
                    <a:p>
                      <a:pPr algn="l"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002060"/>
                    </a:solidFill>
                  </a:tcPr>
                </a:tc>
              </a:tr>
              <a:tr h="41511">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BC091A"/>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F6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F4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DB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081F5D"/>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FE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05205E"/>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002060"/>
                    </a:solidFill>
                  </a:tcPr>
                </a:tc>
                <a:tc>
                  <a:txBody>
                    <a:bodyPr/>
                    <a:lstStyle/>
                    <a:p>
                      <a:pPr algn="l"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002060"/>
                    </a:solidFill>
                  </a:tcPr>
                </a:tc>
              </a:tr>
              <a:tr h="41511">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F6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F4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DA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FF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002060"/>
                    </a:solidFill>
                  </a:tcPr>
                </a:tc>
                <a:tc>
                  <a:txBody>
                    <a:bodyPr/>
                    <a:lstStyle/>
                    <a:p>
                      <a:pPr algn="l"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002060"/>
                    </a:solidFill>
                  </a:tcPr>
                </a:tc>
              </a:tr>
              <a:tr h="41511">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F7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F4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DA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FF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002060"/>
                    </a:solidFill>
                  </a:tcPr>
                </a:tc>
                <a:tc>
                  <a:txBody>
                    <a:bodyPr/>
                    <a:lstStyle/>
                    <a:p>
                      <a:pPr algn="l"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002060"/>
                    </a:solidFill>
                  </a:tcPr>
                </a:tc>
              </a:tr>
              <a:tr h="41511">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FF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F6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F3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D8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1C1D56"/>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301A4E"/>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FE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2E1B4F"/>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07205E"/>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002060"/>
                    </a:solidFill>
                  </a:tcPr>
                </a:tc>
                <a:tc>
                  <a:txBody>
                    <a:bodyPr/>
                    <a:lstStyle/>
                    <a:p>
                      <a:pPr algn="l"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002060"/>
                    </a:solidFill>
                  </a:tcPr>
                </a:tc>
              </a:tr>
              <a:tr h="41511">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771234"/>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F6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F3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D7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131E59"/>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03205F"/>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FE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0A1F5C"/>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002060"/>
                    </a:solidFill>
                  </a:tcPr>
                </a:tc>
                <a:tc>
                  <a:txBody>
                    <a:bodyPr/>
                    <a:lstStyle/>
                    <a:p>
                      <a:pPr algn="l"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002060"/>
                    </a:solidFill>
                  </a:tcPr>
                </a:tc>
              </a:tr>
              <a:tr h="41511">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FF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F5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F2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D5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04205F"/>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261C52"/>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FE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06205E"/>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002060"/>
                    </a:solidFill>
                  </a:tcPr>
                </a:tc>
                <a:tc>
                  <a:txBody>
                    <a:bodyPr/>
                    <a:lstStyle/>
                    <a:p>
                      <a:pPr algn="l"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002060"/>
                    </a:solidFill>
                  </a:tcPr>
                </a:tc>
              </a:tr>
              <a:tr h="41511">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A50C22"/>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F5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F2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D5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0A1F5C"/>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FF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002060"/>
                    </a:solidFill>
                  </a:tcPr>
                </a:tc>
                <a:tc>
                  <a:txBody>
                    <a:bodyPr/>
                    <a:lstStyle/>
                    <a:p>
                      <a:pPr algn="l"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002060"/>
                    </a:solidFill>
                  </a:tcPr>
                </a:tc>
              </a:tr>
              <a:tr h="41511">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F6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F2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D4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FF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002060"/>
                    </a:solidFill>
                  </a:tcPr>
                </a:tc>
                <a:tc>
                  <a:txBody>
                    <a:bodyPr/>
                    <a:lstStyle/>
                    <a:p>
                      <a:pPr algn="l"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002060"/>
                    </a:solidFill>
                  </a:tcPr>
                </a:tc>
              </a:tr>
              <a:tr h="41511">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FF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F4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F1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D1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64143B"/>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E70309"/>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FE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491745"/>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01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002060"/>
                    </a:solidFill>
                  </a:tcPr>
                </a:tc>
                <a:tc>
                  <a:txBody>
                    <a:bodyPr/>
                    <a:lstStyle/>
                    <a:p>
                      <a:pPr algn="l"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002060"/>
                    </a:solidFill>
                  </a:tcPr>
                </a:tc>
              </a:tr>
              <a:tr h="41511">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FF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F3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F1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D1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3D1949"/>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C60816"/>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FE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3A194A"/>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002060"/>
                    </a:solidFill>
                  </a:tcPr>
                </a:tc>
                <a:tc>
                  <a:txBody>
                    <a:bodyPr/>
                    <a:lstStyle/>
                    <a:p>
                      <a:pPr algn="l"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002060"/>
                    </a:solidFill>
                  </a:tcPr>
                </a:tc>
              </a:tr>
              <a:tr h="41511">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FF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F2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F0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CF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1F1D55"/>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EF0206"/>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FE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3C194A"/>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0F1F5B"/>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002060"/>
                    </a:solidFill>
                  </a:tcPr>
                </a:tc>
                <a:tc>
                  <a:txBody>
                    <a:bodyPr/>
                    <a:lstStyle/>
                    <a:p>
                      <a:pPr algn="l"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002060"/>
                    </a:solidFill>
                  </a:tcPr>
                </a:tc>
              </a:tr>
              <a:tr h="41511">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F70103"/>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F2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F0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CE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0F1F5B"/>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9A0D26"/>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FD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241C53"/>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002060"/>
                    </a:solidFill>
                  </a:tcPr>
                </a:tc>
                <a:tc>
                  <a:txBody>
                    <a:bodyPr/>
                    <a:lstStyle/>
                    <a:p>
                      <a:pPr algn="l"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002060"/>
                    </a:solidFill>
                  </a:tcPr>
                </a:tc>
              </a:tr>
              <a:tr h="41511">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D7050F"/>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F2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F0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CE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4A1744"/>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FD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06205E"/>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002060"/>
                    </a:solidFill>
                  </a:tcPr>
                </a:tc>
                <a:tc>
                  <a:txBody>
                    <a:bodyPr/>
                    <a:lstStyle/>
                    <a:p>
                      <a:pPr algn="l"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002060"/>
                    </a:solidFill>
                  </a:tcPr>
                </a:tc>
              </a:tr>
              <a:tr h="41511">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FF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F0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EF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CC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0B1F5C"/>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880F2D"/>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FD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231C53"/>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0E1F5B"/>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002060"/>
                    </a:solidFill>
                  </a:tcPr>
                </a:tc>
                <a:tc>
                  <a:txBody>
                    <a:bodyPr/>
                    <a:lstStyle/>
                    <a:p>
                      <a:pPr algn="l"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002060"/>
                    </a:solidFill>
                  </a:tcPr>
                </a:tc>
              </a:tr>
              <a:tr h="41511">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FE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EF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EF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CA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741235"/>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FD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0D1F5B"/>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002060"/>
                    </a:solidFill>
                  </a:tcPr>
                </a:tc>
                <a:tc>
                  <a:txBody>
                    <a:bodyPr/>
                    <a:lstStyle/>
                    <a:p>
                      <a:pPr algn="l"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002060"/>
                    </a:solidFill>
                  </a:tcPr>
                </a:tc>
              </a:tr>
              <a:tr h="41511">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FE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EE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EE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C8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06205E"/>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511642"/>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FD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2A1B5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0F1F5B"/>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002060"/>
                    </a:solidFill>
                  </a:tcPr>
                </a:tc>
                <a:tc>
                  <a:txBody>
                    <a:bodyPr/>
                    <a:lstStyle/>
                    <a:p>
                      <a:pPr algn="l"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002060"/>
                    </a:solidFill>
                  </a:tcPr>
                </a:tc>
              </a:tr>
              <a:tr h="41511">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FF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EE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EE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C8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171E58"/>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FD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0C1F5C"/>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002060"/>
                    </a:solidFill>
                  </a:tcPr>
                </a:tc>
                <a:tc>
                  <a:txBody>
                    <a:bodyPr/>
                    <a:lstStyle/>
                    <a:p>
                      <a:pPr algn="l"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002060"/>
                    </a:solidFill>
                  </a:tcPr>
                </a:tc>
              </a:tr>
              <a:tr h="41511">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890F2D"/>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EE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EE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C7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FD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002060"/>
                    </a:solidFill>
                  </a:tcPr>
                </a:tc>
                <a:tc>
                  <a:txBody>
                    <a:bodyPr/>
                    <a:lstStyle/>
                    <a:p>
                      <a:pPr algn="l"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002060"/>
                    </a:solidFill>
                  </a:tcPr>
                </a:tc>
              </a:tr>
              <a:tr h="41511">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FE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EC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EE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C5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06205E"/>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FD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0C1F5C"/>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06205E"/>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002060"/>
                    </a:solidFill>
                  </a:tcPr>
                </a:tc>
                <a:tc>
                  <a:txBody>
                    <a:bodyPr/>
                    <a:lstStyle/>
                    <a:p>
                      <a:pPr algn="l"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002060"/>
                    </a:solidFill>
                  </a:tcPr>
                </a:tc>
              </a:tr>
              <a:tr h="41511">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FE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EB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ED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C4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05205F"/>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FD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002060"/>
                    </a:solidFill>
                  </a:tcPr>
                </a:tc>
                <a:tc>
                  <a:txBody>
                    <a:bodyPr/>
                    <a:lstStyle/>
                    <a:p>
                      <a:pPr algn="l"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002060"/>
                    </a:solidFill>
                  </a:tcPr>
                </a:tc>
              </a:tr>
              <a:tr h="41511">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FE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EA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ED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C1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141E59"/>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FD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0B1F5C"/>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04205F"/>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002060"/>
                    </a:solidFill>
                  </a:tcPr>
                </a:tc>
                <a:tc>
                  <a:txBody>
                    <a:bodyPr/>
                    <a:lstStyle/>
                    <a:p>
                      <a:pPr algn="l"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002060"/>
                    </a:solidFill>
                  </a:tcPr>
                </a:tc>
              </a:tr>
              <a:tr h="41511">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FF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EA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ED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C1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FE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002060"/>
                    </a:solidFill>
                  </a:tcPr>
                </a:tc>
                <a:tc>
                  <a:txBody>
                    <a:bodyPr/>
                    <a:lstStyle/>
                    <a:p>
                      <a:pPr algn="l"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002060"/>
                    </a:solidFill>
                  </a:tcPr>
                </a:tc>
              </a:tr>
              <a:tr h="41511">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FA0102"/>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EA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ED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C0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002060"/>
                    </a:solidFill>
                  </a:tcPr>
                </a:tc>
                <a:tc>
                  <a:txBody>
                    <a:bodyPr/>
                    <a:lstStyle/>
                    <a:p>
                      <a:pPr algn="r" fontAlgn="b"/>
                      <a:endParaRPr lang="en-US" sz="100" b="0" i="0" u="none" strike="noStrike" dirty="0">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FE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002060"/>
                    </a:solidFill>
                  </a:tcPr>
                </a:tc>
                <a:tc>
                  <a:txBody>
                    <a:bodyPr/>
                    <a:lstStyle/>
                    <a:p>
                      <a:pPr algn="l" fontAlgn="b"/>
                      <a:endParaRPr lang="en-US" sz="100" b="0" i="0" u="none" strike="noStrike" dirty="0">
                        <a:solidFill>
                          <a:srgbClr val="000000"/>
                        </a:solidFill>
                        <a:effectLst/>
                        <a:latin typeface="Arial" panose="020B0604020202020204" pitchFamily="34" charset="0"/>
                      </a:endParaRPr>
                    </a:p>
                  </a:txBody>
                  <a:tcPr marL="3108" marR="3108" marT="3108" marB="0" anchor="b">
                    <a:lnL>
                      <a:noFill/>
                    </a:lnL>
                    <a:lnR>
                      <a:noFill/>
                    </a:lnR>
                    <a:lnT>
                      <a:noFill/>
                    </a:lnT>
                    <a:lnB>
                      <a:noFill/>
                    </a:lnB>
                    <a:solidFill>
                      <a:srgbClr val="002060"/>
                    </a:solidFill>
                  </a:tcPr>
                </a:tc>
              </a:tr>
            </a:tbl>
          </a:graphicData>
        </a:graphic>
      </p:graphicFrame>
      <p:sp>
        <p:nvSpPr>
          <p:cNvPr id="19" name="TextBox 18"/>
          <p:cNvSpPr txBox="1"/>
          <p:nvPr/>
        </p:nvSpPr>
        <p:spPr>
          <a:xfrm rot="19054741">
            <a:off x="6227342" y="5753157"/>
            <a:ext cx="703847" cy="307777"/>
          </a:xfrm>
          <a:prstGeom prst="rect">
            <a:avLst/>
          </a:prstGeom>
          <a:noFill/>
        </p:spPr>
        <p:txBody>
          <a:bodyPr wrap="square" rtlCol="0">
            <a:spAutoFit/>
          </a:bodyPr>
          <a:lstStyle/>
          <a:p>
            <a:r>
              <a:rPr lang="en-US" sz="1400" dirty="0" smtClean="0">
                <a:solidFill>
                  <a:schemeClr val="tx1">
                    <a:lumMod val="65000"/>
                    <a:lumOff val="35000"/>
                  </a:schemeClr>
                </a:solidFill>
                <a:latin typeface="Montserrat" panose="00000500000000000000" pitchFamily="50" charset="0"/>
              </a:rPr>
              <a:t>North</a:t>
            </a:r>
            <a:endParaRPr lang="en-US" sz="1400" dirty="0">
              <a:solidFill>
                <a:schemeClr val="tx1">
                  <a:lumMod val="65000"/>
                  <a:lumOff val="35000"/>
                </a:schemeClr>
              </a:solidFill>
              <a:latin typeface="Montserrat" panose="00000500000000000000" pitchFamily="50" charset="0"/>
            </a:endParaRPr>
          </a:p>
        </p:txBody>
      </p:sp>
      <p:sp>
        <p:nvSpPr>
          <p:cNvPr id="20" name="TextBox 19"/>
          <p:cNvSpPr txBox="1"/>
          <p:nvPr/>
        </p:nvSpPr>
        <p:spPr>
          <a:xfrm rot="19054741">
            <a:off x="7727280" y="5721072"/>
            <a:ext cx="703847" cy="307777"/>
          </a:xfrm>
          <a:prstGeom prst="rect">
            <a:avLst/>
          </a:prstGeom>
          <a:noFill/>
        </p:spPr>
        <p:txBody>
          <a:bodyPr wrap="square" rtlCol="0">
            <a:spAutoFit/>
          </a:bodyPr>
          <a:lstStyle/>
          <a:p>
            <a:r>
              <a:rPr lang="en-US" sz="1400" dirty="0" smtClean="0">
                <a:solidFill>
                  <a:schemeClr val="tx1">
                    <a:lumMod val="65000"/>
                    <a:lumOff val="35000"/>
                  </a:schemeClr>
                </a:solidFill>
                <a:latin typeface="Montserrat" panose="00000500000000000000" pitchFamily="50" charset="0"/>
              </a:rPr>
              <a:t>Shaw</a:t>
            </a:r>
            <a:endParaRPr lang="en-US" sz="1400" dirty="0">
              <a:solidFill>
                <a:schemeClr val="tx1">
                  <a:lumMod val="65000"/>
                  <a:lumOff val="35000"/>
                </a:schemeClr>
              </a:solidFill>
              <a:latin typeface="Montserrat" panose="00000500000000000000" pitchFamily="50" charset="0"/>
            </a:endParaRPr>
          </a:p>
        </p:txBody>
      </p:sp>
      <p:sp>
        <p:nvSpPr>
          <p:cNvPr id="21" name="TextBox 20"/>
          <p:cNvSpPr txBox="1"/>
          <p:nvPr/>
        </p:nvSpPr>
        <p:spPr>
          <a:xfrm rot="19054741">
            <a:off x="9179093" y="5737114"/>
            <a:ext cx="703847" cy="307777"/>
          </a:xfrm>
          <a:prstGeom prst="rect">
            <a:avLst/>
          </a:prstGeom>
          <a:noFill/>
        </p:spPr>
        <p:txBody>
          <a:bodyPr wrap="square" rtlCol="0">
            <a:spAutoFit/>
          </a:bodyPr>
          <a:lstStyle/>
          <a:p>
            <a:pPr algn="r"/>
            <a:r>
              <a:rPr lang="en-US" sz="1400" dirty="0" smtClean="0">
                <a:solidFill>
                  <a:schemeClr val="tx1">
                    <a:lumMod val="65000"/>
                    <a:lumOff val="35000"/>
                  </a:schemeClr>
                </a:solidFill>
                <a:latin typeface="Montserrat" panose="00000500000000000000" pitchFamily="50" charset="0"/>
              </a:rPr>
              <a:t>Taft</a:t>
            </a:r>
            <a:endParaRPr lang="en-US" sz="1400" dirty="0">
              <a:solidFill>
                <a:schemeClr val="tx1">
                  <a:lumMod val="65000"/>
                  <a:lumOff val="35000"/>
                </a:schemeClr>
              </a:solidFill>
              <a:latin typeface="Montserrat" panose="00000500000000000000" pitchFamily="50" charset="0"/>
            </a:endParaRPr>
          </a:p>
        </p:txBody>
      </p:sp>
      <p:sp>
        <p:nvSpPr>
          <p:cNvPr id="22" name="TextBox 21"/>
          <p:cNvSpPr txBox="1"/>
          <p:nvPr/>
        </p:nvSpPr>
        <p:spPr>
          <a:xfrm>
            <a:off x="6942868" y="2090473"/>
            <a:ext cx="2722497" cy="646331"/>
          </a:xfrm>
          <a:prstGeom prst="rect">
            <a:avLst/>
          </a:prstGeom>
          <a:noFill/>
        </p:spPr>
        <p:txBody>
          <a:bodyPr wrap="square" rtlCol="0">
            <a:spAutoFit/>
          </a:bodyPr>
          <a:lstStyle/>
          <a:p>
            <a:pPr algn="ctr"/>
            <a:r>
              <a:rPr lang="en-US" b="1" dirty="0" smtClean="0">
                <a:latin typeface="Montserrat" panose="00000500000000000000" pitchFamily="50" charset="0"/>
              </a:rPr>
              <a:t>5 Trains Running</a:t>
            </a:r>
          </a:p>
          <a:p>
            <a:pPr algn="ctr"/>
            <a:r>
              <a:rPr lang="en-US" b="1" dirty="0" smtClean="0">
                <a:latin typeface="Montserrat" panose="00000500000000000000" pitchFamily="50" charset="0"/>
              </a:rPr>
              <a:t>80 </a:t>
            </a:r>
            <a:r>
              <a:rPr lang="en-US" b="1" dirty="0" err="1" smtClean="0">
                <a:latin typeface="Montserrat" panose="00000500000000000000" pitchFamily="50" charset="0"/>
              </a:rPr>
              <a:t>kph</a:t>
            </a:r>
            <a:endParaRPr lang="en-US" b="1" dirty="0">
              <a:latin typeface="Montserrat" panose="00000500000000000000" pitchFamily="50" charset="0"/>
            </a:endParaRPr>
          </a:p>
        </p:txBody>
      </p:sp>
      <p:pic>
        <p:nvPicPr>
          <p:cNvPr id="27" name="Picture 26"/>
          <p:cNvPicPr>
            <a:picLocks noChangeAspect="1"/>
          </p:cNvPicPr>
          <p:nvPr/>
        </p:nvPicPr>
        <p:blipFill>
          <a:blip r:embed="rId2"/>
          <a:stretch>
            <a:fillRect/>
          </a:stretch>
        </p:blipFill>
        <p:spPr>
          <a:xfrm>
            <a:off x="4012709" y="6281737"/>
            <a:ext cx="4019550" cy="161925"/>
          </a:xfrm>
          <a:prstGeom prst="rect">
            <a:avLst/>
          </a:prstGeom>
        </p:spPr>
      </p:pic>
      <p:sp>
        <p:nvSpPr>
          <p:cNvPr id="28" name="TextBox 27"/>
          <p:cNvSpPr txBox="1"/>
          <p:nvPr/>
        </p:nvSpPr>
        <p:spPr>
          <a:xfrm>
            <a:off x="2648719" y="6182052"/>
            <a:ext cx="1076533" cy="523220"/>
          </a:xfrm>
          <a:prstGeom prst="rect">
            <a:avLst/>
          </a:prstGeom>
          <a:noFill/>
        </p:spPr>
        <p:txBody>
          <a:bodyPr wrap="square" rtlCol="0">
            <a:spAutoFit/>
          </a:bodyPr>
          <a:lstStyle/>
          <a:p>
            <a:pPr algn="ctr"/>
            <a:r>
              <a:rPr lang="en-US" sz="1400" dirty="0" smtClean="0">
                <a:solidFill>
                  <a:schemeClr val="tx1">
                    <a:lumMod val="65000"/>
                    <a:lumOff val="35000"/>
                  </a:schemeClr>
                </a:solidFill>
                <a:latin typeface="Montserrat" panose="00000500000000000000" pitchFamily="50" charset="0"/>
              </a:rPr>
              <a:t>Queue depth:</a:t>
            </a:r>
            <a:endParaRPr lang="en-US" sz="1400" dirty="0">
              <a:solidFill>
                <a:schemeClr val="tx1">
                  <a:lumMod val="65000"/>
                  <a:lumOff val="35000"/>
                </a:schemeClr>
              </a:solidFill>
              <a:latin typeface="Montserrat" panose="00000500000000000000" pitchFamily="50" charset="0"/>
            </a:endParaRPr>
          </a:p>
        </p:txBody>
      </p:sp>
      <p:sp>
        <p:nvSpPr>
          <p:cNvPr id="29" name="TextBox 28"/>
          <p:cNvSpPr txBox="1"/>
          <p:nvPr/>
        </p:nvSpPr>
        <p:spPr>
          <a:xfrm>
            <a:off x="3560967" y="6512505"/>
            <a:ext cx="1076533" cy="307777"/>
          </a:xfrm>
          <a:prstGeom prst="rect">
            <a:avLst/>
          </a:prstGeom>
          <a:noFill/>
        </p:spPr>
        <p:txBody>
          <a:bodyPr wrap="square" rtlCol="0">
            <a:spAutoFit/>
          </a:bodyPr>
          <a:lstStyle/>
          <a:p>
            <a:pPr algn="ctr"/>
            <a:r>
              <a:rPr lang="en-US" sz="1400" dirty="0" smtClean="0">
                <a:solidFill>
                  <a:srgbClr val="002060"/>
                </a:solidFill>
                <a:latin typeface="Montserrat" panose="00000500000000000000" pitchFamily="50" charset="0"/>
              </a:rPr>
              <a:t>0</a:t>
            </a:r>
            <a:endParaRPr lang="en-US" sz="1400" dirty="0">
              <a:solidFill>
                <a:srgbClr val="002060"/>
              </a:solidFill>
              <a:latin typeface="Montserrat" panose="00000500000000000000" pitchFamily="50" charset="0"/>
            </a:endParaRPr>
          </a:p>
        </p:txBody>
      </p:sp>
      <p:sp>
        <p:nvSpPr>
          <p:cNvPr id="30" name="TextBox 29"/>
          <p:cNvSpPr txBox="1"/>
          <p:nvPr/>
        </p:nvSpPr>
        <p:spPr>
          <a:xfrm>
            <a:off x="7407467" y="6512505"/>
            <a:ext cx="1076533" cy="307777"/>
          </a:xfrm>
          <a:prstGeom prst="rect">
            <a:avLst/>
          </a:prstGeom>
          <a:noFill/>
        </p:spPr>
        <p:txBody>
          <a:bodyPr wrap="square" rtlCol="0">
            <a:spAutoFit/>
          </a:bodyPr>
          <a:lstStyle/>
          <a:p>
            <a:pPr algn="ctr"/>
            <a:r>
              <a:rPr lang="en-US" sz="1400" dirty="0" smtClean="0">
                <a:solidFill>
                  <a:srgbClr val="C00000"/>
                </a:solidFill>
                <a:latin typeface="Montserrat" panose="00000500000000000000" pitchFamily="50" charset="0"/>
              </a:rPr>
              <a:t>&gt;1,000</a:t>
            </a:r>
            <a:endParaRPr lang="en-US" sz="1400" dirty="0">
              <a:solidFill>
                <a:srgbClr val="C00000"/>
              </a:solidFill>
              <a:latin typeface="Montserrat" panose="00000500000000000000" pitchFamily="50" charset="0"/>
            </a:endParaRPr>
          </a:p>
        </p:txBody>
      </p:sp>
      <p:sp>
        <p:nvSpPr>
          <p:cNvPr id="31" name="TextBox 30"/>
          <p:cNvSpPr txBox="1"/>
          <p:nvPr/>
        </p:nvSpPr>
        <p:spPr>
          <a:xfrm>
            <a:off x="5550015" y="6512505"/>
            <a:ext cx="1076533" cy="307777"/>
          </a:xfrm>
          <a:prstGeom prst="rect">
            <a:avLst/>
          </a:prstGeom>
          <a:noFill/>
        </p:spPr>
        <p:txBody>
          <a:bodyPr wrap="square" rtlCol="0">
            <a:spAutoFit/>
          </a:bodyPr>
          <a:lstStyle/>
          <a:p>
            <a:pPr algn="ctr"/>
            <a:r>
              <a:rPr lang="en-US" sz="1400" dirty="0" smtClean="0">
                <a:solidFill>
                  <a:srgbClr val="FF0000"/>
                </a:solidFill>
                <a:latin typeface="Montserrat" panose="00000500000000000000" pitchFamily="50" charset="0"/>
              </a:rPr>
              <a:t>500</a:t>
            </a:r>
            <a:endParaRPr lang="en-US" sz="1400" dirty="0">
              <a:solidFill>
                <a:srgbClr val="FF0000"/>
              </a:solidFill>
              <a:latin typeface="Montserrat" panose="00000500000000000000" pitchFamily="50" charset="0"/>
            </a:endParaRPr>
          </a:p>
        </p:txBody>
      </p:sp>
    </p:spTree>
    <p:extLst>
      <p:ext uri="{BB962C8B-B14F-4D97-AF65-F5344CB8AC3E}">
        <p14:creationId xmlns:p14="http://schemas.microsoft.com/office/powerpoint/2010/main" val="261016935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76300" y="444500"/>
            <a:ext cx="8559800" cy="646331"/>
          </a:xfrm>
          <a:prstGeom prst="rect">
            <a:avLst/>
          </a:prstGeom>
          <a:noFill/>
        </p:spPr>
        <p:txBody>
          <a:bodyPr wrap="square" rtlCol="0">
            <a:spAutoFit/>
          </a:bodyPr>
          <a:lstStyle/>
          <a:p>
            <a:r>
              <a:rPr lang="en-US" sz="3600" b="1" dirty="0" smtClean="0">
                <a:latin typeface="Montserrat" panose="00000500000000000000" pitchFamily="50" charset="0"/>
              </a:rPr>
              <a:t>Why not make it fast and furious?</a:t>
            </a:r>
            <a:endParaRPr lang="en-US" sz="3600" dirty="0">
              <a:latin typeface="Montserrat" panose="00000500000000000000" pitchFamily="50" charset="0"/>
            </a:endParaRPr>
          </a:p>
        </p:txBody>
      </p:sp>
      <p:sp>
        <p:nvSpPr>
          <p:cNvPr id="23" name="TextBox 22"/>
          <p:cNvSpPr txBox="1"/>
          <p:nvPr/>
        </p:nvSpPr>
        <p:spPr>
          <a:xfrm>
            <a:off x="876300" y="996701"/>
            <a:ext cx="10657974" cy="923330"/>
          </a:xfrm>
          <a:prstGeom prst="rect">
            <a:avLst/>
          </a:prstGeom>
          <a:noFill/>
        </p:spPr>
        <p:txBody>
          <a:bodyPr wrap="square" rtlCol="0">
            <a:spAutoFit/>
          </a:bodyPr>
          <a:lstStyle/>
          <a:p>
            <a:r>
              <a:rPr lang="en-US" dirty="0" smtClean="0">
                <a:latin typeface="Montserrat" panose="00000500000000000000" pitchFamily="50" charset="0"/>
              </a:rPr>
              <a:t>The queue situation also improves with faster trains. Below are side-by-side comparisons of the queue depths observed in the simulations when trains run at 45kph (current performance) versus 80 </a:t>
            </a:r>
            <a:r>
              <a:rPr lang="en-US" dirty="0" err="1" smtClean="0">
                <a:latin typeface="Montserrat" panose="00000500000000000000" pitchFamily="50" charset="0"/>
              </a:rPr>
              <a:t>kph</a:t>
            </a:r>
            <a:r>
              <a:rPr lang="en-US" dirty="0" smtClean="0">
                <a:latin typeface="Montserrat" panose="00000500000000000000" pitchFamily="50" charset="0"/>
              </a:rPr>
              <a:t> (benchmar</a:t>
            </a:r>
            <a:r>
              <a:rPr lang="en-US" dirty="0" smtClean="0">
                <a:latin typeface="Montserrat" panose="00000500000000000000" pitchFamily="50" charset="0"/>
              </a:rPr>
              <a:t>k improvement from SG).</a:t>
            </a:r>
            <a:endParaRPr lang="en-US" dirty="0">
              <a:latin typeface="Montserrat" panose="00000500000000000000" pitchFamily="50" charset="0"/>
            </a:endParaRPr>
          </a:p>
        </p:txBody>
      </p:sp>
      <p:sp>
        <p:nvSpPr>
          <p:cNvPr id="7" name="TextBox 6"/>
          <p:cNvSpPr txBox="1"/>
          <p:nvPr/>
        </p:nvSpPr>
        <p:spPr>
          <a:xfrm>
            <a:off x="1261458" y="5402155"/>
            <a:ext cx="1076533" cy="307777"/>
          </a:xfrm>
          <a:prstGeom prst="rect">
            <a:avLst/>
          </a:prstGeom>
          <a:noFill/>
        </p:spPr>
        <p:txBody>
          <a:bodyPr wrap="square" rtlCol="0">
            <a:spAutoFit/>
          </a:bodyPr>
          <a:lstStyle/>
          <a:p>
            <a:pPr algn="ctr"/>
            <a:r>
              <a:rPr lang="en-US" sz="1400" dirty="0" smtClean="0">
                <a:solidFill>
                  <a:schemeClr val="tx1">
                    <a:lumMod val="65000"/>
                    <a:lumOff val="35000"/>
                  </a:schemeClr>
                </a:solidFill>
                <a:latin typeface="Montserrat" panose="00000500000000000000" pitchFamily="50" charset="0"/>
              </a:rPr>
              <a:t>9-10pm</a:t>
            </a:r>
            <a:endParaRPr lang="en-US" sz="1400" dirty="0">
              <a:solidFill>
                <a:schemeClr val="tx1">
                  <a:lumMod val="65000"/>
                  <a:lumOff val="35000"/>
                </a:schemeClr>
              </a:solidFill>
              <a:latin typeface="Montserrat" panose="00000500000000000000" pitchFamily="50" charset="0"/>
            </a:endParaRPr>
          </a:p>
        </p:txBody>
      </p:sp>
      <p:sp>
        <p:nvSpPr>
          <p:cNvPr id="8" name="TextBox 7"/>
          <p:cNvSpPr txBox="1"/>
          <p:nvPr/>
        </p:nvSpPr>
        <p:spPr>
          <a:xfrm>
            <a:off x="1261458" y="2668736"/>
            <a:ext cx="1076533" cy="307777"/>
          </a:xfrm>
          <a:prstGeom prst="rect">
            <a:avLst/>
          </a:prstGeom>
          <a:noFill/>
        </p:spPr>
        <p:txBody>
          <a:bodyPr wrap="square" rtlCol="0">
            <a:spAutoFit/>
          </a:bodyPr>
          <a:lstStyle/>
          <a:p>
            <a:pPr algn="ctr"/>
            <a:r>
              <a:rPr lang="en-US" sz="1400" dirty="0" smtClean="0">
                <a:solidFill>
                  <a:schemeClr val="tx1">
                    <a:lumMod val="65000"/>
                    <a:lumOff val="35000"/>
                  </a:schemeClr>
                </a:solidFill>
                <a:latin typeface="Montserrat" panose="00000500000000000000" pitchFamily="50" charset="0"/>
              </a:rPr>
              <a:t>4-5am</a:t>
            </a:r>
            <a:endParaRPr lang="en-US" sz="1400" dirty="0">
              <a:solidFill>
                <a:schemeClr val="tx1">
                  <a:lumMod val="65000"/>
                  <a:lumOff val="35000"/>
                </a:schemeClr>
              </a:solidFill>
              <a:latin typeface="Montserrat" panose="00000500000000000000" pitchFamily="50" charset="0"/>
            </a:endParaRPr>
          </a:p>
        </p:txBody>
      </p:sp>
      <p:sp>
        <p:nvSpPr>
          <p:cNvPr id="9" name="TextBox 8"/>
          <p:cNvSpPr txBox="1"/>
          <p:nvPr/>
        </p:nvSpPr>
        <p:spPr>
          <a:xfrm>
            <a:off x="1032786" y="3866867"/>
            <a:ext cx="1193560" cy="523220"/>
          </a:xfrm>
          <a:prstGeom prst="rect">
            <a:avLst/>
          </a:prstGeom>
          <a:noFill/>
        </p:spPr>
        <p:txBody>
          <a:bodyPr wrap="square" rtlCol="0">
            <a:spAutoFit/>
          </a:bodyPr>
          <a:lstStyle/>
          <a:p>
            <a:pPr algn="ctr"/>
            <a:r>
              <a:rPr lang="en-US" sz="1400" dirty="0" smtClean="0">
                <a:solidFill>
                  <a:schemeClr val="tx1">
                    <a:lumMod val="65000"/>
                    <a:lumOff val="35000"/>
                  </a:schemeClr>
                </a:solidFill>
                <a:latin typeface="Montserrat" panose="00000500000000000000" pitchFamily="50" charset="0"/>
              </a:rPr>
              <a:t>Time of Operation</a:t>
            </a:r>
            <a:endParaRPr lang="en-US" sz="1400" dirty="0">
              <a:solidFill>
                <a:schemeClr val="tx1">
                  <a:lumMod val="65000"/>
                  <a:lumOff val="35000"/>
                </a:schemeClr>
              </a:solidFill>
              <a:latin typeface="Montserrat" panose="00000500000000000000" pitchFamily="50" charset="0"/>
            </a:endParaRPr>
          </a:p>
        </p:txBody>
      </p:sp>
      <p:sp>
        <p:nvSpPr>
          <p:cNvPr id="10" name="TextBox 9"/>
          <p:cNvSpPr txBox="1"/>
          <p:nvPr/>
        </p:nvSpPr>
        <p:spPr>
          <a:xfrm>
            <a:off x="2434660" y="2090473"/>
            <a:ext cx="2722497" cy="646331"/>
          </a:xfrm>
          <a:prstGeom prst="rect">
            <a:avLst/>
          </a:prstGeom>
          <a:noFill/>
        </p:spPr>
        <p:txBody>
          <a:bodyPr wrap="square" rtlCol="0">
            <a:spAutoFit/>
          </a:bodyPr>
          <a:lstStyle/>
          <a:p>
            <a:pPr algn="ctr"/>
            <a:r>
              <a:rPr lang="en-US" b="1" dirty="0">
                <a:latin typeface="Montserrat" panose="00000500000000000000" pitchFamily="50" charset="0"/>
              </a:rPr>
              <a:t>8</a:t>
            </a:r>
            <a:r>
              <a:rPr lang="en-US" b="1" dirty="0" smtClean="0">
                <a:latin typeface="Montserrat" panose="00000500000000000000" pitchFamily="50" charset="0"/>
              </a:rPr>
              <a:t> Trains Running</a:t>
            </a:r>
          </a:p>
          <a:p>
            <a:pPr algn="ctr"/>
            <a:r>
              <a:rPr lang="en-US" b="1" dirty="0" smtClean="0">
                <a:latin typeface="Montserrat" panose="00000500000000000000" pitchFamily="50" charset="0"/>
              </a:rPr>
              <a:t>45 </a:t>
            </a:r>
            <a:r>
              <a:rPr lang="en-US" b="1" dirty="0" err="1" smtClean="0">
                <a:latin typeface="Montserrat" panose="00000500000000000000" pitchFamily="50" charset="0"/>
              </a:rPr>
              <a:t>kph</a:t>
            </a:r>
            <a:endParaRPr lang="en-US" b="1" dirty="0">
              <a:latin typeface="Montserrat" panose="00000500000000000000" pitchFamily="50" charset="0"/>
            </a:endParaRPr>
          </a:p>
        </p:txBody>
      </p:sp>
      <p:sp>
        <p:nvSpPr>
          <p:cNvPr id="11" name="TextBox 10"/>
          <p:cNvSpPr txBox="1"/>
          <p:nvPr/>
        </p:nvSpPr>
        <p:spPr>
          <a:xfrm rot="19054741">
            <a:off x="1845817" y="5753157"/>
            <a:ext cx="703847" cy="307777"/>
          </a:xfrm>
          <a:prstGeom prst="rect">
            <a:avLst/>
          </a:prstGeom>
          <a:noFill/>
        </p:spPr>
        <p:txBody>
          <a:bodyPr wrap="square" rtlCol="0">
            <a:spAutoFit/>
          </a:bodyPr>
          <a:lstStyle/>
          <a:p>
            <a:r>
              <a:rPr lang="en-US" sz="1400" dirty="0" smtClean="0">
                <a:solidFill>
                  <a:schemeClr val="tx1">
                    <a:lumMod val="65000"/>
                    <a:lumOff val="35000"/>
                  </a:schemeClr>
                </a:solidFill>
                <a:latin typeface="Montserrat" panose="00000500000000000000" pitchFamily="50" charset="0"/>
              </a:rPr>
              <a:t>North</a:t>
            </a:r>
            <a:endParaRPr lang="en-US" sz="1400" dirty="0">
              <a:solidFill>
                <a:schemeClr val="tx1">
                  <a:lumMod val="65000"/>
                  <a:lumOff val="35000"/>
                </a:schemeClr>
              </a:solidFill>
              <a:latin typeface="Montserrat" panose="00000500000000000000" pitchFamily="50" charset="0"/>
            </a:endParaRPr>
          </a:p>
        </p:txBody>
      </p:sp>
      <p:sp>
        <p:nvSpPr>
          <p:cNvPr id="12" name="TextBox 11"/>
          <p:cNvSpPr txBox="1"/>
          <p:nvPr/>
        </p:nvSpPr>
        <p:spPr>
          <a:xfrm rot="19054741">
            <a:off x="3345755" y="5721072"/>
            <a:ext cx="703847" cy="307777"/>
          </a:xfrm>
          <a:prstGeom prst="rect">
            <a:avLst/>
          </a:prstGeom>
          <a:noFill/>
        </p:spPr>
        <p:txBody>
          <a:bodyPr wrap="square" rtlCol="0">
            <a:spAutoFit/>
          </a:bodyPr>
          <a:lstStyle/>
          <a:p>
            <a:r>
              <a:rPr lang="en-US" sz="1400" dirty="0" smtClean="0">
                <a:solidFill>
                  <a:schemeClr val="tx1">
                    <a:lumMod val="65000"/>
                    <a:lumOff val="35000"/>
                  </a:schemeClr>
                </a:solidFill>
                <a:latin typeface="Montserrat" panose="00000500000000000000" pitchFamily="50" charset="0"/>
              </a:rPr>
              <a:t>Shaw</a:t>
            </a:r>
            <a:endParaRPr lang="en-US" sz="1400" dirty="0">
              <a:solidFill>
                <a:schemeClr val="tx1">
                  <a:lumMod val="65000"/>
                  <a:lumOff val="35000"/>
                </a:schemeClr>
              </a:solidFill>
              <a:latin typeface="Montserrat" panose="00000500000000000000" pitchFamily="50" charset="0"/>
            </a:endParaRPr>
          </a:p>
        </p:txBody>
      </p:sp>
      <p:sp>
        <p:nvSpPr>
          <p:cNvPr id="13" name="TextBox 12"/>
          <p:cNvSpPr txBox="1"/>
          <p:nvPr/>
        </p:nvSpPr>
        <p:spPr>
          <a:xfrm rot="19054741">
            <a:off x="4797568" y="5737114"/>
            <a:ext cx="703847" cy="307777"/>
          </a:xfrm>
          <a:prstGeom prst="rect">
            <a:avLst/>
          </a:prstGeom>
          <a:noFill/>
        </p:spPr>
        <p:txBody>
          <a:bodyPr wrap="square" rtlCol="0">
            <a:spAutoFit/>
          </a:bodyPr>
          <a:lstStyle/>
          <a:p>
            <a:pPr algn="r"/>
            <a:r>
              <a:rPr lang="en-US" sz="1400" dirty="0" smtClean="0">
                <a:solidFill>
                  <a:schemeClr val="tx1">
                    <a:lumMod val="65000"/>
                    <a:lumOff val="35000"/>
                  </a:schemeClr>
                </a:solidFill>
                <a:latin typeface="Montserrat" panose="00000500000000000000" pitchFamily="50" charset="0"/>
              </a:rPr>
              <a:t>Taft</a:t>
            </a:r>
            <a:endParaRPr lang="en-US" sz="1400" dirty="0">
              <a:solidFill>
                <a:schemeClr val="tx1">
                  <a:lumMod val="65000"/>
                  <a:lumOff val="35000"/>
                </a:schemeClr>
              </a:solidFill>
              <a:latin typeface="Montserrat" panose="00000500000000000000" pitchFamily="50" charset="0"/>
            </a:endParaRPr>
          </a:p>
        </p:txBody>
      </p:sp>
      <p:sp>
        <p:nvSpPr>
          <p:cNvPr id="19" name="TextBox 18"/>
          <p:cNvSpPr txBox="1"/>
          <p:nvPr/>
        </p:nvSpPr>
        <p:spPr>
          <a:xfrm rot="19054741">
            <a:off x="6280507" y="5731891"/>
            <a:ext cx="703847" cy="307777"/>
          </a:xfrm>
          <a:prstGeom prst="rect">
            <a:avLst/>
          </a:prstGeom>
          <a:noFill/>
        </p:spPr>
        <p:txBody>
          <a:bodyPr wrap="square" rtlCol="0">
            <a:spAutoFit/>
          </a:bodyPr>
          <a:lstStyle/>
          <a:p>
            <a:r>
              <a:rPr lang="en-US" sz="1400" dirty="0" smtClean="0">
                <a:solidFill>
                  <a:schemeClr val="tx1">
                    <a:lumMod val="65000"/>
                    <a:lumOff val="35000"/>
                  </a:schemeClr>
                </a:solidFill>
                <a:latin typeface="Montserrat" panose="00000500000000000000" pitchFamily="50" charset="0"/>
              </a:rPr>
              <a:t>North</a:t>
            </a:r>
            <a:endParaRPr lang="en-US" sz="1400" dirty="0">
              <a:solidFill>
                <a:schemeClr val="tx1">
                  <a:lumMod val="65000"/>
                  <a:lumOff val="35000"/>
                </a:schemeClr>
              </a:solidFill>
              <a:latin typeface="Montserrat" panose="00000500000000000000" pitchFamily="50" charset="0"/>
            </a:endParaRPr>
          </a:p>
        </p:txBody>
      </p:sp>
      <p:sp>
        <p:nvSpPr>
          <p:cNvPr id="20" name="TextBox 19"/>
          <p:cNvSpPr txBox="1"/>
          <p:nvPr/>
        </p:nvSpPr>
        <p:spPr>
          <a:xfrm rot="19054741">
            <a:off x="7780445" y="5699806"/>
            <a:ext cx="703847" cy="307777"/>
          </a:xfrm>
          <a:prstGeom prst="rect">
            <a:avLst/>
          </a:prstGeom>
          <a:noFill/>
        </p:spPr>
        <p:txBody>
          <a:bodyPr wrap="square" rtlCol="0">
            <a:spAutoFit/>
          </a:bodyPr>
          <a:lstStyle/>
          <a:p>
            <a:r>
              <a:rPr lang="en-US" sz="1400" dirty="0" smtClean="0">
                <a:solidFill>
                  <a:schemeClr val="tx1">
                    <a:lumMod val="65000"/>
                    <a:lumOff val="35000"/>
                  </a:schemeClr>
                </a:solidFill>
                <a:latin typeface="Montserrat" panose="00000500000000000000" pitchFamily="50" charset="0"/>
              </a:rPr>
              <a:t>Shaw</a:t>
            </a:r>
            <a:endParaRPr lang="en-US" sz="1400" dirty="0">
              <a:solidFill>
                <a:schemeClr val="tx1">
                  <a:lumMod val="65000"/>
                  <a:lumOff val="35000"/>
                </a:schemeClr>
              </a:solidFill>
              <a:latin typeface="Montserrat" panose="00000500000000000000" pitchFamily="50" charset="0"/>
            </a:endParaRPr>
          </a:p>
        </p:txBody>
      </p:sp>
      <p:sp>
        <p:nvSpPr>
          <p:cNvPr id="21" name="TextBox 20"/>
          <p:cNvSpPr txBox="1"/>
          <p:nvPr/>
        </p:nvSpPr>
        <p:spPr>
          <a:xfrm rot="19054741">
            <a:off x="9232258" y="5715848"/>
            <a:ext cx="703847" cy="307777"/>
          </a:xfrm>
          <a:prstGeom prst="rect">
            <a:avLst/>
          </a:prstGeom>
          <a:noFill/>
        </p:spPr>
        <p:txBody>
          <a:bodyPr wrap="square" rtlCol="0">
            <a:spAutoFit/>
          </a:bodyPr>
          <a:lstStyle/>
          <a:p>
            <a:pPr algn="r"/>
            <a:r>
              <a:rPr lang="en-US" sz="1400" dirty="0" smtClean="0">
                <a:solidFill>
                  <a:schemeClr val="tx1">
                    <a:lumMod val="65000"/>
                    <a:lumOff val="35000"/>
                  </a:schemeClr>
                </a:solidFill>
                <a:latin typeface="Montserrat" panose="00000500000000000000" pitchFamily="50" charset="0"/>
              </a:rPr>
              <a:t>Taft</a:t>
            </a:r>
            <a:endParaRPr lang="en-US" sz="1400" dirty="0">
              <a:solidFill>
                <a:schemeClr val="tx1">
                  <a:lumMod val="65000"/>
                  <a:lumOff val="35000"/>
                </a:schemeClr>
              </a:solidFill>
              <a:latin typeface="Montserrat" panose="00000500000000000000" pitchFamily="50" charset="0"/>
            </a:endParaRPr>
          </a:p>
        </p:txBody>
      </p:sp>
      <p:sp>
        <p:nvSpPr>
          <p:cNvPr id="22" name="TextBox 21"/>
          <p:cNvSpPr txBox="1"/>
          <p:nvPr/>
        </p:nvSpPr>
        <p:spPr>
          <a:xfrm>
            <a:off x="6942868" y="2090473"/>
            <a:ext cx="2722497" cy="646331"/>
          </a:xfrm>
          <a:prstGeom prst="rect">
            <a:avLst/>
          </a:prstGeom>
          <a:noFill/>
        </p:spPr>
        <p:txBody>
          <a:bodyPr wrap="square" rtlCol="0">
            <a:spAutoFit/>
          </a:bodyPr>
          <a:lstStyle/>
          <a:p>
            <a:pPr algn="ctr"/>
            <a:r>
              <a:rPr lang="en-US" b="1" dirty="0">
                <a:latin typeface="Montserrat" panose="00000500000000000000" pitchFamily="50" charset="0"/>
              </a:rPr>
              <a:t>8</a:t>
            </a:r>
            <a:r>
              <a:rPr lang="en-US" b="1" dirty="0" smtClean="0">
                <a:latin typeface="Montserrat" panose="00000500000000000000" pitchFamily="50" charset="0"/>
              </a:rPr>
              <a:t> Trains Running</a:t>
            </a:r>
          </a:p>
          <a:p>
            <a:pPr algn="ctr"/>
            <a:r>
              <a:rPr lang="en-US" b="1" dirty="0" smtClean="0">
                <a:latin typeface="Montserrat" panose="00000500000000000000" pitchFamily="50" charset="0"/>
              </a:rPr>
              <a:t>80 </a:t>
            </a:r>
            <a:r>
              <a:rPr lang="en-US" b="1" dirty="0" err="1" smtClean="0">
                <a:latin typeface="Montserrat" panose="00000500000000000000" pitchFamily="50" charset="0"/>
              </a:rPr>
              <a:t>kph</a:t>
            </a:r>
            <a:endParaRPr lang="en-US" b="1" dirty="0">
              <a:latin typeface="Montserrat" panose="00000500000000000000" pitchFamily="50" charset="0"/>
            </a:endParaRPr>
          </a:p>
        </p:txBody>
      </p:sp>
      <p:graphicFrame>
        <p:nvGraphicFramePr>
          <p:cNvPr id="17" name="Table 16"/>
          <p:cNvGraphicFramePr>
            <a:graphicFrameLocks noGrp="1"/>
          </p:cNvGraphicFramePr>
          <p:nvPr>
            <p:extLst>
              <p:ext uri="{D42A27DB-BD31-4B8C-83A1-F6EECF244321}">
                <p14:modId xmlns:p14="http://schemas.microsoft.com/office/powerpoint/2010/main" val="1788514725"/>
              </p:ext>
            </p:extLst>
          </p:nvPr>
        </p:nvGraphicFramePr>
        <p:xfrm>
          <a:off x="2227380" y="2750886"/>
          <a:ext cx="3215550" cy="2876896"/>
        </p:xfrm>
        <a:graphic>
          <a:graphicData uri="http://schemas.openxmlformats.org/drawingml/2006/table">
            <a:tbl>
              <a:tblPr/>
              <a:tblGrid>
                <a:gridCol w="247350"/>
                <a:gridCol w="247350"/>
                <a:gridCol w="247350"/>
                <a:gridCol w="247350"/>
                <a:gridCol w="247350"/>
                <a:gridCol w="247350"/>
                <a:gridCol w="247350"/>
                <a:gridCol w="247350"/>
                <a:gridCol w="247350"/>
                <a:gridCol w="247350"/>
                <a:gridCol w="247350"/>
                <a:gridCol w="247350"/>
                <a:gridCol w="247350"/>
              </a:tblGrid>
              <a:tr h="32692">
                <a:tc>
                  <a:txBody>
                    <a:bodyPr/>
                    <a:lstStyle/>
                    <a:p>
                      <a:pPr algn="r" fontAlgn="b"/>
                      <a:endParaRPr lang="en-US" sz="100" b="0" i="0" u="none" strike="noStrike" dirty="0">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FF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61143C"/>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BC091A"/>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l"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r>
              <a:tr h="32692">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57164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81F5D"/>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201C54"/>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l"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r>
              <a:tr h="32692">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D1F5B"/>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l"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r>
              <a:tr h="32692">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l"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r>
              <a:tr h="32692">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l"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r>
              <a:tr h="32692">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l"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r>
              <a:tr h="32692">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l"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r>
              <a:tr h="32692">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l"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r>
              <a:tr h="32692">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FE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C90715"/>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441847"/>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FF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1B1D56"/>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l"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r>
              <a:tr h="32692">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FF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DA050E"/>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5D153D"/>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FF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l"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r>
              <a:tr h="32692">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FF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BE0919"/>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930E29"/>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FF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91F5D"/>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l"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r>
              <a:tr h="32692">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920E29"/>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BF0818"/>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9F0D25"/>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FF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l"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r>
              <a:tr h="32692">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3D1949"/>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950E28"/>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910E2A"/>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FF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l"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r>
              <a:tr h="32692">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5C153E"/>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BF0818"/>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E4040A"/>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FF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l"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r>
              <a:tr h="32692">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4205F"/>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8D0F2B"/>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E2040B"/>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FF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l"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r>
              <a:tr h="32692">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38194B"/>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541641"/>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FD0101"/>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FE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l"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r>
              <a:tr h="32692">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FE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FE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FF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FC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2D1B4F"/>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FC0101"/>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FF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900E2A"/>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451846"/>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l"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r>
              <a:tr h="32692">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FE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FE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FE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FC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81F5D"/>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C10818"/>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FF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451846"/>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1A1D57"/>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l"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r>
              <a:tr h="32692">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FE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FC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FE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FB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81F5D"/>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C80715"/>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FF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441847"/>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171E58"/>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l"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r>
              <a:tr h="32692">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FE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FD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FE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FB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4E1743"/>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FF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C1F5C"/>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l"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r>
              <a:tr h="32692">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FE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FD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FE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FA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111E5A"/>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FF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1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l"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r>
              <a:tr h="32692">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FE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FD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FD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FA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D7050F"/>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l"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r>
              <a:tr h="32692">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FE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FD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FD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F9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7F103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l"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r>
              <a:tr h="32692">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FF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FD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FD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F9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421847"/>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l"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r>
              <a:tr h="32692">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FA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FB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FC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F7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691339"/>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BD0919"/>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FF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4E1743"/>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1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l"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r>
              <a:tr h="32692">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F9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FB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FB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F6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691339"/>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FD0101"/>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FF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181D57"/>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l"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r>
              <a:tr h="32692">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FA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FA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FB0000"/>
                    </a:solidFill>
                  </a:tcPr>
                </a:tc>
                <a:tc>
                  <a:txBody>
                    <a:bodyPr/>
                    <a:lstStyle/>
                    <a:p>
                      <a:pPr algn="r" fontAlgn="b"/>
                      <a:endParaRPr lang="en-US" sz="100" b="0" i="0" u="none" strike="noStrike" dirty="0">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F5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7A1132"/>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FF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FF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91F5D"/>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3205F"/>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l"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r>
              <a:tr h="32692">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FB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FA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FB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F4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481745"/>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910E2A"/>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FF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l"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r>
              <a:tr h="32692">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FB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F9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FB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F4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2B1B5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501642"/>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FF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l"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r>
              <a:tr h="32692">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FC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F9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FA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F3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121E5A"/>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2C1B5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FF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l"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r>
              <a:tr h="32692">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FD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F9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FA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F3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101E5A"/>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E2040B"/>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l"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r>
              <a:tr h="32692">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FD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F9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FA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F3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751234"/>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l"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r>
              <a:tr h="32692">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FC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F8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FA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F1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3F1949"/>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2A1B5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FF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2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l"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r>
              <a:tr h="32692">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FD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F8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F9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F0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321A4E"/>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261C52"/>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FF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l"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r>
              <a:tr h="32692">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FD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F8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F9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EF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E1F5B"/>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311A4E"/>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FF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3205F"/>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l"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r>
              <a:tr h="32692">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FD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F8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F9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EE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1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121E59"/>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FF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l"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r>
              <a:tr h="32692">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FE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F8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F9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EE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E80309"/>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l"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r>
              <a:tr h="32692">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FF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F8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F9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ED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1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A40C23"/>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l"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r>
              <a:tr h="32692">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FF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F8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F9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ED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56164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l"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r>
              <a:tr h="32692">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FF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F9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F9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ED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B1F5C"/>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l"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r>
              <a:tr h="32692">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FF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F9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F8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EB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4205F"/>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191D57"/>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B50A1C"/>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l"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r>
              <a:tr h="32692">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FE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F8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F8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EA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331A4D"/>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FF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l"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r>
              <a:tr h="32692">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FF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F8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F8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E9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4205F"/>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FF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l"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r>
              <a:tr h="32692">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F80103"/>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F8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F7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E9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B30A1D"/>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l"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r>
              <a:tr h="32692">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481745"/>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F8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F7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E8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411848"/>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l"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r>
              <a:tr h="32692">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F9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F7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E8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6205E"/>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l"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r>
              <a:tr h="32692">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91F5D"/>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FA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F7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E8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7205E"/>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l"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r>
              <a:tr h="32692">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FA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F7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E7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E1F5B"/>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l"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r>
              <a:tr h="32692">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9B0D26"/>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FA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F7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E6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1B1D56"/>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62143B"/>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1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l"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r>
              <a:tr h="32692">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2C1B5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FA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F7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E5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6205E"/>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4E1743"/>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l"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r>
              <a:tr h="32692">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9F0C24"/>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FA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F6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E4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B20A1D"/>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4205F"/>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l"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r>
              <a:tr h="32692">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131E59"/>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FA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F6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E3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111E5A"/>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l"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r>
              <a:tr h="32692">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FB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F6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E3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l"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r>
              <a:tr h="32692">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141E59"/>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FB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F7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E2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7205E"/>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l"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r>
              <a:tr h="32692">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FC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F7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E2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l"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r>
              <a:tr h="32692">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FC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F7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E1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111E5A"/>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231C53"/>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l"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r>
              <a:tr h="32692">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6C1338"/>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FC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F7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E0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91F5D"/>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E1F5B"/>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5F153D"/>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l"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r>
              <a:tr h="32692">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FC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F6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DF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321A4E"/>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l"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r>
              <a:tr h="32692">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59153F"/>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FC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F6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DD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1C1D56"/>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441847"/>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91F5D"/>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l"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r>
              <a:tr h="32692">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FC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F6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DD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351A4C"/>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l"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r>
              <a:tr h="32692">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FD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F6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DC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l"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r>
              <a:tr h="32692">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FD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F6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DC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l"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r>
              <a:tr h="32692">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FE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F7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DB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101E5A"/>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l"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r>
              <a:tr h="32692">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4C1744"/>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FE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F7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DB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3205F"/>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l"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r>
              <a:tr h="32692">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900E2A"/>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FD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F7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D9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4205F"/>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131E59"/>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E3040B"/>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2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l"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r>
              <a:tr h="32692">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85102E"/>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FC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F6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D8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131E59"/>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E2040B"/>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l"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r>
              <a:tr h="32692">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A30C23"/>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FB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F6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D6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1A1D57"/>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251C52"/>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FF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201C54"/>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l"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r>
              <a:tr h="32692">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671339"/>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FC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F6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D6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91F5D"/>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A1F5C"/>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FF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7205E"/>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l"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r>
              <a:tr h="32692">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FC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F6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D5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FB0102"/>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l"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r>
              <a:tr h="32692">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FC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F6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D4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5205E"/>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F10206"/>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l"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r>
              <a:tr h="32692">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6D1337"/>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FC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F6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D4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86102E"/>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l"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r>
              <a:tr h="32692">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38194B"/>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FD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F6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D3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2F1A4E"/>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l"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r>
              <a:tr h="32692">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FF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FB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F5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D0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1B1D56"/>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351A4C"/>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BA091A"/>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2A1B5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l"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r>
              <a:tr h="32692">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FF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FB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F5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CE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91F5D"/>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FF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7205E"/>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l"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r>
              <a:tr h="32692">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FF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FA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F4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CD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2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131E59"/>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FF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D1F5B"/>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l"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r>
              <a:tr h="32692">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FF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F9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F4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CC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FF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l"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r>
              <a:tr h="32692">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B10A1E"/>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F9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F4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CC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980D27"/>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l"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r>
              <a:tr h="32692">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DC050D"/>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F9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F4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CA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F1F5B"/>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A80B21"/>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5205E"/>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l"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r>
              <a:tr h="32692">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2205F"/>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F9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F3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CA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4B1744"/>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l"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r>
              <a:tr h="32692">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F9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F3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C9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161E58"/>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l"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r>
              <a:tr h="32692">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FE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F8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F3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C6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2F1B4F"/>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EE0307"/>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211C54"/>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121E5A"/>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l"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r>
              <a:tr h="32692">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FE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F8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F2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C4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1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DA050E"/>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l"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r>
              <a:tr h="32692">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FE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F7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F2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C3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C00818"/>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6205E"/>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l"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r>
              <a:tr h="32692">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FF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F6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F2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C3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3A194B"/>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l"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r>
              <a:tr h="32692">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FF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F6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F2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C3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281B51"/>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l"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r>
              <a:tr h="32692">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FF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F6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F2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C1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1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201C54"/>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l"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r>
              <a:tr h="32692">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8B0F2C"/>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F7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F2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C1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l"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r>
              <a:tr h="32692">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BA091A"/>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F7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F2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C0000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r" fontAlgn="b"/>
                      <a:endParaRPr lang="en-US" sz="100" b="0" i="0" u="none" strike="noStrike">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c>
                  <a:txBody>
                    <a:bodyPr/>
                    <a:lstStyle/>
                    <a:p>
                      <a:pPr algn="l" fontAlgn="b"/>
                      <a:endParaRPr lang="en-US" sz="100" b="0" i="0" u="none" strike="noStrike" dirty="0">
                        <a:solidFill>
                          <a:srgbClr val="000000"/>
                        </a:solidFill>
                        <a:effectLst/>
                        <a:latin typeface="Arial" panose="020B0604020202020204" pitchFamily="34" charset="0"/>
                      </a:endParaRPr>
                    </a:p>
                  </a:txBody>
                  <a:tcPr marL="2472" marR="2472" marT="2472" marB="0" anchor="b">
                    <a:lnL>
                      <a:noFill/>
                    </a:lnL>
                    <a:lnR>
                      <a:noFill/>
                    </a:lnR>
                    <a:lnT>
                      <a:noFill/>
                    </a:lnT>
                    <a:lnB>
                      <a:noFill/>
                    </a:lnB>
                    <a:solidFill>
                      <a:srgbClr val="002060"/>
                    </a:solidFill>
                  </a:tcPr>
                </a:tc>
              </a:tr>
            </a:tbl>
          </a:graphicData>
        </a:graphic>
      </p:graphicFrame>
      <p:pic>
        <p:nvPicPr>
          <p:cNvPr id="5" name="Picture 4"/>
          <p:cNvPicPr>
            <a:picLocks noChangeAspect="1"/>
          </p:cNvPicPr>
          <p:nvPr/>
        </p:nvPicPr>
        <p:blipFill>
          <a:blip r:embed="rId2"/>
          <a:stretch>
            <a:fillRect/>
          </a:stretch>
        </p:blipFill>
        <p:spPr>
          <a:xfrm>
            <a:off x="6709893" y="2748519"/>
            <a:ext cx="3182369" cy="2879263"/>
          </a:xfrm>
          <a:prstGeom prst="rect">
            <a:avLst/>
          </a:prstGeom>
        </p:spPr>
      </p:pic>
      <p:pic>
        <p:nvPicPr>
          <p:cNvPr id="24" name="Picture 23"/>
          <p:cNvPicPr>
            <a:picLocks noChangeAspect="1"/>
          </p:cNvPicPr>
          <p:nvPr/>
        </p:nvPicPr>
        <p:blipFill>
          <a:blip r:embed="rId3"/>
          <a:stretch>
            <a:fillRect/>
          </a:stretch>
        </p:blipFill>
        <p:spPr>
          <a:xfrm>
            <a:off x="4012709" y="6281737"/>
            <a:ext cx="4019550" cy="161925"/>
          </a:xfrm>
          <a:prstGeom prst="rect">
            <a:avLst/>
          </a:prstGeom>
        </p:spPr>
      </p:pic>
      <p:sp>
        <p:nvSpPr>
          <p:cNvPr id="25" name="TextBox 24"/>
          <p:cNvSpPr txBox="1"/>
          <p:nvPr/>
        </p:nvSpPr>
        <p:spPr>
          <a:xfrm>
            <a:off x="2648719" y="6182052"/>
            <a:ext cx="1076533" cy="523220"/>
          </a:xfrm>
          <a:prstGeom prst="rect">
            <a:avLst/>
          </a:prstGeom>
          <a:noFill/>
        </p:spPr>
        <p:txBody>
          <a:bodyPr wrap="square" rtlCol="0">
            <a:spAutoFit/>
          </a:bodyPr>
          <a:lstStyle/>
          <a:p>
            <a:pPr algn="ctr"/>
            <a:r>
              <a:rPr lang="en-US" sz="1400" dirty="0" smtClean="0">
                <a:solidFill>
                  <a:schemeClr val="tx1">
                    <a:lumMod val="65000"/>
                    <a:lumOff val="35000"/>
                  </a:schemeClr>
                </a:solidFill>
                <a:latin typeface="Montserrat" panose="00000500000000000000" pitchFamily="50" charset="0"/>
              </a:rPr>
              <a:t>Queue depth:</a:t>
            </a:r>
            <a:endParaRPr lang="en-US" sz="1400" dirty="0">
              <a:solidFill>
                <a:schemeClr val="tx1">
                  <a:lumMod val="65000"/>
                  <a:lumOff val="35000"/>
                </a:schemeClr>
              </a:solidFill>
              <a:latin typeface="Montserrat" panose="00000500000000000000" pitchFamily="50" charset="0"/>
            </a:endParaRPr>
          </a:p>
        </p:txBody>
      </p:sp>
      <p:sp>
        <p:nvSpPr>
          <p:cNvPr id="26" name="TextBox 25"/>
          <p:cNvSpPr txBox="1"/>
          <p:nvPr/>
        </p:nvSpPr>
        <p:spPr>
          <a:xfrm>
            <a:off x="3560967" y="6512505"/>
            <a:ext cx="1076533" cy="307777"/>
          </a:xfrm>
          <a:prstGeom prst="rect">
            <a:avLst/>
          </a:prstGeom>
          <a:noFill/>
        </p:spPr>
        <p:txBody>
          <a:bodyPr wrap="square" rtlCol="0">
            <a:spAutoFit/>
          </a:bodyPr>
          <a:lstStyle/>
          <a:p>
            <a:pPr algn="ctr"/>
            <a:r>
              <a:rPr lang="en-US" sz="1400" dirty="0" smtClean="0">
                <a:solidFill>
                  <a:srgbClr val="002060"/>
                </a:solidFill>
                <a:latin typeface="Montserrat" panose="00000500000000000000" pitchFamily="50" charset="0"/>
              </a:rPr>
              <a:t>0</a:t>
            </a:r>
            <a:endParaRPr lang="en-US" sz="1400" dirty="0">
              <a:solidFill>
                <a:srgbClr val="002060"/>
              </a:solidFill>
              <a:latin typeface="Montserrat" panose="00000500000000000000" pitchFamily="50" charset="0"/>
            </a:endParaRPr>
          </a:p>
        </p:txBody>
      </p:sp>
      <p:sp>
        <p:nvSpPr>
          <p:cNvPr id="27" name="TextBox 26"/>
          <p:cNvSpPr txBox="1"/>
          <p:nvPr/>
        </p:nvSpPr>
        <p:spPr>
          <a:xfrm>
            <a:off x="7407467" y="6512505"/>
            <a:ext cx="1076533" cy="307777"/>
          </a:xfrm>
          <a:prstGeom prst="rect">
            <a:avLst/>
          </a:prstGeom>
          <a:noFill/>
        </p:spPr>
        <p:txBody>
          <a:bodyPr wrap="square" rtlCol="0">
            <a:spAutoFit/>
          </a:bodyPr>
          <a:lstStyle/>
          <a:p>
            <a:pPr algn="ctr"/>
            <a:r>
              <a:rPr lang="en-US" sz="1400" dirty="0" smtClean="0">
                <a:solidFill>
                  <a:srgbClr val="C00000"/>
                </a:solidFill>
                <a:latin typeface="Montserrat" panose="00000500000000000000" pitchFamily="50" charset="0"/>
              </a:rPr>
              <a:t>&gt;1,000</a:t>
            </a:r>
            <a:endParaRPr lang="en-US" sz="1400" dirty="0">
              <a:solidFill>
                <a:srgbClr val="C00000"/>
              </a:solidFill>
              <a:latin typeface="Montserrat" panose="00000500000000000000" pitchFamily="50" charset="0"/>
            </a:endParaRPr>
          </a:p>
        </p:txBody>
      </p:sp>
      <p:sp>
        <p:nvSpPr>
          <p:cNvPr id="28" name="TextBox 27"/>
          <p:cNvSpPr txBox="1"/>
          <p:nvPr/>
        </p:nvSpPr>
        <p:spPr>
          <a:xfrm>
            <a:off x="5550015" y="6512505"/>
            <a:ext cx="1076533" cy="307777"/>
          </a:xfrm>
          <a:prstGeom prst="rect">
            <a:avLst/>
          </a:prstGeom>
          <a:noFill/>
        </p:spPr>
        <p:txBody>
          <a:bodyPr wrap="square" rtlCol="0">
            <a:spAutoFit/>
          </a:bodyPr>
          <a:lstStyle/>
          <a:p>
            <a:pPr algn="ctr"/>
            <a:r>
              <a:rPr lang="en-US" sz="1400" dirty="0" smtClean="0">
                <a:solidFill>
                  <a:srgbClr val="FF0000"/>
                </a:solidFill>
                <a:latin typeface="Montserrat" panose="00000500000000000000" pitchFamily="50" charset="0"/>
              </a:rPr>
              <a:t>500</a:t>
            </a:r>
            <a:endParaRPr lang="en-US" sz="1400" dirty="0">
              <a:solidFill>
                <a:srgbClr val="FF0000"/>
              </a:solidFill>
              <a:latin typeface="Montserrat" panose="00000500000000000000" pitchFamily="50" charset="0"/>
            </a:endParaRPr>
          </a:p>
        </p:txBody>
      </p:sp>
    </p:spTree>
    <p:extLst>
      <p:ext uri="{BB962C8B-B14F-4D97-AF65-F5344CB8AC3E}">
        <p14:creationId xmlns:p14="http://schemas.microsoft.com/office/powerpoint/2010/main" val="341908742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76300" y="444500"/>
            <a:ext cx="8559800" cy="646331"/>
          </a:xfrm>
          <a:prstGeom prst="rect">
            <a:avLst/>
          </a:prstGeom>
          <a:noFill/>
        </p:spPr>
        <p:txBody>
          <a:bodyPr wrap="square" rtlCol="0">
            <a:spAutoFit/>
          </a:bodyPr>
          <a:lstStyle/>
          <a:p>
            <a:r>
              <a:rPr lang="en-US" sz="3600" b="1" dirty="0" smtClean="0">
                <a:latin typeface="Montserrat" panose="00000500000000000000" pitchFamily="50" charset="0"/>
              </a:rPr>
              <a:t>Why not make it fast and furious?</a:t>
            </a:r>
            <a:endParaRPr lang="en-US" sz="3600" dirty="0">
              <a:latin typeface="Montserrat" panose="00000500000000000000" pitchFamily="50" charset="0"/>
            </a:endParaRPr>
          </a:p>
        </p:txBody>
      </p:sp>
      <p:sp>
        <p:nvSpPr>
          <p:cNvPr id="23" name="TextBox 22"/>
          <p:cNvSpPr txBox="1"/>
          <p:nvPr/>
        </p:nvSpPr>
        <p:spPr>
          <a:xfrm>
            <a:off x="876300" y="996701"/>
            <a:ext cx="10657974" cy="923330"/>
          </a:xfrm>
          <a:prstGeom prst="rect">
            <a:avLst/>
          </a:prstGeom>
          <a:noFill/>
        </p:spPr>
        <p:txBody>
          <a:bodyPr wrap="square" rtlCol="0">
            <a:spAutoFit/>
          </a:bodyPr>
          <a:lstStyle/>
          <a:p>
            <a:r>
              <a:rPr lang="en-US" dirty="0" smtClean="0">
                <a:latin typeface="Montserrat" panose="00000500000000000000" pitchFamily="50" charset="0"/>
              </a:rPr>
              <a:t>The queue situation also improves with faster trains. Below are side-by-side comparisons of the queue depths observed in the simulations when trains run at 45kph (current performance) versus 80 </a:t>
            </a:r>
            <a:r>
              <a:rPr lang="en-US" dirty="0" err="1" smtClean="0">
                <a:latin typeface="Montserrat" panose="00000500000000000000" pitchFamily="50" charset="0"/>
              </a:rPr>
              <a:t>kph</a:t>
            </a:r>
            <a:r>
              <a:rPr lang="en-US" dirty="0" smtClean="0">
                <a:latin typeface="Montserrat" panose="00000500000000000000" pitchFamily="50" charset="0"/>
              </a:rPr>
              <a:t> (benchmar</a:t>
            </a:r>
            <a:r>
              <a:rPr lang="en-US" dirty="0" smtClean="0">
                <a:latin typeface="Montserrat" panose="00000500000000000000" pitchFamily="50" charset="0"/>
              </a:rPr>
              <a:t>k improvement from SG).</a:t>
            </a:r>
            <a:endParaRPr lang="en-US" dirty="0">
              <a:latin typeface="Montserrat" panose="00000500000000000000" pitchFamily="50" charset="0"/>
            </a:endParaRPr>
          </a:p>
        </p:txBody>
      </p:sp>
      <p:sp>
        <p:nvSpPr>
          <p:cNvPr id="7" name="TextBox 6"/>
          <p:cNvSpPr txBox="1"/>
          <p:nvPr/>
        </p:nvSpPr>
        <p:spPr>
          <a:xfrm>
            <a:off x="1261458" y="5402155"/>
            <a:ext cx="1076533" cy="307777"/>
          </a:xfrm>
          <a:prstGeom prst="rect">
            <a:avLst/>
          </a:prstGeom>
          <a:noFill/>
        </p:spPr>
        <p:txBody>
          <a:bodyPr wrap="square" rtlCol="0">
            <a:spAutoFit/>
          </a:bodyPr>
          <a:lstStyle/>
          <a:p>
            <a:pPr algn="ctr"/>
            <a:r>
              <a:rPr lang="en-US" sz="1400" dirty="0" smtClean="0">
                <a:solidFill>
                  <a:schemeClr val="tx1">
                    <a:lumMod val="65000"/>
                    <a:lumOff val="35000"/>
                  </a:schemeClr>
                </a:solidFill>
                <a:latin typeface="Montserrat" panose="00000500000000000000" pitchFamily="50" charset="0"/>
              </a:rPr>
              <a:t>9-10pm</a:t>
            </a:r>
            <a:endParaRPr lang="en-US" sz="1400" dirty="0">
              <a:solidFill>
                <a:schemeClr val="tx1">
                  <a:lumMod val="65000"/>
                  <a:lumOff val="35000"/>
                </a:schemeClr>
              </a:solidFill>
              <a:latin typeface="Montserrat" panose="00000500000000000000" pitchFamily="50" charset="0"/>
            </a:endParaRPr>
          </a:p>
        </p:txBody>
      </p:sp>
      <p:sp>
        <p:nvSpPr>
          <p:cNvPr id="8" name="TextBox 7"/>
          <p:cNvSpPr txBox="1"/>
          <p:nvPr/>
        </p:nvSpPr>
        <p:spPr>
          <a:xfrm>
            <a:off x="1261458" y="2668736"/>
            <a:ext cx="1076533" cy="307777"/>
          </a:xfrm>
          <a:prstGeom prst="rect">
            <a:avLst/>
          </a:prstGeom>
          <a:noFill/>
        </p:spPr>
        <p:txBody>
          <a:bodyPr wrap="square" rtlCol="0">
            <a:spAutoFit/>
          </a:bodyPr>
          <a:lstStyle/>
          <a:p>
            <a:pPr algn="ctr"/>
            <a:r>
              <a:rPr lang="en-US" sz="1400" dirty="0" smtClean="0">
                <a:solidFill>
                  <a:schemeClr val="tx1">
                    <a:lumMod val="65000"/>
                    <a:lumOff val="35000"/>
                  </a:schemeClr>
                </a:solidFill>
                <a:latin typeface="Montserrat" panose="00000500000000000000" pitchFamily="50" charset="0"/>
              </a:rPr>
              <a:t>4-5am</a:t>
            </a:r>
            <a:endParaRPr lang="en-US" sz="1400" dirty="0">
              <a:solidFill>
                <a:schemeClr val="tx1">
                  <a:lumMod val="65000"/>
                  <a:lumOff val="35000"/>
                </a:schemeClr>
              </a:solidFill>
              <a:latin typeface="Montserrat" panose="00000500000000000000" pitchFamily="50" charset="0"/>
            </a:endParaRPr>
          </a:p>
        </p:txBody>
      </p:sp>
      <p:sp>
        <p:nvSpPr>
          <p:cNvPr id="9" name="TextBox 8"/>
          <p:cNvSpPr txBox="1"/>
          <p:nvPr/>
        </p:nvSpPr>
        <p:spPr>
          <a:xfrm>
            <a:off x="1032786" y="3866867"/>
            <a:ext cx="1193560" cy="523220"/>
          </a:xfrm>
          <a:prstGeom prst="rect">
            <a:avLst/>
          </a:prstGeom>
          <a:noFill/>
        </p:spPr>
        <p:txBody>
          <a:bodyPr wrap="square" rtlCol="0">
            <a:spAutoFit/>
          </a:bodyPr>
          <a:lstStyle/>
          <a:p>
            <a:pPr algn="ctr"/>
            <a:r>
              <a:rPr lang="en-US" sz="1400" dirty="0" smtClean="0">
                <a:solidFill>
                  <a:schemeClr val="tx1">
                    <a:lumMod val="65000"/>
                    <a:lumOff val="35000"/>
                  </a:schemeClr>
                </a:solidFill>
                <a:latin typeface="Montserrat" panose="00000500000000000000" pitchFamily="50" charset="0"/>
              </a:rPr>
              <a:t>Time of Operation</a:t>
            </a:r>
            <a:endParaRPr lang="en-US" sz="1400" dirty="0">
              <a:solidFill>
                <a:schemeClr val="tx1">
                  <a:lumMod val="65000"/>
                  <a:lumOff val="35000"/>
                </a:schemeClr>
              </a:solidFill>
              <a:latin typeface="Montserrat" panose="00000500000000000000" pitchFamily="50" charset="0"/>
            </a:endParaRPr>
          </a:p>
        </p:txBody>
      </p:sp>
      <p:sp>
        <p:nvSpPr>
          <p:cNvPr id="10" name="TextBox 9"/>
          <p:cNvSpPr txBox="1"/>
          <p:nvPr/>
        </p:nvSpPr>
        <p:spPr>
          <a:xfrm>
            <a:off x="2434660" y="2090473"/>
            <a:ext cx="2722497" cy="646331"/>
          </a:xfrm>
          <a:prstGeom prst="rect">
            <a:avLst/>
          </a:prstGeom>
          <a:noFill/>
        </p:spPr>
        <p:txBody>
          <a:bodyPr wrap="square" rtlCol="0">
            <a:spAutoFit/>
          </a:bodyPr>
          <a:lstStyle/>
          <a:p>
            <a:pPr algn="ctr"/>
            <a:r>
              <a:rPr lang="en-US" b="1" dirty="0" smtClean="0">
                <a:latin typeface="Montserrat" panose="00000500000000000000" pitchFamily="50" charset="0"/>
              </a:rPr>
              <a:t>20 Trains Running</a:t>
            </a:r>
          </a:p>
          <a:p>
            <a:pPr algn="ctr"/>
            <a:r>
              <a:rPr lang="en-US" b="1" dirty="0" smtClean="0">
                <a:latin typeface="Montserrat" panose="00000500000000000000" pitchFamily="50" charset="0"/>
              </a:rPr>
              <a:t>45 </a:t>
            </a:r>
            <a:r>
              <a:rPr lang="en-US" b="1" dirty="0" err="1" smtClean="0">
                <a:latin typeface="Montserrat" panose="00000500000000000000" pitchFamily="50" charset="0"/>
              </a:rPr>
              <a:t>kph</a:t>
            </a:r>
            <a:endParaRPr lang="en-US" b="1" dirty="0">
              <a:latin typeface="Montserrat" panose="00000500000000000000" pitchFamily="50" charset="0"/>
            </a:endParaRPr>
          </a:p>
        </p:txBody>
      </p:sp>
      <p:sp>
        <p:nvSpPr>
          <p:cNvPr id="11" name="TextBox 10"/>
          <p:cNvSpPr txBox="1"/>
          <p:nvPr/>
        </p:nvSpPr>
        <p:spPr>
          <a:xfrm rot="19054741">
            <a:off x="1845817" y="5753157"/>
            <a:ext cx="703847" cy="307777"/>
          </a:xfrm>
          <a:prstGeom prst="rect">
            <a:avLst/>
          </a:prstGeom>
          <a:noFill/>
        </p:spPr>
        <p:txBody>
          <a:bodyPr wrap="square" rtlCol="0">
            <a:spAutoFit/>
          </a:bodyPr>
          <a:lstStyle/>
          <a:p>
            <a:r>
              <a:rPr lang="en-US" sz="1400" dirty="0" smtClean="0">
                <a:solidFill>
                  <a:schemeClr val="tx1">
                    <a:lumMod val="65000"/>
                    <a:lumOff val="35000"/>
                  </a:schemeClr>
                </a:solidFill>
                <a:latin typeface="Montserrat" panose="00000500000000000000" pitchFamily="50" charset="0"/>
              </a:rPr>
              <a:t>North</a:t>
            </a:r>
            <a:endParaRPr lang="en-US" sz="1400" dirty="0">
              <a:solidFill>
                <a:schemeClr val="tx1">
                  <a:lumMod val="65000"/>
                  <a:lumOff val="35000"/>
                </a:schemeClr>
              </a:solidFill>
              <a:latin typeface="Montserrat" panose="00000500000000000000" pitchFamily="50" charset="0"/>
            </a:endParaRPr>
          </a:p>
        </p:txBody>
      </p:sp>
      <p:sp>
        <p:nvSpPr>
          <p:cNvPr id="12" name="TextBox 11"/>
          <p:cNvSpPr txBox="1"/>
          <p:nvPr/>
        </p:nvSpPr>
        <p:spPr>
          <a:xfrm rot="19054741">
            <a:off x="3345755" y="5721072"/>
            <a:ext cx="703847" cy="307777"/>
          </a:xfrm>
          <a:prstGeom prst="rect">
            <a:avLst/>
          </a:prstGeom>
          <a:noFill/>
        </p:spPr>
        <p:txBody>
          <a:bodyPr wrap="square" rtlCol="0">
            <a:spAutoFit/>
          </a:bodyPr>
          <a:lstStyle/>
          <a:p>
            <a:r>
              <a:rPr lang="en-US" sz="1400" dirty="0" smtClean="0">
                <a:solidFill>
                  <a:schemeClr val="tx1">
                    <a:lumMod val="65000"/>
                    <a:lumOff val="35000"/>
                  </a:schemeClr>
                </a:solidFill>
                <a:latin typeface="Montserrat" panose="00000500000000000000" pitchFamily="50" charset="0"/>
              </a:rPr>
              <a:t>Shaw</a:t>
            </a:r>
            <a:endParaRPr lang="en-US" sz="1400" dirty="0">
              <a:solidFill>
                <a:schemeClr val="tx1">
                  <a:lumMod val="65000"/>
                  <a:lumOff val="35000"/>
                </a:schemeClr>
              </a:solidFill>
              <a:latin typeface="Montserrat" panose="00000500000000000000" pitchFamily="50" charset="0"/>
            </a:endParaRPr>
          </a:p>
        </p:txBody>
      </p:sp>
      <p:sp>
        <p:nvSpPr>
          <p:cNvPr id="13" name="TextBox 12"/>
          <p:cNvSpPr txBox="1"/>
          <p:nvPr/>
        </p:nvSpPr>
        <p:spPr>
          <a:xfrm rot="19054741">
            <a:off x="4797568" y="5737114"/>
            <a:ext cx="703847" cy="307777"/>
          </a:xfrm>
          <a:prstGeom prst="rect">
            <a:avLst/>
          </a:prstGeom>
          <a:noFill/>
        </p:spPr>
        <p:txBody>
          <a:bodyPr wrap="square" rtlCol="0">
            <a:spAutoFit/>
          </a:bodyPr>
          <a:lstStyle/>
          <a:p>
            <a:pPr algn="r"/>
            <a:r>
              <a:rPr lang="en-US" sz="1400" dirty="0" smtClean="0">
                <a:solidFill>
                  <a:schemeClr val="tx1">
                    <a:lumMod val="65000"/>
                    <a:lumOff val="35000"/>
                  </a:schemeClr>
                </a:solidFill>
                <a:latin typeface="Montserrat" panose="00000500000000000000" pitchFamily="50" charset="0"/>
              </a:rPr>
              <a:t>Taft</a:t>
            </a:r>
            <a:endParaRPr lang="en-US" sz="1400" dirty="0">
              <a:solidFill>
                <a:schemeClr val="tx1">
                  <a:lumMod val="65000"/>
                  <a:lumOff val="35000"/>
                </a:schemeClr>
              </a:solidFill>
              <a:latin typeface="Montserrat" panose="00000500000000000000" pitchFamily="50" charset="0"/>
            </a:endParaRPr>
          </a:p>
        </p:txBody>
      </p:sp>
      <p:sp>
        <p:nvSpPr>
          <p:cNvPr id="19" name="TextBox 18"/>
          <p:cNvSpPr txBox="1"/>
          <p:nvPr/>
        </p:nvSpPr>
        <p:spPr>
          <a:xfrm rot="19054741">
            <a:off x="6280507" y="5731891"/>
            <a:ext cx="703847" cy="307777"/>
          </a:xfrm>
          <a:prstGeom prst="rect">
            <a:avLst/>
          </a:prstGeom>
          <a:noFill/>
        </p:spPr>
        <p:txBody>
          <a:bodyPr wrap="square" rtlCol="0">
            <a:spAutoFit/>
          </a:bodyPr>
          <a:lstStyle/>
          <a:p>
            <a:r>
              <a:rPr lang="en-US" sz="1400" dirty="0" smtClean="0">
                <a:solidFill>
                  <a:schemeClr val="tx1">
                    <a:lumMod val="65000"/>
                    <a:lumOff val="35000"/>
                  </a:schemeClr>
                </a:solidFill>
                <a:latin typeface="Montserrat" panose="00000500000000000000" pitchFamily="50" charset="0"/>
              </a:rPr>
              <a:t>North</a:t>
            </a:r>
            <a:endParaRPr lang="en-US" sz="1400" dirty="0">
              <a:solidFill>
                <a:schemeClr val="tx1">
                  <a:lumMod val="65000"/>
                  <a:lumOff val="35000"/>
                </a:schemeClr>
              </a:solidFill>
              <a:latin typeface="Montserrat" panose="00000500000000000000" pitchFamily="50" charset="0"/>
            </a:endParaRPr>
          </a:p>
        </p:txBody>
      </p:sp>
      <p:sp>
        <p:nvSpPr>
          <p:cNvPr id="20" name="TextBox 19"/>
          <p:cNvSpPr txBox="1"/>
          <p:nvPr/>
        </p:nvSpPr>
        <p:spPr>
          <a:xfrm rot="19054741">
            <a:off x="7780445" y="5699806"/>
            <a:ext cx="703847" cy="307777"/>
          </a:xfrm>
          <a:prstGeom prst="rect">
            <a:avLst/>
          </a:prstGeom>
          <a:noFill/>
        </p:spPr>
        <p:txBody>
          <a:bodyPr wrap="square" rtlCol="0">
            <a:spAutoFit/>
          </a:bodyPr>
          <a:lstStyle/>
          <a:p>
            <a:r>
              <a:rPr lang="en-US" sz="1400" dirty="0" smtClean="0">
                <a:solidFill>
                  <a:schemeClr val="tx1">
                    <a:lumMod val="65000"/>
                    <a:lumOff val="35000"/>
                  </a:schemeClr>
                </a:solidFill>
                <a:latin typeface="Montserrat" panose="00000500000000000000" pitchFamily="50" charset="0"/>
              </a:rPr>
              <a:t>Shaw</a:t>
            </a:r>
            <a:endParaRPr lang="en-US" sz="1400" dirty="0">
              <a:solidFill>
                <a:schemeClr val="tx1">
                  <a:lumMod val="65000"/>
                  <a:lumOff val="35000"/>
                </a:schemeClr>
              </a:solidFill>
              <a:latin typeface="Montserrat" panose="00000500000000000000" pitchFamily="50" charset="0"/>
            </a:endParaRPr>
          </a:p>
        </p:txBody>
      </p:sp>
      <p:sp>
        <p:nvSpPr>
          <p:cNvPr id="21" name="TextBox 20"/>
          <p:cNvSpPr txBox="1"/>
          <p:nvPr/>
        </p:nvSpPr>
        <p:spPr>
          <a:xfrm rot="19054741">
            <a:off x="9232258" y="5715848"/>
            <a:ext cx="703847" cy="307777"/>
          </a:xfrm>
          <a:prstGeom prst="rect">
            <a:avLst/>
          </a:prstGeom>
          <a:noFill/>
        </p:spPr>
        <p:txBody>
          <a:bodyPr wrap="square" rtlCol="0">
            <a:spAutoFit/>
          </a:bodyPr>
          <a:lstStyle/>
          <a:p>
            <a:pPr algn="r"/>
            <a:r>
              <a:rPr lang="en-US" sz="1400" dirty="0" smtClean="0">
                <a:solidFill>
                  <a:schemeClr val="tx1">
                    <a:lumMod val="65000"/>
                    <a:lumOff val="35000"/>
                  </a:schemeClr>
                </a:solidFill>
                <a:latin typeface="Montserrat" panose="00000500000000000000" pitchFamily="50" charset="0"/>
              </a:rPr>
              <a:t>Taft</a:t>
            </a:r>
            <a:endParaRPr lang="en-US" sz="1400" dirty="0">
              <a:solidFill>
                <a:schemeClr val="tx1">
                  <a:lumMod val="65000"/>
                  <a:lumOff val="35000"/>
                </a:schemeClr>
              </a:solidFill>
              <a:latin typeface="Montserrat" panose="00000500000000000000" pitchFamily="50" charset="0"/>
            </a:endParaRPr>
          </a:p>
        </p:txBody>
      </p:sp>
      <p:sp>
        <p:nvSpPr>
          <p:cNvPr id="22" name="TextBox 21"/>
          <p:cNvSpPr txBox="1"/>
          <p:nvPr/>
        </p:nvSpPr>
        <p:spPr>
          <a:xfrm>
            <a:off x="6942868" y="2090473"/>
            <a:ext cx="2722497" cy="646331"/>
          </a:xfrm>
          <a:prstGeom prst="rect">
            <a:avLst/>
          </a:prstGeom>
          <a:noFill/>
        </p:spPr>
        <p:txBody>
          <a:bodyPr wrap="square" rtlCol="0">
            <a:spAutoFit/>
          </a:bodyPr>
          <a:lstStyle/>
          <a:p>
            <a:pPr algn="ctr"/>
            <a:r>
              <a:rPr lang="en-US" b="1" dirty="0" smtClean="0">
                <a:latin typeface="Montserrat" panose="00000500000000000000" pitchFamily="50" charset="0"/>
              </a:rPr>
              <a:t>20 Trains Running</a:t>
            </a:r>
          </a:p>
          <a:p>
            <a:pPr algn="ctr"/>
            <a:r>
              <a:rPr lang="en-US" b="1" dirty="0" smtClean="0">
                <a:latin typeface="Montserrat" panose="00000500000000000000" pitchFamily="50" charset="0"/>
              </a:rPr>
              <a:t>80 </a:t>
            </a:r>
            <a:r>
              <a:rPr lang="en-US" b="1" dirty="0" err="1" smtClean="0">
                <a:latin typeface="Montserrat" panose="00000500000000000000" pitchFamily="50" charset="0"/>
              </a:rPr>
              <a:t>kph</a:t>
            </a:r>
            <a:endParaRPr lang="en-US" b="1" dirty="0">
              <a:latin typeface="Montserrat" panose="00000500000000000000" pitchFamily="50" charset="0"/>
            </a:endParaRPr>
          </a:p>
        </p:txBody>
      </p:sp>
      <p:pic>
        <p:nvPicPr>
          <p:cNvPr id="6" name="Picture 5"/>
          <p:cNvPicPr>
            <a:picLocks noChangeAspect="1"/>
          </p:cNvPicPr>
          <p:nvPr/>
        </p:nvPicPr>
        <p:blipFill>
          <a:blip r:embed="rId2"/>
          <a:stretch>
            <a:fillRect/>
          </a:stretch>
        </p:blipFill>
        <p:spPr>
          <a:xfrm>
            <a:off x="6613380" y="2749030"/>
            <a:ext cx="3315354" cy="2865289"/>
          </a:xfrm>
          <a:prstGeom prst="rect">
            <a:avLst/>
          </a:prstGeom>
        </p:spPr>
      </p:pic>
      <p:pic>
        <p:nvPicPr>
          <p:cNvPr id="24" name="Picture 23"/>
          <p:cNvPicPr>
            <a:picLocks noChangeAspect="1"/>
          </p:cNvPicPr>
          <p:nvPr/>
        </p:nvPicPr>
        <p:blipFill>
          <a:blip r:embed="rId3"/>
          <a:stretch>
            <a:fillRect/>
          </a:stretch>
        </p:blipFill>
        <p:spPr>
          <a:xfrm>
            <a:off x="2226346" y="2735363"/>
            <a:ext cx="3188706" cy="2878956"/>
          </a:xfrm>
          <a:prstGeom prst="rect">
            <a:avLst/>
          </a:prstGeom>
        </p:spPr>
      </p:pic>
      <p:pic>
        <p:nvPicPr>
          <p:cNvPr id="25" name="Picture 24"/>
          <p:cNvPicPr>
            <a:picLocks noChangeAspect="1"/>
          </p:cNvPicPr>
          <p:nvPr/>
        </p:nvPicPr>
        <p:blipFill>
          <a:blip r:embed="rId4"/>
          <a:stretch>
            <a:fillRect/>
          </a:stretch>
        </p:blipFill>
        <p:spPr>
          <a:xfrm>
            <a:off x="4012709" y="6281737"/>
            <a:ext cx="4019550" cy="161925"/>
          </a:xfrm>
          <a:prstGeom prst="rect">
            <a:avLst/>
          </a:prstGeom>
        </p:spPr>
      </p:pic>
      <p:sp>
        <p:nvSpPr>
          <p:cNvPr id="26" name="TextBox 25"/>
          <p:cNvSpPr txBox="1"/>
          <p:nvPr/>
        </p:nvSpPr>
        <p:spPr>
          <a:xfrm>
            <a:off x="2648719" y="6182052"/>
            <a:ext cx="1076533" cy="523220"/>
          </a:xfrm>
          <a:prstGeom prst="rect">
            <a:avLst/>
          </a:prstGeom>
          <a:noFill/>
        </p:spPr>
        <p:txBody>
          <a:bodyPr wrap="square" rtlCol="0">
            <a:spAutoFit/>
          </a:bodyPr>
          <a:lstStyle/>
          <a:p>
            <a:pPr algn="ctr"/>
            <a:r>
              <a:rPr lang="en-US" sz="1400" dirty="0" smtClean="0">
                <a:solidFill>
                  <a:schemeClr val="tx1">
                    <a:lumMod val="65000"/>
                    <a:lumOff val="35000"/>
                  </a:schemeClr>
                </a:solidFill>
                <a:latin typeface="Montserrat" panose="00000500000000000000" pitchFamily="50" charset="0"/>
              </a:rPr>
              <a:t>Queue depth:</a:t>
            </a:r>
            <a:endParaRPr lang="en-US" sz="1400" dirty="0">
              <a:solidFill>
                <a:schemeClr val="tx1">
                  <a:lumMod val="65000"/>
                  <a:lumOff val="35000"/>
                </a:schemeClr>
              </a:solidFill>
              <a:latin typeface="Montserrat" panose="00000500000000000000" pitchFamily="50" charset="0"/>
            </a:endParaRPr>
          </a:p>
        </p:txBody>
      </p:sp>
      <p:sp>
        <p:nvSpPr>
          <p:cNvPr id="27" name="TextBox 26"/>
          <p:cNvSpPr txBox="1"/>
          <p:nvPr/>
        </p:nvSpPr>
        <p:spPr>
          <a:xfrm>
            <a:off x="3560967" y="6512505"/>
            <a:ext cx="1076533" cy="307777"/>
          </a:xfrm>
          <a:prstGeom prst="rect">
            <a:avLst/>
          </a:prstGeom>
          <a:noFill/>
        </p:spPr>
        <p:txBody>
          <a:bodyPr wrap="square" rtlCol="0">
            <a:spAutoFit/>
          </a:bodyPr>
          <a:lstStyle/>
          <a:p>
            <a:pPr algn="ctr"/>
            <a:r>
              <a:rPr lang="en-US" sz="1400" dirty="0" smtClean="0">
                <a:solidFill>
                  <a:srgbClr val="002060"/>
                </a:solidFill>
                <a:latin typeface="Montserrat" panose="00000500000000000000" pitchFamily="50" charset="0"/>
              </a:rPr>
              <a:t>0</a:t>
            </a:r>
            <a:endParaRPr lang="en-US" sz="1400" dirty="0">
              <a:solidFill>
                <a:srgbClr val="002060"/>
              </a:solidFill>
              <a:latin typeface="Montserrat" panose="00000500000000000000" pitchFamily="50" charset="0"/>
            </a:endParaRPr>
          </a:p>
        </p:txBody>
      </p:sp>
      <p:sp>
        <p:nvSpPr>
          <p:cNvPr id="28" name="TextBox 27"/>
          <p:cNvSpPr txBox="1"/>
          <p:nvPr/>
        </p:nvSpPr>
        <p:spPr>
          <a:xfrm>
            <a:off x="7407467" y="6512505"/>
            <a:ext cx="1076533" cy="307777"/>
          </a:xfrm>
          <a:prstGeom prst="rect">
            <a:avLst/>
          </a:prstGeom>
          <a:noFill/>
        </p:spPr>
        <p:txBody>
          <a:bodyPr wrap="square" rtlCol="0">
            <a:spAutoFit/>
          </a:bodyPr>
          <a:lstStyle/>
          <a:p>
            <a:pPr algn="ctr"/>
            <a:r>
              <a:rPr lang="en-US" sz="1400" dirty="0" smtClean="0">
                <a:solidFill>
                  <a:srgbClr val="C00000"/>
                </a:solidFill>
                <a:latin typeface="Montserrat" panose="00000500000000000000" pitchFamily="50" charset="0"/>
              </a:rPr>
              <a:t>&gt;1,000</a:t>
            </a:r>
            <a:endParaRPr lang="en-US" sz="1400" dirty="0">
              <a:solidFill>
                <a:srgbClr val="C00000"/>
              </a:solidFill>
              <a:latin typeface="Montserrat" panose="00000500000000000000" pitchFamily="50" charset="0"/>
            </a:endParaRPr>
          </a:p>
        </p:txBody>
      </p:sp>
      <p:sp>
        <p:nvSpPr>
          <p:cNvPr id="29" name="TextBox 28"/>
          <p:cNvSpPr txBox="1"/>
          <p:nvPr/>
        </p:nvSpPr>
        <p:spPr>
          <a:xfrm>
            <a:off x="5550015" y="6512505"/>
            <a:ext cx="1076533" cy="307777"/>
          </a:xfrm>
          <a:prstGeom prst="rect">
            <a:avLst/>
          </a:prstGeom>
          <a:noFill/>
        </p:spPr>
        <p:txBody>
          <a:bodyPr wrap="square" rtlCol="0">
            <a:spAutoFit/>
          </a:bodyPr>
          <a:lstStyle/>
          <a:p>
            <a:pPr algn="ctr"/>
            <a:r>
              <a:rPr lang="en-US" sz="1400" dirty="0" smtClean="0">
                <a:solidFill>
                  <a:srgbClr val="FF0000"/>
                </a:solidFill>
                <a:latin typeface="Montserrat" panose="00000500000000000000" pitchFamily="50" charset="0"/>
              </a:rPr>
              <a:t>500</a:t>
            </a:r>
            <a:endParaRPr lang="en-US" sz="1400" dirty="0">
              <a:solidFill>
                <a:srgbClr val="FF0000"/>
              </a:solidFill>
              <a:latin typeface="Montserrat" panose="00000500000000000000" pitchFamily="50" charset="0"/>
            </a:endParaRPr>
          </a:p>
        </p:txBody>
      </p:sp>
    </p:spTree>
    <p:extLst>
      <p:ext uri="{BB962C8B-B14F-4D97-AF65-F5344CB8AC3E}">
        <p14:creationId xmlns:p14="http://schemas.microsoft.com/office/powerpoint/2010/main" val="63155109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76300" y="444500"/>
            <a:ext cx="8559800" cy="646331"/>
          </a:xfrm>
          <a:prstGeom prst="rect">
            <a:avLst/>
          </a:prstGeom>
          <a:noFill/>
        </p:spPr>
        <p:txBody>
          <a:bodyPr wrap="square" rtlCol="0">
            <a:spAutoFit/>
          </a:bodyPr>
          <a:lstStyle/>
          <a:p>
            <a:r>
              <a:rPr lang="en-US" sz="3600" b="1" dirty="0" smtClean="0">
                <a:latin typeface="Montserrat" panose="00000500000000000000" pitchFamily="50" charset="0"/>
              </a:rPr>
              <a:t>Key takeaways</a:t>
            </a:r>
            <a:endParaRPr lang="en-US" sz="3600" b="1" dirty="0">
              <a:latin typeface="Montserrat" panose="00000500000000000000" pitchFamily="50" charset="0"/>
            </a:endParaRPr>
          </a:p>
        </p:txBody>
      </p:sp>
      <p:sp>
        <p:nvSpPr>
          <p:cNvPr id="5" name="Rectangle 4"/>
          <p:cNvSpPr/>
          <p:nvPr/>
        </p:nvSpPr>
        <p:spPr>
          <a:xfrm>
            <a:off x="977900" y="1154331"/>
            <a:ext cx="10198100" cy="11566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876300" y="1470210"/>
            <a:ext cx="10401300" cy="830997"/>
          </a:xfrm>
          <a:prstGeom prst="rect">
            <a:avLst/>
          </a:prstGeom>
          <a:noFill/>
        </p:spPr>
        <p:txBody>
          <a:bodyPr wrap="square" rtlCol="0">
            <a:spAutoFit/>
          </a:bodyPr>
          <a:lstStyle/>
          <a:p>
            <a:r>
              <a:rPr lang="en-US" sz="2400" dirty="0" smtClean="0">
                <a:latin typeface="Montserrat" panose="00000500000000000000" pitchFamily="50" charset="0"/>
              </a:rPr>
              <a:t>Simulations reveal that the </a:t>
            </a:r>
            <a:r>
              <a:rPr lang="en-US" sz="2400" b="1" dirty="0" smtClean="0">
                <a:latin typeface="Montserrat" panose="00000500000000000000" pitchFamily="50" charset="0"/>
              </a:rPr>
              <a:t>recent 2017 – 2018 MRT </a:t>
            </a:r>
            <a:r>
              <a:rPr lang="en-US" sz="2400" dirty="0" smtClean="0">
                <a:latin typeface="Montserrat" panose="00000500000000000000" pitchFamily="50" charset="0"/>
              </a:rPr>
              <a:t>performance is horribly </a:t>
            </a:r>
            <a:r>
              <a:rPr lang="en-US" sz="2400" b="1" dirty="0" smtClean="0">
                <a:latin typeface="Montserrat" panose="00000500000000000000" pitchFamily="50" charset="0"/>
              </a:rPr>
              <a:t>incapable of meeting its 2014 demand</a:t>
            </a:r>
            <a:r>
              <a:rPr lang="en-US" sz="2400" dirty="0" smtClean="0">
                <a:latin typeface="Montserrat" panose="00000500000000000000" pitchFamily="50" charset="0"/>
              </a:rPr>
              <a:t>.</a:t>
            </a:r>
            <a:endParaRPr lang="en-US" sz="2400" dirty="0">
              <a:latin typeface="Montserrat" panose="00000500000000000000" pitchFamily="50" charset="0"/>
            </a:endParaRPr>
          </a:p>
        </p:txBody>
      </p:sp>
      <p:sp>
        <p:nvSpPr>
          <p:cNvPr id="8" name="TextBox 7"/>
          <p:cNvSpPr txBox="1"/>
          <p:nvPr/>
        </p:nvSpPr>
        <p:spPr>
          <a:xfrm>
            <a:off x="876300" y="2450495"/>
            <a:ext cx="10401300" cy="1200329"/>
          </a:xfrm>
          <a:prstGeom prst="rect">
            <a:avLst/>
          </a:prstGeom>
          <a:noFill/>
        </p:spPr>
        <p:txBody>
          <a:bodyPr wrap="square" rtlCol="0">
            <a:spAutoFit/>
          </a:bodyPr>
          <a:lstStyle/>
          <a:p>
            <a:r>
              <a:rPr lang="en-US" sz="2400" dirty="0" smtClean="0">
                <a:latin typeface="Montserrat" panose="00000500000000000000" pitchFamily="50" charset="0"/>
              </a:rPr>
              <a:t>In terms of queue depth, the optimal setting for MRT </a:t>
            </a:r>
            <a:r>
              <a:rPr lang="en-US" sz="2400" dirty="0" smtClean="0">
                <a:latin typeface="Montserrat" panose="00000500000000000000" pitchFamily="50" charset="0"/>
              </a:rPr>
              <a:t>would be to have </a:t>
            </a:r>
            <a:r>
              <a:rPr lang="en-US" sz="2400" b="1" dirty="0" smtClean="0">
                <a:latin typeface="Montserrat" panose="00000500000000000000" pitchFamily="50" charset="0"/>
              </a:rPr>
              <a:t>at least 20 trains servicing the line</a:t>
            </a:r>
            <a:r>
              <a:rPr lang="en-US" sz="2400" dirty="0" smtClean="0">
                <a:latin typeface="Montserrat" panose="00000500000000000000" pitchFamily="50" charset="0"/>
              </a:rPr>
              <a:t>, at least during peak hours.</a:t>
            </a:r>
            <a:endParaRPr lang="en-US" sz="2400" dirty="0">
              <a:latin typeface="Montserrat" panose="00000500000000000000" pitchFamily="50" charset="0"/>
            </a:endParaRPr>
          </a:p>
        </p:txBody>
      </p:sp>
      <p:sp>
        <p:nvSpPr>
          <p:cNvPr id="10" name="TextBox 9"/>
          <p:cNvSpPr txBox="1"/>
          <p:nvPr/>
        </p:nvSpPr>
        <p:spPr>
          <a:xfrm>
            <a:off x="876300" y="3896364"/>
            <a:ext cx="10401300" cy="1200329"/>
          </a:xfrm>
          <a:prstGeom prst="rect">
            <a:avLst/>
          </a:prstGeom>
          <a:noFill/>
        </p:spPr>
        <p:txBody>
          <a:bodyPr wrap="square" rtlCol="0">
            <a:spAutoFit/>
          </a:bodyPr>
          <a:lstStyle/>
          <a:p>
            <a:r>
              <a:rPr lang="en-US" sz="2400" dirty="0" smtClean="0">
                <a:latin typeface="Montserrat" panose="00000500000000000000" pitchFamily="50" charset="0"/>
              </a:rPr>
              <a:t>But combining speed and number, the MRT can approach </a:t>
            </a:r>
            <a:r>
              <a:rPr lang="en-US" sz="2400" b="1" dirty="0" smtClean="0">
                <a:latin typeface="Montserrat" panose="00000500000000000000" pitchFamily="50" charset="0"/>
              </a:rPr>
              <a:t>an ideal performance with at least 20 trains running a faster 80kph </a:t>
            </a:r>
            <a:r>
              <a:rPr lang="en-US" sz="2400" dirty="0" smtClean="0">
                <a:latin typeface="Montserrat" panose="00000500000000000000" pitchFamily="50" charset="0"/>
              </a:rPr>
              <a:t>speed. This is expected to be costly, however.</a:t>
            </a:r>
            <a:endParaRPr lang="en-US" sz="2400" dirty="0">
              <a:latin typeface="Montserrat" panose="00000500000000000000" pitchFamily="50" charset="0"/>
            </a:endParaRPr>
          </a:p>
        </p:txBody>
      </p:sp>
    </p:spTree>
    <p:extLst>
      <p:ext uri="{BB962C8B-B14F-4D97-AF65-F5344CB8AC3E}">
        <p14:creationId xmlns:p14="http://schemas.microsoft.com/office/powerpoint/2010/main" val="359666681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359900" y="6057900"/>
            <a:ext cx="2463800" cy="523220"/>
          </a:xfrm>
          <a:prstGeom prst="rect">
            <a:avLst/>
          </a:prstGeom>
          <a:noFill/>
        </p:spPr>
        <p:txBody>
          <a:bodyPr wrap="square" rtlCol="0">
            <a:spAutoFit/>
          </a:bodyPr>
          <a:lstStyle/>
          <a:p>
            <a:r>
              <a:rPr lang="en-US" sz="2800" dirty="0">
                <a:latin typeface="Montserrat" panose="00000500000000000000" pitchFamily="50" charset="0"/>
              </a:rPr>
              <a:t>Facebook</a:t>
            </a:r>
          </a:p>
        </p:txBody>
      </p:sp>
      <p:sp>
        <p:nvSpPr>
          <p:cNvPr id="6" name="TextBox 5"/>
          <p:cNvSpPr txBox="1"/>
          <p:nvPr/>
        </p:nvSpPr>
        <p:spPr>
          <a:xfrm>
            <a:off x="9359900" y="5805388"/>
            <a:ext cx="2463800" cy="400110"/>
          </a:xfrm>
          <a:prstGeom prst="rect">
            <a:avLst/>
          </a:prstGeom>
          <a:noFill/>
        </p:spPr>
        <p:txBody>
          <a:bodyPr wrap="square" rtlCol="0">
            <a:spAutoFit/>
          </a:bodyPr>
          <a:lstStyle/>
          <a:p>
            <a:r>
              <a:rPr lang="en-US" sz="2000" dirty="0">
                <a:latin typeface="Montserrat" panose="00000500000000000000" pitchFamily="50" charset="0"/>
              </a:rPr>
              <a:t>image source:</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14850" y="281920"/>
            <a:ext cx="4724400" cy="6299200"/>
          </a:xfrm>
          <a:prstGeom prst="rect">
            <a:avLst/>
          </a:prstGeom>
        </p:spPr>
      </p:pic>
      <p:sp>
        <p:nvSpPr>
          <p:cNvPr id="8" name="TextBox 7"/>
          <p:cNvSpPr txBox="1"/>
          <p:nvPr/>
        </p:nvSpPr>
        <p:spPr>
          <a:xfrm>
            <a:off x="723900" y="484088"/>
            <a:ext cx="3568700" cy="2123658"/>
          </a:xfrm>
          <a:prstGeom prst="rect">
            <a:avLst/>
          </a:prstGeom>
          <a:noFill/>
        </p:spPr>
        <p:txBody>
          <a:bodyPr wrap="square" rtlCol="0">
            <a:spAutoFit/>
          </a:bodyPr>
          <a:lstStyle/>
          <a:p>
            <a:r>
              <a:rPr lang="en-US" sz="2000" dirty="0">
                <a:latin typeface="Montserrat" panose="00000500000000000000" pitchFamily="50" charset="0"/>
              </a:rPr>
              <a:t>Queue for</a:t>
            </a:r>
          </a:p>
          <a:p>
            <a:r>
              <a:rPr lang="en-US" sz="4400" dirty="0">
                <a:latin typeface="Montserrat" panose="00000500000000000000" pitchFamily="50" charset="0"/>
              </a:rPr>
              <a:t>MRT North Avenue</a:t>
            </a:r>
            <a:r>
              <a:rPr lang="en-US" sz="2000" dirty="0">
                <a:latin typeface="Montserrat" panose="00000500000000000000" pitchFamily="50" charset="0"/>
              </a:rPr>
              <a:t> reaches </a:t>
            </a:r>
            <a:r>
              <a:rPr lang="en-US" sz="2400" dirty="0">
                <a:latin typeface="Montserrat" panose="00000500000000000000" pitchFamily="50" charset="0"/>
              </a:rPr>
              <a:t>Paramount overpass</a:t>
            </a:r>
          </a:p>
        </p:txBody>
      </p:sp>
      <p:sp>
        <p:nvSpPr>
          <p:cNvPr id="9" name="TextBox 8"/>
          <p:cNvSpPr txBox="1"/>
          <p:nvPr/>
        </p:nvSpPr>
        <p:spPr>
          <a:xfrm>
            <a:off x="723900" y="3031410"/>
            <a:ext cx="2463800" cy="400110"/>
          </a:xfrm>
          <a:prstGeom prst="rect">
            <a:avLst/>
          </a:prstGeom>
          <a:noFill/>
        </p:spPr>
        <p:txBody>
          <a:bodyPr wrap="square" rtlCol="0">
            <a:spAutoFit/>
          </a:bodyPr>
          <a:lstStyle/>
          <a:p>
            <a:r>
              <a:rPr lang="en-US" sz="2000" dirty="0">
                <a:latin typeface="Montserrat" panose="00000500000000000000" pitchFamily="50" charset="0"/>
              </a:rPr>
              <a:t>January 24, 2018</a:t>
            </a:r>
          </a:p>
        </p:txBody>
      </p:sp>
    </p:spTree>
    <p:extLst>
      <p:ext uri="{BB962C8B-B14F-4D97-AF65-F5344CB8AC3E}">
        <p14:creationId xmlns:p14="http://schemas.microsoft.com/office/powerpoint/2010/main" val="31827368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76300" y="444500"/>
            <a:ext cx="8559800" cy="646331"/>
          </a:xfrm>
          <a:prstGeom prst="rect">
            <a:avLst/>
          </a:prstGeom>
          <a:noFill/>
        </p:spPr>
        <p:txBody>
          <a:bodyPr wrap="square" rtlCol="0">
            <a:spAutoFit/>
          </a:bodyPr>
          <a:lstStyle/>
          <a:p>
            <a:r>
              <a:rPr lang="en-US" sz="3600" b="1" dirty="0" smtClean="0">
                <a:latin typeface="Montserrat" panose="00000500000000000000" pitchFamily="50" charset="0"/>
              </a:rPr>
              <a:t>Key takeaways</a:t>
            </a:r>
            <a:endParaRPr lang="en-US" sz="3600" b="1" dirty="0">
              <a:latin typeface="Montserrat" panose="00000500000000000000" pitchFamily="50" charset="0"/>
            </a:endParaRPr>
          </a:p>
        </p:txBody>
      </p:sp>
      <p:sp>
        <p:nvSpPr>
          <p:cNvPr id="5" name="Rectangle 4"/>
          <p:cNvSpPr/>
          <p:nvPr/>
        </p:nvSpPr>
        <p:spPr>
          <a:xfrm>
            <a:off x="977900" y="1154331"/>
            <a:ext cx="10198100" cy="11566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876300" y="2861695"/>
            <a:ext cx="10401300" cy="1569660"/>
          </a:xfrm>
          <a:prstGeom prst="rect">
            <a:avLst/>
          </a:prstGeom>
          <a:noFill/>
        </p:spPr>
        <p:txBody>
          <a:bodyPr wrap="square" rtlCol="0">
            <a:spAutoFit/>
          </a:bodyPr>
          <a:lstStyle/>
          <a:p>
            <a:r>
              <a:rPr lang="en-US" sz="2400" dirty="0" smtClean="0">
                <a:latin typeface="Montserrat" panose="00000500000000000000" pitchFamily="50" charset="0"/>
              </a:rPr>
              <a:t>Therefore, supposing the DOTC does not wish to canvass a large order of new, faster train models, simulations show that its current coaches can still make do, but </a:t>
            </a:r>
            <a:r>
              <a:rPr lang="en-US" sz="2400" b="1" dirty="0" smtClean="0">
                <a:latin typeface="Montserrat" panose="00000500000000000000" pitchFamily="50" charset="0"/>
              </a:rPr>
              <a:t>a change of schedule might be necessary</a:t>
            </a:r>
            <a:r>
              <a:rPr lang="en-US" sz="2400" dirty="0" smtClean="0">
                <a:latin typeface="Montserrat" panose="00000500000000000000" pitchFamily="50" charset="0"/>
              </a:rPr>
              <a:t>.</a:t>
            </a:r>
            <a:endParaRPr lang="en-US" sz="2400" dirty="0">
              <a:latin typeface="Montserrat" panose="00000500000000000000" pitchFamily="50" charset="0"/>
            </a:endParaRPr>
          </a:p>
        </p:txBody>
      </p:sp>
      <p:sp>
        <p:nvSpPr>
          <p:cNvPr id="7" name="TextBox 6"/>
          <p:cNvSpPr txBox="1"/>
          <p:nvPr/>
        </p:nvSpPr>
        <p:spPr>
          <a:xfrm>
            <a:off x="876300" y="1505971"/>
            <a:ext cx="10401300" cy="1200329"/>
          </a:xfrm>
          <a:prstGeom prst="rect">
            <a:avLst/>
          </a:prstGeom>
          <a:noFill/>
        </p:spPr>
        <p:txBody>
          <a:bodyPr wrap="square" rtlCol="0">
            <a:spAutoFit/>
          </a:bodyPr>
          <a:lstStyle/>
          <a:p>
            <a:r>
              <a:rPr lang="en-US" sz="2400" dirty="0" smtClean="0">
                <a:latin typeface="Montserrat" panose="00000500000000000000" pitchFamily="50" charset="0"/>
              </a:rPr>
              <a:t>With the current coaches (45kph speed), adding more trains </a:t>
            </a:r>
            <a:r>
              <a:rPr lang="en-US" sz="2400" b="1" dirty="0" smtClean="0">
                <a:latin typeface="Montserrat" panose="00000500000000000000" pitchFamily="50" charset="0"/>
              </a:rPr>
              <a:t>improves the first stations</a:t>
            </a:r>
            <a:r>
              <a:rPr lang="en-US" sz="2400" dirty="0" smtClean="0">
                <a:latin typeface="Montserrat" panose="00000500000000000000" pitchFamily="50" charset="0"/>
              </a:rPr>
              <a:t> on the </a:t>
            </a:r>
            <a:r>
              <a:rPr lang="en-US" sz="2400" dirty="0" smtClean="0">
                <a:latin typeface="Montserrat" panose="00000500000000000000" pitchFamily="50" charset="0"/>
              </a:rPr>
              <a:t>line </a:t>
            </a:r>
            <a:r>
              <a:rPr lang="en-US" sz="2400" b="1" dirty="0" smtClean="0">
                <a:latin typeface="Montserrat" panose="00000500000000000000" pitchFamily="50" charset="0"/>
              </a:rPr>
              <a:t>but leaves the middle stations problematic</a:t>
            </a:r>
            <a:r>
              <a:rPr lang="en-US" sz="2400" dirty="0" smtClean="0">
                <a:latin typeface="Montserrat" panose="00000500000000000000" pitchFamily="50" charset="0"/>
              </a:rPr>
              <a:t>.</a:t>
            </a:r>
            <a:endParaRPr lang="en-US" sz="2400" dirty="0">
              <a:latin typeface="Montserrat" panose="00000500000000000000" pitchFamily="50" charset="0"/>
            </a:endParaRPr>
          </a:p>
        </p:txBody>
      </p:sp>
      <p:sp>
        <p:nvSpPr>
          <p:cNvPr id="12" name="TextBox 11"/>
          <p:cNvSpPr txBox="1"/>
          <p:nvPr/>
        </p:nvSpPr>
        <p:spPr>
          <a:xfrm>
            <a:off x="876300" y="4667326"/>
            <a:ext cx="10401300" cy="1200329"/>
          </a:xfrm>
          <a:prstGeom prst="rect">
            <a:avLst/>
          </a:prstGeom>
          <a:noFill/>
        </p:spPr>
        <p:txBody>
          <a:bodyPr wrap="square" rtlCol="0">
            <a:spAutoFit/>
          </a:bodyPr>
          <a:lstStyle/>
          <a:p>
            <a:r>
              <a:rPr lang="en-US" sz="2400" dirty="0" smtClean="0">
                <a:latin typeface="Montserrat" panose="00000500000000000000" pitchFamily="50" charset="0"/>
              </a:rPr>
              <a:t>Particularly, this schedule should service trains on a </a:t>
            </a:r>
            <a:r>
              <a:rPr lang="en-US" sz="2400" b="1" dirty="0" smtClean="0">
                <a:latin typeface="Montserrat" panose="00000500000000000000" pitchFamily="50" charset="0"/>
              </a:rPr>
              <a:t>demand-basis</a:t>
            </a:r>
            <a:r>
              <a:rPr lang="en-US" sz="2400" dirty="0" smtClean="0">
                <a:latin typeface="Montserrat" panose="00000500000000000000" pitchFamily="50" charset="0"/>
              </a:rPr>
              <a:t>, paying attention to the middle stations with high passenger inflow, such as </a:t>
            </a:r>
            <a:r>
              <a:rPr lang="en-US" sz="2400" dirty="0" err="1" smtClean="0">
                <a:latin typeface="Montserrat" panose="00000500000000000000" pitchFamily="50" charset="0"/>
              </a:rPr>
              <a:t>Cubao</a:t>
            </a:r>
            <a:r>
              <a:rPr lang="en-US" sz="2400" dirty="0" smtClean="0">
                <a:latin typeface="Montserrat" panose="00000500000000000000" pitchFamily="50" charset="0"/>
              </a:rPr>
              <a:t>.</a:t>
            </a:r>
            <a:endParaRPr lang="en-US" sz="2400" dirty="0">
              <a:latin typeface="Montserrat" panose="00000500000000000000" pitchFamily="50" charset="0"/>
            </a:endParaRPr>
          </a:p>
        </p:txBody>
      </p:sp>
    </p:spTree>
    <p:extLst>
      <p:ext uri="{BB962C8B-B14F-4D97-AF65-F5344CB8AC3E}">
        <p14:creationId xmlns:p14="http://schemas.microsoft.com/office/powerpoint/2010/main" val="311429336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554793" y="4156910"/>
            <a:ext cx="8559800" cy="584775"/>
          </a:xfrm>
          <a:prstGeom prst="rect">
            <a:avLst/>
          </a:prstGeom>
          <a:noFill/>
        </p:spPr>
        <p:txBody>
          <a:bodyPr wrap="square" rtlCol="0">
            <a:spAutoFit/>
          </a:bodyPr>
          <a:lstStyle/>
          <a:p>
            <a:r>
              <a:rPr lang="en-US" sz="3200" b="1" dirty="0">
                <a:latin typeface="Montserrat" panose="00000500000000000000" pitchFamily="50" charset="0"/>
              </a:rPr>
              <a:t>Station IV</a:t>
            </a:r>
          </a:p>
        </p:txBody>
      </p:sp>
      <p:sp>
        <p:nvSpPr>
          <p:cNvPr id="10" name="TextBox 9"/>
          <p:cNvSpPr txBox="1"/>
          <p:nvPr/>
        </p:nvSpPr>
        <p:spPr>
          <a:xfrm>
            <a:off x="474583" y="4636684"/>
            <a:ext cx="9537700" cy="1754326"/>
          </a:xfrm>
          <a:prstGeom prst="rect">
            <a:avLst/>
          </a:prstGeom>
          <a:noFill/>
        </p:spPr>
        <p:txBody>
          <a:bodyPr wrap="square" rtlCol="0">
            <a:spAutoFit/>
          </a:bodyPr>
          <a:lstStyle/>
          <a:p>
            <a:r>
              <a:rPr lang="en-US" sz="5400" dirty="0">
                <a:latin typeface="Montserrat" panose="00000500000000000000" pitchFamily="50" charset="0"/>
              </a:rPr>
              <a:t>Recommendations for further improvement</a:t>
            </a:r>
          </a:p>
        </p:txBody>
      </p:sp>
    </p:spTree>
    <p:extLst>
      <p:ext uri="{BB962C8B-B14F-4D97-AF65-F5344CB8AC3E}">
        <p14:creationId xmlns:p14="http://schemas.microsoft.com/office/powerpoint/2010/main" val="3053903151"/>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76300" y="444500"/>
            <a:ext cx="8559800" cy="646331"/>
          </a:xfrm>
          <a:prstGeom prst="rect">
            <a:avLst/>
          </a:prstGeom>
          <a:noFill/>
        </p:spPr>
        <p:txBody>
          <a:bodyPr wrap="square" rtlCol="0">
            <a:spAutoFit/>
          </a:bodyPr>
          <a:lstStyle/>
          <a:p>
            <a:r>
              <a:rPr lang="en-US" sz="3600" b="1" dirty="0" smtClean="0">
                <a:latin typeface="Montserrat" panose="00000500000000000000" pitchFamily="50" charset="0"/>
              </a:rPr>
              <a:t>Recommendations</a:t>
            </a:r>
            <a:endParaRPr lang="en-US" sz="3600" b="1" dirty="0">
              <a:latin typeface="Montserrat" panose="00000500000000000000" pitchFamily="50" charset="0"/>
            </a:endParaRPr>
          </a:p>
        </p:txBody>
      </p:sp>
      <p:sp>
        <p:nvSpPr>
          <p:cNvPr id="5" name="Rectangle 4"/>
          <p:cNvSpPr/>
          <p:nvPr/>
        </p:nvSpPr>
        <p:spPr>
          <a:xfrm>
            <a:off x="977900" y="1154331"/>
            <a:ext cx="10198100" cy="11566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876300" y="1505971"/>
            <a:ext cx="10401300" cy="830997"/>
          </a:xfrm>
          <a:prstGeom prst="rect">
            <a:avLst/>
          </a:prstGeom>
          <a:noFill/>
        </p:spPr>
        <p:txBody>
          <a:bodyPr wrap="square" rtlCol="0">
            <a:spAutoFit/>
          </a:bodyPr>
          <a:lstStyle/>
          <a:p>
            <a:r>
              <a:rPr lang="en-US" sz="2400" dirty="0" smtClean="0">
                <a:latin typeface="Montserrat" panose="00000500000000000000" pitchFamily="50" charset="0"/>
              </a:rPr>
              <a:t>Foremost: perform a second run of the simulation model using the latest data.</a:t>
            </a:r>
            <a:endParaRPr lang="en-US" sz="2400" dirty="0">
              <a:latin typeface="Montserrat" panose="00000500000000000000" pitchFamily="50" charset="0"/>
            </a:endParaRPr>
          </a:p>
        </p:txBody>
      </p:sp>
      <p:sp>
        <p:nvSpPr>
          <p:cNvPr id="8" name="TextBox 7"/>
          <p:cNvSpPr txBox="1"/>
          <p:nvPr/>
        </p:nvSpPr>
        <p:spPr>
          <a:xfrm>
            <a:off x="876300" y="2572939"/>
            <a:ext cx="10401300" cy="830997"/>
          </a:xfrm>
          <a:prstGeom prst="rect">
            <a:avLst/>
          </a:prstGeom>
          <a:noFill/>
        </p:spPr>
        <p:txBody>
          <a:bodyPr wrap="square" rtlCol="0">
            <a:spAutoFit/>
          </a:bodyPr>
          <a:lstStyle/>
          <a:p>
            <a:r>
              <a:rPr lang="en-US" sz="2400" dirty="0" smtClean="0">
                <a:latin typeface="Montserrat" panose="00000500000000000000" pitchFamily="50" charset="0"/>
              </a:rPr>
              <a:t>The current simulation model considers only th</a:t>
            </a:r>
            <a:r>
              <a:rPr lang="en-US" sz="2400" dirty="0" smtClean="0">
                <a:latin typeface="Montserrat" panose="00000500000000000000" pitchFamily="50" charset="0"/>
              </a:rPr>
              <a:t>e Southbound line. A possible version 2 might be to include the Northbound line.</a:t>
            </a:r>
            <a:endParaRPr lang="en-US" sz="2400" dirty="0">
              <a:latin typeface="Montserrat" panose="00000500000000000000" pitchFamily="50" charset="0"/>
            </a:endParaRPr>
          </a:p>
        </p:txBody>
      </p:sp>
      <p:sp>
        <p:nvSpPr>
          <p:cNvPr id="10" name="TextBox 9"/>
          <p:cNvSpPr txBox="1"/>
          <p:nvPr/>
        </p:nvSpPr>
        <p:spPr>
          <a:xfrm>
            <a:off x="876300" y="3639907"/>
            <a:ext cx="10401300" cy="1200329"/>
          </a:xfrm>
          <a:prstGeom prst="rect">
            <a:avLst/>
          </a:prstGeom>
          <a:noFill/>
        </p:spPr>
        <p:txBody>
          <a:bodyPr wrap="square" rtlCol="0">
            <a:spAutoFit/>
          </a:bodyPr>
          <a:lstStyle/>
          <a:p>
            <a:r>
              <a:rPr lang="en-US" sz="2400" dirty="0" smtClean="0">
                <a:latin typeface="Montserrat" panose="00000500000000000000" pitchFamily="50" charset="0"/>
              </a:rPr>
              <a:t>To verify the inference that a change of schedule might help, it is possible to tweak the current model that deploys “skip” trains towards the most loaded stations at each time point.</a:t>
            </a:r>
            <a:endParaRPr lang="en-US" sz="2400" dirty="0">
              <a:latin typeface="Montserrat" panose="00000500000000000000" pitchFamily="50" charset="0"/>
            </a:endParaRPr>
          </a:p>
        </p:txBody>
      </p:sp>
    </p:spTree>
    <p:extLst>
      <p:ext uri="{BB962C8B-B14F-4D97-AF65-F5344CB8AC3E}">
        <p14:creationId xmlns:p14="http://schemas.microsoft.com/office/powerpoint/2010/main" val="3731463700"/>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76300" y="444500"/>
            <a:ext cx="8559800" cy="646331"/>
          </a:xfrm>
          <a:prstGeom prst="rect">
            <a:avLst/>
          </a:prstGeom>
          <a:noFill/>
        </p:spPr>
        <p:txBody>
          <a:bodyPr wrap="square" rtlCol="0">
            <a:spAutoFit/>
          </a:bodyPr>
          <a:lstStyle/>
          <a:p>
            <a:r>
              <a:rPr lang="en-US" sz="3600" b="1" dirty="0" smtClean="0">
                <a:latin typeface="Montserrat" panose="00000500000000000000" pitchFamily="50" charset="0"/>
              </a:rPr>
              <a:t>Recommendations</a:t>
            </a:r>
            <a:endParaRPr lang="en-US" sz="3600" b="1" dirty="0">
              <a:latin typeface="Montserrat" panose="00000500000000000000" pitchFamily="50" charset="0"/>
            </a:endParaRPr>
          </a:p>
        </p:txBody>
      </p:sp>
      <p:sp>
        <p:nvSpPr>
          <p:cNvPr id="5" name="Rectangle 4"/>
          <p:cNvSpPr/>
          <p:nvPr/>
        </p:nvSpPr>
        <p:spPr>
          <a:xfrm>
            <a:off x="977900" y="1154331"/>
            <a:ext cx="10198100" cy="11566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876300" y="1497993"/>
            <a:ext cx="10401300" cy="1200329"/>
          </a:xfrm>
          <a:prstGeom prst="rect">
            <a:avLst/>
          </a:prstGeom>
          <a:noFill/>
        </p:spPr>
        <p:txBody>
          <a:bodyPr wrap="square" rtlCol="0">
            <a:spAutoFit/>
          </a:bodyPr>
          <a:lstStyle/>
          <a:p>
            <a:r>
              <a:rPr lang="en-US" sz="2400" dirty="0" smtClean="0">
                <a:latin typeface="Montserrat" panose="00000500000000000000" pitchFamily="50" charset="0"/>
              </a:rPr>
              <a:t>Some code optimization might also help. Running the simulation on R using a fairly dated 32bit laptop</a:t>
            </a:r>
            <a:r>
              <a:rPr lang="en-US" sz="2400" b="1" dirty="0" smtClean="0">
                <a:latin typeface="Montserrat" panose="00000500000000000000" pitchFamily="50" charset="0"/>
              </a:rPr>
              <a:t>, total computation time takes upwards of 22 hours</a:t>
            </a:r>
            <a:r>
              <a:rPr lang="en-US" sz="2400" dirty="0" smtClean="0">
                <a:latin typeface="Montserrat" panose="00000500000000000000" pitchFamily="50" charset="0"/>
              </a:rPr>
              <a:t>.</a:t>
            </a:r>
            <a:endParaRPr lang="en-US" sz="2400" dirty="0">
              <a:latin typeface="Montserrat" panose="00000500000000000000" pitchFamily="50" charset="0"/>
            </a:endParaRPr>
          </a:p>
        </p:txBody>
      </p:sp>
    </p:spTree>
    <p:extLst>
      <p:ext uri="{BB962C8B-B14F-4D97-AF65-F5344CB8AC3E}">
        <p14:creationId xmlns:p14="http://schemas.microsoft.com/office/powerpoint/2010/main" val="3508246014"/>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554793" y="1766636"/>
            <a:ext cx="8559800" cy="584775"/>
          </a:xfrm>
          <a:prstGeom prst="rect">
            <a:avLst/>
          </a:prstGeom>
          <a:noFill/>
        </p:spPr>
        <p:txBody>
          <a:bodyPr wrap="square" rtlCol="0">
            <a:spAutoFit/>
          </a:bodyPr>
          <a:lstStyle/>
          <a:p>
            <a:r>
              <a:rPr lang="en-US" sz="3200" b="1" dirty="0" smtClean="0">
                <a:latin typeface="Montserrat" panose="00000500000000000000" pitchFamily="50" charset="0"/>
              </a:rPr>
              <a:t>Further references</a:t>
            </a:r>
            <a:endParaRPr lang="en-US" sz="3200" b="1" dirty="0">
              <a:latin typeface="Montserrat" panose="00000500000000000000" pitchFamily="50" charset="0"/>
            </a:endParaRPr>
          </a:p>
        </p:txBody>
      </p:sp>
      <p:sp>
        <p:nvSpPr>
          <p:cNvPr id="4" name="TextBox 3"/>
          <p:cNvSpPr txBox="1"/>
          <p:nvPr/>
        </p:nvSpPr>
        <p:spPr>
          <a:xfrm>
            <a:off x="554793" y="2351411"/>
            <a:ext cx="10883228" cy="2554545"/>
          </a:xfrm>
          <a:prstGeom prst="rect">
            <a:avLst/>
          </a:prstGeom>
          <a:noFill/>
        </p:spPr>
        <p:txBody>
          <a:bodyPr wrap="square" rtlCol="0">
            <a:spAutoFit/>
          </a:bodyPr>
          <a:lstStyle/>
          <a:p>
            <a:r>
              <a:rPr lang="en-US" sz="2000" dirty="0" smtClean="0">
                <a:latin typeface="Montserrat" panose="00000500000000000000" pitchFamily="50" charset="0"/>
              </a:rPr>
              <a:t>Hong, Ling, Wei Li and Wei Zhu (2017). “Assigning Passenger Flows on a Metro Network Based on Automatic Fare Collection Data </a:t>
            </a:r>
            <a:r>
              <a:rPr lang="en-US" sz="2000" dirty="0">
                <a:latin typeface="Montserrat" panose="00000500000000000000" pitchFamily="50" charset="0"/>
              </a:rPr>
              <a:t>and Timetable.” </a:t>
            </a:r>
            <a:r>
              <a:rPr lang="en-US" sz="2000" i="1" dirty="0" err="1" smtClean="0">
                <a:latin typeface="Montserrat" panose="00000500000000000000" pitchFamily="50" charset="0"/>
              </a:rPr>
              <a:t>Hindawi</a:t>
            </a:r>
            <a:r>
              <a:rPr lang="en-US" sz="2000" i="1" dirty="0" smtClean="0">
                <a:latin typeface="Montserrat" panose="00000500000000000000" pitchFamily="50" charset="0"/>
              </a:rPr>
              <a:t>: Discrete </a:t>
            </a:r>
            <a:r>
              <a:rPr lang="en-US" sz="2000" i="1" dirty="0">
                <a:latin typeface="Montserrat" panose="00000500000000000000" pitchFamily="50" charset="0"/>
              </a:rPr>
              <a:t>Dynamics in Nature and </a:t>
            </a:r>
            <a:r>
              <a:rPr lang="en-US" sz="2000" i="1" dirty="0" smtClean="0">
                <a:latin typeface="Montserrat" panose="00000500000000000000" pitchFamily="50" charset="0"/>
              </a:rPr>
              <a:t>Society.</a:t>
            </a:r>
            <a:endParaRPr lang="en-US" sz="2000" i="1" dirty="0">
              <a:latin typeface="Montserrat" panose="00000500000000000000" pitchFamily="50" charset="0"/>
            </a:endParaRPr>
          </a:p>
          <a:p>
            <a:r>
              <a:rPr lang="en-US" sz="2000" dirty="0" smtClean="0">
                <a:latin typeface="Montserrat" panose="00000500000000000000" pitchFamily="50" charset="0"/>
              </a:rPr>
              <a:t>Vol. 2017</a:t>
            </a:r>
            <a:r>
              <a:rPr lang="en-US" sz="2000" dirty="0">
                <a:latin typeface="Montserrat" panose="00000500000000000000" pitchFamily="50" charset="0"/>
              </a:rPr>
              <a:t>, </a:t>
            </a:r>
            <a:r>
              <a:rPr lang="en-US" sz="2000" dirty="0" smtClean="0">
                <a:latin typeface="Montserrat" panose="00000500000000000000" pitchFamily="50" charset="0"/>
              </a:rPr>
              <a:t>ID </a:t>
            </a:r>
            <a:r>
              <a:rPr lang="en-US" sz="2000" dirty="0">
                <a:latin typeface="Montserrat" panose="00000500000000000000" pitchFamily="50" charset="0"/>
              </a:rPr>
              <a:t>4373871, </a:t>
            </a:r>
            <a:r>
              <a:rPr lang="en-US" sz="2000" dirty="0" smtClean="0">
                <a:latin typeface="Montserrat" panose="00000500000000000000" pitchFamily="50" charset="0"/>
              </a:rPr>
              <a:t>10pp. https</a:t>
            </a:r>
            <a:r>
              <a:rPr lang="en-US" sz="2000" dirty="0">
                <a:latin typeface="Montserrat" panose="00000500000000000000" pitchFamily="50" charset="0"/>
              </a:rPr>
              <a:t>://</a:t>
            </a:r>
            <a:r>
              <a:rPr lang="en-US" sz="2000" dirty="0" smtClean="0">
                <a:latin typeface="Montserrat" panose="00000500000000000000" pitchFamily="50" charset="0"/>
              </a:rPr>
              <a:t>doi.org/10.1155/2017/4373871</a:t>
            </a:r>
          </a:p>
          <a:p>
            <a:endParaRPr lang="en-US" sz="2000" dirty="0">
              <a:latin typeface="Montserrat" panose="00000500000000000000" pitchFamily="50" charset="0"/>
            </a:endParaRPr>
          </a:p>
          <a:p>
            <a:r>
              <a:rPr lang="en-US" sz="2000" dirty="0" smtClean="0">
                <a:latin typeface="Montserrat" panose="00000500000000000000" pitchFamily="50" charset="0"/>
              </a:rPr>
              <a:t>Li, Wei and Wei Zhu (2016). “A dynamic simulation model of passenger flow distribution on schedule-based rail transit networks with train delays.” </a:t>
            </a:r>
            <a:r>
              <a:rPr lang="it-IT" sz="2000" dirty="0">
                <a:latin typeface="Montserrat" panose="00000500000000000000" pitchFamily="50" charset="0"/>
              </a:rPr>
              <a:t>J. Traffic Transp. Eng. (Engl. Ed.) 2016; 3 (4): </a:t>
            </a:r>
            <a:r>
              <a:rPr lang="it-IT" sz="2000" dirty="0" smtClean="0">
                <a:latin typeface="Montserrat" panose="00000500000000000000" pitchFamily="50" charset="0"/>
              </a:rPr>
              <a:t>364e373</a:t>
            </a:r>
            <a:endParaRPr lang="en-US" sz="2000" dirty="0">
              <a:latin typeface="Montserrat" panose="00000500000000000000" pitchFamily="50" charset="0"/>
            </a:endParaRPr>
          </a:p>
        </p:txBody>
      </p:sp>
    </p:spTree>
    <p:extLst>
      <p:ext uri="{BB962C8B-B14F-4D97-AF65-F5344CB8AC3E}">
        <p14:creationId xmlns:p14="http://schemas.microsoft.com/office/powerpoint/2010/main" val="1456953242"/>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554793" y="1766636"/>
            <a:ext cx="8559800" cy="584775"/>
          </a:xfrm>
          <a:prstGeom prst="rect">
            <a:avLst/>
          </a:prstGeom>
          <a:noFill/>
        </p:spPr>
        <p:txBody>
          <a:bodyPr wrap="square" rtlCol="0">
            <a:spAutoFit/>
          </a:bodyPr>
          <a:lstStyle/>
          <a:p>
            <a:r>
              <a:rPr lang="en-US" sz="3200" b="1" dirty="0" smtClean="0">
                <a:latin typeface="Montserrat" panose="00000500000000000000" pitchFamily="50" charset="0"/>
              </a:rPr>
              <a:t>Acknowledgments</a:t>
            </a:r>
            <a:endParaRPr lang="en-US" sz="3200" b="1" dirty="0">
              <a:latin typeface="Montserrat" panose="00000500000000000000" pitchFamily="50" charset="0"/>
            </a:endParaRPr>
          </a:p>
        </p:txBody>
      </p:sp>
      <p:sp>
        <p:nvSpPr>
          <p:cNvPr id="4" name="TextBox 3"/>
          <p:cNvSpPr txBox="1"/>
          <p:nvPr/>
        </p:nvSpPr>
        <p:spPr>
          <a:xfrm>
            <a:off x="554793" y="2351411"/>
            <a:ext cx="10401300" cy="2677656"/>
          </a:xfrm>
          <a:prstGeom prst="rect">
            <a:avLst/>
          </a:prstGeom>
          <a:noFill/>
        </p:spPr>
        <p:txBody>
          <a:bodyPr wrap="square" rtlCol="0">
            <a:spAutoFit/>
          </a:bodyPr>
          <a:lstStyle/>
          <a:p>
            <a:r>
              <a:rPr lang="en-US" sz="2400" dirty="0" smtClean="0">
                <a:latin typeface="Montserrat" panose="00000500000000000000" pitchFamily="50" charset="0"/>
              </a:rPr>
              <a:t>The following were instrumental in the development of this study. Due thanks must be given.</a:t>
            </a:r>
          </a:p>
          <a:p>
            <a:endParaRPr lang="en-US" sz="2400" dirty="0">
              <a:latin typeface="Montserrat" panose="00000500000000000000" pitchFamily="50" charset="0"/>
            </a:endParaRPr>
          </a:p>
          <a:p>
            <a:r>
              <a:rPr lang="en-US" sz="2400" b="1" dirty="0" smtClean="0">
                <a:latin typeface="Montserrat" panose="00000500000000000000" pitchFamily="50" charset="0"/>
              </a:rPr>
              <a:t>Joanna Rose </a:t>
            </a:r>
            <a:r>
              <a:rPr lang="en-US" sz="2400" b="1" dirty="0" err="1" smtClean="0">
                <a:latin typeface="Montserrat" panose="00000500000000000000" pitchFamily="50" charset="0"/>
              </a:rPr>
              <a:t>Centillas</a:t>
            </a:r>
            <a:r>
              <a:rPr lang="en-US" sz="2400" dirty="0" smtClean="0">
                <a:latin typeface="Montserrat" panose="00000500000000000000" pitchFamily="50" charset="0"/>
              </a:rPr>
              <a:t>, for her invaluable input while </a:t>
            </a:r>
            <a:r>
              <a:rPr lang="en-US" sz="2400" dirty="0" smtClean="0">
                <a:latin typeface="Montserrat" panose="00000500000000000000" pitchFamily="50" charset="0"/>
              </a:rPr>
              <a:t>I was brainstorming this project</a:t>
            </a:r>
          </a:p>
          <a:p>
            <a:endParaRPr lang="en-US" sz="2400" dirty="0" smtClean="0">
              <a:latin typeface="Montserrat" panose="00000500000000000000" pitchFamily="50" charset="0"/>
            </a:endParaRPr>
          </a:p>
          <a:p>
            <a:r>
              <a:rPr lang="en-US" sz="2400" b="1" dirty="0" smtClean="0">
                <a:latin typeface="Montserrat" panose="00000500000000000000" pitchFamily="50" charset="0"/>
              </a:rPr>
              <a:t>EXID</a:t>
            </a:r>
            <a:r>
              <a:rPr lang="en-US" sz="2400" dirty="0" smtClean="0">
                <a:latin typeface="Montserrat" panose="00000500000000000000" pitchFamily="50" charset="0"/>
              </a:rPr>
              <a:t>, for the music that kept me sane during coding</a:t>
            </a:r>
            <a:endParaRPr lang="en-US" sz="2400" dirty="0">
              <a:latin typeface="Montserrat" panose="00000500000000000000" pitchFamily="50" charset="0"/>
            </a:endParaRPr>
          </a:p>
        </p:txBody>
      </p:sp>
    </p:spTree>
    <p:extLst>
      <p:ext uri="{BB962C8B-B14F-4D97-AF65-F5344CB8AC3E}">
        <p14:creationId xmlns:p14="http://schemas.microsoft.com/office/powerpoint/2010/main" val="88255073"/>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474583" y="4636684"/>
            <a:ext cx="9537700" cy="923330"/>
          </a:xfrm>
          <a:prstGeom prst="rect">
            <a:avLst/>
          </a:prstGeom>
          <a:noFill/>
        </p:spPr>
        <p:txBody>
          <a:bodyPr wrap="square" rtlCol="0">
            <a:spAutoFit/>
          </a:bodyPr>
          <a:lstStyle/>
          <a:p>
            <a:r>
              <a:rPr lang="en-US" sz="5400" dirty="0" smtClean="0">
                <a:latin typeface="Montserrat" panose="00000500000000000000" pitchFamily="50" charset="0"/>
              </a:rPr>
              <a:t>End of the line</a:t>
            </a:r>
            <a:endParaRPr lang="en-US" sz="5400" dirty="0">
              <a:latin typeface="Montserrat" panose="00000500000000000000" pitchFamily="50" charset="0"/>
            </a:endParaRPr>
          </a:p>
        </p:txBody>
      </p:sp>
    </p:spTree>
    <p:extLst>
      <p:ext uri="{BB962C8B-B14F-4D97-AF65-F5344CB8AC3E}">
        <p14:creationId xmlns:p14="http://schemas.microsoft.com/office/powerpoint/2010/main" val="209713717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44600" y="1638300"/>
            <a:ext cx="8559800" cy="584775"/>
          </a:xfrm>
          <a:prstGeom prst="rect">
            <a:avLst/>
          </a:prstGeom>
          <a:noFill/>
        </p:spPr>
        <p:txBody>
          <a:bodyPr wrap="square" rtlCol="0">
            <a:spAutoFit/>
          </a:bodyPr>
          <a:lstStyle/>
          <a:p>
            <a:r>
              <a:rPr lang="en-US" sz="3200" dirty="0">
                <a:latin typeface="Montserrat" panose="00000500000000000000" pitchFamily="50" charset="0"/>
              </a:rPr>
              <a:t>Let’s ditch the formalities…</a:t>
            </a:r>
          </a:p>
        </p:txBody>
      </p:sp>
      <p:sp>
        <p:nvSpPr>
          <p:cNvPr id="10" name="TextBox 9"/>
          <p:cNvSpPr txBox="1"/>
          <p:nvPr/>
        </p:nvSpPr>
        <p:spPr>
          <a:xfrm>
            <a:off x="1244600" y="2326620"/>
            <a:ext cx="9537700" cy="1754326"/>
          </a:xfrm>
          <a:prstGeom prst="rect">
            <a:avLst/>
          </a:prstGeom>
          <a:noFill/>
        </p:spPr>
        <p:txBody>
          <a:bodyPr wrap="square" rtlCol="0">
            <a:spAutoFit/>
          </a:bodyPr>
          <a:lstStyle/>
          <a:p>
            <a:r>
              <a:rPr lang="en-US" sz="5400" dirty="0">
                <a:latin typeface="Montserrat" panose="00000500000000000000" pitchFamily="50" charset="0"/>
              </a:rPr>
              <a:t>The MRT is an unmitigated disaster.</a:t>
            </a:r>
          </a:p>
        </p:txBody>
      </p:sp>
    </p:spTree>
    <p:extLst>
      <p:ext uri="{BB962C8B-B14F-4D97-AF65-F5344CB8AC3E}">
        <p14:creationId xmlns:p14="http://schemas.microsoft.com/office/powerpoint/2010/main" val="261285288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76300" y="444500"/>
            <a:ext cx="8559800" cy="646331"/>
          </a:xfrm>
          <a:prstGeom prst="rect">
            <a:avLst/>
          </a:prstGeom>
          <a:noFill/>
        </p:spPr>
        <p:txBody>
          <a:bodyPr wrap="square" rtlCol="0">
            <a:spAutoFit/>
          </a:bodyPr>
          <a:lstStyle/>
          <a:p>
            <a:r>
              <a:rPr lang="en-US" sz="3600" b="1" dirty="0">
                <a:latin typeface="Montserrat" panose="00000500000000000000" pitchFamily="50" charset="0"/>
              </a:rPr>
              <a:t>Motivation</a:t>
            </a:r>
          </a:p>
        </p:txBody>
      </p:sp>
      <p:sp>
        <p:nvSpPr>
          <p:cNvPr id="5" name="Rectangle 4"/>
          <p:cNvSpPr/>
          <p:nvPr/>
        </p:nvSpPr>
        <p:spPr>
          <a:xfrm>
            <a:off x="977900" y="1154331"/>
            <a:ext cx="10198100" cy="11566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977900" y="1549400"/>
            <a:ext cx="10401300" cy="1815882"/>
          </a:xfrm>
          <a:prstGeom prst="rect">
            <a:avLst/>
          </a:prstGeom>
          <a:noFill/>
        </p:spPr>
        <p:txBody>
          <a:bodyPr wrap="square" rtlCol="0">
            <a:spAutoFit/>
          </a:bodyPr>
          <a:lstStyle/>
          <a:p>
            <a:r>
              <a:rPr lang="en-US" sz="2800" dirty="0">
                <a:latin typeface="Montserrat" panose="00000500000000000000" pitchFamily="50" charset="0"/>
              </a:rPr>
              <a:t>Despite serving an average of </a:t>
            </a:r>
            <a:r>
              <a:rPr lang="en-US" sz="2800" b="1" dirty="0">
                <a:latin typeface="Montserrat" panose="00000500000000000000" pitchFamily="50" charset="0"/>
              </a:rPr>
              <a:t>270,000 daily passengers </a:t>
            </a:r>
            <a:r>
              <a:rPr lang="en-US" sz="2800" dirty="0">
                <a:latin typeface="Montserrat" panose="00000500000000000000" pitchFamily="50" charset="0"/>
              </a:rPr>
              <a:t>in February 2018 (</a:t>
            </a:r>
            <a:r>
              <a:rPr lang="en-US" sz="2800" dirty="0" err="1">
                <a:latin typeface="Montserrat" panose="00000500000000000000" pitchFamily="50" charset="0"/>
              </a:rPr>
              <a:t>Rappler</a:t>
            </a:r>
            <a:r>
              <a:rPr lang="en-US" sz="2800" dirty="0">
                <a:latin typeface="Montserrat" panose="00000500000000000000" pitchFamily="50" charset="0"/>
              </a:rPr>
              <a:t>), the MRT has continuously stayed in the public consciousness for frequent service interruptions and total breakdowns.</a:t>
            </a:r>
          </a:p>
        </p:txBody>
      </p:sp>
      <p:sp>
        <p:nvSpPr>
          <p:cNvPr id="7" name="TextBox 6"/>
          <p:cNvSpPr txBox="1"/>
          <p:nvPr/>
        </p:nvSpPr>
        <p:spPr>
          <a:xfrm>
            <a:off x="977900" y="3644682"/>
            <a:ext cx="10198100" cy="1384995"/>
          </a:xfrm>
          <a:prstGeom prst="rect">
            <a:avLst/>
          </a:prstGeom>
          <a:noFill/>
        </p:spPr>
        <p:txBody>
          <a:bodyPr wrap="square" rtlCol="0">
            <a:spAutoFit/>
          </a:bodyPr>
          <a:lstStyle/>
          <a:p>
            <a:r>
              <a:rPr lang="en-US" sz="2800" dirty="0">
                <a:latin typeface="Montserrat" panose="00000500000000000000" pitchFamily="50" charset="0"/>
              </a:rPr>
              <a:t>In fact, in January alone, the MRT line has reportedly suffered </a:t>
            </a:r>
            <a:r>
              <a:rPr lang="en-US" sz="2800" b="1" dirty="0">
                <a:latin typeface="Montserrat" panose="00000500000000000000" pitchFamily="50" charset="0"/>
              </a:rPr>
              <a:t>27 breakdown incidents</a:t>
            </a:r>
            <a:r>
              <a:rPr lang="en-US" sz="2800" dirty="0">
                <a:latin typeface="Montserrat" panose="00000500000000000000" pitchFamily="50" charset="0"/>
              </a:rPr>
              <a:t>, culminating with one coach actually catching fire in January 26.</a:t>
            </a:r>
          </a:p>
        </p:txBody>
      </p:sp>
      <p:sp>
        <p:nvSpPr>
          <p:cNvPr id="8" name="TextBox 7"/>
          <p:cNvSpPr txBox="1"/>
          <p:nvPr/>
        </p:nvSpPr>
        <p:spPr>
          <a:xfrm>
            <a:off x="7670800" y="5740400"/>
            <a:ext cx="4521200" cy="954107"/>
          </a:xfrm>
          <a:prstGeom prst="rect">
            <a:avLst/>
          </a:prstGeom>
          <a:noFill/>
        </p:spPr>
        <p:txBody>
          <a:bodyPr wrap="square" rtlCol="0">
            <a:spAutoFit/>
          </a:bodyPr>
          <a:lstStyle/>
          <a:p>
            <a:r>
              <a:rPr lang="en-US" sz="1400" dirty="0">
                <a:latin typeface="Montserrat" panose="00000500000000000000" pitchFamily="50" charset="0"/>
              </a:rPr>
              <a:t>Cited:</a:t>
            </a:r>
          </a:p>
          <a:p>
            <a:r>
              <a:rPr lang="en-US" sz="1400" dirty="0">
                <a:latin typeface="Montserrat" panose="00000500000000000000" pitchFamily="50" charset="0"/>
              </a:rPr>
              <a:t>Rey, </a:t>
            </a:r>
            <a:r>
              <a:rPr lang="en-US" sz="1400" dirty="0" err="1">
                <a:latin typeface="Montserrat" panose="00000500000000000000" pitchFamily="50" charset="0"/>
              </a:rPr>
              <a:t>Aika</a:t>
            </a:r>
            <a:r>
              <a:rPr lang="en-US" sz="1400" dirty="0">
                <a:latin typeface="Montserrat" panose="00000500000000000000" pitchFamily="50" charset="0"/>
              </a:rPr>
              <a:t> (February 9, 2018). “MRT3 suffers almost daily breakdowns since start of 2018”. Rappler.com</a:t>
            </a:r>
          </a:p>
        </p:txBody>
      </p:sp>
    </p:spTree>
    <p:extLst>
      <p:ext uri="{BB962C8B-B14F-4D97-AF65-F5344CB8AC3E}">
        <p14:creationId xmlns:p14="http://schemas.microsoft.com/office/powerpoint/2010/main" val="111141911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76300" y="444500"/>
            <a:ext cx="8559800" cy="646331"/>
          </a:xfrm>
          <a:prstGeom prst="rect">
            <a:avLst/>
          </a:prstGeom>
          <a:noFill/>
        </p:spPr>
        <p:txBody>
          <a:bodyPr wrap="square" rtlCol="0">
            <a:spAutoFit/>
          </a:bodyPr>
          <a:lstStyle/>
          <a:p>
            <a:r>
              <a:rPr lang="en-US" sz="3600" b="1" dirty="0">
                <a:latin typeface="Montserrat" panose="00000500000000000000" pitchFamily="50" charset="0"/>
              </a:rPr>
              <a:t>2017 In Figures </a:t>
            </a:r>
            <a:r>
              <a:rPr lang="en-US" sz="3600" dirty="0">
                <a:latin typeface="Montserrat" panose="00000500000000000000" pitchFamily="50" charset="0"/>
              </a:rPr>
              <a:t>| MRT Failures</a:t>
            </a:r>
          </a:p>
        </p:txBody>
      </p:sp>
      <p:sp>
        <p:nvSpPr>
          <p:cNvPr id="8" name="TextBox 7"/>
          <p:cNvSpPr txBox="1"/>
          <p:nvPr/>
        </p:nvSpPr>
        <p:spPr>
          <a:xfrm>
            <a:off x="676429" y="4979979"/>
            <a:ext cx="4521200" cy="954107"/>
          </a:xfrm>
          <a:prstGeom prst="rect">
            <a:avLst/>
          </a:prstGeom>
          <a:noFill/>
        </p:spPr>
        <p:txBody>
          <a:bodyPr wrap="square" rtlCol="0">
            <a:spAutoFit/>
          </a:bodyPr>
          <a:lstStyle/>
          <a:p>
            <a:r>
              <a:rPr lang="en-US" sz="1400" dirty="0">
                <a:latin typeface="Montserrat" panose="00000500000000000000" pitchFamily="50" charset="0"/>
              </a:rPr>
              <a:t>Data source:</a:t>
            </a:r>
          </a:p>
          <a:p>
            <a:r>
              <a:rPr lang="en-US" sz="1400" dirty="0" err="1">
                <a:latin typeface="Montserrat" panose="00000500000000000000" pitchFamily="50" charset="0"/>
              </a:rPr>
              <a:t>Bueza</a:t>
            </a:r>
            <a:r>
              <a:rPr lang="en-US" sz="1400" dirty="0">
                <a:latin typeface="Montserrat" panose="00000500000000000000" pitchFamily="50" charset="0"/>
              </a:rPr>
              <a:t>, Michael (January 1, 2018). “MRT woes: how often do they happen?”. Rappler.com. With an update on November 20, 2018.</a:t>
            </a:r>
          </a:p>
        </p:txBody>
      </p:sp>
      <p:graphicFrame>
        <p:nvGraphicFramePr>
          <p:cNvPr id="14" name="Chart 13"/>
          <p:cNvGraphicFramePr/>
          <p:nvPr>
            <p:extLst>
              <p:ext uri="{D42A27DB-BD31-4B8C-83A1-F6EECF244321}">
                <p14:modId xmlns:p14="http://schemas.microsoft.com/office/powerpoint/2010/main" val="785226846"/>
              </p:ext>
            </p:extLst>
          </p:nvPr>
        </p:nvGraphicFramePr>
        <p:xfrm>
          <a:off x="1827993" y="3486745"/>
          <a:ext cx="5487182" cy="885234"/>
        </p:xfrm>
        <a:graphic>
          <a:graphicData uri="http://schemas.openxmlformats.org/drawingml/2006/chart">
            <c:chart xmlns:c="http://schemas.openxmlformats.org/drawingml/2006/chart" xmlns:r="http://schemas.openxmlformats.org/officeDocument/2006/relationships" r:id="rId2"/>
          </a:graphicData>
        </a:graphic>
      </p:graphicFrame>
      <p:sp>
        <p:nvSpPr>
          <p:cNvPr id="15" name="TextBox 14"/>
          <p:cNvSpPr txBox="1"/>
          <p:nvPr/>
        </p:nvSpPr>
        <p:spPr>
          <a:xfrm>
            <a:off x="4800184" y="3071246"/>
            <a:ext cx="2070100" cy="523220"/>
          </a:xfrm>
          <a:prstGeom prst="rect">
            <a:avLst/>
          </a:prstGeom>
          <a:noFill/>
        </p:spPr>
        <p:txBody>
          <a:bodyPr wrap="square" rtlCol="0">
            <a:spAutoFit/>
          </a:bodyPr>
          <a:lstStyle/>
          <a:p>
            <a:r>
              <a:rPr lang="en-US" sz="1400" b="1" dirty="0">
                <a:solidFill>
                  <a:srgbClr val="203864"/>
                </a:solidFill>
                <a:latin typeface="Montserrat" panose="00000500000000000000" pitchFamily="50" charset="0"/>
              </a:rPr>
              <a:t>Train</a:t>
            </a:r>
          </a:p>
          <a:p>
            <a:r>
              <a:rPr lang="en-US" sz="1400" b="1" dirty="0" err="1">
                <a:solidFill>
                  <a:srgbClr val="203864"/>
                </a:solidFill>
                <a:latin typeface="Montserrat" panose="00000500000000000000" pitchFamily="50" charset="0"/>
              </a:rPr>
              <a:t>Unloadings</a:t>
            </a:r>
            <a:r>
              <a:rPr lang="en-US" sz="1400" b="1" dirty="0">
                <a:solidFill>
                  <a:srgbClr val="203864"/>
                </a:solidFill>
                <a:latin typeface="Montserrat" panose="00000500000000000000" pitchFamily="50" charset="0"/>
              </a:rPr>
              <a:t> (87%)</a:t>
            </a:r>
          </a:p>
        </p:txBody>
      </p:sp>
      <p:sp>
        <p:nvSpPr>
          <p:cNvPr id="16" name="TextBox 15"/>
          <p:cNvSpPr txBox="1"/>
          <p:nvPr/>
        </p:nvSpPr>
        <p:spPr>
          <a:xfrm>
            <a:off x="2222475" y="3071246"/>
            <a:ext cx="1942318" cy="523220"/>
          </a:xfrm>
          <a:prstGeom prst="rect">
            <a:avLst/>
          </a:prstGeom>
          <a:noFill/>
        </p:spPr>
        <p:txBody>
          <a:bodyPr wrap="square" rtlCol="0">
            <a:spAutoFit/>
          </a:bodyPr>
          <a:lstStyle/>
          <a:p>
            <a:r>
              <a:rPr lang="en-US" sz="1400" b="1" dirty="0">
                <a:solidFill>
                  <a:srgbClr val="2E75B6"/>
                </a:solidFill>
                <a:latin typeface="Montserrat" panose="00000500000000000000" pitchFamily="50" charset="0"/>
              </a:rPr>
              <a:t>Service</a:t>
            </a:r>
          </a:p>
          <a:p>
            <a:r>
              <a:rPr lang="en-US" sz="1400" b="1" dirty="0">
                <a:solidFill>
                  <a:srgbClr val="2E75B6"/>
                </a:solidFill>
                <a:latin typeface="Montserrat" panose="00000500000000000000" pitchFamily="50" charset="0"/>
              </a:rPr>
              <a:t>Interruptions (7%)</a:t>
            </a:r>
          </a:p>
        </p:txBody>
      </p:sp>
      <p:sp>
        <p:nvSpPr>
          <p:cNvPr id="17" name="TextBox 16"/>
          <p:cNvSpPr txBox="1"/>
          <p:nvPr/>
        </p:nvSpPr>
        <p:spPr>
          <a:xfrm>
            <a:off x="685775" y="3794784"/>
            <a:ext cx="1281918" cy="523220"/>
          </a:xfrm>
          <a:prstGeom prst="rect">
            <a:avLst/>
          </a:prstGeom>
          <a:noFill/>
        </p:spPr>
        <p:txBody>
          <a:bodyPr wrap="square" rtlCol="0">
            <a:spAutoFit/>
          </a:bodyPr>
          <a:lstStyle/>
          <a:p>
            <a:pPr algn="r"/>
            <a:r>
              <a:rPr lang="en-US" sz="1400" b="1" dirty="0">
                <a:solidFill>
                  <a:srgbClr val="5B9BD5"/>
                </a:solidFill>
                <a:latin typeface="Montserrat" panose="00000500000000000000" pitchFamily="50" charset="0"/>
              </a:rPr>
              <a:t>Provisional Service</a:t>
            </a:r>
          </a:p>
        </p:txBody>
      </p:sp>
      <p:sp>
        <p:nvSpPr>
          <p:cNvPr id="18" name="TextBox 17"/>
          <p:cNvSpPr txBox="1"/>
          <p:nvPr/>
        </p:nvSpPr>
        <p:spPr>
          <a:xfrm>
            <a:off x="685775" y="2039510"/>
            <a:ext cx="4484281" cy="830997"/>
          </a:xfrm>
          <a:prstGeom prst="rect">
            <a:avLst/>
          </a:prstGeom>
          <a:noFill/>
        </p:spPr>
        <p:txBody>
          <a:bodyPr wrap="square" rtlCol="0">
            <a:spAutoFit/>
          </a:bodyPr>
          <a:lstStyle/>
          <a:p>
            <a:r>
              <a:rPr lang="en-US" sz="2400" b="1" dirty="0">
                <a:latin typeface="Montserrat" panose="00000500000000000000" pitchFamily="50" charset="0"/>
              </a:rPr>
              <a:t>MRT Breakdowns in 2017, by type</a:t>
            </a:r>
          </a:p>
        </p:txBody>
      </p:sp>
      <p:sp>
        <p:nvSpPr>
          <p:cNvPr id="19" name="TextBox 18"/>
          <p:cNvSpPr txBox="1"/>
          <p:nvPr/>
        </p:nvSpPr>
        <p:spPr>
          <a:xfrm>
            <a:off x="907268" y="1080380"/>
            <a:ext cx="8363732" cy="584775"/>
          </a:xfrm>
          <a:prstGeom prst="rect">
            <a:avLst/>
          </a:prstGeom>
          <a:noFill/>
        </p:spPr>
        <p:txBody>
          <a:bodyPr wrap="square" rtlCol="0">
            <a:spAutoFit/>
          </a:bodyPr>
          <a:lstStyle/>
          <a:p>
            <a:r>
              <a:rPr lang="en-US" sz="1600" dirty="0">
                <a:latin typeface="Montserrat" panose="00000500000000000000" pitchFamily="50" charset="0"/>
              </a:rPr>
              <a:t>Just how bad has MRT gotten? A report shows that the line experienced a total of 516 service breakdowns in 2017, a high jump from last year’s recorded 441.</a:t>
            </a:r>
          </a:p>
        </p:txBody>
      </p:sp>
      <p:sp>
        <p:nvSpPr>
          <p:cNvPr id="26" name="TextBox 25"/>
          <p:cNvSpPr txBox="1"/>
          <p:nvPr/>
        </p:nvSpPr>
        <p:spPr>
          <a:xfrm>
            <a:off x="7315175" y="1985860"/>
            <a:ext cx="4484281" cy="461665"/>
          </a:xfrm>
          <a:prstGeom prst="rect">
            <a:avLst/>
          </a:prstGeom>
          <a:noFill/>
        </p:spPr>
        <p:txBody>
          <a:bodyPr wrap="square" rtlCol="0">
            <a:spAutoFit/>
          </a:bodyPr>
          <a:lstStyle/>
          <a:p>
            <a:r>
              <a:rPr lang="en-US" sz="2400" b="1" dirty="0">
                <a:latin typeface="Montserrat" panose="00000500000000000000" pitchFamily="50" charset="0"/>
              </a:rPr>
              <a:t>versus the previous year</a:t>
            </a:r>
          </a:p>
        </p:txBody>
      </p:sp>
      <p:sp>
        <p:nvSpPr>
          <p:cNvPr id="27" name="TextBox 26"/>
          <p:cNvSpPr txBox="1"/>
          <p:nvPr/>
        </p:nvSpPr>
        <p:spPr>
          <a:xfrm>
            <a:off x="8164066" y="2979106"/>
            <a:ext cx="1382792" cy="646331"/>
          </a:xfrm>
          <a:prstGeom prst="rect">
            <a:avLst/>
          </a:prstGeom>
          <a:noFill/>
        </p:spPr>
        <p:txBody>
          <a:bodyPr wrap="square" rtlCol="0">
            <a:spAutoFit/>
          </a:bodyPr>
          <a:lstStyle/>
          <a:p>
            <a:r>
              <a:rPr lang="en-US" sz="3600" b="1" dirty="0">
                <a:solidFill>
                  <a:schemeClr val="accent1">
                    <a:lumMod val="50000"/>
                  </a:schemeClr>
                </a:solidFill>
                <a:latin typeface="Montserrat" panose="00000500000000000000" pitchFamily="50" charset="0"/>
              </a:rPr>
              <a:t>449</a:t>
            </a:r>
          </a:p>
        </p:txBody>
      </p:sp>
      <p:sp>
        <p:nvSpPr>
          <p:cNvPr id="28" name="TextBox 27"/>
          <p:cNvSpPr txBox="1"/>
          <p:nvPr/>
        </p:nvSpPr>
        <p:spPr>
          <a:xfrm>
            <a:off x="9910239" y="2979106"/>
            <a:ext cx="1382792" cy="646331"/>
          </a:xfrm>
          <a:prstGeom prst="rect">
            <a:avLst/>
          </a:prstGeom>
          <a:noFill/>
        </p:spPr>
        <p:txBody>
          <a:bodyPr wrap="square" rtlCol="0">
            <a:spAutoFit/>
          </a:bodyPr>
          <a:lstStyle/>
          <a:p>
            <a:r>
              <a:rPr lang="en-US" sz="3600" b="1" dirty="0">
                <a:solidFill>
                  <a:schemeClr val="accent1">
                    <a:lumMod val="50000"/>
                  </a:schemeClr>
                </a:solidFill>
                <a:latin typeface="Montserrat" panose="00000500000000000000" pitchFamily="50" charset="0"/>
              </a:rPr>
              <a:t>379</a:t>
            </a:r>
          </a:p>
        </p:txBody>
      </p:sp>
      <p:sp>
        <p:nvSpPr>
          <p:cNvPr id="29" name="TextBox 28"/>
          <p:cNvSpPr txBox="1"/>
          <p:nvPr/>
        </p:nvSpPr>
        <p:spPr>
          <a:xfrm>
            <a:off x="7668099" y="2579184"/>
            <a:ext cx="2242140" cy="369332"/>
          </a:xfrm>
          <a:prstGeom prst="rect">
            <a:avLst/>
          </a:prstGeom>
          <a:noFill/>
        </p:spPr>
        <p:txBody>
          <a:bodyPr wrap="square" rtlCol="0">
            <a:spAutoFit/>
          </a:bodyPr>
          <a:lstStyle/>
          <a:p>
            <a:r>
              <a:rPr lang="en-US" dirty="0">
                <a:solidFill>
                  <a:schemeClr val="accent1">
                    <a:lumMod val="50000"/>
                  </a:schemeClr>
                </a:solidFill>
                <a:latin typeface="Montserrat" panose="00000500000000000000" pitchFamily="50" charset="0"/>
              </a:rPr>
              <a:t>Train unloading:</a:t>
            </a:r>
          </a:p>
        </p:txBody>
      </p:sp>
      <p:sp>
        <p:nvSpPr>
          <p:cNvPr id="30" name="TextBox 29"/>
          <p:cNvSpPr txBox="1"/>
          <p:nvPr/>
        </p:nvSpPr>
        <p:spPr>
          <a:xfrm>
            <a:off x="8164066" y="3494431"/>
            <a:ext cx="1108001" cy="376778"/>
          </a:xfrm>
          <a:prstGeom prst="rect">
            <a:avLst/>
          </a:prstGeom>
          <a:noFill/>
        </p:spPr>
        <p:txBody>
          <a:bodyPr wrap="square" rtlCol="0">
            <a:spAutoFit/>
          </a:bodyPr>
          <a:lstStyle/>
          <a:p>
            <a:pPr algn="ctr"/>
            <a:r>
              <a:rPr lang="en-US" dirty="0">
                <a:solidFill>
                  <a:schemeClr val="accent1">
                    <a:lumMod val="50000"/>
                  </a:schemeClr>
                </a:solidFill>
                <a:latin typeface="Montserrat" panose="00000500000000000000" pitchFamily="50" charset="0"/>
              </a:rPr>
              <a:t>2017</a:t>
            </a:r>
          </a:p>
        </p:txBody>
      </p:sp>
      <p:sp>
        <p:nvSpPr>
          <p:cNvPr id="31" name="TextBox 30"/>
          <p:cNvSpPr txBox="1"/>
          <p:nvPr/>
        </p:nvSpPr>
        <p:spPr>
          <a:xfrm>
            <a:off x="9802422" y="3518196"/>
            <a:ext cx="1108001" cy="376778"/>
          </a:xfrm>
          <a:prstGeom prst="rect">
            <a:avLst/>
          </a:prstGeom>
          <a:noFill/>
        </p:spPr>
        <p:txBody>
          <a:bodyPr wrap="square" rtlCol="0">
            <a:spAutoFit/>
          </a:bodyPr>
          <a:lstStyle/>
          <a:p>
            <a:pPr algn="ctr"/>
            <a:r>
              <a:rPr lang="en-US" dirty="0">
                <a:solidFill>
                  <a:schemeClr val="accent1">
                    <a:lumMod val="50000"/>
                  </a:schemeClr>
                </a:solidFill>
                <a:latin typeface="Montserrat" panose="00000500000000000000" pitchFamily="50" charset="0"/>
              </a:rPr>
              <a:t>2016</a:t>
            </a:r>
          </a:p>
        </p:txBody>
      </p:sp>
      <p:sp>
        <p:nvSpPr>
          <p:cNvPr id="32" name="TextBox 31"/>
          <p:cNvSpPr txBox="1"/>
          <p:nvPr/>
        </p:nvSpPr>
        <p:spPr>
          <a:xfrm>
            <a:off x="8003646" y="4440889"/>
            <a:ext cx="1382792" cy="646331"/>
          </a:xfrm>
          <a:prstGeom prst="rect">
            <a:avLst/>
          </a:prstGeom>
          <a:noFill/>
        </p:spPr>
        <p:txBody>
          <a:bodyPr wrap="square" rtlCol="0">
            <a:spAutoFit/>
          </a:bodyPr>
          <a:lstStyle/>
          <a:p>
            <a:pPr algn="ctr"/>
            <a:r>
              <a:rPr lang="en-US" sz="3600" b="1" dirty="0">
                <a:solidFill>
                  <a:schemeClr val="accent1">
                    <a:lumMod val="50000"/>
                  </a:schemeClr>
                </a:solidFill>
                <a:latin typeface="Montserrat" panose="00000500000000000000" pitchFamily="50" charset="0"/>
              </a:rPr>
              <a:t>41</a:t>
            </a:r>
          </a:p>
        </p:txBody>
      </p:sp>
      <p:sp>
        <p:nvSpPr>
          <p:cNvPr id="33" name="TextBox 32"/>
          <p:cNvSpPr txBox="1"/>
          <p:nvPr/>
        </p:nvSpPr>
        <p:spPr>
          <a:xfrm>
            <a:off x="10022533" y="4440889"/>
            <a:ext cx="1382792" cy="646331"/>
          </a:xfrm>
          <a:prstGeom prst="rect">
            <a:avLst/>
          </a:prstGeom>
          <a:noFill/>
        </p:spPr>
        <p:txBody>
          <a:bodyPr wrap="square" rtlCol="0">
            <a:spAutoFit/>
          </a:bodyPr>
          <a:lstStyle/>
          <a:p>
            <a:r>
              <a:rPr lang="en-US" sz="3600" b="1" dirty="0">
                <a:solidFill>
                  <a:schemeClr val="accent1">
                    <a:lumMod val="50000"/>
                  </a:schemeClr>
                </a:solidFill>
                <a:latin typeface="Montserrat" panose="00000500000000000000" pitchFamily="50" charset="0"/>
              </a:rPr>
              <a:t>38</a:t>
            </a:r>
          </a:p>
        </p:txBody>
      </p:sp>
      <p:sp>
        <p:nvSpPr>
          <p:cNvPr id="34" name="TextBox 33"/>
          <p:cNvSpPr txBox="1"/>
          <p:nvPr/>
        </p:nvSpPr>
        <p:spPr>
          <a:xfrm>
            <a:off x="7668098" y="4040967"/>
            <a:ext cx="3051173" cy="369332"/>
          </a:xfrm>
          <a:prstGeom prst="rect">
            <a:avLst/>
          </a:prstGeom>
          <a:noFill/>
        </p:spPr>
        <p:txBody>
          <a:bodyPr wrap="square" rtlCol="0">
            <a:spAutoFit/>
          </a:bodyPr>
          <a:lstStyle/>
          <a:p>
            <a:r>
              <a:rPr lang="en-US" dirty="0">
                <a:solidFill>
                  <a:schemeClr val="accent1">
                    <a:lumMod val="50000"/>
                  </a:schemeClr>
                </a:solidFill>
                <a:latin typeface="Montserrat" panose="00000500000000000000" pitchFamily="50" charset="0"/>
              </a:rPr>
              <a:t>Service interruptions:</a:t>
            </a:r>
          </a:p>
        </p:txBody>
      </p:sp>
      <p:sp>
        <p:nvSpPr>
          <p:cNvPr id="35" name="TextBox 34"/>
          <p:cNvSpPr txBox="1"/>
          <p:nvPr/>
        </p:nvSpPr>
        <p:spPr>
          <a:xfrm>
            <a:off x="8164066" y="4956214"/>
            <a:ext cx="1108001" cy="376778"/>
          </a:xfrm>
          <a:prstGeom prst="rect">
            <a:avLst/>
          </a:prstGeom>
          <a:noFill/>
        </p:spPr>
        <p:txBody>
          <a:bodyPr wrap="square" rtlCol="0">
            <a:spAutoFit/>
          </a:bodyPr>
          <a:lstStyle/>
          <a:p>
            <a:pPr algn="ctr"/>
            <a:r>
              <a:rPr lang="en-US" dirty="0">
                <a:solidFill>
                  <a:schemeClr val="accent1">
                    <a:lumMod val="50000"/>
                  </a:schemeClr>
                </a:solidFill>
                <a:latin typeface="Montserrat" panose="00000500000000000000" pitchFamily="50" charset="0"/>
              </a:rPr>
              <a:t>2017</a:t>
            </a:r>
          </a:p>
        </p:txBody>
      </p:sp>
      <p:sp>
        <p:nvSpPr>
          <p:cNvPr id="36" name="TextBox 35"/>
          <p:cNvSpPr txBox="1"/>
          <p:nvPr/>
        </p:nvSpPr>
        <p:spPr>
          <a:xfrm>
            <a:off x="9802422" y="4979979"/>
            <a:ext cx="1108001" cy="376778"/>
          </a:xfrm>
          <a:prstGeom prst="rect">
            <a:avLst/>
          </a:prstGeom>
          <a:noFill/>
        </p:spPr>
        <p:txBody>
          <a:bodyPr wrap="square" rtlCol="0">
            <a:spAutoFit/>
          </a:bodyPr>
          <a:lstStyle/>
          <a:p>
            <a:pPr algn="ctr"/>
            <a:r>
              <a:rPr lang="en-US" dirty="0">
                <a:solidFill>
                  <a:schemeClr val="accent1">
                    <a:lumMod val="50000"/>
                  </a:schemeClr>
                </a:solidFill>
                <a:latin typeface="Montserrat" panose="00000500000000000000" pitchFamily="50" charset="0"/>
              </a:rPr>
              <a:t>2016</a:t>
            </a:r>
          </a:p>
        </p:txBody>
      </p:sp>
    </p:spTree>
    <p:extLst>
      <p:ext uri="{BB962C8B-B14F-4D97-AF65-F5344CB8AC3E}">
        <p14:creationId xmlns:p14="http://schemas.microsoft.com/office/powerpoint/2010/main" val="109982060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76300" y="444500"/>
            <a:ext cx="8559800" cy="646331"/>
          </a:xfrm>
          <a:prstGeom prst="rect">
            <a:avLst/>
          </a:prstGeom>
          <a:noFill/>
        </p:spPr>
        <p:txBody>
          <a:bodyPr wrap="square" rtlCol="0">
            <a:spAutoFit/>
          </a:bodyPr>
          <a:lstStyle/>
          <a:p>
            <a:r>
              <a:rPr lang="en-US" sz="3600" b="1" dirty="0">
                <a:latin typeface="Montserrat" panose="00000500000000000000" pitchFamily="50" charset="0"/>
              </a:rPr>
              <a:t>2017 In Figures </a:t>
            </a:r>
            <a:r>
              <a:rPr lang="en-US" sz="3600" dirty="0">
                <a:latin typeface="Montserrat" panose="00000500000000000000" pitchFamily="50" charset="0"/>
              </a:rPr>
              <a:t>| MRT Failures</a:t>
            </a:r>
          </a:p>
        </p:txBody>
      </p:sp>
      <p:sp>
        <p:nvSpPr>
          <p:cNvPr id="19" name="TextBox 18"/>
          <p:cNvSpPr txBox="1"/>
          <p:nvPr/>
        </p:nvSpPr>
        <p:spPr>
          <a:xfrm>
            <a:off x="876299" y="1090831"/>
            <a:ext cx="10323095" cy="584775"/>
          </a:xfrm>
          <a:prstGeom prst="rect">
            <a:avLst/>
          </a:prstGeom>
          <a:noFill/>
        </p:spPr>
        <p:txBody>
          <a:bodyPr wrap="square" rtlCol="0">
            <a:spAutoFit/>
          </a:bodyPr>
          <a:lstStyle/>
          <a:p>
            <a:r>
              <a:rPr lang="en-US" sz="1600" dirty="0">
                <a:latin typeface="Montserrat" panose="00000500000000000000" pitchFamily="50" charset="0"/>
              </a:rPr>
              <a:t>The MRT woes data also reveals that the MRT has become terribly incapable of meeting its demand. Most service interruptions are experienced during times of highest ridership volume.</a:t>
            </a:r>
          </a:p>
        </p:txBody>
      </p:sp>
      <p:graphicFrame>
        <p:nvGraphicFramePr>
          <p:cNvPr id="21" name="Chart 20"/>
          <p:cNvGraphicFramePr>
            <a:graphicFrameLocks/>
          </p:cNvGraphicFramePr>
          <p:nvPr>
            <p:extLst>
              <p:ext uri="{D42A27DB-BD31-4B8C-83A1-F6EECF244321}">
                <p14:modId xmlns:p14="http://schemas.microsoft.com/office/powerpoint/2010/main" val="17341011"/>
              </p:ext>
            </p:extLst>
          </p:nvPr>
        </p:nvGraphicFramePr>
        <p:xfrm>
          <a:off x="261258" y="1737162"/>
          <a:ext cx="11273100" cy="518239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44975233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599</TotalTime>
  <Words>3289</Words>
  <Application>Microsoft Office PowerPoint</Application>
  <PresentationFormat>Widescreen</PresentationFormat>
  <Paragraphs>394</Paragraphs>
  <Slides>56</Slides>
  <Notes>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56</vt:i4>
      </vt:variant>
    </vt:vector>
  </HeadingPairs>
  <TitlesOfParts>
    <vt:vector size="64" baseType="lpstr">
      <vt:lpstr>Arial</vt:lpstr>
      <vt:lpstr>Calibri</vt:lpstr>
      <vt:lpstr>Calibri Light</vt:lpstr>
      <vt:lpstr>Cambria Math</vt:lpstr>
      <vt:lpstr>Century Schoolbook</vt:lpstr>
      <vt:lpstr>Montserrat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Dominic</dc:creator>
  <cp:lastModifiedBy>Dominic</cp:lastModifiedBy>
  <cp:revision>115</cp:revision>
  <dcterms:created xsi:type="dcterms:W3CDTF">2018-02-11T05:57:25Z</dcterms:created>
  <dcterms:modified xsi:type="dcterms:W3CDTF">2018-02-16T06:34:35Z</dcterms:modified>
</cp:coreProperties>
</file>