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417A-262A-FB3A-062E-4C829C58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561C-F26F-091E-33F0-4E85B0FCB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0959-FC57-E003-5AA8-D1A4AAB3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2535-55FC-9B68-35F5-AD4521A1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D4E3E-C892-4BEE-4FB5-233E9232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8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A4B3-0AB1-9AB9-725A-3AB8995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A3942-23D1-0C6E-66F6-FEE8DA1E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BB9C5-0857-2807-3709-146FC2E2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4110-AD5F-64D8-4C8D-1F8F75C2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C459-9F6D-01B3-AB21-0C50920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AA187-445B-238E-E90D-9B2C4BF13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18EE7-09BB-9E37-6143-61FD26712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A8D54-8D3C-D858-885C-4C9B8C52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E93C-4F16-43E2-7CC7-A94AB1DA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6C23A-92C3-8EE0-71E4-20D1C11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8E08-F739-F271-CAB5-4A4E4A1F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4F9D-0C49-27C1-17D9-89AEABF0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2E735-A97B-CE8C-7688-51FBE32D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00A5-FD9E-CC96-4606-F6040744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07BA-D336-FCC8-92BD-FD200F10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E799-721F-0D61-B487-C0D7C858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47828-DFE9-31F8-F6B1-69A97D0BC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A523-5D3C-DE06-A692-780F06C9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B6608-181F-E297-FFA7-A1B8CD79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244EA-7F11-992A-B9FB-3F9F881F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7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F726-8E83-2004-E604-879A92DF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280F-4BEA-95B2-D50B-5369DFE35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78050-BC03-0B3B-4F04-CC7B10CE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F00B-4583-8CFE-A4A8-92FC44CA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58826-AE45-4052-A109-103939A3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C15F3-70D7-A04A-4022-C5F2454F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6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71A0-1F80-3FA6-1108-2A0B3F85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A055-BA74-F576-9971-699DE3B5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18FE7-AC25-7B5F-64C4-0EB6B18A6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1A324-5C33-41F3-39AB-FAA275BC6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B569D-C677-BB4B-8E89-FFB3ABFA7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CB564-C986-25DE-9CC3-B5AE707A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BCFE8-4D25-9F78-0AF1-566087D9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98739-75F1-633F-D83C-F614DF1B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D29F-D651-2F78-4C0F-7381F07F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DB418-E334-39A1-5FDE-ED9AE20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B876B-2A67-BE22-030A-581FF406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47BD-D25B-6641-5641-9A6B4BE3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AA4A9-CF59-3790-39D3-537E1324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A62B4-57A6-A128-9804-DBC46346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D92C7-57EE-D967-C04F-E031965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3AD5-D162-2CB7-A207-C730F65A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DCE5-BC2B-1BE2-048F-41B7C5AD7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6A15F-2772-B351-72EE-9D743237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265B0-FEBB-8689-55FF-FD275FB0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E1AD0-2311-8BD1-8A82-90C54CBC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E7089-BB0A-ABE5-04ED-3EA35EE3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6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9511-A50C-3F1B-086E-E36D6B55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073AC-2392-7F52-7769-2C8B21012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CB153-1C40-C29A-CF1A-B0998931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76E7-AB64-5B52-AF64-93ED987F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79BF1-3524-6A64-6F48-C2433FF3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F6C0C-E864-28AE-1B41-3CC83DC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2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75BC2-6FA0-FC15-677D-E71E2A9B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ECB67-E20B-770C-6ED9-9FDFB335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E180-6D5F-46A0-12F7-F7C086104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E9E7-C18B-45F8-916B-1841CE72318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0ADB-6E7F-11F8-8960-40FC870A6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E11B-C680-25D3-6199-2935E96AA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5E60-71D6-40C4-AC13-9140C9E84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3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pmorgan.com/content/dam/jpm/cib/complex/content/technology/ai-research-publications/pdf-8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gs685.pbworks.com/w/file/fetch/94376315/Latanya.pdf" TargetMode="External"/><Relationship Id="rId2" Type="http://schemas.openxmlformats.org/officeDocument/2006/relationships/hyperlink" Target="https://systems.cs.columbia.edu/private-systems-class/papers/Narayanan2008Robust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clalawreview.org/pdf/57-6-3.pdf?source=post_page---------------------------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ucalongo.eu/aics2020/AICS2020_paper_57.pdf" TargetMode="External"/><Relationship Id="rId2" Type="http://schemas.openxmlformats.org/officeDocument/2006/relationships/hyperlink" Target="https://hal.inria.fr/hal-03158544/file/neurocomputing2020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l.acm.org/doi/pdf/10.1145/3134428" TargetMode="External"/><Relationship Id="rId5" Type="http://schemas.openxmlformats.org/officeDocument/2006/relationships/hyperlink" Target="https://arxiv.org/pdf/1709.04514.pdf" TargetMode="External"/><Relationship Id="rId4" Type="http://schemas.openxmlformats.org/officeDocument/2006/relationships/hyperlink" Target="https://www.aaai.org/ocs/index.php/AAAI/AAAI16/paper/download/12174/1173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2.privatenlp-1.1.pdf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retel.ai/" TargetMode="External"/><Relationship Id="rId3" Type="http://schemas.openxmlformats.org/officeDocument/2006/relationships/hyperlink" Target="https://mostly.ai/" TargetMode="External"/><Relationship Id="rId7" Type="http://schemas.openxmlformats.org/officeDocument/2006/relationships/hyperlink" Target="https://www.ibm.com/analytics/optim" TargetMode="External"/><Relationship Id="rId2" Type="http://schemas.openxmlformats.org/officeDocument/2006/relationships/hyperlink" Target="https://leapyear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rivitar.com/" TargetMode="External"/><Relationship Id="rId11" Type="http://schemas.openxmlformats.org/officeDocument/2006/relationships/image" Target="../media/image1.png"/><Relationship Id="rId5" Type="http://schemas.openxmlformats.org/officeDocument/2006/relationships/hyperlink" Target="https://www.datafleets.com/" TargetMode="External"/><Relationship Id="rId10" Type="http://schemas.openxmlformats.org/officeDocument/2006/relationships/hyperlink" Target="https://www.mdclone.com/synthetic-data" TargetMode="External"/><Relationship Id="rId4" Type="http://schemas.openxmlformats.org/officeDocument/2006/relationships/hyperlink" Target="https://diveplane.com/geminai/" TargetMode="External"/><Relationship Id="rId9" Type="http://schemas.openxmlformats.org/officeDocument/2006/relationships/hyperlink" Target="https://www.tonic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AB772-00D5-CA14-C3FE-CA7813FDAE26}"/>
              </a:ext>
            </a:extLst>
          </p:cNvPr>
          <p:cNvSpPr/>
          <p:nvPr/>
        </p:nvSpPr>
        <p:spPr>
          <a:xfrm>
            <a:off x="283028" y="295275"/>
            <a:ext cx="11625943" cy="62641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E776A-51CB-5CC8-FA29-D39FD4ED27C9}"/>
              </a:ext>
            </a:extLst>
          </p:cNvPr>
          <p:cNvSpPr txBox="1"/>
          <p:nvPr/>
        </p:nvSpPr>
        <p:spPr>
          <a:xfrm>
            <a:off x="2181780" y="1783809"/>
            <a:ext cx="7828437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Privacy Protected Synthetic Data Fabrication</a:t>
            </a:r>
          </a:p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Commercial Applications and Technical Challenges</a:t>
            </a: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Dominic Dotterrer, Ph.D.</a:t>
            </a:r>
          </a:p>
          <a:p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20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July 2022</a:t>
            </a:r>
          </a:p>
        </p:txBody>
      </p:sp>
    </p:spTree>
    <p:extLst>
      <p:ext uri="{BB962C8B-B14F-4D97-AF65-F5344CB8AC3E}">
        <p14:creationId xmlns:p14="http://schemas.microsoft.com/office/powerpoint/2010/main" val="242375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AB772-00D5-CA14-C3FE-CA7813FDAE26}"/>
              </a:ext>
            </a:extLst>
          </p:cNvPr>
          <p:cNvSpPr/>
          <p:nvPr/>
        </p:nvSpPr>
        <p:spPr>
          <a:xfrm>
            <a:off x="283028" y="1660850"/>
            <a:ext cx="11625943" cy="4898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Enterprise software utilization requires test data for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Vendor integrations 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Internal non-production systems testing</a:t>
            </a:r>
          </a:p>
          <a:p>
            <a:pPr lvl="1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Ideal test data for this purpose meets several specification: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Structural coherence to meet the testing requirements (e.g. relational integrity).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Automatically generated, requiring little analytical knowledge of the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Meets data governance requirements (i.e. privacy constraints).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Refs: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Generating Synthetic Data in Finance: Opportunities, Challenges and Pitfalls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, JPMorgan 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F4EB5-139A-92B5-C86B-1752638EB304}"/>
              </a:ext>
            </a:extLst>
          </p:cNvPr>
          <p:cNvSpPr/>
          <p:nvPr/>
        </p:nvSpPr>
        <p:spPr>
          <a:xfrm>
            <a:off x="283028" y="298579"/>
            <a:ext cx="11625943" cy="104502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need for automated test data fabrication</a:t>
            </a:r>
          </a:p>
        </p:txBody>
      </p:sp>
    </p:spTree>
    <p:extLst>
      <p:ext uri="{BB962C8B-B14F-4D97-AF65-F5344CB8AC3E}">
        <p14:creationId xmlns:p14="http://schemas.microsoft.com/office/powerpoint/2010/main" val="223467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AB772-00D5-CA14-C3FE-CA7813FDAE26}"/>
              </a:ext>
            </a:extLst>
          </p:cNvPr>
          <p:cNvSpPr/>
          <p:nvPr/>
        </p:nvSpPr>
        <p:spPr>
          <a:xfrm>
            <a:off x="283027" y="1660849"/>
            <a:ext cx="11625943" cy="48985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Increase development velocity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Avoid recurring compliance certifications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“pre-analysis” of the data needed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Standardize data sharing 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Algorithmically applied privacy controls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Minimize both explicit and statistical exfiltration risk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Achieve stronger controls than simple anonymization</a:t>
            </a:r>
          </a:p>
          <a:p>
            <a:pPr marL="1371600" lvl="2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Minimize exposure to consumer data privacy regulation (GDPR or CCPA)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F4EB5-139A-92B5-C86B-1752638EB304}"/>
              </a:ext>
            </a:extLst>
          </p:cNvPr>
          <p:cNvSpPr/>
          <p:nvPr/>
        </p:nvSpPr>
        <p:spPr>
          <a:xfrm>
            <a:off x="283028" y="298579"/>
            <a:ext cx="11625943" cy="10450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impact of privacy-protected synthetic data fabrication</a:t>
            </a:r>
          </a:p>
        </p:txBody>
      </p:sp>
    </p:spTree>
    <p:extLst>
      <p:ext uri="{BB962C8B-B14F-4D97-AF65-F5344CB8AC3E}">
        <p14:creationId xmlns:p14="http://schemas.microsoft.com/office/powerpoint/2010/main" val="255284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AB772-00D5-CA14-C3FE-CA7813FDAE26}"/>
              </a:ext>
            </a:extLst>
          </p:cNvPr>
          <p:cNvSpPr/>
          <p:nvPr/>
        </p:nvSpPr>
        <p:spPr>
          <a:xfrm>
            <a:off x="283027" y="1660849"/>
            <a:ext cx="11625943" cy="48985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Techniques in de-identification: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Masking – hash a string or masking “Dominic” with “Nancy”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Batching – replace “aged 38” with “aged 35-40”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Pruning outliers – There is only one regional manager in Duluth.</a:t>
            </a:r>
          </a:p>
          <a:p>
            <a:pPr lvl="1"/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None of these protect against leaking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statistical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data.</a:t>
            </a:r>
          </a:p>
          <a:p>
            <a:pPr lvl="1"/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Refs:</a:t>
            </a:r>
          </a:p>
          <a:p>
            <a:pPr lvl="2"/>
            <a:r>
              <a:rPr lang="en-US" i="1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Robust de-anonymization of large datasets (how to break anonymity of the Netflix prize dataset)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3">
                    <a:lumMod val="75000"/>
                  </a:schemeClr>
                </a:solidFill>
                <a:hlinkClick r:id="rId3"/>
              </a:rPr>
              <a:t>Simple demographics often identify people uniquely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r>
              <a:rPr lang="en-US" i="1" dirty="0">
                <a:solidFill>
                  <a:schemeClr val="accent3">
                    <a:lumMod val="75000"/>
                  </a:schemeClr>
                </a:solidFill>
                <a:hlinkClick r:id="rId4"/>
              </a:rPr>
              <a:t>Broken promises of privacy: Responding to the surprising failure of anonymization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F4EB5-139A-92B5-C86B-1752638EB304}"/>
              </a:ext>
            </a:extLst>
          </p:cNvPr>
          <p:cNvSpPr/>
          <p:nvPr/>
        </p:nvSpPr>
        <p:spPr>
          <a:xfrm>
            <a:off x="283028" y="298579"/>
            <a:ext cx="11625943" cy="1045029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The trouble with simple de-identification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86310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AB772-00D5-CA14-C3FE-CA7813FDAE26}"/>
              </a:ext>
            </a:extLst>
          </p:cNvPr>
          <p:cNvSpPr/>
          <p:nvPr/>
        </p:nvSpPr>
        <p:spPr>
          <a:xfrm>
            <a:off x="283027" y="1660849"/>
            <a:ext cx="11625943" cy="4898572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Generative Adversarial Networks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Privacy Preserving Synthetic Health Data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Synthesizing Tabular Data Using Wasserstein Conditional GANs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Autoencoders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hlinkClick r:id="rId4"/>
              </a:rPr>
              <a:t>Differential Privacy Preservation for Deep Autoencoders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hlinkClick r:id="rId5"/>
              </a:rPr>
              <a:t>Differentially Private Mixture of Generative Neural Networks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Bayes Nets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hlinkClick r:id="rId6"/>
              </a:rPr>
              <a:t>PrivBayes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linkClick r:id="rId6"/>
              </a:rPr>
              <a:t>: Private Data Release via Bayesian Networks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F4EB5-139A-92B5-C86B-1752638EB304}"/>
              </a:ext>
            </a:extLst>
          </p:cNvPr>
          <p:cNvSpPr/>
          <p:nvPr/>
        </p:nvSpPr>
        <p:spPr>
          <a:xfrm>
            <a:off x="283028" y="298579"/>
            <a:ext cx="11625943" cy="1045029"/>
          </a:xfrm>
          <a:prstGeom prst="rect">
            <a:avLst/>
          </a:prstGeom>
          <a:solidFill>
            <a:schemeClr val="bg2">
              <a:lumMod val="25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Approaches to synthetic data fabrication</a:t>
            </a:r>
          </a:p>
        </p:txBody>
      </p:sp>
    </p:spTree>
    <p:extLst>
      <p:ext uri="{BB962C8B-B14F-4D97-AF65-F5344CB8AC3E}">
        <p14:creationId xmlns:p14="http://schemas.microsoft.com/office/powerpoint/2010/main" val="194931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AB772-00D5-CA14-C3FE-CA7813FDAE26}"/>
              </a:ext>
            </a:extLst>
          </p:cNvPr>
          <p:cNvSpPr/>
          <p:nvPr/>
        </p:nvSpPr>
        <p:spPr>
          <a:xfrm>
            <a:off x="283028" y="1660850"/>
            <a:ext cx="11625943" cy="48985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Time series – continuity or autocorrelation of samples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Relation integrity – preserving foreign keys when fabricating a DB with complex relations.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Interpreting numerical values – from what distribution should you sample a SKU#?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Natural language – how to protect privacy in language models is still an active field of research</a:t>
            </a:r>
          </a:p>
          <a:p>
            <a:pPr marL="1257300" lvl="2" indent="-342900"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Differential privacy in natural language processing: The story so far</a:t>
            </a:r>
            <a:endParaRPr lang="en-US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F4EB5-139A-92B5-C86B-1752638EB304}"/>
              </a:ext>
            </a:extLst>
          </p:cNvPr>
          <p:cNvSpPr/>
          <p:nvPr/>
        </p:nvSpPr>
        <p:spPr>
          <a:xfrm>
            <a:off x="283028" y="298579"/>
            <a:ext cx="11625943" cy="104502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Technical challenges</a:t>
            </a:r>
          </a:p>
        </p:txBody>
      </p:sp>
    </p:spTree>
    <p:extLst>
      <p:ext uri="{BB962C8B-B14F-4D97-AF65-F5344CB8AC3E}">
        <p14:creationId xmlns:p14="http://schemas.microsoft.com/office/powerpoint/2010/main" val="49335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5AB772-00D5-CA14-C3FE-CA7813FDAE26}"/>
              </a:ext>
            </a:extLst>
          </p:cNvPr>
          <p:cNvSpPr/>
          <p:nvPr/>
        </p:nvSpPr>
        <p:spPr>
          <a:xfrm>
            <a:off x="283027" y="1660849"/>
            <a:ext cx="11625943" cy="48985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Leapyear.io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Mostly.ai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hlinkClick r:id="rId4"/>
              </a:rPr>
              <a:t>Diveplane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hlinkClick r:id="rId5"/>
              </a:rPr>
              <a:t>DataFleets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hlinkClick r:id="rId6"/>
              </a:rPr>
              <a:t>Privitar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linkClick r:id="rId7"/>
              </a:rPr>
              <a:t>IBM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hlinkClick r:id="rId7"/>
              </a:rPr>
              <a:t>Optim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linkClick r:id="rId8"/>
              </a:rPr>
              <a:t>Gretel.ai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linkClick r:id="rId9"/>
              </a:rPr>
              <a:t>Tonic.ai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hlinkClick r:id="rId10"/>
              </a:rPr>
              <a:t>MDClone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2F4EB5-139A-92B5-C86B-1752638EB304}"/>
              </a:ext>
            </a:extLst>
          </p:cNvPr>
          <p:cNvSpPr/>
          <p:nvPr/>
        </p:nvSpPr>
        <p:spPr>
          <a:xfrm>
            <a:off x="283028" y="298579"/>
            <a:ext cx="11625943" cy="1045029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Commercial products</a:t>
            </a:r>
          </a:p>
        </p:txBody>
      </p:sp>
      <p:pic>
        <p:nvPicPr>
          <p:cNvPr id="1026" name="Picture 2" descr="synthetic data companies list">
            <a:extLst>
              <a:ext uri="{FF2B5EF4-FFF2-40B4-BE49-F238E27FC236}">
                <a16:creationId xmlns:a16="http://schemas.microsoft.com/office/drawing/2014/main" id="{97442544-58BF-FF37-613D-3DA6EAE2B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67" y="2005192"/>
            <a:ext cx="7062313" cy="4000156"/>
          </a:xfrm>
          <a:prstGeom prst="rect">
            <a:avLst/>
          </a:prstGeom>
          <a:noFill/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052B5-AD56-A820-A773-8DDD72C3513F}"/>
              </a:ext>
            </a:extLst>
          </p:cNvPr>
          <p:cNvSpPr txBox="1"/>
          <p:nvPr/>
        </p:nvSpPr>
        <p:spPr>
          <a:xfrm>
            <a:off x="6838546" y="6115600"/>
            <a:ext cx="414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Medium.com</a:t>
            </a:r>
          </a:p>
        </p:txBody>
      </p:sp>
    </p:spTree>
    <p:extLst>
      <p:ext uri="{BB962C8B-B14F-4D97-AF65-F5344CB8AC3E}">
        <p14:creationId xmlns:p14="http://schemas.microsoft.com/office/powerpoint/2010/main" val="246183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6697</TotalTime>
  <Words>383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Dotterrer</dc:creator>
  <cp:lastModifiedBy>Dominic Dotterrer</cp:lastModifiedBy>
  <cp:revision>2</cp:revision>
  <dcterms:created xsi:type="dcterms:W3CDTF">2022-07-15T20:02:43Z</dcterms:created>
  <dcterms:modified xsi:type="dcterms:W3CDTF">2022-09-15T12:55:11Z</dcterms:modified>
</cp:coreProperties>
</file>