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Inter Bold Italics" charset="1" panose="020B0802030000000004"/>
      <p:regular r:id="rId24"/>
    </p:embeddedFont>
    <p:embeddedFont>
      <p:font typeface="Inter Bold" charset="1" panose="020B0802030000000004"/>
      <p:regular r:id="rId25"/>
    </p:embeddedFont>
    <p:embeddedFont>
      <p:font typeface="Inter" charset="1" panose="020B05020300000000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8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756326" y="1734330"/>
            <a:ext cx="12105034" cy="3228090"/>
            <a:chOff x="0" y="0"/>
            <a:chExt cx="16140046" cy="4304120"/>
          </a:xfrm>
        </p:grpSpPr>
        <p:sp>
          <p:nvSpPr>
            <p:cNvPr name="AutoShape 3" id="3"/>
            <p:cNvSpPr/>
            <p:nvPr/>
          </p:nvSpPr>
          <p:spPr>
            <a:xfrm rot="5400000">
              <a:off x="7404907" y="-6796956"/>
              <a:ext cx="333828" cy="15143641"/>
            </a:xfrm>
            <a:prstGeom prst="rect">
              <a:avLst/>
            </a:prstGeom>
            <a:solidFill>
              <a:srgbClr val="62DBC8">
                <a:alpha val="19608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5400000">
              <a:off x="7404907" y="-6111092"/>
              <a:ext cx="333828" cy="15143641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5400000">
              <a:off x="7404907" y="-5425228"/>
              <a:ext cx="333828" cy="15143641"/>
            </a:xfrm>
            <a:prstGeom prst="rect">
              <a:avLst/>
            </a:prstGeom>
            <a:solidFill>
              <a:srgbClr val="62DBC8"/>
            </a:solidFill>
          </p:spPr>
        </p:sp>
        <p:sp>
          <p:nvSpPr>
            <p:cNvPr name="AutoShape 6" id="6"/>
            <p:cNvSpPr/>
            <p:nvPr/>
          </p:nvSpPr>
          <p:spPr>
            <a:xfrm rot="5400000">
              <a:off x="7404907" y="-4739363"/>
              <a:ext cx="333828" cy="15143641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  <p:sp>
          <p:nvSpPr>
            <p:cNvPr name="AutoShape 7" id="7"/>
            <p:cNvSpPr/>
            <p:nvPr/>
          </p:nvSpPr>
          <p:spPr>
            <a:xfrm rot="5400000">
              <a:off x="7404907" y="-4053499"/>
              <a:ext cx="333828" cy="15143641"/>
            </a:xfrm>
            <a:prstGeom prst="rect">
              <a:avLst/>
            </a:prstGeom>
            <a:solidFill>
              <a:srgbClr val="62DBC8">
                <a:alpha val="19608"/>
              </a:srgbClr>
            </a:solidFill>
          </p:spPr>
        </p:sp>
        <p:sp>
          <p:nvSpPr>
            <p:cNvPr name="AutoShape 8" id="8"/>
            <p:cNvSpPr/>
            <p:nvPr/>
          </p:nvSpPr>
          <p:spPr>
            <a:xfrm rot="575529">
              <a:off x="14024669" y="120685"/>
              <a:ext cx="1789390" cy="4062749"/>
            </a:xfrm>
            <a:prstGeom prst="rect">
              <a:avLst/>
            </a:prstGeom>
            <a:solidFill>
              <a:srgbClr val="F8F4F4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4126672" y="2018977"/>
            <a:ext cx="13769758" cy="2382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352"/>
              </a:lnSpc>
              <a:spcBef>
                <a:spcPct val="0"/>
              </a:spcBef>
            </a:pPr>
            <a:r>
              <a:rPr lang="en-US" sz="13823">
                <a:solidFill>
                  <a:srgbClr val="403F3D"/>
                </a:solidFill>
                <a:latin typeface="Inter Bold Italics"/>
              </a:rPr>
              <a:t>Squat Assistant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596893" y="4777558"/>
            <a:ext cx="6829316" cy="1396030"/>
            <a:chOff x="0" y="0"/>
            <a:chExt cx="9105755" cy="1861373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9105755" cy="1861373"/>
              <a:chOff x="0" y="0"/>
              <a:chExt cx="17920367" cy="3663232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7920367" cy="3663231"/>
              </a:xfrm>
              <a:custGeom>
                <a:avLst/>
                <a:gdLst/>
                <a:ahLst/>
                <a:cxnLst/>
                <a:rect r="r" b="b" t="t" l="l"/>
                <a:pathLst>
                  <a:path h="3663231" w="17920367">
                    <a:moveTo>
                      <a:pt x="17615567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3358431"/>
                    </a:lnTo>
                    <a:cubicBezTo>
                      <a:pt x="0" y="3527341"/>
                      <a:pt x="135890" y="3663231"/>
                      <a:pt x="304800" y="3663231"/>
                    </a:cubicBezTo>
                    <a:lnTo>
                      <a:pt x="17615567" y="3663231"/>
                    </a:lnTo>
                    <a:cubicBezTo>
                      <a:pt x="17784477" y="3663231"/>
                      <a:pt x="17920367" y="3527341"/>
                      <a:pt x="17920367" y="3358431"/>
                    </a:cubicBezTo>
                    <a:lnTo>
                      <a:pt x="17920367" y="304800"/>
                    </a:lnTo>
                    <a:cubicBezTo>
                      <a:pt x="17920367" y="135890"/>
                      <a:pt x="17784477" y="0"/>
                      <a:pt x="17615567" y="0"/>
                    </a:cubicBezTo>
                    <a:close/>
                  </a:path>
                </a:pathLst>
              </a:custGeom>
              <a:solidFill>
                <a:srgbClr val="62DBC8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738818" y="616422"/>
              <a:ext cx="7628119" cy="5809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79"/>
                </a:lnSpc>
                <a:spcBef>
                  <a:spcPct val="0"/>
                </a:spcBef>
              </a:pPr>
              <a:r>
                <a:rPr lang="en-US" sz="2628" spc="183">
                  <a:solidFill>
                    <a:srgbClr val="403F3D"/>
                  </a:solidFill>
                  <a:latin typeface="Inter Bold"/>
                </a:rPr>
                <a:t>YOUR HOME-GYM SUPPORTER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09583" y="8064123"/>
            <a:ext cx="7634179" cy="1862755"/>
            <a:chOff x="0" y="0"/>
            <a:chExt cx="10178905" cy="2483673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0178905" cy="2483673"/>
              <a:chOff x="0" y="0"/>
              <a:chExt cx="20032356" cy="4887934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0032356" cy="4887935"/>
              </a:xfrm>
              <a:custGeom>
                <a:avLst/>
                <a:gdLst/>
                <a:ahLst/>
                <a:cxnLst/>
                <a:rect r="r" b="b" t="t" l="l"/>
                <a:pathLst>
                  <a:path h="4887935" w="20032356">
                    <a:moveTo>
                      <a:pt x="1972755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583135"/>
                    </a:lnTo>
                    <a:cubicBezTo>
                      <a:pt x="0" y="4752044"/>
                      <a:pt x="135890" y="4887935"/>
                      <a:pt x="304800" y="4887935"/>
                    </a:cubicBezTo>
                    <a:lnTo>
                      <a:pt x="19727556" y="4887935"/>
                    </a:lnTo>
                    <a:cubicBezTo>
                      <a:pt x="19896466" y="4887935"/>
                      <a:pt x="20032356" y="4752044"/>
                      <a:pt x="20032356" y="4583135"/>
                    </a:cubicBezTo>
                    <a:lnTo>
                      <a:pt x="20032356" y="304800"/>
                    </a:lnTo>
                    <a:cubicBezTo>
                      <a:pt x="20032356" y="135890"/>
                      <a:pt x="19896466" y="0"/>
                      <a:pt x="19727556" y="0"/>
                    </a:cubicBezTo>
                    <a:close/>
                  </a:path>
                </a:pathLst>
              </a:custGeom>
              <a:solidFill>
                <a:srgbClr val="62DBC8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825891" y="616422"/>
              <a:ext cx="8527124" cy="12032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79"/>
                </a:lnSpc>
                <a:spcBef>
                  <a:spcPct val="0"/>
                </a:spcBef>
              </a:pPr>
              <a:r>
                <a:rPr lang="en-US" sz="2628" spc="183">
                  <a:solidFill>
                    <a:srgbClr val="403F3D"/>
                  </a:solidFill>
                  <a:latin typeface="Inter Bold"/>
                </a:rPr>
                <a:t>Domenico D’Orsi, Matteo Manni, Lorenzo Mazzei, Denny Meini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278828" y="7422477"/>
            <a:ext cx="169568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403F3D"/>
                </a:solidFill>
                <a:latin typeface="Inter Bold"/>
              </a:rPr>
              <a:t>Group 10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971844" y="8452575"/>
            <a:ext cx="6434257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403F3D"/>
                </a:solidFill>
                <a:latin typeface="Inter Bold"/>
              </a:rPr>
              <a:t>Mobile And Social Sensing System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403F3D"/>
                </a:solidFill>
                <a:latin typeface="Inter Bold"/>
              </a:rPr>
              <a:t>A.A 2023/24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43037" y="0"/>
            <a:ext cx="1069867" cy="10287000"/>
            <a:chOff x="0" y="0"/>
            <a:chExt cx="1426490" cy="13716000"/>
          </a:xfrm>
        </p:grpSpPr>
        <p:sp>
          <p:nvSpPr>
            <p:cNvPr name="AutoShape 3" id="3"/>
            <p:cNvSpPr/>
            <p:nvPr/>
          </p:nvSpPr>
          <p:spPr>
            <a:xfrm rot="-10800000">
              <a:off x="1146533" y="0"/>
              <a:ext cx="279957" cy="137160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-10800000">
              <a:off x="571452" y="0"/>
              <a:ext cx="280997" cy="13716000"/>
            </a:xfrm>
            <a:prstGeom prst="rect">
              <a:avLst/>
            </a:prstGeom>
            <a:solidFill>
              <a:srgbClr val="62DBC8"/>
            </a:solidFill>
          </p:spPr>
        </p:sp>
        <p:sp>
          <p:nvSpPr>
            <p:cNvPr name="AutoShape 5" id="5"/>
            <p:cNvSpPr/>
            <p:nvPr/>
          </p:nvSpPr>
          <p:spPr>
            <a:xfrm rot="-10800000">
              <a:off x="0" y="0"/>
              <a:ext cx="278410" cy="137160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727488" y="403785"/>
            <a:ext cx="7174759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60"/>
              </a:lnSpc>
              <a:spcBef>
                <a:spcPct val="0"/>
              </a:spcBef>
            </a:pPr>
            <a:r>
              <a:rPr lang="en-US" sz="5600" strike="noStrike" u="none">
                <a:solidFill>
                  <a:srgbClr val="403F3D"/>
                </a:solidFill>
                <a:latin typeface="Inter Bold Italics"/>
              </a:rPr>
              <a:t>MAIN ISSUES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579601" y="1786498"/>
            <a:ext cx="7470534" cy="2986709"/>
            <a:chOff x="0" y="0"/>
            <a:chExt cx="23421643" cy="93639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421643" cy="9363939"/>
            </a:xfrm>
            <a:custGeom>
              <a:avLst/>
              <a:gdLst/>
              <a:ahLst/>
              <a:cxnLst/>
              <a:rect r="r" b="b" t="t" l="l"/>
              <a:pathLst>
                <a:path h="9363939" w="23421643">
                  <a:moveTo>
                    <a:pt x="2311684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9059139"/>
                  </a:lnTo>
                  <a:cubicBezTo>
                    <a:pt x="0" y="9228049"/>
                    <a:pt x="135890" y="9363939"/>
                    <a:pt x="304800" y="9363939"/>
                  </a:cubicBezTo>
                  <a:lnTo>
                    <a:pt x="23116843" y="9363939"/>
                  </a:lnTo>
                  <a:cubicBezTo>
                    <a:pt x="23285752" y="9363939"/>
                    <a:pt x="23421643" y="9228049"/>
                    <a:pt x="23421643" y="9059139"/>
                  </a:cubicBezTo>
                  <a:lnTo>
                    <a:pt x="23421643" y="304800"/>
                  </a:lnTo>
                  <a:cubicBezTo>
                    <a:pt x="23421643" y="135890"/>
                    <a:pt x="23285752" y="0"/>
                    <a:pt x="23116843" y="0"/>
                  </a:cubicBezTo>
                  <a:close/>
                </a:path>
              </a:pathLst>
            </a:custGeom>
            <a:solidFill>
              <a:srgbClr val="F2EDED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316954" y="3001087"/>
            <a:ext cx="599582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403F3D"/>
                </a:solidFill>
                <a:latin typeface="Inter"/>
              </a:rPr>
              <a:t>No API Available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579601" y="5513793"/>
            <a:ext cx="7470534" cy="2986709"/>
            <a:chOff x="0" y="0"/>
            <a:chExt cx="23421643" cy="93639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421643" cy="9363939"/>
            </a:xfrm>
            <a:custGeom>
              <a:avLst/>
              <a:gdLst/>
              <a:ahLst/>
              <a:cxnLst/>
              <a:rect r="r" b="b" t="t" l="l"/>
              <a:pathLst>
                <a:path h="9363939" w="23421643">
                  <a:moveTo>
                    <a:pt x="2311684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9059139"/>
                  </a:lnTo>
                  <a:cubicBezTo>
                    <a:pt x="0" y="9228049"/>
                    <a:pt x="135890" y="9363939"/>
                    <a:pt x="304800" y="9363939"/>
                  </a:cubicBezTo>
                  <a:lnTo>
                    <a:pt x="23116843" y="9363939"/>
                  </a:lnTo>
                  <a:cubicBezTo>
                    <a:pt x="23285752" y="9363939"/>
                    <a:pt x="23421643" y="9228049"/>
                    <a:pt x="23421643" y="9059139"/>
                  </a:cubicBezTo>
                  <a:lnTo>
                    <a:pt x="23421643" y="304800"/>
                  </a:lnTo>
                  <a:cubicBezTo>
                    <a:pt x="23421643" y="135890"/>
                    <a:pt x="23285752" y="0"/>
                    <a:pt x="23116843" y="0"/>
                  </a:cubicBezTo>
                  <a:close/>
                </a:path>
              </a:pathLst>
            </a:custGeom>
            <a:solidFill>
              <a:srgbClr val="F2EDED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316954" y="6480732"/>
            <a:ext cx="5995827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403F3D"/>
                </a:solidFill>
                <a:latin typeface="Inter"/>
              </a:rPr>
              <a:t>No bluetooth communication with external app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0" y="0"/>
            <a:ext cx="6018839" cy="10287000"/>
          </a:xfrm>
          <a:custGeom>
            <a:avLst/>
            <a:gdLst/>
            <a:ahLst/>
            <a:cxnLst/>
            <a:rect r="r" b="b" t="t" l="l"/>
            <a:pathLst>
              <a:path h="10287000" w="6018839">
                <a:moveTo>
                  <a:pt x="0" y="0"/>
                </a:moveTo>
                <a:lnTo>
                  <a:pt x="6018839" y="0"/>
                </a:lnTo>
                <a:lnTo>
                  <a:pt x="601883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5" t="0" r="-111329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950" y="2346952"/>
            <a:ext cx="19011900" cy="1072982"/>
            <a:chOff x="0" y="0"/>
            <a:chExt cx="25349200" cy="1430643"/>
          </a:xfrm>
        </p:grpSpPr>
        <p:sp>
          <p:nvSpPr>
            <p:cNvPr name="AutoShape 3" id="3"/>
            <p:cNvSpPr/>
            <p:nvPr/>
          </p:nvSpPr>
          <p:spPr>
            <a:xfrm rot="-5400000">
              <a:off x="12534900" y="-11282057"/>
              <a:ext cx="279400" cy="251460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-5400000">
              <a:off x="12535419" y="-11957697"/>
              <a:ext cx="278361" cy="25349200"/>
            </a:xfrm>
            <a:prstGeom prst="rect">
              <a:avLst/>
            </a:prstGeom>
            <a:solidFill>
              <a:srgbClr val="62DBC8"/>
            </a:solidFill>
          </p:spPr>
        </p:sp>
        <p:sp>
          <p:nvSpPr>
            <p:cNvPr name="AutoShape 5" id="5"/>
            <p:cNvSpPr/>
            <p:nvPr/>
          </p:nvSpPr>
          <p:spPr>
            <a:xfrm rot="-5400000">
              <a:off x="12533318" y="-12279318"/>
              <a:ext cx="282563" cy="248412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361950" y="8185318"/>
            <a:ext cx="19011900" cy="1072982"/>
            <a:chOff x="0" y="0"/>
            <a:chExt cx="25349200" cy="1430643"/>
          </a:xfrm>
        </p:grpSpPr>
        <p:sp>
          <p:nvSpPr>
            <p:cNvPr name="AutoShape 7" id="7"/>
            <p:cNvSpPr/>
            <p:nvPr/>
          </p:nvSpPr>
          <p:spPr>
            <a:xfrm rot="-5400000">
              <a:off x="12534900" y="-11282057"/>
              <a:ext cx="279400" cy="251460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  <p:sp>
          <p:nvSpPr>
            <p:cNvPr name="AutoShape 8" id="8"/>
            <p:cNvSpPr/>
            <p:nvPr/>
          </p:nvSpPr>
          <p:spPr>
            <a:xfrm rot="-5400000">
              <a:off x="12535419" y="-11957697"/>
              <a:ext cx="278361" cy="25349200"/>
            </a:xfrm>
            <a:prstGeom prst="rect">
              <a:avLst/>
            </a:prstGeom>
            <a:solidFill>
              <a:srgbClr val="62DBC8"/>
            </a:solidFill>
          </p:spPr>
        </p:sp>
        <p:sp>
          <p:nvSpPr>
            <p:cNvPr name="AutoShape 9" id="9"/>
            <p:cNvSpPr/>
            <p:nvPr/>
          </p:nvSpPr>
          <p:spPr>
            <a:xfrm rot="-5400000">
              <a:off x="12533318" y="-12279318"/>
              <a:ext cx="282563" cy="248412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4019688" y="1324021"/>
            <a:ext cx="10248624" cy="8721809"/>
          </a:xfrm>
          <a:custGeom>
            <a:avLst/>
            <a:gdLst/>
            <a:ahLst/>
            <a:cxnLst/>
            <a:rect r="r" b="b" t="t" l="l"/>
            <a:pathLst>
              <a:path h="8721809" w="10248624">
                <a:moveTo>
                  <a:pt x="0" y="0"/>
                </a:moveTo>
                <a:lnTo>
                  <a:pt x="10248624" y="0"/>
                </a:lnTo>
                <a:lnTo>
                  <a:pt x="10248624" y="8721808"/>
                </a:lnTo>
                <a:lnTo>
                  <a:pt x="0" y="87218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9525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11" id="11"/>
          <p:cNvSpPr txBox="true"/>
          <p:nvPr/>
        </p:nvSpPr>
        <p:spPr>
          <a:xfrm rot="0">
            <a:off x="5218162" y="224155"/>
            <a:ext cx="7851677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5599">
                <a:solidFill>
                  <a:srgbClr val="403F3D"/>
                </a:solidFill>
                <a:latin typeface="Inter Bold Italics"/>
              </a:rPr>
              <a:t>Smartwatch workflow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62D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89954" y="2675838"/>
            <a:ext cx="8861755" cy="4925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59"/>
              </a:lnSpc>
            </a:pPr>
            <a:r>
              <a:rPr lang="en-US" sz="10799">
                <a:solidFill>
                  <a:srgbClr val="403F3D"/>
                </a:solidFill>
                <a:latin typeface="Inter Bold Italics"/>
              </a:rPr>
              <a:t>Overall application</a:t>
            </a:r>
          </a:p>
          <a:p>
            <a:pPr algn="l">
              <a:lnSpc>
                <a:spcPts val="12960"/>
              </a:lnSpc>
            </a:pPr>
            <a:r>
              <a:rPr lang="en-US" sz="10800">
                <a:solidFill>
                  <a:srgbClr val="403F3D"/>
                </a:solidFill>
                <a:latin typeface="Inter Bold Italics"/>
              </a:rPr>
              <a:t>pipeline</a:t>
            </a:r>
          </a:p>
        </p:txBody>
      </p:sp>
      <p:grpSp>
        <p:nvGrpSpPr>
          <p:cNvPr name="Group 3" id="3"/>
          <p:cNvGrpSpPr/>
          <p:nvPr/>
        </p:nvGrpSpPr>
        <p:grpSpPr>
          <a:xfrm rot="-5400000">
            <a:off x="-7940759" y="8969459"/>
            <a:ext cx="19011900" cy="1072982"/>
            <a:chOff x="0" y="0"/>
            <a:chExt cx="25349200" cy="1430643"/>
          </a:xfrm>
        </p:grpSpPr>
        <p:sp>
          <p:nvSpPr>
            <p:cNvPr name="AutoShape 4" id="4"/>
            <p:cNvSpPr/>
            <p:nvPr/>
          </p:nvSpPr>
          <p:spPr>
            <a:xfrm rot="-5400000">
              <a:off x="12636500" y="-11282057"/>
              <a:ext cx="279400" cy="25146000"/>
            </a:xfrm>
            <a:prstGeom prst="rect">
              <a:avLst/>
            </a:prstGeom>
            <a:solidFill>
              <a:srgbClr val="F8F4F4">
                <a:alpha val="49804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-5400000">
              <a:off x="12535419" y="-11957697"/>
              <a:ext cx="278361" cy="25349200"/>
            </a:xfrm>
            <a:prstGeom prst="rect">
              <a:avLst/>
            </a:prstGeom>
            <a:solidFill>
              <a:srgbClr val="F8F4F4"/>
            </a:solidFill>
          </p:spPr>
        </p:sp>
        <p:sp>
          <p:nvSpPr>
            <p:cNvPr name="AutoShape 6" id="6"/>
            <p:cNvSpPr/>
            <p:nvPr/>
          </p:nvSpPr>
          <p:spPr>
            <a:xfrm rot="-5400000">
              <a:off x="12787318" y="-12279318"/>
              <a:ext cx="282563" cy="24841200"/>
            </a:xfrm>
            <a:prstGeom prst="rect">
              <a:avLst/>
            </a:prstGeom>
            <a:solidFill>
              <a:srgbClr val="F8F4F4">
                <a:alpha val="49804"/>
              </a:srgbClr>
            </a:solid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950" y="3809327"/>
            <a:ext cx="19011900" cy="1072982"/>
            <a:chOff x="0" y="0"/>
            <a:chExt cx="25349200" cy="1430643"/>
          </a:xfrm>
        </p:grpSpPr>
        <p:sp>
          <p:nvSpPr>
            <p:cNvPr name="AutoShape 3" id="3"/>
            <p:cNvSpPr/>
            <p:nvPr/>
          </p:nvSpPr>
          <p:spPr>
            <a:xfrm rot="-5400000">
              <a:off x="12534900" y="-11282057"/>
              <a:ext cx="279400" cy="251460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-5400000">
              <a:off x="12535419" y="-11957697"/>
              <a:ext cx="278361" cy="25349200"/>
            </a:xfrm>
            <a:prstGeom prst="rect">
              <a:avLst/>
            </a:prstGeom>
            <a:solidFill>
              <a:srgbClr val="62DBC8"/>
            </a:solidFill>
          </p:spPr>
        </p:sp>
        <p:sp>
          <p:nvSpPr>
            <p:cNvPr name="AutoShape 5" id="5"/>
            <p:cNvSpPr/>
            <p:nvPr/>
          </p:nvSpPr>
          <p:spPr>
            <a:xfrm rot="-5400000">
              <a:off x="12533318" y="-12279318"/>
              <a:ext cx="282563" cy="248412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886173" y="2942527"/>
            <a:ext cx="5463662" cy="3086100"/>
            <a:chOff x="0" y="0"/>
            <a:chExt cx="1438989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38989" cy="812800"/>
            </a:xfrm>
            <a:custGeom>
              <a:avLst/>
              <a:gdLst/>
              <a:ahLst/>
              <a:cxnLst/>
              <a:rect r="r" b="b" t="t" l="l"/>
              <a:pathLst>
                <a:path h="812800" w="1438989">
                  <a:moveTo>
                    <a:pt x="72266" y="0"/>
                  </a:moveTo>
                  <a:lnTo>
                    <a:pt x="1366723" y="0"/>
                  </a:lnTo>
                  <a:cubicBezTo>
                    <a:pt x="1385889" y="0"/>
                    <a:pt x="1404270" y="7614"/>
                    <a:pt x="1417823" y="21166"/>
                  </a:cubicBezTo>
                  <a:cubicBezTo>
                    <a:pt x="1431375" y="34719"/>
                    <a:pt x="1438989" y="53100"/>
                    <a:pt x="1438989" y="72266"/>
                  </a:cubicBezTo>
                  <a:lnTo>
                    <a:pt x="1438989" y="740534"/>
                  </a:lnTo>
                  <a:cubicBezTo>
                    <a:pt x="1438989" y="759700"/>
                    <a:pt x="1431375" y="778081"/>
                    <a:pt x="1417823" y="791634"/>
                  </a:cubicBezTo>
                  <a:cubicBezTo>
                    <a:pt x="1404270" y="805186"/>
                    <a:pt x="1385889" y="812800"/>
                    <a:pt x="1366723" y="812800"/>
                  </a:cubicBezTo>
                  <a:lnTo>
                    <a:pt x="72266" y="812800"/>
                  </a:lnTo>
                  <a:cubicBezTo>
                    <a:pt x="53100" y="812800"/>
                    <a:pt x="34719" y="805186"/>
                    <a:pt x="21166" y="791634"/>
                  </a:cubicBezTo>
                  <a:cubicBezTo>
                    <a:pt x="7614" y="778081"/>
                    <a:pt x="0" y="759700"/>
                    <a:pt x="0" y="740534"/>
                  </a:cubicBezTo>
                  <a:lnTo>
                    <a:pt x="0" y="72266"/>
                  </a:lnTo>
                  <a:cubicBezTo>
                    <a:pt x="0" y="53100"/>
                    <a:pt x="7614" y="34719"/>
                    <a:pt x="21166" y="21166"/>
                  </a:cubicBezTo>
                  <a:cubicBezTo>
                    <a:pt x="34719" y="7614"/>
                    <a:pt x="53100" y="0"/>
                    <a:pt x="72266" y="0"/>
                  </a:cubicBezTo>
                  <a:close/>
                </a:path>
              </a:pathLst>
            </a:custGeom>
            <a:solidFill>
              <a:srgbClr val="62DBC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438989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107565" y="1783380"/>
            <a:ext cx="3360120" cy="6720239"/>
          </a:xfrm>
          <a:custGeom>
            <a:avLst/>
            <a:gdLst/>
            <a:ahLst/>
            <a:cxnLst/>
            <a:rect r="r" b="b" t="t" l="l"/>
            <a:pathLst>
              <a:path h="6720239" w="3360120">
                <a:moveTo>
                  <a:pt x="0" y="0"/>
                </a:moveTo>
                <a:lnTo>
                  <a:pt x="3360119" y="0"/>
                </a:lnTo>
                <a:lnTo>
                  <a:pt x="3360119" y="6720240"/>
                </a:lnTo>
                <a:lnTo>
                  <a:pt x="0" y="6720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083533" y="3163228"/>
            <a:ext cx="5985617" cy="2365181"/>
            <a:chOff x="0" y="0"/>
            <a:chExt cx="7980823" cy="315357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2629675"/>
              <a:ext cx="7980823" cy="523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403F3D"/>
                  </a:solidFill>
                  <a:latin typeface="Inter"/>
                </a:rPr>
                <a:t>Choosing our workout configuration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47625"/>
              <a:ext cx="7980823" cy="21300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160"/>
                </a:lnSpc>
              </a:pPr>
              <a:r>
                <a:rPr lang="en-US" sz="5600">
                  <a:solidFill>
                    <a:srgbClr val="403F3D"/>
                  </a:solidFill>
                  <a:latin typeface="Inter Bold Italics"/>
                </a:rPr>
                <a:t>Parameters setup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2061191" y="2371725"/>
            <a:ext cx="1072982" cy="5543550"/>
            <a:chOff x="0" y="0"/>
            <a:chExt cx="1430643" cy="7391400"/>
          </a:xfrm>
        </p:grpSpPr>
        <p:sp>
          <p:nvSpPr>
            <p:cNvPr name="AutoShape 3" id="3"/>
            <p:cNvSpPr/>
            <p:nvPr/>
          </p:nvSpPr>
          <p:spPr>
            <a:xfrm rot="-10800000">
              <a:off x="575622" y="0"/>
              <a:ext cx="279400" cy="7391400"/>
            </a:xfrm>
            <a:prstGeom prst="rect">
              <a:avLst/>
            </a:prstGeom>
            <a:solidFill>
              <a:srgbClr val="62DBC8"/>
            </a:solidFill>
          </p:spPr>
        </p:sp>
        <p:sp>
          <p:nvSpPr>
            <p:cNvPr name="AutoShape 4" id="4"/>
            <p:cNvSpPr/>
            <p:nvPr/>
          </p:nvSpPr>
          <p:spPr>
            <a:xfrm rot="-10800000">
              <a:off x="1151243" y="0"/>
              <a:ext cx="279400" cy="73914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-10800000">
              <a:off x="0" y="0"/>
              <a:ext cx="279400" cy="73914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948735" y="1028700"/>
            <a:ext cx="6682732" cy="8229600"/>
            <a:chOff x="0" y="0"/>
            <a:chExt cx="20454128" cy="251886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454128" cy="25188695"/>
            </a:xfrm>
            <a:custGeom>
              <a:avLst/>
              <a:gdLst/>
              <a:ahLst/>
              <a:cxnLst/>
              <a:rect r="r" b="b" t="t" l="l"/>
              <a:pathLst>
                <a:path h="25188695" w="20454128">
                  <a:moveTo>
                    <a:pt x="20149328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4883895"/>
                  </a:lnTo>
                  <a:cubicBezTo>
                    <a:pt x="0" y="25052806"/>
                    <a:pt x="135890" y="25188695"/>
                    <a:pt x="304800" y="25188695"/>
                  </a:cubicBezTo>
                  <a:lnTo>
                    <a:pt x="20149328" y="25188695"/>
                  </a:lnTo>
                  <a:cubicBezTo>
                    <a:pt x="20318239" y="25188695"/>
                    <a:pt x="20454128" y="25052806"/>
                    <a:pt x="20454128" y="24883895"/>
                  </a:cubicBezTo>
                  <a:lnTo>
                    <a:pt x="20454128" y="304800"/>
                  </a:lnTo>
                  <a:cubicBezTo>
                    <a:pt x="20454128" y="135890"/>
                    <a:pt x="20318239" y="0"/>
                    <a:pt x="20149328" y="0"/>
                  </a:cubicBezTo>
                  <a:close/>
                </a:path>
              </a:pathLst>
            </a:custGeom>
            <a:solidFill>
              <a:srgbClr val="F2EDED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15885466" y="2371725"/>
            <a:ext cx="1072982" cy="5543550"/>
            <a:chOff x="0" y="0"/>
            <a:chExt cx="1430643" cy="7391400"/>
          </a:xfrm>
        </p:grpSpPr>
        <p:sp>
          <p:nvSpPr>
            <p:cNvPr name="AutoShape 9" id="9"/>
            <p:cNvSpPr/>
            <p:nvPr/>
          </p:nvSpPr>
          <p:spPr>
            <a:xfrm rot="-10800000">
              <a:off x="575622" y="0"/>
              <a:ext cx="279400" cy="7391400"/>
            </a:xfrm>
            <a:prstGeom prst="rect">
              <a:avLst/>
            </a:prstGeom>
            <a:solidFill>
              <a:srgbClr val="62DBC8"/>
            </a:solidFill>
          </p:spPr>
        </p:sp>
        <p:sp>
          <p:nvSpPr>
            <p:cNvPr name="AutoShape 10" id="10"/>
            <p:cNvSpPr/>
            <p:nvPr/>
          </p:nvSpPr>
          <p:spPr>
            <a:xfrm rot="-10800000">
              <a:off x="1151243" y="0"/>
              <a:ext cx="279400" cy="73914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  <p:sp>
          <p:nvSpPr>
            <p:cNvPr name="AutoShape 11" id="11"/>
            <p:cNvSpPr/>
            <p:nvPr/>
          </p:nvSpPr>
          <p:spPr>
            <a:xfrm rot="-10800000">
              <a:off x="0" y="0"/>
              <a:ext cx="279400" cy="73914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656533" y="1028700"/>
            <a:ext cx="6549043" cy="8229600"/>
            <a:chOff x="0" y="0"/>
            <a:chExt cx="20532582" cy="2580147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532582" cy="25801470"/>
            </a:xfrm>
            <a:custGeom>
              <a:avLst/>
              <a:gdLst/>
              <a:ahLst/>
              <a:cxnLst/>
              <a:rect r="r" b="b" t="t" l="l"/>
              <a:pathLst>
                <a:path h="25801470" w="20532582">
                  <a:moveTo>
                    <a:pt x="2022778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5496670"/>
                  </a:lnTo>
                  <a:cubicBezTo>
                    <a:pt x="0" y="25665581"/>
                    <a:pt x="135890" y="25801470"/>
                    <a:pt x="304800" y="25801470"/>
                  </a:cubicBezTo>
                  <a:lnTo>
                    <a:pt x="20227782" y="25801470"/>
                  </a:lnTo>
                  <a:cubicBezTo>
                    <a:pt x="20396693" y="25801470"/>
                    <a:pt x="20532582" y="25665581"/>
                    <a:pt x="20532582" y="25496670"/>
                  </a:cubicBezTo>
                  <a:lnTo>
                    <a:pt x="20532582" y="304800"/>
                  </a:lnTo>
                  <a:cubicBezTo>
                    <a:pt x="20532582" y="135890"/>
                    <a:pt x="20396693" y="0"/>
                    <a:pt x="20227782" y="0"/>
                  </a:cubicBezTo>
                  <a:close/>
                </a:path>
              </a:pathLst>
            </a:custGeom>
            <a:solidFill>
              <a:srgbClr val="F2EDED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3349830" y="1028700"/>
            <a:ext cx="4066660" cy="8229600"/>
          </a:xfrm>
          <a:custGeom>
            <a:avLst/>
            <a:gdLst/>
            <a:ahLst/>
            <a:cxnLst/>
            <a:rect r="r" b="b" t="t" l="l"/>
            <a:pathLst>
              <a:path h="8229600" w="4066660">
                <a:moveTo>
                  <a:pt x="0" y="0"/>
                </a:moveTo>
                <a:lnTo>
                  <a:pt x="4066660" y="0"/>
                </a:lnTo>
                <a:lnTo>
                  <a:pt x="406666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796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981343" y="1028700"/>
            <a:ext cx="4086449" cy="8229600"/>
          </a:xfrm>
          <a:custGeom>
            <a:avLst/>
            <a:gdLst/>
            <a:ahLst/>
            <a:cxnLst/>
            <a:rect r="r" b="b" t="t" l="l"/>
            <a:pathLst>
              <a:path h="8229600" w="4086449">
                <a:moveTo>
                  <a:pt x="0" y="0"/>
                </a:moveTo>
                <a:lnTo>
                  <a:pt x="4086449" y="0"/>
                </a:lnTo>
                <a:lnTo>
                  <a:pt x="408644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796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7600950" y="4103729"/>
            <a:ext cx="3086100" cy="2079541"/>
            <a:chOff x="0" y="0"/>
            <a:chExt cx="812800" cy="54769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547698"/>
            </a:xfrm>
            <a:custGeom>
              <a:avLst/>
              <a:gdLst/>
              <a:ahLst/>
              <a:cxnLst/>
              <a:rect r="r" b="b" t="t" l="l"/>
              <a:pathLst>
                <a:path h="547698" w="812800">
                  <a:moveTo>
                    <a:pt x="812800" y="273849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344498"/>
                  </a:lnTo>
                  <a:lnTo>
                    <a:pt x="406400" y="344498"/>
                  </a:lnTo>
                  <a:lnTo>
                    <a:pt x="406400" y="547698"/>
                  </a:lnTo>
                  <a:lnTo>
                    <a:pt x="812800" y="273849"/>
                  </a:lnTo>
                  <a:close/>
                </a:path>
              </a:pathLst>
            </a:custGeom>
            <a:solidFill>
              <a:srgbClr val="62DBC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55575"/>
              <a:ext cx="711200" cy="188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5774548" y="47625"/>
            <a:ext cx="6738904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5600">
                <a:solidFill>
                  <a:srgbClr val="403F3D"/>
                </a:solidFill>
                <a:latin typeface="Inter Bold Italics"/>
              </a:rPr>
              <a:t>Exercise execution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950" y="3809327"/>
            <a:ext cx="19011900" cy="1072982"/>
            <a:chOff x="0" y="0"/>
            <a:chExt cx="25349200" cy="1430643"/>
          </a:xfrm>
        </p:grpSpPr>
        <p:sp>
          <p:nvSpPr>
            <p:cNvPr name="AutoShape 3" id="3"/>
            <p:cNvSpPr/>
            <p:nvPr/>
          </p:nvSpPr>
          <p:spPr>
            <a:xfrm rot="-5400000">
              <a:off x="12534900" y="-11282057"/>
              <a:ext cx="279400" cy="251460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-5400000">
              <a:off x="12535419" y="-11957697"/>
              <a:ext cx="278361" cy="25349200"/>
            </a:xfrm>
            <a:prstGeom prst="rect">
              <a:avLst/>
            </a:prstGeom>
            <a:solidFill>
              <a:srgbClr val="62DBC8"/>
            </a:solidFill>
          </p:spPr>
        </p:sp>
        <p:sp>
          <p:nvSpPr>
            <p:cNvPr name="AutoShape 5" id="5"/>
            <p:cNvSpPr/>
            <p:nvPr/>
          </p:nvSpPr>
          <p:spPr>
            <a:xfrm rot="-5400000">
              <a:off x="12533318" y="-12279318"/>
              <a:ext cx="282563" cy="248412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737022" y="2802769"/>
            <a:ext cx="5651983" cy="3086100"/>
            <a:chOff x="0" y="0"/>
            <a:chExt cx="1488588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88588" cy="812800"/>
            </a:xfrm>
            <a:custGeom>
              <a:avLst/>
              <a:gdLst/>
              <a:ahLst/>
              <a:cxnLst/>
              <a:rect r="r" b="b" t="t" l="l"/>
              <a:pathLst>
                <a:path h="812800" w="1488588">
                  <a:moveTo>
                    <a:pt x="69858" y="0"/>
                  </a:moveTo>
                  <a:lnTo>
                    <a:pt x="1418730" y="0"/>
                  </a:lnTo>
                  <a:cubicBezTo>
                    <a:pt x="1437258" y="0"/>
                    <a:pt x="1455026" y="7360"/>
                    <a:pt x="1468127" y="20461"/>
                  </a:cubicBezTo>
                  <a:cubicBezTo>
                    <a:pt x="1481228" y="33562"/>
                    <a:pt x="1488588" y="51331"/>
                    <a:pt x="1488588" y="69858"/>
                  </a:cubicBezTo>
                  <a:lnTo>
                    <a:pt x="1488588" y="742942"/>
                  </a:lnTo>
                  <a:cubicBezTo>
                    <a:pt x="1488588" y="761469"/>
                    <a:pt x="1481228" y="779238"/>
                    <a:pt x="1468127" y="792339"/>
                  </a:cubicBezTo>
                  <a:cubicBezTo>
                    <a:pt x="1455026" y="805440"/>
                    <a:pt x="1437258" y="812800"/>
                    <a:pt x="1418730" y="812800"/>
                  </a:cubicBezTo>
                  <a:lnTo>
                    <a:pt x="69858" y="812800"/>
                  </a:lnTo>
                  <a:cubicBezTo>
                    <a:pt x="51331" y="812800"/>
                    <a:pt x="33562" y="805440"/>
                    <a:pt x="20461" y="792339"/>
                  </a:cubicBezTo>
                  <a:cubicBezTo>
                    <a:pt x="7360" y="779238"/>
                    <a:pt x="0" y="761469"/>
                    <a:pt x="0" y="742942"/>
                  </a:cubicBezTo>
                  <a:lnTo>
                    <a:pt x="0" y="69858"/>
                  </a:lnTo>
                  <a:cubicBezTo>
                    <a:pt x="0" y="51331"/>
                    <a:pt x="7360" y="33562"/>
                    <a:pt x="20461" y="20461"/>
                  </a:cubicBezTo>
                  <a:cubicBezTo>
                    <a:pt x="33562" y="7360"/>
                    <a:pt x="51331" y="0"/>
                    <a:pt x="69858" y="0"/>
                  </a:cubicBezTo>
                  <a:close/>
                </a:path>
              </a:pathLst>
            </a:custGeom>
            <a:solidFill>
              <a:srgbClr val="62DBC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488588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647986" y="1292118"/>
            <a:ext cx="3593309" cy="7180384"/>
          </a:xfrm>
          <a:custGeom>
            <a:avLst/>
            <a:gdLst/>
            <a:ahLst/>
            <a:cxnLst/>
            <a:rect r="r" b="b" t="t" l="l"/>
            <a:pathLst>
              <a:path h="7180384" w="3593309">
                <a:moveTo>
                  <a:pt x="0" y="0"/>
                </a:moveTo>
                <a:lnTo>
                  <a:pt x="3593308" y="0"/>
                </a:lnTo>
                <a:lnTo>
                  <a:pt x="3593308" y="7180384"/>
                </a:lnTo>
                <a:lnTo>
                  <a:pt x="0" y="7180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556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0" id="10"/>
          <p:cNvGrpSpPr/>
          <p:nvPr/>
        </p:nvGrpSpPr>
        <p:grpSpPr>
          <a:xfrm rot="0">
            <a:off x="1732951" y="3344670"/>
            <a:ext cx="5467732" cy="2002297"/>
            <a:chOff x="0" y="0"/>
            <a:chExt cx="7290310" cy="266972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588275"/>
              <a:ext cx="7290310" cy="10814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403F3D"/>
                  </a:solidFill>
                  <a:latin typeface="Inter"/>
                </a:rPr>
                <a:t>Wrong repetitions and average BPM value are reported in this fragment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47625"/>
              <a:ext cx="7290310" cy="1088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160"/>
                </a:lnSpc>
              </a:pPr>
              <a:r>
                <a:rPr lang="en-US" sz="5600">
                  <a:solidFill>
                    <a:srgbClr val="403F3D"/>
                  </a:solidFill>
                  <a:latin typeface="Inter Bold Italics"/>
                </a:rPr>
                <a:t>Workout report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950" y="4070518"/>
            <a:ext cx="19011900" cy="1072982"/>
            <a:chOff x="0" y="0"/>
            <a:chExt cx="25349200" cy="1430643"/>
          </a:xfrm>
        </p:grpSpPr>
        <p:sp>
          <p:nvSpPr>
            <p:cNvPr name="AutoShape 3" id="3"/>
            <p:cNvSpPr/>
            <p:nvPr/>
          </p:nvSpPr>
          <p:spPr>
            <a:xfrm rot="-5400000">
              <a:off x="12534900" y="-11282057"/>
              <a:ext cx="279400" cy="251460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-5400000">
              <a:off x="12535419" y="-11957697"/>
              <a:ext cx="278361" cy="25349200"/>
            </a:xfrm>
            <a:prstGeom prst="rect">
              <a:avLst/>
            </a:prstGeom>
            <a:solidFill>
              <a:srgbClr val="62DBC8"/>
            </a:solidFill>
          </p:spPr>
        </p:sp>
        <p:sp>
          <p:nvSpPr>
            <p:cNvPr name="AutoShape 5" id="5"/>
            <p:cNvSpPr/>
            <p:nvPr/>
          </p:nvSpPr>
          <p:spPr>
            <a:xfrm rot="-5400000">
              <a:off x="12533318" y="-12279318"/>
              <a:ext cx="282563" cy="248412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725471" y="2167501"/>
            <a:ext cx="7992377" cy="6589135"/>
          </a:xfrm>
          <a:custGeom>
            <a:avLst/>
            <a:gdLst/>
            <a:ahLst/>
            <a:cxnLst/>
            <a:rect r="r" b="b" t="t" l="l"/>
            <a:pathLst>
              <a:path h="6589135" w="7992377">
                <a:moveTo>
                  <a:pt x="0" y="0"/>
                </a:moveTo>
                <a:lnTo>
                  <a:pt x="7992376" y="0"/>
                </a:lnTo>
                <a:lnTo>
                  <a:pt x="7992376" y="6589135"/>
                </a:lnTo>
                <a:lnTo>
                  <a:pt x="0" y="658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6593" y="3480366"/>
            <a:ext cx="8123687" cy="2253286"/>
          </a:xfrm>
          <a:custGeom>
            <a:avLst/>
            <a:gdLst/>
            <a:ahLst/>
            <a:cxnLst/>
            <a:rect r="r" b="b" t="t" l="l"/>
            <a:pathLst>
              <a:path h="2253286" w="8123687">
                <a:moveTo>
                  <a:pt x="0" y="0"/>
                </a:moveTo>
                <a:lnTo>
                  <a:pt x="8123688" y="0"/>
                </a:lnTo>
                <a:lnTo>
                  <a:pt x="8123688" y="2253286"/>
                </a:lnTo>
                <a:lnTo>
                  <a:pt x="0" y="2253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806514" y="224155"/>
            <a:ext cx="2674973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60"/>
              </a:lnSpc>
            </a:pPr>
            <a:r>
              <a:rPr lang="en-US" sz="5600">
                <a:solidFill>
                  <a:srgbClr val="403F3D"/>
                </a:solidFill>
                <a:latin typeface="Inter Bold Italics"/>
              </a:rPr>
              <a:t>Results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108898" y="1416216"/>
            <a:ext cx="3225522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403F3D"/>
                </a:solidFill>
                <a:latin typeface="Inter"/>
              </a:rPr>
              <a:t>Form Assessment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57713" y="1416216"/>
            <a:ext cx="3021449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403F3D"/>
                </a:solidFill>
                <a:latin typeface="Inter"/>
              </a:rPr>
              <a:t>Repetition Count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33692" y="8947136"/>
            <a:ext cx="2975933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403F3D"/>
                </a:solidFill>
                <a:latin typeface="Inter"/>
              </a:rPr>
              <a:t>F1 Score: 0.86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403F3D"/>
                </a:solidFill>
                <a:latin typeface="Inter"/>
              </a:rPr>
              <a:t>Accuracy: 0.75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62D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76325"/>
            <a:ext cx="10614590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5600">
                <a:solidFill>
                  <a:srgbClr val="403F3D"/>
                </a:solidFill>
                <a:latin typeface="Inter Bold Italics"/>
              </a:rPr>
              <a:t>Conclusions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61950" y="6439331"/>
            <a:ext cx="19011900" cy="1072982"/>
            <a:chOff x="0" y="0"/>
            <a:chExt cx="25349200" cy="1430643"/>
          </a:xfrm>
        </p:grpSpPr>
        <p:sp>
          <p:nvSpPr>
            <p:cNvPr name="AutoShape 4" id="4"/>
            <p:cNvSpPr/>
            <p:nvPr/>
          </p:nvSpPr>
          <p:spPr>
            <a:xfrm rot="-5400000">
              <a:off x="12534900" y="-11282057"/>
              <a:ext cx="279400" cy="25146000"/>
            </a:xfrm>
            <a:prstGeom prst="rect">
              <a:avLst/>
            </a:prstGeom>
            <a:solidFill>
              <a:srgbClr val="F8F4F4">
                <a:alpha val="49804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-5400000">
              <a:off x="12535419" y="-11957697"/>
              <a:ext cx="278361" cy="25349200"/>
            </a:xfrm>
            <a:prstGeom prst="rect">
              <a:avLst/>
            </a:prstGeom>
            <a:solidFill>
              <a:srgbClr val="F8F4F4"/>
            </a:solidFill>
          </p:spPr>
        </p:sp>
        <p:sp>
          <p:nvSpPr>
            <p:cNvPr name="AutoShape 6" id="6"/>
            <p:cNvSpPr/>
            <p:nvPr/>
          </p:nvSpPr>
          <p:spPr>
            <a:xfrm rot="-5400000">
              <a:off x="12533318" y="-12279318"/>
              <a:ext cx="282563" cy="24841200"/>
            </a:xfrm>
            <a:prstGeom prst="rect">
              <a:avLst/>
            </a:prstGeom>
            <a:solidFill>
              <a:srgbClr val="F8F4F4">
                <a:alpha val="4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260720" y="4693344"/>
            <a:ext cx="4998580" cy="4564956"/>
            <a:chOff x="0" y="0"/>
            <a:chExt cx="15671565" cy="1431206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671566" cy="14312066"/>
            </a:xfrm>
            <a:custGeom>
              <a:avLst/>
              <a:gdLst/>
              <a:ahLst/>
              <a:cxnLst/>
              <a:rect r="r" b="b" t="t" l="l"/>
              <a:pathLst>
                <a:path h="14312066" w="15671566">
                  <a:moveTo>
                    <a:pt x="1536676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4007266"/>
                  </a:lnTo>
                  <a:cubicBezTo>
                    <a:pt x="0" y="14176177"/>
                    <a:pt x="135890" y="14312066"/>
                    <a:pt x="304800" y="14312066"/>
                  </a:cubicBezTo>
                  <a:lnTo>
                    <a:pt x="15366766" y="14312066"/>
                  </a:lnTo>
                  <a:cubicBezTo>
                    <a:pt x="15535675" y="14312066"/>
                    <a:pt x="15671566" y="14176177"/>
                    <a:pt x="15671566" y="14007266"/>
                  </a:cubicBezTo>
                  <a:lnTo>
                    <a:pt x="15671566" y="304800"/>
                  </a:lnTo>
                  <a:cubicBezTo>
                    <a:pt x="15671566" y="135890"/>
                    <a:pt x="15535675" y="0"/>
                    <a:pt x="15366766" y="0"/>
                  </a:cubicBezTo>
                  <a:close/>
                </a:path>
              </a:pathLst>
            </a:custGeom>
            <a:solidFill>
              <a:srgbClr val="F8F4F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6644710" y="4693344"/>
            <a:ext cx="4998580" cy="4564956"/>
            <a:chOff x="0" y="0"/>
            <a:chExt cx="15671565" cy="1431206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671566" cy="14312066"/>
            </a:xfrm>
            <a:custGeom>
              <a:avLst/>
              <a:gdLst/>
              <a:ahLst/>
              <a:cxnLst/>
              <a:rect r="r" b="b" t="t" l="l"/>
              <a:pathLst>
                <a:path h="14312066" w="15671566">
                  <a:moveTo>
                    <a:pt x="1536676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4007266"/>
                  </a:lnTo>
                  <a:cubicBezTo>
                    <a:pt x="0" y="14176177"/>
                    <a:pt x="135890" y="14312066"/>
                    <a:pt x="304800" y="14312066"/>
                  </a:cubicBezTo>
                  <a:lnTo>
                    <a:pt x="15366766" y="14312066"/>
                  </a:lnTo>
                  <a:cubicBezTo>
                    <a:pt x="15535675" y="14312066"/>
                    <a:pt x="15671566" y="14176177"/>
                    <a:pt x="15671566" y="14007266"/>
                  </a:cubicBezTo>
                  <a:lnTo>
                    <a:pt x="15671566" y="304800"/>
                  </a:lnTo>
                  <a:cubicBezTo>
                    <a:pt x="15671566" y="135890"/>
                    <a:pt x="15535675" y="0"/>
                    <a:pt x="15366766" y="0"/>
                  </a:cubicBezTo>
                  <a:close/>
                </a:path>
              </a:pathLst>
            </a:custGeom>
            <a:solidFill>
              <a:srgbClr val="F8F4F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4693344"/>
            <a:ext cx="4998580" cy="4564956"/>
            <a:chOff x="0" y="0"/>
            <a:chExt cx="15671565" cy="1431206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671566" cy="14312066"/>
            </a:xfrm>
            <a:custGeom>
              <a:avLst/>
              <a:gdLst/>
              <a:ahLst/>
              <a:cxnLst/>
              <a:rect r="r" b="b" t="t" l="l"/>
              <a:pathLst>
                <a:path h="14312066" w="15671566">
                  <a:moveTo>
                    <a:pt x="1536676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4007266"/>
                  </a:lnTo>
                  <a:cubicBezTo>
                    <a:pt x="0" y="14176177"/>
                    <a:pt x="135890" y="14312066"/>
                    <a:pt x="304800" y="14312066"/>
                  </a:cubicBezTo>
                  <a:lnTo>
                    <a:pt x="15366766" y="14312066"/>
                  </a:lnTo>
                  <a:cubicBezTo>
                    <a:pt x="15535675" y="14312066"/>
                    <a:pt x="15671566" y="14176177"/>
                    <a:pt x="15671566" y="14007266"/>
                  </a:cubicBezTo>
                  <a:lnTo>
                    <a:pt x="15671566" y="304800"/>
                  </a:lnTo>
                  <a:cubicBezTo>
                    <a:pt x="15671566" y="135890"/>
                    <a:pt x="15535675" y="0"/>
                    <a:pt x="15366766" y="0"/>
                  </a:cubicBezTo>
                  <a:close/>
                </a:path>
              </a:pathLst>
            </a:custGeom>
            <a:solidFill>
              <a:srgbClr val="F8F4F4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785068" y="4894292"/>
            <a:ext cx="3485843" cy="410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403F3D"/>
                </a:solidFill>
                <a:latin typeface="Inter"/>
              </a:rPr>
              <a:t>In this work we presented our application which is capable, through a pose estimating model, to perform both form assessment and repetitions count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401078" y="4894292"/>
            <a:ext cx="3485843" cy="410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403F3D"/>
                </a:solidFill>
                <a:latin typeface="Inter"/>
              </a:rPr>
              <a:t>The model obtained really good performances even though it’s based on simple heuristics, thus making it a really useful and lightweight application for fitness enjoyers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017088" y="5122892"/>
            <a:ext cx="3485843" cy="364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403F3D"/>
                </a:solidFill>
                <a:latin typeface="Inter"/>
              </a:rPr>
              <a:t>In the future, we may implement other exercises inside of the application and try to use a combination of different models for the form assessment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-361950" y="2326018"/>
            <a:ext cx="19011900" cy="1072982"/>
            <a:chOff x="0" y="0"/>
            <a:chExt cx="25349200" cy="1430643"/>
          </a:xfrm>
        </p:grpSpPr>
        <p:sp>
          <p:nvSpPr>
            <p:cNvPr name="AutoShape 17" id="17"/>
            <p:cNvSpPr/>
            <p:nvPr/>
          </p:nvSpPr>
          <p:spPr>
            <a:xfrm rot="-5400000">
              <a:off x="12534900" y="-11282057"/>
              <a:ext cx="279400" cy="25146000"/>
            </a:xfrm>
            <a:prstGeom prst="rect">
              <a:avLst/>
            </a:prstGeom>
            <a:solidFill>
              <a:srgbClr val="F8F4F4">
                <a:alpha val="49804"/>
              </a:srgbClr>
            </a:solidFill>
          </p:spPr>
        </p:sp>
        <p:sp>
          <p:nvSpPr>
            <p:cNvPr name="AutoShape 18" id="18"/>
            <p:cNvSpPr/>
            <p:nvPr/>
          </p:nvSpPr>
          <p:spPr>
            <a:xfrm rot="-5400000">
              <a:off x="12535419" y="-11957697"/>
              <a:ext cx="278361" cy="25349200"/>
            </a:xfrm>
            <a:prstGeom prst="rect">
              <a:avLst/>
            </a:prstGeom>
            <a:solidFill>
              <a:srgbClr val="F8F4F4"/>
            </a:solidFill>
          </p:spPr>
        </p:sp>
        <p:sp>
          <p:nvSpPr>
            <p:cNvPr name="AutoShape 19" id="19"/>
            <p:cNvSpPr/>
            <p:nvPr/>
          </p:nvSpPr>
          <p:spPr>
            <a:xfrm rot="-5400000">
              <a:off x="12533318" y="-12279318"/>
              <a:ext cx="282563" cy="24841200"/>
            </a:xfrm>
            <a:prstGeom prst="rect">
              <a:avLst/>
            </a:prstGeom>
            <a:solidFill>
              <a:srgbClr val="F8F4F4">
                <a:alpha val="49804"/>
              </a:srgbClr>
            </a:solidFill>
          </p:spPr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62D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7940759" y="8969459"/>
            <a:ext cx="19011900" cy="1072982"/>
            <a:chOff x="0" y="0"/>
            <a:chExt cx="25349200" cy="1430643"/>
          </a:xfrm>
        </p:grpSpPr>
        <p:sp>
          <p:nvSpPr>
            <p:cNvPr name="AutoShape 3" id="3"/>
            <p:cNvSpPr/>
            <p:nvPr/>
          </p:nvSpPr>
          <p:spPr>
            <a:xfrm rot="-5400000">
              <a:off x="12636500" y="-11282057"/>
              <a:ext cx="279400" cy="25146000"/>
            </a:xfrm>
            <a:prstGeom prst="rect">
              <a:avLst/>
            </a:prstGeom>
            <a:solidFill>
              <a:srgbClr val="F8F4F4">
                <a:alpha val="4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-5400000">
              <a:off x="12535419" y="-11957697"/>
              <a:ext cx="278361" cy="25349200"/>
            </a:xfrm>
            <a:prstGeom prst="rect">
              <a:avLst/>
            </a:prstGeom>
            <a:solidFill>
              <a:srgbClr val="F8F4F4"/>
            </a:solidFill>
          </p:spPr>
        </p:sp>
        <p:sp>
          <p:nvSpPr>
            <p:cNvPr name="AutoShape 5" id="5"/>
            <p:cNvSpPr/>
            <p:nvPr/>
          </p:nvSpPr>
          <p:spPr>
            <a:xfrm rot="-5400000">
              <a:off x="12787318" y="-12279318"/>
              <a:ext cx="282563" cy="24841200"/>
            </a:xfrm>
            <a:prstGeom prst="rect">
              <a:avLst/>
            </a:prstGeom>
            <a:solidFill>
              <a:srgbClr val="F8F4F4">
                <a:alpha val="4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539702" y="2050740"/>
            <a:ext cx="11208595" cy="6185519"/>
            <a:chOff x="0" y="0"/>
            <a:chExt cx="14944794" cy="824735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5657809"/>
              <a:ext cx="14944794" cy="2589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37"/>
                </a:lnSpc>
              </a:pPr>
              <a:r>
                <a:rPr lang="en-US" sz="5669">
                  <a:solidFill>
                    <a:srgbClr val="403F3D"/>
                  </a:solidFill>
                  <a:latin typeface="Inter"/>
                </a:rPr>
                <a:t>We are open to your questions</a:t>
              </a:r>
            </a:p>
            <a:p>
              <a:pPr algn="l">
                <a:lnSpc>
                  <a:spcPts val="7937"/>
                </a:lnSpc>
                <a:spcBef>
                  <a:spcPct val="0"/>
                </a:spcBef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4775"/>
              <a:ext cx="14944794" cy="4643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452"/>
                </a:lnSpc>
              </a:pPr>
              <a:r>
                <a:rPr lang="en-US" sz="12229">
                  <a:solidFill>
                    <a:srgbClr val="403F3D"/>
                  </a:solidFill>
                  <a:latin typeface="Inter Bold Italics"/>
                </a:rPr>
                <a:t>Thanks for your attention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-5400000">
            <a:off x="7217114" y="8392112"/>
            <a:ext cx="19011900" cy="1072982"/>
            <a:chOff x="0" y="0"/>
            <a:chExt cx="25349200" cy="1430643"/>
          </a:xfrm>
        </p:grpSpPr>
        <p:sp>
          <p:nvSpPr>
            <p:cNvPr name="AutoShape 10" id="10"/>
            <p:cNvSpPr/>
            <p:nvPr/>
          </p:nvSpPr>
          <p:spPr>
            <a:xfrm rot="-5400000">
              <a:off x="12636500" y="-11282057"/>
              <a:ext cx="279400" cy="25146000"/>
            </a:xfrm>
            <a:prstGeom prst="rect">
              <a:avLst/>
            </a:prstGeom>
            <a:solidFill>
              <a:srgbClr val="F8F4F4">
                <a:alpha val="49804"/>
              </a:srgbClr>
            </a:solidFill>
          </p:spPr>
        </p:sp>
        <p:sp>
          <p:nvSpPr>
            <p:cNvPr name="AutoShape 11" id="11"/>
            <p:cNvSpPr/>
            <p:nvPr/>
          </p:nvSpPr>
          <p:spPr>
            <a:xfrm rot="-5400000">
              <a:off x="12535419" y="-11957697"/>
              <a:ext cx="278361" cy="25349200"/>
            </a:xfrm>
            <a:prstGeom prst="rect">
              <a:avLst/>
            </a:prstGeom>
            <a:solidFill>
              <a:srgbClr val="F8F4F4"/>
            </a:solidFill>
          </p:spPr>
        </p:sp>
        <p:sp>
          <p:nvSpPr>
            <p:cNvPr name="AutoShape 12" id="12"/>
            <p:cNvSpPr/>
            <p:nvPr/>
          </p:nvSpPr>
          <p:spPr>
            <a:xfrm rot="-5400000">
              <a:off x="12787318" y="-12279318"/>
              <a:ext cx="282563" cy="24841200"/>
            </a:xfrm>
            <a:prstGeom prst="rect">
              <a:avLst/>
            </a:prstGeom>
            <a:solidFill>
              <a:srgbClr val="F8F4F4">
                <a:alpha val="49804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-526732" y="8185318"/>
            <a:ext cx="19011900" cy="1072982"/>
            <a:chOff x="0" y="0"/>
            <a:chExt cx="25349200" cy="1430643"/>
          </a:xfrm>
        </p:grpSpPr>
        <p:sp>
          <p:nvSpPr>
            <p:cNvPr name="AutoShape 14" id="14"/>
            <p:cNvSpPr/>
            <p:nvPr/>
          </p:nvSpPr>
          <p:spPr>
            <a:xfrm rot="-5400000">
              <a:off x="12636500" y="-11282057"/>
              <a:ext cx="279400" cy="25146000"/>
            </a:xfrm>
            <a:prstGeom prst="rect">
              <a:avLst/>
            </a:prstGeom>
            <a:solidFill>
              <a:srgbClr val="F8F4F4">
                <a:alpha val="49804"/>
              </a:srgbClr>
            </a:solidFill>
          </p:spPr>
        </p:sp>
        <p:sp>
          <p:nvSpPr>
            <p:cNvPr name="AutoShape 15" id="15"/>
            <p:cNvSpPr/>
            <p:nvPr/>
          </p:nvSpPr>
          <p:spPr>
            <a:xfrm rot="-5400000">
              <a:off x="12535419" y="-11957697"/>
              <a:ext cx="278361" cy="25349200"/>
            </a:xfrm>
            <a:prstGeom prst="rect">
              <a:avLst/>
            </a:prstGeom>
            <a:solidFill>
              <a:srgbClr val="F8F4F4"/>
            </a:solidFill>
          </p:spPr>
        </p:sp>
        <p:sp>
          <p:nvSpPr>
            <p:cNvPr name="AutoShape 16" id="16"/>
            <p:cNvSpPr/>
            <p:nvPr/>
          </p:nvSpPr>
          <p:spPr>
            <a:xfrm rot="-5400000">
              <a:off x="12787318" y="-12279318"/>
              <a:ext cx="282563" cy="24841200"/>
            </a:xfrm>
            <a:prstGeom prst="rect">
              <a:avLst/>
            </a:prstGeom>
            <a:solidFill>
              <a:srgbClr val="F8F4F4">
                <a:alpha val="49804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-703895" y="492209"/>
            <a:ext cx="19553325" cy="1072982"/>
            <a:chOff x="0" y="0"/>
            <a:chExt cx="26071100" cy="1430643"/>
          </a:xfrm>
        </p:grpSpPr>
        <p:sp>
          <p:nvSpPr>
            <p:cNvPr name="AutoShape 18" id="18"/>
            <p:cNvSpPr/>
            <p:nvPr/>
          </p:nvSpPr>
          <p:spPr>
            <a:xfrm rot="-5400000">
              <a:off x="13000343" y="-11640114"/>
              <a:ext cx="279400" cy="25862113"/>
            </a:xfrm>
            <a:prstGeom prst="rect">
              <a:avLst/>
            </a:prstGeom>
            <a:solidFill>
              <a:srgbClr val="F8F4F4">
                <a:alpha val="49804"/>
              </a:srgbClr>
            </a:solidFill>
          </p:spPr>
        </p:sp>
        <p:sp>
          <p:nvSpPr>
            <p:cNvPr name="AutoShape 19" id="19"/>
            <p:cNvSpPr/>
            <p:nvPr/>
          </p:nvSpPr>
          <p:spPr>
            <a:xfrm rot="-5400000">
              <a:off x="12896369" y="-12318647"/>
              <a:ext cx="278361" cy="26071100"/>
            </a:xfrm>
            <a:prstGeom prst="rect">
              <a:avLst/>
            </a:prstGeom>
            <a:solidFill>
              <a:srgbClr val="F8F4F4"/>
            </a:solidFill>
          </p:spPr>
        </p:sp>
        <p:sp>
          <p:nvSpPr>
            <p:cNvPr name="AutoShape 20" id="20"/>
            <p:cNvSpPr/>
            <p:nvPr/>
          </p:nvSpPr>
          <p:spPr>
            <a:xfrm rot="-5400000">
              <a:off x="13155502" y="-12633035"/>
              <a:ext cx="282563" cy="25548633"/>
            </a:xfrm>
            <a:prstGeom prst="rect">
              <a:avLst/>
            </a:prstGeom>
            <a:solidFill>
              <a:srgbClr val="F8F4F4">
                <a:alpha val="49804"/>
              </a:srgbClr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90869" y="-2771775"/>
            <a:ext cx="1072982" cy="5543550"/>
            <a:chOff x="0" y="0"/>
            <a:chExt cx="1430643" cy="7391400"/>
          </a:xfrm>
        </p:grpSpPr>
        <p:sp>
          <p:nvSpPr>
            <p:cNvPr name="AutoShape 3" id="3"/>
            <p:cNvSpPr/>
            <p:nvPr/>
          </p:nvSpPr>
          <p:spPr>
            <a:xfrm rot="-10800000">
              <a:off x="575622" y="0"/>
              <a:ext cx="279400" cy="7391400"/>
            </a:xfrm>
            <a:prstGeom prst="rect">
              <a:avLst/>
            </a:prstGeom>
            <a:solidFill>
              <a:srgbClr val="62DBC8"/>
            </a:solidFill>
          </p:spPr>
        </p:sp>
        <p:sp>
          <p:nvSpPr>
            <p:cNvPr name="AutoShape 4" id="4"/>
            <p:cNvSpPr/>
            <p:nvPr/>
          </p:nvSpPr>
          <p:spPr>
            <a:xfrm rot="-10800000">
              <a:off x="1151243" y="0"/>
              <a:ext cx="279400" cy="73914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-10800000">
              <a:off x="0" y="0"/>
              <a:ext cx="279400" cy="73914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64640" y="1457605"/>
            <a:ext cx="6925440" cy="7371791"/>
            <a:chOff x="0" y="0"/>
            <a:chExt cx="21712663" cy="2311206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712664" cy="23112065"/>
            </a:xfrm>
            <a:custGeom>
              <a:avLst/>
              <a:gdLst/>
              <a:ahLst/>
              <a:cxnLst/>
              <a:rect r="r" b="b" t="t" l="l"/>
              <a:pathLst>
                <a:path h="23112065" w="21712664">
                  <a:moveTo>
                    <a:pt x="2140786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2807265"/>
                  </a:lnTo>
                  <a:cubicBezTo>
                    <a:pt x="0" y="22976174"/>
                    <a:pt x="135890" y="23112065"/>
                    <a:pt x="304800" y="23112065"/>
                  </a:cubicBezTo>
                  <a:lnTo>
                    <a:pt x="21407864" y="23112065"/>
                  </a:lnTo>
                  <a:cubicBezTo>
                    <a:pt x="21576773" y="23112065"/>
                    <a:pt x="21712664" y="22976174"/>
                    <a:pt x="21712664" y="22807265"/>
                  </a:cubicBezTo>
                  <a:lnTo>
                    <a:pt x="21712664" y="304800"/>
                  </a:lnTo>
                  <a:cubicBezTo>
                    <a:pt x="21712664" y="135890"/>
                    <a:pt x="21576773" y="0"/>
                    <a:pt x="21407864" y="0"/>
                  </a:cubicBezTo>
                  <a:close/>
                </a:path>
              </a:pathLst>
            </a:custGeom>
            <a:solidFill>
              <a:srgbClr val="F2EDED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5921235" y="192649"/>
            <a:ext cx="1072982" cy="5543550"/>
            <a:chOff x="0" y="0"/>
            <a:chExt cx="1430643" cy="7391400"/>
          </a:xfrm>
        </p:grpSpPr>
        <p:sp>
          <p:nvSpPr>
            <p:cNvPr name="AutoShape 9" id="9"/>
            <p:cNvSpPr/>
            <p:nvPr/>
          </p:nvSpPr>
          <p:spPr>
            <a:xfrm rot="-10800000">
              <a:off x="575622" y="0"/>
              <a:ext cx="279400" cy="7391400"/>
            </a:xfrm>
            <a:prstGeom prst="rect">
              <a:avLst/>
            </a:prstGeom>
            <a:solidFill>
              <a:srgbClr val="62DBC8"/>
            </a:solidFill>
          </p:spPr>
        </p:sp>
        <p:sp>
          <p:nvSpPr>
            <p:cNvPr name="AutoShape 10" id="10"/>
            <p:cNvSpPr/>
            <p:nvPr/>
          </p:nvSpPr>
          <p:spPr>
            <a:xfrm rot="-10800000">
              <a:off x="1151243" y="0"/>
              <a:ext cx="279400" cy="73914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  <p:sp>
          <p:nvSpPr>
            <p:cNvPr name="AutoShape 11" id="11"/>
            <p:cNvSpPr/>
            <p:nvPr/>
          </p:nvSpPr>
          <p:spPr>
            <a:xfrm rot="-10800000">
              <a:off x="0" y="0"/>
              <a:ext cx="279400" cy="73914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6145796" y="4436865"/>
            <a:ext cx="1072982" cy="5543550"/>
            <a:chOff x="0" y="0"/>
            <a:chExt cx="1430643" cy="7391400"/>
          </a:xfrm>
        </p:grpSpPr>
        <p:sp>
          <p:nvSpPr>
            <p:cNvPr name="AutoShape 13" id="13"/>
            <p:cNvSpPr/>
            <p:nvPr/>
          </p:nvSpPr>
          <p:spPr>
            <a:xfrm rot="-10800000">
              <a:off x="575622" y="0"/>
              <a:ext cx="279400" cy="7391400"/>
            </a:xfrm>
            <a:prstGeom prst="rect">
              <a:avLst/>
            </a:prstGeom>
            <a:solidFill>
              <a:srgbClr val="62DBC8"/>
            </a:solidFill>
          </p:spPr>
        </p:sp>
        <p:sp>
          <p:nvSpPr>
            <p:cNvPr name="AutoShape 14" id="14"/>
            <p:cNvSpPr/>
            <p:nvPr/>
          </p:nvSpPr>
          <p:spPr>
            <a:xfrm rot="-10800000">
              <a:off x="1151243" y="0"/>
              <a:ext cx="279400" cy="73914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  <p:sp>
          <p:nvSpPr>
            <p:cNvPr name="AutoShape 15" id="15"/>
            <p:cNvSpPr/>
            <p:nvPr/>
          </p:nvSpPr>
          <p:spPr>
            <a:xfrm rot="-10800000">
              <a:off x="0" y="0"/>
              <a:ext cx="279400" cy="73914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756848" y="1457605"/>
            <a:ext cx="6925440" cy="3241511"/>
            <a:chOff x="0" y="0"/>
            <a:chExt cx="21712663" cy="1016279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712664" cy="10162796"/>
            </a:xfrm>
            <a:custGeom>
              <a:avLst/>
              <a:gdLst/>
              <a:ahLst/>
              <a:cxnLst/>
              <a:rect r="r" b="b" t="t" l="l"/>
              <a:pathLst>
                <a:path h="10162796" w="21712664">
                  <a:moveTo>
                    <a:pt x="2140786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9857996"/>
                  </a:lnTo>
                  <a:cubicBezTo>
                    <a:pt x="0" y="10026906"/>
                    <a:pt x="135890" y="10162796"/>
                    <a:pt x="304800" y="10162796"/>
                  </a:cubicBezTo>
                  <a:lnTo>
                    <a:pt x="21407864" y="10162796"/>
                  </a:lnTo>
                  <a:cubicBezTo>
                    <a:pt x="21576773" y="10162796"/>
                    <a:pt x="21712664" y="10026906"/>
                    <a:pt x="21712664" y="9857996"/>
                  </a:cubicBezTo>
                  <a:lnTo>
                    <a:pt x="21712664" y="304800"/>
                  </a:lnTo>
                  <a:cubicBezTo>
                    <a:pt x="21712664" y="135890"/>
                    <a:pt x="21576773" y="0"/>
                    <a:pt x="21407864" y="0"/>
                  </a:cubicBezTo>
                  <a:close/>
                </a:path>
              </a:pathLst>
            </a:custGeom>
            <a:solidFill>
              <a:srgbClr val="F2EDED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756848" y="5587885"/>
            <a:ext cx="6925440" cy="3241511"/>
            <a:chOff x="0" y="0"/>
            <a:chExt cx="21712663" cy="1016279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1712664" cy="10162796"/>
            </a:xfrm>
            <a:custGeom>
              <a:avLst/>
              <a:gdLst/>
              <a:ahLst/>
              <a:cxnLst/>
              <a:rect r="r" b="b" t="t" l="l"/>
              <a:pathLst>
                <a:path h="10162796" w="21712664">
                  <a:moveTo>
                    <a:pt x="2140786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9857996"/>
                  </a:lnTo>
                  <a:cubicBezTo>
                    <a:pt x="0" y="10026906"/>
                    <a:pt x="135890" y="10162796"/>
                    <a:pt x="304800" y="10162796"/>
                  </a:cubicBezTo>
                  <a:lnTo>
                    <a:pt x="21407864" y="10162796"/>
                  </a:lnTo>
                  <a:cubicBezTo>
                    <a:pt x="21576773" y="10162796"/>
                    <a:pt x="21712664" y="10026906"/>
                    <a:pt x="21712664" y="9857996"/>
                  </a:cubicBezTo>
                  <a:lnTo>
                    <a:pt x="21712664" y="304800"/>
                  </a:lnTo>
                  <a:cubicBezTo>
                    <a:pt x="21712664" y="135890"/>
                    <a:pt x="21576773" y="0"/>
                    <a:pt x="21407864" y="0"/>
                  </a:cubicBezTo>
                  <a:close/>
                </a:path>
              </a:pathLst>
            </a:custGeom>
            <a:solidFill>
              <a:srgbClr val="F2EDED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2451515" y="2771775"/>
            <a:ext cx="1536106" cy="1816899"/>
          </a:xfrm>
          <a:custGeom>
            <a:avLst/>
            <a:gdLst/>
            <a:ahLst/>
            <a:cxnLst/>
            <a:rect r="r" b="b" t="t" l="l"/>
            <a:pathLst>
              <a:path h="1816899" w="1536106">
                <a:moveTo>
                  <a:pt x="0" y="0"/>
                </a:moveTo>
                <a:lnTo>
                  <a:pt x="1536105" y="0"/>
                </a:lnTo>
                <a:lnTo>
                  <a:pt x="1536105" y="1816899"/>
                </a:lnTo>
                <a:lnTo>
                  <a:pt x="0" y="1816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730312" y="6672149"/>
            <a:ext cx="1257309" cy="1981432"/>
          </a:xfrm>
          <a:custGeom>
            <a:avLst/>
            <a:gdLst/>
            <a:ahLst/>
            <a:cxnLst/>
            <a:rect r="r" b="b" t="t" l="l"/>
            <a:pathLst>
              <a:path h="1981432" w="1257309">
                <a:moveTo>
                  <a:pt x="0" y="0"/>
                </a:moveTo>
                <a:lnTo>
                  <a:pt x="1257308" y="0"/>
                </a:lnTo>
                <a:lnTo>
                  <a:pt x="1257308" y="1981432"/>
                </a:lnTo>
                <a:lnTo>
                  <a:pt x="0" y="1981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2" id="22"/>
          <p:cNvGrpSpPr/>
          <p:nvPr/>
        </p:nvGrpSpPr>
        <p:grpSpPr>
          <a:xfrm rot="0">
            <a:off x="10334110" y="1919546"/>
            <a:ext cx="5770915" cy="1158814"/>
            <a:chOff x="0" y="0"/>
            <a:chExt cx="7694553" cy="1545085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47625"/>
              <a:ext cx="7692978" cy="5623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403F3D"/>
                  </a:solidFill>
                  <a:latin typeface="Inter Bold"/>
                </a:rPr>
                <a:t>No support during the exercises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575" y="1021186"/>
              <a:ext cx="7692978" cy="523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403F3D"/>
                  </a:solidFill>
                  <a:latin typeface="Inter"/>
                </a:rPr>
                <a:t> 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2497252" y="2265985"/>
            <a:ext cx="5478547" cy="5621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403F3D"/>
                </a:solidFill>
                <a:latin typeface="Inter Bold Italics"/>
              </a:rPr>
              <a:t>Problem: Home-gym has no personal trainers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0334110" y="6092742"/>
            <a:ext cx="5770915" cy="1158814"/>
            <a:chOff x="0" y="0"/>
            <a:chExt cx="7694553" cy="1545085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47625"/>
              <a:ext cx="7692978" cy="5623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403F3D"/>
                  </a:solidFill>
                  <a:latin typeface="Inter Bold"/>
                </a:rPr>
                <a:t>No prevention of injuries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1575" y="1021186"/>
              <a:ext cx="7692978" cy="523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492209" y="184997"/>
            <a:ext cx="1072982" cy="5543550"/>
            <a:chOff x="0" y="0"/>
            <a:chExt cx="1430643" cy="7391400"/>
          </a:xfrm>
        </p:grpSpPr>
        <p:sp>
          <p:nvSpPr>
            <p:cNvPr name="AutoShape 3" id="3"/>
            <p:cNvSpPr/>
            <p:nvPr/>
          </p:nvSpPr>
          <p:spPr>
            <a:xfrm rot="-10800000">
              <a:off x="575622" y="0"/>
              <a:ext cx="279400" cy="7391400"/>
            </a:xfrm>
            <a:prstGeom prst="rect">
              <a:avLst/>
            </a:prstGeom>
            <a:solidFill>
              <a:srgbClr val="62DBC8"/>
            </a:solidFill>
          </p:spPr>
        </p:sp>
        <p:sp>
          <p:nvSpPr>
            <p:cNvPr name="AutoShape 4" id="4"/>
            <p:cNvSpPr/>
            <p:nvPr/>
          </p:nvSpPr>
          <p:spPr>
            <a:xfrm rot="-10800000">
              <a:off x="1151243" y="0"/>
              <a:ext cx="279400" cy="73914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-10800000">
              <a:off x="0" y="0"/>
              <a:ext cx="279400" cy="73914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1028700"/>
            <a:ext cx="16230600" cy="3856144"/>
            <a:chOff x="0" y="0"/>
            <a:chExt cx="50886234" cy="120897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886233" cy="12089795"/>
            </a:xfrm>
            <a:custGeom>
              <a:avLst/>
              <a:gdLst/>
              <a:ahLst/>
              <a:cxnLst/>
              <a:rect r="r" b="b" t="t" l="l"/>
              <a:pathLst>
                <a:path h="12089795" w="50886233">
                  <a:moveTo>
                    <a:pt x="5058143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1784995"/>
                  </a:lnTo>
                  <a:cubicBezTo>
                    <a:pt x="0" y="11953905"/>
                    <a:pt x="135890" y="12089795"/>
                    <a:pt x="304800" y="12089795"/>
                  </a:cubicBezTo>
                  <a:lnTo>
                    <a:pt x="50581433" y="12089795"/>
                  </a:lnTo>
                  <a:cubicBezTo>
                    <a:pt x="50750344" y="12089795"/>
                    <a:pt x="50886233" y="11953905"/>
                    <a:pt x="50886233" y="11784995"/>
                  </a:cubicBezTo>
                  <a:lnTo>
                    <a:pt x="50886233" y="304800"/>
                  </a:lnTo>
                  <a:cubicBezTo>
                    <a:pt x="50886233" y="135890"/>
                    <a:pt x="50750344" y="0"/>
                    <a:pt x="50581433" y="0"/>
                  </a:cubicBezTo>
                  <a:close/>
                </a:path>
              </a:pathLst>
            </a:custGeom>
            <a:solidFill>
              <a:srgbClr val="F2EDE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575834" y="6976679"/>
            <a:ext cx="10335381" cy="1074537"/>
            <a:chOff x="0" y="0"/>
            <a:chExt cx="13780508" cy="1432716"/>
          </a:xfrm>
        </p:grpSpPr>
        <p:sp>
          <p:nvSpPr>
            <p:cNvPr name="AutoShape 9" id="9"/>
            <p:cNvSpPr/>
            <p:nvPr/>
          </p:nvSpPr>
          <p:spPr>
            <a:xfrm rot="5400000">
              <a:off x="6952706" y="-5971372"/>
              <a:ext cx="280809" cy="13374795"/>
            </a:xfrm>
            <a:prstGeom prst="rect">
              <a:avLst/>
            </a:prstGeom>
            <a:solidFill>
              <a:srgbClr val="62DBC8"/>
            </a:solidFill>
          </p:spPr>
        </p:sp>
        <p:sp>
          <p:nvSpPr>
            <p:cNvPr name="AutoShape 10" id="10"/>
            <p:cNvSpPr/>
            <p:nvPr/>
          </p:nvSpPr>
          <p:spPr>
            <a:xfrm rot="5400000">
              <a:off x="6953410" y="-6547698"/>
              <a:ext cx="279400" cy="13374795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  <p:sp>
          <p:nvSpPr>
            <p:cNvPr name="AutoShape 11" id="11"/>
            <p:cNvSpPr/>
            <p:nvPr/>
          </p:nvSpPr>
          <p:spPr>
            <a:xfrm rot="5400000">
              <a:off x="6749518" y="-5598275"/>
              <a:ext cx="281473" cy="13780508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-5902529" y="6976679"/>
            <a:ext cx="10335381" cy="1074537"/>
            <a:chOff x="0" y="0"/>
            <a:chExt cx="13780508" cy="1432716"/>
          </a:xfrm>
        </p:grpSpPr>
        <p:sp>
          <p:nvSpPr>
            <p:cNvPr name="AutoShape 13" id="13"/>
            <p:cNvSpPr/>
            <p:nvPr/>
          </p:nvSpPr>
          <p:spPr>
            <a:xfrm rot="5400000">
              <a:off x="6952706" y="-5971372"/>
              <a:ext cx="280809" cy="13374795"/>
            </a:xfrm>
            <a:prstGeom prst="rect">
              <a:avLst/>
            </a:prstGeom>
            <a:solidFill>
              <a:srgbClr val="62DBC8"/>
            </a:solidFill>
          </p:spPr>
        </p:sp>
        <p:sp>
          <p:nvSpPr>
            <p:cNvPr name="AutoShape 14" id="14"/>
            <p:cNvSpPr/>
            <p:nvPr/>
          </p:nvSpPr>
          <p:spPr>
            <a:xfrm rot="5400000">
              <a:off x="6953410" y="-6547698"/>
              <a:ext cx="279400" cy="13374795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  <p:sp>
          <p:nvSpPr>
            <p:cNvPr name="AutoShape 15" id="15"/>
            <p:cNvSpPr/>
            <p:nvPr/>
          </p:nvSpPr>
          <p:spPr>
            <a:xfrm rot="5400000">
              <a:off x="6749518" y="-5598275"/>
              <a:ext cx="281473" cy="13780508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28700" y="5769594"/>
            <a:ext cx="7648011" cy="3488706"/>
            <a:chOff x="0" y="0"/>
            <a:chExt cx="23978071" cy="1093780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978071" cy="10937804"/>
            </a:xfrm>
            <a:custGeom>
              <a:avLst/>
              <a:gdLst/>
              <a:ahLst/>
              <a:cxnLst/>
              <a:rect r="r" b="b" t="t" l="l"/>
              <a:pathLst>
                <a:path h="10937804" w="23978071">
                  <a:moveTo>
                    <a:pt x="23673271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0633004"/>
                  </a:lnTo>
                  <a:cubicBezTo>
                    <a:pt x="0" y="10801914"/>
                    <a:pt x="135890" y="10937804"/>
                    <a:pt x="304800" y="10937804"/>
                  </a:cubicBezTo>
                  <a:lnTo>
                    <a:pt x="23673271" y="10937804"/>
                  </a:lnTo>
                  <a:cubicBezTo>
                    <a:pt x="23842180" y="10937804"/>
                    <a:pt x="23978071" y="10801914"/>
                    <a:pt x="23978071" y="10633004"/>
                  </a:cubicBezTo>
                  <a:lnTo>
                    <a:pt x="23978071" y="304800"/>
                  </a:lnTo>
                  <a:cubicBezTo>
                    <a:pt x="23978071" y="135890"/>
                    <a:pt x="23842180" y="0"/>
                    <a:pt x="23673271" y="0"/>
                  </a:cubicBezTo>
                  <a:close/>
                </a:path>
              </a:pathLst>
            </a:custGeom>
            <a:solidFill>
              <a:srgbClr val="F2EDED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611289" y="5769594"/>
            <a:ext cx="7648011" cy="3488706"/>
            <a:chOff x="0" y="0"/>
            <a:chExt cx="23978071" cy="1093780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978071" cy="10937804"/>
            </a:xfrm>
            <a:custGeom>
              <a:avLst/>
              <a:gdLst/>
              <a:ahLst/>
              <a:cxnLst/>
              <a:rect r="r" b="b" t="t" l="l"/>
              <a:pathLst>
                <a:path h="10937804" w="23978071">
                  <a:moveTo>
                    <a:pt x="23673271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0633004"/>
                  </a:lnTo>
                  <a:cubicBezTo>
                    <a:pt x="0" y="10801914"/>
                    <a:pt x="135890" y="10937804"/>
                    <a:pt x="304800" y="10937804"/>
                  </a:cubicBezTo>
                  <a:lnTo>
                    <a:pt x="23673271" y="10937804"/>
                  </a:lnTo>
                  <a:cubicBezTo>
                    <a:pt x="23842180" y="10937804"/>
                    <a:pt x="23978071" y="10801914"/>
                    <a:pt x="23978071" y="10633004"/>
                  </a:cubicBezTo>
                  <a:lnTo>
                    <a:pt x="23978071" y="304800"/>
                  </a:lnTo>
                  <a:cubicBezTo>
                    <a:pt x="23978071" y="135890"/>
                    <a:pt x="23842180" y="0"/>
                    <a:pt x="23673271" y="0"/>
                  </a:cubicBezTo>
                  <a:close/>
                </a:path>
              </a:pathLst>
            </a:custGeom>
            <a:solidFill>
              <a:srgbClr val="F2EDED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3724520" y="6976679"/>
            <a:ext cx="2256372" cy="1881854"/>
          </a:xfrm>
          <a:custGeom>
            <a:avLst/>
            <a:gdLst/>
            <a:ahLst/>
            <a:cxnLst/>
            <a:rect r="r" b="b" t="t" l="l"/>
            <a:pathLst>
              <a:path h="1881854" w="2256372">
                <a:moveTo>
                  <a:pt x="0" y="0"/>
                </a:moveTo>
                <a:lnTo>
                  <a:pt x="2256371" y="0"/>
                </a:lnTo>
                <a:lnTo>
                  <a:pt x="2256371" y="1881853"/>
                </a:lnTo>
                <a:lnTo>
                  <a:pt x="0" y="18818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331862" y="6976679"/>
            <a:ext cx="2206865" cy="1881854"/>
          </a:xfrm>
          <a:custGeom>
            <a:avLst/>
            <a:gdLst/>
            <a:ahLst/>
            <a:cxnLst/>
            <a:rect r="r" b="b" t="t" l="l"/>
            <a:pathLst>
              <a:path h="1881854" w="2206865">
                <a:moveTo>
                  <a:pt x="0" y="0"/>
                </a:moveTo>
                <a:lnTo>
                  <a:pt x="2206865" y="0"/>
                </a:lnTo>
                <a:lnTo>
                  <a:pt x="2206865" y="1881853"/>
                </a:lnTo>
                <a:lnTo>
                  <a:pt x="0" y="18818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869642" y="1606816"/>
            <a:ext cx="14548715" cy="2231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403F3D"/>
                </a:solidFill>
                <a:latin typeface="Inter Bold Italics"/>
              </a:rPr>
              <a:t>Solution: A mobile app that does it for you!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501336" y="6187731"/>
            <a:ext cx="6702739" cy="1158814"/>
            <a:chOff x="0" y="0"/>
            <a:chExt cx="8936985" cy="1545085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47625"/>
              <a:ext cx="8935156" cy="5623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403F3D"/>
                  </a:solidFill>
                  <a:latin typeface="Inter Bold"/>
                </a:rPr>
                <a:t>Repetition and series count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829" y="1021186"/>
              <a:ext cx="8935156" cy="523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198059" y="6391615"/>
            <a:ext cx="6474471" cy="1158814"/>
            <a:chOff x="0" y="0"/>
            <a:chExt cx="8632627" cy="1545085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47625"/>
              <a:ext cx="8630861" cy="5623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403F3D"/>
                  </a:solidFill>
                  <a:latin typeface="Inter Bold"/>
                </a:rPr>
                <a:t>Form assessment and BPM monitoring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1767" y="1021186"/>
              <a:ext cx="8630861" cy="523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8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2061191" y="2371725"/>
            <a:ext cx="1072982" cy="5543550"/>
            <a:chOff x="0" y="0"/>
            <a:chExt cx="1430643" cy="7391400"/>
          </a:xfrm>
        </p:grpSpPr>
        <p:sp>
          <p:nvSpPr>
            <p:cNvPr name="AutoShape 3" id="3"/>
            <p:cNvSpPr/>
            <p:nvPr/>
          </p:nvSpPr>
          <p:spPr>
            <a:xfrm rot="-10800000">
              <a:off x="575622" y="0"/>
              <a:ext cx="279400" cy="7391400"/>
            </a:xfrm>
            <a:prstGeom prst="rect">
              <a:avLst/>
            </a:prstGeom>
            <a:solidFill>
              <a:srgbClr val="62DBC8"/>
            </a:solidFill>
          </p:spPr>
        </p:sp>
        <p:sp>
          <p:nvSpPr>
            <p:cNvPr name="AutoShape 4" id="4"/>
            <p:cNvSpPr/>
            <p:nvPr/>
          </p:nvSpPr>
          <p:spPr>
            <a:xfrm rot="-10800000">
              <a:off x="1151243" y="0"/>
              <a:ext cx="279400" cy="73914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-10800000">
              <a:off x="0" y="0"/>
              <a:ext cx="279400" cy="73914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2107447" y="2107447"/>
            <a:ext cx="6524019" cy="6072106"/>
            <a:chOff x="0" y="0"/>
            <a:chExt cx="20454128" cy="190372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454128" cy="19037288"/>
            </a:xfrm>
            <a:custGeom>
              <a:avLst/>
              <a:gdLst/>
              <a:ahLst/>
              <a:cxnLst/>
              <a:rect r="r" b="b" t="t" l="l"/>
              <a:pathLst>
                <a:path h="19037288" w="20454128">
                  <a:moveTo>
                    <a:pt x="20149328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8732488"/>
                  </a:lnTo>
                  <a:cubicBezTo>
                    <a:pt x="0" y="18901397"/>
                    <a:pt x="135890" y="19037288"/>
                    <a:pt x="304800" y="19037288"/>
                  </a:cubicBezTo>
                  <a:lnTo>
                    <a:pt x="20149328" y="19037288"/>
                  </a:lnTo>
                  <a:cubicBezTo>
                    <a:pt x="20318239" y="19037288"/>
                    <a:pt x="20454128" y="18901397"/>
                    <a:pt x="20454128" y="18732488"/>
                  </a:cubicBezTo>
                  <a:lnTo>
                    <a:pt x="20454128" y="304800"/>
                  </a:lnTo>
                  <a:cubicBezTo>
                    <a:pt x="20454128" y="135890"/>
                    <a:pt x="20318239" y="0"/>
                    <a:pt x="20149328" y="0"/>
                  </a:cubicBezTo>
                  <a:close/>
                </a:path>
              </a:pathLst>
            </a:custGeom>
            <a:solidFill>
              <a:srgbClr val="F2EDE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761351" y="3366136"/>
            <a:ext cx="5216211" cy="3478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403F3D"/>
                </a:solidFill>
                <a:latin typeface="Inter"/>
              </a:rPr>
              <a:t>The core part of the system relies in the landmark detection model, used both for form assessment and repetition count</a:t>
            </a:r>
          </a:p>
        </p:txBody>
      </p:sp>
      <p:grpSp>
        <p:nvGrpSpPr>
          <p:cNvPr name="Group 9" id="9"/>
          <p:cNvGrpSpPr/>
          <p:nvPr/>
        </p:nvGrpSpPr>
        <p:grpSpPr>
          <a:xfrm rot="5400000">
            <a:off x="15885466" y="2371725"/>
            <a:ext cx="1072982" cy="5543550"/>
            <a:chOff x="0" y="0"/>
            <a:chExt cx="1430643" cy="7391400"/>
          </a:xfrm>
        </p:grpSpPr>
        <p:sp>
          <p:nvSpPr>
            <p:cNvPr name="AutoShape 10" id="10"/>
            <p:cNvSpPr/>
            <p:nvPr/>
          </p:nvSpPr>
          <p:spPr>
            <a:xfrm rot="-10800000">
              <a:off x="575622" y="0"/>
              <a:ext cx="279400" cy="7391400"/>
            </a:xfrm>
            <a:prstGeom prst="rect">
              <a:avLst/>
            </a:prstGeom>
            <a:solidFill>
              <a:srgbClr val="62DBC8"/>
            </a:solidFill>
          </p:spPr>
        </p:sp>
        <p:sp>
          <p:nvSpPr>
            <p:cNvPr name="AutoShape 11" id="11"/>
            <p:cNvSpPr/>
            <p:nvPr/>
          </p:nvSpPr>
          <p:spPr>
            <a:xfrm rot="-10800000">
              <a:off x="1151243" y="0"/>
              <a:ext cx="279400" cy="73914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  <p:sp>
          <p:nvSpPr>
            <p:cNvPr name="AutoShape 12" id="12"/>
            <p:cNvSpPr/>
            <p:nvPr/>
          </p:nvSpPr>
          <p:spPr>
            <a:xfrm rot="-10800000">
              <a:off x="0" y="0"/>
              <a:ext cx="279400" cy="73914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9656533" y="2107447"/>
            <a:ext cx="6549043" cy="6072106"/>
            <a:chOff x="0" y="0"/>
            <a:chExt cx="20532582" cy="1903728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532582" cy="19037288"/>
            </a:xfrm>
            <a:custGeom>
              <a:avLst/>
              <a:gdLst/>
              <a:ahLst/>
              <a:cxnLst/>
              <a:rect r="r" b="b" t="t" l="l"/>
              <a:pathLst>
                <a:path h="19037288" w="20532582">
                  <a:moveTo>
                    <a:pt x="2022778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8732488"/>
                  </a:lnTo>
                  <a:cubicBezTo>
                    <a:pt x="0" y="18901397"/>
                    <a:pt x="135890" y="19037288"/>
                    <a:pt x="304800" y="19037288"/>
                  </a:cubicBezTo>
                  <a:lnTo>
                    <a:pt x="20227782" y="19037288"/>
                  </a:lnTo>
                  <a:cubicBezTo>
                    <a:pt x="20396693" y="19037288"/>
                    <a:pt x="20532582" y="18901397"/>
                    <a:pt x="20532582" y="18732488"/>
                  </a:cubicBezTo>
                  <a:lnTo>
                    <a:pt x="20532582" y="304800"/>
                  </a:lnTo>
                  <a:cubicBezTo>
                    <a:pt x="20532582" y="135890"/>
                    <a:pt x="20396693" y="0"/>
                    <a:pt x="20227782" y="0"/>
                  </a:cubicBezTo>
                  <a:close/>
                </a:path>
              </a:pathLst>
            </a:custGeom>
            <a:solidFill>
              <a:srgbClr val="F2EDED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107447" y="2484257"/>
            <a:ext cx="6524019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403F3D"/>
                </a:solidFill>
                <a:latin typeface="Inter Bold"/>
              </a:rPr>
              <a:t>Landmark detection model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81557" y="2484257"/>
            <a:ext cx="6524019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403F3D"/>
                </a:solidFill>
                <a:latin typeface="Inter Bold"/>
              </a:rPr>
              <a:t>FitBit and FitBit app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335461" y="3366136"/>
            <a:ext cx="5216211" cy="4059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403F3D"/>
                </a:solidFill>
                <a:latin typeface="Inter"/>
              </a:rPr>
              <a:t>The other fundamental component of the system is the FitBit smartwatch, along with its native app, which are used to provide the BPM real time measure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28700" y="416654"/>
            <a:ext cx="16230600" cy="918068"/>
            <a:chOff x="0" y="0"/>
            <a:chExt cx="50886234" cy="287833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0886233" cy="2878331"/>
            </a:xfrm>
            <a:custGeom>
              <a:avLst/>
              <a:gdLst/>
              <a:ahLst/>
              <a:cxnLst/>
              <a:rect r="r" b="b" t="t" l="l"/>
              <a:pathLst>
                <a:path h="2878331" w="50886233">
                  <a:moveTo>
                    <a:pt x="5058143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573531"/>
                  </a:lnTo>
                  <a:cubicBezTo>
                    <a:pt x="0" y="2742441"/>
                    <a:pt x="135890" y="2878331"/>
                    <a:pt x="304800" y="2878331"/>
                  </a:cubicBezTo>
                  <a:lnTo>
                    <a:pt x="50581433" y="2878331"/>
                  </a:lnTo>
                  <a:cubicBezTo>
                    <a:pt x="50750344" y="2878331"/>
                    <a:pt x="50886233" y="2742441"/>
                    <a:pt x="50886233" y="2573531"/>
                  </a:cubicBezTo>
                  <a:lnTo>
                    <a:pt x="50886233" y="304800"/>
                  </a:lnTo>
                  <a:cubicBezTo>
                    <a:pt x="50886233" y="135890"/>
                    <a:pt x="50750344" y="0"/>
                    <a:pt x="50581433" y="0"/>
                  </a:cubicBezTo>
                  <a:close/>
                </a:path>
              </a:pathLst>
            </a:custGeom>
            <a:solidFill>
              <a:srgbClr val="F2EDED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3662167" y="313008"/>
            <a:ext cx="10963666" cy="1021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60"/>
              </a:lnSpc>
              <a:spcBef>
                <a:spcPct val="0"/>
              </a:spcBef>
            </a:pPr>
            <a:r>
              <a:rPr lang="en-US" sz="5900">
                <a:solidFill>
                  <a:srgbClr val="403F3D"/>
                </a:solidFill>
                <a:latin typeface="Inter Bold Italics"/>
              </a:rPr>
              <a:t>Application main components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D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950" y="1610119"/>
            <a:ext cx="19011900" cy="1072982"/>
            <a:chOff x="0" y="0"/>
            <a:chExt cx="25349200" cy="1430643"/>
          </a:xfrm>
        </p:grpSpPr>
        <p:sp>
          <p:nvSpPr>
            <p:cNvPr name="AutoShape 3" id="3"/>
            <p:cNvSpPr/>
            <p:nvPr/>
          </p:nvSpPr>
          <p:spPr>
            <a:xfrm rot="-5400000">
              <a:off x="12534900" y="-11282057"/>
              <a:ext cx="279400" cy="25146000"/>
            </a:xfrm>
            <a:prstGeom prst="rect">
              <a:avLst/>
            </a:prstGeom>
            <a:solidFill>
              <a:srgbClr val="F8F4F4">
                <a:alpha val="4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-5400000">
              <a:off x="12535419" y="-11957697"/>
              <a:ext cx="278361" cy="25349200"/>
            </a:xfrm>
            <a:prstGeom prst="rect">
              <a:avLst/>
            </a:prstGeom>
            <a:solidFill>
              <a:srgbClr val="F8F4F4"/>
            </a:solidFill>
          </p:spPr>
        </p:sp>
        <p:sp>
          <p:nvSpPr>
            <p:cNvPr name="AutoShape 5" id="5"/>
            <p:cNvSpPr/>
            <p:nvPr/>
          </p:nvSpPr>
          <p:spPr>
            <a:xfrm rot="-5400000">
              <a:off x="12533318" y="-12279318"/>
              <a:ext cx="282563" cy="24841200"/>
            </a:xfrm>
            <a:prstGeom prst="rect">
              <a:avLst/>
            </a:prstGeom>
            <a:solidFill>
              <a:srgbClr val="F8F4F4">
                <a:alpha val="49804"/>
              </a:srgbClr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44811" y="3264126"/>
            <a:ext cx="8111871" cy="5474514"/>
          </a:xfrm>
          <a:custGeom>
            <a:avLst/>
            <a:gdLst/>
            <a:ahLst/>
            <a:cxnLst/>
            <a:rect r="r" b="b" t="t" l="l"/>
            <a:pathLst>
              <a:path h="5474514" w="8111871">
                <a:moveTo>
                  <a:pt x="0" y="0"/>
                </a:moveTo>
                <a:lnTo>
                  <a:pt x="8111871" y="0"/>
                </a:lnTo>
                <a:lnTo>
                  <a:pt x="8111871" y="5474514"/>
                </a:lnTo>
                <a:lnTo>
                  <a:pt x="0" y="5474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021836" y="3165585"/>
            <a:ext cx="7237464" cy="1964694"/>
          </a:xfrm>
          <a:custGeom>
            <a:avLst/>
            <a:gdLst/>
            <a:ahLst/>
            <a:cxnLst/>
            <a:rect r="r" b="b" t="t" l="l"/>
            <a:pathLst>
              <a:path h="1964694" w="7237464">
                <a:moveTo>
                  <a:pt x="0" y="0"/>
                </a:moveTo>
                <a:lnTo>
                  <a:pt x="7237464" y="0"/>
                </a:lnTo>
                <a:lnTo>
                  <a:pt x="7237464" y="1964694"/>
                </a:lnTo>
                <a:lnTo>
                  <a:pt x="0" y="19646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86425" y="4427013"/>
            <a:ext cx="390745" cy="39074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00305" y="66040"/>
            <a:ext cx="15687390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403F3D"/>
                </a:solidFill>
                <a:latin typeface="Inter Bold Italics"/>
              </a:rPr>
              <a:t>The model: MediaPipe Pose Landmarker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647938" y="7145134"/>
            <a:ext cx="8111871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403F3D"/>
                </a:solidFill>
                <a:latin typeface="Inter Bold"/>
              </a:rPr>
              <a:t>33 landmarks for 33 body parts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403F3D"/>
                </a:solidFill>
                <a:latin typeface="Inter Bold"/>
              </a:rPr>
              <a:t>3 coordinates for each landmark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47938" y="5644629"/>
            <a:ext cx="8111871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403F3D"/>
                </a:solidFill>
                <a:latin typeface="Inter Bold"/>
              </a:rPr>
              <a:t>Able to detect the pose of a person from a camera stream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47938" y="8645639"/>
            <a:ext cx="811187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403F3D"/>
                </a:solidFill>
                <a:latin typeface="Inter Bold"/>
              </a:rPr>
              <a:t>Landmarks considered: 12, 24, 25, 26, 28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781798" y="5975671"/>
            <a:ext cx="390745" cy="39074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009997" y="6968812"/>
            <a:ext cx="390745" cy="39074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86425" y="6947442"/>
            <a:ext cx="390745" cy="39074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753223" y="8045564"/>
            <a:ext cx="390745" cy="390745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8477250" y="7364666"/>
            <a:ext cx="19011900" cy="1072982"/>
            <a:chOff x="0" y="0"/>
            <a:chExt cx="25349200" cy="1430643"/>
          </a:xfrm>
        </p:grpSpPr>
        <p:sp>
          <p:nvSpPr>
            <p:cNvPr name="AutoShape 3" id="3"/>
            <p:cNvSpPr/>
            <p:nvPr/>
          </p:nvSpPr>
          <p:spPr>
            <a:xfrm rot="-5400000">
              <a:off x="12534900" y="-11282057"/>
              <a:ext cx="279400" cy="251460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-5400000">
              <a:off x="12535419" y="-11957697"/>
              <a:ext cx="278361" cy="25349200"/>
            </a:xfrm>
            <a:prstGeom prst="rect">
              <a:avLst/>
            </a:prstGeom>
            <a:solidFill>
              <a:srgbClr val="62DBC8"/>
            </a:solidFill>
          </p:spPr>
        </p:sp>
        <p:sp>
          <p:nvSpPr>
            <p:cNvPr name="AutoShape 5" id="5"/>
            <p:cNvSpPr/>
            <p:nvPr/>
          </p:nvSpPr>
          <p:spPr>
            <a:xfrm rot="-5400000">
              <a:off x="12533318" y="-12279318"/>
              <a:ext cx="282563" cy="248412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800596" y="1318949"/>
            <a:ext cx="4822921" cy="8559359"/>
          </a:xfrm>
          <a:custGeom>
            <a:avLst/>
            <a:gdLst/>
            <a:ahLst/>
            <a:cxnLst/>
            <a:rect r="r" b="b" t="t" l="l"/>
            <a:pathLst>
              <a:path h="8559359" w="4822921">
                <a:moveTo>
                  <a:pt x="0" y="0"/>
                </a:moveTo>
                <a:lnTo>
                  <a:pt x="4822921" y="0"/>
                </a:lnTo>
                <a:lnTo>
                  <a:pt x="4822921" y="8559359"/>
                </a:lnTo>
                <a:lnTo>
                  <a:pt x="0" y="85593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314617" y="6454463"/>
            <a:ext cx="2829383" cy="1687341"/>
          </a:xfrm>
          <a:custGeom>
            <a:avLst/>
            <a:gdLst/>
            <a:ahLst/>
            <a:cxnLst/>
            <a:rect r="r" b="b" t="t" l="l"/>
            <a:pathLst>
              <a:path h="1687341" w="2829383">
                <a:moveTo>
                  <a:pt x="0" y="0"/>
                </a:moveTo>
                <a:lnTo>
                  <a:pt x="2829383" y="0"/>
                </a:lnTo>
                <a:lnTo>
                  <a:pt x="2829383" y="1687341"/>
                </a:lnTo>
                <a:lnTo>
                  <a:pt x="0" y="16873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04500" y="259715"/>
            <a:ext cx="7478999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>
                <a:solidFill>
                  <a:srgbClr val="403F3D"/>
                </a:solidFill>
                <a:latin typeface="Inter Bold Italics"/>
              </a:rPr>
              <a:t>Measured Angles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91640" y="1964499"/>
            <a:ext cx="3336131" cy="1567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403F3D"/>
                </a:solidFill>
                <a:latin typeface="Inter"/>
              </a:rPr>
              <a:t>Angle Knee (A)</a:t>
            </a:r>
          </a:p>
          <a:p>
            <a:pPr algn="ctr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403F3D"/>
                </a:solidFill>
                <a:latin typeface="Inter"/>
              </a:rPr>
              <a:t>Angle Hip (B)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95331" y="5541479"/>
            <a:ext cx="3328749" cy="260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403F3D"/>
                </a:solidFill>
                <a:latin typeface="Inter"/>
              </a:rPr>
              <a:t>Also measured:</a:t>
            </a:r>
          </a:p>
          <a:p>
            <a:pPr algn="ctr">
              <a:lnSpc>
                <a:spcPts val="4199"/>
              </a:lnSpc>
            </a:pPr>
          </a:p>
          <a:p>
            <a:pPr algn="ctr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403F3D"/>
                </a:solidFill>
                <a:latin typeface="Inter"/>
              </a:rPr>
              <a:t>Knee Distance</a:t>
            </a:r>
          </a:p>
          <a:p>
            <a:pPr algn="ctr">
              <a:lnSpc>
                <a:spcPts val="4199"/>
              </a:lnSpc>
            </a:pPr>
          </a:p>
          <a:p>
            <a:pPr algn="ctr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403F3D"/>
                </a:solidFill>
                <a:latin typeface="Inter"/>
              </a:rPr>
              <a:t>Ankle Distance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838974" y="1553472"/>
            <a:ext cx="3713990" cy="2431779"/>
          </a:xfrm>
          <a:custGeom>
            <a:avLst/>
            <a:gdLst/>
            <a:ahLst/>
            <a:cxnLst/>
            <a:rect r="r" b="b" t="t" l="l"/>
            <a:pathLst>
              <a:path h="2431779" w="3713990">
                <a:moveTo>
                  <a:pt x="0" y="0"/>
                </a:moveTo>
                <a:lnTo>
                  <a:pt x="3713991" y="0"/>
                </a:lnTo>
                <a:lnTo>
                  <a:pt x="3713991" y="2431780"/>
                </a:lnTo>
                <a:lnTo>
                  <a:pt x="0" y="24317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8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3914" y="6280749"/>
            <a:ext cx="19011900" cy="1072982"/>
            <a:chOff x="0" y="0"/>
            <a:chExt cx="25349200" cy="1430643"/>
          </a:xfrm>
        </p:grpSpPr>
        <p:sp>
          <p:nvSpPr>
            <p:cNvPr name="AutoShape 3" id="3"/>
            <p:cNvSpPr/>
            <p:nvPr/>
          </p:nvSpPr>
          <p:spPr>
            <a:xfrm rot="-5400000">
              <a:off x="12534900" y="-11282057"/>
              <a:ext cx="279400" cy="251460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-5400000">
              <a:off x="12535419" y="-11957697"/>
              <a:ext cx="278361" cy="25349200"/>
            </a:xfrm>
            <a:prstGeom prst="rect">
              <a:avLst/>
            </a:prstGeom>
            <a:solidFill>
              <a:srgbClr val="62DBC8"/>
            </a:solidFill>
          </p:spPr>
        </p:sp>
        <p:sp>
          <p:nvSpPr>
            <p:cNvPr name="AutoShape 5" id="5"/>
            <p:cNvSpPr/>
            <p:nvPr/>
          </p:nvSpPr>
          <p:spPr>
            <a:xfrm rot="-5400000">
              <a:off x="12533318" y="-12279318"/>
              <a:ext cx="282563" cy="248412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218162" y="650240"/>
            <a:ext cx="7851677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5599">
                <a:solidFill>
                  <a:srgbClr val="403F3D"/>
                </a:solidFill>
                <a:latin typeface="Inter Bold Italics"/>
              </a:rPr>
              <a:t>The Phases of a Squat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2258488" y="4693344"/>
            <a:ext cx="5449621" cy="4564956"/>
            <a:chOff x="0" y="0"/>
            <a:chExt cx="17085669" cy="1431206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085669" cy="14312066"/>
            </a:xfrm>
            <a:custGeom>
              <a:avLst/>
              <a:gdLst/>
              <a:ahLst/>
              <a:cxnLst/>
              <a:rect r="r" b="b" t="t" l="l"/>
              <a:pathLst>
                <a:path h="14312066" w="17085669">
                  <a:moveTo>
                    <a:pt x="1678086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4007266"/>
                  </a:lnTo>
                  <a:cubicBezTo>
                    <a:pt x="0" y="14176177"/>
                    <a:pt x="135890" y="14312066"/>
                    <a:pt x="304800" y="14312066"/>
                  </a:cubicBezTo>
                  <a:lnTo>
                    <a:pt x="16780869" y="14312066"/>
                  </a:lnTo>
                  <a:cubicBezTo>
                    <a:pt x="16949779" y="14312066"/>
                    <a:pt x="17085669" y="14176177"/>
                    <a:pt x="17085669" y="14007266"/>
                  </a:cubicBezTo>
                  <a:lnTo>
                    <a:pt x="17085669" y="304800"/>
                  </a:lnTo>
                  <a:cubicBezTo>
                    <a:pt x="17085669" y="135890"/>
                    <a:pt x="16949779" y="0"/>
                    <a:pt x="16780869" y="0"/>
                  </a:cubicBezTo>
                  <a:close/>
                </a:path>
              </a:pathLst>
            </a:custGeom>
            <a:solidFill>
              <a:srgbClr val="62DBC8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6418342" y="4693344"/>
            <a:ext cx="5449621" cy="4564956"/>
            <a:chOff x="0" y="0"/>
            <a:chExt cx="17085669" cy="1431206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085669" cy="14312066"/>
            </a:xfrm>
            <a:custGeom>
              <a:avLst/>
              <a:gdLst/>
              <a:ahLst/>
              <a:cxnLst/>
              <a:rect r="r" b="b" t="t" l="l"/>
              <a:pathLst>
                <a:path h="14312066" w="17085669">
                  <a:moveTo>
                    <a:pt x="1678086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4007266"/>
                  </a:lnTo>
                  <a:cubicBezTo>
                    <a:pt x="0" y="14176177"/>
                    <a:pt x="135890" y="14312066"/>
                    <a:pt x="304800" y="14312066"/>
                  </a:cubicBezTo>
                  <a:lnTo>
                    <a:pt x="16780869" y="14312066"/>
                  </a:lnTo>
                  <a:cubicBezTo>
                    <a:pt x="16949779" y="14312066"/>
                    <a:pt x="17085669" y="14176177"/>
                    <a:pt x="17085669" y="14007266"/>
                  </a:cubicBezTo>
                  <a:lnTo>
                    <a:pt x="17085669" y="304800"/>
                  </a:lnTo>
                  <a:cubicBezTo>
                    <a:pt x="17085669" y="135890"/>
                    <a:pt x="16949779" y="0"/>
                    <a:pt x="16780869" y="0"/>
                  </a:cubicBezTo>
                  <a:close/>
                </a:path>
              </a:pathLst>
            </a:custGeom>
            <a:solidFill>
              <a:srgbClr val="62DBC8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575964" y="4693344"/>
            <a:ext cx="5449621" cy="4564956"/>
            <a:chOff x="0" y="0"/>
            <a:chExt cx="17085669" cy="1431206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085669" cy="14312066"/>
            </a:xfrm>
            <a:custGeom>
              <a:avLst/>
              <a:gdLst/>
              <a:ahLst/>
              <a:cxnLst/>
              <a:rect r="r" b="b" t="t" l="l"/>
              <a:pathLst>
                <a:path h="14312066" w="17085669">
                  <a:moveTo>
                    <a:pt x="1678086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4007266"/>
                  </a:lnTo>
                  <a:cubicBezTo>
                    <a:pt x="0" y="14176177"/>
                    <a:pt x="135890" y="14312066"/>
                    <a:pt x="304800" y="14312066"/>
                  </a:cubicBezTo>
                  <a:lnTo>
                    <a:pt x="16780869" y="14312066"/>
                  </a:lnTo>
                  <a:cubicBezTo>
                    <a:pt x="16949779" y="14312066"/>
                    <a:pt x="17085669" y="14176177"/>
                    <a:pt x="17085669" y="14007266"/>
                  </a:cubicBezTo>
                  <a:lnTo>
                    <a:pt x="17085669" y="304800"/>
                  </a:lnTo>
                  <a:cubicBezTo>
                    <a:pt x="17085669" y="135890"/>
                    <a:pt x="16949779" y="0"/>
                    <a:pt x="16780869" y="0"/>
                  </a:cubicBezTo>
                  <a:close/>
                </a:path>
              </a:pathLst>
            </a:custGeom>
            <a:solidFill>
              <a:srgbClr val="62DBC8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801485" y="3934009"/>
            <a:ext cx="499858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403F3D"/>
                </a:solidFill>
                <a:latin typeface="Inter Bold"/>
              </a:rPr>
              <a:t>Phase 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44710" y="3934009"/>
            <a:ext cx="499858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403F3D"/>
                </a:solidFill>
                <a:latin typeface="Inter Bold"/>
              </a:rPr>
              <a:t>Phase 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484008" y="3934009"/>
            <a:ext cx="499858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403F3D"/>
                </a:solidFill>
                <a:latin typeface="Inter Bold"/>
              </a:rPr>
              <a:t>Phase 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5964" y="4800600"/>
            <a:ext cx="5449621" cy="410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403F3D"/>
                </a:solidFill>
                <a:latin typeface="Inter"/>
              </a:rPr>
              <a:t>Repetition Count:</a:t>
            </a: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403F3D"/>
                </a:solidFill>
                <a:latin typeface="Inter"/>
              </a:rPr>
              <a:t>Angle knee: (145,160)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403F3D"/>
                </a:solidFill>
                <a:latin typeface="Inter"/>
              </a:rPr>
              <a:t>Form Assessment:</a:t>
            </a: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403F3D"/>
                </a:solidFill>
                <a:latin typeface="Inter"/>
              </a:rPr>
              <a:t>Angle hip &lt; 140 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403F3D"/>
                </a:solidFill>
                <a:latin typeface="Inter"/>
              </a:rPr>
              <a:t>Knee distance &lt; 4*Ankle distance</a:t>
            </a: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403F3D"/>
                </a:solidFill>
                <a:latin typeface="Inter"/>
              </a:rPr>
              <a:t>or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403F3D"/>
                </a:solidFill>
                <a:latin typeface="Inter"/>
              </a:rPr>
              <a:t>Knee distance &gt; 8*Ankle distance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417226" y="4800600"/>
            <a:ext cx="5449621" cy="410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403F3D"/>
                </a:solidFill>
                <a:latin typeface="Inter"/>
              </a:rPr>
              <a:t>Repetition Count:</a:t>
            </a: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403F3D"/>
                </a:solidFill>
                <a:latin typeface="Inter"/>
              </a:rPr>
              <a:t>Angle knee: (90,145]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403F3D"/>
                </a:solidFill>
                <a:latin typeface="Inter"/>
              </a:rPr>
              <a:t>Form Assessment:</a:t>
            </a: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403F3D"/>
                </a:solidFill>
                <a:latin typeface="Inter"/>
              </a:rPr>
              <a:t>Angle hip &lt;= 90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403F3D"/>
                </a:solidFill>
                <a:latin typeface="Inter"/>
              </a:rPr>
              <a:t>Knee distance &lt; 3*Ankle distance</a:t>
            </a: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403F3D"/>
                </a:solidFill>
                <a:latin typeface="Inter"/>
              </a:rPr>
              <a:t>or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403F3D"/>
                </a:solidFill>
                <a:latin typeface="Inter"/>
              </a:rPr>
              <a:t>Knee distance &gt; 8 Ankle distance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258488" y="5257800"/>
            <a:ext cx="5449621" cy="319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403F3D"/>
                </a:solidFill>
                <a:latin typeface="Inter"/>
              </a:rPr>
              <a:t>Repetition Count:</a:t>
            </a: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403F3D"/>
                </a:solidFill>
                <a:latin typeface="Inter"/>
              </a:rPr>
              <a:t>Angle knee &lt;= 90 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403F3D"/>
                </a:solidFill>
                <a:latin typeface="Inter"/>
              </a:rPr>
              <a:t>Form Assessment:</a:t>
            </a: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403F3D"/>
                </a:solidFill>
                <a:latin typeface="Inter"/>
              </a:rPr>
              <a:t>Knee distance &lt; 4*Ankle distance</a:t>
            </a: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403F3D"/>
                </a:solidFill>
                <a:latin typeface="Inter"/>
              </a:rPr>
              <a:t>or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403F3D"/>
                </a:solidFill>
                <a:latin typeface="Inter"/>
              </a:rPr>
              <a:t>Knee distance &lt; 8*Ankle distance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0" y="2186481"/>
            <a:ext cx="19011900" cy="1072982"/>
            <a:chOff x="0" y="0"/>
            <a:chExt cx="25349200" cy="1430643"/>
          </a:xfrm>
        </p:grpSpPr>
        <p:sp>
          <p:nvSpPr>
            <p:cNvPr name="AutoShape 20" id="20"/>
            <p:cNvSpPr/>
            <p:nvPr/>
          </p:nvSpPr>
          <p:spPr>
            <a:xfrm rot="-5400000">
              <a:off x="12534900" y="-11282057"/>
              <a:ext cx="279400" cy="251460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  <p:sp>
          <p:nvSpPr>
            <p:cNvPr name="AutoShape 21" id="21"/>
            <p:cNvSpPr/>
            <p:nvPr/>
          </p:nvSpPr>
          <p:spPr>
            <a:xfrm rot="-5400000">
              <a:off x="12535419" y="-11957697"/>
              <a:ext cx="278361" cy="25349200"/>
            </a:xfrm>
            <a:prstGeom prst="rect">
              <a:avLst/>
            </a:prstGeom>
            <a:solidFill>
              <a:srgbClr val="62DBC8"/>
            </a:solidFill>
          </p:spPr>
        </p:sp>
        <p:sp>
          <p:nvSpPr>
            <p:cNvPr name="AutoShape 22" id="22"/>
            <p:cNvSpPr/>
            <p:nvPr/>
          </p:nvSpPr>
          <p:spPr>
            <a:xfrm rot="-5400000">
              <a:off x="12533318" y="-12279318"/>
              <a:ext cx="282563" cy="248412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8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7410009" y="2184752"/>
            <a:ext cx="19011900" cy="1072982"/>
            <a:chOff x="0" y="0"/>
            <a:chExt cx="25349200" cy="1430643"/>
          </a:xfrm>
        </p:grpSpPr>
        <p:sp>
          <p:nvSpPr>
            <p:cNvPr name="AutoShape 3" id="3"/>
            <p:cNvSpPr/>
            <p:nvPr/>
          </p:nvSpPr>
          <p:spPr>
            <a:xfrm rot="-5400000">
              <a:off x="12534900" y="-11282057"/>
              <a:ext cx="279400" cy="251460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-5400000">
              <a:off x="12535419" y="-11957697"/>
              <a:ext cx="278361" cy="25349200"/>
            </a:xfrm>
            <a:prstGeom prst="rect">
              <a:avLst/>
            </a:prstGeom>
            <a:solidFill>
              <a:srgbClr val="62DBC8"/>
            </a:solidFill>
          </p:spPr>
        </p:sp>
        <p:sp>
          <p:nvSpPr>
            <p:cNvPr name="AutoShape 5" id="5"/>
            <p:cNvSpPr/>
            <p:nvPr/>
          </p:nvSpPr>
          <p:spPr>
            <a:xfrm rot="-5400000">
              <a:off x="12533318" y="-12279318"/>
              <a:ext cx="282563" cy="248412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-8130392" y="2362304"/>
            <a:ext cx="19011900" cy="1072982"/>
            <a:chOff x="0" y="0"/>
            <a:chExt cx="25349200" cy="1430643"/>
          </a:xfrm>
        </p:grpSpPr>
        <p:sp>
          <p:nvSpPr>
            <p:cNvPr name="AutoShape 7" id="7"/>
            <p:cNvSpPr/>
            <p:nvPr/>
          </p:nvSpPr>
          <p:spPr>
            <a:xfrm rot="-5400000">
              <a:off x="12534900" y="-11282057"/>
              <a:ext cx="279400" cy="251460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  <p:sp>
          <p:nvSpPr>
            <p:cNvPr name="AutoShape 8" id="8"/>
            <p:cNvSpPr/>
            <p:nvPr/>
          </p:nvSpPr>
          <p:spPr>
            <a:xfrm rot="-5400000">
              <a:off x="12535419" y="-11957697"/>
              <a:ext cx="278361" cy="25349200"/>
            </a:xfrm>
            <a:prstGeom prst="rect">
              <a:avLst/>
            </a:prstGeom>
            <a:solidFill>
              <a:srgbClr val="62DBC8"/>
            </a:solidFill>
          </p:spPr>
        </p:sp>
        <p:sp>
          <p:nvSpPr>
            <p:cNvPr name="AutoShape 9" id="9"/>
            <p:cNvSpPr/>
            <p:nvPr/>
          </p:nvSpPr>
          <p:spPr>
            <a:xfrm rot="-5400000">
              <a:off x="12533318" y="-12279318"/>
              <a:ext cx="282563" cy="24841200"/>
            </a:xfrm>
            <a:prstGeom prst="rect">
              <a:avLst/>
            </a:prstGeom>
            <a:solidFill>
              <a:srgbClr val="62DBC8">
                <a:alpha val="49804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455250" y="2721243"/>
            <a:ext cx="1695372" cy="169537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DBC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Inter"/>
                </a:rPr>
                <a:t>Exercise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Inter"/>
                </a:rPr>
                <a:t>State</a:t>
              </a:r>
            </a:p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Inter"/>
                </a:rPr>
                <a:t>0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872939" y="8114245"/>
            <a:ext cx="1808883" cy="180888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Inter"/>
                </a:rPr>
                <a:t>Repetition</a:t>
              </a:r>
            </a:p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Inter"/>
                </a:rPr>
                <a:t>counter +=1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173936" y="650240"/>
            <a:ext cx="5940127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5599">
                <a:solidFill>
                  <a:srgbClr val="403F3D"/>
                </a:solidFill>
                <a:latin typeface="Inter Bold Italics"/>
              </a:rPr>
              <a:t>Repetition Count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841827" y="1618271"/>
            <a:ext cx="8196452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403F3D"/>
                </a:solidFill>
                <a:latin typeface="Inter"/>
              </a:rPr>
              <a:t>Implementation of a </a:t>
            </a:r>
            <a:r>
              <a:rPr lang="en-US" sz="3099">
                <a:solidFill>
                  <a:srgbClr val="403F3D"/>
                </a:solidFill>
                <a:latin typeface="Inter Bold"/>
              </a:rPr>
              <a:t>Finite State Machine</a:t>
            </a:r>
          </a:p>
        </p:txBody>
      </p:sp>
      <p:sp>
        <p:nvSpPr>
          <p:cNvPr name="AutoShape 18" id="18"/>
          <p:cNvSpPr/>
          <p:nvPr/>
        </p:nvSpPr>
        <p:spPr>
          <a:xfrm>
            <a:off x="3897283" y="4173349"/>
            <a:ext cx="1575139" cy="1601832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9" id="19"/>
          <p:cNvGrpSpPr/>
          <p:nvPr/>
        </p:nvGrpSpPr>
        <p:grpSpPr>
          <a:xfrm rot="0">
            <a:off x="5219083" y="5531915"/>
            <a:ext cx="1695372" cy="169537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DBC8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Inter"/>
                </a:rPr>
                <a:t>Exercise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Inter"/>
                </a:rPr>
                <a:t>State</a:t>
              </a:r>
            </a:p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Inter"/>
                </a:rPr>
                <a:t>1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229206" y="2721243"/>
            <a:ext cx="1695372" cy="169537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DBC8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Inter"/>
                </a:rPr>
                <a:t>Exercise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Inter"/>
                </a:rPr>
                <a:t>State</a:t>
              </a:r>
            </a:p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Inter"/>
                </a:rPr>
                <a:t>2</a:t>
              </a:r>
            </a:p>
          </p:txBody>
        </p:sp>
      </p:grpSp>
      <p:sp>
        <p:nvSpPr>
          <p:cNvPr name="AutoShape 25" id="25"/>
          <p:cNvSpPr/>
          <p:nvPr/>
        </p:nvSpPr>
        <p:spPr>
          <a:xfrm flipV="true">
            <a:off x="6686351" y="4147458"/>
            <a:ext cx="1770959" cy="1653615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>
            <a:off x="9670678" y="4173902"/>
            <a:ext cx="1571127" cy="1600728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7" id="27"/>
          <p:cNvGrpSpPr/>
          <p:nvPr/>
        </p:nvGrpSpPr>
        <p:grpSpPr>
          <a:xfrm rot="0">
            <a:off x="10987904" y="5531915"/>
            <a:ext cx="1695372" cy="1695372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DBC8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Inter"/>
                </a:rPr>
                <a:t>Exercise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Inter"/>
                </a:rPr>
                <a:t>State</a:t>
              </a:r>
            </a:p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Inter"/>
                </a:rPr>
                <a:t>3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3986450" y="2721243"/>
            <a:ext cx="1695372" cy="1695372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DBC8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Inter"/>
                </a:rPr>
                <a:t>Exercise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Inter"/>
                </a:rPr>
                <a:t>State</a:t>
              </a:r>
            </a:p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Inter"/>
                </a:rPr>
                <a:t>4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 flipV="true">
            <a:off x="12454058" y="4148647"/>
            <a:ext cx="1761609" cy="1651236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 flipH="true">
            <a:off x="14786799" y="4416570"/>
            <a:ext cx="38509" cy="3697723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5" id="35"/>
          <p:cNvSpPr/>
          <p:nvPr/>
        </p:nvSpPr>
        <p:spPr>
          <a:xfrm>
            <a:off x="3302936" y="9018686"/>
            <a:ext cx="11474445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 flipV="true">
            <a:off x="3302936" y="4416616"/>
            <a:ext cx="0" cy="4602071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D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4979734" y="2371725"/>
            <a:ext cx="1072982" cy="5543550"/>
            <a:chOff x="0" y="0"/>
            <a:chExt cx="1430643" cy="7391400"/>
          </a:xfrm>
        </p:grpSpPr>
        <p:sp>
          <p:nvSpPr>
            <p:cNvPr name="AutoShape 3" id="3"/>
            <p:cNvSpPr/>
            <p:nvPr/>
          </p:nvSpPr>
          <p:spPr>
            <a:xfrm rot="-10800000">
              <a:off x="575622" y="0"/>
              <a:ext cx="279400" cy="7391400"/>
            </a:xfrm>
            <a:prstGeom prst="rect">
              <a:avLst/>
            </a:prstGeom>
            <a:solidFill>
              <a:srgbClr val="F8F4F4"/>
            </a:solidFill>
          </p:spPr>
        </p:sp>
        <p:sp>
          <p:nvSpPr>
            <p:cNvPr name="AutoShape 4" id="4"/>
            <p:cNvSpPr/>
            <p:nvPr/>
          </p:nvSpPr>
          <p:spPr>
            <a:xfrm rot="-10800000">
              <a:off x="1151243" y="0"/>
              <a:ext cx="279400" cy="7391400"/>
            </a:xfrm>
            <a:prstGeom prst="rect">
              <a:avLst/>
            </a:prstGeom>
            <a:solidFill>
              <a:srgbClr val="F8F4F4">
                <a:alpha val="49804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-10800000">
              <a:off x="0" y="0"/>
              <a:ext cx="279400" cy="7391400"/>
            </a:xfrm>
            <a:prstGeom prst="rect">
              <a:avLst/>
            </a:prstGeom>
            <a:solidFill>
              <a:srgbClr val="F8F4F4">
                <a:alpha val="49804"/>
              </a:srgbClr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144000" y="1028700"/>
            <a:ext cx="4217670" cy="8229600"/>
          </a:xfrm>
          <a:custGeom>
            <a:avLst/>
            <a:gdLst/>
            <a:ahLst/>
            <a:cxnLst/>
            <a:rect r="r" b="b" t="t" l="l"/>
            <a:pathLst>
              <a:path h="8229600" w="4217670">
                <a:moveTo>
                  <a:pt x="0" y="0"/>
                </a:moveTo>
                <a:lnTo>
                  <a:pt x="4217670" y="0"/>
                </a:lnTo>
                <a:lnTo>
                  <a:pt x="4217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5400000">
            <a:off x="-2279566" y="2371725"/>
            <a:ext cx="1072982" cy="5543550"/>
            <a:chOff x="0" y="0"/>
            <a:chExt cx="1430643" cy="7391400"/>
          </a:xfrm>
        </p:grpSpPr>
        <p:sp>
          <p:nvSpPr>
            <p:cNvPr name="AutoShape 8" id="8"/>
            <p:cNvSpPr/>
            <p:nvPr/>
          </p:nvSpPr>
          <p:spPr>
            <a:xfrm rot="-10800000">
              <a:off x="575622" y="0"/>
              <a:ext cx="279400" cy="7391400"/>
            </a:xfrm>
            <a:prstGeom prst="rect">
              <a:avLst/>
            </a:prstGeom>
            <a:solidFill>
              <a:srgbClr val="F8F4F4"/>
            </a:solidFill>
          </p:spPr>
        </p:sp>
        <p:sp>
          <p:nvSpPr>
            <p:cNvPr name="AutoShape 9" id="9"/>
            <p:cNvSpPr/>
            <p:nvPr/>
          </p:nvSpPr>
          <p:spPr>
            <a:xfrm rot="-10800000">
              <a:off x="1151243" y="0"/>
              <a:ext cx="279400" cy="7391400"/>
            </a:xfrm>
            <a:prstGeom prst="rect">
              <a:avLst/>
            </a:prstGeom>
            <a:solidFill>
              <a:srgbClr val="F8F4F4">
                <a:alpha val="49804"/>
              </a:srgbClr>
            </a:solidFill>
          </p:spPr>
        </p:sp>
        <p:sp>
          <p:nvSpPr>
            <p:cNvPr name="AutoShape 10" id="10"/>
            <p:cNvSpPr/>
            <p:nvPr/>
          </p:nvSpPr>
          <p:spPr>
            <a:xfrm rot="-10800000">
              <a:off x="0" y="0"/>
              <a:ext cx="279400" cy="7391400"/>
            </a:xfrm>
            <a:prstGeom prst="rect">
              <a:avLst/>
            </a:prstGeom>
            <a:solidFill>
              <a:srgbClr val="F8F4F4">
                <a:alpha val="49804"/>
              </a:srgbClr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9806015" y="4767327"/>
            <a:ext cx="2893639" cy="752346"/>
          </a:xfrm>
          <a:custGeom>
            <a:avLst/>
            <a:gdLst/>
            <a:ahLst/>
            <a:cxnLst/>
            <a:rect r="r" b="b" t="t" l="l"/>
            <a:pathLst>
              <a:path h="752346" w="2893639">
                <a:moveTo>
                  <a:pt x="0" y="0"/>
                </a:moveTo>
                <a:lnTo>
                  <a:pt x="2893640" y="0"/>
                </a:lnTo>
                <a:lnTo>
                  <a:pt x="2893640" y="752346"/>
                </a:lnTo>
                <a:lnTo>
                  <a:pt x="0" y="752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643114" y="1475077"/>
            <a:ext cx="7336845" cy="7336845"/>
          </a:xfrm>
          <a:custGeom>
            <a:avLst/>
            <a:gdLst/>
            <a:ahLst/>
            <a:cxnLst/>
            <a:rect r="r" b="b" t="t" l="l"/>
            <a:pathLst>
              <a:path h="7336845" w="7336845">
                <a:moveTo>
                  <a:pt x="0" y="0"/>
                </a:moveTo>
                <a:lnTo>
                  <a:pt x="7336845" y="0"/>
                </a:lnTo>
                <a:lnTo>
                  <a:pt x="7336845" y="7336846"/>
                </a:lnTo>
                <a:lnTo>
                  <a:pt x="0" y="73368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393347" y="4351948"/>
            <a:ext cx="7137200" cy="1583104"/>
            <a:chOff x="0" y="0"/>
            <a:chExt cx="9516266" cy="211080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1586906"/>
              <a:ext cx="9516266" cy="523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403F3D"/>
                  </a:solidFill>
                  <a:latin typeface="Inter"/>
                </a:rPr>
                <a:t>Smartwatch connection with the application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47625"/>
              <a:ext cx="9516266" cy="1088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160"/>
                </a:lnSpc>
              </a:pPr>
              <a:r>
                <a:rPr lang="en-US" sz="5600">
                  <a:solidFill>
                    <a:srgbClr val="403F3D"/>
                  </a:solidFill>
                  <a:latin typeface="Inter Bold"/>
                </a:rPr>
                <a:t>FitBit and FitBit App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DAGFYacAo3A</dc:identifier>
  <dcterms:modified xsi:type="dcterms:W3CDTF">2011-08-01T06:04:30Z</dcterms:modified>
  <cp:revision>1</cp:revision>
  <dc:title>SQUAT ASSISTANT</dc:title>
</cp:coreProperties>
</file>