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2" r:id="rId8"/>
    <p:sldId id="268" r:id="rId9"/>
    <p:sldId id="269"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0D9F-BE7D-43CE-80EA-B4F907DED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C3F1A2-C51C-4650-B5D3-BF5D5FC23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95B4A-B1A6-4049-A0BD-F495337486D2}"/>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5" name="Footer Placeholder 4">
            <a:extLst>
              <a:ext uri="{FF2B5EF4-FFF2-40B4-BE49-F238E27FC236}">
                <a16:creationId xmlns:a16="http://schemas.microsoft.com/office/drawing/2014/main" id="{4E4D7640-CDC1-4291-BFDC-714AC8647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B75BD-2B1F-434E-A551-D7A68EFFE961}"/>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26595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F54B-E222-40BA-88DC-6F0019E07A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63ADEE-E90F-4D29-AD99-4143014C06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7D4E8-2075-46B4-9F22-EB110BB0EE60}"/>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5" name="Footer Placeholder 4">
            <a:extLst>
              <a:ext uri="{FF2B5EF4-FFF2-40B4-BE49-F238E27FC236}">
                <a16:creationId xmlns:a16="http://schemas.microsoft.com/office/drawing/2014/main" id="{667FD0B4-42ED-4739-B493-C6A760A12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2573F-3DA0-4941-A8E7-1F01F601D79A}"/>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18029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B5705-EA9A-4E75-8D11-001C5F2A2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9CD4E-FE2F-44A1-8FA9-A4F140757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5E469-191A-4157-BF02-C23A795BFCAA}"/>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5" name="Footer Placeholder 4">
            <a:extLst>
              <a:ext uri="{FF2B5EF4-FFF2-40B4-BE49-F238E27FC236}">
                <a16:creationId xmlns:a16="http://schemas.microsoft.com/office/drawing/2014/main" id="{5C3D58C0-F37A-4DD9-A8BF-386543E38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5966F-BB7D-4EF6-8640-916BB3AD74A9}"/>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56229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DEE-BE71-4831-B1A8-A65FA8ED7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BE7A4-9F72-4415-8744-C676680FD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4D5C4-F0ED-4563-8266-BE50DB134489}"/>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5" name="Footer Placeholder 4">
            <a:extLst>
              <a:ext uri="{FF2B5EF4-FFF2-40B4-BE49-F238E27FC236}">
                <a16:creationId xmlns:a16="http://schemas.microsoft.com/office/drawing/2014/main" id="{A463E1E4-EFD8-4AA1-BDFD-190D09A0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96385-2021-45E2-A7E3-189FF2B3D2FF}"/>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175917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CB96-1C85-40FE-B741-9E32B660C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296AE3-FF30-4701-82D5-79820A632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0FB8D-1A91-4A60-A14C-305284C19EA2}"/>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5" name="Footer Placeholder 4">
            <a:extLst>
              <a:ext uri="{FF2B5EF4-FFF2-40B4-BE49-F238E27FC236}">
                <a16:creationId xmlns:a16="http://schemas.microsoft.com/office/drawing/2014/main" id="{4AE15BD7-1759-4CE2-A1EF-8F9E7EF6F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35342-82CB-4221-A5A5-F0F93408C2A3}"/>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34680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5101-146E-4E43-84F0-7F5DA3F98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A9C4B-341F-4D33-8A2B-D5EADA44EB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6059C-1348-43C6-AEDA-A9AC1C04B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D62D6-C4F3-475A-B082-589058281111}"/>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6" name="Footer Placeholder 5">
            <a:extLst>
              <a:ext uri="{FF2B5EF4-FFF2-40B4-BE49-F238E27FC236}">
                <a16:creationId xmlns:a16="http://schemas.microsoft.com/office/drawing/2014/main" id="{6A272B28-2387-4C45-915C-55B36A942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17C10-02DA-4AC4-953E-DF7732466CA8}"/>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336218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CA3C-DB05-417B-A974-73A4C479B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A0E59C-C4A9-4BBA-9139-E1D7DE5C9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9018ED-9BF8-4B6F-A3D3-2D855E291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E3CE6F-2EA3-4D9D-A15C-AAB6D6163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D9AFE-D84E-46BF-9985-024E3DD5A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32AF04-D497-4F87-85D4-1E8E82893FA2}"/>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8" name="Footer Placeholder 7">
            <a:extLst>
              <a:ext uri="{FF2B5EF4-FFF2-40B4-BE49-F238E27FC236}">
                <a16:creationId xmlns:a16="http://schemas.microsoft.com/office/drawing/2014/main" id="{C0D0700F-ABE0-4119-9FA2-6D6490B4E0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5FBAA8-C2A3-4787-B096-608F2E392FA0}"/>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101709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257F-DD61-4A4D-9A7A-8C00613D8D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72FBAC-60CD-44E6-829F-1AA51C3A79C5}"/>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4" name="Footer Placeholder 3">
            <a:extLst>
              <a:ext uri="{FF2B5EF4-FFF2-40B4-BE49-F238E27FC236}">
                <a16:creationId xmlns:a16="http://schemas.microsoft.com/office/drawing/2014/main" id="{AB6A37F8-B333-4B67-B0E1-5AFC004F46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DAB4A-7A5B-4428-9078-49F8C590D07C}"/>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35393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A07AB-C948-4BE0-B3D8-2F9FB94F2809}"/>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3" name="Footer Placeholder 2">
            <a:extLst>
              <a:ext uri="{FF2B5EF4-FFF2-40B4-BE49-F238E27FC236}">
                <a16:creationId xmlns:a16="http://schemas.microsoft.com/office/drawing/2014/main" id="{25EE46F1-7EFC-4210-BA3E-F061FB57E0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43ED1-0B32-490D-933C-E2E98A04BC09}"/>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321560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935C-8FFC-4C36-9B8B-6F0E6C9B1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A631F-4531-405D-A2C0-DDF127C6B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A423A0-CA22-4C28-AFFA-B38FC656C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9D7C6-B1FB-42C3-8FD9-DD55D2B7D20F}"/>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6" name="Footer Placeholder 5">
            <a:extLst>
              <a:ext uri="{FF2B5EF4-FFF2-40B4-BE49-F238E27FC236}">
                <a16:creationId xmlns:a16="http://schemas.microsoft.com/office/drawing/2014/main" id="{16B69436-795C-4448-B3A3-C77661699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60E23-410D-4E74-B386-106FF97BB3DB}"/>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243037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1284-F046-4B3A-B7F9-0304267B3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6BA07E-486D-41B4-A8AF-A1E968E47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4A7F4E-5291-4F38-B66E-2E7CF917D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8BA57-AC5F-4F91-AA8F-4A91F769DF37}"/>
              </a:ext>
            </a:extLst>
          </p:cNvPr>
          <p:cNvSpPr>
            <a:spLocks noGrp="1"/>
          </p:cNvSpPr>
          <p:nvPr>
            <p:ph type="dt" sz="half" idx="10"/>
          </p:nvPr>
        </p:nvSpPr>
        <p:spPr/>
        <p:txBody>
          <a:bodyPr/>
          <a:lstStyle/>
          <a:p>
            <a:fld id="{16E6A978-A7FA-4E09-88B0-27E6ED3F67A6}" type="datetimeFigureOut">
              <a:rPr lang="en-US" smtClean="0"/>
              <a:t>5/28/2019</a:t>
            </a:fld>
            <a:endParaRPr lang="en-US"/>
          </a:p>
        </p:txBody>
      </p:sp>
      <p:sp>
        <p:nvSpPr>
          <p:cNvPr id="6" name="Footer Placeholder 5">
            <a:extLst>
              <a:ext uri="{FF2B5EF4-FFF2-40B4-BE49-F238E27FC236}">
                <a16:creationId xmlns:a16="http://schemas.microsoft.com/office/drawing/2014/main" id="{67DF680A-5204-4CC2-8379-5E5139B2B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EFCA0-3EFC-44D9-BDEC-AB826A8A1DD8}"/>
              </a:ext>
            </a:extLst>
          </p:cNvPr>
          <p:cNvSpPr>
            <a:spLocks noGrp="1"/>
          </p:cNvSpPr>
          <p:nvPr>
            <p:ph type="sldNum" sz="quarter" idx="12"/>
          </p:nvPr>
        </p:nvSpPr>
        <p:spPr/>
        <p:txBody>
          <a:bodyPr/>
          <a:lstStyle/>
          <a:p>
            <a:fld id="{3EAFE04D-5657-4902-999D-B5844D08A00B}" type="slidenum">
              <a:rPr lang="en-US" smtClean="0"/>
              <a:t>‹#›</a:t>
            </a:fld>
            <a:endParaRPr lang="en-US"/>
          </a:p>
        </p:txBody>
      </p:sp>
    </p:spTree>
    <p:extLst>
      <p:ext uri="{BB962C8B-B14F-4D97-AF65-F5344CB8AC3E}">
        <p14:creationId xmlns:p14="http://schemas.microsoft.com/office/powerpoint/2010/main" val="326382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A29BF-4559-4B3E-BB66-8E2859091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BA3B2-2498-46C9-A20F-CF1C15652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CDB1A-7FFE-43D1-83B2-058CFB617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6A978-A7FA-4E09-88B0-27E6ED3F67A6}" type="datetimeFigureOut">
              <a:rPr lang="en-US" smtClean="0"/>
              <a:t>5/28/2019</a:t>
            </a:fld>
            <a:endParaRPr lang="en-US"/>
          </a:p>
        </p:txBody>
      </p:sp>
      <p:sp>
        <p:nvSpPr>
          <p:cNvPr id="5" name="Footer Placeholder 4">
            <a:extLst>
              <a:ext uri="{FF2B5EF4-FFF2-40B4-BE49-F238E27FC236}">
                <a16:creationId xmlns:a16="http://schemas.microsoft.com/office/drawing/2014/main" id="{B19AA45A-2086-47B1-A050-F0E8BA38D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1728E-96FE-4D22-80D7-DCBA2F02F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FE04D-5657-4902-999D-B5844D08A00B}" type="slidenum">
              <a:rPr lang="en-US" smtClean="0"/>
              <a:t>‹#›</a:t>
            </a:fld>
            <a:endParaRPr lang="en-US"/>
          </a:p>
        </p:txBody>
      </p:sp>
    </p:spTree>
    <p:extLst>
      <p:ext uri="{BB962C8B-B14F-4D97-AF65-F5344CB8AC3E}">
        <p14:creationId xmlns:p14="http://schemas.microsoft.com/office/powerpoint/2010/main" val="23312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C70A-E6DA-4775-BC91-A7427CCA6271}"/>
              </a:ext>
            </a:extLst>
          </p:cNvPr>
          <p:cNvSpPr>
            <a:spLocks noGrp="1"/>
          </p:cNvSpPr>
          <p:nvPr>
            <p:ph type="ctrTitle"/>
          </p:nvPr>
        </p:nvSpPr>
        <p:spPr/>
        <p:txBody>
          <a:bodyPr/>
          <a:lstStyle/>
          <a:p>
            <a:r>
              <a:rPr lang="en-US" dirty="0"/>
              <a:t>PROJECT OVERHAUL </a:t>
            </a:r>
          </a:p>
        </p:txBody>
      </p:sp>
      <p:sp>
        <p:nvSpPr>
          <p:cNvPr id="3" name="Subtitle 2">
            <a:extLst>
              <a:ext uri="{FF2B5EF4-FFF2-40B4-BE49-F238E27FC236}">
                <a16:creationId xmlns:a16="http://schemas.microsoft.com/office/drawing/2014/main" id="{4338107E-E199-41BC-B69A-2DAF26E3E388}"/>
              </a:ext>
            </a:extLst>
          </p:cNvPr>
          <p:cNvSpPr>
            <a:spLocks noGrp="1"/>
          </p:cNvSpPr>
          <p:nvPr>
            <p:ph type="subTitle" idx="1"/>
          </p:nvPr>
        </p:nvSpPr>
        <p:spPr/>
        <p:txBody>
          <a:bodyPr/>
          <a:lstStyle/>
          <a:p>
            <a:r>
              <a:rPr lang="en-US" dirty="0"/>
              <a:t>REAL-TIME DAMAGE ASSESSMENT AND RESPONSE MANAGEMENT</a:t>
            </a:r>
          </a:p>
        </p:txBody>
      </p:sp>
    </p:spTree>
    <p:extLst>
      <p:ext uri="{BB962C8B-B14F-4D97-AF65-F5344CB8AC3E}">
        <p14:creationId xmlns:p14="http://schemas.microsoft.com/office/powerpoint/2010/main" val="21624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C4AC-8A25-4692-B48B-EC2EE85254FB}"/>
              </a:ext>
            </a:extLst>
          </p:cNvPr>
          <p:cNvSpPr>
            <a:spLocks noGrp="1"/>
          </p:cNvSpPr>
          <p:nvPr>
            <p:ph type="title"/>
          </p:nvPr>
        </p:nvSpPr>
        <p:spPr/>
        <p:txBody>
          <a:bodyPr/>
          <a:lstStyle/>
          <a:p>
            <a:r>
              <a:rPr lang="en-US" dirty="0"/>
              <a:t>CORE FEATURES</a:t>
            </a:r>
          </a:p>
        </p:txBody>
      </p:sp>
      <p:sp>
        <p:nvSpPr>
          <p:cNvPr id="3" name="Content Placeholder 2">
            <a:extLst>
              <a:ext uri="{FF2B5EF4-FFF2-40B4-BE49-F238E27FC236}">
                <a16:creationId xmlns:a16="http://schemas.microsoft.com/office/drawing/2014/main" id="{29C4E2DB-03BC-494C-B7DB-A0FA2CF2D6FF}"/>
              </a:ext>
            </a:extLst>
          </p:cNvPr>
          <p:cNvSpPr>
            <a:spLocks noGrp="1"/>
          </p:cNvSpPr>
          <p:nvPr>
            <p:ph idx="1"/>
          </p:nvPr>
        </p:nvSpPr>
        <p:spPr/>
        <p:txBody>
          <a:bodyPr>
            <a:normAutofit fontScale="92500" lnSpcReduction="20000"/>
          </a:bodyPr>
          <a:lstStyle/>
          <a:p>
            <a:pPr marL="0" indent="0">
              <a:buNone/>
            </a:pPr>
            <a:endParaRPr lang="en-US" dirty="0"/>
          </a:p>
          <a:p>
            <a:r>
              <a:rPr lang="en-US" dirty="0"/>
              <a:t>DIGITAL TWIN</a:t>
            </a:r>
          </a:p>
          <a:p>
            <a:r>
              <a:rPr lang="en-US" dirty="0"/>
              <a:t>CHECKLIST CREATION</a:t>
            </a:r>
          </a:p>
          <a:p>
            <a:r>
              <a:rPr lang="en-US" dirty="0"/>
              <a:t>CHECKLIST ASSIGNMENT</a:t>
            </a:r>
          </a:p>
          <a:p>
            <a:r>
              <a:rPr lang="en-US" dirty="0"/>
              <a:t>ISSUE TRACKING</a:t>
            </a:r>
          </a:p>
          <a:p>
            <a:r>
              <a:rPr lang="en-US" dirty="0"/>
              <a:t>DAILY/ WEEKLY/ MONTHLY LOGS</a:t>
            </a:r>
          </a:p>
          <a:p>
            <a:r>
              <a:rPr lang="en-US" dirty="0"/>
              <a:t>LOCATIONS </a:t>
            </a:r>
          </a:p>
          <a:p>
            <a:r>
              <a:rPr lang="en-US" dirty="0"/>
              <a:t>PREDICTIVE ANALYTICS</a:t>
            </a:r>
          </a:p>
          <a:p>
            <a:r>
              <a:rPr lang="en-US" dirty="0"/>
              <a:t>INTELLIGENT SEARCH</a:t>
            </a:r>
          </a:p>
          <a:p>
            <a:r>
              <a:rPr lang="en-US" dirty="0"/>
              <a:t>IMAGE CLASSIFICATION </a:t>
            </a:r>
          </a:p>
        </p:txBody>
      </p:sp>
    </p:spTree>
    <p:extLst>
      <p:ext uri="{BB962C8B-B14F-4D97-AF65-F5344CB8AC3E}">
        <p14:creationId xmlns:p14="http://schemas.microsoft.com/office/powerpoint/2010/main" val="272504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C4AC-8A25-4692-B48B-EC2EE85254F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29C4E2DB-03BC-494C-B7DB-A0FA2CF2D6FF}"/>
              </a:ext>
            </a:extLst>
          </p:cNvPr>
          <p:cNvSpPr>
            <a:spLocks noGrp="1"/>
          </p:cNvSpPr>
          <p:nvPr>
            <p:ph idx="1"/>
          </p:nvPr>
        </p:nvSpPr>
        <p:spPr/>
        <p:txBody>
          <a:bodyPr/>
          <a:lstStyle/>
          <a:p>
            <a:r>
              <a:rPr lang="en-US"/>
              <a:t>DAMAGE ASSESSMENT TOOLS POST NATURAL DISASTER ARE INCONSISTENT, LACK FLUID COMMUNICATION AND UNSUPPORTIVE OF PROACTIVE RESPONSE MANAGEMENT</a:t>
            </a:r>
            <a:endParaRPr lang="en-US" dirty="0"/>
          </a:p>
        </p:txBody>
      </p:sp>
    </p:spTree>
    <p:extLst>
      <p:ext uri="{BB962C8B-B14F-4D97-AF65-F5344CB8AC3E}">
        <p14:creationId xmlns:p14="http://schemas.microsoft.com/office/powerpoint/2010/main" val="23849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7C8E-5831-42CC-84D6-050DE3163C35}"/>
              </a:ext>
            </a:extLst>
          </p:cNvPr>
          <p:cNvSpPr>
            <a:spLocks noGrp="1"/>
          </p:cNvSpPr>
          <p:nvPr>
            <p:ph type="title"/>
          </p:nvPr>
        </p:nvSpPr>
        <p:spPr>
          <a:xfrm>
            <a:off x="838200" y="3024971"/>
            <a:ext cx="10515600" cy="2852737"/>
          </a:xfrm>
        </p:spPr>
        <p:txBody>
          <a:bodyPr>
            <a:normAutofit fontScale="90000"/>
          </a:bodyPr>
          <a:lstStyle/>
          <a:p>
            <a:pPr algn="just"/>
            <a:r>
              <a:rPr lang="en-US" sz="4000" dirty="0"/>
              <a:t>After Hurricane Harvey in August 2017, one elderly Rockport, Texas, resident had two inches of standing water in her home, cracks in the ceiling, no running water, and a caved-in bathroom floor. But her first Federal Emergency Management Agency (FEMA) inspection deemed her house safe to inhabit and ineligible for aid. After a Legal Aid attorney helped her appeal FEMA’s decision, the household qualified for $27,000 in assistance. </a:t>
            </a:r>
            <a:r>
              <a:rPr lang="en-US" dirty="0"/>
              <a:t> </a:t>
            </a:r>
          </a:p>
        </p:txBody>
      </p:sp>
    </p:spTree>
    <p:extLst>
      <p:ext uri="{BB962C8B-B14F-4D97-AF65-F5344CB8AC3E}">
        <p14:creationId xmlns:p14="http://schemas.microsoft.com/office/powerpoint/2010/main" val="182620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7C8E-5831-42CC-84D6-050DE3163C35}"/>
              </a:ext>
            </a:extLst>
          </p:cNvPr>
          <p:cNvSpPr>
            <a:spLocks noGrp="1"/>
          </p:cNvSpPr>
          <p:nvPr>
            <p:ph type="title"/>
          </p:nvPr>
        </p:nvSpPr>
        <p:spPr>
          <a:xfrm>
            <a:off x="838200" y="2210779"/>
            <a:ext cx="10515600" cy="2852737"/>
          </a:xfrm>
        </p:spPr>
        <p:txBody>
          <a:bodyPr>
            <a:noAutofit/>
          </a:bodyPr>
          <a:lstStyle/>
          <a:p>
            <a:pPr algn="just"/>
            <a:r>
              <a:rPr lang="en-US" sz="3600" dirty="0"/>
              <a:t>895,435 applications for FEMA assistance in Texas from Hurricane Harvey, more than 1.1 million in Puerto Rico from Hurricane Maria, and more than 2.6 million in Florida from Hurricane Maria. And those were just 3 of the 20 disasters in 2017 that triggered FEMA’s Individual Assistance Program. </a:t>
            </a:r>
          </a:p>
        </p:txBody>
      </p:sp>
    </p:spTree>
    <p:extLst>
      <p:ext uri="{BB962C8B-B14F-4D97-AF65-F5344CB8AC3E}">
        <p14:creationId xmlns:p14="http://schemas.microsoft.com/office/powerpoint/2010/main" val="284939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7C8E-5831-42CC-84D6-050DE3163C35}"/>
              </a:ext>
            </a:extLst>
          </p:cNvPr>
          <p:cNvSpPr>
            <a:spLocks noGrp="1"/>
          </p:cNvSpPr>
          <p:nvPr>
            <p:ph type="title"/>
          </p:nvPr>
        </p:nvSpPr>
        <p:spPr>
          <a:xfrm>
            <a:off x="838200" y="2002631"/>
            <a:ext cx="10515600" cy="2852737"/>
          </a:xfrm>
        </p:spPr>
        <p:txBody>
          <a:bodyPr>
            <a:noAutofit/>
          </a:bodyPr>
          <a:lstStyle/>
          <a:p>
            <a:pPr algn="just"/>
            <a:r>
              <a:rPr lang="en-US" sz="4400" dirty="0"/>
              <a:t>Texas data show that inspectors often cannot reach these applicants, as 9.6 percent of homeowner applicant ineligibility is because of failing to make contact</a:t>
            </a:r>
            <a:r>
              <a:rPr lang="en-US" sz="2400" dirty="0"/>
              <a:t> </a:t>
            </a:r>
          </a:p>
        </p:txBody>
      </p:sp>
    </p:spTree>
    <p:extLst>
      <p:ext uri="{BB962C8B-B14F-4D97-AF65-F5344CB8AC3E}">
        <p14:creationId xmlns:p14="http://schemas.microsoft.com/office/powerpoint/2010/main" val="308265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7C8E-5831-42CC-84D6-050DE3163C35}"/>
              </a:ext>
            </a:extLst>
          </p:cNvPr>
          <p:cNvSpPr>
            <a:spLocks noGrp="1"/>
          </p:cNvSpPr>
          <p:nvPr>
            <p:ph type="title"/>
          </p:nvPr>
        </p:nvSpPr>
        <p:spPr>
          <a:xfrm>
            <a:off x="838200" y="2553777"/>
            <a:ext cx="10515600" cy="2852737"/>
          </a:xfrm>
        </p:spPr>
        <p:txBody>
          <a:bodyPr>
            <a:noAutofit/>
          </a:bodyPr>
          <a:lstStyle/>
          <a:p>
            <a:pPr algn="just"/>
            <a:r>
              <a:rPr lang="en-US" sz="3600" dirty="0"/>
              <a:t>For renters, that share climbs to 14.4 percent. Renters face additional challenges if their landlord has terminated their lease or has refused to allow them access to their unit. Applicants are told not to remove their damaged belongings from the property until the inspector can record them. But a renter has little control over their own home and might not be able to fulfill these requirements.</a:t>
            </a:r>
            <a:endParaRPr lang="en-US" sz="1800" dirty="0"/>
          </a:p>
        </p:txBody>
      </p:sp>
    </p:spTree>
    <p:extLst>
      <p:ext uri="{BB962C8B-B14F-4D97-AF65-F5344CB8AC3E}">
        <p14:creationId xmlns:p14="http://schemas.microsoft.com/office/powerpoint/2010/main" val="92454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C4AC-8A25-4692-B48B-EC2EE85254F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9C4E2DB-03BC-494C-B7DB-A0FA2CF2D6FF}"/>
              </a:ext>
            </a:extLst>
          </p:cNvPr>
          <p:cNvSpPr>
            <a:spLocks noGrp="1"/>
          </p:cNvSpPr>
          <p:nvPr>
            <p:ph idx="1"/>
          </p:nvPr>
        </p:nvSpPr>
        <p:spPr/>
        <p:txBody>
          <a:bodyPr/>
          <a:lstStyle/>
          <a:p>
            <a:pPr marL="0" indent="0">
              <a:buNone/>
            </a:pPr>
            <a:r>
              <a:rPr lang="en-US" dirty="0"/>
              <a:t>A CLOUD PLATFORM THAT PROVIDES HOUSE BY HOUSE FOR RESPONSE TEAMS TO:</a:t>
            </a:r>
          </a:p>
          <a:p>
            <a:pPr marL="0" indent="0">
              <a:buNone/>
            </a:pPr>
            <a:endParaRPr lang="en-US" dirty="0"/>
          </a:p>
          <a:p>
            <a:r>
              <a:rPr lang="en-US" dirty="0"/>
              <a:t>TRACK FIELD PERFORMANCE WITH DASHBOARDS AND REPORTS </a:t>
            </a:r>
          </a:p>
          <a:p>
            <a:r>
              <a:rPr lang="en-US" dirty="0"/>
              <a:t>CREATE, ASSIGN, AND MANAGE ISSUES</a:t>
            </a:r>
          </a:p>
          <a:p>
            <a:r>
              <a:rPr lang="en-US" dirty="0"/>
              <a:t>IMPROVE RESOURCE MANAGEMENT AND RESPONSE STRATEGY</a:t>
            </a:r>
          </a:p>
        </p:txBody>
      </p:sp>
    </p:spTree>
    <p:extLst>
      <p:ext uri="{BB962C8B-B14F-4D97-AF65-F5344CB8AC3E}">
        <p14:creationId xmlns:p14="http://schemas.microsoft.com/office/powerpoint/2010/main" val="194759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C4AC-8A25-4692-B48B-EC2EE85254F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9C4E2DB-03BC-494C-B7DB-A0FA2CF2D6FF}"/>
              </a:ext>
            </a:extLst>
          </p:cNvPr>
          <p:cNvSpPr>
            <a:spLocks noGrp="1"/>
          </p:cNvSpPr>
          <p:nvPr>
            <p:ph idx="1"/>
          </p:nvPr>
        </p:nvSpPr>
        <p:spPr/>
        <p:txBody>
          <a:bodyPr/>
          <a:lstStyle/>
          <a:p>
            <a:pPr marL="0" indent="0">
              <a:buNone/>
            </a:pPr>
            <a:r>
              <a:rPr lang="en-US" dirty="0"/>
              <a:t>A CLOUD PLATFORM THAT PROVIDES HOUSE BY HOUSE ABILITY FOR RENTERS AND HOMEOWNERS TO:</a:t>
            </a:r>
          </a:p>
          <a:p>
            <a:pPr marL="0" indent="0">
              <a:buNone/>
            </a:pPr>
            <a:endParaRPr lang="en-US" dirty="0"/>
          </a:p>
          <a:p>
            <a:r>
              <a:rPr lang="en-US" dirty="0"/>
              <a:t>TRACK FINANCIAL ASSISTANCE APPLICATION STATUS</a:t>
            </a:r>
          </a:p>
          <a:p>
            <a:r>
              <a:rPr lang="en-US" dirty="0"/>
              <a:t>MAKE CLAIMS </a:t>
            </a:r>
          </a:p>
          <a:p>
            <a:r>
              <a:rPr lang="en-US" dirty="0"/>
              <a:t>CONTACT INSPECTORS</a:t>
            </a:r>
          </a:p>
        </p:txBody>
      </p:sp>
    </p:spTree>
    <p:extLst>
      <p:ext uri="{BB962C8B-B14F-4D97-AF65-F5344CB8AC3E}">
        <p14:creationId xmlns:p14="http://schemas.microsoft.com/office/powerpoint/2010/main" val="27145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C4AC-8A25-4692-B48B-EC2EE85254F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9C4E2DB-03BC-494C-B7DB-A0FA2CF2D6FF}"/>
              </a:ext>
            </a:extLst>
          </p:cNvPr>
          <p:cNvSpPr>
            <a:spLocks noGrp="1"/>
          </p:cNvSpPr>
          <p:nvPr>
            <p:ph idx="1"/>
          </p:nvPr>
        </p:nvSpPr>
        <p:spPr/>
        <p:txBody>
          <a:bodyPr/>
          <a:lstStyle/>
          <a:p>
            <a:pPr marL="0" indent="0">
              <a:buNone/>
            </a:pPr>
            <a:r>
              <a:rPr lang="en-US" dirty="0"/>
              <a:t>PROJECT OVERHAUL AIMS TO PROVIDE FULL-SERVICE SOLUTIONS FOR REAL-TIME DAMAGE ASSESSMENT AND RESPONSE MANAGEMENT INCLUDING:</a:t>
            </a:r>
          </a:p>
          <a:p>
            <a:pPr marL="0" indent="0">
              <a:buNone/>
            </a:pPr>
            <a:endParaRPr lang="en-US" dirty="0"/>
          </a:p>
          <a:p>
            <a:r>
              <a:rPr lang="en-US" dirty="0"/>
              <a:t>ROBOST TRAINING OF FIELD ASSESSORS </a:t>
            </a:r>
          </a:p>
          <a:p>
            <a:r>
              <a:rPr lang="en-US" dirty="0"/>
              <a:t>COMPREHENSIVE DATA-DOCUMENTATION SYSTEM</a:t>
            </a:r>
          </a:p>
          <a:p>
            <a:r>
              <a:rPr lang="en-US" dirty="0"/>
              <a:t>QUALITY-CONTROL PROTOCOL </a:t>
            </a:r>
          </a:p>
          <a:p>
            <a:endParaRPr lang="en-US" dirty="0"/>
          </a:p>
        </p:txBody>
      </p:sp>
    </p:spTree>
    <p:extLst>
      <p:ext uri="{BB962C8B-B14F-4D97-AF65-F5344CB8AC3E}">
        <p14:creationId xmlns:p14="http://schemas.microsoft.com/office/powerpoint/2010/main" val="198405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364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OVERHAUL </vt:lpstr>
      <vt:lpstr>PROBLEM</vt:lpstr>
      <vt:lpstr>After Hurricane Harvey in August 2017, one elderly Rockport, Texas, resident had two inches of standing water in her home, cracks in the ceiling, no running water, and a caved-in bathroom floor. But her first Federal Emergency Management Agency (FEMA) inspection deemed her house safe to inhabit and ineligible for aid. After a Legal Aid attorney helped her appeal FEMA’s decision, the household qualified for $27,000 in assistance.  </vt:lpstr>
      <vt:lpstr>895,435 applications for FEMA assistance in Texas from Hurricane Harvey, more than 1.1 million in Puerto Rico from Hurricane Maria, and more than 2.6 million in Florida from Hurricane Maria. And those were just 3 of the 20 disasters in 2017 that triggered FEMA’s Individual Assistance Program. </vt:lpstr>
      <vt:lpstr>Texas data show that inspectors often cannot reach these applicants, as 9.6 percent of homeowner applicant ineligibility is because of failing to make contact </vt:lpstr>
      <vt:lpstr>For renters, that share climbs to 14.4 percent. Renters face additional challenges if their landlord has terminated their lease or has refused to allow them access to their unit. Applicants are told not to remove their damaged belongings from the property until the inspector can record them. But a renter has little control over their own home and might not be able to fulfill these requirements.</vt:lpstr>
      <vt:lpstr>SOLUTION</vt:lpstr>
      <vt:lpstr>SOLUTION</vt:lpstr>
      <vt:lpstr>SOLUTION</vt:lpstr>
      <vt:lpstr>CORE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OVERHAUL </dc:title>
  <dc:creator>dominic norton</dc:creator>
  <cp:lastModifiedBy>dominic norton</cp:lastModifiedBy>
  <cp:revision>7</cp:revision>
  <dcterms:created xsi:type="dcterms:W3CDTF">2019-05-28T07:04:13Z</dcterms:created>
  <dcterms:modified xsi:type="dcterms:W3CDTF">2019-05-28T11:41:34Z</dcterms:modified>
</cp:coreProperties>
</file>