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3" r:id="rId2"/>
  </p:sldMasterIdLst>
  <p:notesMasterIdLst>
    <p:notesMasterId r:id="rId25"/>
  </p:notesMasterIdLst>
  <p:handoutMasterIdLst>
    <p:handoutMasterId r:id="rId26"/>
  </p:handoutMasterIdLst>
  <p:sldIdLst>
    <p:sldId id="256" r:id="rId3"/>
    <p:sldId id="271" r:id="rId4"/>
    <p:sldId id="273" r:id="rId5"/>
    <p:sldId id="274" r:id="rId6"/>
    <p:sldId id="306" r:id="rId7"/>
    <p:sldId id="307" r:id="rId8"/>
    <p:sldId id="303" r:id="rId9"/>
    <p:sldId id="328" r:id="rId10"/>
    <p:sldId id="308" r:id="rId11"/>
    <p:sldId id="326" r:id="rId12"/>
    <p:sldId id="327" r:id="rId13"/>
    <p:sldId id="288" r:id="rId14"/>
    <p:sldId id="309" r:id="rId15"/>
    <p:sldId id="304" r:id="rId16"/>
    <p:sldId id="299" r:id="rId17"/>
    <p:sldId id="298" r:id="rId18"/>
    <p:sldId id="323" r:id="rId19"/>
    <p:sldId id="296" r:id="rId20"/>
    <p:sldId id="324" r:id="rId21"/>
    <p:sldId id="293" r:id="rId22"/>
    <p:sldId id="329" r:id="rId23"/>
    <p:sldId id="321" r:id="rId24"/>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0807" autoAdjust="0"/>
  </p:normalViewPr>
  <p:slideViewPr>
    <p:cSldViewPr>
      <p:cViewPr varScale="1">
        <p:scale>
          <a:sx n="75" d="100"/>
          <a:sy n="75" d="100"/>
        </p:scale>
        <p:origin x="974" y="53"/>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4/25/2018</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4/25/2018</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Sources: http://expandedramblings.com/index.php/airbnb-statistics/</a:t>
            </a:r>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3569961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275468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828243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6</a:t>
            </a:fld>
            <a:endParaRPr lang="en-US"/>
          </a:p>
        </p:txBody>
      </p:sp>
    </p:spTree>
    <p:extLst>
      <p:ext uri="{BB962C8B-B14F-4D97-AF65-F5344CB8AC3E}">
        <p14:creationId xmlns:p14="http://schemas.microsoft.com/office/powerpoint/2010/main" val="16707544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1"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TotSecs</a:t>
            </a:r>
            <a:r>
              <a:rPr kumimoji="0" lang="en-US" altLang="en-US" sz="1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12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a:t>
            </a: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ime spent on </a:t>
            </a:r>
            <a:r>
              <a:rPr kumimoji="0" lang="en-US" altLang="en-US" sz="12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AirBnB</a:t>
            </a: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before arriving at a destination decision. </a:t>
            </a:r>
            <a:endParaRPr kumimoji="0" lang="en-US" altLang="en-US" sz="1200" b="0" i="0" u="none" strike="noStrike" cap="none" normalizeH="0" baseline="0" dirty="0">
              <a:ln>
                <a:noFill/>
              </a:ln>
              <a:solidFill>
                <a:schemeClr val="tx1"/>
              </a:solidFill>
              <a:effectLst/>
            </a:endParaRPr>
          </a:p>
          <a:p>
            <a:pPr marL="171450" lvl="0" indent="-171450">
              <a:buFont typeface="Arial" panose="020B0604020202020204" pitchFamily="34" charset="0"/>
              <a:buChar char="•"/>
            </a:pPr>
            <a:r>
              <a:rPr lang="en-US" altLang="en-US" sz="1200" b="1" dirty="0" err="1">
                <a:latin typeface="Calibri" panose="020F0502020204030204" pitchFamily="34" charset="0"/>
                <a:ea typeface="Calibri" panose="020F0502020204030204" pitchFamily="34" charset="0"/>
                <a:cs typeface="Times New Roman" panose="02020603050405020304" pitchFamily="18" charset="0"/>
              </a:rPr>
              <a:t>TotSessions</a:t>
            </a:r>
            <a:r>
              <a:rPr lang="en-US" altLang="en-US" sz="1200" b="1" dirty="0">
                <a:latin typeface="Calibri" panose="020F0502020204030204" pitchFamily="34" charset="0"/>
                <a:ea typeface="Calibri" panose="020F0502020204030204" pitchFamily="34" charset="0"/>
                <a:cs typeface="Times New Roman" panose="02020603050405020304" pitchFamily="18" charset="0"/>
              </a:rPr>
              <a:t>: </a:t>
            </a:r>
            <a:r>
              <a:rPr lang="en-US" altLang="en-US" sz="1200" dirty="0">
                <a:latin typeface="Calibri" panose="020F0502020204030204" pitchFamily="34" charset="0"/>
                <a:ea typeface="Calibri" panose="020F0502020204030204" pitchFamily="34" charset="0"/>
                <a:cs typeface="Times New Roman" panose="02020603050405020304" pitchFamily="18" charset="0"/>
              </a:rPr>
              <a:t>This variable denotes the total number of sessions that user have accessed website</a:t>
            </a:r>
            <a:r>
              <a:rPr lang="en-US" altLang="en-US" sz="1200" b="1" dirty="0">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1"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Month_account_created</a:t>
            </a:r>
            <a:r>
              <a:rPr kumimoji="0" lang="en-US" altLang="en-US" sz="1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month the account was created</a:t>
            </a:r>
            <a:r>
              <a:rPr kumimoji="0" lang="en-US" altLang="en-US" sz="1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1"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Year_account_created</a:t>
            </a:r>
            <a:r>
              <a:rPr kumimoji="0" lang="en-US" altLang="en-US" sz="1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lang="en-US" altLang="en-US" sz="1200" b="1" dirty="0">
                <a:latin typeface="Calibri" panose="020F0502020204030204" pitchFamily="34" charset="0"/>
                <a:ea typeface="Calibri" panose="020F0502020204030204" pitchFamily="34"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year the account was created</a:t>
            </a:r>
            <a:endParaRPr kumimoji="0" lang="en-US" altLang="en-US" sz="1200" b="0" i="0" u="none" strike="noStrike" cap="none" normalizeH="0" baseline="0" dirty="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1"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MonthBooked</a:t>
            </a:r>
            <a:r>
              <a:rPr kumimoji="0" lang="en-US" altLang="en-US" sz="1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month when the first booking was made</a:t>
            </a:r>
            <a:endParaRPr kumimoji="0" lang="en-US" altLang="en-US" sz="1200" b="0" i="0" u="none" strike="noStrike" cap="none" normalizeH="0" baseline="0" dirty="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1"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YearBooked</a:t>
            </a:r>
            <a:r>
              <a:rPr lang="en-US" altLang="en-US" sz="1200" b="1" dirty="0">
                <a:latin typeface="Calibri" panose="020F0502020204030204" pitchFamily="34" charset="0"/>
                <a:ea typeface="Calibri" panose="020F0502020204030204" pitchFamily="34"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year when</a:t>
            </a:r>
            <a:r>
              <a:rPr kumimoji="0" lang="en-US" altLang="en-US" sz="1200" b="0" i="0" u="none" strike="noStrike" cap="none" normalizeH="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booking was made</a:t>
            </a:r>
            <a:endParaRPr kumimoji="0" lang="en-US" altLang="en-US" sz="1200" b="0" i="0" u="none" strike="noStrike" cap="none" normalizeH="0" baseline="0" dirty="0">
              <a:ln>
                <a:noFill/>
              </a:ln>
              <a:solidFill>
                <a:schemeClr val="tx1"/>
              </a:solidFill>
              <a:effectLst/>
            </a:endParaRPr>
          </a:p>
        </p:txBody>
      </p:sp>
      <p:sp>
        <p:nvSpPr>
          <p:cNvPr id="4" name="Slide Number Placeholder 3"/>
          <p:cNvSpPr>
            <a:spLocks noGrp="1"/>
          </p:cNvSpPr>
          <p:nvPr>
            <p:ph type="sldNum" sz="quarter" idx="10"/>
          </p:nvPr>
        </p:nvSpPr>
        <p:spPr/>
        <p:txBody>
          <a:bodyPr/>
          <a:lstStyle/>
          <a:p>
            <a:fld id="{69C971FF-EF28-4195-A575-329446EFAA55}" type="slidenum">
              <a:rPr lang="en-US" smtClean="0"/>
              <a:t>9</a:t>
            </a:fld>
            <a:endParaRPr lang="en-US"/>
          </a:p>
        </p:txBody>
      </p:sp>
    </p:spTree>
    <p:extLst>
      <p:ext uri="{BB962C8B-B14F-4D97-AF65-F5344CB8AC3E}">
        <p14:creationId xmlns:p14="http://schemas.microsoft.com/office/powerpoint/2010/main" val="40328257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200" b="0" i="0" u="none" strike="noStrike" cap="none" normalizeH="0" baseline="0" dirty="0">
              <a:ln>
                <a:noFill/>
              </a:ln>
              <a:solidFill>
                <a:schemeClr val="tx1"/>
              </a:solidFill>
              <a:effectLst/>
            </a:endParaRPr>
          </a:p>
        </p:txBody>
      </p:sp>
      <p:sp>
        <p:nvSpPr>
          <p:cNvPr id="4" name="Slide Number Placeholder 3"/>
          <p:cNvSpPr>
            <a:spLocks noGrp="1"/>
          </p:cNvSpPr>
          <p:nvPr>
            <p:ph type="sldNum" sz="quarter" idx="10"/>
          </p:nvPr>
        </p:nvSpPr>
        <p:spPr/>
        <p:txBody>
          <a:bodyPr/>
          <a:lstStyle/>
          <a:p>
            <a:fld id="{69C971FF-EF28-4195-A575-329446EFAA55}" type="slidenum">
              <a:rPr lang="en-US" smtClean="0"/>
              <a:t>13</a:t>
            </a:fld>
            <a:endParaRPr lang="en-US"/>
          </a:p>
        </p:txBody>
      </p:sp>
    </p:spTree>
    <p:extLst>
      <p:ext uri="{BB962C8B-B14F-4D97-AF65-F5344CB8AC3E}">
        <p14:creationId xmlns:p14="http://schemas.microsoft.com/office/powerpoint/2010/main" val="37157829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Month</a:t>
            </a:r>
            <a:r>
              <a:rPr lang="en-US" baseline="0" dirty="0"/>
              <a:t> based booking analysis based on past data done using Tableau</a:t>
            </a:r>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20</a:t>
            </a:fld>
            <a:endParaRPr lang="en-US"/>
          </a:p>
        </p:txBody>
      </p:sp>
    </p:spTree>
    <p:extLst>
      <p:ext uri="{BB962C8B-B14F-4D97-AF65-F5344CB8AC3E}">
        <p14:creationId xmlns:p14="http://schemas.microsoft.com/office/powerpoint/2010/main" val="32375698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21</a:t>
            </a:fld>
            <a:endParaRPr lang="en-US"/>
          </a:p>
        </p:txBody>
      </p:sp>
    </p:spTree>
    <p:extLst>
      <p:ext uri="{BB962C8B-B14F-4D97-AF65-F5344CB8AC3E}">
        <p14:creationId xmlns:p14="http://schemas.microsoft.com/office/powerpoint/2010/main" val="1738089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8539" y="2514601"/>
            <a:ext cx="8913077" cy="2262781"/>
          </a:xfrm>
        </p:spPr>
        <p:txBody>
          <a:bodyPr anchor="b">
            <a:normAutofit/>
          </a:bodyPr>
          <a:lstStyle>
            <a:lvl1pPr>
              <a:defRPr sz="5398"/>
            </a:lvl1pPr>
          </a:lstStyle>
          <a:p>
            <a:r>
              <a:rPr lang="en-US"/>
              <a:t>Click to edit Master title style</a:t>
            </a:r>
            <a:endParaRPr lang="en-US" dirty="0"/>
          </a:p>
        </p:txBody>
      </p:sp>
      <p:sp>
        <p:nvSpPr>
          <p:cNvPr id="3" name="Subtitle 2"/>
          <p:cNvSpPr>
            <a:spLocks noGrp="1"/>
          </p:cNvSpPr>
          <p:nvPr>
            <p:ph type="subTitle" idx="1"/>
          </p:nvPr>
        </p:nvSpPr>
        <p:spPr>
          <a:xfrm>
            <a:off x="2588539" y="4777380"/>
            <a:ext cx="8913077" cy="1126283"/>
          </a:xfrm>
        </p:spPr>
        <p:txBody>
          <a:bodyPr anchor="t"/>
          <a:lstStyle>
            <a:lvl1pPr marL="0" indent="0" algn="l">
              <a:buNone/>
              <a:defRPr>
                <a:solidFill>
                  <a:schemeClr val="tx1">
                    <a:lumMod val="65000"/>
                    <a:lumOff val="35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1"/>
            <a:ext cx="1744198"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674" y="4529541"/>
            <a:ext cx="779564"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21227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8538" y="609600"/>
            <a:ext cx="8913077" cy="3117040"/>
          </a:xfrm>
        </p:spPr>
        <p:txBody>
          <a:bodyPr anchor="ctr">
            <a:normAutofit/>
          </a:bodyPr>
          <a:lstStyle>
            <a:lvl1pPr algn="l">
              <a:defRPr sz="4799" b="0" cap="none"/>
            </a:lvl1pPr>
          </a:lstStyle>
          <a:p>
            <a:r>
              <a:rPr lang="en-US"/>
              <a:t>Click to edit Master title style</a:t>
            </a:r>
            <a:endParaRPr lang="en-US" dirty="0"/>
          </a:p>
        </p:txBody>
      </p:sp>
      <p:sp>
        <p:nvSpPr>
          <p:cNvPr id="3" name="Text Placeholder 2"/>
          <p:cNvSpPr>
            <a:spLocks noGrp="1"/>
          </p:cNvSpPr>
          <p:nvPr>
            <p:ph type="body" idx="1"/>
          </p:nvPr>
        </p:nvSpPr>
        <p:spPr>
          <a:xfrm>
            <a:off x="2588538" y="4354046"/>
            <a:ext cx="8913077" cy="1555864"/>
          </a:xfrm>
        </p:spPr>
        <p:txBody>
          <a:bodyPr anchor="ctr">
            <a:normAutofit/>
          </a:bodyPr>
          <a:lstStyle>
            <a:lvl1pPr marL="0" indent="0" algn="l">
              <a:buNone/>
              <a:defRPr sz="1799">
                <a:solidFill>
                  <a:schemeClr val="tx1">
                    <a:lumMod val="65000"/>
                    <a:lumOff val="3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DF33987-6305-4E2A-BF18-EF013ECE927B}" type="datetimeFigureOut">
              <a:rPr lang="en-US" smtClean="0"/>
              <a:pPr/>
              <a:t>4/25/2018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7" y="317817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674" y="3244140"/>
            <a:ext cx="779564" cy="365125"/>
          </a:xfrm>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1896048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207" y="609600"/>
            <a:ext cx="8391740" cy="2895600"/>
          </a:xfrm>
        </p:spPr>
        <p:txBody>
          <a:bodyPr anchor="ctr">
            <a:normAutofit/>
          </a:bodyPr>
          <a:lstStyle>
            <a:lvl1pPr algn="l">
              <a:defRPr sz="4799"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4159" y="3505200"/>
            <a:ext cx="7534591" cy="381000"/>
          </a:xfrm>
        </p:spPr>
        <p:txBody>
          <a:bodyPr anchor="ctr">
            <a:noAutofit/>
          </a:bodyPr>
          <a:lstStyle>
            <a:lvl1pPr marL="0" indent="0">
              <a:buFontTx/>
              <a:buNone/>
              <a:defRPr sz="1600">
                <a:solidFill>
                  <a:schemeClr val="tx1">
                    <a:lumMod val="50000"/>
                    <a:lumOff val="50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2588538" y="4354046"/>
            <a:ext cx="8913077" cy="1555864"/>
          </a:xfrm>
        </p:spPr>
        <p:txBody>
          <a:bodyPr anchor="ctr">
            <a:normAutofit/>
          </a:bodyPr>
          <a:lstStyle>
            <a:lvl1pPr marL="0" indent="0" algn="l">
              <a:buNone/>
              <a:defRPr sz="1799">
                <a:solidFill>
                  <a:schemeClr val="tx1">
                    <a:lumMod val="65000"/>
                    <a:lumOff val="3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DF33987-6305-4E2A-BF18-EF013ECE927B}" type="datetimeFigureOut">
              <a:rPr lang="en-US" smtClean="0"/>
              <a:pPr/>
              <a:t>4/25/2018</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7" y="317817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674" y="3244140"/>
            <a:ext cx="779564" cy="365125"/>
          </a:xfrm>
        </p:spPr>
        <p:txBody>
          <a:bodyPr/>
          <a:lstStyle/>
          <a:p>
            <a:fld id="{F36C87F6-986D-49E6-AF40-1B3A1EE8064D}" type="slidenum">
              <a:rPr lang="en-US" smtClean="0"/>
              <a:pPr/>
              <a:t>‹#›</a:t>
            </a:fld>
            <a:endParaRPr lang="en-US"/>
          </a:p>
        </p:txBody>
      </p:sp>
      <p:sp>
        <p:nvSpPr>
          <p:cNvPr id="14" name="TextBox 13"/>
          <p:cNvSpPr txBox="1"/>
          <p:nvPr/>
        </p:nvSpPr>
        <p:spPr>
          <a:xfrm>
            <a:off x="2467010" y="648005"/>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solidFill>
                <a:effectLst/>
                <a:latin typeface="Arial"/>
              </a:rPr>
              <a:t>“</a:t>
            </a:r>
          </a:p>
        </p:txBody>
      </p:sp>
      <p:sp>
        <p:nvSpPr>
          <p:cNvPr id="15" name="TextBox 14"/>
          <p:cNvSpPr txBox="1"/>
          <p:nvPr/>
        </p:nvSpPr>
        <p:spPr>
          <a:xfrm>
            <a:off x="11111958" y="290530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83389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8539" y="2438401"/>
            <a:ext cx="8913078" cy="2724845"/>
          </a:xfrm>
        </p:spPr>
        <p:txBody>
          <a:bodyPr anchor="b">
            <a:normAutofit/>
          </a:bodyPr>
          <a:lstStyle>
            <a:lvl1pPr algn="l">
              <a:defRPr sz="4799" b="0"/>
            </a:lvl1pPr>
          </a:lstStyle>
          <a:p>
            <a:r>
              <a:rPr lang="en-US"/>
              <a:t>Click to edit Master title style</a:t>
            </a:r>
            <a:endParaRPr lang="en-US" dirty="0"/>
          </a:p>
        </p:txBody>
      </p:sp>
      <p:sp>
        <p:nvSpPr>
          <p:cNvPr id="4" name="Text Placeholder 3"/>
          <p:cNvSpPr>
            <a:spLocks noGrp="1"/>
          </p:cNvSpPr>
          <p:nvPr>
            <p:ph type="body" sz="half" idx="2"/>
          </p:nvPr>
        </p:nvSpPr>
        <p:spPr>
          <a:xfrm>
            <a:off x="2588539" y="5181600"/>
            <a:ext cx="8913078"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EDF33987-6305-4E2A-BF18-EF013ECE927B}" type="datetimeFigureOut">
              <a:rPr lang="en-US" smtClean="0"/>
              <a:pPr/>
              <a:t>4/25/2018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7" y="491172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674" y="4983088"/>
            <a:ext cx="779564" cy="365125"/>
          </a:xfrm>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334931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207" y="609600"/>
            <a:ext cx="8391740" cy="2895600"/>
          </a:xfrm>
        </p:spPr>
        <p:txBody>
          <a:bodyPr anchor="ctr">
            <a:normAutofit/>
          </a:bodyPr>
          <a:lstStyle>
            <a:lvl1pPr algn="l">
              <a:defRPr sz="4799"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8538" y="4343400"/>
            <a:ext cx="8913078" cy="838200"/>
          </a:xfrm>
        </p:spPr>
        <p:txBody>
          <a:bodyPr anchor="b">
            <a:noAutofit/>
          </a:bodyPr>
          <a:lstStyle>
            <a:lvl1pPr marL="0" indent="0">
              <a:buFontTx/>
              <a:buNone/>
              <a:defRPr sz="2399">
                <a:solidFill>
                  <a:schemeClr val="accent1"/>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4" name="Text Placeholder 3"/>
          <p:cNvSpPr>
            <a:spLocks noGrp="1"/>
          </p:cNvSpPr>
          <p:nvPr>
            <p:ph type="body" sz="half" idx="2"/>
          </p:nvPr>
        </p:nvSpPr>
        <p:spPr>
          <a:xfrm>
            <a:off x="2588539" y="5181600"/>
            <a:ext cx="8913078"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EDF33987-6305-4E2A-BF18-EF013ECE927B}" type="datetimeFigureOut">
              <a:rPr lang="en-US" smtClean="0"/>
              <a:pPr/>
              <a:t>4/25/2018</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7" y="491172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674" y="4983088"/>
            <a:ext cx="779564" cy="365125"/>
          </a:xfrm>
        </p:spPr>
        <p:txBody>
          <a:bodyPr/>
          <a:lstStyle/>
          <a:p>
            <a:fld id="{F36C87F6-986D-49E6-AF40-1B3A1EE8064D}" type="slidenum">
              <a:rPr lang="en-US" smtClean="0"/>
              <a:pPr/>
              <a:t>‹#›</a:t>
            </a:fld>
            <a:endParaRPr lang="en-US"/>
          </a:p>
        </p:txBody>
      </p:sp>
      <p:sp>
        <p:nvSpPr>
          <p:cNvPr id="17" name="TextBox 16"/>
          <p:cNvSpPr txBox="1"/>
          <p:nvPr/>
        </p:nvSpPr>
        <p:spPr>
          <a:xfrm>
            <a:off x="2467010" y="648005"/>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solidFill>
                <a:effectLst/>
                <a:latin typeface="Arial"/>
              </a:rPr>
              <a:t>“</a:t>
            </a:r>
          </a:p>
        </p:txBody>
      </p:sp>
      <p:sp>
        <p:nvSpPr>
          <p:cNvPr id="18" name="TextBox 17"/>
          <p:cNvSpPr txBox="1"/>
          <p:nvPr/>
        </p:nvSpPr>
        <p:spPr>
          <a:xfrm>
            <a:off x="11111958" y="290530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524778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8538" y="627407"/>
            <a:ext cx="8913077" cy="2880020"/>
          </a:xfrm>
        </p:spPr>
        <p:txBody>
          <a:bodyPr anchor="ctr">
            <a:normAutofit/>
          </a:bodyPr>
          <a:lstStyle>
            <a:lvl1pPr algn="l">
              <a:defRPr sz="4799" b="0"/>
            </a:lvl1pPr>
          </a:lstStyle>
          <a:p>
            <a:r>
              <a:rPr lang="en-US"/>
              <a:t>Click to edit Master title style</a:t>
            </a:r>
            <a:endParaRPr lang="en-US" dirty="0"/>
          </a:p>
        </p:txBody>
      </p:sp>
      <p:sp>
        <p:nvSpPr>
          <p:cNvPr id="21" name="Text Placeholder 9"/>
          <p:cNvSpPr>
            <a:spLocks noGrp="1"/>
          </p:cNvSpPr>
          <p:nvPr>
            <p:ph type="body" sz="quarter" idx="13"/>
          </p:nvPr>
        </p:nvSpPr>
        <p:spPr>
          <a:xfrm>
            <a:off x="2588538" y="4343400"/>
            <a:ext cx="8913078" cy="838200"/>
          </a:xfrm>
        </p:spPr>
        <p:txBody>
          <a:bodyPr anchor="b">
            <a:noAutofit/>
          </a:bodyPr>
          <a:lstStyle>
            <a:lvl1pPr marL="0" indent="0">
              <a:buFontTx/>
              <a:buNone/>
              <a:defRPr sz="2399">
                <a:solidFill>
                  <a:schemeClr val="accent1"/>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4" name="Text Placeholder 3"/>
          <p:cNvSpPr>
            <a:spLocks noGrp="1"/>
          </p:cNvSpPr>
          <p:nvPr>
            <p:ph type="body" sz="half" idx="2"/>
          </p:nvPr>
        </p:nvSpPr>
        <p:spPr>
          <a:xfrm>
            <a:off x="2588539" y="5181600"/>
            <a:ext cx="8913078"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EDF33987-6305-4E2A-BF18-EF013ECE927B}" type="datetimeFigureOut">
              <a:rPr lang="en-US" smtClean="0"/>
              <a:pPr/>
              <a:t>4/25/2018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7" y="491172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674" y="4983088"/>
            <a:ext cx="779564" cy="365125"/>
          </a:xfrm>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168167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t>4/25/2018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7" y="71437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349095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2392" y="627406"/>
            <a:ext cx="2207026"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8538" y="627406"/>
            <a:ext cx="6475313"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t>4/25/2018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7" y="71437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142296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250" y="624110"/>
            <a:ext cx="8909366"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8538" y="2133600"/>
            <a:ext cx="8913078"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t>4/25/2018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7" y="71437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103118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8538" y="2058750"/>
            <a:ext cx="8913077" cy="1468800"/>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2588538" y="3530129"/>
            <a:ext cx="8913077" cy="860400"/>
          </a:xfrm>
        </p:spPr>
        <p:txBody>
          <a:bodyPr anchor="t"/>
          <a:lstStyle>
            <a:lvl1pPr marL="0" indent="0" algn="l">
              <a:buNone/>
              <a:defRPr sz="1999">
                <a:solidFill>
                  <a:schemeClr val="tx1">
                    <a:lumMod val="65000"/>
                    <a:lumOff val="3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DF33987-6305-4E2A-BF18-EF013ECE927B}" type="datetimeFigureOut">
              <a:rPr lang="en-US" smtClean="0"/>
              <a:t>4/25/2018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7" y="317817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674" y="3244140"/>
            <a:ext cx="779564" cy="365125"/>
          </a:xfrm>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815816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8538" y="2133600"/>
            <a:ext cx="4312741"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88874" y="2126222"/>
            <a:ext cx="4312741"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F33987-6305-4E2A-BF18-EF013ECE927B}" type="datetimeFigureOut">
              <a:rPr lang="en-US" smtClean="0"/>
              <a:t>4/25/2018</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7" y="71437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674" y="787783"/>
            <a:ext cx="779564" cy="365125"/>
          </a:xfrm>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977717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8608" y="1972703"/>
            <a:ext cx="3991692"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4" name="Content Placeholder 3"/>
          <p:cNvSpPr>
            <a:spLocks noGrp="1"/>
          </p:cNvSpPr>
          <p:nvPr>
            <p:ph sz="half" idx="2"/>
          </p:nvPr>
        </p:nvSpPr>
        <p:spPr>
          <a:xfrm>
            <a:off x="2588538" y="2548966"/>
            <a:ext cx="4341762"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4674" y="1969475"/>
            <a:ext cx="3997960"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6" name="Content Placeholder 5"/>
          <p:cNvSpPr>
            <a:spLocks noGrp="1"/>
          </p:cNvSpPr>
          <p:nvPr>
            <p:ph sz="quarter" idx="4"/>
          </p:nvPr>
        </p:nvSpPr>
        <p:spPr>
          <a:xfrm>
            <a:off x="7165091" y="2545738"/>
            <a:ext cx="433754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F33987-6305-4E2A-BF18-EF013ECE927B}" type="datetimeFigureOut">
              <a:rPr lang="en-US" smtClean="0"/>
              <a:t>4/25/2018</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7" y="71437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674" y="787783"/>
            <a:ext cx="779564" cy="365125"/>
          </a:xfrm>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485353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F33987-6305-4E2A-BF18-EF013ECE927B}" type="datetimeFigureOut">
              <a:rPr lang="en-US" smtClean="0"/>
              <a:t>4/25/2018</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7" y="71437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60241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F33987-6305-4E2A-BF18-EF013ECE927B}" type="datetimeFigureOut">
              <a:rPr lang="en-US" smtClean="0"/>
              <a:t>4/25/2018</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7" y="71437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985297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8538" y="446088"/>
            <a:ext cx="3504286" cy="976312"/>
          </a:xfrm>
        </p:spPr>
        <p:txBody>
          <a:bodyPr anchor="b"/>
          <a:lstStyle>
            <a:lvl1pPr algn="l">
              <a:defRPr sz="1999" b="0"/>
            </a:lvl1pPr>
          </a:lstStyle>
          <a:p>
            <a:r>
              <a:rPr lang="en-US"/>
              <a:t>Click to edit Master title style</a:t>
            </a:r>
            <a:endParaRPr lang="en-US" dirty="0"/>
          </a:p>
        </p:txBody>
      </p:sp>
      <p:sp>
        <p:nvSpPr>
          <p:cNvPr id="3" name="Content Placeholder 2"/>
          <p:cNvSpPr>
            <a:spLocks noGrp="1"/>
          </p:cNvSpPr>
          <p:nvPr>
            <p:ph idx="1"/>
          </p:nvPr>
        </p:nvSpPr>
        <p:spPr>
          <a:xfrm>
            <a:off x="6321365" y="446089"/>
            <a:ext cx="5180251"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8538" y="1598613"/>
            <a:ext cx="3504286" cy="4262436"/>
          </a:xfrm>
        </p:spPr>
        <p:txBody>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DF33987-6305-4E2A-BF18-EF013ECE927B}" type="datetimeFigureOut">
              <a:rPr lang="en-US" smtClean="0"/>
              <a:t>4/25/2018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7" y="71437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82832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8539" y="4800600"/>
            <a:ext cx="8913078" cy="566738"/>
          </a:xfrm>
        </p:spPr>
        <p:txBody>
          <a:bodyPr anchor="b">
            <a:normAutofit/>
          </a:bodyPr>
          <a:lstStyle>
            <a:lvl1pPr algn="l">
              <a:defRPr sz="23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8538" y="634965"/>
            <a:ext cx="8913078" cy="3854970"/>
          </a:xfrm>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8539" y="5367338"/>
            <a:ext cx="8913078" cy="493712"/>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DF33987-6305-4E2A-BF18-EF013ECE927B}" type="datetimeFigureOut">
              <a:rPr lang="en-US" smtClean="0"/>
              <a:t>4/25/2018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7" y="491172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674" y="4983088"/>
            <a:ext cx="779564" cy="365125"/>
          </a:xfrm>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397704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0773"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14" y="-786"/>
            <a:ext cx="2356060"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32"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249" y="624110"/>
            <a:ext cx="8909366"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8538" y="2133600"/>
            <a:ext cx="8913078"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58914" y="6130437"/>
            <a:ext cx="1145984"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DF33987-6305-4E2A-BF18-EF013ECE927B}" type="datetimeFigureOut">
              <a:rPr lang="en-US" smtClean="0"/>
              <a:pPr/>
              <a:t>4/25/2018</a:t>
            </a:fld>
            <a:endParaRPr lang="en-US"/>
          </a:p>
        </p:txBody>
      </p:sp>
      <p:sp>
        <p:nvSpPr>
          <p:cNvPr id="5" name="Footer Placeholder 4"/>
          <p:cNvSpPr>
            <a:spLocks noGrp="1"/>
          </p:cNvSpPr>
          <p:nvPr>
            <p:ph type="ftr" sz="quarter" idx="3"/>
          </p:nvPr>
        </p:nvSpPr>
        <p:spPr>
          <a:xfrm>
            <a:off x="2588538" y="6135809"/>
            <a:ext cx="7618015"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674" y="787783"/>
            <a:ext cx="779564" cy="365125"/>
          </a:xfrm>
          <a:prstGeom prst="rect">
            <a:avLst/>
          </a:prstGeom>
        </p:spPr>
        <p:txBody>
          <a:bodyPr vert="horz" lIns="91440" tIns="45720" rIns="91440" bIns="45720" rtlCol="0" anchor="ctr"/>
          <a:lstStyle>
            <a:lvl1pPr algn="r">
              <a:defRPr sz="1999">
                <a:solidFill>
                  <a:srgbClr val="FEFFFF"/>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2119312548"/>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063" rtl="0" eaLnBrk="1" latinLnBrk="0" hangingPunct="1">
        <a:spcBef>
          <a:spcPct val="0"/>
        </a:spcBef>
        <a:buNone/>
        <a:defRPr sz="3599"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accent1"/>
        </a:buClr>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c/airbnb-recruiting-new-user-booking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4191000"/>
            <a:ext cx="10134600" cy="1828800"/>
          </a:xfrm>
        </p:spPr>
        <p:txBody>
          <a:bodyPr/>
          <a:lstStyle/>
          <a:p>
            <a:r>
              <a:rPr lang="en-US" b="1" dirty="0"/>
              <a:t>Airbnb – New user destination prediction</a:t>
            </a:r>
          </a:p>
        </p:txBody>
      </p:sp>
      <p:sp>
        <p:nvSpPr>
          <p:cNvPr id="3" name="Subtitle 2"/>
          <p:cNvSpPr>
            <a:spLocks noGrp="1"/>
          </p:cNvSpPr>
          <p:nvPr>
            <p:ph type="subTitle" idx="1"/>
          </p:nvPr>
        </p:nvSpPr>
        <p:spPr>
          <a:xfrm>
            <a:off x="0" y="304800"/>
            <a:ext cx="152400" cy="152400"/>
          </a:xfrm>
        </p:spPr>
        <p:txBody>
          <a:bodyPr>
            <a:normAutofit fontScale="25000" lnSpcReduction="20000"/>
          </a:bodyPr>
          <a:lstStyle/>
          <a:p>
            <a:pPr>
              <a:lnSpc>
                <a:spcPct val="170000"/>
              </a:lnSpc>
            </a:pPr>
            <a:endParaRPr lang="en-US" sz="3800" b="1" dirty="0"/>
          </a:p>
        </p:txBody>
      </p:sp>
    </p:spTree>
    <p:extLst>
      <p:ext uri="{BB962C8B-B14F-4D97-AF65-F5344CB8AC3E}">
        <p14:creationId xmlns:p14="http://schemas.microsoft.com/office/powerpoint/2010/main" val="4025013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8612" y="609600"/>
            <a:ext cx="10744198" cy="1325562"/>
          </a:xfrm>
        </p:spPr>
        <p:txBody>
          <a:bodyPr/>
          <a:lstStyle/>
          <a:p>
            <a:r>
              <a:rPr lang="en-US" b="1" dirty="0"/>
              <a:t>Classification Techniques</a:t>
            </a:r>
          </a:p>
        </p:txBody>
      </p:sp>
      <p:sp>
        <p:nvSpPr>
          <p:cNvPr id="3" name="Content Placeholder 2"/>
          <p:cNvSpPr>
            <a:spLocks noGrp="1"/>
          </p:cNvSpPr>
          <p:nvPr>
            <p:ph idx="1"/>
          </p:nvPr>
        </p:nvSpPr>
        <p:spPr>
          <a:xfrm>
            <a:off x="1598612" y="1447800"/>
            <a:ext cx="10134600" cy="4254713"/>
          </a:xfrm>
        </p:spPr>
        <p:txBody>
          <a:bodyPr>
            <a:normAutofit fontScale="85000" lnSpcReduction="20000"/>
          </a:bodyPr>
          <a:lstStyle/>
          <a:p>
            <a:r>
              <a:rPr lang="en-US" sz="2100" b="1" dirty="0"/>
              <a:t>Regression</a:t>
            </a:r>
            <a:r>
              <a:rPr lang="en-US" b="1" dirty="0"/>
              <a:t>:</a:t>
            </a:r>
          </a:p>
          <a:p>
            <a:pPr marL="0" indent="0">
              <a:buNone/>
            </a:pPr>
            <a:r>
              <a:rPr lang="en-US" b="1" dirty="0"/>
              <a:t>The dataset has a categorical target variable and contains large number of null values and thus the logistic regression cannot handle this dataset. Hence, we decided not to use logistic regression.</a:t>
            </a:r>
          </a:p>
          <a:p>
            <a:pPr marL="0" indent="0">
              <a:buNone/>
            </a:pPr>
            <a:endParaRPr lang="en-US" sz="2100" b="1" dirty="0"/>
          </a:p>
          <a:p>
            <a:r>
              <a:rPr lang="en-US" sz="2100" b="1" dirty="0"/>
              <a:t>Decision Trees</a:t>
            </a:r>
            <a:r>
              <a:rPr lang="en-US" b="1" dirty="0"/>
              <a:t>:</a:t>
            </a:r>
          </a:p>
          <a:p>
            <a:pPr marL="0" indent="0">
              <a:buNone/>
            </a:pPr>
            <a:r>
              <a:rPr lang="en-US" b="1" dirty="0"/>
              <a:t>We had to reject this model because decision tree was partitioning the data based on NULL values and it resulted in a large number of True negative rates. It was predicting all records were NDF or all records were N AMERICA.</a:t>
            </a:r>
          </a:p>
          <a:p>
            <a:endParaRPr lang="en-US" sz="2100" b="1" dirty="0"/>
          </a:p>
          <a:p>
            <a:r>
              <a:rPr lang="en-US" sz="2100" b="1" dirty="0"/>
              <a:t>Memory Based Reasoning (K-Nearest Neighbor):</a:t>
            </a:r>
          </a:p>
          <a:p>
            <a:pPr marL="0" indent="0">
              <a:buNone/>
            </a:pPr>
            <a:r>
              <a:rPr lang="en-US" b="1" dirty="0"/>
              <a:t>In pattern recognition, the k-Nearest Neighbors algorithm (or k-NN for short) is a non-parametric method used for classification and regression. In the K-NN method, an object is classified by a majority vote of its neighbors, with the object being assigned to the class that has the most in terms of similarity attributes from among its k nearest neighbors. We have taken up this because we feel that the nature of the algorithm goes along with the nature of our data.</a:t>
            </a:r>
          </a:p>
          <a:p>
            <a:endParaRPr lang="en-US" dirty="0"/>
          </a:p>
        </p:txBody>
      </p:sp>
    </p:spTree>
    <p:extLst>
      <p:ext uri="{BB962C8B-B14F-4D97-AF65-F5344CB8AC3E}">
        <p14:creationId xmlns:p14="http://schemas.microsoft.com/office/powerpoint/2010/main" val="4025828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8612" y="609600"/>
            <a:ext cx="10744198" cy="1325562"/>
          </a:xfrm>
        </p:spPr>
        <p:txBody>
          <a:bodyPr/>
          <a:lstStyle/>
          <a:p>
            <a:r>
              <a:rPr lang="en-US" b="1" dirty="0"/>
              <a:t>Classification Techniques</a:t>
            </a:r>
          </a:p>
        </p:txBody>
      </p:sp>
      <p:sp>
        <p:nvSpPr>
          <p:cNvPr id="3" name="Content Placeholder 2"/>
          <p:cNvSpPr>
            <a:spLocks noGrp="1"/>
          </p:cNvSpPr>
          <p:nvPr>
            <p:ph idx="1"/>
          </p:nvPr>
        </p:nvSpPr>
        <p:spPr>
          <a:xfrm>
            <a:off x="1674812" y="1524000"/>
            <a:ext cx="10058400" cy="4254713"/>
          </a:xfrm>
        </p:spPr>
        <p:txBody>
          <a:bodyPr>
            <a:normAutofit/>
          </a:bodyPr>
          <a:lstStyle/>
          <a:p>
            <a:r>
              <a:rPr lang="en-US" b="1" dirty="0"/>
              <a:t>Variables used for MBR:</a:t>
            </a:r>
          </a:p>
          <a:p>
            <a:pPr marL="0" indent="0">
              <a:buNone/>
            </a:pPr>
            <a:r>
              <a:rPr lang="en-US" b="1" dirty="0" err="1"/>
              <a:t>Monthbooked,YearBooked,Age,Gender,Language</a:t>
            </a:r>
            <a:endParaRPr lang="en-US" b="1" dirty="0"/>
          </a:p>
          <a:p>
            <a:r>
              <a:rPr lang="en-US" b="1" dirty="0"/>
              <a:t>Stratified Random Sampling:</a:t>
            </a:r>
          </a:p>
          <a:p>
            <a:pPr marL="0" indent="0" algn="just">
              <a:buNone/>
            </a:pPr>
            <a:r>
              <a:rPr lang="en-US" sz="1600" b="1" dirty="0"/>
              <a:t>In our data, there was a huge class disparity because of the huge number of NDF records, which would create a bias in our prediction. To handle this, we used optimal Stratified Random Sampling where both the proportion of observations within strata and the relative standard deviation of a specified variable within strata are the same in the sample as in the population.</a:t>
            </a:r>
          </a:p>
        </p:txBody>
      </p:sp>
    </p:spTree>
    <p:extLst>
      <p:ext uri="{BB962C8B-B14F-4D97-AF65-F5344CB8AC3E}">
        <p14:creationId xmlns:p14="http://schemas.microsoft.com/office/powerpoint/2010/main" val="1650274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8612" y="609600"/>
            <a:ext cx="10744198" cy="1325562"/>
          </a:xfrm>
        </p:spPr>
        <p:txBody>
          <a:bodyPr/>
          <a:lstStyle/>
          <a:p>
            <a:r>
              <a:rPr lang="en-US" b="1" dirty="0"/>
              <a:t>ENTERPRISE MODEL DIAGRAMS</a:t>
            </a:r>
          </a:p>
        </p:txBody>
      </p:sp>
      <p:pic>
        <p:nvPicPr>
          <p:cNvPr id="4" name="Picture 3"/>
          <p:cNvPicPr>
            <a:picLocks noChangeAspect="1"/>
          </p:cNvPicPr>
          <p:nvPr/>
        </p:nvPicPr>
        <p:blipFill>
          <a:blip r:embed="rId2"/>
          <a:stretch>
            <a:fillRect/>
          </a:stretch>
        </p:blipFill>
        <p:spPr>
          <a:xfrm>
            <a:off x="342542" y="2484038"/>
            <a:ext cx="11314470" cy="2773762"/>
          </a:xfrm>
          <a:prstGeom prst="rect">
            <a:avLst/>
          </a:prstGeom>
        </p:spPr>
      </p:pic>
    </p:spTree>
    <p:extLst>
      <p:ext uri="{BB962C8B-B14F-4D97-AF65-F5344CB8AC3E}">
        <p14:creationId xmlns:p14="http://schemas.microsoft.com/office/powerpoint/2010/main" val="97110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8612" y="564847"/>
            <a:ext cx="9753600" cy="1325562"/>
          </a:xfrm>
        </p:spPr>
        <p:txBody>
          <a:bodyPr>
            <a:normAutofit/>
          </a:bodyPr>
          <a:lstStyle/>
          <a:p>
            <a:r>
              <a:rPr lang="en-US" b="1" dirty="0"/>
              <a:t>ENTERPRISE MODEL DIAGRAMS</a:t>
            </a:r>
          </a:p>
        </p:txBody>
      </p:sp>
      <p:sp>
        <p:nvSpPr>
          <p:cNvPr id="3" name="Content Placeholder 2"/>
          <p:cNvSpPr>
            <a:spLocks noGrp="1"/>
          </p:cNvSpPr>
          <p:nvPr>
            <p:ph idx="1"/>
          </p:nvPr>
        </p:nvSpPr>
        <p:spPr>
          <a:xfrm>
            <a:off x="1598612" y="1447800"/>
            <a:ext cx="9982200" cy="5791200"/>
          </a:xfrm>
        </p:spPr>
        <p:txBody>
          <a:bodyPr>
            <a:normAutofit/>
          </a:bodyPr>
          <a:lstStyle/>
          <a:p>
            <a:pPr algn="just"/>
            <a:r>
              <a:rPr lang="en-US" sz="1800" b="1" dirty="0"/>
              <a:t>In the replacement node, we have replaced the values of the countries in our data set with the values of the continents in which the countries are present. </a:t>
            </a:r>
          </a:p>
          <a:p>
            <a:pPr algn="just"/>
            <a:r>
              <a:rPr lang="en-US" sz="1800" b="1" dirty="0"/>
              <a:t>In data partition node, we have portioned the data as 80 % training data and 20 % validation set in order to avoid overfitting.                      </a:t>
            </a:r>
          </a:p>
          <a:p>
            <a:pPr algn="just"/>
            <a:r>
              <a:rPr lang="en-US" sz="1800" b="1" dirty="0"/>
              <a:t>In the impute node, we have imputed the missing values of the seconds elapsed on a site and the number of sessions in the stratified sample.  </a:t>
            </a:r>
          </a:p>
          <a:p>
            <a:pPr algn="just"/>
            <a:r>
              <a:rPr lang="en-US" sz="1800" b="1" dirty="0"/>
              <a:t>The filter node is used to remove the records which have NDF and Other in the target.                        </a:t>
            </a:r>
          </a:p>
          <a:p>
            <a:pPr algn="just"/>
            <a:r>
              <a:rPr lang="en-US" sz="1800" b="1" dirty="0"/>
              <a:t>In the sample node we do stratified sampling of the data and find equal proportion of data based on the target variable. The stratified sample helps us to overcome the problem of predicting the target as we have very diverse pools of data based on target variable.</a:t>
            </a:r>
          </a:p>
        </p:txBody>
      </p:sp>
    </p:spTree>
    <p:extLst>
      <p:ext uri="{BB962C8B-B14F-4D97-AF65-F5344CB8AC3E}">
        <p14:creationId xmlns:p14="http://schemas.microsoft.com/office/powerpoint/2010/main" val="3568440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8612" y="609600"/>
            <a:ext cx="9753600" cy="1325562"/>
          </a:xfrm>
        </p:spPr>
        <p:txBody>
          <a:bodyPr/>
          <a:lstStyle/>
          <a:p>
            <a:r>
              <a:rPr lang="en-US" b="1" dirty="0"/>
              <a:t>MODEL COMPARISON </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52702663"/>
              </p:ext>
            </p:extLst>
          </p:nvPr>
        </p:nvGraphicFramePr>
        <p:xfrm>
          <a:off x="836612" y="1752600"/>
          <a:ext cx="11066464" cy="2959100"/>
        </p:xfrm>
        <a:graphic>
          <a:graphicData uri="http://schemas.openxmlformats.org/drawingml/2006/table">
            <a:tbl>
              <a:tblPr firstRow="1" bandRow="1">
                <a:tableStyleId>{073A0DAA-6AF3-43AB-8588-CEC1D06C72B9}</a:tableStyleId>
              </a:tblPr>
              <a:tblGrid>
                <a:gridCol w="2766616">
                  <a:extLst>
                    <a:ext uri="{9D8B030D-6E8A-4147-A177-3AD203B41FA5}">
                      <a16:colId xmlns:a16="http://schemas.microsoft.com/office/drawing/2014/main" val="3072261130"/>
                    </a:ext>
                  </a:extLst>
                </a:gridCol>
                <a:gridCol w="2766616">
                  <a:extLst>
                    <a:ext uri="{9D8B030D-6E8A-4147-A177-3AD203B41FA5}">
                      <a16:colId xmlns:a16="http://schemas.microsoft.com/office/drawing/2014/main" val="2974132366"/>
                    </a:ext>
                  </a:extLst>
                </a:gridCol>
                <a:gridCol w="2766616">
                  <a:extLst>
                    <a:ext uri="{9D8B030D-6E8A-4147-A177-3AD203B41FA5}">
                      <a16:colId xmlns:a16="http://schemas.microsoft.com/office/drawing/2014/main" val="1430312902"/>
                    </a:ext>
                  </a:extLst>
                </a:gridCol>
                <a:gridCol w="2766616">
                  <a:extLst>
                    <a:ext uri="{9D8B030D-6E8A-4147-A177-3AD203B41FA5}">
                      <a16:colId xmlns:a16="http://schemas.microsoft.com/office/drawing/2014/main" val="1207341482"/>
                    </a:ext>
                  </a:extLst>
                </a:gridCol>
              </a:tblGrid>
              <a:tr h="739775">
                <a:tc>
                  <a:txBody>
                    <a:bodyPr/>
                    <a:lstStyle/>
                    <a:p>
                      <a:pPr algn="ctr" fontAlgn="b"/>
                      <a:r>
                        <a:rPr lang="en-US" sz="2000" b="1" kern="1200" dirty="0">
                          <a:solidFill>
                            <a:schemeClr val="lt1"/>
                          </a:solidFill>
                          <a:latin typeface="+mn-lt"/>
                          <a:ea typeface="+mn-ea"/>
                          <a:cs typeface="+mn-cs"/>
                        </a:rPr>
                        <a:t>MODEL</a:t>
                      </a:r>
                    </a:p>
                  </a:txBody>
                  <a:tcPr marL="4233" marR="4233" marT="4233" marB="0" anchor="ctr"/>
                </a:tc>
                <a:tc>
                  <a:txBody>
                    <a:bodyPr/>
                    <a:lstStyle/>
                    <a:p>
                      <a:pPr algn="ctr"/>
                      <a:r>
                        <a:rPr lang="en-US" sz="2000" b="1" kern="1200" dirty="0">
                          <a:solidFill>
                            <a:schemeClr val="lt1"/>
                          </a:solidFill>
                          <a:latin typeface="+mn-lt"/>
                          <a:ea typeface="+mn-ea"/>
                          <a:cs typeface="+mn-cs"/>
                        </a:rPr>
                        <a:t>TARGET</a:t>
                      </a:r>
                    </a:p>
                  </a:txBody>
                  <a:tcPr anchor="ctr"/>
                </a:tc>
                <a:tc>
                  <a:txBody>
                    <a:bodyPr/>
                    <a:lstStyle/>
                    <a:p>
                      <a:pPr algn="ctr"/>
                      <a:r>
                        <a:rPr lang="en-US" sz="2000" b="1" kern="1200" dirty="0">
                          <a:solidFill>
                            <a:schemeClr val="lt1"/>
                          </a:solidFill>
                          <a:latin typeface="+mn-lt"/>
                          <a:ea typeface="+mn-ea"/>
                          <a:cs typeface="+mn-cs"/>
                        </a:rPr>
                        <a:t>ACCURACY</a:t>
                      </a:r>
                    </a:p>
                  </a:txBody>
                  <a:tcPr anchor="ctr"/>
                </a:tc>
                <a:tc>
                  <a:txBody>
                    <a:bodyPr/>
                    <a:lstStyle/>
                    <a:p>
                      <a:pPr algn="ctr"/>
                      <a:r>
                        <a:rPr lang="en-US" sz="2000" dirty="0"/>
                        <a:t>TRUE POSITIVE RATE</a:t>
                      </a:r>
                    </a:p>
                  </a:txBody>
                  <a:tcPr anchor="ctr"/>
                </a:tc>
                <a:extLst>
                  <a:ext uri="{0D108BD9-81ED-4DB2-BD59-A6C34878D82A}">
                    <a16:rowId xmlns:a16="http://schemas.microsoft.com/office/drawing/2014/main" val="387733925"/>
                  </a:ext>
                </a:extLst>
              </a:tr>
              <a:tr h="739775">
                <a:tc>
                  <a:txBody>
                    <a:bodyPr/>
                    <a:lstStyle/>
                    <a:p>
                      <a:pPr algn="l" fontAlgn="b"/>
                      <a:r>
                        <a:rPr lang="en-US" sz="1800" b="1" i="0" u="none" strike="noStrike" dirty="0">
                          <a:solidFill>
                            <a:srgbClr val="000000"/>
                          </a:solidFill>
                          <a:effectLst/>
                          <a:latin typeface="+mj-lt"/>
                        </a:rPr>
                        <a:t>Base Model MBR</a:t>
                      </a:r>
                    </a:p>
                  </a:txBody>
                  <a:tcPr marL="4233" marR="4233" marT="4233" marB="0" anchor="b"/>
                </a:tc>
                <a:tc>
                  <a:txBody>
                    <a:bodyPr/>
                    <a:lstStyle/>
                    <a:p>
                      <a:pPr algn="l" fontAlgn="b"/>
                      <a:r>
                        <a:rPr lang="en-US" sz="1800" b="0" i="0" u="none" strike="noStrike" dirty="0">
                          <a:solidFill>
                            <a:srgbClr val="000000"/>
                          </a:solidFill>
                          <a:effectLst/>
                          <a:latin typeface="+mj-lt"/>
                        </a:rPr>
                        <a:t>EUR / AUS / N AMERICA</a:t>
                      </a:r>
                    </a:p>
                  </a:txBody>
                  <a:tcPr marL="4233" marR="4233" marT="4233" marB="0" anchor="b"/>
                </a:tc>
                <a:tc>
                  <a:txBody>
                    <a:bodyPr/>
                    <a:lstStyle/>
                    <a:p>
                      <a:pPr algn="ctr" fontAlgn="b"/>
                      <a:r>
                        <a:rPr lang="en-US" sz="1800" b="0" i="0" u="none" strike="noStrike" dirty="0">
                          <a:solidFill>
                            <a:srgbClr val="000000"/>
                          </a:solidFill>
                          <a:effectLst/>
                          <a:latin typeface="+mj-lt"/>
                        </a:rPr>
                        <a:t>63.50%</a:t>
                      </a:r>
                    </a:p>
                  </a:txBody>
                  <a:tcPr marL="4233" marR="4233" marT="4233" marB="0" anchor="b"/>
                </a:tc>
                <a:tc>
                  <a:txBody>
                    <a:bodyPr/>
                    <a:lstStyle/>
                    <a:p>
                      <a:pPr algn="ctr" fontAlgn="b"/>
                      <a:r>
                        <a:rPr lang="en-US" sz="1800" b="0" i="0" u="none" strike="noStrike" dirty="0">
                          <a:solidFill>
                            <a:srgbClr val="000000"/>
                          </a:solidFill>
                          <a:effectLst/>
                          <a:latin typeface="+mj-lt"/>
                        </a:rPr>
                        <a:t>0.90%</a:t>
                      </a:r>
                    </a:p>
                  </a:txBody>
                  <a:tcPr marL="4233" marR="4233" marT="4233" marB="0" anchor="b"/>
                </a:tc>
                <a:extLst>
                  <a:ext uri="{0D108BD9-81ED-4DB2-BD59-A6C34878D82A}">
                    <a16:rowId xmlns:a16="http://schemas.microsoft.com/office/drawing/2014/main" val="3900019955"/>
                  </a:ext>
                </a:extLst>
              </a:tr>
              <a:tr h="739775">
                <a:tc>
                  <a:txBody>
                    <a:bodyPr/>
                    <a:lstStyle/>
                    <a:p>
                      <a:pPr algn="l" fontAlgn="b"/>
                      <a:r>
                        <a:rPr lang="en-US" sz="1800" b="1" i="0" u="none" strike="noStrike" dirty="0">
                          <a:solidFill>
                            <a:srgbClr val="000000"/>
                          </a:solidFill>
                          <a:effectLst/>
                          <a:latin typeface="+mj-lt"/>
                        </a:rPr>
                        <a:t>Stratified Sample + MBR</a:t>
                      </a:r>
                    </a:p>
                  </a:txBody>
                  <a:tcPr marL="4233" marR="4233" marT="4233" marB="0" anchor="b"/>
                </a:tc>
                <a:tc>
                  <a:txBody>
                    <a:bodyPr/>
                    <a:lstStyle/>
                    <a:p>
                      <a:pPr algn="l" fontAlgn="b"/>
                      <a:r>
                        <a:rPr lang="en-US" sz="1800" b="0" i="0" u="none" strike="noStrike">
                          <a:solidFill>
                            <a:srgbClr val="000000"/>
                          </a:solidFill>
                          <a:effectLst/>
                          <a:latin typeface="+mj-lt"/>
                        </a:rPr>
                        <a:t>EUR / AUS / N AMERICA</a:t>
                      </a:r>
                    </a:p>
                  </a:txBody>
                  <a:tcPr marL="4233" marR="4233" marT="4233" marB="0" anchor="b"/>
                </a:tc>
                <a:tc>
                  <a:txBody>
                    <a:bodyPr/>
                    <a:lstStyle/>
                    <a:p>
                      <a:pPr algn="ctr" fontAlgn="b"/>
                      <a:r>
                        <a:rPr lang="en-US" sz="1800" b="0" i="0" u="none" strike="noStrike" dirty="0">
                          <a:solidFill>
                            <a:srgbClr val="000000"/>
                          </a:solidFill>
                          <a:effectLst/>
                          <a:latin typeface="+mj-lt"/>
                        </a:rPr>
                        <a:t>78%</a:t>
                      </a:r>
                    </a:p>
                  </a:txBody>
                  <a:tcPr marL="4233" marR="4233" marT="4233" marB="0" anchor="b"/>
                </a:tc>
                <a:tc>
                  <a:txBody>
                    <a:bodyPr/>
                    <a:lstStyle/>
                    <a:p>
                      <a:pPr algn="ctr" fontAlgn="b"/>
                      <a:r>
                        <a:rPr lang="en-US" sz="1800" b="0" i="0" u="none" strike="noStrike" dirty="0">
                          <a:solidFill>
                            <a:srgbClr val="000000"/>
                          </a:solidFill>
                          <a:effectLst/>
                          <a:latin typeface="+mj-lt"/>
                        </a:rPr>
                        <a:t>99%</a:t>
                      </a:r>
                    </a:p>
                  </a:txBody>
                  <a:tcPr marL="4233" marR="4233" marT="4233" marB="0" anchor="b"/>
                </a:tc>
                <a:extLst>
                  <a:ext uri="{0D108BD9-81ED-4DB2-BD59-A6C34878D82A}">
                    <a16:rowId xmlns:a16="http://schemas.microsoft.com/office/drawing/2014/main" val="918543910"/>
                  </a:ext>
                </a:extLst>
              </a:tr>
              <a:tr h="739775">
                <a:tc>
                  <a:txBody>
                    <a:bodyPr/>
                    <a:lstStyle/>
                    <a:p>
                      <a:pPr algn="l" fontAlgn="b"/>
                      <a:r>
                        <a:rPr lang="en-US" sz="1800" b="1" i="0" u="none" strike="noStrike" dirty="0">
                          <a:solidFill>
                            <a:srgbClr val="000000"/>
                          </a:solidFill>
                          <a:effectLst/>
                          <a:latin typeface="+mj-lt"/>
                        </a:rPr>
                        <a:t>Stratified Sample + MBR</a:t>
                      </a:r>
                    </a:p>
                  </a:txBody>
                  <a:tcPr marL="4233" marR="4233" marT="4233" marB="0" anchor="b"/>
                </a:tc>
                <a:tc>
                  <a:txBody>
                    <a:bodyPr/>
                    <a:lstStyle/>
                    <a:p>
                      <a:pPr algn="l" fontAlgn="b"/>
                      <a:r>
                        <a:rPr lang="en-US" sz="1800" b="0" i="0" u="none" strike="noStrike" dirty="0">
                          <a:solidFill>
                            <a:srgbClr val="000000"/>
                          </a:solidFill>
                          <a:effectLst/>
                          <a:latin typeface="+mj-lt"/>
                        </a:rPr>
                        <a:t>12 Countries</a:t>
                      </a:r>
                    </a:p>
                  </a:txBody>
                  <a:tcPr marL="4233" marR="4233" marT="4233" marB="0" anchor="b"/>
                </a:tc>
                <a:tc>
                  <a:txBody>
                    <a:bodyPr/>
                    <a:lstStyle/>
                    <a:p>
                      <a:pPr algn="ctr" fontAlgn="b"/>
                      <a:r>
                        <a:rPr lang="en-US" sz="1800" b="0" i="0" u="none" strike="noStrike" dirty="0">
                          <a:solidFill>
                            <a:srgbClr val="000000"/>
                          </a:solidFill>
                          <a:effectLst/>
                          <a:latin typeface="+mj-lt"/>
                        </a:rPr>
                        <a:t>80%</a:t>
                      </a:r>
                    </a:p>
                  </a:txBody>
                  <a:tcPr marL="4233" marR="4233" marT="4233" marB="0" anchor="b"/>
                </a:tc>
                <a:tc>
                  <a:txBody>
                    <a:bodyPr/>
                    <a:lstStyle/>
                    <a:p>
                      <a:pPr algn="ctr" fontAlgn="b"/>
                      <a:r>
                        <a:rPr lang="en-US" sz="1800" b="0" i="0" u="none" strike="noStrike" dirty="0">
                          <a:solidFill>
                            <a:srgbClr val="000000"/>
                          </a:solidFill>
                          <a:effectLst/>
                          <a:latin typeface="+mj-lt"/>
                        </a:rPr>
                        <a:t>0.13%</a:t>
                      </a:r>
                    </a:p>
                  </a:txBody>
                  <a:tcPr marL="4233" marR="4233" marT="4233" marB="0" anchor="b"/>
                </a:tc>
                <a:extLst>
                  <a:ext uri="{0D108BD9-81ED-4DB2-BD59-A6C34878D82A}">
                    <a16:rowId xmlns:a16="http://schemas.microsoft.com/office/drawing/2014/main" val="2290299877"/>
                  </a:ext>
                </a:extLst>
              </a:tr>
            </a:tbl>
          </a:graphicData>
        </a:graphic>
      </p:graphicFrame>
    </p:spTree>
    <p:extLst>
      <p:ext uri="{BB962C8B-B14F-4D97-AF65-F5344CB8AC3E}">
        <p14:creationId xmlns:p14="http://schemas.microsoft.com/office/powerpoint/2010/main" val="1507208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8612" y="685800"/>
            <a:ext cx="10744198" cy="1325562"/>
          </a:xfrm>
        </p:spPr>
        <p:txBody>
          <a:bodyPr/>
          <a:lstStyle/>
          <a:p>
            <a:r>
              <a:rPr lang="en-US" b="1" dirty="0"/>
              <a:t>INSIGHTS</a:t>
            </a:r>
          </a:p>
        </p:txBody>
      </p:sp>
      <p:pic>
        <p:nvPicPr>
          <p:cNvPr id="5" name="Picture 4"/>
          <p:cNvPicPr>
            <a:picLocks noChangeAspect="1"/>
          </p:cNvPicPr>
          <p:nvPr/>
        </p:nvPicPr>
        <p:blipFill>
          <a:blip r:embed="rId2"/>
          <a:stretch>
            <a:fillRect/>
          </a:stretch>
        </p:blipFill>
        <p:spPr>
          <a:xfrm>
            <a:off x="1399362" y="1311291"/>
            <a:ext cx="10789463" cy="5509420"/>
          </a:xfrm>
          <a:prstGeom prst="rect">
            <a:avLst/>
          </a:prstGeom>
        </p:spPr>
      </p:pic>
    </p:spTree>
    <p:extLst>
      <p:ext uri="{BB962C8B-B14F-4D97-AF65-F5344CB8AC3E}">
        <p14:creationId xmlns:p14="http://schemas.microsoft.com/office/powerpoint/2010/main" val="2909954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8612" y="609600"/>
            <a:ext cx="9753600" cy="1325562"/>
          </a:xfrm>
        </p:spPr>
        <p:txBody>
          <a:bodyPr/>
          <a:lstStyle/>
          <a:p>
            <a:r>
              <a:rPr lang="en-US" b="1" dirty="0"/>
              <a:t>INSIGHTS </a:t>
            </a:r>
          </a:p>
        </p:txBody>
      </p:sp>
      <p:pic>
        <p:nvPicPr>
          <p:cNvPr id="5" name="Picture 4"/>
          <p:cNvPicPr/>
          <p:nvPr/>
        </p:nvPicPr>
        <p:blipFill>
          <a:blip r:embed="rId2"/>
          <a:stretch>
            <a:fillRect/>
          </a:stretch>
        </p:blipFill>
        <p:spPr>
          <a:xfrm>
            <a:off x="1141412" y="1371600"/>
            <a:ext cx="10898187" cy="5029200"/>
          </a:xfrm>
          <a:prstGeom prst="rect">
            <a:avLst/>
          </a:prstGeom>
        </p:spPr>
      </p:pic>
    </p:spTree>
    <p:extLst>
      <p:ext uri="{BB962C8B-B14F-4D97-AF65-F5344CB8AC3E}">
        <p14:creationId xmlns:p14="http://schemas.microsoft.com/office/powerpoint/2010/main" val="3115257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8612" y="609600"/>
            <a:ext cx="9753600" cy="1325562"/>
          </a:xfrm>
        </p:spPr>
        <p:txBody>
          <a:bodyPr/>
          <a:lstStyle/>
          <a:p>
            <a:r>
              <a:rPr lang="en-US" b="1" dirty="0"/>
              <a:t>INSIGHTS </a:t>
            </a:r>
          </a:p>
        </p:txBody>
      </p:sp>
      <p:sp>
        <p:nvSpPr>
          <p:cNvPr id="3" name="Rectangle 2"/>
          <p:cNvSpPr/>
          <p:nvPr/>
        </p:nvSpPr>
        <p:spPr>
          <a:xfrm>
            <a:off x="1674812" y="1676400"/>
            <a:ext cx="8153400" cy="1380378"/>
          </a:xfrm>
          <a:prstGeom prst="rect">
            <a:avLst/>
          </a:prstGeom>
        </p:spPr>
        <p:txBody>
          <a:bodyPr wrap="square">
            <a:spAutoFit/>
          </a:bodyPr>
          <a:lstStyle/>
          <a:p>
            <a:pPr marL="285750" indent="-285750">
              <a:lnSpc>
                <a:spcPct val="107000"/>
              </a:lnSpc>
              <a:spcAft>
                <a:spcPts val="800"/>
              </a:spcAft>
              <a:buFont typeface="Arial" panose="020B0604020202020204" pitchFamily="34" charset="0"/>
              <a:buChar char="•"/>
            </a:pPr>
            <a:r>
              <a:rPr lang="en-US" b="1" dirty="0">
                <a:latin typeface="+mj-lt"/>
                <a:ea typeface="Calibri" panose="020F0502020204030204" pitchFamily="34" charset="0"/>
                <a:cs typeface="Calibri" panose="020F0502020204030204" pitchFamily="34" charset="0"/>
              </a:rPr>
              <a:t>The month of the booking and the year of booking have the maximum weight followed by age and gender.</a:t>
            </a:r>
            <a:endParaRPr lang="en-US" b="1" dirty="0">
              <a:latin typeface="+mj-l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b="1" dirty="0">
                <a:latin typeface="+mj-lt"/>
                <a:ea typeface="Calibri" panose="020F0502020204030204" pitchFamily="34" charset="0"/>
                <a:cs typeface="Calibri" panose="020F0502020204030204" pitchFamily="34" charset="0"/>
              </a:rPr>
              <a:t>So for a new user Airbnb could give its customers a  better deals during the months with maximum bookings.</a:t>
            </a:r>
            <a:endParaRPr lang="en-US" b="1" dirty="0">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28136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8612" y="685800"/>
            <a:ext cx="9753600" cy="1325562"/>
          </a:xfrm>
        </p:spPr>
        <p:txBody>
          <a:bodyPr/>
          <a:lstStyle/>
          <a:p>
            <a:r>
              <a:rPr lang="en-US" b="1" dirty="0"/>
              <a:t>INSIGHTS </a:t>
            </a:r>
          </a:p>
        </p:txBody>
      </p:sp>
      <p:pic>
        <p:nvPicPr>
          <p:cNvPr id="6" name="Content Placeholder 5"/>
          <p:cNvPicPr>
            <a:picLocks noGrp="1"/>
          </p:cNvPicPr>
          <p:nvPr>
            <p:ph idx="1"/>
          </p:nvPr>
        </p:nvPicPr>
        <p:blipFill>
          <a:blip r:embed="rId2"/>
          <a:stretch>
            <a:fillRect/>
          </a:stretch>
        </p:blipFill>
        <p:spPr>
          <a:xfrm>
            <a:off x="1065212" y="1385228"/>
            <a:ext cx="10820400" cy="4634572"/>
          </a:xfrm>
          <a:prstGeom prst="rect">
            <a:avLst/>
          </a:prstGeom>
        </p:spPr>
      </p:pic>
    </p:spTree>
    <p:extLst>
      <p:ext uri="{BB962C8B-B14F-4D97-AF65-F5344CB8AC3E}">
        <p14:creationId xmlns:p14="http://schemas.microsoft.com/office/powerpoint/2010/main" val="1306225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8612" y="685800"/>
            <a:ext cx="9753600" cy="1325562"/>
          </a:xfrm>
        </p:spPr>
        <p:txBody>
          <a:bodyPr/>
          <a:lstStyle/>
          <a:p>
            <a:r>
              <a:rPr lang="en-US" b="1" dirty="0"/>
              <a:t>INSIGHTS </a:t>
            </a:r>
          </a:p>
        </p:txBody>
      </p:sp>
      <p:sp>
        <p:nvSpPr>
          <p:cNvPr id="3" name="Content Placeholder 2"/>
          <p:cNvSpPr>
            <a:spLocks noGrp="1"/>
          </p:cNvSpPr>
          <p:nvPr>
            <p:ph idx="1"/>
          </p:nvPr>
        </p:nvSpPr>
        <p:spPr/>
        <p:txBody>
          <a:bodyPr/>
          <a:lstStyle/>
          <a:p>
            <a:r>
              <a:rPr lang="en-US" b="1" dirty="0"/>
              <a:t>The chart depicts that the Decision tree model has the least misclassification rate. On closer look into the decision tree model it was observed that the criteria for split was made as missing values and non- missing values and that gave the best information gain which was not meaningful.</a:t>
            </a:r>
          </a:p>
          <a:p>
            <a:r>
              <a:rPr lang="en-US" b="1" dirty="0"/>
              <a:t>The model we have selected is the Memory Based Reasoning (k-closest </a:t>
            </a:r>
            <a:r>
              <a:rPr lang="en-US" b="1" dirty="0" err="1"/>
              <a:t>neighbours</a:t>
            </a:r>
            <a:r>
              <a:rPr lang="en-US" b="1" dirty="0"/>
              <a:t>) as it takes into consideration the destinations of individuals who have already used </a:t>
            </a:r>
            <a:r>
              <a:rPr lang="en-US" b="1" dirty="0" err="1"/>
              <a:t>airbnb</a:t>
            </a:r>
            <a:r>
              <a:rPr lang="en-US" b="1" dirty="0"/>
              <a:t> in the past, if the new customer is similar to the previous customers then there is a good possibility he will pick a similar destination.</a:t>
            </a:r>
          </a:p>
          <a:p>
            <a:endParaRPr lang="en-US" dirty="0"/>
          </a:p>
        </p:txBody>
      </p:sp>
    </p:spTree>
    <p:extLst>
      <p:ext uri="{BB962C8B-B14F-4D97-AF65-F5344CB8AC3E}">
        <p14:creationId xmlns:p14="http://schemas.microsoft.com/office/powerpoint/2010/main" val="3604290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4812" y="533400"/>
            <a:ext cx="9753600" cy="1325562"/>
          </a:xfrm>
        </p:spPr>
        <p:txBody>
          <a:bodyPr/>
          <a:lstStyle/>
          <a:p>
            <a:r>
              <a:rPr lang="en-US" b="1" dirty="0"/>
              <a:t>AGENDA</a:t>
            </a:r>
          </a:p>
        </p:txBody>
      </p:sp>
      <p:sp>
        <p:nvSpPr>
          <p:cNvPr id="3" name="Content Placeholder 2"/>
          <p:cNvSpPr>
            <a:spLocks noGrp="1"/>
          </p:cNvSpPr>
          <p:nvPr>
            <p:ph idx="1"/>
          </p:nvPr>
        </p:nvSpPr>
        <p:spPr>
          <a:xfrm>
            <a:off x="1674812" y="1295400"/>
            <a:ext cx="7924800" cy="3962400"/>
          </a:xfrm>
        </p:spPr>
        <p:txBody>
          <a:bodyPr>
            <a:normAutofit/>
          </a:bodyPr>
          <a:lstStyle/>
          <a:p>
            <a:r>
              <a:rPr lang="en-US" b="1" dirty="0"/>
              <a:t>Introduction to Airbnb</a:t>
            </a:r>
          </a:p>
          <a:p>
            <a:r>
              <a:rPr lang="en-US" b="1" dirty="0"/>
              <a:t>Project Motivation and Background</a:t>
            </a:r>
          </a:p>
          <a:p>
            <a:r>
              <a:rPr lang="en-US" b="1" dirty="0"/>
              <a:t>Data Description and Preprocessing </a:t>
            </a:r>
          </a:p>
          <a:p>
            <a:r>
              <a:rPr lang="en-US" b="1" dirty="0"/>
              <a:t>Classification Techniques</a:t>
            </a:r>
          </a:p>
          <a:p>
            <a:r>
              <a:rPr lang="en-US" b="1" dirty="0"/>
              <a:t>Model Comparison</a:t>
            </a:r>
          </a:p>
          <a:p>
            <a:r>
              <a:rPr lang="en-US" b="1" dirty="0"/>
              <a:t>Insights</a:t>
            </a:r>
          </a:p>
          <a:p>
            <a:r>
              <a:rPr lang="en-US" b="1" dirty="0"/>
              <a:t>Business Significance</a:t>
            </a:r>
          </a:p>
          <a:p>
            <a:pPr marL="0" indent="0">
              <a:buNone/>
            </a:pPr>
            <a:endParaRPr lang="en-US" b="1" dirty="0"/>
          </a:p>
          <a:p>
            <a:endParaRPr lang="en-US" b="1" dirty="0"/>
          </a:p>
          <a:p>
            <a:endParaRPr lang="en-US" b="1" dirty="0"/>
          </a:p>
          <a:p>
            <a:endParaRPr lang="en-US" b="1" dirty="0"/>
          </a:p>
        </p:txBody>
      </p:sp>
    </p:spTree>
    <p:extLst>
      <p:ext uri="{BB962C8B-B14F-4D97-AF65-F5344CB8AC3E}">
        <p14:creationId xmlns:p14="http://schemas.microsoft.com/office/powerpoint/2010/main" val="1982292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8612" y="609600"/>
            <a:ext cx="9753600" cy="1325562"/>
          </a:xfrm>
        </p:spPr>
        <p:txBody>
          <a:bodyPr/>
          <a:lstStyle/>
          <a:p>
            <a:r>
              <a:rPr lang="en-US" b="1" dirty="0"/>
              <a:t>BUSINESS SIGNIFICANCE</a:t>
            </a:r>
          </a:p>
        </p:txBody>
      </p:sp>
      <p:pic>
        <p:nvPicPr>
          <p:cNvPr id="9" name="Picture 8"/>
          <p:cNvPicPr>
            <a:picLocks noChangeAspect="1"/>
          </p:cNvPicPr>
          <p:nvPr/>
        </p:nvPicPr>
        <p:blipFill>
          <a:blip r:embed="rId3"/>
          <a:stretch>
            <a:fillRect/>
          </a:stretch>
        </p:blipFill>
        <p:spPr>
          <a:xfrm>
            <a:off x="1751012" y="1408422"/>
            <a:ext cx="9601200" cy="5465163"/>
          </a:xfrm>
          <a:prstGeom prst="rect">
            <a:avLst/>
          </a:prstGeom>
        </p:spPr>
      </p:pic>
    </p:spTree>
    <p:extLst>
      <p:ext uri="{BB962C8B-B14F-4D97-AF65-F5344CB8AC3E}">
        <p14:creationId xmlns:p14="http://schemas.microsoft.com/office/powerpoint/2010/main" val="810658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8612" y="609600"/>
            <a:ext cx="9753600" cy="1325562"/>
          </a:xfrm>
        </p:spPr>
        <p:txBody>
          <a:bodyPr/>
          <a:lstStyle/>
          <a:p>
            <a:r>
              <a:rPr lang="en-US" b="1" dirty="0"/>
              <a:t>BUSINESS SIGNIFICANCE</a:t>
            </a:r>
          </a:p>
        </p:txBody>
      </p:sp>
      <p:sp>
        <p:nvSpPr>
          <p:cNvPr id="3" name="Content Placeholder 2"/>
          <p:cNvSpPr>
            <a:spLocks noGrp="1"/>
          </p:cNvSpPr>
          <p:nvPr>
            <p:ph idx="1"/>
          </p:nvPr>
        </p:nvSpPr>
        <p:spPr>
          <a:xfrm>
            <a:off x="1217614" y="1554162"/>
            <a:ext cx="9753600" cy="4343400"/>
          </a:xfrm>
        </p:spPr>
        <p:txBody>
          <a:bodyPr/>
          <a:lstStyle/>
          <a:p>
            <a:pPr marL="45720" indent="0">
              <a:buNone/>
            </a:pPr>
            <a:endParaRPr lang="en-US" b="1" dirty="0"/>
          </a:p>
          <a:p>
            <a:pPr marL="45720" indent="0">
              <a:buNone/>
            </a:pPr>
            <a:r>
              <a:rPr lang="en-US" b="1" dirty="0"/>
              <a:t>By accurately predicting where the New User will book their first travel, Airbnb can </a:t>
            </a:r>
          </a:p>
          <a:p>
            <a:pPr lvl="0"/>
            <a:r>
              <a:rPr lang="en-US" b="1" dirty="0"/>
              <a:t>Share more personalized content with their community</a:t>
            </a:r>
          </a:p>
          <a:p>
            <a:pPr lvl="0"/>
            <a:r>
              <a:rPr lang="en-US" b="1" dirty="0"/>
              <a:t>Decrease the average time to first booking thereby improving user experience</a:t>
            </a:r>
          </a:p>
          <a:p>
            <a:pPr lvl="0"/>
            <a:r>
              <a:rPr lang="en-US" b="1" dirty="0"/>
              <a:t>Better forecast demand as per the current trend, based on age, gender and month of booking for the user.</a:t>
            </a:r>
          </a:p>
        </p:txBody>
      </p:sp>
    </p:spTree>
    <p:extLst>
      <p:ext uri="{BB962C8B-B14F-4D97-AF65-F5344CB8AC3E}">
        <p14:creationId xmlns:p14="http://schemas.microsoft.com/office/powerpoint/2010/main" val="94240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3352800"/>
            <a:ext cx="10134600" cy="1828800"/>
          </a:xfrm>
        </p:spPr>
        <p:txBody>
          <a:bodyPr/>
          <a:lstStyle/>
          <a:p>
            <a:r>
              <a:rPr lang="en-US" b="1" dirty="0"/>
              <a:t>QUESTIONS?</a:t>
            </a:r>
          </a:p>
        </p:txBody>
      </p:sp>
      <p:sp>
        <p:nvSpPr>
          <p:cNvPr id="3" name="Subtitle 2"/>
          <p:cNvSpPr>
            <a:spLocks noGrp="1"/>
          </p:cNvSpPr>
          <p:nvPr>
            <p:ph type="subTitle" idx="1"/>
          </p:nvPr>
        </p:nvSpPr>
        <p:spPr>
          <a:xfrm>
            <a:off x="0" y="533400"/>
            <a:ext cx="152400" cy="152400"/>
          </a:xfrm>
        </p:spPr>
        <p:txBody>
          <a:bodyPr>
            <a:normAutofit fontScale="25000" lnSpcReduction="20000"/>
          </a:bodyPr>
          <a:lstStyle/>
          <a:p>
            <a:pPr>
              <a:lnSpc>
                <a:spcPct val="170000"/>
              </a:lnSpc>
            </a:pPr>
            <a:endParaRPr lang="en-US" sz="3800" b="1" dirty="0"/>
          </a:p>
        </p:txBody>
      </p:sp>
    </p:spTree>
    <p:extLst>
      <p:ext uri="{BB962C8B-B14F-4D97-AF65-F5344CB8AC3E}">
        <p14:creationId xmlns:p14="http://schemas.microsoft.com/office/powerpoint/2010/main" val="955627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8611" y="685800"/>
            <a:ext cx="9753600" cy="1325562"/>
          </a:xfrm>
        </p:spPr>
        <p:txBody>
          <a:bodyPr/>
          <a:lstStyle/>
          <a:p>
            <a:r>
              <a:rPr lang="en-US" b="1" dirty="0"/>
              <a:t>Introduction to Airbnb</a:t>
            </a:r>
          </a:p>
        </p:txBody>
      </p:sp>
      <p:sp>
        <p:nvSpPr>
          <p:cNvPr id="3" name="Content Placeholder 2"/>
          <p:cNvSpPr>
            <a:spLocks noGrp="1"/>
          </p:cNvSpPr>
          <p:nvPr>
            <p:ph idx="1"/>
          </p:nvPr>
        </p:nvSpPr>
        <p:spPr>
          <a:xfrm>
            <a:off x="1509475" y="1368036"/>
            <a:ext cx="9829799" cy="5029200"/>
          </a:xfrm>
        </p:spPr>
        <p:txBody>
          <a:bodyPr/>
          <a:lstStyle/>
          <a:p>
            <a:pPr algn="just">
              <a:lnSpc>
                <a:spcPct val="150000"/>
              </a:lnSpc>
            </a:pPr>
            <a:r>
              <a:rPr lang="en-US" b="1" dirty="0"/>
              <a:t>Online community marketplace for lodging</a:t>
            </a:r>
          </a:p>
          <a:p>
            <a:pPr algn="just">
              <a:lnSpc>
                <a:spcPct val="150000"/>
              </a:lnSpc>
            </a:pPr>
            <a:r>
              <a:rPr lang="en-US" b="1" dirty="0"/>
              <a:t>Connects people who have a place to “lend” with people who are looking for a place to stay</a:t>
            </a:r>
          </a:p>
          <a:p>
            <a:pPr algn="just">
              <a:lnSpc>
                <a:spcPct val="150000"/>
              </a:lnSpc>
            </a:pPr>
            <a:r>
              <a:rPr lang="en-US" b="1" dirty="0"/>
              <a:t>Users of Airbnb are typically hosts and travelers</a:t>
            </a:r>
          </a:p>
          <a:p>
            <a:pPr algn="just">
              <a:lnSpc>
                <a:spcPct val="150000"/>
              </a:lnSpc>
            </a:pPr>
            <a:r>
              <a:rPr lang="en-US" b="1" dirty="0"/>
              <a:t>Airbnb is a business where data is one of the primary driving forces because there are no physical Airbnb stores</a:t>
            </a:r>
          </a:p>
          <a:p>
            <a:pPr algn="just">
              <a:lnSpc>
                <a:spcPct val="150000"/>
              </a:lnSpc>
            </a:pPr>
            <a:r>
              <a:rPr lang="en-US" b="1" dirty="0"/>
              <a:t>One of the fastest-growing community - 100 Million Users as on November 2016</a:t>
            </a:r>
          </a:p>
          <a:p>
            <a:endParaRPr lang="en-US" b="1" dirty="0"/>
          </a:p>
        </p:txBody>
      </p:sp>
    </p:spTree>
    <p:extLst>
      <p:ext uri="{BB962C8B-B14F-4D97-AF65-F5344CB8AC3E}">
        <p14:creationId xmlns:p14="http://schemas.microsoft.com/office/powerpoint/2010/main" val="3834000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8612" y="609600"/>
            <a:ext cx="9753600" cy="1325562"/>
          </a:xfrm>
        </p:spPr>
        <p:txBody>
          <a:bodyPr/>
          <a:lstStyle/>
          <a:p>
            <a:r>
              <a:rPr lang="en-US" b="1" dirty="0"/>
              <a:t>Project motivation and background</a:t>
            </a:r>
          </a:p>
        </p:txBody>
      </p:sp>
      <p:sp>
        <p:nvSpPr>
          <p:cNvPr id="3" name="Content Placeholder 2"/>
          <p:cNvSpPr>
            <a:spLocks noGrp="1"/>
          </p:cNvSpPr>
          <p:nvPr>
            <p:ph idx="1"/>
          </p:nvPr>
        </p:nvSpPr>
        <p:spPr>
          <a:xfrm>
            <a:off x="1522412" y="1447800"/>
            <a:ext cx="10134600" cy="3886200"/>
          </a:xfrm>
        </p:spPr>
        <p:txBody>
          <a:bodyPr>
            <a:noAutofit/>
          </a:bodyPr>
          <a:lstStyle/>
          <a:p>
            <a:pPr algn="just">
              <a:lnSpc>
                <a:spcPct val="150000"/>
              </a:lnSpc>
            </a:pPr>
            <a:r>
              <a:rPr lang="en-US" sz="2200" b="1" dirty="0" err="1"/>
              <a:t>AirBnB</a:t>
            </a:r>
            <a:r>
              <a:rPr lang="en-US" sz="2200" b="1" dirty="0"/>
              <a:t> had put out a challenge on kaggle.com where they provided a dataset and were interested in seeing as to where a new user was more likely to make their first reservations</a:t>
            </a:r>
          </a:p>
          <a:p>
            <a:pPr algn="just">
              <a:lnSpc>
                <a:spcPct val="150000"/>
              </a:lnSpc>
            </a:pPr>
            <a:r>
              <a:rPr lang="en-US" sz="2200" b="1" dirty="0"/>
              <a:t>The data provided contained demographic/background information of existing users and details of their first booking</a:t>
            </a:r>
          </a:p>
          <a:p>
            <a:pPr algn="just"/>
            <a:endParaRPr lang="en-US" sz="2200" b="1" dirty="0"/>
          </a:p>
          <a:p>
            <a:pPr algn="just"/>
            <a:endParaRPr lang="en-US" sz="2200" b="1" dirty="0"/>
          </a:p>
        </p:txBody>
      </p:sp>
    </p:spTree>
    <p:extLst>
      <p:ext uri="{BB962C8B-B14F-4D97-AF65-F5344CB8AC3E}">
        <p14:creationId xmlns:p14="http://schemas.microsoft.com/office/powerpoint/2010/main" val="3724438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1012" y="708819"/>
            <a:ext cx="9753600" cy="1325562"/>
          </a:xfrm>
        </p:spPr>
        <p:txBody>
          <a:bodyPr/>
          <a:lstStyle/>
          <a:p>
            <a:r>
              <a:rPr lang="en-US" b="1" dirty="0"/>
              <a:t>OBJECTIVE</a:t>
            </a:r>
          </a:p>
        </p:txBody>
      </p:sp>
      <p:sp>
        <p:nvSpPr>
          <p:cNvPr id="3" name="Content Placeholder 2"/>
          <p:cNvSpPr>
            <a:spLocks noGrp="1"/>
          </p:cNvSpPr>
          <p:nvPr>
            <p:ph idx="1"/>
          </p:nvPr>
        </p:nvSpPr>
        <p:spPr>
          <a:xfrm>
            <a:off x="1293812" y="1676400"/>
            <a:ext cx="10668000" cy="3886200"/>
          </a:xfrm>
        </p:spPr>
        <p:txBody>
          <a:bodyPr>
            <a:noAutofit/>
          </a:bodyPr>
          <a:lstStyle/>
          <a:p>
            <a:pPr marL="0" indent="0" algn="just">
              <a:lnSpc>
                <a:spcPct val="150000"/>
              </a:lnSpc>
              <a:buNone/>
            </a:pPr>
            <a:r>
              <a:rPr lang="en-US" sz="2200" b="1" dirty="0"/>
              <a:t>In this project, we tried to: </a:t>
            </a:r>
          </a:p>
          <a:p>
            <a:pPr algn="just">
              <a:lnSpc>
                <a:spcPct val="150000"/>
              </a:lnSpc>
            </a:pPr>
            <a:r>
              <a:rPr lang="en-US" sz="2200" b="1" dirty="0"/>
              <a:t>Mine past Airbnb Data</a:t>
            </a:r>
          </a:p>
          <a:p>
            <a:pPr algn="just">
              <a:lnSpc>
                <a:spcPct val="150000"/>
              </a:lnSpc>
            </a:pPr>
            <a:r>
              <a:rPr lang="en-US" sz="2200" b="1" dirty="0"/>
              <a:t>Use SAS Enterprise Miner to model the required dataset using predictive modelling techniques like Decision-Tree, K-nearest neighbor and regression</a:t>
            </a:r>
          </a:p>
          <a:p>
            <a:pPr algn="just">
              <a:lnSpc>
                <a:spcPct val="150000"/>
              </a:lnSpc>
            </a:pPr>
            <a:r>
              <a:rPr lang="en-US" sz="2200" b="1" dirty="0"/>
              <a:t>Perform a model comparison</a:t>
            </a:r>
          </a:p>
          <a:p>
            <a:pPr algn="just">
              <a:lnSpc>
                <a:spcPct val="150000"/>
              </a:lnSpc>
            </a:pPr>
            <a:r>
              <a:rPr lang="en-US" sz="2200" b="1" dirty="0"/>
              <a:t>Analyze features which are helpful in predicting the user’s first destination</a:t>
            </a:r>
          </a:p>
          <a:p>
            <a:pPr algn="just"/>
            <a:endParaRPr lang="en-US" sz="2200" b="1" dirty="0"/>
          </a:p>
          <a:p>
            <a:pPr algn="just"/>
            <a:endParaRPr lang="en-US" sz="2200" b="1" dirty="0"/>
          </a:p>
        </p:txBody>
      </p:sp>
    </p:spTree>
    <p:extLst>
      <p:ext uri="{BB962C8B-B14F-4D97-AF65-F5344CB8AC3E}">
        <p14:creationId xmlns:p14="http://schemas.microsoft.com/office/powerpoint/2010/main" val="1537313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1012" y="708819"/>
            <a:ext cx="9753600" cy="1325562"/>
          </a:xfrm>
        </p:spPr>
        <p:txBody>
          <a:bodyPr/>
          <a:lstStyle/>
          <a:p>
            <a:r>
              <a:rPr lang="en-US" b="1" dirty="0"/>
              <a:t>Data Description</a:t>
            </a:r>
          </a:p>
        </p:txBody>
      </p:sp>
      <p:sp>
        <p:nvSpPr>
          <p:cNvPr id="3" name="Content Placeholder 2"/>
          <p:cNvSpPr>
            <a:spLocks noGrp="1"/>
          </p:cNvSpPr>
          <p:nvPr>
            <p:ph idx="1"/>
          </p:nvPr>
        </p:nvSpPr>
        <p:spPr>
          <a:xfrm>
            <a:off x="1293812" y="1676400"/>
            <a:ext cx="10668000" cy="4267200"/>
          </a:xfrm>
        </p:spPr>
        <p:txBody>
          <a:bodyPr>
            <a:noAutofit/>
          </a:bodyPr>
          <a:lstStyle/>
          <a:p>
            <a:r>
              <a:rPr lang="en-US" sz="2400" b="1" dirty="0"/>
              <a:t>Data Source: - </a:t>
            </a:r>
            <a:r>
              <a:rPr lang="en-US" sz="2400" b="1" dirty="0" err="1"/>
              <a:t>Kaggle</a:t>
            </a:r>
            <a:r>
              <a:rPr lang="en-US" sz="2400" b="1" dirty="0"/>
              <a:t> (</a:t>
            </a:r>
            <a:r>
              <a:rPr lang="en-US" sz="2400" b="1" u="sng" dirty="0">
                <a:hlinkClick r:id="rId3"/>
              </a:rPr>
              <a:t>https://www.kaggle.com/c/airbnb-recruiting-new-user-bookings</a:t>
            </a:r>
            <a:r>
              <a:rPr lang="en-US" sz="2400" b="1" dirty="0"/>
              <a:t>)  </a:t>
            </a:r>
          </a:p>
          <a:p>
            <a:r>
              <a:rPr lang="en-US" sz="2400" b="1" dirty="0"/>
              <a:t>The data is available in 4 csv files and each file reveals different patterns and behaviors of new users:</a:t>
            </a:r>
          </a:p>
          <a:p>
            <a:pPr lvl="0"/>
            <a:r>
              <a:rPr lang="en-US" sz="2400" b="1" dirty="0"/>
              <a:t>train_users.csv – (1 target, 1 ID, 14 variables) – 213,451 records</a:t>
            </a:r>
          </a:p>
          <a:p>
            <a:pPr lvl="0"/>
            <a:r>
              <a:rPr lang="en-US" sz="2400" b="1" dirty="0"/>
              <a:t>sessions.csv – (1 ID, 5 variables) – 1,048,575 records</a:t>
            </a:r>
          </a:p>
          <a:p>
            <a:pPr lvl="0"/>
            <a:r>
              <a:rPr lang="en-US" sz="2400" b="1" dirty="0"/>
              <a:t>countries.csv – (1 Target, 6 variables) – 10 records</a:t>
            </a:r>
          </a:p>
          <a:p>
            <a:pPr lvl="0"/>
            <a:r>
              <a:rPr lang="en-US" sz="2400" b="1" dirty="0"/>
              <a:t>age_gender_bkts.csv – (1 Target, 4 variables) – 420 records</a:t>
            </a:r>
          </a:p>
          <a:p>
            <a:pPr marL="0" indent="0">
              <a:buNone/>
            </a:pPr>
            <a:endParaRPr lang="en-US" sz="2400" b="1" dirty="0"/>
          </a:p>
        </p:txBody>
      </p:sp>
    </p:spTree>
    <p:extLst>
      <p:ext uri="{BB962C8B-B14F-4D97-AF65-F5344CB8AC3E}">
        <p14:creationId xmlns:p14="http://schemas.microsoft.com/office/powerpoint/2010/main" val="1069058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8612" y="564847"/>
            <a:ext cx="9753600" cy="1325562"/>
          </a:xfrm>
        </p:spPr>
        <p:txBody>
          <a:bodyPr>
            <a:normAutofit/>
          </a:bodyPr>
          <a:lstStyle/>
          <a:p>
            <a:r>
              <a:rPr lang="en-US" b="1" dirty="0"/>
              <a:t>Data Description and Pre-processing</a:t>
            </a:r>
          </a:p>
        </p:txBody>
      </p:sp>
      <p:sp>
        <p:nvSpPr>
          <p:cNvPr id="3" name="Content Placeholder 2"/>
          <p:cNvSpPr>
            <a:spLocks noGrp="1"/>
          </p:cNvSpPr>
          <p:nvPr>
            <p:ph idx="1"/>
          </p:nvPr>
        </p:nvSpPr>
        <p:spPr>
          <a:xfrm>
            <a:off x="1598612" y="1447800"/>
            <a:ext cx="9982200" cy="5791200"/>
          </a:xfrm>
        </p:spPr>
        <p:txBody>
          <a:bodyPr>
            <a:normAutofit/>
          </a:bodyPr>
          <a:lstStyle/>
          <a:p>
            <a:pPr marL="0" indent="0" algn="just">
              <a:buNone/>
            </a:pPr>
            <a:endParaRPr lang="en-US" b="1" dirty="0"/>
          </a:p>
          <a:p>
            <a:pPr algn="just"/>
            <a:endParaRPr lang="en-US" b="1" dirty="0"/>
          </a:p>
        </p:txBody>
      </p:sp>
      <p:graphicFrame>
        <p:nvGraphicFramePr>
          <p:cNvPr id="4" name="Table 3"/>
          <p:cNvGraphicFramePr>
            <a:graphicFrameLocks noGrp="1"/>
          </p:cNvGraphicFramePr>
          <p:nvPr>
            <p:extLst>
              <p:ext uri="{D42A27DB-BD31-4B8C-83A1-F6EECF244321}">
                <p14:modId xmlns:p14="http://schemas.microsoft.com/office/powerpoint/2010/main" val="3021891512"/>
              </p:ext>
            </p:extLst>
          </p:nvPr>
        </p:nvGraphicFramePr>
        <p:xfrm>
          <a:off x="1370012" y="1400212"/>
          <a:ext cx="9448799" cy="5170775"/>
        </p:xfrm>
        <a:graphic>
          <a:graphicData uri="http://schemas.openxmlformats.org/drawingml/2006/table">
            <a:tbl>
              <a:tblPr>
                <a:tableStyleId>{073A0DAA-6AF3-43AB-8588-CEC1D06C72B9}</a:tableStyleId>
              </a:tblPr>
              <a:tblGrid>
                <a:gridCol w="2782660">
                  <a:extLst>
                    <a:ext uri="{9D8B030D-6E8A-4147-A177-3AD203B41FA5}">
                      <a16:colId xmlns:a16="http://schemas.microsoft.com/office/drawing/2014/main" val="3986305001"/>
                    </a:ext>
                  </a:extLst>
                </a:gridCol>
                <a:gridCol w="6666139">
                  <a:extLst>
                    <a:ext uri="{9D8B030D-6E8A-4147-A177-3AD203B41FA5}">
                      <a16:colId xmlns:a16="http://schemas.microsoft.com/office/drawing/2014/main" val="1630442863"/>
                    </a:ext>
                  </a:extLst>
                </a:gridCol>
              </a:tblGrid>
              <a:tr h="318578">
                <a:tc>
                  <a:txBody>
                    <a:bodyPr/>
                    <a:lstStyle/>
                    <a:p>
                      <a:pPr marL="0" marR="0">
                        <a:lnSpc>
                          <a:spcPct val="115000"/>
                        </a:lnSpc>
                        <a:spcBef>
                          <a:spcPts val="0"/>
                        </a:spcBef>
                        <a:spcAft>
                          <a:spcPts val="0"/>
                        </a:spcAft>
                      </a:pPr>
                      <a:r>
                        <a:rPr lang="en-US" sz="1600" b="1">
                          <a:effectLst/>
                        </a:rPr>
                        <a:t>Variable</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28320" marR="28320" marT="28320" marB="28320"/>
                </a:tc>
                <a:tc>
                  <a:txBody>
                    <a:bodyPr/>
                    <a:lstStyle/>
                    <a:p>
                      <a:pPr marL="0" marR="0">
                        <a:lnSpc>
                          <a:spcPct val="115000"/>
                        </a:lnSpc>
                        <a:spcBef>
                          <a:spcPts val="0"/>
                        </a:spcBef>
                        <a:spcAft>
                          <a:spcPts val="0"/>
                        </a:spcAft>
                      </a:pPr>
                      <a:r>
                        <a:rPr lang="en-US" sz="1600" b="1" dirty="0">
                          <a:effectLst/>
                        </a:rPr>
                        <a:t>Description</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28320" marR="28320" marT="28320" marB="28320"/>
                </a:tc>
                <a:extLst>
                  <a:ext uri="{0D108BD9-81ED-4DB2-BD59-A6C34878D82A}">
                    <a16:rowId xmlns:a16="http://schemas.microsoft.com/office/drawing/2014/main" val="2117697542"/>
                  </a:ext>
                </a:extLst>
              </a:tr>
              <a:tr h="266952">
                <a:tc>
                  <a:txBody>
                    <a:bodyPr/>
                    <a:lstStyle/>
                    <a:p>
                      <a:pPr marL="0" marR="0">
                        <a:lnSpc>
                          <a:spcPct val="115000"/>
                        </a:lnSpc>
                        <a:spcBef>
                          <a:spcPts val="0"/>
                        </a:spcBef>
                        <a:spcAft>
                          <a:spcPts val="0"/>
                        </a:spcAft>
                      </a:pPr>
                      <a:r>
                        <a:rPr lang="en-US" sz="1200" b="1">
                          <a:effectLst/>
                        </a:rPr>
                        <a:t>Id</a:t>
                      </a:r>
                      <a:endParaRPr lang="en-US" sz="1200" b="1">
                        <a:effectLst/>
                        <a:latin typeface="Calibri" panose="020F0502020204030204" pitchFamily="34" charset="0"/>
                        <a:ea typeface="Calibri" panose="020F0502020204030204" pitchFamily="34" charset="0"/>
                        <a:cs typeface="Times New Roman" panose="02020603050405020304" pitchFamily="18" charset="0"/>
                      </a:endParaRPr>
                    </a:p>
                  </a:txBody>
                  <a:tcPr marL="28320" marR="28320" marT="28320" marB="28320"/>
                </a:tc>
                <a:tc>
                  <a:txBody>
                    <a:bodyPr/>
                    <a:lstStyle/>
                    <a:p>
                      <a:pPr marL="0" marR="0">
                        <a:lnSpc>
                          <a:spcPct val="115000"/>
                        </a:lnSpc>
                        <a:spcBef>
                          <a:spcPts val="0"/>
                        </a:spcBef>
                        <a:spcAft>
                          <a:spcPts val="0"/>
                        </a:spcAft>
                      </a:pPr>
                      <a:r>
                        <a:rPr lang="en-US" sz="1200" b="1">
                          <a:effectLst/>
                        </a:rPr>
                        <a:t>provides the customer id</a:t>
                      </a:r>
                      <a:endParaRPr lang="en-US" sz="1200" b="1">
                        <a:effectLst/>
                        <a:latin typeface="Calibri" panose="020F0502020204030204" pitchFamily="34" charset="0"/>
                        <a:ea typeface="Calibri" panose="020F0502020204030204" pitchFamily="34" charset="0"/>
                        <a:cs typeface="Times New Roman" panose="02020603050405020304" pitchFamily="18" charset="0"/>
                      </a:endParaRPr>
                    </a:p>
                  </a:txBody>
                  <a:tcPr marL="28320" marR="28320" marT="28320" marB="28320"/>
                </a:tc>
                <a:extLst>
                  <a:ext uri="{0D108BD9-81ED-4DB2-BD59-A6C34878D82A}">
                    <a16:rowId xmlns:a16="http://schemas.microsoft.com/office/drawing/2014/main" val="545713230"/>
                  </a:ext>
                </a:extLst>
              </a:tr>
              <a:tr h="364223">
                <a:tc>
                  <a:txBody>
                    <a:bodyPr/>
                    <a:lstStyle/>
                    <a:p>
                      <a:pPr marL="0" marR="0">
                        <a:lnSpc>
                          <a:spcPct val="115000"/>
                        </a:lnSpc>
                        <a:spcBef>
                          <a:spcPts val="0"/>
                        </a:spcBef>
                        <a:spcAft>
                          <a:spcPts val="0"/>
                        </a:spcAft>
                      </a:pPr>
                      <a:r>
                        <a:rPr lang="en-US" sz="1200" b="1">
                          <a:effectLst/>
                        </a:rPr>
                        <a:t>date_account_created</a:t>
                      </a:r>
                      <a:endParaRPr lang="en-US" sz="1200" b="1">
                        <a:effectLst/>
                        <a:latin typeface="Calibri" panose="020F0502020204030204" pitchFamily="34" charset="0"/>
                        <a:ea typeface="Calibri" panose="020F0502020204030204" pitchFamily="34" charset="0"/>
                        <a:cs typeface="Times New Roman" panose="02020603050405020304" pitchFamily="18" charset="0"/>
                      </a:endParaRPr>
                    </a:p>
                  </a:txBody>
                  <a:tcPr marL="28320" marR="28320" marT="28320" marB="28320"/>
                </a:tc>
                <a:tc>
                  <a:txBody>
                    <a:bodyPr/>
                    <a:lstStyle/>
                    <a:p>
                      <a:pPr marL="0" marR="0">
                        <a:lnSpc>
                          <a:spcPct val="115000"/>
                        </a:lnSpc>
                        <a:spcBef>
                          <a:spcPts val="0"/>
                        </a:spcBef>
                        <a:spcAft>
                          <a:spcPts val="0"/>
                        </a:spcAft>
                      </a:pPr>
                      <a:r>
                        <a:rPr lang="en-US" sz="1200" b="1">
                          <a:effectLst/>
                        </a:rPr>
                        <a:t>provides the date when account was created</a:t>
                      </a:r>
                      <a:endParaRPr lang="en-US" sz="1200" b="1">
                        <a:effectLst/>
                        <a:latin typeface="Calibri" panose="020F0502020204030204" pitchFamily="34" charset="0"/>
                        <a:ea typeface="Calibri" panose="020F0502020204030204" pitchFamily="34" charset="0"/>
                        <a:cs typeface="Times New Roman" panose="02020603050405020304" pitchFamily="18" charset="0"/>
                      </a:endParaRPr>
                    </a:p>
                  </a:txBody>
                  <a:tcPr marL="28320" marR="28320" marT="28320" marB="28320"/>
                </a:tc>
                <a:extLst>
                  <a:ext uri="{0D108BD9-81ED-4DB2-BD59-A6C34878D82A}">
                    <a16:rowId xmlns:a16="http://schemas.microsoft.com/office/drawing/2014/main" val="461791075"/>
                  </a:ext>
                </a:extLst>
              </a:tr>
              <a:tr h="364223">
                <a:tc>
                  <a:txBody>
                    <a:bodyPr/>
                    <a:lstStyle/>
                    <a:p>
                      <a:pPr marL="0" marR="0">
                        <a:lnSpc>
                          <a:spcPct val="115000"/>
                        </a:lnSpc>
                        <a:spcBef>
                          <a:spcPts val="0"/>
                        </a:spcBef>
                        <a:spcAft>
                          <a:spcPts val="0"/>
                        </a:spcAft>
                      </a:pPr>
                      <a:r>
                        <a:rPr lang="en-US" sz="1200" b="1">
                          <a:effectLst/>
                        </a:rPr>
                        <a:t>timestamp_first_active</a:t>
                      </a:r>
                      <a:endParaRPr lang="en-US" sz="1200" b="1">
                        <a:effectLst/>
                        <a:latin typeface="Calibri" panose="020F0502020204030204" pitchFamily="34" charset="0"/>
                        <a:ea typeface="Calibri" panose="020F0502020204030204" pitchFamily="34" charset="0"/>
                        <a:cs typeface="Times New Roman" panose="02020603050405020304" pitchFamily="18" charset="0"/>
                      </a:endParaRPr>
                    </a:p>
                  </a:txBody>
                  <a:tcPr marL="28320" marR="28320" marT="28320" marB="28320"/>
                </a:tc>
                <a:tc>
                  <a:txBody>
                    <a:bodyPr/>
                    <a:lstStyle/>
                    <a:p>
                      <a:pPr marL="0" marR="0">
                        <a:lnSpc>
                          <a:spcPct val="115000"/>
                        </a:lnSpc>
                        <a:spcBef>
                          <a:spcPts val="0"/>
                        </a:spcBef>
                        <a:spcAft>
                          <a:spcPts val="0"/>
                        </a:spcAft>
                      </a:pPr>
                      <a:r>
                        <a:rPr lang="en-US" sz="1200" b="1">
                          <a:effectLst/>
                        </a:rPr>
                        <a:t>provides the timestamp when the user was first active</a:t>
                      </a:r>
                      <a:endParaRPr lang="en-US" sz="1200" b="1">
                        <a:effectLst/>
                        <a:latin typeface="Calibri" panose="020F0502020204030204" pitchFamily="34" charset="0"/>
                        <a:ea typeface="Calibri" panose="020F0502020204030204" pitchFamily="34" charset="0"/>
                        <a:cs typeface="Times New Roman" panose="02020603050405020304" pitchFamily="18" charset="0"/>
                      </a:endParaRPr>
                    </a:p>
                  </a:txBody>
                  <a:tcPr marL="28320" marR="28320" marT="28320" marB="28320"/>
                </a:tc>
                <a:extLst>
                  <a:ext uri="{0D108BD9-81ED-4DB2-BD59-A6C34878D82A}">
                    <a16:rowId xmlns:a16="http://schemas.microsoft.com/office/drawing/2014/main" val="2835760742"/>
                  </a:ext>
                </a:extLst>
              </a:tr>
              <a:tr h="266952">
                <a:tc>
                  <a:txBody>
                    <a:bodyPr/>
                    <a:lstStyle/>
                    <a:p>
                      <a:pPr marL="0" marR="0">
                        <a:lnSpc>
                          <a:spcPct val="115000"/>
                        </a:lnSpc>
                        <a:spcBef>
                          <a:spcPts val="0"/>
                        </a:spcBef>
                        <a:spcAft>
                          <a:spcPts val="0"/>
                        </a:spcAft>
                      </a:pPr>
                      <a:r>
                        <a:rPr lang="en-US" sz="1200" b="1">
                          <a:effectLst/>
                        </a:rPr>
                        <a:t>date_first_booking</a:t>
                      </a:r>
                      <a:endParaRPr lang="en-US" sz="1200" b="1">
                        <a:effectLst/>
                        <a:latin typeface="Calibri" panose="020F0502020204030204" pitchFamily="34" charset="0"/>
                        <a:ea typeface="Calibri" panose="020F0502020204030204" pitchFamily="34" charset="0"/>
                        <a:cs typeface="Times New Roman" panose="02020603050405020304" pitchFamily="18" charset="0"/>
                      </a:endParaRPr>
                    </a:p>
                  </a:txBody>
                  <a:tcPr marL="28320" marR="28320" marT="28320" marB="28320"/>
                </a:tc>
                <a:tc>
                  <a:txBody>
                    <a:bodyPr/>
                    <a:lstStyle/>
                    <a:p>
                      <a:pPr marL="0" marR="0">
                        <a:lnSpc>
                          <a:spcPct val="115000"/>
                        </a:lnSpc>
                        <a:spcBef>
                          <a:spcPts val="0"/>
                        </a:spcBef>
                        <a:spcAft>
                          <a:spcPts val="0"/>
                        </a:spcAft>
                      </a:pPr>
                      <a:r>
                        <a:rPr lang="en-US" sz="1200" b="1">
                          <a:effectLst/>
                        </a:rPr>
                        <a:t>provides the date when the user did his booking</a:t>
                      </a:r>
                      <a:endParaRPr lang="en-US" sz="1200" b="1">
                        <a:effectLst/>
                        <a:latin typeface="Calibri" panose="020F0502020204030204" pitchFamily="34" charset="0"/>
                        <a:ea typeface="Calibri" panose="020F0502020204030204" pitchFamily="34" charset="0"/>
                        <a:cs typeface="Times New Roman" panose="02020603050405020304" pitchFamily="18" charset="0"/>
                      </a:endParaRPr>
                    </a:p>
                  </a:txBody>
                  <a:tcPr marL="28320" marR="28320" marT="28320" marB="28320"/>
                </a:tc>
                <a:extLst>
                  <a:ext uri="{0D108BD9-81ED-4DB2-BD59-A6C34878D82A}">
                    <a16:rowId xmlns:a16="http://schemas.microsoft.com/office/drawing/2014/main" val="2750562894"/>
                  </a:ext>
                </a:extLst>
              </a:tr>
              <a:tr h="363336">
                <a:tc>
                  <a:txBody>
                    <a:bodyPr/>
                    <a:lstStyle/>
                    <a:p>
                      <a:pPr marL="0" marR="0">
                        <a:lnSpc>
                          <a:spcPct val="115000"/>
                        </a:lnSpc>
                        <a:spcBef>
                          <a:spcPts val="0"/>
                        </a:spcBef>
                        <a:spcAft>
                          <a:spcPts val="0"/>
                        </a:spcAft>
                      </a:pPr>
                      <a:r>
                        <a:rPr lang="en-US" sz="1200" b="1">
                          <a:effectLst/>
                        </a:rPr>
                        <a:t>Gender</a:t>
                      </a:r>
                      <a:endParaRPr lang="en-US" sz="1200" b="1">
                        <a:effectLst/>
                        <a:latin typeface="Calibri" panose="020F0502020204030204" pitchFamily="34" charset="0"/>
                        <a:ea typeface="Calibri" panose="020F0502020204030204" pitchFamily="34" charset="0"/>
                        <a:cs typeface="Times New Roman" panose="02020603050405020304" pitchFamily="18" charset="0"/>
                      </a:endParaRPr>
                    </a:p>
                  </a:txBody>
                  <a:tcPr marL="28320" marR="28320" marT="28320" marB="28320"/>
                </a:tc>
                <a:tc>
                  <a:txBody>
                    <a:bodyPr/>
                    <a:lstStyle/>
                    <a:p>
                      <a:pPr marL="0" marR="0">
                        <a:lnSpc>
                          <a:spcPct val="115000"/>
                        </a:lnSpc>
                        <a:spcBef>
                          <a:spcPts val="0"/>
                        </a:spcBef>
                        <a:spcAft>
                          <a:spcPts val="0"/>
                        </a:spcAft>
                      </a:pPr>
                      <a:r>
                        <a:rPr lang="en-US" sz="1200" b="1">
                          <a:effectLst/>
                        </a:rPr>
                        <a:t>provides the information of the gender of the customer</a:t>
                      </a:r>
                      <a:endParaRPr lang="en-US" sz="1200" b="1">
                        <a:effectLst/>
                        <a:latin typeface="Calibri" panose="020F0502020204030204" pitchFamily="34" charset="0"/>
                        <a:ea typeface="Calibri" panose="020F0502020204030204" pitchFamily="34" charset="0"/>
                        <a:cs typeface="Times New Roman" panose="02020603050405020304" pitchFamily="18" charset="0"/>
                      </a:endParaRPr>
                    </a:p>
                  </a:txBody>
                  <a:tcPr marL="28320" marR="28320" marT="28320" marB="28320"/>
                </a:tc>
                <a:extLst>
                  <a:ext uri="{0D108BD9-81ED-4DB2-BD59-A6C34878D82A}">
                    <a16:rowId xmlns:a16="http://schemas.microsoft.com/office/drawing/2014/main" val="3703707704"/>
                  </a:ext>
                </a:extLst>
              </a:tr>
              <a:tr h="266952">
                <a:tc>
                  <a:txBody>
                    <a:bodyPr/>
                    <a:lstStyle/>
                    <a:p>
                      <a:pPr marL="0" marR="0">
                        <a:lnSpc>
                          <a:spcPct val="115000"/>
                        </a:lnSpc>
                        <a:spcBef>
                          <a:spcPts val="0"/>
                        </a:spcBef>
                        <a:spcAft>
                          <a:spcPts val="0"/>
                        </a:spcAft>
                      </a:pPr>
                      <a:r>
                        <a:rPr lang="en-US" sz="1200" b="1">
                          <a:effectLst/>
                        </a:rPr>
                        <a:t>Age</a:t>
                      </a:r>
                      <a:endParaRPr lang="en-US" sz="1200" b="1">
                        <a:effectLst/>
                        <a:latin typeface="Calibri" panose="020F0502020204030204" pitchFamily="34" charset="0"/>
                        <a:ea typeface="Calibri" panose="020F0502020204030204" pitchFamily="34" charset="0"/>
                        <a:cs typeface="Times New Roman" panose="02020603050405020304" pitchFamily="18" charset="0"/>
                      </a:endParaRPr>
                    </a:p>
                  </a:txBody>
                  <a:tcPr marL="28320" marR="28320" marT="28320" marB="28320"/>
                </a:tc>
                <a:tc>
                  <a:txBody>
                    <a:bodyPr/>
                    <a:lstStyle/>
                    <a:p>
                      <a:pPr marL="0" marR="0">
                        <a:lnSpc>
                          <a:spcPct val="115000"/>
                        </a:lnSpc>
                        <a:spcBef>
                          <a:spcPts val="0"/>
                        </a:spcBef>
                        <a:spcAft>
                          <a:spcPts val="0"/>
                        </a:spcAft>
                      </a:pPr>
                      <a:r>
                        <a:rPr lang="en-US" sz="1200" b="1">
                          <a:effectLst/>
                        </a:rPr>
                        <a:t>provides the age details</a:t>
                      </a:r>
                      <a:endParaRPr lang="en-US" sz="1200" b="1">
                        <a:effectLst/>
                        <a:latin typeface="Calibri" panose="020F0502020204030204" pitchFamily="34" charset="0"/>
                        <a:ea typeface="Calibri" panose="020F0502020204030204" pitchFamily="34" charset="0"/>
                        <a:cs typeface="Times New Roman" panose="02020603050405020304" pitchFamily="18" charset="0"/>
                      </a:endParaRPr>
                    </a:p>
                  </a:txBody>
                  <a:tcPr marL="28320" marR="28320" marT="28320" marB="28320"/>
                </a:tc>
                <a:extLst>
                  <a:ext uri="{0D108BD9-81ED-4DB2-BD59-A6C34878D82A}">
                    <a16:rowId xmlns:a16="http://schemas.microsoft.com/office/drawing/2014/main" val="2616996165"/>
                  </a:ext>
                </a:extLst>
              </a:tr>
              <a:tr h="266952">
                <a:tc>
                  <a:txBody>
                    <a:bodyPr/>
                    <a:lstStyle/>
                    <a:p>
                      <a:pPr marL="0" marR="0">
                        <a:lnSpc>
                          <a:spcPct val="115000"/>
                        </a:lnSpc>
                        <a:spcBef>
                          <a:spcPts val="0"/>
                        </a:spcBef>
                        <a:spcAft>
                          <a:spcPts val="0"/>
                        </a:spcAft>
                      </a:pPr>
                      <a:r>
                        <a:rPr lang="en-US" sz="1200" b="1">
                          <a:effectLst/>
                        </a:rPr>
                        <a:t>signup_method</a:t>
                      </a:r>
                      <a:endParaRPr lang="en-US" sz="1200" b="1">
                        <a:effectLst/>
                        <a:latin typeface="Calibri" panose="020F0502020204030204" pitchFamily="34" charset="0"/>
                        <a:ea typeface="Calibri" panose="020F0502020204030204" pitchFamily="34" charset="0"/>
                        <a:cs typeface="Times New Roman" panose="02020603050405020304" pitchFamily="18" charset="0"/>
                      </a:endParaRPr>
                    </a:p>
                  </a:txBody>
                  <a:tcPr marL="28320" marR="28320" marT="28320" marB="28320"/>
                </a:tc>
                <a:tc>
                  <a:txBody>
                    <a:bodyPr/>
                    <a:lstStyle/>
                    <a:p>
                      <a:pPr marL="0" marR="0">
                        <a:lnSpc>
                          <a:spcPct val="115000"/>
                        </a:lnSpc>
                        <a:spcBef>
                          <a:spcPts val="0"/>
                        </a:spcBef>
                        <a:spcAft>
                          <a:spcPts val="0"/>
                        </a:spcAft>
                      </a:pPr>
                      <a:r>
                        <a:rPr lang="en-US" sz="1200" b="1">
                          <a:effectLst/>
                        </a:rPr>
                        <a:t>provides details medium of doing the signup</a:t>
                      </a:r>
                      <a:endParaRPr lang="en-US" sz="1200" b="1">
                        <a:effectLst/>
                        <a:latin typeface="Calibri" panose="020F0502020204030204" pitchFamily="34" charset="0"/>
                        <a:ea typeface="Calibri" panose="020F0502020204030204" pitchFamily="34" charset="0"/>
                        <a:cs typeface="Times New Roman" panose="02020603050405020304" pitchFamily="18" charset="0"/>
                      </a:endParaRPr>
                    </a:p>
                  </a:txBody>
                  <a:tcPr marL="28320" marR="28320" marT="28320" marB="28320"/>
                </a:tc>
                <a:extLst>
                  <a:ext uri="{0D108BD9-81ED-4DB2-BD59-A6C34878D82A}">
                    <a16:rowId xmlns:a16="http://schemas.microsoft.com/office/drawing/2014/main" val="2151757814"/>
                  </a:ext>
                </a:extLst>
              </a:tr>
              <a:tr h="266952">
                <a:tc>
                  <a:txBody>
                    <a:bodyPr/>
                    <a:lstStyle/>
                    <a:p>
                      <a:pPr marL="0" marR="0">
                        <a:lnSpc>
                          <a:spcPct val="115000"/>
                        </a:lnSpc>
                        <a:spcBef>
                          <a:spcPts val="0"/>
                        </a:spcBef>
                        <a:spcAft>
                          <a:spcPts val="0"/>
                        </a:spcAft>
                      </a:pPr>
                      <a:r>
                        <a:rPr lang="en-US" sz="1200" b="1">
                          <a:effectLst/>
                        </a:rPr>
                        <a:t>signup_flow</a:t>
                      </a:r>
                      <a:endParaRPr lang="en-US" sz="1200" b="1">
                        <a:effectLst/>
                        <a:latin typeface="Calibri" panose="020F0502020204030204" pitchFamily="34" charset="0"/>
                        <a:ea typeface="Calibri" panose="020F0502020204030204" pitchFamily="34" charset="0"/>
                        <a:cs typeface="Times New Roman" panose="02020603050405020304" pitchFamily="18" charset="0"/>
                      </a:endParaRPr>
                    </a:p>
                  </a:txBody>
                  <a:tcPr marL="28320" marR="28320" marT="28320" marB="28320"/>
                </a:tc>
                <a:tc>
                  <a:txBody>
                    <a:bodyPr/>
                    <a:lstStyle/>
                    <a:p>
                      <a:pPr marL="0" marR="0">
                        <a:lnSpc>
                          <a:spcPct val="115000"/>
                        </a:lnSpc>
                        <a:spcBef>
                          <a:spcPts val="0"/>
                        </a:spcBef>
                        <a:spcAft>
                          <a:spcPts val="0"/>
                        </a:spcAft>
                      </a:pPr>
                      <a:r>
                        <a:rPr lang="en-US" sz="1200" b="1">
                          <a:effectLst/>
                        </a:rPr>
                        <a:t>provides details of signup flow</a:t>
                      </a:r>
                      <a:endParaRPr lang="en-US" sz="1200" b="1">
                        <a:effectLst/>
                        <a:latin typeface="Calibri" panose="020F0502020204030204" pitchFamily="34" charset="0"/>
                        <a:ea typeface="Calibri" panose="020F0502020204030204" pitchFamily="34" charset="0"/>
                        <a:cs typeface="Times New Roman" panose="02020603050405020304" pitchFamily="18" charset="0"/>
                      </a:endParaRPr>
                    </a:p>
                  </a:txBody>
                  <a:tcPr marL="28320" marR="28320" marT="28320" marB="28320"/>
                </a:tc>
                <a:extLst>
                  <a:ext uri="{0D108BD9-81ED-4DB2-BD59-A6C34878D82A}">
                    <a16:rowId xmlns:a16="http://schemas.microsoft.com/office/drawing/2014/main" val="3079896319"/>
                  </a:ext>
                </a:extLst>
              </a:tr>
              <a:tr h="266952">
                <a:tc>
                  <a:txBody>
                    <a:bodyPr/>
                    <a:lstStyle/>
                    <a:p>
                      <a:pPr marL="0" marR="0">
                        <a:lnSpc>
                          <a:spcPct val="115000"/>
                        </a:lnSpc>
                        <a:spcBef>
                          <a:spcPts val="0"/>
                        </a:spcBef>
                        <a:spcAft>
                          <a:spcPts val="0"/>
                        </a:spcAft>
                      </a:pPr>
                      <a:r>
                        <a:rPr lang="en-US" sz="1200" b="1">
                          <a:effectLst/>
                        </a:rPr>
                        <a:t>Language</a:t>
                      </a:r>
                      <a:endParaRPr lang="en-US" sz="1200" b="1">
                        <a:effectLst/>
                        <a:latin typeface="Calibri" panose="020F0502020204030204" pitchFamily="34" charset="0"/>
                        <a:ea typeface="Calibri" panose="020F0502020204030204" pitchFamily="34" charset="0"/>
                        <a:cs typeface="Times New Roman" panose="02020603050405020304" pitchFamily="18" charset="0"/>
                      </a:endParaRPr>
                    </a:p>
                  </a:txBody>
                  <a:tcPr marL="28320" marR="28320" marT="28320" marB="28320"/>
                </a:tc>
                <a:tc>
                  <a:txBody>
                    <a:bodyPr/>
                    <a:lstStyle/>
                    <a:p>
                      <a:pPr marL="0" marR="0">
                        <a:lnSpc>
                          <a:spcPct val="115000"/>
                        </a:lnSpc>
                        <a:spcBef>
                          <a:spcPts val="0"/>
                        </a:spcBef>
                        <a:spcAft>
                          <a:spcPts val="0"/>
                        </a:spcAft>
                      </a:pPr>
                      <a:r>
                        <a:rPr lang="en-US" sz="1200" b="1">
                          <a:effectLst/>
                        </a:rPr>
                        <a:t>provides details of the language of preference</a:t>
                      </a:r>
                      <a:endParaRPr lang="en-US" sz="1200" b="1">
                        <a:effectLst/>
                        <a:latin typeface="Calibri" panose="020F0502020204030204" pitchFamily="34" charset="0"/>
                        <a:ea typeface="Calibri" panose="020F0502020204030204" pitchFamily="34" charset="0"/>
                        <a:cs typeface="Times New Roman" panose="02020603050405020304" pitchFamily="18" charset="0"/>
                      </a:endParaRPr>
                    </a:p>
                  </a:txBody>
                  <a:tcPr marL="28320" marR="28320" marT="28320" marB="28320"/>
                </a:tc>
                <a:extLst>
                  <a:ext uri="{0D108BD9-81ED-4DB2-BD59-A6C34878D82A}">
                    <a16:rowId xmlns:a16="http://schemas.microsoft.com/office/drawing/2014/main" val="2923718665"/>
                  </a:ext>
                </a:extLst>
              </a:tr>
              <a:tr h="266952">
                <a:tc>
                  <a:txBody>
                    <a:bodyPr/>
                    <a:lstStyle/>
                    <a:p>
                      <a:pPr marL="0" marR="0">
                        <a:lnSpc>
                          <a:spcPct val="115000"/>
                        </a:lnSpc>
                        <a:spcBef>
                          <a:spcPts val="0"/>
                        </a:spcBef>
                        <a:spcAft>
                          <a:spcPts val="0"/>
                        </a:spcAft>
                      </a:pPr>
                      <a:r>
                        <a:rPr lang="en-US" sz="1200" b="1">
                          <a:effectLst/>
                        </a:rPr>
                        <a:t>affiliate_channel</a:t>
                      </a:r>
                      <a:endParaRPr lang="en-US" sz="1200" b="1">
                        <a:effectLst/>
                        <a:latin typeface="Calibri" panose="020F0502020204030204" pitchFamily="34" charset="0"/>
                        <a:ea typeface="Calibri" panose="020F0502020204030204" pitchFamily="34" charset="0"/>
                        <a:cs typeface="Times New Roman" panose="02020603050405020304" pitchFamily="18" charset="0"/>
                      </a:endParaRPr>
                    </a:p>
                  </a:txBody>
                  <a:tcPr marL="28320" marR="28320" marT="28320" marB="28320"/>
                </a:tc>
                <a:tc>
                  <a:txBody>
                    <a:bodyPr/>
                    <a:lstStyle/>
                    <a:p>
                      <a:pPr marL="0" marR="0">
                        <a:lnSpc>
                          <a:spcPct val="115000"/>
                        </a:lnSpc>
                        <a:spcBef>
                          <a:spcPts val="0"/>
                        </a:spcBef>
                        <a:spcAft>
                          <a:spcPts val="0"/>
                        </a:spcAft>
                      </a:pPr>
                      <a:r>
                        <a:rPr lang="en-US" sz="1200" b="1">
                          <a:effectLst/>
                        </a:rPr>
                        <a:t>provides details of the affiliate channel</a:t>
                      </a:r>
                      <a:endParaRPr lang="en-US" sz="1200" b="1">
                        <a:effectLst/>
                        <a:latin typeface="Calibri" panose="020F0502020204030204" pitchFamily="34" charset="0"/>
                        <a:ea typeface="Calibri" panose="020F0502020204030204" pitchFamily="34" charset="0"/>
                        <a:cs typeface="Times New Roman" panose="02020603050405020304" pitchFamily="18" charset="0"/>
                      </a:endParaRPr>
                    </a:p>
                  </a:txBody>
                  <a:tcPr marL="28320" marR="28320" marT="28320" marB="28320"/>
                </a:tc>
                <a:extLst>
                  <a:ext uri="{0D108BD9-81ED-4DB2-BD59-A6C34878D82A}">
                    <a16:rowId xmlns:a16="http://schemas.microsoft.com/office/drawing/2014/main" val="2180781093"/>
                  </a:ext>
                </a:extLst>
              </a:tr>
              <a:tr h="266952">
                <a:tc>
                  <a:txBody>
                    <a:bodyPr/>
                    <a:lstStyle/>
                    <a:p>
                      <a:pPr marL="0" marR="0">
                        <a:lnSpc>
                          <a:spcPct val="115000"/>
                        </a:lnSpc>
                        <a:spcBef>
                          <a:spcPts val="0"/>
                        </a:spcBef>
                        <a:spcAft>
                          <a:spcPts val="0"/>
                        </a:spcAft>
                      </a:pPr>
                      <a:r>
                        <a:rPr lang="en-US" sz="1200" b="1">
                          <a:effectLst/>
                        </a:rPr>
                        <a:t>affiliate_provider</a:t>
                      </a:r>
                      <a:endParaRPr lang="en-US" sz="1200" b="1">
                        <a:effectLst/>
                        <a:latin typeface="Calibri" panose="020F0502020204030204" pitchFamily="34" charset="0"/>
                        <a:ea typeface="Calibri" panose="020F0502020204030204" pitchFamily="34" charset="0"/>
                        <a:cs typeface="Times New Roman" panose="02020603050405020304" pitchFamily="18" charset="0"/>
                      </a:endParaRPr>
                    </a:p>
                  </a:txBody>
                  <a:tcPr marL="28320" marR="28320" marT="28320" marB="28320"/>
                </a:tc>
                <a:tc>
                  <a:txBody>
                    <a:bodyPr/>
                    <a:lstStyle/>
                    <a:p>
                      <a:pPr marL="0" marR="0">
                        <a:lnSpc>
                          <a:spcPct val="115000"/>
                        </a:lnSpc>
                        <a:spcBef>
                          <a:spcPts val="0"/>
                        </a:spcBef>
                        <a:spcAft>
                          <a:spcPts val="0"/>
                        </a:spcAft>
                      </a:pPr>
                      <a:r>
                        <a:rPr lang="en-US" sz="1200" b="1">
                          <a:effectLst/>
                        </a:rPr>
                        <a:t>provides details of the affiliate provider</a:t>
                      </a:r>
                      <a:endParaRPr lang="en-US" sz="1200" b="1">
                        <a:effectLst/>
                        <a:latin typeface="Calibri" panose="020F0502020204030204" pitchFamily="34" charset="0"/>
                        <a:ea typeface="Calibri" panose="020F0502020204030204" pitchFamily="34" charset="0"/>
                        <a:cs typeface="Times New Roman" panose="02020603050405020304" pitchFamily="18" charset="0"/>
                      </a:endParaRPr>
                    </a:p>
                  </a:txBody>
                  <a:tcPr marL="28320" marR="28320" marT="28320" marB="28320"/>
                </a:tc>
                <a:extLst>
                  <a:ext uri="{0D108BD9-81ED-4DB2-BD59-A6C34878D82A}">
                    <a16:rowId xmlns:a16="http://schemas.microsoft.com/office/drawing/2014/main" val="2975157590"/>
                  </a:ext>
                </a:extLst>
              </a:tr>
              <a:tr h="363336">
                <a:tc>
                  <a:txBody>
                    <a:bodyPr/>
                    <a:lstStyle/>
                    <a:p>
                      <a:pPr marL="0" marR="0">
                        <a:lnSpc>
                          <a:spcPct val="115000"/>
                        </a:lnSpc>
                        <a:spcBef>
                          <a:spcPts val="0"/>
                        </a:spcBef>
                        <a:spcAft>
                          <a:spcPts val="0"/>
                        </a:spcAft>
                      </a:pPr>
                      <a:r>
                        <a:rPr lang="en-US" sz="1200" b="1">
                          <a:effectLst/>
                        </a:rPr>
                        <a:t>first_affiliate_tracked</a:t>
                      </a:r>
                      <a:endParaRPr lang="en-US" sz="1200" b="1">
                        <a:effectLst/>
                        <a:latin typeface="Calibri" panose="020F0502020204030204" pitchFamily="34" charset="0"/>
                        <a:ea typeface="Calibri" panose="020F0502020204030204" pitchFamily="34" charset="0"/>
                        <a:cs typeface="Times New Roman" panose="02020603050405020304" pitchFamily="18" charset="0"/>
                      </a:endParaRPr>
                    </a:p>
                  </a:txBody>
                  <a:tcPr marL="28320" marR="28320" marT="28320" marB="28320"/>
                </a:tc>
                <a:tc>
                  <a:txBody>
                    <a:bodyPr/>
                    <a:lstStyle/>
                    <a:p>
                      <a:pPr marL="0" marR="0">
                        <a:lnSpc>
                          <a:spcPct val="115000"/>
                        </a:lnSpc>
                        <a:spcBef>
                          <a:spcPts val="0"/>
                        </a:spcBef>
                        <a:spcAft>
                          <a:spcPts val="0"/>
                        </a:spcAft>
                      </a:pPr>
                      <a:r>
                        <a:rPr lang="en-US" sz="1200" b="1">
                          <a:effectLst/>
                        </a:rPr>
                        <a:t>provides the details of the first affiliate track</a:t>
                      </a:r>
                      <a:endParaRPr lang="en-US" sz="1200" b="1">
                        <a:effectLst/>
                        <a:latin typeface="Calibri" panose="020F0502020204030204" pitchFamily="34" charset="0"/>
                        <a:ea typeface="Calibri" panose="020F0502020204030204" pitchFamily="34" charset="0"/>
                        <a:cs typeface="Times New Roman" panose="02020603050405020304" pitchFamily="18" charset="0"/>
                      </a:endParaRPr>
                    </a:p>
                  </a:txBody>
                  <a:tcPr marL="28320" marR="28320" marT="28320" marB="28320"/>
                </a:tc>
                <a:extLst>
                  <a:ext uri="{0D108BD9-81ED-4DB2-BD59-A6C34878D82A}">
                    <a16:rowId xmlns:a16="http://schemas.microsoft.com/office/drawing/2014/main" val="4176104407"/>
                  </a:ext>
                </a:extLst>
              </a:tr>
              <a:tr h="364223">
                <a:tc>
                  <a:txBody>
                    <a:bodyPr/>
                    <a:lstStyle/>
                    <a:p>
                      <a:pPr marL="0" marR="0">
                        <a:lnSpc>
                          <a:spcPct val="115000"/>
                        </a:lnSpc>
                        <a:spcBef>
                          <a:spcPts val="0"/>
                        </a:spcBef>
                        <a:spcAft>
                          <a:spcPts val="0"/>
                        </a:spcAft>
                      </a:pPr>
                      <a:r>
                        <a:rPr lang="en-US" sz="1200" b="1">
                          <a:effectLst/>
                        </a:rPr>
                        <a:t>signup_app</a:t>
                      </a:r>
                      <a:endParaRPr lang="en-US" sz="1200" b="1">
                        <a:effectLst/>
                        <a:latin typeface="Calibri" panose="020F0502020204030204" pitchFamily="34" charset="0"/>
                        <a:ea typeface="Calibri" panose="020F0502020204030204" pitchFamily="34" charset="0"/>
                        <a:cs typeface="Times New Roman" panose="02020603050405020304" pitchFamily="18" charset="0"/>
                      </a:endParaRPr>
                    </a:p>
                  </a:txBody>
                  <a:tcPr marL="28320" marR="28320" marT="28320" marB="28320"/>
                </a:tc>
                <a:tc>
                  <a:txBody>
                    <a:bodyPr/>
                    <a:lstStyle/>
                    <a:p>
                      <a:pPr marL="0" marR="0">
                        <a:lnSpc>
                          <a:spcPct val="115000"/>
                        </a:lnSpc>
                        <a:spcBef>
                          <a:spcPts val="0"/>
                        </a:spcBef>
                        <a:spcAft>
                          <a:spcPts val="0"/>
                        </a:spcAft>
                      </a:pPr>
                      <a:r>
                        <a:rPr lang="en-US" sz="1200" b="1">
                          <a:effectLst/>
                        </a:rPr>
                        <a:t>provides the details of the application or OS used to signup</a:t>
                      </a:r>
                      <a:endParaRPr lang="en-US" sz="1200" b="1">
                        <a:effectLst/>
                        <a:latin typeface="Calibri" panose="020F0502020204030204" pitchFamily="34" charset="0"/>
                        <a:ea typeface="Calibri" panose="020F0502020204030204" pitchFamily="34" charset="0"/>
                        <a:cs typeface="Times New Roman" panose="02020603050405020304" pitchFamily="18" charset="0"/>
                      </a:endParaRPr>
                    </a:p>
                  </a:txBody>
                  <a:tcPr marL="28320" marR="28320" marT="28320" marB="28320"/>
                </a:tc>
                <a:extLst>
                  <a:ext uri="{0D108BD9-81ED-4DB2-BD59-A6C34878D82A}">
                    <a16:rowId xmlns:a16="http://schemas.microsoft.com/office/drawing/2014/main" val="3898256828"/>
                  </a:ext>
                </a:extLst>
              </a:tr>
              <a:tr h="266952">
                <a:tc>
                  <a:txBody>
                    <a:bodyPr/>
                    <a:lstStyle/>
                    <a:p>
                      <a:pPr marL="0" marR="0">
                        <a:lnSpc>
                          <a:spcPct val="115000"/>
                        </a:lnSpc>
                        <a:spcBef>
                          <a:spcPts val="0"/>
                        </a:spcBef>
                        <a:spcAft>
                          <a:spcPts val="0"/>
                        </a:spcAft>
                      </a:pPr>
                      <a:r>
                        <a:rPr lang="en-US" sz="1200" b="1">
                          <a:effectLst/>
                        </a:rPr>
                        <a:t>first_device_type</a:t>
                      </a:r>
                      <a:endParaRPr lang="en-US" sz="1200" b="1">
                        <a:effectLst/>
                        <a:latin typeface="Calibri" panose="020F0502020204030204" pitchFamily="34" charset="0"/>
                        <a:ea typeface="Calibri" panose="020F0502020204030204" pitchFamily="34" charset="0"/>
                        <a:cs typeface="Times New Roman" panose="02020603050405020304" pitchFamily="18" charset="0"/>
                      </a:endParaRPr>
                    </a:p>
                  </a:txBody>
                  <a:tcPr marL="28320" marR="28320" marT="28320" marB="28320"/>
                </a:tc>
                <a:tc>
                  <a:txBody>
                    <a:bodyPr/>
                    <a:lstStyle/>
                    <a:p>
                      <a:pPr marL="0" marR="0">
                        <a:lnSpc>
                          <a:spcPct val="115000"/>
                        </a:lnSpc>
                        <a:spcBef>
                          <a:spcPts val="0"/>
                        </a:spcBef>
                        <a:spcAft>
                          <a:spcPts val="0"/>
                        </a:spcAft>
                      </a:pPr>
                      <a:r>
                        <a:rPr lang="en-US" sz="1200" b="1">
                          <a:effectLst/>
                        </a:rPr>
                        <a:t>provides the details of the first device used </a:t>
                      </a:r>
                      <a:endParaRPr lang="en-US" sz="1200" b="1">
                        <a:effectLst/>
                        <a:latin typeface="Calibri" panose="020F0502020204030204" pitchFamily="34" charset="0"/>
                        <a:ea typeface="Calibri" panose="020F0502020204030204" pitchFamily="34" charset="0"/>
                        <a:cs typeface="Times New Roman" panose="02020603050405020304" pitchFamily="18" charset="0"/>
                      </a:endParaRPr>
                    </a:p>
                  </a:txBody>
                  <a:tcPr marL="28320" marR="28320" marT="28320" marB="28320"/>
                </a:tc>
                <a:extLst>
                  <a:ext uri="{0D108BD9-81ED-4DB2-BD59-A6C34878D82A}">
                    <a16:rowId xmlns:a16="http://schemas.microsoft.com/office/drawing/2014/main" val="1970097880"/>
                  </a:ext>
                </a:extLst>
              </a:tr>
              <a:tr h="266952">
                <a:tc>
                  <a:txBody>
                    <a:bodyPr/>
                    <a:lstStyle/>
                    <a:p>
                      <a:pPr marL="0" marR="0">
                        <a:lnSpc>
                          <a:spcPct val="115000"/>
                        </a:lnSpc>
                        <a:spcBef>
                          <a:spcPts val="0"/>
                        </a:spcBef>
                        <a:spcAft>
                          <a:spcPts val="0"/>
                        </a:spcAft>
                      </a:pPr>
                      <a:r>
                        <a:rPr lang="en-US" sz="1200" b="1">
                          <a:effectLst/>
                        </a:rPr>
                        <a:t>first_browser</a:t>
                      </a:r>
                      <a:endParaRPr lang="en-US" sz="1200" b="1">
                        <a:effectLst/>
                        <a:latin typeface="Calibri" panose="020F0502020204030204" pitchFamily="34" charset="0"/>
                        <a:ea typeface="Calibri" panose="020F0502020204030204" pitchFamily="34" charset="0"/>
                        <a:cs typeface="Times New Roman" panose="02020603050405020304" pitchFamily="18" charset="0"/>
                      </a:endParaRPr>
                    </a:p>
                  </a:txBody>
                  <a:tcPr marL="28320" marR="28320" marT="28320" marB="28320"/>
                </a:tc>
                <a:tc>
                  <a:txBody>
                    <a:bodyPr/>
                    <a:lstStyle/>
                    <a:p>
                      <a:pPr marL="0" marR="0">
                        <a:lnSpc>
                          <a:spcPct val="115000"/>
                        </a:lnSpc>
                        <a:spcBef>
                          <a:spcPts val="0"/>
                        </a:spcBef>
                        <a:spcAft>
                          <a:spcPts val="0"/>
                        </a:spcAft>
                      </a:pPr>
                      <a:r>
                        <a:rPr lang="en-US" sz="1200" b="1">
                          <a:effectLst/>
                        </a:rPr>
                        <a:t>provides the details of first web browser used</a:t>
                      </a:r>
                      <a:endParaRPr lang="en-US" sz="1200" b="1">
                        <a:effectLst/>
                        <a:latin typeface="Calibri" panose="020F0502020204030204" pitchFamily="34" charset="0"/>
                        <a:ea typeface="Calibri" panose="020F0502020204030204" pitchFamily="34" charset="0"/>
                        <a:cs typeface="Times New Roman" panose="02020603050405020304" pitchFamily="18" charset="0"/>
                      </a:endParaRPr>
                    </a:p>
                  </a:txBody>
                  <a:tcPr marL="28320" marR="28320" marT="28320" marB="28320"/>
                </a:tc>
                <a:extLst>
                  <a:ext uri="{0D108BD9-81ED-4DB2-BD59-A6C34878D82A}">
                    <a16:rowId xmlns:a16="http://schemas.microsoft.com/office/drawing/2014/main" val="2020131943"/>
                  </a:ext>
                </a:extLst>
              </a:tr>
              <a:tr h="363336">
                <a:tc>
                  <a:txBody>
                    <a:bodyPr/>
                    <a:lstStyle/>
                    <a:p>
                      <a:pPr marL="0" marR="0">
                        <a:lnSpc>
                          <a:spcPct val="115000"/>
                        </a:lnSpc>
                        <a:spcBef>
                          <a:spcPts val="0"/>
                        </a:spcBef>
                        <a:spcAft>
                          <a:spcPts val="0"/>
                        </a:spcAft>
                      </a:pPr>
                      <a:r>
                        <a:rPr lang="en-US" sz="1200" b="1">
                          <a:effectLst/>
                        </a:rPr>
                        <a:t>country_destination</a:t>
                      </a:r>
                      <a:endParaRPr lang="en-US" sz="1200" b="1">
                        <a:effectLst/>
                        <a:latin typeface="Calibri" panose="020F0502020204030204" pitchFamily="34" charset="0"/>
                        <a:ea typeface="Calibri" panose="020F0502020204030204" pitchFamily="34" charset="0"/>
                        <a:cs typeface="Times New Roman" panose="02020603050405020304" pitchFamily="18" charset="0"/>
                      </a:endParaRPr>
                    </a:p>
                  </a:txBody>
                  <a:tcPr marL="28320" marR="28320" marT="28320" marB="28320"/>
                </a:tc>
                <a:tc>
                  <a:txBody>
                    <a:bodyPr/>
                    <a:lstStyle/>
                    <a:p>
                      <a:pPr marL="0" marR="0">
                        <a:lnSpc>
                          <a:spcPct val="115000"/>
                        </a:lnSpc>
                        <a:spcBef>
                          <a:spcPts val="0"/>
                        </a:spcBef>
                        <a:spcAft>
                          <a:spcPts val="0"/>
                        </a:spcAft>
                      </a:pPr>
                      <a:r>
                        <a:rPr lang="en-US" sz="1200" b="1" dirty="0">
                          <a:effectLst/>
                        </a:rPr>
                        <a:t>provides the details of customers first destination</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28320" marR="28320" marT="28320" marB="28320"/>
                </a:tc>
                <a:extLst>
                  <a:ext uri="{0D108BD9-81ED-4DB2-BD59-A6C34878D82A}">
                    <a16:rowId xmlns:a16="http://schemas.microsoft.com/office/drawing/2014/main" val="2210867261"/>
                  </a:ext>
                </a:extLst>
              </a:tr>
            </a:tbl>
          </a:graphicData>
        </a:graphic>
      </p:graphicFrame>
    </p:spTree>
    <p:extLst>
      <p:ext uri="{BB962C8B-B14F-4D97-AF65-F5344CB8AC3E}">
        <p14:creationId xmlns:p14="http://schemas.microsoft.com/office/powerpoint/2010/main" val="3040796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8612" y="564847"/>
            <a:ext cx="9753600" cy="1325562"/>
          </a:xfrm>
        </p:spPr>
        <p:txBody>
          <a:bodyPr>
            <a:normAutofit/>
          </a:bodyPr>
          <a:lstStyle/>
          <a:p>
            <a:r>
              <a:rPr lang="en-US" b="1" dirty="0"/>
              <a:t>Data Description and Pre-processing</a:t>
            </a:r>
          </a:p>
        </p:txBody>
      </p:sp>
      <p:sp>
        <p:nvSpPr>
          <p:cNvPr id="3" name="Content Placeholder 2"/>
          <p:cNvSpPr>
            <a:spLocks noGrp="1"/>
          </p:cNvSpPr>
          <p:nvPr>
            <p:ph idx="1"/>
          </p:nvPr>
        </p:nvSpPr>
        <p:spPr>
          <a:xfrm>
            <a:off x="1598612" y="1447800"/>
            <a:ext cx="9982200" cy="5791200"/>
          </a:xfrm>
        </p:spPr>
        <p:txBody>
          <a:bodyPr>
            <a:normAutofit/>
          </a:bodyPr>
          <a:lstStyle/>
          <a:p>
            <a:pPr algn="just"/>
            <a:r>
              <a:rPr lang="en-US" b="1" dirty="0"/>
              <a:t>There were </a:t>
            </a:r>
            <a:r>
              <a:rPr lang="en-US" b="1" u="sng" dirty="0"/>
              <a:t>4</a:t>
            </a:r>
            <a:r>
              <a:rPr lang="en-US" b="1" dirty="0"/>
              <a:t> different sheets provided with close to 2 Million records.</a:t>
            </a:r>
          </a:p>
          <a:p>
            <a:pPr algn="just"/>
            <a:r>
              <a:rPr lang="en-US" b="1" dirty="0"/>
              <a:t>Target Variable - 12 outcomes – 'US', 'FR', 'CA', 'GB', 'ES', 'IT', 'PT', 'NL','DE', 'AU', 'NDF(No Booking Made)', OTHER (Country other than the provided). </a:t>
            </a:r>
          </a:p>
          <a:p>
            <a:pPr algn="just"/>
            <a:r>
              <a:rPr lang="en-US" b="1" dirty="0"/>
              <a:t>Upon analyzing the data we found that there was a huge bias in the dataset among members who did not book tickets(NDF)</a:t>
            </a:r>
          </a:p>
          <a:p>
            <a:pPr algn="just"/>
            <a:r>
              <a:rPr lang="en-US" sz="1800" b="1" dirty="0"/>
              <a:t>We also discovered that approximately 41% of customers did not have their age listed in the data set there were a lot of missing values in the age.</a:t>
            </a:r>
          </a:p>
          <a:p>
            <a:pPr algn="just"/>
            <a:r>
              <a:rPr lang="en-US" sz="1800" b="1" dirty="0" err="1"/>
              <a:t>MonthBooked</a:t>
            </a:r>
            <a:r>
              <a:rPr lang="en-US" sz="1800" b="1" dirty="0"/>
              <a:t>, Gender, Language were converted to numeric values to act in accordance with MBR model.</a:t>
            </a:r>
          </a:p>
          <a:p>
            <a:pPr marL="0" indent="0" algn="just">
              <a:buNone/>
            </a:pPr>
            <a:endParaRPr lang="en-US" b="1" dirty="0"/>
          </a:p>
          <a:p>
            <a:pPr algn="just"/>
            <a:endParaRPr lang="en-US" b="1" dirty="0"/>
          </a:p>
        </p:txBody>
      </p:sp>
    </p:spTree>
    <p:extLst>
      <p:ext uri="{BB962C8B-B14F-4D97-AF65-F5344CB8AC3E}">
        <p14:creationId xmlns:p14="http://schemas.microsoft.com/office/powerpoint/2010/main" val="1057934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8612" y="564847"/>
            <a:ext cx="9753600" cy="1325562"/>
          </a:xfrm>
        </p:spPr>
        <p:txBody>
          <a:bodyPr>
            <a:normAutofit/>
          </a:bodyPr>
          <a:lstStyle/>
          <a:p>
            <a:r>
              <a:rPr lang="en-US" b="1" dirty="0"/>
              <a:t>Data Description/Pre-processing</a:t>
            </a:r>
          </a:p>
        </p:txBody>
      </p:sp>
      <p:sp>
        <p:nvSpPr>
          <p:cNvPr id="3" name="Content Placeholder 2"/>
          <p:cNvSpPr>
            <a:spLocks noGrp="1"/>
          </p:cNvSpPr>
          <p:nvPr>
            <p:ph idx="1"/>
          </p:nvPr>
        </p:nvSpPr>
        <p:spPr>
          <a:xfrm>
            <a:off x="1598612" y="1447800"/>
            <a:ext cx="9982200" cy="5791200"/>
          </a:xfrm>
        </p:spPr>
        <p:txBody>
          <a:bodyPr>
            <a:normAutofit/>
          </a:bodyPr>
          <a:lstStyle/>
          <a:p>
            <a:pPr marL="0" indent="0">
              <a:buNone/>
            </a:pPr>
            <a:r>
              <a:rPr lang="en-US" altLang="en-US" sz="1800" b="1" dirty="0"/>
              <a:t>DERIVED VARIABLES:</a:t>
            </a:r>
            <a:endParaRPr lang="en-US" b="1" dirty="0"/>
          </a:p>
          <a:p>
            <a:r>
              <a:rPr lang="en-US" altLang="en-US" sz="1800" b="1" dirty="0" err="1"/>
              <a:t>TotSecs</a:t>
            </a:r>
            <a:endParaRPr lang="en-US" altLang="en-US" sz="1800" b="1" dirty="0"/>
          </a:p>
          <a:p>
            <a:r>
              <a:rPr lang="en-US" altLang="en-US" sz="1800" b="1" dirty="0" err="1"/>
              <a:t>TotSessions</a:t>
            </a:r>
            <a:endParaRPr lang="en-US" altLang="en-US" sz="1800" b="1" dirty="0"/>
          </a:p>
          <a:p>
            <a:r>
              <a:rPr lang="en-US" altLang="en-US" sz="1800" b="1" dirty="0" err="1"/>
              <a:t>Month_account_created</a:t>
            </a:r>
            <a:endParaRPr lang="en-US" altLang="en-US" sz="1800" b="1" dirty="0"/>
          </a:p>
          <a:p>
            <a:r>
              <a:rPr lang="en-US" altLang="en-US" sz="1800" b="1" dirty="0" err="1"/>
              <a:t>Date_account_created</a:t>
            </a:r>
            <a:endParaRPr lang="en-US" altLang="en-US" sz="1800" b="1" dirty="0"/>
          </a:p>
          <a:p>
            <a:r>
              <a:rPr lang="en-US" altLang="en-US" sz="1800" b="1" dirty="0" err="1"/>
              <a:t>Year_account_created</a:t>
            </a:r>
            <a:endParaRPr lang="en-US" altLang="en-US" sz="1800" b="1" dirty="0"/>
          </a:p>
          <a:p>
            <a:r>
              <a:rPr lang="en-US" altLang="en-US" sz="1800" b="1" dirty="0" err="1"/>
              <a:t>MonthBooked</a:t>
            </a:r>
            <a:endParaRPr lang="en-US" altLang="en-US" sz="1800" b="1" dirty="0"/>
          </a:p>
          <a:p>
            <a:r>
              <a:rPr lang="en-US" altLang="en-US" sz="1800" b="1" dirty="0" err="1"/>
              <a:t>YearBooked</a:t>
            </a:r>
            <a:endParaRPr lang="en-US" altLang="en-US" sz="1800" b="1" dirty="0"/>
          </a:p>
        </p:txBody>
      </p:sp>
    </p:spTree>
    <p:extLst>
      <p:ext uri="{BB962C8B-B14F-4D97-AF65-F5344CB8AC3E}">
        <p14:creationId xmlns:p14="http://schemas.microsoft.com/office/powerpoint/2010/main" val="3168645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ECDB7D7-727B-44D4-8100-B4DA40A1A13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Wisp</Template>
  <TotalTime>0</TotalTime>
  <Words>1316</Words>
  <Application>Microsoft Office PowerPoint</Application>
  <PresentationFormat>Custom</PresentationFormat>
  <Paragraphs>154</Paragraphs>
  <Slides>22</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Century Gothic</vt:lpstr>
      <vt:lpstr>Times New Roman</vt:lpstr>
      <vt:lpstr>Wingdings 3</vt:lpstr>
      <vt:lpstr>Wisp</vt:lpstr>
      <vt:lpstr>Airbnb – New user destination prediction</vt:lpstr>
      <vt:lpstr>AGENDA</vt:lpstr>
      <vt:lpstr>Introduction to Airbnb</vt:lpstr>
      <vt:lpstr>Project motivation and background</vt:lpstr>
      <vt:lpstr>OBJECTIVE</vt:lpstr>
      <vt:lpstr>Data Description</vt:lpstr>
      <vt:lpstr>Data Description and Pre-processing</vt:lpstr>
      <vt:lpstr>Data Description and Pre-processing</vt:lpstr>
      <vt:lpstr>Data Description/Pre-processing</vt:lpstr>
      <vt:lpstr>Classification Techniques</vt:lpstr>
      <vt:lpstr>Classification Techniques</vt:lpstr>
      <vt:lpstr>ENTERPRISE MODEL DIAGRAMS</vt:lpstr>
      <vt:lpstr>ENTERPRISE MODEL DIAGRAMS</vt:lpstr>
      <vt:lpstr>MODEL COMPARISON </vt:lpstr>
      <vt:lpstr>INSIGHTS</vt:lpstr>
      <vt:lpstr>INSIGHTS </vt:lpstr>
      <vt:lpstr>INSIGHTS </vt:lpstr>
      <vt:lpstr>INSIGHTS </vt:lpstr>
      <vt:lpstr>INSIGHTS </vt:lpstr>
      <vt:lpstr>BUSINESS SIGNIFICANCE</vt:lpstr>
      <vt:lpstr>BUSINESS SIGNIFICANCE</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2016-04-22T00:51:52Z</dcterms:created>
  <dcterms:modified xsi:type="dcterms:W3CDTF">2018-04-25T10:49:29Z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TC028048779991</vt:lpwstr>
  </property>
</Properties>
</file>