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7" r:id="rId2"/>
    <p:sldId id="258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60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179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977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36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7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7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1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8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5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719"/>
          </a:xfrm>
        </p:spPr>
        <p:txBody>
          <a:bodyPr/>
          <a:lstStyle/>
          <a:p>
            <a:r>
              <a:rPr lang="en-IN" sz="4800" b="1" u="sng" dirty="0"/>
              <a:t>Intro to the business 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18438"/>
            <a:ext cx="9403742" cy="4929962"/>
          </a:xfrm>
        </p:spPr>
        <p:txBody>
          <a:bodyPr>
            <a:normAutofit/>
          </a:bodyPr>
          <a:lstStyle/>
          <a:p>
            <a:r>
              <a:rPr lang="en-US" sz="2400" dirty="0"/>
              <a:t>Ding -  an online business for high quality phone cases, mugs and customized apparels.</a:t>
            </a:r>
            <a:endParaRPr lang="en-IN" sz="2400" dirty="0"/>
          </a:p>
          <a:p>
            <a:r>
              <a:rPr lang="en-IN" sz="2400" dirty="0"/>
              <a:t>A start-up based out of Chennai, India and founded in April 2016. </a:t>
            </a:r>
          </a:p>
          <a:p>
            <a:r>
              <a:rPr lang="en-US" sz="2400" dirty="0"/>
              <a:t>Reliable online shopping </a:t>
            </a:r>
          </a:p>
          <a:p>
            <a:r>
              <a:rPr lang="en-US" sz="2400" dirty="0"/>
              <a:t>Great platform for showcasing talent by featuring their work</a:t>
            </a:r>
            <a:endParaRPr lang="en-IN" sz="2400" dirty="0"/>
          </a:p>
          <a:p>
            <a:r>
              <a:rPr lang="en-US" sz="2400" dirty="0"/>
              <a:t>Customer Base: Potential customers belong to 18 -35 years’ age group</a:t>
            </a:r>
          </a:p>
          <a:p>
            <a:r>
              <a:rPr lang="en-IN" sz="2400" dirty="0"/>
              <a:t>Current marketing platforms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5949" y="5962918"/>
            <a:ext cx="565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www.dingthestore.com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79" y="4780017"/>
            <a:ext cx="757036" cy="757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42" y="4780017"/>
            <a:ext cx="757036" cy="7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75265"/>
            <a:ext cx="8596668" cy="1320800"/>
          </a:xfrm>
        </p:spPr>
        <p:txBody>
          <a:bodyPr/>
          <a:lstStyle/>
          <a:p>
            <a:r>
              <a:rPr lang="en-IN" sz="4800" b="1" u="sng" dirty="0"/>
              <a:t>Initial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978794"/>
            <a:ext cx="9517487" cy="4255442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US" sz="2400" dirty="0"/>
              <a:t>Primary goals </a:t>
            </a:r>
          </a:p>
          <a:p>
            <a:pPr lvl="3"/>
            <a:r>
              <a:rPr lang="en-US" sz="1800" dirty="0"/>
              <a:t>Increase awareness </a:t>
            </a:r>
          </a:p>
          <a:p>
            <a:pPr lvl="3"/>
            <a:r>
              <a:rPr lang="en-US" sz="1800" dirty="0"/>
              <a:t>Drive more traffic to the website </a:t>
            </a:r>
          </a:p>
          <a:p>
            <a:r>
              <a:rPr lang="en-US" sz="2400" dirty="0"/>
              <a:t>3 Campaigns conducted </a:t>
            </a:r>
          </a:p>
          <a:p>
            <a:pPr lvl="3"/>
            <a:r>
              <a:rPr lang="en-US" sz="1800" dirty="0"/>
              <a:t>Cases</a:t>
            </a:r>
          </a:p>
          <a:p>
            <a:pPr lvl="3"/>
            <a:r>
              <a:rPr lang="en-US" sz="1800" dirty="0"/>
              <a:t>Mugs</a:t>
            </a:r>
          </a:p>
          <a:p>
            <a:pPr lvl="3"/>
            <a:r>
              <a:rPr lang="en-US" sz="1800" dirty="0"/>
              <a:t>Customizations</a:t>
            </a:r>
          </a:p>
          <a:p>
            <a:r>
              <a:rPr lang="en-US" sz="2400" dirty="0"/>
              <a:t>Budget allocation initial plan</a:t>
            </a:r>
          </a:p>
          <a:p>
            <a:r>
              <a:rPr lang="en-US" sz="2400" dirty="0"/>
              <a:t>Goals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20080"/>
              </p:ext>
            </p:extLst>
          </p:nvPr>
        </p:nvGraphicFramePr>
        <p:xfrm>
          <a:off x="5112912" y="4327825"/>
          <a:ext cx="493847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045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45">
                <a:tc>
                  <a:txBody>
                    <a:bodyPr/>
                    <a:lstStyle/>
                    <a:p>
                      <a:r>
                        <a:rPr lang="en-US" dirty="0"/>
                        <a:t>70% =$175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= $37.5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= $37.5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61542"/>
              </p:ext>
            </p:extLst>
          </p:nvPr>
        </p:nvGraphicFramePr>
        <p:xfrm>
          <a:off x="2212304" y="5409127"/>
          <a:ext cx="290060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58">
                <a:tc>
                  <a:txBody>
                    <a:bodyPr/>
                    <a:lstStyle/>
                    <a:p>
                      <a:r>
                        <a:rPr lang="en-US" dirty="0"/>
                        <a:t>Clicks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0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18345" cy="812556"/>
          </a:xfrm>
        </p:spPr>
        <p:txBody>
          <a:bodyPr/>
          <a:lstStyle/>
          <a:p>
            <a:r>
              <a:rPr lang="en-IN" b="1" u="sng" dirty="0"/>
              <a:t>Initial Campaign Execution -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5" y="4223971"/>
            <a:ext cx="9427336" cy="211243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CTR was highest for Customized Ad groups in spite of the Least number of impressions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Least CTR for Mugs in spite of the large number of impressions – Competitor influence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Campaign type : Search networks only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Excluded “specific” names in the ad groups to avoid disapproval</a:t>
            </a:r>
          </a:p>
          <a:p>
            <a:endParaRPr lang="en-IN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64010"/>
              </p:ext>
            </p:extLst>
          </p:nvPr>
        </p:nvGraphicFramePr>
        <p:xfrm>
          <a:off x="1930812" y="1288561"/>
          <a:ext cx="7174548" cy="2533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6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Campaigns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Campaign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Impressions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CTR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 CPC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 Pos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Search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11,287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$0.30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$24.61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Search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1.20%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$0.35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$12.91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Customizations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Search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3.48%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$0.30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$7.75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15,125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$0.31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$45.27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71688" y="3205162"/>
            <a:ext cx="7033673" cy="61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9678103" cy="1376082"/>
          </a:xfrm>
        </p:spPr>
        <p:txBody>
          <a:bodyPr/>
          <a:lstStyle/>
          <a:p>
            <a:r>
              <a:rPr lang="en-IN" sz="4800" b="1" u="sng" dirty="0"/>
              <a:t>Updates 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72" y="1701210"/>
            <a:ext cx="9792586" cy="1579019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Paused the ads whose CTR was less than 2%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Exact match was preferred followed by broad match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Daily budget was changed to improve mugs and case campaigns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8" t="32309" r="7215" b="29192"/>
          <a:stretch/>
        </p:blipFill>
        <p:spPr>
          <a:xfrm>
            <a:off x="839972" y="3280229"/>
            <a:ext cx="9620847" cy="30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16" y="240067"/>
            <a:ext cx="9404723" cy="897617"/>
          </a:xfrm>
        </p:spPr>
        <p:txBody>
          <a:bodyPr/>
          <a:lstStyle/>
          <a:p>
            <a:r>
              <a:rPr lang="en-IN" sz="4800" b="1" u="sng" dirty="0"/>
              <a:t>Summary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17" y="1059245"/>
            <a:ext cx="9295922" cy="5291469"/>
          </a:xfrm>
        </p:spPr>
        <p:txBody>
          <a:bodyPr/>
          <a:lstStyle/>
          <a:p>
            <a:r>
              <a:rPr lang="en-IN" sz="2000" dirty="0"/>
              <a:t>Total Clicks : 820</a:t>
            </a:r>
          </a:p>
          <a:p>
            <a:r>
              <a:rPr lang="en-IN" sz="2000" dirty="0"/>
              <a:t>Total Impressions : 49562</a:t>
            </a:r>
          </a:p>
          <a:p>
            <a:r>
              <a:rPr lang="en-IN" sz="2000" dirty="0"/>
              <a:t>CTR : 1.65%</a:t>
            </a:r>
          </a:p>
          <a:p>
            <a:r>
              <a:rPr lang="en-IN" sz="2000" dirty="0" err="1"/>
              <a:t>Avg</a:t>
            </a:r>
            <a:r>
              <a:rPr lang="en-IN" sz="2000" dirty="0"/>
              <a:t> Position: 1.4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77869"/>
              </p:ext>
            </p:extLst>
          </p:nvPr>
        </p:nvGraphicFramePr>
        <p:xfrm>
          <a:off x="967562" y="2913321"/>
          <a:ext cx="7465237" cy="331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493">
                  <a:extLst>
                    <a:ext uri="{9D8B030D-6E8A-4147-A177-3AD203B41FA5}">
                      <a16:colId xmlns:a16="http://schemas.microsoft.com/office/drawing/2014/main" val="165159738"/>
                    </a:ext>
                  </a:extLst>
                </a:gridCol>
                <a:gridCol w="932924">
                  <a:extLst>
                    <a:ext uri="{9D8B030D-6E8A-4147-A177-3AD203B41FA5}">
                      <a16:colId xmlns:a16="http://schemas.microsoft.com/office/drawing/2014/main" val="2247891128"/>
                    </a:ext>
                  </a:extLst>
                </a:gridCol>
                <a:gridCol w="1546201">
                  <a:extLst>
                    <a:ext uri="{9D8B030D-6E8A-4147-A177-3AD203B41FA5}">
                      <a16:colId xmlns:a16="http://schemas.microsoft.com/office/drawing/2014/main" val="1857956316"/>
                    </a:ext>
                  </a:extLst>
                </a:gridCol>
                <a:gridCol w="682039">
                  <a:extLst>
                    <a:ext uri="{9D8B030D-6E8A-4147-A177-3AD203B41FA5}">
                      <a16:colId xmlns:a16="http://schemas.microsoft.com/office/drawing/2014/main" val="485138474"/>
                    </a:ext>
                  </a:extLst>
                </a:gridCol>
                <a:gridCol w="1118952">
                  <a:extLst>
                    <a:ext uri="{9D8B030D-6E8A-4147-A177-3AD203B41FA5}">
                      <a16:colId xmlns:a16="http://schemas.microsoft.com/office/drawing/2014/main" val="3092201852"/>
                    </a:ext>
                  </a:extLst>
                </a:gridCol>
                <a:gridCol w="874074">
                  <a:extLst>
                    <a:ext uri="{9D8B030D-6E8A-4147-A177-3AD203B41FA5}">
                      <a16:colId xmlns:a16="http://schemas.microsoft.com/office/drawing/2014/main" val="2963812578"/>
                    </a:ext>
                  </a:extLst>
                </a:gridCol>
                <a:gridCol w="1051554">
                  <a:extLst>
                    <a:ext uri="{9D8B030D-6E8A-4147-A177-3AD203B41FA5}">
                      <a16:colId xmlns:a16="http://schemas.microsoft.com/office/drawing/2014/main" val="3029135909"/>
                    </a:ext>
                  </a:extLst>
                </a:gridCol>
              </a:tblGrid>
              <a:tr h="964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Campaign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Clicks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Impressions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CTR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Avg</a:t>
                      </a:r>
                      <a:r>
                        <a:rPr lang="en-US" sz="2000" dirty="0">
                          <a:effectLst/>
                        </a:rPr>
                        <a:t> CPC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Cost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Avg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Pos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740651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18739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1.62%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$0.32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$97.97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507401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3519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7.50%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$0.29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$76.89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134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Mugs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27304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0.93%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$0.30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$75.33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769090"/>
                  </a:ext>
                </a:extLst>
              </a:tr>
              <a:tr h="469449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39012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49562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1.65%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$0.31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$250.19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71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34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18" y="346392"/>
            <a:ext cx="9582410" cy="940148"/>
          </a:xfrm>
        </p:spPr>
        <p:txBody>
          <a:bodyPr/>
          <a:lstStyle/>
          <a:p>
            <a:r>
              <a:rPr lang="en-IN" sz="4800" u="sng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18" y="2495951"/>
            <a:ext cx="9499435" cy="287433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Quality of the Landing Page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Compatible website on Mobile phones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Internal navigation within the website (Display an ad reference)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Diversity of individualized products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Call extensions for doubts regarding customization and reward policy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7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8343" y="2627086"/>
            <a:ext cx="45336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04031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360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Intro to the business .. </vt:lpstr>
      <vt:lpstr>Initial Plan</vt:lpstr>
      <vt:lpstr>Initial Campaign Execution - Learnings</vt:lpstr>
      <vt:lpstr>Updates .. </vt:lpstr>
      <vt:lpstr>Summary</vt:lpstr>
      <vt:lpstr>Recommendations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Ding – The Store TEAM 7 Ashwin Kannan Dominic Satish Kar</dc:title>
  <dc:creator>Admin</dc:creator>
  <cp:lastModifiedBy>Peter Jeyales, Dominic Satish</cp:lastModifiedBy>
  <cp:revision>60</cp:revision>
  <dcterms:created xsi:type="dcterms:W3CDTF">2017-04-21T22:15:53Z</dcterms:created>
  <dcterms:modified xsi:type="dcterms:W3CDTF">2018-04-25T10:29:18Z</dcterms:modified>
</cp:coreProperties>
</file>