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74" r:id="rId4"/>
    <p:sldId id="300" r:id="rId5"/>
    <p:sldId id="284" r:id="rId6"/>
    <p:sldId id="271" r:id="rId7"/>
    <p:sldId id="315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4" r:id="rId18"/>
    <p:sldId id="293" r:id="rId19"/>
    <p:sldId id="297" r:id="rId20"/>
    <p:sldId id="261" r:id="rId21"/>
  </p:sldIdLst>
  <p:sldSz cx="9144000" cy="5143500" type="screen16x9"/>
  <p:notesSz cx="6858000" cy="9144000"/>
  <p:embeddedFontLst>
    <p:embeddedFont>
      <p:font typeface="Bahnschrift SemiLight" panose="020B0502040204020203" pitchFamily="3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046"/>
    <a:srgbClr val="FFFF99"/>
    <a:srgbClr val="99FF33"/>
    <a:srgbClr val="99CCFF"/>
    <a:srgbClr val="0E77BE"/>
    <a:srgbClr val="056309"/>
    <a:srgbClr val="0BD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1" autoAdjust="0"/>
    <p:restoredTop sz="79899" autoAdjust="0"/>
  </p:normalViewPr>
  <p:slideViewPr>
    <p:cSldViewPr snapToGrid="0">
      <p:cViewPr varScale="1">
        <p:scale>
          <a:sx n="120" d="100"/>
          <a:sy n="120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</c:v>
                </c:pt>
              </c:strCache>
            </c:strRef>
          </c:tx>
          <c:explosion val="1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A8-49F8-8E55-0C5A623736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A8-49F8-8E55-0C5A623736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Machine Learning</c:v>
                </c:pt>
                <c:pt idx="1">
                  <c:v>Deep Learning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A8-49F8-8E55-0C5A623736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B34-4129-B8DA-84277A85F02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B34-4129-B8DA-84277A85F02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B34-4129-B8DA-84277A85F02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B34-4129-B8DA-84277A85F029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B34-4129-B8DA-84277A85F0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Problem Statement</c:v>
                </c:pt>
                <c:pt idx="1">
                  <c:v>Data Collection</c:v>
                </c:pt>
                <c:pt idx="2">
                  <c:v>Data Cleaning</c:v>
                </c:pt>
                <c:pt idx="3">
                  <c:v>Machine Learning</c:v>
                </c:pt>
                <c:pt idx="4">
                  <c:v>Maintenance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34-4129-B8DA-84277A85F0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0271024598194432E-3"/>
          <c:y val="0"/>
          <c:w val="0.45663334928213267"/>
          <c:h val="0.40195940249724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FB25B3-0BB2-474A-B65A-491A16786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Knime - Data Science Orchestration with Neo4j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585D9-26FD-4FF7-83D7-EDDAAA248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28A8B-CC15-4B72-BDC2-E64AB14D344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69CE1-A794-4F50-9717-D8CC5FE3EC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Dominic Kumar, Summer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6E62E-BA1F-410B-B24D-3584605D9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2F0ED-4CEB-4C89-AD0A-38CC52B9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947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4ebf7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4ebf7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98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17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31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58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62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882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333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0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2f67ee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2f67ee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88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67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76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2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68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41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4ebf757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4ebf757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60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0" y="976652"/>
            <a:ext cx="91440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Roboto Mono"/>
              </a:rPr>
              <a:t>Welcome to</a:t>
            </a:r>
            <a:endParaRPr sz="28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[NODES 2021]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44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KNIME – Data Science Orchestration with Neo4j</a:t>
            </a:r>
            <a:r>
              <a:rPr lang="en" sz="4000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40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38" y="596345"/>
            <a:ext cx="802850" cy="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10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B9D3B8-3A26-46BE-B3B0-D1513933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8815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KNIME Analytics Platform ?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9A13A9-96B0-4E6C-8C6A-73280A00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5605"/>
            <a:ext cx="8520600" cy="341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Graphical IDE for Data &amp; Tool Integrations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Analysis, Wrangling, Visualization and Reporting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and Cloud Components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AWS, Azure and GCP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Redshift, GCP BigQuery, Azure Storage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– R, Python, H2O, Weka, TensorFlow etc.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Media – Twitter, Facebook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Databricks, Spark</a:t>
            </a:r>
          </a:p>
          <a:p>
            <a:pPr lvl="1"/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2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11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8EBFD7-001E-4CFF-9279-1B264405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KNIME Node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8" name="Picture 2" descr="03 node status">
            <a:extLst>
              <a:ext uri="{FF2B5EF4-FFF2-40B4-BE49-F238E27FC236}">
                <a16:creationId xmlns:a16="http://schemas.microsoft.com/office/drawing/2014/main" id="{6644935C-5F12-4891-B5C8-838742EB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00213"/>
            <a:ext cx="5829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0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12</a:t>
            </a:fld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42F5-CC3D-41D1-8F54-F83870783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32" y="1900144"/>
            <a:ext cx="6525536" cy="1343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DFA6AA-80A9-45CE-9E74-2CBE313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typical KNIME Data Pipeline Workflow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3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13</a:t>
            </a:fld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FDB05B-6555-4F22-B20B-682393E1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430"/>
            <a:ext cx="9144000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2BA5B-D826-4B11-8D71-09EE6E185CD1}"/>
              </a:ext>
            </a:extLst>
          </p:cNvPr>
          <p:cNvSpPr txBox="1"/>
          <p:nvPr/>
        </p:nvSpPr>
        <p:spPr>
          <a:xfrm>
            <a:off x="3754646" y="208833"/>
            <a:ext cx="2534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88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14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36C35C-1BF1-49E9-A78D-8CFDFB8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17" y="520600"/>
            <a:ext cx="85206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 Extensions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4BF0D-DDD8-49DB-9078-DA51FE35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987" y="1321880"/>
            <a:ext cx="5966025" cy="30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15</a:t>
            </a:fld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E9ED5-6DB0-41FB-80D1-043D156D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1087"/>
            <a:ext cx="9144000" cy="3321326"/>
          </a:xfrm>
          <a:prstGeom prst="rect">
            <a:avLst/>
          </a:prstGeom>
          <a:blipFill dpi="0" rotWithShape="1">
            <a:blip r:embed="rId5">
              <a:alphaModFix amt="300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408829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16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332FE7-6E37-4AF8-9A9A-7F1EEEC1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FFC000"/>
                </a:solidFill>
              </a:rPr>
              <a:t>Demo</a:t>
            </a:r>
            <a:endParaRPr lang="en-GB" sz="1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7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592275" y="1769475"/>
            <a:ext cx="1908300" cy="1908300"/>
          </a:xfrm>
          <a:prstGeom prst="ellipse">
            <a:avLst/>
          </a:prstGeom>
          <a:noFill/>
          <a:ln w="38100" cap="flat" cmpd="sng">
            <a:solidFill>
              <a:srgbClr val="FFD500">
                <a:alpha val="2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00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346FBCC-B442-4F28-AF88-0E173CC4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Editions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08D3A0-F527-41FF-ADD7-B4371AC58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Analytics Platform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Open-source software 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&amp; create intuitive, open, and continuously integrating data science workflows and reusable components accessible to everyone.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analytics solution on a budget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2D2347-075D-43E0-9F3B-52D5A8C9D0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35464" y="1152475"/>
            <a:ext cx="4396836" cy="3416400"/>
          </a:xfrm>
        </p:spPr>
        <p:txBody>
          <a:bodyPr/>
          <a:lstStyle/>
          <a:p>
            <a:pPr marL="139700" indent="0" algn="l">
              <a:buNone/>
            </a:pPr>
            <a:r>
              <a:rPr lang="en-US" sz="1600" i="0" u="sng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Server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software for team-based collaboration, automation, management, and deployment of data science workflows as analytical applications and services.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Dashboards / Web Interface for reading or KPI’s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$$</a:t>
            </a:r>
            <a:endParaRPr lang="en-US" sz="1600" b="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9700" indent="0">
              <a:buNone/>
            </a:pP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6F797-9B33-47AC-976B-7172FEEA62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52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11;p16">
            <a:extLst>
              <a:ext uri="{FF2B5EF4-FFF2-40B4-BE49-F238E27FC236}">
                <a16:creationId xmlns:a16="http://schemas.microsoft.com/office/drawing/2014/main" id="{5708CD96-724F-48F8-85B0-97B3BF940F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93C1C2CC-4B13-462D-B9E1-E0740518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0" y="52977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8C41B3B-F3F0-411B-B2C8-C3BE5324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04" y="1433125"/>
            <a:ext cx="8702496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Website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https://www.knime.com/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Neo4j Extensions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https://hub.knime.com/redfield/extensions/se.redfield.knime.neo4jextension.feature/latest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NodePit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https://nodepit.com/product/nodepit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Illustrations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https://imgs.xkcd.com/comics/machine_learning.png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4ECDA-1995-4F45-BF19-968C5ADE48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94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592275" y="1769475"/>
            <a:ext cx="1908300" cy="1908300"/>
          </a:xfrm>
          <a:prstGeom prst="ellipse">
            <a:avLst/>
          </a:prstGeom>
          <a:noFill/>
          <a:ln w="38100" cap="flat" cmpd="sng">
            <a:solidFill>
              <a:srgbClr val="FFD500">
                <a:alpha val="2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00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720F8-454E-43A8-AB87-04E005EF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48" y="1062965"/>
            <a:ext cx="5961003" cy="36992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F1208F7-F8C0-4202-8351-53524E9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typical day ……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F742A-C01A-4404-9283-05CB993A2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67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F4E3A8-4E01-4330-B11B-5037D97138D9}"/>
              </a:ext>
            </a:extLst>
          </p:cNvPr>
          <p:cNvGrpSpPr/>
          <p:nvPr/>
        </p:nvGrpSpPr>
        <p:grpSpPr>
          <a:xfrm>
            <a:off x="3328597" y="1171282"/>
            <a:ext cx="4559809" cy="1777178"/>
            <a:chOff x="3233063" y="1028010"/>
            <a:chExt cx="4308725" cy="1600103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3239313" y="1028010"/>
              <a:ext cx="3829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Guest Speaker</a:t>
              </a:r>
              <a:endParaRPr sz="18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233063" y="1457381"/>
              <a:ext cx="4308725" cy="722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 dirty="0">
                  <a:solidFill>
                    <a:schemeClr val="accent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Dominic KUMAR</a:t>
              </a:r>
              <a:endParaRPr sz="4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3515386" y="2094413"/>
              <a:ext cx="3829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Enterprise Data Architect</a:t>
              </a:r>
              <a:endParaRPr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10" name="Google Shape;110;p16"/>
            <p:cNvCxnSpPr>
              <a:cxnSpLocks/>
            </p:cNvCxnSpPr>
            <p:nvPr/>
          </p:nvCxnSpPr>
          <p:spPr>
            <a:xfrm>
              <a:off x="3313088" y="1495060"/>
              <a:ext cx="4024434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38" y="596345"/>
            <a:ext cx="802850" cy="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8CA22-98F7-4E86-BA7E-A98FF3CD6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715" y="3655225"/>
            <a:ext cx="1344735" cy="1344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16DFE0-4814-4A13-8121-2EB00A91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789" y="3667920"/>
            <a:ext cx="1344735" cy="13447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97450" y="1922275"/>
            <a:ext cx="8099883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Questions?</a:t>
            </a:r>
            <a:endParaRPr sz="50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[NODES </a:t>
            </a:r>
            <a:r>
              <a:rPr lang="en" sz="3000" b="1" dirty="0">
                <a:solidFill>
                  <a:srgbClr val="FFD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2021</a:t>
            </a:r>
            <a:r>
              <a:rPr lang="en" sz="3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]</a:t>
            </a:r>
            <a:r>
              <a:rPr lang="en" sz="4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"/>
              </a:rPr>
              <a:t> </a:t>
            </a:r>
            <a:endParaRPr sz="40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38" y="596345"/>
            <a:ext cx="802850" cy="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592275" y="1769475"/>
            <a:ext cx="1908300" cy="1908300"/>
          </a:xfrm>
          <a:prstGeom prst="ellipse">
            <a:avLst/>
          </a:prstGeom>
          <a:noFill/>
          <a:ln w="38100" cap="flat" cmpd="sng">
            <a:solidFill>
              <a:srgbClr val="FFD500">
                <a:alpha val="2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00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885CD-A323-4DF8-B55D-9B871053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3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6BF0-F614-4A5E-B862-7CD19F98A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20 years of experience in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world.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Started with SQL Server 6.5 and Oracle 9i.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 as DB Developer, ETL Developer, DBA, Performance Lead, Data Modeler, Data Architect.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Expertise range from tuning, optimization to Data maturity modeling &amp; architecture.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Domains include Oil and Gas and Airlines Transportation (IATA).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Hobbies – Learning to fly, compose music, travel.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268F-A96B-4A5A-8938-D2B7A380E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3</a:t>
            </a:fld>
            <a:endParaRPr lang="e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5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592275" y="1769475"/>
            <a:ext cx="1908300" cy="1908300"/>
          </a:xfrm>
          <a:prstGeom prst="ellipse">
            <a:avLst/>
          </a:prstGeom>
          <a:noFill/>
          <a:ln w="38100" cap="flat" cmpd="sng">
            <a:solidFill>
              <a:srgbClr val="FFD500">
                <a:alpha val="2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00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885CD-A323-4DF8-B55D-9B871053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3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 Stories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6BF0-F614-4A5E-B862-7CD19F98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5425"/>
            <a:ext cx="8520600" cy="3416400"/>
          </a:xfrm>
        </p:spPr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4163"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Optimizing Airline Routes using Path finding algorithms, India-Spring ‘19</a:t>
            </a:r>
          </a:p>
          <a:p>
            <a:pPr marL="914400" lvl="2" indent="-284163">
              <a:lnSpc>
                <a:spcPct val="100000"/>
              </a:lnSpc>
            </a:pPr>
            <a:r>
              <a:rPr lang="en-US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helped 3 major transportation clients transition to neo4j technology, leading to lowering operation cost &amp; increase revenue</a:t>
            </a:r>
          </a:p>
          <a:p>
            <a:pPr indent="-284163"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4163"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 Online Developer conference, London - Fall 2019</a:t>
            </a:r>
          </a:p>
          <a:p>
            <a:pPr marL="914400" lvl="2" indent="-284163">
              <a:lnSpc>
                <a:spcPct val="100000"/>
              </a:lnSpc>
            </a:pPr>
            <a:r>
              <a:rPr lang="en-US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ETL using Talend for Neo4j Data Orchestration </a:t>
            </a:r>
          </a:p>
          <a:p>
            <a:pPr indent="-284163">
              <a:lnSpc>
                <a:spcPct val="100000"/>
              </a:lnSpc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84163"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Graph Celebration Day , London -  Fall 2020</a:t>
            </a:r>
          </a:p>
          <a:p>
            <a:pPr marL="914400" lvl="2" indent="-284163">
              <a:lnSpc>
                <a:spcPct val="100000"/>
              </a:lnSpc>
            </a:pPr>
            <a:r>
              <a:rPr lang="en-US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of Machine Learning with Neo4j database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A4F1-6AFD-435C-883B-C43C5E729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4</a:t>
            </a:fld>
            <a:endParaRPr lang="e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b="-9000"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4449-A9AB-4661-8368-D7B52FD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 </a:t>
            </a:r>
            <a:r>
              <a:rPr lang="en-US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Harbour</a:t>
            </a:r>
            <a:endParaRPr lang="en-GB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672E-B59A-4BC5-B980-5DD765F9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04095"/>
            <a:ext cx="8520600" cy="1119925"/>
          </a:xfrm>
        </p:spPr>
        <p:txBody>
          <a:bodyPr/>
          <a:lstStyle/>
          <a:p>
            <a:pPr marL="114300" indent="0">
              <a:buNone/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presentation is intended to outline general use of KNIME products. This presentation is not a sales or promotion effort from KNIME.  This presentation is created based on using KNIME free license tool, available for free download.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5</a:t>
            </a:fld>
            <a:endParaRPr lang="e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7EC5DE-129B-4F7C-AC1C-2D794C4390A8}"/>
              </a:ext>
            </a:extLst>
          </p:cNvPr>
          <p:cNvSpPr txBox="1"/>
          <p:nvPr/>
        </p:nvSpPr>
        <p:spPr>
          <a:xfrm>
            <a:off x="508764" y="338250"/>
            <a:ext cx="8048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  <a:p>
            <a:endParaRPr lang="en-US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Engineering/Science – Challenges</a:t>
            </a:r>
          </a:p>
          <a:p>
            <a:pPr marL="342900" lvl="2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– Production – Expectation Vs Reality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KNIME Analytics Platform?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Typical KNIME Data Pipeline Workflow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Nodes &amp; Workflows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Neo4j Extension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KNIME Editions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 &amp; A</a:t>
            </a:r>
          </a:p>
          <a:p>
            <a:endParaRPr lang="en-US" dirty="0"/>
          </a:p>
        </p:txBody>
      </p:sp>
      <p:pic>
        <p:nvPicPr>
          <p:cNvPr id="14" name="Google Shape;111;p16">
            <a:extLst>
              <a:ext uri="{FF2B5EF4-FFF2-40B4-BE49-F238E27FC236}">
                <a16:creationId xmlns:a16="http://schemas.microsoft.com/office/drawing/2014/main" id="{62976434-BE14-45F8-8235-75D83A3D17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795161" cy="29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35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7</a:t>
            </a:fld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13C69-7EC8-4422-9566-25D289CA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38" y="2830812"/>
            <a:ext cx="1997867" cy="2101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5A0EF-D01D-44F5-BC38-3A9102E2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44" y="2993270"/>
            <a:ext cx="2153115" cy="190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11F02-F98C-4ED9-8348-AD1DA06C5CDE}"/>
              </a:ext>
            </a:extLst>
          </p:cNvPr>
          <p:cNvSpPr txBox="1"/>
          <p:nvPr/>
        </p:nvSpPr>
        <p:spPr>
          <a:xfrm>
            <a:off x="1291715" y="20169"/>
            <a:ext cx="6880226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Engineering/Science – Challenges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C7CBF48-FD7E-41DE-AE40-A0E935840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666521"/>
              </p:ext>
            </p:extLst>
          </p:nvPr>
        </p:nvGraphicFramePr>
        <p:xfrm>
          <a:off x="35061" y="680020"/>
          <a:ext cx="2563120" cy="26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05E3B1-6DD0-4252-ACB0-19961326D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133402"/>
              </p:ext>
            </p:extLst>
          </p:nvPr>
        </p:nvGraphicFramePr>
        <p:xfrm>
          <a:off x="3436470" y="699096"/>
          <a:ext cx="4184860" cy="3219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957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8</a:t>
            </a:fld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82047D-463A-47C2-AA6A-4E01B67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– Production</a:t>
            </a:r>
            <a:endParaRPr lang="en-GB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35D3E0-F65D-4ADD-987B-878E1E1B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28" y="1051617"/>
            <a:ext cx="5309872" cy="341640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it is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Translating Information into Knowledge.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business to make simpler &amp; smaller improvements to an existing business process to increase revenue.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the current maturity performance and keep improving.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it is not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in Python notebooks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Engineers loading &amp; manipulating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and testing machine learning models.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2" descr="Machine Learning">
            <a:extLst>
              <a:ext uri="{FF2B5EF4-FFF2-40B4-BE49-F238E27FC236}">
                <a16:creationId xmlns:a16="http://schemas.microsoft.com/office/drawing/2014/main" id="{DE35F70E-9627-405D-8106-1BB4A1CB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87" y="1003878"/>
            <a:ext cx="3122313" cy="36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9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4" y="187600"/>
            <a:ext cx="802850" cy="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EE37-8D62-4132-B195-BBDFA4BF0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1"/>
                </a:solidFill>
              </a:rPr>
              <a:t>9</a:t>
            </a:fld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0ECA5F-14B2-44B5-8324-43A5CB3B9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403" y="1495774"/>
            <a:ext cx="1530084" cy="1846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FC4FA-4158-4B7C-8974-AE5F03B1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518" y="1870100"/>
            <a:ext cx="3514725" cy="1323975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9D6CF9A-592C-4CED-9BD5-B569CB7C5DD7}"/>
              </a:ext>
            </a:extLst>
          </p:cNvPr>
          <p:cNvSpPr/>
          <p:nvPr/>
        </p:nvSpPr>
        <p:spPr>
          <a:xfrm>
            <a:off x="2683488" y="2290488"/>
            <a:ext cx="1888512" cy="433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778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1562</TotalTime>
  <Words>547</Words>
  <Application>Microsoft Office PowerPoint</Application>
  <PresentationFormat>On-screen Show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Mono</vt:lpstr>
      <vt:lpstr>Bahnschrift SemiLight</vt:lpstr>
      <vt:lpstr>Open Sans</vt:lpstr>
      <vt:lpstr>Arial</vt:lpstr>
      <vt:lpstr>Simple Light</vt:lpstr>
      <vt:lpstr>PowerPoint Presentation</vt:lpstr>
      <vt:lpstr>PowerPoint Presentation</vt:lpstr>
      <vt:lpstr>About Me</vt:lpstr>
      <vt:lpstr>Success Stories</vt:lpstr>
      <vt:lpstr>Safe Harbour</vt:lpstr>
      <vt:lpstr>PowerPoint Presentation</vt:lpstr>
      <vt:lpstr>PowerPoint Presentation</vt:lpstr>
      <vt:lpstr>Data Science – Production</vt:lpstr>
      <vt:lpstr>PowerPoint Presentation</vt:lpstr>
      <vt:lpstr>What is KNIME Analytics Platform ?</vt:lpstr>
      <vt:lpstr>KNIME Node</vt:lpstr>
      <vt:lpstr>A typical KNIME Data Pipeline Workflow</vt:lpstr>
      <vt:lpstr>PowerPoint Presentation</vt:lpstr>
      <vt:lpstr>Neo4j Extensions</vt:lpstr>
      <vt:lpstr>PowerPoint Presentation</vt:lpstr>
      <vt:lpstr>Demo</vt:lpstr>
      <vt:lpstr>KNIME Editions</vt:lpstr>
      <vt:lpstr>References</vt:lpstr>
      <vt:lpstr>A typical day ……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Shanthakumar</dc:creator>
  <cp:lastModifiedBy>Dominic Vivek Shantha Kumar</cp:lastModifiedBy>
  <cp:revision>255</cp:revision>
  <dcterms:modified xsi:type="dcterms:W3CDTF">2021-06-21T07:51:05Z</dcterms:modified>
</cp:coreProperties>
</file>