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5" r:id="rId3"/>
  </p:sldMasterIdLst>
  <p:notesMasterIdLst>
    <p:notesMasterId r:id="rId5"/>
  </p:notesMasterIdLst>
  <p:sldIdLst>
    <p:sldId id="270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26" autoAdjust="0"/>
    <p:restoredTop sz="94710"/>
  </p:normalViewPr>
  <p:slideViewPr>
    <p:cSldViewPr snapToGrid="0" snapToObjects="1">
      <p:cViewPr varScale="1">
        <p:scale>
          <a:sx n="25" d="100"/>
          <a:sy n="25" d="100"/>
        </p:scale>
        <p:origin x="51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9D8F-83A6-B647-AF5F-7FECB5753E0E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82BA-12D5-DF42-AA39-7ED00557F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46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069" y="353486"/>
            <a:ext cx="7304132" cy="3396189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92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00" y="1004160"/>
            <a:ext cx="4951192" cy="227890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20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05210" y="852103"/>
            <a:ext cx="4798365" cy="249169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657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buecher@hs-heilbronn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565EF3F8-7F36-8B4D-B569-396A65C0BB53}"/>
              </a:ext>
            </a:extLst>
          </p:cNvPr>
          <p:cNvSpPr txBox="1">
            <a:spLocks/>
          </p:cNvSpPr>
          <p:nvPr/>
        </p:nvSpPr>
        <p:spPr>
          <a:xfrm>
            <a:off x="1382398" y="41849258"/>
            <a:ext cx="28164152" cy="53989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dbuecher@hs-heilbronn.de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peter.ott@hs-heilbronn.de </a:t>
            </a: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AD58E36A-AD28-1445-9B07-E74DEE2089C9}"/>
              </a:ext>
            </a:extLst>
          </p:cNvPr>
          <p:cNvSpPr txBox="1">
            <a:spLocks/>
          </p:cNvSpPr>
          <p:nvPr/>
        </p:nvSpPr>
        <p:spPr>
          <a:xfrm>
            <a:off x="1369389" y="841110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2E1341BD-EF44-734B-826B-D6DE305D7CE8}"/>
              </a:ext>
            </a:extLst>
          </p:cNvPr>
          <p:cNvSpPr txBox="1">
            <a:spLocks/>
          </p:cNvSpPr>
          <p:nvPr/>
        </p:nvSpPr>
        <p:spPr>
          <a:xfrm>
            <a:off x="15715778" y="16666655"/>
            <a:ext cx="13304134" cy="850860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0BF9F852-ED39-274E-BF3E-7635E9833304}"/>
              </a:ext>
            </a:extLst>
          </p:cNvPr>
          <p:cNvSpPr txBox="1">
            <a:spLocks/>
          </p:cNvSpPr>
          <p:nvPr/>
        </p:nvSpPr>
        <p:spPr>
          <a:xfrm>
            <a:off x="1369393" y="25458159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Formenerkennung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mit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RANSAC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43E93AB3-F722-0844-912D-A135725C99E9}"/>
              </a:ext>
            </a:extLst>
          </p:cNvPr>
          <p:cNvSpPr txBox="1">
            <a:spLocks/>
          </p:cNvSpPr>
          <p:nvPr/>
        </p:nvSpPr>
        <p:spPr>
          <a:xfrm>
            <a:off x="15687395" y="25466180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 dirty="0"/>
              <a:t>Training eines neuronalen Netzes </a:t>
            </a:r>
            <a:endParaRPr lang="en-US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platzhalter 14">
            <a:extLst>
              <a:ext uri="{FF2B5EF4-FFF2-40B4-BE49-F238E27FC236}">
                <a16:creationId xmlns:a16="http://schemas.microsoft.com/office/drawing/2014/main" id="{ECD31995-7943-1742-84F3-6D3B279815C7}"/>
              </a:ext>
            </a:extLst>
          </p:cNvPr>
          <p:cNvSpPr txBox="1">
            <a:spLocks/>
          </p:cNvSpPr>
          <p:nvPr/>
        </p:nvSpPr>
        <p:spPr>
          <a:xfrm>
            <a:off x="1332248" y="36046816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799" dirty="0"/>
              <a:t>Die Lokalisierung der Traubenbeeren mittels RANSAC-Formenerkennung funktioniert sehr gut, jedoch werden zusätzlich zu den Trauben auch einige unwichtige Stellen in der Punktwolke erfasst</a:t>
            </a:r>
            <a:endParaRPr lang="de-DE" sz="1600" dirty="0"/>
          </a:p>
          <a:p>
            <a:pPr marL="546083" indent="-457200">
              <a:spcAft>
                <a:spcPts val="600"/>
              </a:spcAft>
              <a:buFont typeface="Symbol" panose="05050102010706020507" pitchFamily="18" charset="2"/>
              <a:buChar char=""/>
            </a:pPr>
            <a:r>
              <a:rPr lang="de-DE" sz="2799" dirty="0"/>
              <a:t>Diese Punkte können jedoch größtenteils anhand der Farbwerte herausgefiltert werden</a:t>
            </a:r>
          </a:p>
          <a:p>
            <a:pPr marL="88883">
              <a:spcAft>
                <a:spcPts val="600"/>
              </a:spcAft>
            </a:pPr>
            <a:endParaRPr lang="en-US" sz="1400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799" dirty="0"/>
              <a:t>Das </a:t>
            </a:r>
            <a:r>
              <a:rPr lang="de-DE" sz="2799" dirty="0" err="1"/>
              <a:t>PointNet</a:t>
            </a:r>
            <a:r>
              <a:rPr lang="de-DE" sz="2799" dirty="0"/>
              <a:t>-Modell liefert derzeit eine Genauigkeit von über 97 %, was auf ein sehr gutes Ergebnis hinweist</a:t>
            </a:r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46083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799" dirty="0"/>
              <a:t>Die Ergebnisse der Modelle müssen nochmals überprüft und gegebenenfalls auf einem größeren Datensatz validiert werden </a:t>
            </a:r>
            <a:endParaRPr lang="en-US" sz="2799" dirty="0"/>
          </a:p>
          <a:p>
            <a:endParaRPr lang="en-US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A72A518F-ABC5-7D4A-9F6B-8784C590285D}"/>
              </a:ext>
            </a:extLst>
          </p:cNvPr>
          <p:cNvCxnSpPr/>
          <p:nvPr/>
        </p:nvCxnSpPr>
        <p:spPr>
          <a:xfrm>
            <a:off x="1418592" y="16184291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33">
            <a:extLst>
              <a:ext uri="{FF2B5EF4-FFF2-40B4-BE49-F238E27FC236}">
                <a16:creationId xmlns:a16="http://schemas.microsoft.com/office/drawing/2014/main" id="{F6632E25-3918-1244-8171-145C79E723EA}"/>
              </a:ext>
            </a:extLst>
          </p:cNvPr>
          <p:cNvCxnSpPr/>
          <p:nvPr/>
        </p:nvCxnSpPr>
        <p:spPr>
          <a:xfrm>
            <a:off x="1367804" y="24970876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0252C8AB-898D-AE4B-941C-0D9D5BA26A8E}"/>
              </a:ext>
            </a:extLst>
          </p:cNvPr>
          <p:cNvCxnSpPr/>
          <p:nvPr/>
        </p:nvCxnSpPr>
        <p:spPr>
          <a:xfrm>
            <a:off x="1405897" y="34578242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platzhalter 6">
            <a:extLst>
              <a:ext uri="{FF2B5EF4-FFF2-40B4-BE49-F238E27FC236}">
                <a16:creationId xmlns:a16="http://schemas.microsoft.com/office/drawing/2014/main" id="{B37B6A08-F4B9-5A4A-9C70-B99BCCBF98C3}"/>
              </a:ext>
            </a:extLst>
          </p:cNvPr>
          <p:cNvSpPr txBox="1">
            <a:spLocks/>
          </p:cNvSpPr>
          <p:nvPr/>
        </p:nvSpPr>
        <p:spPr>
          <a:xfrm>
            <a:off x="1369393" y="35095023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 err="1"/>
              <a:t>Fazit</a:t>
            </a:r>
            <a:r>
              <a:rPr lang="en-US" sz="3999" b="1" cap="none" dirty="0"/>
              <a:t> und </a:t>
            </a:r>
            <a:r>
              <a:rPr lang="en-US" sz="3999" b="1" cap="none" dirty="0" err="1"/>
              <a:t>Ausblick</a:t>
            </a:r>
            <a:endParaRPr lang="en-US" sz="3999" b="1" cap="none" dirty="0"/>
          </a:p>
        </p:txBody>
      </p:sp>
      <p:sp>
        <p:nvSpPr>
          <p:cNvPr id="76" name="Textplatzhalter 6">
            <a:extLst>
              <a:ext uri="{FF2B5EF4-FFF2-40B4-BE49-F238E27FC236}">
                <a16:creationId xmlns:a16="http://schemas.microsoft.com/office/drawing/2014/main" id="{631A7142-F3AC-154B-9D9F-1F7131A51732}"/>
              </a:ext>
            </a:extLst>
          </p:cNvPr>
          <p:cNvSpPr txBox="1">
            <a:spLocks/>
          </p:cNvSpPr>
          <p:nvPr/>
        </p:nvSpPr>
        <p:spPr>
          <a:xfrm>
            <a:off x="15681553" y="35095023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/>
              <a:t>References</a:t>
            </a:r>
          </a:p>
        </p:txBody>
      </p:sp>
      <p:sp>
        <p:nvSpPr>
          <p:cNvPr id="77" name="Textplatzhalter 14">
            <a:extLst>
              <a:ext uri="{FF2B5EF4-FFF2-40B4-BE49-F238E27FC236}">
                <a16:creationId xmlns:a16="http://schemas.microsoft.com/office/drawing/2014/main" id="{BEAB105C-47DB-0A4F-AB65-261DC59A6712}"/>
              </a:ext>
            </a:extLst>
          </p:cNvPr>
          <p:cNvSpPr txBox="1">
            <a:spLocks/>
          </p:cNvSpPr>
          <p:nvPr/>
        </p:nvSpPr>
        <p:spPr>
          <a:xfrm>
            <a:off x="1352688" y="9369860"/>
            <a:ext cx="13324256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b="1" dirty="0"/>
              <a:t>Aufgabe: </a:t>
            </a:r>
          </a:p>
          <a:p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Lokalisierung der einzelnen Traubenbeeren an der Traube mithilfe einer Tiefenkamera</a:t>
            </a: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Bestimmung von Form und Farbe der einzelnen Traubenbeeren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Training eines neuronalen Netzwerks, um die Qualität einzelner Trauben anhand ihrer Form und Farbe zu erkennen</a:t>
            </a:r>
          </a:p>
          <a:p>
            <a:pPr marL="174590"/>
            <a:endParaRPr lang="en-US" sz="2800" dirty="0"/>
          </a:p>
          <a:p>
            <a:r>
              <a:rPr lang="en-US" sz="2799" b="1" dirty="0" err="1"/>
              <a:t>Vorgehensweise</a:t>
            </a:r>
            <a:r>
              <a:rPr lang="en-US" sz="2799" b="1" dirty="0"/>
              <a:t>:</a:t>
            </a:r>
          </a:p>
          <a:p>
            <a:endParaRPr lang="en-US" sz="1000" b="1" dirty="0"/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Erstellen einer Punktwolke der Weintraube mit der Azure-Tiefenkamera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Verwendung des RANSAC-Algorithmus zur Formerkennung der Traubenbeeren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Erstellung eines Datensatzes von Trauben mit guter und schlechter Qualität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Training eines neuronalen Netzes zur Bestimmung der Traubenqualität anhand von Form und Farbe</a:t>
            </a:r>
            <a:endParaRPr lang="en-US" sz="2800" dirty="0"/>
          </a:p>
        </p:txBody>
      </p:sp>
      <p:sp>
        <p:nvSpPr>
          <p:cNvPr id="78" name="Textplatzhalter 14">
            <a:extLst>
              <a:ext uri="{FF2B5EF4-FFF2-40B4-BE49-F238E27FC236}">
                <a16:creationId xmlns:a16="http://schemas.microsoft.com/office/drawing/2014/main" id="{DEB8DF2A-7596-A547-884B-A6C9B663BCEA}"/>
              </a:ext>
            </a:extLst>
          </p:cNvPr>
          <p:cNvSpPr txBox="1">
            <a:spLocks/>
          </p:cNvSpPr>
          <p:nvPr/>
        </p:nvSpPr>
        <p:spPr>
          <a:xfrm>
            <a:off x="15687394" y="35823677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/>
              <a:t>[1] Schnabel, R., Wahl, R. and Klein, R. (2007), Efficient RANSAC for Point-Cloud Shape Detection. Computer Graphics Forum, 26: 214-226.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[2] Dung, Lan-Rong, Chang-Min Huang, and Yin-Yi Wu. "Implementation of RANSAC algorithm for feature-based image registration." J. </a:t>
            </a:r>
            <a:r>
              <a:rPr lang="en-US" sz="2200" dirty="0" err="1"/>
              <a:t>Comput</a:t>
            </a:r>
            <a:r>
              <a:rPr lang="en-US" sz="2200" dirty="0"/>
              <a:t>. </a:t>
            </a:r>
            <a:r>
              <a:rPr lang="en-US" sz="2200" dirty="0" err="1"/>
              <a:t>Commun</a:t>
            </a:r>
            <a:r>
              <a:rPr lang="en-US" sz="2200" dirty="0"/>
              <a:t> 1.6 (2013): 46-50.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[3] Martin A. </a:t>
            </a:r>
            <a:r>
              <a:rPr lang="en-US" sz="2200" dirty="0" err="1"/>
              <a:t>Fischler</a:t>
            </a:r>
            <a:r>
              <a:rPr lang="en-US" sz="2200" dirty="0"/>
              <a:t> and Robert C. </a:t>
            </a:r>
            <a:r>
              <a:rPr lang="en-US" sz="2200" dirty="0" err="1"/>
              <a:t>Bolles</a:t>
            </a:r>
            <a:r>
              <a:rPr lang="en-US" sz="2200" dirty="0"/>
              <a:t>. 1981. Random sample consensus: a paradigm for model fitting with applications to image analysis and automated cartography. </a:t>
            </a:r>
            <a:r>
              <a:rPr lang="en-US" sz="2200" dirty="0" err="1"/>
              <a:t>Commun</a:t>
            </a:r>
            <a:r>
              <a:rPr lang="en-US" sz="2200" dirty="0"/>
              <a:t>. ACM 24, 6 (June 1981), 381–395.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[4] Parr B, Legg M, Alam F. Analysis of Depth Cameras for Proximal Sensing of Grapes. Sensors. 2022; 22(11):4179.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[5] Qi, Charles R., Su, Hao, Mo, </a:t>
            </a:r>
            <a:r>
              <a:rPr lang="en-US" sz="2200" dirty="0" err="1"/>
              <a:t>Kaichun</a:t>
            </a:r>
            <a:r>
              <a:rPr lang="en-US" sz="2200" dirty="0"/>
              <a:t> and </a:t>
            </a:r>
            <a:r>
              <a:rPr lang="en-US" sz="2200" dirty="0" err="1"/>
              <a:t>Guibas</a:t>
            </a:r>
            <a:r>
              <a:rPr lang="en-US" sz="2200" dirty="0"/>
              <a:t>, Leonidas J. (2017), </a:t>
            </a:r>
            <a:r>
              <a:rPr lang="en-US" sz="2200" dirty="0" err="1"/>
              <a:t>PointNet</a:t>
            </a:r>
            <a:r>
              <a:rPr lang="en-US" sz="2200" dirty="0"/>
              <a:t>: Deep Learning on Point Sets for 3D Classification and Segmentation. Proceedings of the IEEE Conference on Computer Vision and Pattern Recognition (CVPR), July.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[6] Aoki, Yasuhiro, Goforth, Hunter, </a:t>
            </a:r>
            <a:r>
              <a:rPr lang="en-US" sz="2200" dirty="0" err="1"/>
              <a:t>Srivatsan</a:t>
            </a:r>
            <a:r>
              <a:rPr lang="en-US" sz="2200" dirty="0"/>
              <a:t>, </a:t>
            </a:r>
            <a:r>
              <a:rPr lang="en-US" sz="2200" dirty="0" err="1"/>
              <a:t>Rangaprasad</a:t>
            </a:r>
            <a:r>
              <a:rPr lang="en-US" sz="2200" dirty="0"/>
              <a:t> Arun and Lucey, Simon. (2019), </a:t>
            </a:r>
            <a:r>
              <a:rPr lang="en-US" sz="2200" dirty="0" err="1"/>
              <a:t>PointNetLK</a:t>
            </a:r>
            <a:r>
              <a:rPr lang="en-US" sz="2200" dirty="0"/>
              <a:t>: Robust &amp; Efficient Point Cloud Registration Using </a:t>
            </a:r>
            <a:r>
              <a:rPr lang="en-US" sz="2200" dirty="0" err="1"/>
              <a:t>PointNet</a:t>
            </a:r>
            <a:r>
              <a:rPr lang="en-US" sz="2200" dirty="0"/>
              <a:t>. Proceedings of the IEEE/CVF Conference on Computer Vision and Pattern Recognition (CVPR), June.</a:t>
            </a:r>
            <a:endParaRPr lang="en-US" sz="2000" b="1" dirty="0"/>
          </a:p>
          <a:p>
            <a:r>
              <a:rPr lang="en-US" dirty="0"/>
              <a:t>				               </a:t>
            </a:r>
          </a:p>
          <a:p>
            <a:r>
              <a:rPr lang="en-US" dirty="0"/>
              <a:t>				               </a:t>
            </a:r>
            <a:r>
              <a:rPr lang="en-US" dirty="0" err="1"/>
              <a:t>Sommersemester</a:t>
            </a:r>
            <a:r>
              <a:rPr lang="en-US" dirty="0"/>
              <a:t> 2024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7DB6692-061F-0846-881A-506B9761FE02}"/>
              </a:ext>
            </a:extLst>
          </p:cNvPr>
          <p:cNvSpPr/>
          <p:nvPr/>
        </p:nvSpPr>
        <p:spPr>
          <a:xfrm>
            <a:off x="1" y="3726129"/>
            <a:ext cx="30275213" cy="455095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5" name="Titel 1">
            <a:extLst>
              <a:ext uri="{FF2B5EF4-FFF2-40B4-BE49-F238E27FC236}">
                <a16:creationId xmlns:a16="http://schemas.microsoft.com/office/drawing/2014/main" id="{CF7D0ED3-E0F4-2C43-8F1A-27FBDB72E94B}"/>
              </a:ext>
            </a:extLst>
          </p:cNvPr>
          <p:cNvSpPr txBox="1">
            <a:spLocks/>
          </p:cNvSpPr>
          <p:nvPr/>
        </p:nvSpPr>
        <p:spPr>
          <a:xfrm>
            <a:off x="1283684" y="4149744"/>
            <a:ext cx="27572937" cy="2193000"/>
          </a:xfrm>
          <a:prstGeom prst="rect">
            <a:avLst/>
          </a:prstGeom>
        </p:spPr>
        <p:txBody>
          <a:bodyPr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Traubenbeeren Erkennung mittels Tiefenkamera </a:t>
            </a:r>
          </a:p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Kinect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itel 1">
            <a:extLst>
              <a:ext uri="{FF2B5EF4-FFF2-40B4-BE49-F238E27FC236}">
                <a16:creationId xmlns:a16="http://schemas.microsoft.com/office/drawing/2014/main" id="{A3DB0FF7-B3E3-844A-BDEB-E0A06C735D1E}"/>
              </a:ext>
            </a:extLst>
          </p:cNvPr>
          <p:cNvSpPr txBox="1">
            <a:spLocks/>
          </p:cNvSpPr>
          <p:nvPr/>
        </p:nvSpPr>
        <p:spPr>
          <a:xfrm>
            <a:off x="1418592" y="5922265"/>
            <a:ext cx="27572937" cy="2193000"/>
          </a:xfrm>
          <a:prstGeom prst="rect">
            <a:avLst/>
          </a:prstGeom>
        </p:spPr>
        <p:txBody>
          <a:bodyPr anchor="ctr"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Bücher,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Prof. Dr.-Ing. </a:t>
            </a:r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Ott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Systems Engineering, Heilbronn University of Applied Sciences</a:t>
            </a:r>
          </a:p>
        </p:txBody>
      </p:sp>
      <p:sp>
        <p:nvSpPr>
          <p:cNvPr id="87" name="Textplatzhalter 3">
            <a:extLst>
              <a:ext uri="{FF2B5EF4-FFF2-40B4-BE49-F238E27FC236}">
                <a16:creationId xmlns:a16="http://schemas.microsoft.com/office/drawing/2014/main" id="{868086F8-35BA-564F-86AA-5437C0363C5B}"/>
              </a:ext>
            </a:extLst>
          </p:cNvPr>
          <p:cNvSpPr txBox="1">
            <a:spLocks/>
          </p:cNvSpPr>
          <p:nvPr/>
        </p:nvSpPr>
        <p:spPr>
          <a:xfrm>
            <a:off x="15695656" y="8439700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 Kinect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platzhalter 3">
            <a:extLst>
              <a:ext uri="{FF2B5EF4-FFF2-40B4-BE49-F238E27FC236}">
                <a16:creationId xmlns:a16="http://schemas.microsoft.com/office/drawing/2014/main" id="{6C40365B-4090-EE4F-93DA-04D42AE1A951}"/>
              </a:ext>
            </a:extLst>
          </p:cNvPr>
          <p:cNvSpPr txBox="1">
            <a:spLocks/>
          </p:cNvSpPr>
          <p:nvPr/>
        </p:nvSpPr>
        <p:spPr>
          <a:xfrm>
            <a:off x="1485196" y="16664474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Versuchsaufbau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 Verbindung 33">
            <a:extLst>
              <a:ext uri="{FF2B5EF4-FFF2-40B4-BE49-F238E27FC236}">
                <a16:creationId xmlns:a16="http://schemas.microsoft.com/office/drawing/2014/main" id="{AE293FA5-B2C4-864B-8F67-001A142948FE}"/>
              </a:ext>
            </a:extLst>
          </p:cNvPr>
          <p:cNvCxnSpPr/>
          <p:nvPr/>
        </p:nvCxnSpPr>
        <p:spPr>
          <a:xfrm>
            <a:off x="1352688" y="41595002"/>
            <a:ext cx="27450726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Elektronik, Elektronisches Gerät, Fahren enthält.&#10;&#10;Automatisch generierte Beschreibung">
            <a:extLst>
              <a:ext uri="{FF2B5EF4-FFF2-40B4-BE49-F238E27FC236}">
                <a16:creationId xmlns:a16="http://schemas.microsoft.com/office/drawing/2014/main" id="{BE4578B6-6E9C-A5EF-4E63-87C434D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671" y="8324421"/>
            <a:ext cx="3237764" cy="3237764"/>
          </a:xfrm>
          <a:prstGeom prst="rect">
            <a:avLst/>
          </a:prstGeom>
        </p:spPr>
      </p:pic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B76F266B-A1DA-C9A6-3BC1-0B8E992684CC}"/>
              </a:ext>
            </a:extLst>
          </p:cNvPr>
          <p:cNvSpPr txBox="1">
            <a:spLocks/>
          </p:cNvSpPr>
          <p:nvPr/>
        </p:nvSpPr>
        <p:spPr>
          <a:xfrm>
            <a:off x="15695656" y="9369859"/>
            <a:ext cx="11488694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Allgemein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Azure Kamera ermöglicht eine präzise Erfassung der dreidimensionalen Umgebung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Dabei werden die Aufnahmen der Tiefenkamera mit den Farbwerten der RGB-Kamera kombiniert</a:t>
            </a:r>
          </a:p>
          <a:p>
            <a:pPr marL="174590"/>
            <a:endParaRPr lang="en-US" sz="2799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Tiefenkamera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1024x1024 Pixel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Nutzt</a:t>
            </a:r>
            <a:r>
              <a:rPr lang="en-US" sz="2799" dirty="0"/>
              <a:t> das Amplitude Modulated Continuous Wave (AMCW) Time-of-Flight (</a:t>
            </a:r>
            <a:r>
              <a:rPr lang="en-US" sz="2799" dirty="0" err="1"/>
              <a:t>ToF</a:t>
            </a:r>
            <a:r>
              <a:rPr lang="en-US" sz="2799" dirty="0"/>
              <a:t>) </a:t>
            </a:r>
            <a:r>
              <a:rPr lang="en-US" sz="2799" dirty="0" err="1"/>
              <a:t>Prinzip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</a:t>
            </a:r>
            <a:r>
              <a:rPr lang="en-US" sz="2799" dirty="0" err="1"/>
              <a:t>einem</a:t>
            </a:r>
            <a:r>
              <a:rPr lang="en-US" sz="2799" dirty="0"/>
              <a:t> 1-Megapixel-Sensor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7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/>
              <a:t>RGB-</a:t>
            </a:r>
            <a:r>
              <a:rPr lang="en-US" sz="2799" b="1" dirty="0" err="1"/>
              <a:t>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3840x2160 Pixel (4K-Qualität)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</p:txBody>
      </p:sp>
      <p:pic>
        <p:nvPicPr>
          <p:cNvPr id="5" name="Grafik 4" descr="Ein Bild, das Im Haus, Wand enthält.&#10;&#10;Automatisch generierte Beschreibung">
            <a:extLst>
              <a:ext uri="{FF2B5EF4-FFF2-40B4-BE49-F238E27FC236}">
                <a16:creationId xmlns:a16="http://schemas.microsoft.com/office/drawing/2014/main" id="{096D4BDB-74C4-4C02-02B8-D4635A6F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64" y="17575638"/>
            <a:ext cx="8073388" cy="60550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BDE6E8-F710-8C00-EDFA-1F99100F14A7}"/>
              </a:ext>
            </a:extLst>
          </p:cNvPr>
          <p:cNvSpPr txBox="1"/>
          <p:nvPr/>
        </p:nvSpPr>
        <p:spPr>
          <a:xfrm>
            <a:off x="1418592" y="17580291"/>
            <a:ext cx="53580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und die Kamera sind auf verstellbaren Achsen montiert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Für den Versuch wurde die Distanz zwischen Trauben und Kamera auf 40–60 cm gesetzt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hängen frei in der Luft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Vorerst werden nur grüne Trauben verwendet</a:t>
            </a: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3A58040-5448-1B2A-FAA6-DF764C3EE718}"/>
              </a:ext>
            </a:extLst>
          </p:cNvPr>
          <p:cNvSpPr txBox="1">
            <a:spLocks/>
          </p:cNvSpPr>
          <p:nvPr/>
        </p:nvSpPr>
        <p:spPr>
          <a:xfrm>
            <a:off x="15715778" y="17580291"/>
            <a:ext cx="13324256" cy="693167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590"/>
            <a:r>
              <a:rPr lang="de-DE" sz="2800" dirty="0"/>
              <a:t>Der RANSAC-Algorithmus wird verwendet, um robuste Modellparameter zu schätzen, auch wenn ein signifikanter Anteil der Datenpunkte Ausreißer sind</a:t>
            </a:r>
          </a:p>
          <a:p>
            <a:pPr marL="174590"/>
            <a:endParaRPr lang="de-DE" sz="18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Grundidee</a:t>
            </a:r>
            <a:r>
              <a:rPr lang="de-DE" sz="2800" dirty="0"/>
              <a:t>: Der RANSAC-Algorithmus identifiziert geometrische Formen in einer Datenmenge durch das Ziehen zufälliger Stichproben und die Suche nach einer Mehrheit der Punkte, die der Form entsprechen.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Stichprobenziehung:</a:t>
            </a:r>
            <a:r>
              <a:rPr lang="de-DE" sz="2800" dirty="0"/>
              <a:t> In jeder Iteration wird eine zufällige Stichprobe von Punkten ausgewählt, um eine potenzielle geometrische Form zu schätzen.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Modellprüfung:</a:t>
            </a:r>
            <a:r>
              <a:rPr lang="de-DE" sz="2800" dirty="0"/>
              <a:t> Das Modell wird mit den restlichen Daten verglichen, um die Anzahl der Punkte zu bestimmen, die der erkannten Form entsprechen. </a:t>
            </a:r>
          </a:p>
          <a:p>
            <a:pPr marL="174590"/>
            <a:r>
              <a:rPr lang="de-DE" sz="1400" dirty="0"/>
              <a:t>	</a:t>
            </a: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Iterationen:</a:t>
            </a:r>
            <a:r>
              <a:rPr lang="de-DE" sz="2800" dirty="0"/>
              <a:t> Der Prozess wird wiederholt, um die beste geometrische Form zu finden, die die Datenpunkte am besten repräsentiert.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Endergebnis:</a:t>
            </a:r>
            <a:r>
              <a:rPr lang="de-DE" sz="2800" dirty="0"/>
              <a:t> Die Form mit den meisten unterstützenden Datenpunkten gilt als die beste Form.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89AAA46-D892-079B-8587-206A66CCEA36}"/>
              </a:ext>
            </a:extLst>
          </p:cNvPr>
          <p:cNvSpPr txBox="1">
            <a:spLocks/>
          </p:cNvSpPr>
          <p:nvPr/>
        </p:nvSpPr>
        <p:spPr>
          <a:xfrm>
            <a:off x="15715778" y="26373976"/>
            <a:ext cx="13324256" cy="761900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Für das Training wurde die </a:t>
            </a:r>
            <a:r>
              <a:rPr lang="de-DE" sz="2800" dirty="0" err="1"/>
              <a:t>PointNet</a:t>
            </a:r>
            <a:r>
              <a:rPr lang="de-DE" sz="2800" dirty="0"/>
              <a:t>-Architektur verwendet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 err="1"/>
              <a:t>PointNet</a:t>
            </a:r>
            <a:r>
              <a:rPr lang="de-DE" sz="2800" dirty="0"/>
              <a:t> ist eine tiefenlernende Architektur, die speziell für die Verarbeitung und Analyse von 3D-Punktwolken entwickelt wurde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erkannten Traubenbeeren aus der Formenerkennung werden als Input für das neuronale Netz verwendet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21" name="Grafik 20" descr="Ein Bild, das Zeichnung, Cartoon, Entwurf, Darstellung enthält.&#10;&#10;Automatisch generierte Beschreibung">
            <a:extLst>
              <a:ext uri="{FF2B5EF4-FFF2-40B4-BE49-F238E27FC236}">
                <a16:creationId xmlns:a16="http://schemas.microsoft.com/office/drawing/2014/main" id="{F1265A4B-2D58-F73A-1EE2-D489766C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778" y="29374321"/>
            <a:ext cx="13358481" cy="4751703"/>
          </a:xfrm>
          <a:prstGeom prst="rect">
            <a:avLst/>
          </a:prstGeom>
        </p:spPr>
      </p:pic>
      <p:pic>
        <p:nvPicPr>
          <p:cNvPr id="23" name="Grafik 22" descr="Ein Bild, das Kinderkunst, Zeichnung, Clipart, Kunst enthält.&#10;&#10;Automatisch generierte Beschreibung">
            <a:extLst>
              <a:ext uri="{FF2B5EF4-FFF2-40B4-BE49-F238E27FC236}">
                <a16:creationId xmlns:a16="http://schemas.microsoft.com/office/drawing/2014/main" id="{64C131D6-CE48-FE37-A670-81571BD8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332" y="26213544"/>
            <a:ext cx="7662251" cy="730256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094E0C3-1F14-5630-302B-F73EABEE2DC3}"/>
              </a:ext>
            </a:extLst>
          </p:cNvPr>
          <p:cNvSpPr txBox="1"/>
          <p:nvPr/>
        </p:nvSpPr>
        <p:spPr>
          <a:xfrm>
            <a:off x="1367804" y="26381997"/>
            <a:ext cx="6690346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 dem Verfahren werden spezielle Formen in der Punktwolke mithilfe des RANSAC-Algorithmus gesucht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diesem Fall wird versucht, Kugeln in der Punktwolke zu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+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 der RANSAC-Formenerkennung werden fast alle Trauben in der Punktwolke erkannt</a:t>
            </a:r>
          </a:p>
          <a:p>
            <a:pPr marL="457200" indent="-457200">
              <a:buFont typeface="Arial" panose="020B0604020202020204" pitchFamily="34" charset="0"/>
              <a:buChar char="+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Es werden auch einige andere Kugeln erkannt, bei denen es sich nicht um Trauben handelt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Herausforderung: Die richtigen Parameter für den RANSAC-Algorithmus finden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30232"/>
      </p:ext>
    </p:extLst>
  </p:cSld>
  <p:clrMapOvr>
    <a:masterClrMapping/>
  </p:clrMapOvr>
</p:sld>
</file>

<file path=ppt/theme/theme1.xml><?xml version="1.0" encoding="utf-8"?>
<a:theme xmlns:a="http://schemas.openxmlformats.org/drawingml/2006/main" name="HHN_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HN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HN_Campus_KU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793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HHN_Deutsch</vt:lpstr>
      <vt:lpstr>HHN_English</vt:lpstr>
      <vt:lpstr>HHN_Campus_KUEN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Amon</dc:creator>
  <cp:lastModifiedBy>Dominik Buecher</cp:lastModifiedBy>
  <cp:revision>66</cp:revision>
  <cp:lastPrinted>2019-04-12T08:59:46Z</cp:lastPrinted>
  <dcterms:created xsi:type="dcterms:W3CDTF">2019-04-01T08:48:23Z</dcterms:created>
  <dcterms:modified xsi:type="dcterms:W3CDTF">2024-06-11T09:30:31Z</dcterms:modified>
</cp:coreProperties>
</file>