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75" r:id="rId3"/>
  </p:sldMasterIdLst>
  <p:notesMasterIdLst>
    <p:notesMasterId r:id="rId5"/>
  </p:notesMasterIdLst>
  <p:sldIdLst>
    <p:sldId id="270" r:id="rId4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26" autoAdjust="0"/>
    <p:restoredTop sz="94710"/>
  </p:normalViewPr>
  <p:slideViewPr>
    <p:cSldViewPr snapToGrid="0" snapToObjects="1">
      <p:cViewPr>
        <p:scale>
          <a:sx n="33" d="100"/>
          <a:sy n="33" d="100"/>
        </p:scale>
        <p:origin x="570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99D8F-83A6-B647-AF5F-7FECB5753E0E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082BA-12D5-DF42-AA39-7ED00557F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layout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2CE7646-80BB-754A-89B3-D609CFE36A6F}"/>
              </a:ext>
            </a:extLst>
          </p:cNvPr>
          <p:cNvSpPr/>
          <p:nvPr userDrawn="1"/>
        </p:nvSpPr>
        <p:spPr>
          <a:xfrm>
            <a:off x="0" y="3663950"/>
            <a:ext cx="30275214" cy="487902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A7253B8-D801-8D4D-B839-65940310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5182214"/>
            <a:ext cx="27578050" cy="738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cap="none" spc="3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B15D767-7F03-F743-9144-4966F401CAB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327150" y="6481610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Max Mustermann, Martina Musterfrau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FE83AB71-7F85-7944-92E9-685736B464F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327150" y="7253609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Studiengang, Fakultät, Hochschule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EE064BEA-00DF-824C-BA56-7EF9352B62C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327150" y="9270609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652F8E39-9D2F-BE49-90B6-94E4F929E9D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646592" y="9314091"/>
            <a:ext cx="10217884" cy="43507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F6A3D3C-E76C-C741-98AA-13509C31DF4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327150" y="41610604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2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E-Mail Adresse 1, E-Mail Adresse 2</a:t>
            </a:r>
          </a:p>
        </p:txBody>
      </p:sp>
      <p:cxnSp>
        <p:nvCxnSpPr>
          <p:cNvPr id="47" name="Gerade Verbindung 33">
            <a:extLst>
              <a:ext uri="{FF2B5EF4-FFF2-40B4-BE49-F238E27FC236}">
                <a16:creationId xmlns:a16="http://schemas.microsoft.com/office/drawing/2014/main" id="{7BBF7903-3E75-3047-A67F-D4452599B3BB}"/>
              </a:ext>
            </a:extLst>
          </p:cNvPr>
          <p:cNvCxnSpPr>
            <a:cxnSpLocks/>
          </p:cNvCxnSpPr>
          <p:nvPr userDrawn="1"/>
        </p:nvCxnSpPr>
        <p:spPr>
          <a:xfrm>
            <a:off x="1348581" y="17678398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F495A46-9399-EA44-A7EC-260A392560E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345202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A01DFABD-93B0-D046-A2EC-172B260F137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646025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53" name="Gerade Verbindung 33">
            <a:extLst>
              <a:ext uri="{FF2B5EF4-FFF2-40B4-BE49-F238E27FC236}">
                <a16:creationId xmlns:a16="http://schemas.microsoft.com/office/drawing/2014/main" id="{DD76B508-1CB0-C74D-BDF4-DB1FDDA2BBDE}"/>
              </a:ext>
            </a:extLst>
          </p:cNvPr>
          <p:cNvCxnSpPr>
            <a:cxnSpLocks/>
          </p:cNvCxnSpPr>
          <p:nvPr userDrawn="1"/>
        </p:nvCxnSpPr>
        <p:spPr>
          <a:xfrm>
            <a:off x="1345202" y="330546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0DCD6AEE-E6C5-4243-AE32-1EEA4B8A66B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27150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4C710DDA-0FA2-204A-8902-18F637B1D56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2646024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65" name="Gerade Verbindung 33">
            <a:extLst>
              <a:ext uri="{FF2B5EF4-FFF2-40B4-BE49-F238E27FC236}">
                <a16:creationId xmlns:a16="http://schemas.microsoft.com/office/drawing/2014/main" id="{082F48AF-7EA8-BA4A-9141-EBB7ADE6C7C4}"/>
              </a:ext>
            </a:extLst>
          </p:cNvPr>
          <p:cNvCxnSpPr>
            <a:cxnSpLocks/>
          </p:cNvCxnSpPr>
          <p:nvPr userDrawn="1"/>
        </p:nvCxnSpPr>
        <p:spPr>
          <a:xfrm>
            <a:off x="1345202" y="24771926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platzhalter 10">
            <a:extLst>
              <a:ext uri="{FF2B5EF4-FFF2-40B4-BE49-F238E27FC236}">
                <a16:creationId xmlns:a16="http://schemas.microsoft.com/office/drawing/2014/main" id="{D53C9803-9F45-9541-8AE7-A8C8AE684AF5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345202" y="25219706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7" name="Textplatzhalter 10">
            <a:extLst>
              <a:ext uri="{FF2B5EF4-FFF2-40B4-BE49-F238E27FC236}">
                <a16:creationId xmlns:a16="http://schemas.microsoft.com/office/drawing/2014/main" id="{1FE384EC-9D33-9E4E-B62B-47B7F3C101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2646024" y="25219706"/>
            <a:ext cx="11931940" cy="47852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5A8BEEEF-D38F-5140-8D37-8EABC156DC6D}"/>
              </a:ext>
            </a:extLst>
          </p:cNvPr>
          <p:cNvCxnSpPr>
            <a:cxnSpLocks/>
          </p:cNvCxnSpPr>
          <p:nvPr userDrawn="1"/>
        </p:nvCxnSpPr>
        <p:spPr>
          <a:xfrm>
            <a:off x="1144250" y="412842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AA5B5B-5DEF-D74B-9260-F4110F425D57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1344614" y="18955048"/>
            <a:ext cx="10217150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3B1CE1-52C9-AC4C-9DE5-2053B33E383A}"/>
              </a:ext>
            </a:extLst>
          </p:cNvPr>
          <p:cNvSpPr>
            <a:spLocks noGrp="1"/>
          </p:cNvSpPr>
          <p:nvPr>
            <p:ph sz="quarter" idx="84"/>
          </p:nvPr>
        </p:nvSpPr>
        <p:spPr>
          <a:xfrm>
            <a:off x="12700000" y="10061575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7" name="Inhaltsplatzhalter 8">
            <a:extLst>
              <a:ext uri="{FF2B5EF4-FFF2-40B4-BE49-F238E27FC236}">
                <a16:creationId xmlns:a16="http://schemas.microsoft.com/office/drawing/2014/main" id="{0D04FF25-B9FD-1547-8BF9-6805D523304B}"/>
              </a:ext>
            </a:extLst>
          </p:cNvPr>
          <p:cNvSpPr>
            <a:spLocks noGrp="1"/>
          </p:cNvSpPr>
          <p:nvPr>
            <p:ph sz="quarter" idx="85"/>
          </p:nvPr>
        </p:nvSpPr>
        <p:spPr>
          <a:xfrm>
            <a:off x="1370013" y="10097904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" name="Inhaltsplatzhalter 8">
            <a:extLst>
              <a:ext uri="{FF2B5EF4-FFF2-40B4-BE49-F238E27FC236}">
                <a16:creationId xmlns:a16="http://schemas.microsoft.com/office/drawing/2014/main" id="{8C53FBCB-9C13-DD46-9559-BBC3CDFD8C3A}"/>
              </a:ext>
            </a:extLst>
          </p:cNvPr>
          <p:cNvSpPr>
            <a:spLocks noGrp="1"/>
          </p:cNvSpPr>
          <p:nvPr>
            <p:ph sz="quarter" idx="86"/>
          </p:nvPr>
        </p:nvSpPr>
        <p:spPr>
          <a:xfrm>
            <a:off x="12700000" y="18955048"/>
            <a:ext cx="10218738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9" name="Inhaltsplatzhalter 8">
            <a:extLst>
              <a:ext uri="{FF2B5EF4-FFF2-40B4-BE49-F238E27FC236}">
                <a16:creationId xmlns:a16="http://schemas.microsoft.com/office/drawing/2014/main" id="{74F4F909-55FE-6140-A287-B6E63E8FDE17}"/>
              </a:ext>
            </a:extLst>
          </p:cNvPr>
          <p:cNvSpPr>
            <a:spLocks noGrp="1"/>
          </p:cNvSpPr>
          <p:nvPr>
            <p:ph sz="quarter" idx="87"/>
          </p:nvPr>
        </p:nvSpPr>
        <p:spPr>
          <a:xfrm>
            <a:off x="1370013" y="25874993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4" name="Inhaltsplatzhalter 8">
            <a:extLst>
              <a:ext uri="{FF2B5EF4-FFF2-40B4-BE49-F238E27FC236}">
                <a16:creationId xmlns:a16="http://schemas.microsoft.com/office/drawing/2014/main" id="{4FE77AD3-88ED-C744-A4FA-1C9CC4BCDC43}"/>
              </a:ext>
            </a:extLst>
          </p:cNvPr>
          <p:cNvSpPr>
            <a:spLocks noGrp="1"/>
          </p:cNvSpPr>
          <p:nvPr>
            <p:ph sz="quarter" idx="88"/>
          </p:nvPr>
        </p:nvSpPr>
        <p:spPr>
          <a:xfrm>
            <a:off x="12646024" y="25888596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673658D1-9F47-274F-9FF7-065DBCB46CFA}"/>
              </a:ext>
            </a:extLst>
          </p:cNvPr>
          <p:cNvSpPr>
            <a:spLocks noGrp="1"/>
          </p:cNvSpPr>
          <p:nvPr>
            <p:ph sz="quarter" idx="89"/>
          </p:nvPr>
        </p:nvSpPr>
        <p:spPr>
          <a:xfrm>
            <a:off x="23414038" y="25847600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" name="Inhaltsplatzhalter 8">
            <a:extLst>
              <a:ext uri="{FF2B5EF4-FFF2-40B4-BE49-F238E27FC236}">
                <a16:creationId xmlns:a16="http://schemas.microsoft.com/office/drawing/2014/main" id="{DE4A6315-1557-864A-BF04-F14E9EEC7818}"/>
              </a:ext>
            </a:extLst>
          </p:cNvPr>
          <p:cNvSpPr>
            <a:spLocks noGrp="1"/>
          </p:cNvSpPr>
          <p:nvPr>
            <p:ph sz="quarter" idx="90"/>
          </p:nvPr>
        </p:nvSpPr>
        <p:spPr>
          <a:xfrm>
            <a:off x="23395986" y="17827773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4" name="Inhaltsplatzhalter 8">
            <a:extLst>
              <a:ext uri="{FF2B5EF4-FFF2-40B4-BE49-F238E27FC236}">
                <a16:creationId xmlns:a16="http://schemas.microsoft.com/office/drawing/2014/main" id="{CBBEC95B-C590-4C4A-A839-6085B497A7D5}"/>
              </a:ext>
            </a:extLst>
          </p:cNvPr>
          <p:cNvSpPr>
            <a:spLocks noGrp="1"/>
          </p:cNvSpPr>
          <p:nvPr>
            <p:ph sz="quarter" idx="91"/>
          </p:nvPr>
        </p:nvSpPr>
        <p:spPr>
          <a:xfrm>
            <a:off x="23395986" y="10097905"/>
            <a:ext cx="5509214" cy="71706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" name="Inhaltsplatzhalter 8">
            <a:extLst>
              <a:ext uri="{FF2B5EF4-FFF2-40B4-BE49-F238E27FC236}">
                <a16:creationId xmlns:a16="http://schemas.microsoft.com/office/drawing/2014/main" id="{969D9BE1-6369-F440-9BDF-448CA8DCB524}"/>
              </a:ext>
            </a:extLst>
          </p:cNvPr>
          <p:cNvSpPr>
            <a:spLocks noGrp="1"/>
          </p:cNvSpPr>
          <p:nvPr>
            <p:ph sz="quarter" idx="92"/>
          </p:nvPr>
        </p:nvSpPr>
        <p:spPr>
          <a:xfrm>
            <a:off x="1370012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7" name="Inhaltsplatzhalter 8">
            <a:extLst>
              <a:ext uri="{FF2B5EF4-FFF2-40B4-BE49-F238E27FC236}">
                <a16:creationId xmlns:a16="http://schemas.microsoft.com/office/drawing/2014/main" id="{C2B2A7F1-54B3-314C-A4B5-1EED23949B10}"/>
              </a:ext>
            </a:extLst>
          </p:cNvPr>
          <p:cNvSpPr>
            <a:spLocks noGrp="1"/>
          </p:cNvSpPr>
          <p:nvPr>
            <p:ph sz="quarter" idx="93"/>
          </p:nvPr>
        </p:nvSpPr>
        <p:spPr>
          <a:xfrm>
            <a:off x="12743717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9913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1B88C2-C235-9F42-8FFA-233BBC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A6A-431C-2646-8DE9-3A1A8FF260FA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989F5F-F97A-9C46-AF4E-7862702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C4F3A4-4028-1749-8ACD-940A4AF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6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layout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2CE7646-80BB-754A-89B3-D609CFE36A6F}"/>
              </a:ext>
            </a:extLst>
          </p:cNvPr>
          <p:cNvSpPr/>
          <p:nvPr userDrawn="1"/>
        </p:nvSpPr>
        <p:spPr>
          <a:xfrm>
            <a:off x="0" y="3663950"/>
            <a:ext cx="30275214" cy="487902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A7253B8-D801-8D4D-B839-65940310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5182214"/>
            <a:ext cx="27578050" cy="738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cap="none" spc="3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B15D767-7F03-F743-9144-4966F401CAB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327150" y="6481610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Max Mustermann, Martina Musterfrau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FE83AB71-7F85-7944-92E9-685736B464F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327150" y="7253609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Studiengang, Fakultät, Hochschule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EE064BEA-00DF-824C-BA56-7EF9352B62C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327150" y="9270609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652F8E39-9D2F-BE49-90B6-94E4F929E9D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646592" y="9314091"/>
            <a:ext cx="10217884" cy="43507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F6A3D3C-E76C-C741-98AA-13509C31DF4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327150" y="41610604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2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E-Mail Adresse 1, E-Mail Adresse 2</a:t>
            </a:r>
          </a:p>
        </p:txBody>
      </p:sp>
      <p:cxnSp>
        <p:nvCxnSpPr>
          <p:cNvPr id="47" name="Gerade Verbindung 33">
            <a:extLst>
              <a:ext uri="{FF2B5EF4-FFF2-40B4-BE49-F238E27FC236}">
                <a16:creationId xmlns:a16="http://schemas.microsoft.com/office/drawing/2014/main" id="{7BBF7903-3E75-3047-A67F-D4452599B3BB}"/>
              </a:ext>
            </a:extLst>
          </p:cNvPr>
          <p:cNvCxnSpPr>
            <a:cxnSpLocks/>
          </p:cNvCxnSpPr>
          <p:nvPr userDrawn="1"/>
        </p:nvCxnSpPr>
        <p:spPr>
          <a:xfrm>
            <a:off x="1348581" y="17678398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F495A46-9399-EA44-A7EC-260A392560E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345202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A01DFABD-93B0-D046-A2EC-172B260F137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646025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53" name="Gerade Verbindung 33">
            <a:extLst>
              <a:ext uri="{FF2B5EF4-FFF2-40B4-BE49-F238E27FC236}">
                <a16:creationId xmlns:a16="http://schemas.microsoft.com/office/drawing/2014/main" id="{DD76B508-1CB0-C74D-BDF4-DB1FDDA2BBDE}"/>
              </a:ext>
            </a:extLst>
          </p:cNvPr>
          <p:cNvCxnSpPr>
            <a:cxnSpLocks/>
          </p:cNvCxnSpPr>
          <p:nvPr userDrawn="1"/>
        </p:nvCxnSpPr>
        <p:spPr>
          <a:xfrm>
            <a:off x="1345202" y="330546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0DCD6AEE-E6C5-4243-AE32-1EEA4B8A66B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27150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4C710DDA-0FA2-204A-8902-18F637B1D56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2646024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65" name="Gerade Verbindung 33">
            <a:extLst>
              <a:ext uri="{FF2B5EF4-FFF2-40B4-BE49-F238E27FC236}">
                <a16:creationId xmlns:a16="http://schemas.microsoft.com/office/drawing/2014/main" id="{082F48AF-7EA8-BA4A-9141-EBB7ADE6C7C4}"/>
              </a:ext>
            </a:extLst>
          </p:cNvPr>
          <p:cNvCxnSpPr>
            <a:cxnSpLocks/>
          </p:cNvCxnSpPr>
          <p:nvPr userDrawn="1"/>
        </p:nvCxnSpPr>
        <p:spPr>
          <a:xfrm>
            <a:off x="1345202" y="24771926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platzhalter 10">
            <a:extLst>
              <a:ext uri="{FF2B5EF4-FFF2-40B4-BE49-F238E27FC236}">
                <a16:creationId xmlns:a16="http://schemas.microsoft.com/office/drawing/2014/main" id="{D53C9803-9F45-9541-8AE7-A8C8AE684AF5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345202" y="25219706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7" name="Textplatzhalter 10">
            <a:extLst>
              <a:ext uri="{FF2B5EF4-FFF2-40B4-BE49-F238E27FC236}">
                <a16:creationId xmlns:a16="http://schemas.microsoft.com/office/drawing/2014/main" id="{1FE384EC-9D33-9E4E-B62B-47B7F3C101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2646024" y="25219706"/>
            <a:ext cx="11931940" cy="47852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5A8BEEEF-D38F-5140-8D37-8EABC156DC6D}"/>
              </a:ext>
            </a:extLst>
          </p:cNvPr>
          <p:cNvCxnSpPr>
            <a:cxnSpLocks/>
          </p:cNvCxnSpPr>
          <p:nvPr userDrawn="1"/>
        </p:nvCxnSpPr>
        <p:spPr>
          <a:xfrm>
            <a:off x="1144250" y="412842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AA5B5B-5DEF-D74B-9260-F4110F425D57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1344614" y="18955048"/>
            <a:ext cx="10217150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3B1CE1-52C9-AC4C-9DE5-2053B33E383A}"/>
              </a:ext>
            </a:extLst>
          </p:cNvPr>
          <p:cNvSpPr>
            <a:spLocks noGrp="1"/>
          </p:cNvSpPr>
          <p:nvPr>
            <p:ph sz="quarter" idx="84"/>
          </p:nvPr>
        </p:nvSpPr>
        <p:spPr>
          <a:xfrm>
            <a:off x="12700000" y="10061575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7" name="Inhaltsplatzhalter 8">
            <a:extLst>
              <a:ext uri="{FF2B5EF4-FFF2-40B4-BE49-F238E27FC236}">
                <a16:creationId xmlns:a16="http://schemas.microsoft.com/office/drawing/2014/main" id="{0D04FF25-B9FD-1547-8BF9-6805D523304B}"/>
              </a:ext>
            </a:extLst>
          </p:cNvPr>
          <p:cNvSpPr>
            <a:spLocks noGrp="1"/>
          </p:cNvSpPr>
          <p:nvPr>
            <p:ph sz="quarter" idx="85"/>
          </p:nvPr>
        </p:nvSpPr>
        <p:spPr>
          <a:xfrm>
            <a:off x="1370013" y="10097904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" name="Inhaltsplatzhalter 8">
            <a:extLst>
              <a:ext uri="{FF2B5EF4-FFF2-40B4-BE49-F238E27FC236}">
                <a16:creationId xmlns:a16="http://schemas.microsoft.com/office/drawing/2014/main" id="{8C53FBCB-9C13-DD46-9559-BBC3CDFD8C3A}"/>
              </a:ext>
            </a:extLst>
          </p:cNvPr>
          <p:cNvSpPr>
            <a:spLocks noGrp="1"/>
          </p:cNvSpPr>
          <p:nvPr>
            <p:ph sz="quarter" idx="86"/>
          </p:nvPr>
        </p:nvSpPr>
        <p:spPr>
          <a:xfrm>
            <a:off x="12700000" y="18955048"/>
            <a:ext cx="10218738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9" name="Inhaltsplatzhalter 8">
            <a:extLst>
              <a:ext uri="{FF2B5EF4-FFF2-40B4-BE49-F238E27FC236}">
                <a16:creationId xmlns:a16="http://schemas.microsoft.com/office/drawing/2014/main" id="{74F4F909-55FE-6140-A287-B6E63E8FDE17}"/>
              </a:ext>
            </a:extLst>
          </p:cNvPr>
          <p:cNvSpPr>
            <a:spLocks noGrp="1"/>
          </p:cNvSpPr>
          <p:nvPr>
            <p:ph sz="quarter" idx="87"/>
          </p:nvPr>
        </p:nvSpPr>
        <p:spPr>
          <a:xfrm>
            <a:off x="1370013" y="25874993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4" name="Inhaltsplatzhalter 8">
            <a:extLst>
              <a:ext uri="{FF2B5EF4-FFF2-40B4-BE49-F238E27FC236}">
                <a16:creationId xmlns:a16="http://schemas.microsoft.com/office/drawing/2014/main" id="{4FE77AD3-88ED-C744-A4FA-1C9CC4BCDC43}"/>
              </a:ext>
            </a:extLst>
          </p:cNvPr>
          <p:cNvSpPr>
            <a:spLocks noGrp="1"/>
          </p:cNvSpPr>
          <p:nvPr>
            <p:ph sz="quarter" idx="88"/>
          </p:nvPr>
        </p:nvSpPr>
        <p:spPr>
          <a:xfrm>
            <a:off x="12646024" y="25888596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673658D1-9F47-274F-9FF7-065DBCB46CFA}"/>
              </a:ext>
            </a:extLst>
          </p:cNvPr>
          <p:cNvSpPr>
            <a:spLocks noGrp="1"/>
          </p:cNvSpPr>
          <p:nvPr>
            <p:ph sz="quarter" idx="89"/>
          </p:nvPr>
        </p:nvSpPr>
        <p:spPr>
          <a:xfrm>
            <a:off x="23414038" y="25847600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" name="Inhaltsplatzhalter 8">
            <a:extLst>
              <a:ext uri="{FF2B5EF4-FFF2-40B4-BE49-F238E27FC236}">
                <a16:creationId xmlns:a16="http://schemas.microsoft.com/office/drawing/2014/main" id="{DE4A6315-1557-864A-BF04-F14E9EEC7818}"/>
              </a:ext>
            </a:extLst>
          </p:cNvPr>
          <p:cNvSpPr>
            <a:spLocks noGrp="1"/>
          </p:cNvSpPr>
          <p:nvPr>
            <p:ph sz="quarter" idx="90"/>
          </p:nvPr>
        </p:nvSpPr>
        <p:spPr>
          <a:xfrm>
            <a:off x="23395986" y="17827773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4" name="Inhaltsplatzhalter 8">
            <a:extLst>
              <a:ext uri="{FF2B5EF4-FFF2-40B4-BE49-F238E27FC236}">
                <a16:creationId xmlns:a16="http://schemas.microsoft.com/office/drawing/2014/main" id="{CBBEC95B-C590-4C4A-A839-6085B497A7D5}"/>
              </a:ext>
            </a:extLst>
          </p:cNvPr>
          <p:cNvSpPr>
            <a:spLocks noGrp="1"/>
          </p:cNvSpPr>
          <p:nvPr>
            <p:ph sz="quarter" idx="91"/>
          </p:nvPr>
        </p:nvSpPr>
        <p:spPr>
          <a:xfrm>
            <a:off x="23395986" y="10097905"/>
            <a:ext cx="5509214" cy="71706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" name="Inhaltsplatzhalter 8">
            <a:extLst>
              <a:ext uri="{FF2B5EF4-FFF2-40B4-BE49-F238E27FC236}">
                <a16:creationId xmlns:a16="http://schemas.microsoft.com/office/drawing/2014/main" id="{969D9BE1-6369-F440-9BDF-448CA8DCB524}"/>
              </a:ext>
            </a:extLst>
          </p:cNvPr>
          <p:cNvSpPr>
            <a:spLocks noGrp="1"/>
          </p:cNvSpPr>
          <p:nvPr>
            <p:ph sz="quarter" idx="92"/>
          </p:nvPr>
        </p:nvSpPr>
        <p:spPr>
          <a:xfrm>
            <a:off x="1370012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7" name="Inhaltsplatzhalter 8">
            <a:extLst>
              <a:ext uri="{FF2B5EF4-FFF2-40B4-BE49-F238E27FC236}">
                <a16:creationId xmlns:a16="http://schemas.microsoft.com/office/drawing/2014/main" id="{C2B2A7F1-54B3-314C-A4B5-1EED23949B10}"/>
              </a:ext>
            </a:extLst>
          </p:cNvPr>
          <p:cNvSpPr>
            <a:spLocks noGrp="1"/>
          </p:cNvSpPr>
          <p:nvPr>
            <p:ph sz="quarter" idx="93"/>
          </p:nvPr>
        </p:nvSpPr>
        <p:spPr>
          <a:xfrm>
            <a:off x="12743717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2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1B88C2-C235-9F42-8FFA-233BBC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A6A-431C-2646-8DE9-3A1A8FF260FA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989F5F-F97A-9C46-AF4E-7862702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C4F3A4-4028-1749-8ACD-940A4AF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6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layout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2CE7646-80BB-754A-89B3-D609CFE36A6F}"/>
              </a:ext>
            </a:extLst>
          </p:cNvPr>
          <p:cNvSpPr/>
          <p:nvPr userDrawn="1"/>
        </p:nvSpPr>
        <p:spPr>
          <a:xfrm>
            <a:off x="0" y="3663950"/>
            <a:ext cx="30275214" cy="487902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A7253B8-D801-8D4D-B839-65940310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5182214"/>
            <a:ext cx="27578050" cy="738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cap="none" spc="3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B15D767-7F03-F743-9144-4966F401CAB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327150" y="6481610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Max Mustermann, Martina Musterfrau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FE83AB71-7F85-7944-92E9-685736B464F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327150" y="7253609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Studiengang, Fakultät, Hochschule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EE064BEA-00DF-824C-BA56-7EF9352B62C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327150" y="9270609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652F8E39-9D2F-BE49-90B6-94E4F929E9D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646592" y="9314091"/>
            <a:ext cx="10217884" cy="43507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F6A3D3C-E76C-C741-98AA-13509C31DF4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327150" y="41610604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2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E-Mail Adresse 1, E-Mail Adresse 2</a:t>
            </a:r>
          </a:p>
        </p:txBody>
      </p:sp>
      <p:cxnSp>
        <p:nvCxnSpPr>
          <p:cNvPr id="47" name="Gerade Verbindung 33">
            <a:extLst>
              <a:ext uri="{FF2B5EF4-FFF2-40B4-BE49-F238E27FC236}">
                <a16:creationId xmlns:a16="http://schemas.microsoft.com/office/drawing/2014/main" id="{7BBF7903-3E75-3047-A67F-D4452599B3BB}"/>
              </a:ext>
            </a:extLst>
          </p:cNvPr>
          <p:cNvCxnSpPr>
            <a:cxnSpLocks/>
          </p:cNvCxnSpPr>
          <p:nvPr userDrawn="1"/>
        </p:nvCxnSpPr>
        <p:spPr>
          <a:xfrm>
            <a:off x="1348581" y="17678398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F495A46-9399-EA44-A7EC-260A392560E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345202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A01DFABD-93B0-D046-A2EC-172B260F137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646025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53" name="Gerade Verbindung 33">
            <a:extLst>
              <a:ext uri="{FF2B5EF4-FFF2-40B4-BE49-F238E27FC236}">
                <a16:creationId xmlns:a16="http://schemas.microsoft.com/office/drawing/2014/main" id="{DD76B508-1CB0-C74D-BDF4-DB1FDDA2BBDE}"/>
              </a:ext>
            </a:extLst>
          </p:cNvPr>
          <p:cNvCxnSpPr>
            <a:cxnSpLocks/>
          </p:cNvCxnSpPr>
          <p:nvPr userDrawn="1"/>
        </p:nvCxnSpPr>
        <p:spPr>
          <a:xfrm>
            <a:off x="1345202" y="330546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0DCD6AEE-E6C5-4243-AE32-1EEA4B8A66B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27150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4C710DDA-0FA2-204A-8902-18F637B1D56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2646024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65" name="Gerade Verbindung 33">
            <a:extLst>
              <a:ext uri="{FF2B5EF4-FFF2-40B4-BE49-F238E27FC236}">
                <a16:creationId xmlns:a16="http://schemas.microsoft.com/office/drawing/2014/main" id="{082F48AF-7EA8-BA4A-9141-EBB7ADE6C7C4}"/>
              </a:ext>
            </a:extLst>
          </p:cNvPr>
          <p:cNvCxnSpPr>
            <a:cxnSpLocks/>
          </p:cNvCxnSpPr>
          <p:nvPr userDrawn="1"/>
        </p:nvCxnSpPr>
        <p:spPr>
          <a:xfrm>
            <a:off x="1345202" y="24771926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platzhalter 10">
            <a:extLst>
              <a:ext uri="{FF2B5EF4-FFF2-40B4-BE49-F238E27FC236}">
                <a16:creationId xmlns:a16="http://schemas.microsoft.com/office/drawing/2014/main" id="{D53C9803-9F45-9541-8AE7-A8C8AE684AF5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345202" y="25219706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7" name="Textplatzhalter 10">
            <a:extLst>
              <a:ext uri="{FF2B5EF4-FFF2-40B4-BE49-F238E27FC236}">
                <a16:creationId xmlns:a16="http://schemas.microsoft.com/office/drawing/2014/main" id="{1FE384EC-9D33-9E4E-B62B-47B7F3C101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2646024" y="25219706"/>
            <a:ext cx="11931940" cy="47852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5A8BEEEF-D38F-5140-8D37-8EABC156DC6D}"/>
              </a:ext>
            </a:extLst>
          </p:cNvPr>
          <p:cNvCxnSpPr>
            <a:cxnSpLocks/>
          </p:cNvCxnSpPr>
          <p:nvPr userDrawn="1"/>
        </p:nvCxnSpPr>
        <p:spPr>
          <a:xfrm>
            <a:off x="1144250" y="412842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AA5B5B-5DEF-D74B-9260-F4110F425D57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1344614" y="18955048"/>
            <a:ext cx="10217150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3B1CE1-52C9-AC4C-9DE5-2053B33E383A}"/>
              </a:ext>
            </a:extLst>
          </p:cNvPr>
          <p:cNvSpPr>
            <a:spLocks noGrp="1"/>
          </p:cNvSpPr>
          <p:nvPr>
            <p:ph sz="quarter" idx="84"/>
          </p:nvPr>
        </p:nvSpPr>
        <p:spPr>
          <a:xfrm>
            <a:off x="12700000" y="10061575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7" name="Inhaltsplatzhalter 8">
            <a:extLst>
              <a:ext uri="{FF2B5EF4-FFF2-40B4-BE49-F238E27FC236}">
                <a16:creationId xmlns:a16="http://schemas.microsoft.com/office/drawing/2014/main" id="{0D04FF25-B9FD-1547-8BF9-6805D523304B}"/>
              </a:ext>
            </a:extLst>
          </p:cNvPr>
          <p:cNvSpPr>
            <a:spLocks noGrp="1"/>
          </p:cNvSpPr>
          <p:nvPr>
            <p:ph sz="quarter" idx="85"/>
          </p:nvPr>
        </p:nvSpPr>
        <p:spPr>
          <a:xfrm>
            <a:off x="1370013" y="10097904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" name="Inhaltsplatzhalter 8">
            <a:extLst>
              <a:ext uri="{FF2B5EF4-FFF2-40B4-BE49-F238E27FC236}">
                <a16:creationId xmlns:a16="http://schemas.microsoft.com/office/drawing/2014/main" id="{8C53FBCB-9C13-DD46-9559-BBC3CDFD8C3A}"/>
              </a:ext>
            </a:extLst>
          </p:cNvPr>
          <p:cNvSpPr>
            <a:spLocks noGrp="1"/>
          </p:cNvSpPr>
          <p:nvPr>
            <p:ph sz="quarter" idx="86"/>
          </p:nvPr>
        </p:nvSpPr>
        <p:spPr>
          <a:xfrm>
            <a:off x="12700000" y="18955048"/>
            <a:ext cx="10218738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9" name="Inhaltsplatzhalter 8">
            <a:extLst>
              <a:ext uri="{FF2B5EF4-FFF2-40B4-BE49-F238E27FC236}">
                <a16:creationId xmlns:a16="http://schemas.microsoft.com/office/drawing/2014/main" id="{74F4F909-55FE-6140-A287-B6E63E8FDE17}"/>
              </a:ext>
            </a:extLst>
          </p:cNvPr>
          <p:cNvSpPr>
            <a:spLocks noGrp="1"/>
          </p:cNvSpPr>
          <p:nvPr>
            <p:ph sz="quarter" idx="87"/>
          </p:nvPr>
        </p:nvSpPr>
        <p:spPr>
          <a:xfrm>
            <a:off x="1370013" y="25874993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4" name="Inhaltsplatzhalter 8">
            <a:extLst>
              <a:ext uri="{FF2B5EF4-FFF2-40B4-BE49-F238E27FC236}">
                <a16:creationId xmlns:a16="http://schemas.microsoft.com/office/drawing/2014/main" id="{4FE77AD3-88ED-C744-A4FA-1C9CC4BCDC43}"/>
              </a:ext>
            </a:extLst>
          </p:cNvPr>
          <p:cNvSpPr>
            <a:spLocks noGrp="1"/>
          </p:cNvSpPr>
          <p:nvPr>
            <p:ph sz="quarter" idx="88"/>
          </p:nvPr>
        </p:nvSpPr>
        <p:spPr>
          <a:xfrm>
            <a:off x="12646024" y="25888596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673658D1-9F47-274F-9FF7-065DBCB46CFA}"/>
              </a:ext>
            </a:extLst>
          </p:cNvPr>
          <p:cNvSpPr>
            <a:spLocks noGrp="1"/>
          </p:cNvSpPr>
          <p:nvPr>
            <p:ph sz="quarter" idx="89"/>
          </p:nvPr>
        </p:nvSpPr>
        <p:spPr>
          <a:xfrm>
            <a:off x="23414038" y="25847600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" name="Inhaltsplatzhalter 8">
            <a:extLst>
              <a:ext uri="{FF2B5EF4-FFF2-40B4-BE49-F238E27FC236}">
                <a16:creationId xmlns:a16="http://schemas.microsoft.com/office/drawing/2014/main" id="{DE4A6315-1557-864A-BF04-F14E9EEC7818}"/>
              </a:ext>
            </a:extLst>
          </p:cNvPr>
          <p:cNvSpPr>
            <a:spLocks noGrp="1"/>
          </p:cNvSpPr>
          <p:nvPr>
            <p:ph sz="quarter" idx="90"/>
          </p:nvPr>
        </p:nvSpPr>
        <p:spPr>
          <a:xfrm>
            <a:off x="23395986" y="17827773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4" name="Inhaltsplatzhalter 8">
            <a:extLst>
              <a:ext uri="{FF2B5EF4-FFF2-40B4-BE49-F238E27FC236}">
                <a16:creationId xmlns:a16="http://schemas.microsoft.com/office/drawing/2014/main" id="{CBBEC95B-C590-4C4A-A839-6085B497A7D5}"/>
              </a:ext>
            </a:extLst>
          </p:cNvPr>
          <p:cNvSpPr>
            <a:spLocks noGrp="1"/>
          </p:cNvSpPr>
          <p:nvPr>
            <p:ph sz="quarter" idx="91"/>
          </p:nvPr>
        </p:nvSpPr>
        <p:spPr>
          <a:xfrm>
            <a:off x="23395986" y="10097905"/>
            <a:ext cx="5509214" cy="71706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" name="Inhaltsplatzhalter 8">
            <a:extLst>
              <a:ext uri="{FF2B5EF4-FFF2-40B4-BE49-F238E27FC236}">
                <a16:creationId xmlns:a16="http://schemas.microsoft.com/office/drawing/2014/main" id="{969D9BE1-6369-F440-9BDF-448CA8DCB524}"/>
              </a:ext>
            </a:extLst>
          </p:cNvPr>
          <p:cNvSpPr>
            <a:spLocks noGrp="1"/>
          </p:cNvSpPr>
          <p:nvPr>
            <p:ph sz="quarter" idx="92"/>
          </p:nvPr>
        </p:nvSpPr>
        <p:spPr>
          <a:xfrm>
            <a:off x="1370012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7" name="Inhaltsplatzhalter 8">
            <a:extLst>
              <a:ext uri="{FF2B5EF4-FFF2-40B4-BE49-F238E27FC236}">
                <a16:creationId xmlns:a16="http://schemas.microsoft.com/office/drawing/2014/main" id="{C2B2A7F1-54B3-314C-A4B5-1EED23949B10}"/>
              </a:ext>
            </a:extLst>
          </p:cNvPr>
          <p:cNvSpPr>
            <a:spLocks noGrp="1"/>
          </p:cNvSpPr>
          <p:nvPr>
            <p:ph sz="quarter" idx="93"/>
          </p:nvPr>
        </p:nvSpPr>
        <p:spPr>
          <a:xfrm>
            <a:off x="12743717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468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1B88C2-C235-9F42-8FFA-233BBC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A6A-431C-2646-8DE9-3A1A8FF260FA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989F5F-F97A-9C46-AF4E-7862702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C4F3A4-4028-1749-8ACD-940A4AF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9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3A6A-431C-2646-8DE9-3A1A8FF260FA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95D4CD4-9AAC-D14A-B239-6462B2C8C7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069" y="353486"/>
            <a:ext cx="7304132" cy="3396189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EB62CC-E468-4C4C-AB89-12BDD63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EA11A-07E4-1245-AF1C-06520898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eingeben</a:t>
            </a:r>
          </a:p>
          <a:p>
            <a:pPr lvl="1"/>
            <a:r>
              <a:rPr lang="de-DE" dirty="0"/>
              <a:t>Liste</a:t>
            </a:r>
          </a:p>
          <a:p>
            <a:pPr lvl="2"/>
            <a:r>
              <a:rPr lang="de-DE" dirty="0"/>
              <a:t>Aufzählung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892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88" indent="328613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lang="de-DE" sz="2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2663" indent="-614363" algn="l" defTabSz="3027487" rtl="0" eaLnBrk="1" latinLnBrk="0" hangingPunct="1">
        <a:lnSpc>
          <a:spcPct val="90000"/>
        </a:lnSpc>
        <a:spcBef>
          <a:spcPts val="1655"/>
        </a:spcBef>
        <a:buFont typeface="+mj-lt"/>
        <a:buAutoNum type="arabicPeriod"/>
        <a:tabLst/>
        <a:defRPr sz="280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223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4308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3A6A-431C-2646-8DE9-3A1A8FF260FA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95D4CD4-9AAC-D14A-B239-6462B2C8C7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00" y="1004160"/>
            <a:ext cx="4951192" cy="2278904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EB62CC-E468-4C4C-AB89-12BDD63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EA11A-07E4-1245-AF1C-06520898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eingeben</a:t>
            </a:r>
          </a:p>
          <a:p>
            <a:pPr lvl="1"/>
            <a:r>
              <a:rPr lang="de-DE" dirty="0"/>
              <a:t>Liste</a:t>
            </a:r>
          </a:p>
          <a:p>
            <a:pPr lvl="2"/>
            <a:r>
              <a:rPr lang="de-DE" dirty="0"/>
              <a:t>Aufzählung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1206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88" indent="328613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lang="de-DE" sz="2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2663" indent="-614363" algn="l" defTabSz="3027487" rtl="0" eaLnBrk="1" latinLnBrk="0" hangingPunct="1">
        <a:lnSpc>
          <a:spcPct val="90000"/>
        </a:lnSpc>
        <a:spcBef>
          <a:spcPts val="1655"/>
        </a:spcBef>
        <a:buFont typeface="+mj-lt"/>
        <a:buAutoNum type="arabicPeriod"/>
        <a:tabLst/>
        <a:defRPr sz="280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223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4308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3A6A-431C-2646-8DE9-3A1A8FF260FA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95D4CD4-9AAC-D14A-B239-6462B2C8C7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805210" y="852103"/>
            <a:ext cx="4798365" cy="2491696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EB62CC-E468-4C4C-AB89-12BDD63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EA11A-07E4-1245-AF1C-06520898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eingeben</a:t>
            </a:r>
          </a:p>
          <a:p>
            <a:pPr lvl="1"/>
            <a:r>
              <a:rPr lang="de-DE" dirty="0"/>
              <a:t>Liste</a:t>
            </a:r>
          </a:p>
          <a:p>
            <a:pPr lvl="2"/>
            <a:r>
              <a:rPr lang="de-DE" dirty="0"/>
              <a:t>Aufzählung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6571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88" indent="328613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lang="de-DE" sz="2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2663" indent="-614363" algn="l" defTabSz="3027487" rtl="0" eaLnBrk="1" latinLnBrk="0" hangingPunct="1">
        <a:lnSpc>
          <a:spcPct val="90000"/>
        </a:lnSpc>
        <a:spcBef>
          <a:spcPts val="1655"/>
        </a:spcBef>
        <a:buFont typeface="+mj-lt"/>
        <a:buAutoNum type="arabicPeriod"/>
        <a:tabLst/>
        <a:defRPr sz="280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223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4308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dbuecher@hs-heilbronn.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565EF3F8-7F36-8B4D-B569-396A65C0BB53}"/>
              </a:ext>
            </a:extLst>
          </p:cNvPr>
          <p:cNvSpPr txBox="1">
            <a:spLocks/>
          </p:cNvSpPr>
          <p:nvPr/>
        </p:nvSpPr>
        <p:spPr>
          <a:xfrm>
            <a:off x="1382398" y="41849257"/>
            <a:ext cx="27536774" cy="595945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dbuecher@hs-heilbronn.de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peter.ott@hs-heilbronn.de </a:t>
            </a:r>
          </a:p>
        </p:txBody>
      </p:sp>
      <p:sp>
        <p:nvSpPr>
          <p:cNvPr id="30" name="Textplatzhalter 3">
            <a:extLst>
              <a:ext uri="{FF2B5EF4-FFF2-40B4-BE49-F238E27FC236}">
                <a16:creationId xmlns:a16="http://schemas.microsoft.com/office/drawing/2014/main" id="{AD58E36A-AD28-1445-9B07-E74DEE2089C9}"/>
              </a:ext>
            </a:extLst>
          </p:cNvPr>
          <p:cNvSpPr txBox="1">
            <a:spLocks/>
          </p:cNvSpPr>
          <p:nvPr/>
        </p:nvSpPr>
        <p:spPr>
          <a:xfrm>
            <a:off x="1369389" y="8411102"/>
            <a:ext cx="13215254" cy="915817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2E1341BD-EF44-734B-826B-D6DE305D7CE8}"/>
              </a:ext>
            </a:extLst>
          </p:cNvPr>
          <p:cNvSpPr txBox="1">
            <a:spLocks/>
          </p:cNvSpPr>
          <p:nvPr/>
        </p:nvSpPr>
        <p:spPr>
          <a:xfrm>
            <a:off x="15715778" y="16666655"/>
            <a:ext cx="13304134" cy="850860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Sample Consensus (RANSAC)</a:t>
            </a:r>
          </a:p>
        </p:txBody>
      </p:sp>
      <p:sp>
        <p:nvSpPr>
          <p:cNvPr id="64" name="Textplatzhalter 6">
            <a:extLst>
              <a:ext uri="{FF2B5EF4-FFF2-40B4-BE49-F238E27FC236}">
                <a16:creationId xmlns:a16="http://schemas.microsoft.com/office/drawing/2014/main" id="{0BF9F852-ED39-274E-BF3E-7635E9833304}"/>
              </a:ext>
            </a:extLst>
          </p:cNvPr>
          <p:cNvSpPr txBox="1">
            <a:spLocks/>
          </p:cNvSpPr>
          <p:nvPr/>
        </p:nvSpPr>
        <p:spPr>
          <a:xfrm>
            <a:off x="1369393" y="25458159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Shape detection </a:t>
            </a:r>
            <a:r>
              <a:rPr lang="en-US" b="1" cap="none" dirty="0" err="1">
                <a:solidFill>
                  <a:schemeClr val="accent1">
                    <a:lumMod val="75000"/>
                  </a:schemeClr>
                </a:solidFill>
              </a:rPr>
              <a:t>mit</a:t>
            </a:r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 RANSAC</a:t>
            </a:r>
          </a:p>
        </p:txBody>
      </p:sp>
      <p:sp>
        <p:nvSpPr>
          <p:cNvPr id="65" name="Textplatzhalter 6">
            <a:extLst>
              <a:ext uri="{FF2B5EF4-FFF2-40B4-BE49-F238E27FC236}">
                <a16:creationId xmlns:a16="http://schemas.microsoft.com/office/drawing/2014/main" id="{43E93AB3-F722-0844-912D-A135725C99E9}"/>
              </a:ext>
            </a:extLst>
          </p:cNvPr>
          <p:cNvSpPr txBox="1">
            <a:spLocks/>
          </p:cNvSpPr>
          <p:nvPr/>
        </p:nvSpPr>
        <p:spPr>
          <a:xfrm>
            <a:off x="15687395" y="25466180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b="1" dirty="0"/>
              <a:t>Training eines neuronalen Netzes </a:t>
            </a:r>
            <a:endParaRPr lang="en-US" b="1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Textplatzhalter 14">
            <a:extLst>
              <a:ext uri="{FF2B5EF4-FFF2-40B4-BE49-F238E27FC236}">
                <a16:creationId xmlns:a16="http://schemas.microsoft.com/office/drawing/2014/main" id="{ECD31995-7943-1742-84F3-6D3B279815C7}"/>
              </a:ext>
            </a:extLst>
          </p:cNvPr>
          <p:cNvSpPr txBox="1">
            <a:spLocks/>
          </p:cNvSpPr>
          <p:nvPr/>
        </p:nvSpPr>
        <p:spPr>
          <a:xfrm>
            <a:off x="1332248" y="36223798"/>
            <a:ext cx="13231778" cy="520494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09" indent="-36822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99" dirty="0"/>
              <a:t>Die </a:t>
            </a:r>
            <a:r>
              <a:rPr lang="en-US" sz="2799" dirty="0" err="1"/>
              <a:t>Traubenbeeren</a:t>
            </a:r>
            <a:r>
              <a:rPr lang="en-US" sz="2799" dirty="0"/>
              <a:t> </a:t>
            </a:r>
            <a:r>
              <a:rPr lang="en-US" sz="2799" dirty="0" err="1"/>
              <a:t>Lokalisierung</a:t>
            </a:r>
            <a:r>
              <a:rPr lang="en-US" sz="2799" dirty="0"/>
              <a:t> </a:t>
            </a:r>
            <a:r>
              <a:rPr lang="en-US" sz="2799" dirty="0" err="1"/>
              <a:t>mit</a:t>
            </a:r>
            <a:r>
              <a:rPr lang="en-US" sz="2799" dirty="0"/>
              <a:t> der RANSAC shape detection </a:t>
            </a:r>
            <a:r>
              <a:rPr lang="en-US" sz="2799" dirty="0" err="1"/>
              <a:t>funtkioniert</a:t>
            </a:r>
            <a:r>
              <a:rPr lang="en-US" sz="2799" dirty="0"/>
              <a:t> </a:t>
            </a:r>
            <a:r>
              <a:rPr lang="en-US" sz="2799" dirty="0" err="1"/>
              <a:t>sehr</a:t>
            </a:r>
            <a:r>
              <a:rPr lang="en-US" sz="2799" dirty="0"/>
              <a:t> gut, </a:t>
            </a:r>
            <a:r>
              <a:rPr lang="en-US" sz="2799" dirty="0" err="1"/>
              <a:t>jedoch</a:t>
            </a:r>
            <a:r>
              <a:rPr lang="en-US" sz="2799" dirty="0"/>
              <a:t> warden </a:t>
            </a:r>
            <a:r>
              <a:rPr lang="en-US" sz="2799" dirty="0" err="1"/>
              <a:t>zusätzlich</a:t>
            </a:r>
            <a:r>
              <a:rPr lang="en-US" sz="2799" dirty="0"/>
              <a:t> </a:t>
            </a:r>
            <a:r>
              <a:rPr lang="en-US" sz="2799" dirty="0" err="1"/>
              <a:t>zu</a:t>
            </a:r>
            <a:r>
              <a:rPr lang="en-US" sz="2799" dirty="0"/>
              <a:t> den </a:t>
            </a:r>
            <a:r>
              <a:rPr lang="en-US" sz="2799" dirty="0" err="1"/>
              <a:t>Trauben</a:t>
            </a:r>
            <a:r>
              <a:rPr lang="en-US" sz="2799" dirty="0"/>
              <a:t> </a:t>
            </a:r>
            <a:r>
              <a:rPr lang="en-US" sz="2799" dirty="0" err="1"/>
              <a:t>auch</a:t>
            </a:r>
            <a:r>
              <a:rPr lang="en-US" sz="2799" dirty="0"/>
              <a:t> </a:t>
            </a:r>
            <a:r>
              <a:rPr lang="en-US" sz="2799" dirty="0" err="1"/>
              <a:t>noch</a:t>
            </a:r>
            <a:r>
              <a:rPr lang="en-US" sz="2799" dirty="0"/>
              <a:t> </a:t>
            </a:r>
            <a:r>
              <a:rPr lang="en-US" sz="2799" dirty="0" err="1"/>
              <a:t>einige</a:t>
            </a:r>
            <a:r>
              <a:rPr lang="en-US" sz="2799" dirty="0"/>
              <a:t> </a:t>
            </a:r>
            <a:r>
              <a:rPr lang="en-US" sz="2799" dirty="0" err="1"/>
              <a:t>umwichtige</a:t>
            </a:r>
            <a:r>
              <a:rPr lang="en-US" sz="2799" dirty="0"/>
              <a:t> </a:t>
            </a:r>
            <a:r>
              <a:rPr lang="en-US" sz="2799" dirty="0" err="1"/>
              <a:t>Stellen</a:t>
            </a:r>
            <a:r>
              <a:rPr lang="en-US" sz="2799" dirty="0"/>
              <a:t> in der </a:t>
            </a:r>
            <a:r>
              <a:rPr lang="en-US" sz="2799" dirty="0" err="1"/>
              <a:t>Punktewolke</a:t>
            </a:r>
            <a:r>
              <a:rPr lang="en-US" sz="2799" dirty="0"/>
              <a:t> </a:t>
            </a:r>
            <a:r>
              <a:rPr lang="en-US" sz="2799" dirty="0" err="1"/>
              <a:t>erfasst</a:t>
            </a:r>
            <a:endParaRPr lang="en-US" sz="2799" dirty="0"/>
          </a:p>
          <a:p>
            <a:pPr marL="546083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799" dirty="0" err="1"/>
              <a:t>Diese</a:t>
            </a:r>
            <a:r>
              <a:rPr lang="en-US" sz="2799" dirty="0"/>
              <a:t> </a:t>
            </a:r>
            <a:r>
              <a:rPr lang="en-US" sz="2799" dirty="0" err="1"/>
              <a:t>Punkte</a:t>
            </a:r>
            <a:r>
              <a:rPr lang="en-US" sz="2799" dirty="0"/>
              <a:t> </a:t>
            </a:r>
            <a:r>
              <a:rPr lang="en-US" sz="2799" dirty="0" err="1"/>
              <a:t>können</a:t>
            </a:r>
            <a:r>
              <a:rPr lang="en-US" sz="2799" dirty="0"/>
              <a:t> </a:t>
            </a:r>
            <a:r>
              <a:rPr lang="en-US" sz="2799" dirty="0" err="1"/>
              <a:t>jedoch</a:t>
            </a:r>
            <a:r>
              <a:rPr lang="en-US" sz="2799" dirty="0"/>
              <a:t> </a:t>
            </a:r>
            <a:r>
              <a:rPr lang="en-US" sz="2799" dirty="0" err="1"/>
              <a:t>größtenteils</a:t>
            </a:r>
            <a:r>
              <a:rPr lang="en-US" sz="2799" dirty="0"/>
              <a:t> </a:t>
            </a:r>
            <a:r>
              <a:rPr lang="en-US" sz="2799" dirty="0" err="1"/>
              <a:t>mit</a:t>
            </a:r>
            <a:r>
              <a:rPr lang="en-US" sz="2799" dirty="0"/>
              <a:t> der </a:t>
            </a:r>
            <a:r>
              <a:rPr lang="en-US" sz="2799" dirty="0" err="1"/>
              <a:t>Farbe</a:t>
            </a:r>
            <a:r>
              <a:rPr lang="en-US" sz="2799" dirty="0"/>
              <a:t> </a:t>
            </a:r>
            <a:r>
              <a:rPr lang="en-US" sz="2799" dirty="0" err="1"/>
              <a:t>heraus</a:t>
            </a:r>
            <a:r>
              <a:rPr lang="en-US" sz="2799" dirty="0"/>
              <a:t> </a:t>
            </a:r>
            <a:r>
              <a:rPr lang="en-US" sz="2799" dirty="0" err="1"/>
              <a:t>gefiltert</a:t>
            </a:r>
            <a:r>
              <a:rPr lang="en-US" sz="2799" dirty="0"/>
              <a:t> warden</a:t>
            </a:r>
          </a:p>
          <a:p>
            <a:pPr marL="546083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799" dirty="0"/>
          </a:p>
          <a:p>
            <a:pPr marL="54608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99" dirty="0"/>
              <a:t>Das </a:t>
            </a:r>
            <a:r>
              <a:rPr lang="en-US" sz="2799" dirty="0" err="1"/>
              <a:t>PointNet</a:t>
            </a:r>
            <a:r>
              <a:rPr lang="en-US" sz="2799" dirty="0"/>
              <a:t>-Modell </a:t>
            </a:r>
            <a:r>
              <a:rPr lang="en-US" sz="2799" dirty="0" err="1"/>
              <a:t>liefert</a:t>
            </a:r>
            <a:r>
              <a:rPr lang="en-US" sz="2799" dirty="0"/>
              <a:t> hat </a:t>
            </a:r>
            <a:r>
              <a:rPr lang="en-US" sz="2799" dirty="0" err="1"/>
              <a:t>momentan</a:t>
            </a:r>
            <a:r>
              <a:rPr lang="en-US" sz="2799" dirty="0"/>
              <a:t> </a:t>
            </a:r>
            <a:r>
              <a:rPr lang="en-US" sz="2799" dirty="0" err="1"/>
              <a:t>eine</a:t>
            </a:r>
            <a:r>
              <a:rPr lang="en-US" sz="2799" dirty="0"/>
              <a:t> </a:t>
            </a:r>
            <a:r>
              <a:rPr lang="en-US" sz="2799" dirty="0" err="1"/>
              <a:t>Genauigkeit</a:t>
            </a:r>
            <a:r>
              <a:rPr lang="en-US" sz="2799" dirty="0"/>
              <a:t> von </a:t>
            </a:r>
            <a:r>
              <a:rPr lang="en-US" sz="2799" dirty="0" err="1"/>
              <a:t>über</a:t>
            </a:r>
            <a:r>
              <a:rPr lang="en-US" sz="2799" dirty="0"/>
              <a:t> 97%, was für </a:t>
            </a:r>
            <a:r>
              <a:rPr lang="en-US" sz="2799" dirty="0" err="1"/>
              <a:t>ein</a:t>
            </a:r>
            <a:r>
              <a:rPr lang="en-US" sz="2799" dirty="0"/>
              <a:t> </a:t>
            </a:r>
            <a:r>
              <a:rPr lang="en-US" sz="2799" dirty="0" err="1"/>
              <a:t>sehr</a:t>
            </a:r>
            <a:r>
              <a:rPr lang="en-US" sz="2799" dirty="0"/>
              <a:t> </a:t>
            </a:r>
            <a:r>
              <a:rPr lang="en-US" sz="2799" dirty="0" err="1"/>
              <a:t>gutes</a:t>
            </a:r>
            <a:r>
              <a:rPr lang="en-US" sz="2799" dirty="0"/>
              <a:t> </a:t>
            </a:r>
            <a:r>
              <a:rPr lang="en-US" sz="2799" dirty="0" err="1"/>
              <a:t>Ergebnis</a:t>
            </a:r>
            <a:r>
              <a:rPr lang="en-US" sz="2799" dirty="0"/>
              <a:t> </a:t>
            </a:r>
            <a:r>
              <a:rPr lang="en-US" sz="2799" dirty="0" err="1"/>
              <a:t>spricht</a:t>
            </a:r>
            <a:endParaRPr lang="en-US" sz="2799" dirty="0"/>
          </a:p>
          <a:p>
            <a:pPr marL="54608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99" dirty="0"/>
          </a:p>
          <a:p>
            <a:pPr marL="546083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799" dirty="0"/>
              <a:t>Die </a:t>
            </a:r>
            <a:r>
              <a:rPr lang="en-US" sz="2799" dirty="0" err="1"/>
              <a:t>guten</a:t>
            </a:r>
            <a:r>
              <a:rPr lang="en-US" sz="2799" dirty="0"/>
              <a:t> </a:t>
            </a:r>
            <a:r>
              <a:rPr lang="en-US" sz="2799" dirty="0" err="1"/>
              <a:t>Ergebnisse</a:t>
            </a:r>
            <a:r>
              <a:rPr lang="en-US" sz="2799" dirty="0"/>
              <a:t> der </a:t>
            </a:r>
            <a:r>
              <a:rPr lang="en-US" sz="2799" dirty="0" err="1"/>
              <a:t>Modelle</a:t>
            </a:r>
            <a:r>
              <a:rPr lang="en-US" sz="2799" dirty="0"/>
              <a:t> </a:t>
            </a:r>
            <a:r>
              <a:rPr lang="en-US" sz="2799" dirty="0" err="1"/>
              <a:t>müssen</a:t>
            </a:r>
            <a:r>
              <a:rPr lang="en-US" sz="2799" dirty="0"/>
              <a:t> </a:t>
            </a:r>
            <a:r>
              <a:rPr lang="en-US" sz="2799" dirty="0" err="1"/>
              <a:t>nochmals</a:t>
            </a:r>
            <a:r>
              <a:rPr lang="en-US" sz="2799" dirty="0"/>
              <a:t> </a:t>
            </a:r>
            <a:r>
              <a:rPr lang="en-US" sz="2799" dirty="0" err="1"/>
              <a:t>Kontrolliert</a:t>
            </a:r>
            <a:r>
              <a:rPr lang="en-US" sz="2799" dirty="0"/>
              <a:t> warden und </a:t>
            </a:r>
            <a:r>
              <a:rPr lang="en-US" sz="2799" dirty="0" err="1"/>
              <a:t>gegebenenfalls</a:t>
            </a:r>
            <a:r>
              <a:rPr lang="en-US" sz="2799" dirty="0"/>
              <a:t> auf </a:t>
            </a:r>
            <a:r>
              <a:rPr lang="en-US" sz="2799" dirty="0" err="1"/>
              <a:t>einem</a:t>
            </a:r>
            <a:r>
              <a:rPr lang="en-US" sz="2799" dirty="0"/>
              <a:t> </a:t>
            </a:r>
            <a:r>
              <a:rPr lang="en-US" sz="2799" dirty="0" err="1"/>
              <a:t>Größeren</a:t>
            </a:r>
            <a:r>
              <a:rPr lang="en-US" sz="2799" dirty="0"/>
              <a:t> </a:t>
            </a:r>
            <a:r>
              <a:rPr lang="en-US" sz="2799" dirty="0" err="1"/>
              <a:t>Datensatz</a:t>
            </a:r>
            <a:r>
              <a:rPr lang="en-US" sz="2799" dirty="0"/>
              <a:t> </a:t>
            </a:r>
            <a:r>
              <a:rPr lang="en-US" sz="2799" dirty="0" err="1"/>
              <a:t>überprüft</a:t>
            </a:r>
            <a:r>
              <a:rPr lang="en-US" sz="2799" dirty="0"/>
              <a:t>  warden</a:t>
            </a:r>
          </a:p>
          <a:p>
            <a:pPr marL="457109" indent="-36822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99" dirty="0"/>
          </a:p>
          <a:p>
            <a:endParaRPr lang="en-US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A72A518F-ABC5-7D4A-9F6B-8784C590285D}"/>
              </a:ext>
            </a:extLst>
          </p:cNvPr>
          <p:cNvCxnSpPr/>
          <p:nvPr/>
        </p:nvCxnSpPr>
        <p:spPr>
          <a:xfrm>
            <a:off x="1418592" y="16213788"/>
            <a:ext cx="2745072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33">
            <a:extLst>
              <a:ext uri="{FF2B5EF4-FFF2-40B4-BE49-F238E27FC236}">
                <a16:creationId xmlns:a16="http://schemas.microsoft.com/office/drawing/2014/main" id="{F6632E25-3918-1244-8171-145C79E723EA}"/>
              </a:ext>
            </a:extLst>
          </p:cNvPr>
          <p:cNvCxnSpPr/>
          <p:nvPr/>
        </p:nvCxnSpPr>
        <p:spPr>
          <a:xfrm>
            <a:off x="1367804" y="25029870"/>
            <a:ext cx="2745072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33">
            <a:extLst>
              <a:ext uri="{FF2B5EF4-FFF2-40B4-BE49-F238E27FC236}">
                <a16:creationId xmlns:a16="http://schemas.microsoft.com/office/drawing/2014/main" id="{0252C8AB-898D-AE4B-941C-0D9D5BA26A8E}"/>
              </a:ext>
            </a:extLst>
          </p:cNvPr>
          <p:cNvCxnSpPr/>
          <p:nvPr/>
        </p:nvCxnSpPr>
        <p:spPr>
          <a:xfrm>
            <a:off x="1405897" y="34843715"/>
            <a:ext cx="2745072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platzhalter 6">
            <a:extLst>
              <a:ext uri="{FF2B5EF4-FFF2-40B4-BE49-F238E27FC236}">
                <a16:creationId xmlns:a16="http://schemas.microsoft.com/office/drawing/2014/main" id="{B37B6A08-F4B9-5A4A-9C70-B99BCCBF98C3}"/>
              </a:ext>
            </a:extLst>
          </p:cNvPr>
          <p:cNvSpPr txBox="1">
            <a:spLocks/>
          </p:cNvSpPr>
          <p:nvPr/>
        </p:nvSpPr>
        <p:spPr>
          <a:xfrm>
            <a:off x="1369393" y="35272005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99" b="1" cap="none" dirty="0" err="1"/>
              <a:t>Fazit</a:t>
            </a:r>
            <a:r>
              <a:rPr lang="en-US" sz="3999" b="1" cap="none" dirty="0"/>
              <a:t> und </a:t>
            </a:r>
            <a:r>
              <a:rPr lang="en-US" sz="3999" b="1" cap="none" dirty="0" err="1"/>
              <a:t>Ausblick</a:t>
            </a:r>
            <a:endParaRPr lang="en-US" sz="3999" b="1" cap="none" dirty="0"/>
          </a:p>
        </p:txBody>
      </p:sp>
      <p:sp>
        <p:nvSpPr>
          <p:cNvPr id="76" name="Textplatzhalter 6">
            <a:extLst>
              <a:ext uri="{FF2B5EF4-FFF2-40B4-BE49-F238E27FC236}">
                <a16:creationId xmlns:a16="http://schemas.microsoft.com/office/drawing/2014/main" id="{631A7142-F3AC-154B-9D9F-1F7131A51732}"/>
              </a:ext>
            </a:extLst>
          </p:cNvPr>
          <p:cNvSpPr txBox="1">
            <a:spLocks/>
          </p:cNvSpPr>
          <p:nvPr/>
        </p:nvSpPr>
        <p:spPr>
          <a:xfrm>
            <a:off x="15681553" y="35272005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99" b="1" cap="none" dirty="0"/>
              <a:t>References</a:t>
            </a:r>
          </a:p>
        </p:txBody>
      </p:sp>
      <p:sp>
        <p:nvSpPr>
          <p:cNvPr id="77" name="Textplatzhalter 14">
            <a:extLst>
              <a:ext uri="{FF2B5EF4-FFF2-40B4-BE49-F238E27FC236}">
                <a16:creationId xmlns:a16="http://schemas.microsoft.com/office/drawing/2014/main" id="{BEAB105C-47DB-0A4F-AB65-261DC59A6712}"/>
              </a:ext>
            </a:extLst>
          </p:cNvPr>
          <p:cNvSpPr txBox="1">
            <a:spLocks/>
          </p:cNvSpPr>
          <p:nvPr/>
        </p:nvSpPr>
        <p:spPr>
          <a:xfrm>
            <a:off x="1352688" y="9369860"/>
            <a:ext cx="13324256" cy="581419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b="1" dirty="0"/>
              <a:t>Aufgabe: </a:t>
            </a:r>
          </a:p>
          <a:p>
            <a:endParaRPr lang="en-US" sz="1000" b="1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Lokalisierung der einzelnen Traubenbeeren an der Traube mit Hilfe einer Tiefenkamera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Bestimmung von Form und Farbe der einzelnen Trauben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Training eines neuronalen Netzwerks, um die Qualität einzelner Trauben anhand ihrer Form und Farbe zu erkennen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799" b="1" dirty="0" err="1"/>
              <a:t>Vorgehensweise</a:t>
            </a:r>
            <a:r>
              <a:rPr lang="en-US" sz="2799" b="1" dirty="0"/>
              <a:t>:</a:t>
            </a:r>
          </a:p>
          <a:p>
            <a:endParaRPr lang="en-US" sz="1000" b="1" dirty="0"/>
          </a:p>
          <a:p>
            <a:pPr marL="688940" indent="-514350">
              <a:buFont typeface="+mj-lt"/>
              <a:buAutoNum type="arabicPeriod"/>
            </a:pPr>
            <a:r>
              <a:rPr lang="de-DE" sz="2800" dirty="0"/>
              <a:t>Erstellen einer Punktwolke der Weintraube mit der Azure-Tiefenkamera </a:t>
            </a:r>
          </a:p>
          <a:p>
            <a:pPr marL="688940" indent="-514350">
              <a:buFont typeface="+mj-lt"/>
              <a:buAutoNum type="arabicPeriod"/>
            </a:pPr>
            <a:r>
              <a:rPr lang="de-DE" sz="2800" dirty="0"/>
              <a:t>Verwendung des RANSAC-Algorithmus zur Formerkennung der Traubenbeeren</a:t>
            </a:r>
          </a:p>
          <a:p>
            <a:pPr marL="688940" indent="-514350">
              <a:buFont typeface="+mj-lt"/>
              <a:buAutoNum type="arabicPeriod"/>
            </a:pPr>
            <a:r>
              <a:rPr lang="de-DE" sz="2800" dirty="0"/>
              <a:t>Erstellung eines Datensatzes von Trauben mit guter und schlechter Qualität</a:t>
            </a:r>
          </a:p>
          <a:p>
            <a:pPr marL="688940" indent="-514350">
              <a:buFont typeface="+mj-lt"/>
              <a:buAutoNum type="arabicPeriod"/>
            </a:pPr>
            <a:r>
              <a:rPr lang="de-DE" sz="2800" dirty="0"/>
              <a:t>Training eines neuronalen Netzes zur Bestimmung der Traubenqualität anhand von Form und Farbe</a:t>
            </a:r>
            <a:endParaRPr lang="en-US" sz="2800" dirty="0"/>
          </a:p>
        </p:txBody>
      </p:sp>
      <p:sp>
        <p:nvSpPr>
          <p:cNvPr id="78" name="Textplatzhalter 14">
            <a:extLst>
              <a:ext uri="{FF2B5EF4-FFF2-40B4-BE49-F238E27FC236}">
                <a16:creationId xmlns:a16="http://schemas.microsoft.com/office/drawing/2014/main" id="{DEB8DF2A-7596-A547-884B-A6C9B663BCEA}"/>
              </a:ext>
            </a:extLst>
          </p:cNvPr>
          <p:cNvSpPr txBox="1">
            <a:spLocks/>
          </p:cNvSpPr>
          <p:nvPr/>
        </p:nvSpPr>
        <p:spPr>
          <a:xfrm>
            <a:off x="15687394" y="36223798"/>
            <a:ext cx="13231778" cy="520494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200" dirty="0"/>
              <a:t>[1] S. Fahad, S. </a:t>
            </a:r>
            <a:r>
              <a:rPr lang="en-US" sz="2200" dirty="0" err="1"/>
              <a:t>ur</a:t>
            </a:r>
            <a:r>
              <a:rPr lang="en-US" sz="2200" dirty="0"/>
              <a:t> Rahman, I. Khan and S. </a:t>
            </a:r>
            <a:r>
              <a:rPr lang="en-US" sz="2200" dirty="0" err="1"/>
              <a:t>Haq</a:t>
            </a:r>
            <a:r>
              <a:rPr lang="en-US" sz="2200" dirty="0"/>
              <a:t>, “An experimental evaluation of different face recognition algorithms using closed circuit Television images,” 2017 IEEE 2nd International Conference on Signal and Image Processing (ICSIP), Singapore, 2017, pp. 51-54.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[2] J. Deng, W. Dong, R. </a:t>
            </a:r>
            <a:r>
              <a:rPr lang="en-US" sz="2200" dirty="0" err="1"/>
              <a:t>Socher</a:t>
            </a:r>
            <a:r>
              <a:rPr lang="en-US" sz="2200" dirty="0"/>
              <a:t>, L. Li, Kai Li and Li Fei-Fei, “ImageNet: A large-scale hierarchical image database,” 2009 IEEE Conference on Computer Vision and Pattern Recognition, Miami, FL, 2009, pp. 248-255.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[3] Karen </a:t>
            </a:r>
            <a:r>
              <a:rPr lang="en-US" sz="2200" dirty="0" err="1"/>
              <a:t>Simonyan</a:t>
            </a:r>
            <a:r>
              <a:rPr lang="en-US" sz="2200" dirty="0"/>
              <a:t>, Andrew Zisserman, “Very Deep Convolutional Networks for Large-Scale Image Recognition”, arXiv:1409.1556.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[4] Christian </a:t>
            </a:r>
            <a:r>
              <a:rPr lang="en-US" sz="2200" dirty="0" err="1"/>
              <a:t>Szegedy</a:t>
            </a:r>
            <a:r>
              <a:rPr lang="en-US" sz="2200" dirty="0"/>
              <a:t>, Vincent </a:t>
            </a:r>
            <a:r>
              <a:rPr lang="en-US" sz="2200" dirty="0" err="1"/>
              <a:t>Vanhoucke</a:t>
            </a:r>
            <a:r>
              <a:rPr lang="en-US" sz="2200" dirty="0"/>
              <a:t>, Sergey </a:t>
            </a:r>
            <a:r>
              <a:rPr lang="en-US" sz="2200" dirty="0" err="1"/>
              <a:t>Ioffe</a:t>
            </a:r>
            <a:r>
              <a:rPr lang="en-US" sz="2200" dirty="0"/>
              <a:t>, Jonathon </a:t>
            </a:r>
            <a:r>
              <a:rPr lang="en-US" sz="2200" dirty="0" err="1"/>
              <a:t>Shlens</a:t>
            </a:r>
            <a:r>
              <a:rPr lang="en-US" sz="2200" dirty="0"/>
              <a:t>, Zbigniew </a:t>
            </a:r>
            <a:r>
              <a:rPr lang="en-US" sz="2200" dirty="0" err="1"/>
              <a:t>Wojna</a:t>
            </a:r>
            <a:r>
              <a:rPr lang="en-US" sz="2200" dirty="0"/>
              <a:t>, “Rethinking the Inception Architecture for Computer Vision”, arXiv:1512.00567.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[5] Christian </a:t>
            </a:r>
            <a:r>
              <a:rPr lang="en-US" sz="2200" dirty="0" err="1"/>
              <a:t>Szegedy</a:t>
            </a:r>
            <a:r>
              <a:rPr lang="en-US" sz="2200" dirty="0"/>
              <a:t>, Sergey </a:t>
            </a:r>
            <a:r>
              <a:rPr lang="en-US" sz="2200" dirty="0" err="1"/>
              <a:t>Ioffe</a:t>
            </a:r>
            <a:r>
              <a:rPr lang="en-US" sz="2200" dirty="0"/>
              <a:t>, Vincent </a:t>
            </a:r>
            <a:r>
              <a:rPr lang="en-US" sz="2200" dirty="0" err="1"/>
              <a:t>Vanhoucke</a:t>
            </a:r>
            <a:r>
              <a:rPr lang="en-US" sz="2200" dirty="0"/>
              <a:t>, Alex Alemi, “Inception-v4, Inception-</a:t>
            </a:r>
            <a:r>
              <a:rPr lang="en-US" sz="2200" dirty="0" err="1"/>
              <a:t>ResNet</a:t>
            </a:r>
            <a:r>
              <a:rPr lang="en-US" sz="2200" dirty="0"/>
              <a:t> and the Impact of Residual Connections on Learning” arXiv:1602.07261.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[6] </a:t>
            </a:r>
            <a:r>
              <a:rPr lang="en-US" sz="2200" dirty="0" err="1"/>
              <a:t>Kaiming</a:t>
            </a:r>
            <a:r>
              <a:rPr lang="en-US" sz="2200" dirty="0"/>
              <a:t> He, </a:t>
            </a:r>
            <a:r>
              <a:rPr lang="en-US" sz="2200" dirty="0" err="1"/>
              <a:t>Xiangyu</a:t>
            </a:r>
            <a:r>
              <a:rPr lang="en-US" sz="2200" dirty="0"/>
              <a:t> Zhang, </a:t>
            </a:r>
            <a:r>
              <a:rPr lang="en-US" sz="2200" dirty="0" err="1"/>
              <a:t>Shaoqing</a:t>
            </a:r>
            <a:r>
              <a:rPr lang="en-US" sz="2200" dirty="0"/>
              <a:t> Ren, Jian Sun, “Deep Residual Learning for Image Recognition”, arXiv:1512.03385.</a:t>
            </a:r>
          </a:p>
          <a:p>
            <a:pPr indent="-276407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7DB6692-061F-0846-881A-506B9761FE02}"/>
              </a:ext>
            </a:extLst>
          </p:cNvPr>
          <p:cNvSpPr/>
          <p:nvPr/>
        </p:nvSpPr>
        <p:spPr>
          <a:xfrm>
            <a:off x="1" y="3726129"/>
            <a:ext cx="30275213" cy="455095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5" name="Titel 1">
            <a:extLst>
              <a:ext uri="{FF2B5EF4-FFF2-40B4-BE49-F238E27FC236}">
                <a16:creationId xmlns:a16="http://schemas.microsoft.com/office/drawing/2014/main" id="{CF7D0ED3-E0F4-2C43-8F1A-27FBDB72E94B}"/>
              </a:ext>
            </a:extLst>
          </p:cNvPr>
          <p:cNvSpPr txBox="1">
            <a:spLocks/>
          </p:cNvSpPr>
          <p:nvPr/>
        </p:nvSpPr>
        <p:spPr>
          <a:xfrm>
            <a:off x="1283684" y="4149744"/>
            <a:ext cx="27572937" cy="2193000"/>
          </a:xfrm>
          <a:prstGeom prst="rect">
            <a:avLst/>
          </a:prstGeom>
        </p:spPr>
        <p:txBody>
          <a:bodyPr/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6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Traubenbeeren Erkennung mittels Tiefenkamera </a:t>
            </a:r>
          </a:p>
          <a:p>
            <a:pPr algn="ctr"/>
            <a:r>
              <a:rPr lang="de-DE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Kinect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itel 1">
            <a:extLst>
              <a:ext uri="{FF2B5EF4-FFF2-40B4-BE49-F238E27FC236}">
                <a16:creationId xmlns:a16="http://schemas.microsoft.com/office/drawing/2014/main" id="{A3DB0FF7-B3E3-844A-BDEB-E0A06C735D1E}"/>
              </a:ext>
            </a:extLst>
          </p:cNvPr>
          <p:cNvSpPr txBox="1">
            <a:spLocks/>
          </p:cNvSpPr>
          <p:nvPr/>
        </p:nvSpPr>
        <p:spPr>
          <a:xfrm>
            <a:off x="1418592" y="5922265"/>
            <a:ext cx="27572937" cy="2193000"/>
          </a:xfrm>
          <a:prstGeom prst="rect">
            <a:avLst/>
          </a:prstGeom>
        </p:spPr>
        <p:txBody>
          <a:bodyPr anchor="ctr"/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6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Dominik Bücher und Peter Ott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Automotive Systems Engineering, Heilbronn University of Applied Sciences</a:t>
            </a:r>
          </a:p>
        </p:txBody>
      </p:sp>
      <p:sp>
        <p:nvSpPr>
          <p:cNvPr id="87" name="Textplatzhalter 3">
            <a:extLst>
              <a:ext uri="{FF2B5EF4-FFF2-40B4-BE49-F238E27FC236}">
                <a16:creationId xmlns:a16="http://schemas.microsoft.com/office/drawing/2014/main" id="{868086F8-35BA-564F-86AA-5437C0363C5B}"/>
              </a:ext>
            </a:extLst>
          </p:cNvPr>
          <p:cNvSpPr txBox="1">
            <a:spLocks/>
          </p:cNvSpPr>
          <p:nvPr/>
        </p:nvSpPr>
        <p:spPr>
          <a:xfrm>
            <a:off x="15695656" y="8439700"/>
            <a:ext cx="13215254" cy="915817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 Kinect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Kamera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platzhalter 3">
            <a:extLst>
              <a:ext uri="{FF2B5EF4-FFF2-40B4-BE49-F238E27FC236}">
                <a16:creationId xmlns:a16="http://schemas.microsoft.com/office/drawing/2014/main" id="{6C40365B-4090-EE4F-93DA-04D42AE1A951}"/>
              </a:ext>
            </a:extLst>
          </p:cNvPr>
          <p:cNvSpPr txBox="1">
            <a:spLocks/>
          </p:cNvSpPr>
          <p:nvPr/>
        </p:nvSpPr>
        <p:spPr>
          <a:xfrm>
            <a:off x="1485196" y="16664474"/>
            <a:ext cx="13215254" cy="915817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Versuchsaufbau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Gerade Verbindung 33">
            <a:extLst>
              <a:ext uri="{FF2B5EF4-FFF2-40B4-BE49-F238E27FC236}">
                <a16:creationId xmlns:a16="http://schemas.microsoft.com/office/drawing/2014/main" id="{AE293FA5-B2C4-864B-8F67-001A142948FE}"/>
              </a:ext>
            </a:extLst>
          </p:cNvPr>
          <p:cNvCxnSpPr/>
          <p:nvPr/>
        </p:nvCxnSpPr>
        <p:spPr>
          <a:xfrm>
            <a:off x="1352688" y="41595002"/>
            <a:ext cx="27450726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Elektronik, Elektronisches Gerät, Fahren enthält.&#10;&#10;Automatisch generierte Beschreibung">
            <a:extLst>
              <a:ext uri="{FF2B5EF4-FFF2-40B4-BE49-F238E27FC236}">
                <a16:creationId xmlns:a16="http://schemas.microsoft.com/office/drawing/2014/main" id="{BE4578B6-6E9C-A5EF-4E63-87C434D5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4171" y="8411102"/>
            <a:ext cx="3243264" cy="3243264"/>
          </a:xfrm>
          <a:prstGeom prst="rect">
            <a:avLst/>
          </a:prstGeom>
        </p:spPr>
      </p:pic>
      <p:sp>
        <p:nvSpPr>
          <p:cNvPr id="2" name="Textplatzhalter 14">
            <a:extLst>
              <a:ext uri="{FF2B5EF4-FFF2-40B4-BE49-F238E27FC236}">
                <a16:creationId xmlns:a16="http://schemas.microsoft.com/office/drawing/2014/main" id="{B76F266B-A1DA-C9A6-3BC1-0B8E992684CC}"/>
              </a:ext>
            </a:extLst>
          </p:cNvPr>
          <p:cNvSpPr txBox="1">
            <a:spLocks/>
          </p:cNvSpPr>
          <p:nvPr/>
        </p:nvSpPr>
        <p:spPr>
          <a:xfrm>
            <a:off x="15695656" y="9369859"/>
            <a:ext cx="11488694" cy="581419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99" b="1" dirty="0" err="1"/>
              <a:t>Allgemein</a:t>
            </a:r>
            <a:r>
              <a:rPr lang="en-US" sz="2799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Die Azure Kamera ermöglicht eine präzise Erfassung der dreidimensionalen Umgebung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Wobei die Aufnahmen der Tiefenkamera mit den Farbwerten der RGB-Kamera kombiniert werden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799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99" b="1" dirty="0" err="1"/>
              <a:t>Tiefenkamera</a:t>
            </a:r>
            <a:r>
              <a:rPr lang="en-US" sz="2799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799" dirty="0" err="1"/>
              <a:t>Auflösung</a:t>
            </a:r>
            <a:r>
              <a:rPr lang="en-US" sz="2799" dirty="0"/>
              <a:t>: 1024x1024 Pixel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799" dirty="0" err="1"/>
              <a:t>Nutzt</a:t>
            </a:r>
            <a:r>
              <a:rPr lang="en-US" sz="2799" dirty="0"/>
              <a:t> das Amplitude Modulated Continuous Wave (AMCW) Time-of-Flight (</a:t>
            </a:r>
            <a:r>
              <a:rPr lang="en-US" sz="2799" dirty="0" err="1"/>
              <a:t>ToF</a:t>
            </a:r>
            <a:r>
              <a:rPr lang="en-US" sz="2799" dirty="0"/>
              <a:t>) </a:t>
            </a:r>
            <a:r>
              <a:rPr lang="en-US" sz="2799" dirty="0" err="1"/>
              <a:t>Prinzip</a:t>
            </a:r>
            <a:r>
              <a:rPr lang="en-US" sz="2799" dirty="0"/>
              <a:t> </a:t>
            </a:r>
            <a:r>
              <a:rPr lang="en-US" sz="2799" dirty="0" err="1"/>
              <a:t>mit</a:t>
            </a:r>
            <a:r>
              <a:rPr lang="en-US" sz="2799" dirty="0"/>
              <a:t> </a:t>
            </a:r>
            <a:r>
              <a:rPr lang="en-US" sz="2799" dirty="0" err="1"/>
              <a:t>einem</a:t>
            </a:r>
            <a:r>
              <a:rPr lang="en-US" sz="2799" dirty="0"/>
              <a:t> 1-Megapixel Sensor</a:t>
            </a:r>
          </a:p>
          <a:p>
            <a:pPr marL="17459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799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99" b="1" dirty="0"/>
              <a:t>RGB-</a:t>
            </a:r>
            <a:r>
              <a:rPr lang="en-US" sz="2799" b="1" dirty="0" err="1"/>
              <a:t>Kamera</a:t>
            </a:r>
            <a:r>
              <a:rPr lang="en-US" sz="2799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99" dirty="0" err="1"/>
              <a:t>Auflösung</a:t>
            </a:r>
            <a:r>
              <a:rPr lang="en-US" sz="2799" dirty="0"/>
              <a:t>: 3840x2160 Pixel (4K-Qualität)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799" b="1" dirty="0"/>
          </a:p>
        </p:txBody>
      </p:sp>
      <p:pic>
        <p:nvPicPr>
          <p:cNvPr id="5" name="Grafik 4" descr="Ein Bild, das Im Haus, Wand enthält.&#10;&#10;Automatisch generierte Beschreibung">
            <a:extLst>
              <a:ext uri="{FF2B5EF4-FFF2-40B4-BE49-F238E27FC236}">
                <a16:creationId xmlns:a16="http://schemas.microsoft.com/office/drawing/2014/main" id="{096D4BDB-74C4-4C02-02B8-D4635A6F2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065" y="17517514"/>
            <a:ext cx="8262995" cy="61972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6BDE6E8-F710-8C00-EDFA-1F99100F14A7}"/>
              </a:ext>
            </a:extLst>
          </p:cNvPr>
          <p:cNvSpPr txBox="1"/>
          <p:nvPr/>
        </p:nvSpPr>
        <p:spPr>
          <a:xfrm>
            <a:off x="1418592" y="17580291"/>
            <a:ext cx="535804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Die Trauben und Kamera sind auf verstellbaren Achsen montiert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Für den versuch wurde die Distanz zwischen Trauben und Kamera auf 40cm gesetzt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Die Trauben hängen frei in der Luft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Vorerst werden nur grüne Trauben verwendet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03A58040-5448-1B2A-FAA6-DF764C3EE718}"/>
              </a:ext>
            </a:extLst>
          </p:cNvPr>
          <p:cNvSpPr txBox="1">
            <a:spLocks/>
          </p:cNvSpPr>
          <p:nvPr/>
        </p:nvSpPr>
        <p:spPr>
          <a:xfrm>
            <a:off x="15715778" y="17580291"/>
            <a:ext cx="13324256" cy="693167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Grundidee</a:t>
            </a:r>
            <a:r>
              <a:rPr lang="de-DE" sz="2800" dirty="0"/>
              <a:t>: RANSAC identifiziert geometrische Formen in einer Datenmenge durch das Ziehen zufälliger Stichproben und die Suche nach einer Mehrheit der Punkte, die der Form entsprechen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Stichprobenziehung</a:t>
            </a:r>
            <a:r>
              <a:rPr lang="de-DE" sz="2800" dirty="0"/>
              <a:t>: In jeder Iteration wird eine zufällige Stichprobe von Punkten ausgewählt, um eine potenzielle geometrische Form zu schätzen.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Modellprüfung</a:t>
            </a:r>
            <a:r>
              <a:rPr lang="de-DE" sz="2800" dirty="0"/>
              <a:t>: Das Modell wird mit den restlichen Daten verglichen, um die Anzahl der Punkte zu bestimmen, die der erkannten Form entsprechen.</a:t>
            </a:r>
          </a:p>
          <a:p>
            <a:pPr marL="174590"/>
            <a:r>
              <a:rPr lang="de-DE" sz="2400" dirty="0"/>
              <a:t>	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Iterationen</a:t>
            </a:r>
            <a:r>
              <a:rPr lang="de-DE" sz="2800" dirty="0"/>
              <a:t>: Der Prozess wird wiederholt, um die beste geometrische Form zu finden, die die Datenpunkte am besten repräsentiert.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b="1" dirty="0"/>
              <a:t>Endergebnis</a:t>
            </a:r>
            <a:r>
              <a:rPr lang="de-DE" sz="2800" dirty="0"/>
              <a:t>: Die Form mit den meisten unterstützenden Datenpunkten gilt als die beste Form.</a:t>
            </a:r>
          </a:p>
        </p:txBody>
      </p:sp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189AAA46-D892-079B-8587-206A66CCEA36}"/>
              </a:ext>
            </a:extLst>
          </p:cNvPr>
          <p:cNvSpPr txBox="1">
            <a:spLocks/>
          </p:cNvSpPr>
          <p:nvPr/>
        </p:nvSpPr>
        <p:spPr>
          <a:xfrm>
            <a:off x="15715778" y="26373976"/>
            <a:ext cx="13324256" cy="761900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/>
              <a:t>Für das Training wurde die </a:t>
            </a:r>
            <a:r>
              <a:rPr lang="de-DE" sz="2800" dirty="0" err="1"/>
              <a:t>PointNet</a:t>
            </a:r>
            <a:r>
              <a:rPr lang="de-DE" sz="2800" dirty="0"/>
              <a:t>-Architektur verwendet, diese erlaubt es Punktewolken als Eingabe Daten zu verwenden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536468" indent="-361878">
              <a:buFont typeface="Arial" panose="020B0604020202020204" pitchFamily="34" charset="0"/>
              <a:buChar char="•"/>
            </a:pPr>
            <a:r>
              <a:rPr lang="de-DE" sz="2800" dirty="0" err="1"/>
              <a:t>PointNet</a:t>
            </a:r>
            <a:r>
              <a:rPr lang="de-DE" sz="2800" dirty="0"/>
              <a:t> ist eine tiefenlernende Architektur, die speziell für die Verarbeitung und Analyse von 3D-Punktwolken entwickelt wurde. </a:t>
            </a:r>
          </a:p>
          <a:p>
            <a:pPr marL="536468" indent="-361878"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pic>
        <p:nvPicPr>
          <p:cNvPr id="21" name="Grafik 20" descr="Ein Bild, das Zeichnung, Cartoon, Entwurf, Darstellung enthält.&#10;&#10;Automatisch generierte Beschreibung">
            <a:extLst>
              <a:ext uri="{FF2B5EF4-FFF2-40B4-BE49-F238E27FC236}">
                <a16:creationId xmlns:a16="http://schemas.microsoft.com/office/drawing/2014/main" id="{F1265A4B-2D58-F73A-1EE2-D489766C4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6465" y="28989812"/>
            <a:ext cx="13276949" cy="4722702"/>
          </a:xfrm>
          <a:prstGeom prst="rect">
            <a:avLst/>
          </a:prstGeom>
        </p:spPr>
      </p:pic>
      <p:pic>
        <p:nvPicPr>
          <p:cNvPr id="23" name="Grafik 22" descr="Ein Bild, das Kinderkunst, Zeichnung, Clipart, Kunst enthält.&#10;&#10;Automatisch generierte Beschreibung">
            <a:extLst>
              <a:ext uri="{FF2B5EF4-FFF2-40B4-BE49-F238E27FC236}">
                <a16:creationId xmlns:a16="http://schemas.microsoft.com/office/drawing/2014/main" id="{64C131D6-CE48-FE37-A670-81571BD8D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199" y="26624873"/>
            <a:ext cx="7662251" cy="7302561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1094E0C3-1F14-5630-302B-F73EABEE2DC3}"/>
              </a:ext>
            </a:extLst>
          </p:cNvPr>
          <p:cNvSpPr txBox="1"/>
          <p:nvPr/>
        </p:nvSpPr>
        <p:spPr>
          <a:xfrm>
            <a:off x="1367804" y="26381997"/>
            <a:ext cx="6423646" cy="99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Bei diesem Verfahren werden spezielle Formen in der Punktewolke mittels RANSAC Algorithmus gesucht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diesem Fall werden versucht, Kugeln in der Punktewolke zu finden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+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Mit der RANSAC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shape-detection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werden fast alle Trauben in der Punktewolke erkannt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Es werden auch einige andere Kugeln erkannt, bei denen es sich nicht um Trauben handelt 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630232"/>
      </p:ext>
    </p:extLst>
  </p:cSld>
  <p:clrMapOvr>
    <a:masterClrMapping/>
  </p:clrMapOvr>
</p:sld>
</file>

<file path=ppt/theme/theme1.xml><?xml version="1.0" encoding="utf-8"?>
<a:theme xmlns:a="http://schemas.openxmlformats.org/drawingml/2006/main" name="HHN_Deutsc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HN_Engl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HN_Campus_KU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722</Words>
  <Application>Microsoft Office PowerPoint</Application>
  <PresentationFormat>Benutzerdefiniert</PresentationFormat>
  <Paragraphs>88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Calibri</vt:lpstr>
      <vt:lpstr>Courier New</vt:lpstr>
      <vt:lpstr>Symbol</vt:lpstr>
      <vt:lpstr>Wingdings</vt:lpstr>
      <vt:lpstr>HHN_Deutsch</vt:lpstr>
      <vt:lpstr>HHN_English</vt:lpstr>
      <vt:lpstr>HHN_Campus_KUEN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Amon</dc:creator>
  <cp:lastModifiedBy>Dominik Buecher</cp:lastModifiedBy>
  <cp:revision>50</cp:revision>
  <cp:lastPrinted>2019-04-12T08:59:46Z</cp:lastPrinted>
  <dcterms:created xsi:type="dcterms:W3CDTF">2019-04-01T08:48:23Z</dcterms:created>
  <dcterms:modified xsi:type="dcterms:W3CDTF">2024-05-27T15:37:34Z</dcterms:modified>
</cp:coreProperties>
</file>