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660D-C697-E241-BF94-153F481C5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29DAF-3114-B448-8FB8-DB5471684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1923-8932-7D4D-BEEE-3FAECCC6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63ED-FEFE-8A44-86C5-485BBFD5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91F9-BD1D-864D-BDFB-410B75E5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5329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53F5-4076-8742-BF15-9C109EE9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8E722-5BF9-0B43-B671-E996D2A40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A5E8-F0E2-6949-BAE1-36960AB4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07D6-396F-2D42-AEB7-D88C4985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A25D2-3780-304A-8872-09CBCD1E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926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55F33-9DBF-6C41-98C1-B6A2F13E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75577-AB1D-9543-96C7-CE919431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B3D8-CBA3-5143-89B2-B033D196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175D-3309-6C4B-ADA0-0039BC3F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B3D2-3AEE-1A40-93BF-147472F2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34310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72F-CE6C-B446-A803-678F7AB0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0DC3-629B-1148-A4B6-2EDCC881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2685-6391-D844-BDB2-E02A837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4262-C561-274D-9ABF-6BE1C80D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AA32-9539-E24D-856A-FEB46D51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563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AD9D-9865-8B44-AE18-6663CAEA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29E53-F359-4C40-8C21-79515E983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E311-650D-2642-9230-3395636D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3628-3D2C-C942-B2EC-8269F1F3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2C0F-0E62-9948-A8FF-00F7908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23840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F57A-D2B0-5C40-9FA9-F4FF520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DAB5-CFA9-D44A-ADD1-F38322F5A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7C9DD-FA4A-9C44-90E4-23337B10D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8171-7082-034D-B317-1C441E71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A59AA-3125-2C48-A39F-348F5B39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ADC7-1DB7-3742-9795-0A2E60D1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892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9DDA-BC9A-1C40-ADFD-CE4F31D4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986FB-1C58-234F-9F11-AE63D8A8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9047-C768-CC40-BEB2-ED93497DE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ADCFE-5913-7E4E-B6D8-20C13C762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F013A-29CB-0340-A027-A3728393D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42BB7-C51F-D84C-AEAE-11C8296F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A1AF5-6B8E-3147-9956-8435AD71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58F50-43E1-0E4E-9D21-3B4B0927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0631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85B7-0C10-E045-B994-F14A2000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66143-3B04-6F4B-8A59-BE398CA8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061A4-7C54-6D47-BC44-7FB12B57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8C4B5-970C-BF44-88D8-AA8B467E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3422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084F7-B3B8-F74D-BC2B-3CF378DE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F748-64C8-5343-924E-7326BC14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15FFE-39C5-6F4F-B09C-3B28F15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36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F24D-599D-1649-A64B-8FDC30DD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70E9-BB6D-AA47-801E-9E1CEEA2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ECBED-BFEA-534D-9656-ABF28ADCA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B0911-E528-B947-9614-BB3BECAF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CB1F-F81E-9341-AF70-213C1892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38211-0870-A64F-99B7-326F5D77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7212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8B64-F6E0-7E46-B12B-456BEA85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4DEFA-DA70-7F42-96A2-8BA07A810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8178-CDAA-374A-8D1C-8D1C0688D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075F0-288F-B448-944C-6F5D9752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EEEA6-2A99-3342-9C52-E455C367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73D1C-F01D-DE4F-86A7-2D425EED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3389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23E4-78AA-2E46-AC69-5BE8ACAE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BA9A-FADD-6642-8E95-621B851A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75EA-6340-2E48-99ED-CCB927F0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1A49-6507-3941-8675-9ECFFBC1585A}" type="datetimeFigureOut">
              <a:rPr lang="en-SK" smtClean="0"/>
              <a:t>18/02/2021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A446-20AD-D140-B16B-A31AD9FC8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EAC6-740D-CF43-B5D1-DE739547F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1FDC-4DD7-D84B-909A-298C255AC2C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37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858-6A33-D04A-9717-A9F4C8614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K" dirty="0"/>
              <a:t>Architektury systemov strojoveho ucenia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5E2E4-7F6B-F149-9D80-3759214B7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K" dirty="0"/>
              <a:t>Machine learning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60776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A556-94E6-3E40-BEBB-CD0CD9C3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High level architektura</a:t>
            </a:r>
            <a:br>
              <a:rPr lang="en-SK" dirty="0"/>
            </a:br>
            <a:r>
              <a:rPr lang="en-SK" dirty="0"/>
              <a:t>(trenovanie-&gt;v davkach, predikcia-&gt;za behu)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56F4-D527-5640-9CA6-DE88D117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0500" cy="4351338"/>
          </a:xfrm>
        </p:spPr>
        <p:txBody>
          <a:bodyPr/>
          <a:lstStyle/>
          <a:p>
            <a:r>
              <a:rPr lang="en-SK" b="1" dirty="0"/>
              <a:t>Vyhodnocovacia vrstva </a:t>
            </a:r>
            <a:r>
              <a:rPr lang="en-SK" dirty="0"/>
              <a:t>– sluzi na monitorovanie modelov nasadenych v produkcii (napr. ako dobre sa predikcie v produkcii zhoduju s predikciami na trenovacich datach)</a:t>
            </a:r>
          </a:p>
          <a:p>
            <a:r>
              <a:rPr lang="en-SK" b="1" dirty="0"/>
              <a:t>Predikcna vrstva </a:t>
            </a:r>
            <a:r>
              <a:rPr lang="en-SK" dirty="0"/>
              <a:t>– z vygenerovanych priznakov vykonava predikcie  </a:t>
            </a:r>
          </a:p>
          <a:p>
            <a:r>
              <a:rPr lang="en-SK" b="1" dirty="0"/>
              <a:t>Priznakova vrstva </a:t>
            </a:r>
            <a:r>
              <a:rPr lang="en-SK" dirty="0"/>
              <a:t>– zodpovedna za generovanie priznakov z dat </a:t>
            </a:r>
          </a:p>
          <a:p>
            <a:r>
              <a:rPr lang="en-SK" b="1" dirty="0"/>
              <a:t>Datova vrstva </a:t>
            </a:r>
            <a:r>
              <a:rPr lang="en-SK" dirty="0"/>
              <a:t>– sprostredkovava pristup k vsetkym datovym zdrojom </a:t>
            </a:r>
          </a:p>
        </p:txBody>
      </p:sp>
      <p:pic>
        <p:nvPicPr>
          <p:cNvPr id="5" name="Picture 4" descr="A picture containing text, sign, pointing, highway&#10;&#10;Description automatically generated">
            <a:extLst>
              <a:ext uri="{FF2B5EF4-FFF2-40B4-BE49-F238E27FC236}">
                <a16:creationId xmlns:a16="http://schemas.microsoft.com/office/drawing/2014/main" id="{38C32A7A-B18A-FF4A-84F9-32BF57D3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0" y="1677194"/>
            <a:ext cx="213899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1933-AC28-AB43-BD54-5FBBB23A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Architektura – trenovacia faza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E8498C-C620-7248-A657-21B8ED4C3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405" y="1825625"/>
            <a:ext cx="5767190" cy="4351338"/>
          </a:xfrm>
        </p:spPr>
      </p:pic>
    </p:spTree>
    <p:extLst>
      <p:ext uri="{BB962C8B-B14F-4D97-AF65-F5344CB8AC3E}">
        <p14:creationId xmlns:p14="http://schemas.microsoft.com/office/powerpoint/2010/main" val="140248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C539-E990-B84B-95C3-6AE5EC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Architektura – faza predikcie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85C88C-5AE4-824D-AA2F-B3BB955BC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362" y="1825625"/>
            <a:ext cx="4533275" cy="4351338"/>
          </a:xfrm>
        </p:spPr>
      </p:pic>
    </p:spTree>
    <p:extLst>
      <p:ext uri="{BB962C8B-B14F-4D97-AF65-F5344CB8AC3E}">
        <p14:creationId xmlns:p14="http://schemas.microsoft.com/office/powerpoint/2010/main" val="189739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B591-0BE5-B343-8EAF-498D0837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3158F9-E31E-714E-B88B-1E8856B98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15" y="1825625"/>
            <a:ext cx="8241170" cy="4351338"/>
          </a:xfrm>
        </p:spPr>
      </p:pic>
    </p:spTree>
    <p:extLst>
      <p:ext uri="{BB962C8B-B14F-4D97-AF65-F5344CB8AC3E}">
        <p14:creationId xmlns:p14="http://schemas.microsoft.com/office/powerpoint/2010/main" val="174345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B0BC-7CD2-BA4D-A546-26A8F213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32FADA-2BB6-8E4F-B231-BEEFEC36A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356" y="455003"/>
            <a:ext cx="6323288" cy="5734660"/>
          </a:xfrm>
        </p:spPr>
      </p:pic>
    </p:spTree>
    <p:extLst>
      <p:ext uri="{BB962C8B-B14F-4D97-AF65-F5344CB8AC3E}">
        <p14:creationId xmlns:p14="http://schemas.microsoft.com/office/powerpoint/2010/main" val="54306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C59E-C747-9642-87A9-BE729AF0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AE85-6AED-AF44-B201-20BB8E5E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SK" dirty="0"/>
              <a:t>Nasadenie strojoveho ucenia v produkcnom prostredi vyzaduje viacero rozlicnych komponentov:</a:t>
            </a:r>
          </a:p>
          <a:p>
            <a:pPr lvl="2"/>
            <a:r>
              <a:rPr lang="en-SK" dirty="0"/>
              <a:t>Infrastruktura (hardver, OS)</a:t>
            </a:r>
          </a:p>
          <a:p>
            <a:pPr lvl="2"/>
            <a:r>
              <a:rPr lang="en-SK" dirty="0"/>
              <a:t>Aplikacie (programy vykonavajuce specificke ulohy)</a:t>
            </a:r>
          </a:p>
          <a:p>
            <a:pPr lvl="2"/>
            <a:r>
              <a:rPr lang="en-SK" dirty="0"/>
              <a:t>Data</a:t>
            </a:r>
          </a:p>
          <a:p>
            <a:pPr lvl="2"/>
            <a:r>
              <a:rPr lang="en-SK" dirty="0"/>
              <a:t>Dokumentacia</a:t>
            </a:r>
          </a:p>
          <a:p>
            <a:pPr lvl="2"/>
            <a:r>
              <a:rPr lang="en-SK" dirty="0"/>
              <a:t>Konfiguracne subory</a:t>
            </a:r>
          </a:p>
          <a:p>
            <a:pPr lvl="2"/>
            <a:r>
              <a:rPr lang="en-GB" dirty="0"/>
              <a:t>A</a:t>
            </a:r>
            <a:r>
              <a:rPr lang="en-SK" dirty="0"/>
              <a:t>td.</a:t>
            </a:r>
          </a:p>
          <a:p>
            <a:pPr lvl="1"/>
            <a:r>
              <a:rPr lang="en-SK" dirty="0"/>
              <a:t>Spolu tieto komponenty tvoria system</a:t>
            </a:r>
          </a:p>
          <a:p>
            <a:pPr lvl="1"/>
            <a:endParaRPr lang="en-SK" dirty="0"/>
          </a:p>
          <a:p>
            <a:pPr lvl="1"/>
            <a:r>
              <a:rPr lang="en-SK" dirty="0"/>
              <a:t>Moze to byt jednoducha aplikacia alebo aj komplexny system  tvoreny stovkami ludmi</a:t>
            </a:r>
          </a:p>
          <a:p>
            <a:pPr lvl="1"/>
            <a:r>
              <a:rPr lang="en-SK" dirty="0"/>
              <a:t>Na popis systemu pouzivame architekturu systemu</a:t>
            </a:r>
          </a:p>
        </p:txBody>
      </p:sp>
    </p:spTree>
    <p:extLst>
      <p:ext uri="{BB962C8B-B14F-4D97-AF65-F5344CB8AC3E}">
        <p14:creationId xmlns:p14="http://schemas.microsoft.com/office/powerpoint/2010/main" val="23233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5F1-CA52-3D45-8B84-2F6BA78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Architektura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4F55-2FEE-4C48-9ECF-CDF6DDA3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ISO/IEC 42010 definuje architekturu ako:</a:t>
            </a:r>
          </a:p>
          <a:p>
            <a:pPr lvl="1"/>
            <a:r>
              <a:rPr lang="en-SK" dirty="0"/>
              <a:t>“fundamental concepts or properties of system in its environment embodied in its elements, relationships, and in the principles of its design and evolution”</a:t>
            </a:r>
          </a:p>
          <a:p>
            <a:pPr lvl="1"/>
            <a:endParaRPr lang="en-SK" dirty="0"/>
          </a:p>
          <a:p>
            <a:r>
              <a:rPr lang="en-SK" dirty="0"/>
              <a:t>Sposob akym su komponenty usporiadane a interakcia medzi nimi</a:t>
            </a:r>
          </a:p>
        </p:txBody>
      </p:sp>
    </p:spTree>
    <p:extLst>
      <p:ext uri="{BB962C8B-B14F-4D97-AF65-F5344CB8AC3E}">
        <p14:creationId xmlns:p14="http://schemas.microsoft.com/office/powerpoint/2010/main" val="329312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C4A3-13CD-2946-8214-A39E666A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Preco zacat navrh systemu architekturou?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899B-FC1C-B741-8FEE-43EF6E38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Vyvoj a nasadenie ML systemov je relativne rychle</a:t>
            </a:r>
          </a:p>
          <a:p>
            <a:endParaRPr lang="en-SK" dirty="0"/>
          </a:p>
          <a:p>
            <a:r>
              <a:rPr lang="en-SK" dirty="0"/>
              <a:t>Udrziavanie ML systemov je vyzva/namahave</a:t>
            </a:r>
          </a:p>
          <a:p>
            <a:r>
              <a:rPr lang="en-SK" dirty="0"/>
              <a:t>Dokladne planovanie a navrh architektury moze redukovat potencionalne chyby v systeme</a:t>
            </a:r>
          </a:p>
          <a:p>
            <a:r>
              <a:rPr lang="en-SK" dirty="0"/>
              <a:t>Zdielane porozumenie architektury – Datovy analytici, Programatory, DevOps, Biznis ludia</a:t>
            </a:r>
          </a:p>
          <a:p>
            <a:pPr marL="0" indent="0">
              <a:buNone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6509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AB23-A877-3A4F-9E0E-BFC010EF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Specificke vyzvy pri ML systemoch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AFB6-CE86-C14B-B022-D700B072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</a:t>
            </a:r>
            <a:r>
              <a:rPr lang="en-SK" b="1" dirty="0"/>
              <a:t>eprodukovatelnost</a:t>
            </a:r>
            <a:r>
              <a:rPr lang="en-SK" dirty="0"/>
              <a:t> – dolezita pre:</a:t>
            </a:r>
          </a:p>
          <a:p>
            <a:pPr lvl="1"/>
            <a:r>
              <a:rPr lang="en-GB" dirty="0"/>
              <a:t>V</a:t>
            </a:r>
            <a:r>
              <a:rPr lang="en-SK" dirty="0"/>
              <a:t>yvoj</a:t>
            </a:r>
          </a:p>
          <a:p>
            <a:pPr lvl="1"/>
            <a:r>
              <a:rPr lang="en-GB" dirty="0"/>
              <a:t>V</a:t>
            </a:r>
            <a:r>
              <a:rPr lang="en-SK" dirty="0"/>
              <a:t>ylepsovanie modelov</a:t>
            </a:r>
          </a:p>
          <a:p>
            <a:pPr lvl="1"/>
            <a:r>
              <a:rPr lang="en-GB" dirty="0"/>
              <a:t>A</a:t>
            </a:r>
            <a:r>
              <a:rPr lang="en-SK" dirty="0"/>
              <a:t>udity</a:t>
            </a:r>
          </a:p>
          <a:p>
            <a:pPr lvl="1"/>
            <a:r>
              <a:rPr lang="en-GB" dirty="0"/>
              <a:t>R</a:t>
            </a:r>
            <a:r>
              <a:rPr lang="en-SK" dirty="0"/>
              <a:t>egulacia </a:t>
            </a:r>
          </a:p>
          <a:p>
            <a:r>
              <a:rPr lang="en-SK" b="1" dirty="0"/>
              <a:t>Prepletenie-</a:t>
            </a:r>
            <a:r>
              <a:rPr lang="en-SK" dirty="0"/>
              <a:t>  Zmenime nieco -&gt; zmeni sa vsetko</a:t>
            </a:r>
          </a:p>
          <a:p>
            <a:r>
              <a:rPr lang="en-SK" b="1" dirty="0"/>
              <a:t>Datova zavislost</a:t>
            </a:r>
          </a:p>
          <a:p>
            <a:r>
              <a:rPr lang="en-SK" b="1" dirty="0"/>
              <a:t>Problem s konfiguracia</a:t>
            </a:r>
          </a:p>
          <a:p>
            <a:r>
              <a:rPr lang="en-SK" b="1" dirty="0"/>
              <a:t>Priprava dat a priznakov</a:t>
            </a:r>
          </a:p>
          <a:p>
            <a:r>
              <a:rPr lang="en-SK" b="1" dirty="0"/>
              <a:t>Chyby v modeloch su tazko odhalitelne pomocou tradicnych testov</a:t>
            </a:r>
          </a:p>
          <a:p>
            <a:r>
              <a:rPr lang="en-SK" b="1" dirty="0"/>
              <a:t>Vela ludi zapojenych pri navrhu a implementacii ML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409372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7A34-FA75-184E-BF99-94003C5E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K" dirty="0"/>
              <a:t>Vela ludi zapojenych pri navrhu a implementacii ML</a:t>
            </a:r>
            <a:br>
              <a:rPr lang="en-SK" dirty="0"/>
            </a:br>
            <a:endParaRPr lang="en-SK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0EFD797-90FC-C340-89DF-C52CD55D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940" y="1825625"/>
            <a:ext cx="8660120" cy="4351338"/>
          </a:xfrm>
        </p:spPr>
      </p:pic>
    </p:spTree>
    <p:extLst>
      <p:ext uri="{BB962C8B-B14F-4D97-AF65-F5344CB8AC3E}">
        <p14:creationId xmlns:p14="http://schemas.microsoft.com/office/powerpoint/2010/main" val="398323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B9AF-EE81-FA45-B6C0-EFA94428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Vyvojarske vs produkcne prostredie (ML)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F0F0AF-245C-D746-B42D-705954CF5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233457"/>
              </p:ext>
            </p:extLst>
          </p:nvPr>
        </p:nvGraphicFramePr>
        <p:xfrm>
          <a:off x="838200" y="1825625"/>
          <a:ext cx="1051559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0934992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25130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9957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Vyskumne prostredie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Produkcia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dirty="0"/>
                        <a:t>Oddelene od koncoveho pouzivatela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ano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7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dirty="0"/>
                        <a:t>Reprodukcnost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niekedy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SK" dirty="0"/>
                        <a:t>koro stale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dirty="0"/>
                        <a:t>Skalovatelnost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nie</a:t>
                      </a:r>
                      <a:endParaRPr lang="en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6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dirty="0"/>
                        <a:t>Moze byt vykonavane 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dirty="0"/>
                        <a:t>Planovanie infrastruktury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niekedy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SK" dirty="0"/>
                        <a:t>koro stale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1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dirty="0"/>
                        <a:t>Obtiazne vykonavat experimenty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1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5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1B48-33F8-AA4F-A9C4-D4A9CE89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Klucove principy ML architektury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CFB8-7369-3249-B686-8708416E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b="1" dirty="0"/>
              <a:t>Reprodukcnost</a:t>
            </a:r>
            <a:r>
              <a:rPr lang="en-SK" dirty="0"/>
              <a:t> – moznost replikacie ML predikcie</a:t>
            </a:r>
          </a:p>
          <a:p>
            <a:r>
              <a:rPr lang="en-SK" b="1" dirty="0"/>
              <a:t>Automatizacia</a:t>
            </a:r>
            <a:r>
              <a:rPr lang="en-SK" dirty="0"/>
              <a:t> – pretrenovanie, aktualizacia a nasadenie modelov</a:t>
            </a:r>
          </a:p>
          <a:p>
            <a:r>
              <a:rPr lang="en-SK" b="1" dirty="0"/>
              <a:t>Rozsiritelnost</a:t>
            </a:r>
            <a:r>
              <a:rPr lang="en-SK" dirty="0"/>
              <a:t> – moznost lahko pridat a aktualizovat modely</a:t>
            </a:r>
          </a:p>
          <a:p>
            <a:r>
              <a:rPr lang="en-SK" b="1" dirty="0"/>
              <a:t>Modularnost</a:t>
            </a:r>
            <a:r>
              <a:rPr lang="en-SK" dirty="0"/>
              <a:t> – Kod pre predspracovanie dat pouzity pri trenovani by mal byt organizovany do “pipelines” a jednoducho pouzitelny pri nasadeni modelu </a:t>
            </a:r>
          </a:p>
          <a:p>
            <a:r>
              <a:rPr lang="en-SK" b="1" dirty="0"/>
              <a:t>Skalovatelnost</a:t>
            </a:r>
          </a:p>
          <a:p>
            <a:r>
              <a:rPr lang="en-SK" b="1" dirty="0"/>
              <a:t>Testovanie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58508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921A-EE48-EB49-B171-3B070ECA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Typy architektur ML systemov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778B8-1833-5147-9B4C-C0E95D143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68172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386867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64579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29207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19784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09283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Pattern 1</a:t>
                      </a:r>
                    </a:p>
                    <a:p>
                      <a:r>
                        <a:rPr lang="en-SK" dirty="0"/>
                        <a:t>(REST 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Pattern 2</a:t>
                      </a:r>
                    </a:p>
                    <a:p>
                      <a:r>
                        <a:rPr lang="en-SK" dirty="0"/>
                        <a:t>(zdielana 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Pattern 3</a:t>
                      </a:r>
                    </a:p>
                    <a:p>
                      <a:r>
                        <a:rPr lang="en-SK" dirty="0"/>
                        <a:t>(prudy dat)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Pattern 4</a:t>
                      </a:r>
                    </a:p>
                    <a:p>
                      <a:r>
                        <a:rPr lang="en-SK" dirty="0"/>
                        <a:t>(mobilna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9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dirty="0"/>
                        <a:t>trenovanie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Davky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Davky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Prudy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Prudy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5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  <a:r>
                        <a:rPr lang="en-SK" dirty="0"/>
                        <a:t>redikcia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Za behu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Davky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Prudy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Za behu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7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dirty="0"/>
                        <a:t>Ziskanie vysledkov predikcii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Message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API v 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SK" dirty="0"/>
                        <a:t>atencia pri predikcii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Prijatelna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Vysoka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Velmi nizka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Nizka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1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SK" dirty="0"/>
                        <a:t>anazovanie systemu (obtiaznost)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Prijatelne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Lahka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Velmi tazka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dirty="0"/>
                        <a:t>Prijatelna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7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9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453</Words>
  <Application>Microsoft Macintosh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Architektury systemov strojoveho ucenia</vt:lpstr>
      <vt:lpstr>System</vt:lpstr>
      <vt:lpstr>Architektura</vt:lpstr>
      <vt:lpstr>Preco zacat navrh systemu architekturou?</vt:lpstr>
      <vt:lpstr>Specificke vyzvy pri ML systemoch</vt:lpstr>
      <vt:lpstr>Vela ludi zapojenych pri navrhu a implementacii ML </vt:lpstr>
      <vt:lpstr>Vyvojarske vs produkcne prostredie (ML)</vt:lpstr>
      <vt:lpstr>Klucove principy ML architektury</vt:lpstr>
      <vt:lpstr>Typy architektur ML systemov</vt:lpstr>
      <vt:lpstr>High level architektura (trenovanie-&gt;v davkach, predikcia-&gt;za behu)</vt:lpstr>
      <vt:lpstr>Architektura – trenovacia faza</vt:lpstr>
      <vt:lpstr>Architektura – faza predikcie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34</cp:revision>
  <dcterms:created xsi:type="dcterms:W3CDTF">2021-02-17T16:19:14Z</dcterms:created>
  <dcterms:modified xsi:type="dcterms:W3CDTF">2021-02-18T08:07:26Z</dcterms:modified>
</cp:coreProperties>
</file>