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66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6F822-4517-4FA5-854D-F593A49F54B3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1E3F-BFCB-4E62-AE02-DCB626397E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00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61E3F-BFCB-4E62-AE02-DCB626397E7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56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288C39-758B-6D27-6E62-FE1A19C2C1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r="1926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21494BC-56F6-5420-4DEF-6E7F3A55C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F6FD31A-4260-93A3-82BF-60FF84F6C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451678-4E93-C196-5787-8F490C8C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5146B4C-E0FF-B64A-C605-038A27B9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B129AA-470B-C930-1133-433259FA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12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5E4ABC-215C-6962-407F-95D2BDAD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6B6408E-1D77-5C83-E1CF-1B22F46A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9EBFA4-6665-9781-473A-51A16AA9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A6CB54-2BE6-3CDF-9DEA-ED55E69E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FDEAB8-84E4-78AC-BD2D-B0FB8299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3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E1E3D87-5AC7-BB7D-8B92-E63C6B98D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F1D4F15-C15D-40BB-64D7-C71F188C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FF6323-2547-084E-1710-B63CEA03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FB7BBE-20BE-3B64-14FD-BB9C538F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63F7E-CFA7-6B90-3F18-7EF4255F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593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03444E-4446-FBDD-7B1E-F8FCDF7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344154-FA16-9CA7-0B75-00F4D74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7EBDF9-0510-3521-2848-0B7960D7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6DC93EA-F535-167E-1A21-DAFDD044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505935-4652-E18E-E6CF-A2E2B7E3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68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42D08-BA64-2B3B-9F6B-6BD8BA3F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2AF3B7B-3270-396F-3075-34C34AE7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5010A76-EB89-2163-18E9-363EAC99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D20C5-2917-368D-6240-9F484B5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EB7B090-3AB3-4024-68DD-44B7EA0F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2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C7C15D-5418-09A8-459A-2D310A1E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9BF80E-62D4-687D-B3CD-526411D4D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4B0320-9BAD-3813-F042-62D0F104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469D062-329A-A4C9-76EB-44F9DE6D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F76D3CA-EE23-B593-653F-ADE282AB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E1014F1-88A5-F028-F9DD-B7E15D1B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837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9A33E3-C4B0-D1D2-DECE-A87D3659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AEFB6BE-7673-C844-54FB-F73891B5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82C5104-58D4-7DE5-DA17-73A3D0FB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9E9C1B6-4E34-FBF3-91B7-BAF0FA79E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2F62707-26BA-3E1B-289B-AF9B4D05F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B5684D2-91D4-9A71-3C4A-7831CAC1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13B16CF-655B-B66B-0820-7FD9A941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2D36320-96C6-37BE-B616-DF064143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10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DBF177-965A-6B9C-391C-5972BB26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56B1C3E-E108-DADC-878A-04C26A1C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468DD90-185C-ECA1-C5D5-A2FCC277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CE092E6-AAA9-1CF9-255D-A0E0471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329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67AEC58-1CCE-E8A7-34B4-900E721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0CBAB32-D57F-3FBD-B4B1-75FC2124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7AD45C1-667B-F6BC-0EEF-6B1E05DA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67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0D2E6-BB6C-DEFD-42C8-DBA1CC88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29BF86-8C74-4D84-AB05-366DA486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B6A7292-7C8B-5DE5-89D0-AC13A33E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D3285B-AE94-2299-9F5F-78B2386D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7FB961B-706A-261E-9F5C-152AD7EC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E23405A-338A-7FB9-8710-DDFF76F5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28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860E4D-793D-F75B-8567-33F23ACB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29165F7-8DA3-AA70-F848-AF0CB9F6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FCC1654-9823-E462-13C4-A8AF5DFA3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502348C-41D2-62CF-EE30-6973E70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E0A9E2-DF9A-FCE0-EC9E-524F7C3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11CC7B2-657A-BB08-67FE-40BD3644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012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6E971CE1-7E67-7321-6FFC-94166F42791F}"/>
              </a:ext>
            </a:extLst>
          </p:cNvPr>
          <p:cNvSpPr/>
          <p:nvPr userDrawn="1"/>
        </p:nvSpPr>
        <p:spPr>
          <a:xfrm>
            <a:off x="654341" y="1047404"/>
            <a:ext cx="11336768" cy="5546343"/>
          </a:xfrm>
          <a:custGeom>
            <a:avLst/>
            <a:gdLst>
              <a:gd name="connsiteX0" fmla="*/ 11334459 w 11341916"/>
              <a:gd name="connsiteY0" fmla="*/ 18642 h 5494789"/>
              <a:gd name="connsiteX1" fmla="*/ 11341916 w 11341916"/>
              <a:gd name="connsiteY1" fmla="*/ 5108895 h 5494789"/>
              <a:gd name="connsiteX2" fmla="*/ 10947633 w 11341916"/>
              <a:gd name="connsiteY2" fmla="*/ 5494789 h 5494789"/>
              <a:gd name="connsiteX3" fmla="*/ 0 w 11341916"/>
              <a:gd name="connsiteY3" fmla="*/ 5494789 h 5494789"/>
              <a:gd name="connsiteX4" fmla="*/ 0 w 11341916"/>
              <a:gd name="connsiteY4" fmla="*/ 5343787 h 5494789"/>
              <a:gd name="connsiteX5" fmla="*/ 10914077 w 11341916"/>
              <a:gd name="connsiteY5" fmla="*/ 5343787 h 5494789"/>
              <a:gd name="connsiteX6" fmla="*/ 11190914 w 11341916"/>
              <a:gd name="connsiteY6" fmla="*/ 5050172 h 5494789"/>
              <a:gd name="connsiteX7" fmla="*/ 11199303 w 11341916"/>
              <a:gd name="connsiteY7" fmla="*/ 0 h 5494789"/>
              <a:gd name="connsiteX8" fmla="*/ 11334459 w 11341916"/>
              <a:gd name="connsiteY8" fmla="*/ 18642 h 54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1916" h="5494789">
                <a:moveTo>
                  <a:pt x="11334459" y="18642"/>
                </a:moveTo>
                <a:cubicBezTo>
                  <a:pt x="11336945" y="1715393"/>
                  <a:pt x="11339430" y="3412144"/>
                  <a:pt x="11341916" y="5108895"/>
                </a:cubicBezTo>
                <a:lnTo>
                  <a:pt x="10947633" y="5494789"/>
                </a:lnTo>
                <a:lnTo>
                  <a:pt x="0" y="5494789"/>
                </a:lnTo>
                <a:lnTo>
                  <a:pt x="0" y="5343787"/>
                </a:lnTo>
                <a:lnTo>
                  <a:pt x="10914077" y="5343787"/>
                </a:lnTo>
                <a:lnTo>
                  <a:pt x="11190914" y="5050172"/>
                </a:lnTo>
                <a:cubicBezTo>
                  <a:pt x="11193710" y="3366781"/>
                  <a:pt x="11196507" y="1683391"/>
                  <a:pt x="11199303" y="0"/>
                </a:cubicBezTo>
                <a:lnTo>
                  <a:pt x="11334459" y="18642"/>
                </a:lnTo>
                <a:close/>
              </a:path>
            </a:pathLst>
          </a:custGeom>
          <a:solidFill>
            <a:srgbClr val="FF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813230F-74E3-D376-EEF6-A51069E9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65228B-DA47-1874-2661-0B9A355C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CB3997-1223-7FFC-A10C-AFFB3CF0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BAD9-C712-41C6-807F-DE473E520448}" type="datetimeFigureOut">
              <a:rPr lang="nb-NO" smtClean="0"/>
              <a:t>28.04.2023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9E4CF6-7595-5248-9EE3-EFB02812D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E798B8-8A65-6B83-5938-1126F4E2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2BA-0AC0-4661-99DC-026E1A0F5EB2}" type="slidenum">
              <a:rPr lang="nb-NO" smtClean="0"/>
              <a:t>‹#›</a:t>
            </a:fld>
            <a:endParaRPr lang="nb-NO"/>
          </a:p>
        </p:txBody>
      </p:sp>
      <p:pic>
        <p:nvPicPr>
          <p:cNvPr id="4098" name="Picture 2" descr="Hjem | IL Trond">
            <a:extLst>
              <a:ext uri="{FF2B5EF4-FFF2-40B4-BE49-F238E27FC236}">
                <a16:creationId xmlns:a16="http://schemas.microsoft.com/office/drawing/2014/main" id="{665B22F8-970A-0454-0CB7-645967780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716" y="0"/>
            <a:ext cx="2553284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5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D10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101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101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101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101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F8BED9-3120-627E-9E81-2EFE2377A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4" r="10314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8C848A4-9EA5-FB59-CAD8-BB875E8A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b-NO" b="1" dirty="0">
                <a:solidFill>
                  <a:srgbClr val="FFFFFF"/>
                </a:solidFill>
              </a:rPr>
              <a:t>Sponsorpakker</a:t>
            </a:r>
            <a:br>
              <a:rPr lang="nb-NO" b="1" dirty="0">
                <a:solidFill>
                  <a:srgbClr val="FFFFFF"/>
                </a:solidFill>
              </a:rPr>
            </a:br>
            <a:r>
              <a:rPr lang="nb-NO" b="1" dirty="0">
                <a:solidFill>
                  <a:srgbClr val="FFFFFF"/>
                </a:solidFill>
              </a:rPr>
              <a:t>IL Trond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610CB45-A196-6948-7A86-D61FBEC8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5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9CEC65-F2CB-CA52-F13E-7CC26A3A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Bronsepakke (10 000 kr pr år 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B158AF-8BEC-0928-063B-36279142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Logo på Idrettslaget Tronds nettside med lenke til sponsorens hjemmeside</a:t>
            </a:r>
          </a:p>
          <a:p>
            <a:r>
              <a:rPr lang="nb-NO" dirty="0"/>
              <a:t>Sponsorannonsering på klubbens sosiale medier</a:t>
            </a:r>
          </a:p>
          <a:p>
            <a:r>
              <a:rPr lang="nb-NO" dirty="0"/>
              <a:t>Invitasjon til et årlig "Sponsor-Treff"-arrangement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50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6C8719-3E66-C032-C84C-F33AA4F6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Sølvpakken (25 000 kr pr)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7D77B3-AD74-3996-5680-573120E5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Alt fra Bronsepakken, pluss:</a:t>
            </a:r>
          </a:p>
          <a:p>
            <a:r>
              <a:rPr lang="nb-NO" dirty="0"/>
              <a:t>Logo på lagets shorts</a:t>
            </a:r>
          </a:p>
          <a:p>
            <a:r>
              <a:rPr lang="nb-NO" dirty="0"/>
              <a:t>Reklameskilt ved klubbens trenings- og konkurransearenaer (3x1 meter skilt, se vedlegg)</a:t>
            </a:r>
          </a:p>
          <a:p>
            <a:r>
              <a:rPr lang="nb-NO" dirty="0"/>
              <a:t>Mulighet for å holde en stand på klubbens arrangementer (Jentecupen, Fotballskole og Trond-dagen)</a:t>
            </a:r>
          </a:p>
        </p:txBody>
      </p:sp>
    </p:spTree>
    <p:extLst>
      <p:ext uri="{BB962C8B-B14F-4D97-AF65-F5344CB8AC3E}">
        <p14:creationId xmlns:p14="http://schemas.microsoft.com/office/powerpoint/2010/main" val="187113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2B3DE9-C804-644E-C91C-BE644282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Gullpakken (50 000 kr pr år)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E33089-21F2-1ADC-1B48-4A25E419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Alt fra Sølvpakken, pluss:</a:t>
            </a:r>
          </a:p>
          <a:p>
            <a:r>
              <a:rPr lang="nb-NO" dirty="0"/>
              <a:t>Logo på treningsdraktene til utøvere (på synlig plass)</a:t>
            </a:r>
          </a:p>
          <a:p>
            <a:r>
              <a:rPr lang="nb-NO" dirty="0"/>
              <a:t>Logo på trykt materiale, som programhefter og plakater</a:t>
            </a:r>
          </a:p>
          <a:p>
            <a:r>
              <a:rPr lang="nb-NO" dirty="0"/>
              <a:t>Logo på IL Trond sin hovednettside </a:t>
            </a:r>
          </a:p>
          <a:p>
            <a:r>
              <a:rPr lang="nb-NO" dirty="0"/>
              <a:t>Eksklusiv invitasjon til et årlig "Sponsor VIP-treff" med Idrettslaget Trond</a:t>
            </a:r>
          </a:p>
          <a:p>
            <a:r>
              <a:rPr lang="nb-NO" dirty="0"/>
              <a:t>To sponsorskilt (3x1 meter, se vedlegg)</a:t>
            </a:r>
          </a:p>
          <a:p>
            <a:r>
              <a:rPr lang="nb-NO" dirty="0"/>
              <a:t>Tilgang til klubbens fasiliteter for sponsorens ansatte på utvalgte dager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35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1EBB7B-999E-7B16-C408-7EB2D508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Platinumpakke</a:t>
            </a:r>
            <a:r>
              <a:rPr lang="nb-NO" sz="4000" dirty="0"/>
              <a:t> (100 000 kr </a:t>
            </a:r>
            <a:r>
              <a:rPr lang="nb-NO" sz="4000"/>
              <a:t>pr år)</a:t>
            </a:r>
            <a:endParaRPr lang="nb-NO" sz="40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07C177-6252-FE89-C584-604AAB07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Alt fra Gullpakken, pluss:</a:t>
            </a:r>
          </a:p>
          <a:p>
            <a:r>
              <a:rPr lang="nb-NO" dirty="0"/>
              <a:t>Hovedsponsorstatus med eksklusiv merkevareplassering på konkurransedrakt og treningsdrakt</a:t>
            </a:r>
          </a:p>
          <a:p>
            <a:r>
              <a:rPr lang="nb-NO" dirty="0"/>
              <a:t>Firmanavn inkludert i navnet på et av klubbens arrangementer (f.eks. «Sponsor» Jentecupen og «Sponsor» Trond-dagen)</a:t>
            </a:r>
          </a:p>
          <a:p>
            <a:r>
              <a:rPr lang="nb-NO" dirty="0"/>
              <a:t>Mulighet for å holde et eksklusivt arrangement for sponsorens ansatte og kunder i samarbeid med Idrettslaget Trond</a:t>
            </a:r>
          </a:p>
          <a:p>
            <a:r>
              <a:rPr lang="nb-NO" dirty="0"/>
              <a:t>Mulighet for å holde en presentasjon eller workshop på klubbens arrangementer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87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Rosenborgbanen">
            <a:extLst>
              <a:ext uri="{FF2B5EF4-FFF2-40B4-BE49-F238E27FC236}">
                <a16:creationId xmlns:a16="http://schemas.microsoft.com/office/drawing/2014/main" id="{01903339-F6E2-821D-9CDB-3B4CE4208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r="10084" b="1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CFC0178-82F6-88FE-0245-6B14A07BD890}"/>
              </a:ext>
            </a:extLst>
          </p:cNvPr>
          <p:cNvSpPr txBox="1"/>
          <p:nvPr/>
        </p:nvSpPr>
        <p:spPr>
          <a:xfrm>
            <a:off x="3728720" y="906089"/>
            <a:ext cx="266192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solidFill>
                  <a:schemeClr val="bg1"/>
                </a:solidFill>
              </a:rPr>
              <a:t>Gull og Sølv Sponsorskilt</a:t>
            </a:r>
          </a:p>
        </p:txBody>
      </p:sp>
      <p:pic>
        <p:nvPicPr>
          <p:cNvPr id="1032" name="Picture 8" descr="Down Arrow transparent PNG - StickPNG">
            <a:extLst>
              <a:ext uri="{FF2B5EF4-FFF2-40B4-BE49-F238E27FC236}">
                <a16:creationId xmlns:a16="http://schemas.microsoft.com/office/drawing/2014/main" id="{69B60B96-C4F5-B346-0248-1CB0F4C8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45">
            <a:off x="3666273" y="1503864"/>
            <a:ext cx="1203960" cy="1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own Arrow transparent PNG - StickPNG">
            <a:extLst>
              <a:ext uri="{FF2B5EF4-FFF2-40B4-BE49-F238E27FC236}">
                <a16:creationId xmlns:a16="http://schemas.microsoft.com/office/drawing/2014/main" id="{9204A792-EA82-0484-A523-56DB46D7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327">
            <a:off x="5118101" y="1503862"/>
            <a:ext cx="1203960" cy="1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B46736D0-9F2A-0474-7765-7AC9D87FEA31}"/>
              </a:ext>
            </a:extLst>
          </p:cNvPr>
          <p:cNvSpPr txBox="1"/>
          <p:nvPr/>
        </p:nvSpPr>
        <p:spPr>
          <a:xfrm>
            <a:off x="7813040" y="3514470"/>
            <a:ext cx="266192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solidFill>
                  <a:schemeClr val="bg1"/>
                </a:solidFill>
              </a:rPr>
              <a:t>Hoved og Gull Sponsorskilt</a:t>
            </a:r>
          </a:p>
        </p:txBody>
      </p:sp>
      <p:pic>
        <p:nvPicPr>
          <p:cNvPr id="20" name="Picture 8" descr="Down Arrow transparent PNG - StickPNG">
            <a:extLst>
              <a:ext uri="{FF2B5EF4-FFF2-40B4-BE49-F238E27FC236}">
                <a16:creationId xmlns:a16="http://schemas.microsoft.com/office/drawing/2014/main" id="{FB6D222B-E471-B88F-0589-A9791CD2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62982">
            <a:off x="8833030" y="2434040"/>
            <a:ext cx="1203960" cy="1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Down Arrow transparent PNG - StickPNG">
            <a:extLst>
              <a:ext uri="{FF2B5EF4-FFF2-40B4-BE49-F238E27FC236}">
                <a16:creationId xmlns:a16="http://schemas.microsoft.com/office/drawing/2014/main" id="{2CAE560B-8506-C472-47EF-397A1C05A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7933">
            <a:off x="6533303" y="3942555"/>
            <a:ext cx="1203960" cy="223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9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8AF5C4-2751-853E-A374-D0EF21152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60" y="2143760"/>
            <a:ext cx="9144000" cy="3073083"/>
          </a:xfrm>
        </p:spPr>
        <p:txBody>
          <a:bodyPr>
            <a:normAutofit fontScale="90000"/>
          </a:bodyPr>
          <a:lstStyle/>
          <a:p>
            <a:r>
              <a:rPr lang="nb-NO" b="1" dirty="0">
                <a:solidFill>
                  <a:schemeClr val="bg1"/>
                </a:solidFill>
              </a:rPr>
              <a:t>IL Trond sine verdier</a:t>
            </a:r>
            <a:br>
              <a:rPr lang="nb-NO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ARTIG</a:t>
            </a:r>
            <a:br>
              <a:rPr lang="nb-NO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INKLUDERENDE</a:t>
            </a:r>
            <a:br>
              <a:rPr lang="nb-NO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UTVIKLENDE</a:t>
            </a:r>
          </a:p>
        </p:txBody>
      </p:sp>
    </p:spTree>
    <p:extLst>
      <p:ext uri="{BB962C8B-B14F-4D97-AF65-F5344CB8AC3E}">
        <p14:creationId xmlns:p14="http://schemas.microsoft.com/office/powerpoint/2010/main" val="421526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245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Sponsorpakker IL Trond</vt:lpstr>
      <vt:lpstr>Bronsepakke (10 000 kr pr år )</vt:lpstr>
      <vt:lpstr>Sølvpakken (25 000 kr pr)</vt:lpstr>
      <vt:lpstr>Gullpakken (50 000 kr pr år)</vt:lpstr>
      <vt:lpstr>Platinumpakke (100 000 kr pr år)</vt:lpstr>
      <vt:lpstr>PowerPoint-presentasjon</vt:lpstr>
      <vt:lpstr>IL Trond sine verdier ARTIG INKLUDERENDE UTVIKLENDE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Infomøte IL Trond</dc:title>
  <dc:creator>Dominik Leon Ucher</dc:creator>
  <cp:lastModifiedBy>Dominik Leon Ucher</cp:lastModifiedBy>
  <cp:revision>76</cp:revision>
  <dcterms:created xsi:type="dcterms:W3CDTF">2022-12-27T15:03:21Z</dcterms:created>
  <dcterms:modified xsi:type="dcterms:W3CDTF">2023-04-28T12:47:20Z</dcterms:modified>
</cp:coreProperties>
</file>