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69" r:id="rId6"/>
    <p:sldId id="259" r:id="rId7"/>
    <p:sldId id="262" r:id="rId8"/>
    <p:sldId id="263" r:id="rId9"/>
    <p:sldId id="264" r:id="rId10"/>
    <p:sldId id="266" r:id="rId11"/>
    <p:sldId id="267" r:id="rId12"/>
    <p:sldId id="261" r:id="rId13"/>
    <p:sldId id="26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2463CD-995C-FFCE-11B0-F44A002952B9}" v="45" dt="2024-10-03T07:18:05.394"/>
    <p1510:client id="{6A4FD09E-D94F-4546-DB90-48492A7C7903}" v="84" dt="2024-10-02T06:33:48.779"/>
    <p1510:client id="{825ADA67-852A-4439-42EE-BC633EF83C33}" v="11" dt="2024-10-02T06:14:26.480"/>
    <p1510:client id="{D0380EFF-DC41-E93B-6340-F1998E25FDDC}" v="2" dt="2024-10-03T07:17:41.565"/>
    <p1510:client id="{F79847A9-3F14-FE15-7611-82A3014BC0AB}" v="19" dt="2024-10-02T06:35:07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EECB7B-5240-42D8-8A3A-BF49362C3A4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EA4EC52-EBEA-47FA-8BC7-9CEF37373EF7}">
      <dgm:prSet/>
      <dgm:spPr/>
      <dgm:t>
        <a:bodyPr/>
        <a:lstStyle/>
        <a:p>
          <a:r>
            <a:rPr lang="en-US" b="1"/>
            <a:t>Detekce</a:t>
          </a:r>
          <a:r>
            <a:rPr lang="en-US"/>
            <a:t>: Senzory v telefonu detekují elektromagnetické vlny, které mohou být způsobeny různými zdroji radiace, jako jsou mobilní signály, Wi-Fi nebo dokonce gama záření.</a:t>
          </a:r>
        </a:p>
      </dgm:t>
    </dgm:pt>
    <dgm:pt modelId="{4C3119B3-4674-4FAB-BFB3-0E037DA72139}" type="parTrans" cxnId="{9661B9C3-56AF-4725-BB58-D2207E1E581E}">
      <dgm:prSet/>
      <dgm:spPr/>
      <dgm:t>
        <a:bodyPr/>
        <a:lstStyle/>
        <a:p>
          <a:endParaRPr lang="en-US"/>
        </a:p>
      </dgm:t>
    </dgm:pt>
    <dgm:pt modelId="{9977B64B-BF01-49AB-8512-42254F35700D}" type="sibTrans" cxnId="{9661B9C3-56AF-4725-BB58-D2207E1E581E}">
      <dgm:prSet/>
      <dgm:spPr/>
      <dgm:t>
        <a:bodyPr/>
        <a:lstStyle/>
        <a:p>
          <a:endParaRPr lang="en-US"/>
        </a:p>
      </dgm:t>
    </dgm:pt>
    <dgm:pt modelId="{C05ADE81-0C76-4F24-87B4-A99EA1F5FC92}">
      <dgm:prSet/>
      <dgm:spPr/>
      <dgm:t>
        <a:bodyPr/>
        <a:lstStyle/>
        <a:p>
          <a:r>
            <a:rPr lang="en-US" b="1"/>
            <a:t>Měření intenzity</a:t>
          </a:r>
          <a:r>
            <a:rPr lang="en-US"/>
            <a:t>: Detektor převádí zachycené záření na elektrický signál, jehož intenzita se měří a zpracovává.</a:t>
          </a:r>
        </a:p>
      </dgm:t>
    </dgm:pt>
    <dgm:pt modelId="{DC9BF97B-B683-4E58-9FBD-D2C4FDC2C35B}" type="parTrans" cxnId="{00D4FE77-3E97-4862-B18C-D655F33F9820}">
      <dgm:prSet/>
      <dgm:spPr/>
      <dgm:t>
        <a:bodyPr/>
        <a:lstStyle/>
        <a:p>
          <a:endParaRPr lang="en-US"/>
        </a:p>
      </dgm:t>
    </dgm:pt>
    <dgm:pt modelId="{2BA79934-181F-47A1-B63E-0BEC65DDC5D1}" type="sibTrans" cxnId="{00D4FE77-3E97-4862-B18C-D655F33F9820}">
      <dgm:prSet/>
      <dgm:spPr/>
      <dgm:t>
        <a:bodyPr/>
        <a:lstStyle/>
        <a:p>
          <a:endParaRPr lang="en-US"/>
        </a:p>
      </dgm:t>
    </dgm:pt>
    <dgm:pt modelId="{756999D4-FB11-4514-AF7D-19ECEE210C37}" type="pres">
      <dgm:prSet presAssocID="{BBEECB7B-5240-42D8-8A3A-BF49362C3A48}" presName="root" presStyleCnt="0">
        <dgm:presLayoutVars>
          <dgm:dir/>
          <dgm:resizeHandles val="exact"/>
        </dgm:presLayoutVars>
      </dgm:prSet>
      <dgm:spPr/>
    </dgm:pt>
    <dgm:pt modelId="{0EEA78E7-C530-4A45-BAB0-FAA3D5467982}" type="pres">
      <dgm:prSet presAssocID="{BBEECB7B-5240-42D8-8A3A-BF49362C3A48}" presName="container" presStyleCnt="0">
        <dgm:presLayoutVars>
          <dgm:dir/>
          <dgm:resizeHandles val="exact"/>
        </dgm:presLayoutVars>
      </dgm:prSet>
      <dgm:spPr/>
    </dgm:pt>
    <dgm:pt modelId="{73145369-1472-432E-8A8B-B84B093B9276}" type="pres">
      <dgm:prSet presAssocID="{AEA4EC52-EBEA-47FA-8BC7-9CEF37373EF7}" presName="compNode" presStyleCnt="0"/>
      <dgm:spPr/>
    </dgm:pt>
    <dgm:pt modelId="{9FE2F527-6F8B-4D49-AD5B-4218A0AB665E}" type="pres">
      <dgm:prSet presAssocID="{AEA4EC52-EBEA-47FA-8BC7-9CEF37373EF7}" presName="iconBgRect" presStyleLbl="bgShp" presStyleIdx="0" presStyleCnt="2"/>
      <dgm:spPr/>
    </dgm:pt>
    <dgm:pt modelId="{B042CACC-B5DB-4B74-B7D9-7CB73B741E19}" type="pres">
      <dgm:prSet presAssocID="{AEA4EC52-EBEA-47FA-8BC7-9CEF37373EF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67AEA21B-23B2-4B64-9CBD-3B0A344E5758}" type="pres">
      <dgm:prSet presAssocID="{AEA4EC52-EBEA-47FA-8BC7-9CEF37373EF7}" presName="spaceRect" presStyleCnt="0"/>
      <dgm:spPr/>
    </dgm:pt>
    <dgm:pt modelId="{19391C9E-ACD9-411F-B806-8BF72D13854D}" type="pres">
      <dgm:prSet presAssocID="{AEA4EC52-EBEA-47FA-8BC7-9CEF37373EF7}" presName="textRect" presStyleLbl="revTx" presStyleIdx="0" presStyleCnt="2">
        <dgm:presLayoutVars>
          <dgm:chMax val="1"/>
          <dgm:chPref val="1"/>
        </dgm:presLayoutVars>
      </dgm:prSet>
      <dgm:spPr/>
    </dgm:pt>
    <dgm:pt modelId="{EF81E1ED-01BD-4B3C-8E3E-F41D79400D97}" type="pres">
      <dgm:prSet presAssocID="{9977B64B-BF01-49AB-8512-42254F35700D}" presName="sibTrans" presStyleLbl="sibTrans2D1" presStyleIdx="0" presStyleCnt="0"/>
      <dgm:spPr/>
    </dgm:pt>
    <dgm:pt modelId="{616E4E29-57D5-4012-B1C9-E066F2B6D4DD}" type="pres">
      <dgm:prSet presAssocID="{C05ADE81-0C76-4F24-87B4-A99EA1F5FC92}" presName="compNode" presStyleCnt="0"/>
      <dgm:spPr/>
    </dgm:pt>
    <dgm:pt modelId="{BE974911-7D42-4649-84A8-26198E10A5A0}" type="pres">
      <dgm:prSet presAssocID="{C05ADE81-0C76-4F24-87B4-A99EA1F5FC92}" presName="iconBgRect" presStyleLbl="bgShp" presStyleIdx="1" presStyleCnt="2"/>
      <dgm:spPr/>
    </dgm:pt>
    <dgm:pt modelId="{E280BF23-BEF3-44A8-B04F-5C4DFCD3A5E8}" type="pres">
      <dgm:prSet presAssocID="{C05ADE81-0C76-4F24-87B4-A99EA1F5FC9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1462884D-91FF-4A12-AB7D-2ABAF0188C1B}" type="pres">
      <dgm:prSet presAssocID="{C05ADE81-0C76-4F24-87B4-A99EA1F5FC92}" presName="spaceRect" presStyleCnt="0"/>
      <dgm:spPr/>
    </dgm:pt>
    <dgm:pt modelId="{9D54B366-4BF9-41F8-B593-1C832833981C}" type="pres">
      <dgm:prSet presAssocID="{C05ADE81-0C76-4F24-87B4-A99EA1F5FC9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2FF2C30-0A4B-478C-992B-1F583A9E5841}" type="presOf" srcId="{C05ADE81-0C76-4F24-87B4-A99EA1F5FC92}" destId="{9D54B366-4BF9-41F8-B593-1C832833981C}" srcOrd="0" destOrd="0" presId="urn:microsoft.com/office/officeart/2018/2/layout/IconCircleList"/>
    <dgm:cxn modelId="{1C468D34-2489-408F-8529-27A9D6E35647}" type="presOf" srcId="{BBEECB7B-5240-42D8-8A3A-BF49362C3A48}" destId="{756999D4-FB11-4514-AF7D-19ECEE210C37}" srcOrd="0" destOrd="0" presId="urn:microsoft.com/office/officeart/2018/2/layout/IconCircleList"/>
    <dgm:cxn modelId="{7235E551-79DB-4B47-AD13-8E8F2111565E}" type="presOf" srcId="{AEA4EC52-EBEA-47FA-8BC7-9CEF37373EF7}" destId="{19391C9E-ACD9-411F-B806-8BF72D13854D}" srcOrd="0" destOrd="0" presId="urn:microsoft.com/office/officeart/2018/2/layout/IconCircleList"/>
    <dgm:cxn modelId="{00D4FE77-3E97-4862-B18C-D655F33F9820}" srcId="{BBEECB7B-5240-42D8-8A3A-BF49362C3A48}" destId="{C05ADE81-0C76-4F24-87B4-A99EA1F5FC92}" srcOrd="1" destOrd="0" parTransId="{DC9BF97B-B683-4E58-9FBD-D2C4FDC2C35B}" sibTransId="{2BA79934-181F-47A1-B63E-0BEC65DDC5D1}"/>
    <dgm:cxn modelId="{9661B9C3-56AF-4725-BB58-D2207E1E581E}" srcId="{BBEECB7B-5240-42D8-8A3A-BF49362C3A48}" destId="{AEA4EC52-EBEA-47FA-8BC7-9CEF37373EF7}" srcOrd="0" destOrd="0" parTransId="{4C3119B3-4674-4FAB-BFB3-0E037DA72139}" sibTransId="{9977B64B-BF01-49AB-8512-42254F35700D}"/>
    <dgm:cxn modelId="{3B5198F1-DD0F-4C06-9DE7-E35FB72BE004}" type="presOf" srcId="{9977B64B-BF01-49AB-8512-42254F35700D}" destId="{EF81E1ED-01BD-4B3C-8E3E-F41D79400D97}" srcOrd="0" destOrd="0" presId="urn:microsoft.com/office/officeart/2018/2/layout/IconCircleList"/>
    <dgm:cxn modelId="{5AC5FF36-DF07-44D1-9A53-7E4369026405}" type="presParOf" srcId="{756999D4-FB11-4514-AF7D-19ECEE210C37}" destId="{0EEA78E7-C530-4A45-BAB0-FAA3D5467982}" srcOrd="0" destOrd="0" presId="urn:microsoft.com/office/officeart/2018/2/layout/IconCircleList"/>
    <dgm:cxn modelId="{3CA8AB6B-EE4C-4AEE-9F71-5A362C35C4AD}" type="presParOf" srcId="{0EEA78E7-C530-4A45-BAB0-FAA3D5467982}" destId="{73145369-1472-432E-8A8B-B84B093B9276}" srcOrd="0" destOrd="0" presId="urn:microsoft.com/office/officeart/2018/2/layout/IconCircleList"/>
    <dgm:cxn modelId="{D28F828F-8DF9-473B-BBFA-43FCE8943E27}" type="presParOf" srcId="{73145369-1472-432E-8A8B-B84B093B9276}" destId="{9FE2F527-6F8B-4D49-AD5B-4218A0AB665E}" srcOrd="0" destOrd="0" presId="urn:microsoft.com/office/officeart/2018/2/layout/IconCircleList"/>
    <dgm:cxn modelId="{4B28AB23-2B22-400F-BE42-AF7C5E044336}" type="presParOf" srcId="{73145369-1472-432E-8A8B-B84B093B9276}" destId="{B042CACC-B5DB-4B74-B7D9-7CB73B741E19}" srcOrd="1" destOrd="0" presId="urn:microsoft.com/office/officeart/2018/2/layout/IconCircleList"/>
    <dgm:cxn modelId="{519662FC-6559-4727-8CD8-612FBFAE0441}" type="presParOf" srcId="{73145369-1472-432E-8A8B-B84B093B9276}" destId="{67AEA21B-23B2-4B64-9CBD-3B0A344E5758}" srcOrd="2" destOrd="0" presId="urn:microsoft.com/office/officeart/2018/2/layout/IconCircleList"/>
    <dgm:cxn modelId="{7D01178C-123B-46BF-8162-12D53C166589}" type="presParOf" srcId="{73145369-1472-432E-8A8B-B84B093B9276}" destId="{19391C9E-ACD9-411F-B806-8BF72D13854D}" srcOrd="3" destOrd="0" presId="urn:microsoft.com/office/officeart/2018/2/layout/IconCircleList"/>
    <dgm:cxn modelId="{8D542ABA-F197-4284-A6CA-A5D33CA1316A}" type="presParOf" srcId="{0EEA78E7-C530-4A45-BAB0-FAA3D5467982}" destId="{EF81E1ED-01BD-4B3C-8E3E-F41D79400D97}" srcOrd="1" destOrd="0" presId="urn:microsoft.com/office/officeart/2018/2/layout/IconCircleList"/>
    <dgm:cxn modelId="{2C3FC461-36DE-4F63-9D4B-96C2EE814942}" type="presParOf" srcId="{0EEA78E7-C530-4A45-BAB0-FAA3D5467982}" destId="{616E4E29-57D5-4012-B1C9-E066F2B6D4DD}" srcOrd="2" destOrd="0" presId="urn:microsoft.com/office/officeart/2018/2/layout/IconCircleList"/>
    <dgm:cxn modelId="{70F2B3F4-5EF9-45DF-8FD9-C26C85B825D2}" type="presParOf" srcId="{616E4E29-57D5-4012-B1C9-E066F2B6D4DD}" destId="{BE974911-7D42-4649-84A8-26198E10A5A0}" srcOrd="0" destOrd="0" presId="urn:microsoft.com/office/officeart/2018/2/layout/IconCircleList"/>
    <dgm:cxn modelId="{2F67D369-23A3-4E24-AD0C-B0FE5829147D}" type="presParOf" srcId="{616E4E29-57D5-4012-B1C9-E066F2B6D4DD}" destId="{E280BF23-BEF3-44A8-B04F-5C4DFCD3A5E8}" srcOrd="1" destOrd="0" presId="urn:microsoft.com/office/officeart/2018/2/layout/IconCircleList"/>
    <dgm:cxn modelId="{27C08574-CCCF-40A5-8BB7-EDF3C677CAD2}" type="presParOf" srcId="{616E4E29-57D5-4012-B1C9-E066F2B6D4DD}" destId="{1462884D-91FF-4A12-AB7D-2ABAF0188C1B}" srcOrd="2" destOrd="0" presId="urn:microsoft.com/office/officeart/2018/2/layout/IconCircleList"/>
    <dgm:cxn modelId="{19BE3CE1-1442-4740-AA5E-16AAAA35FD19}" type="presParOf" srcId="{616E4E29-57D5-4012-B1C9-E066F2B6D4DD}" destId="{9D54B366-4BF9-41F8-B593-1C832833981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892A3D-06DF-4684-953D-4C6CD8C8A8A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2E8EE10-11A4-4E9A-A0D8-ADC50D8EAD5D}">
      <dgm:prSet/>
      <dgm:spPr/>
      <dgm:t>
        <a:bodyPr/>
        <a:lstStyle/>
        <a:p>
          <a:r>
            <a:rPr lang="en-US" err="1"/>
            <a:t>Příkladem</a:t>
          </a:r>
          <a:r>
            <a:rPr lang="en-US"/>
            <a:t> </a:t>
          </a:r>
          <a:r>
            <a:rPr lang="en-US" err="1"/>
            <a:t>může</a:t>
          </a:r>
          <a:r>
            <a:rPr lang="en-US"/>
            <a:t> </a:t>
          </a:r>
          <a:r>
            <a:rPr lang="en-US" err="1"/>
            <a:t>být</a:t>
          </a:r>
          <a:r>
            <a:rPr lang="en-US"/>
            <a:t> beta </a:t>
          </a:r>
          <a:r>
            <a:rPr lang="en-US" err="1"/>
            <a:t>rozpad</a:t>
          </a:r>
          <a:r>
            <a:rPr lang="en-US"/>
            <a:t> kobaltu-60 60Co </a:t>
          </a:r>
          <a:r>
            <a:rPr lang="en-US" err="1"/>
            <a:t>na</a:t>
          </a:r>
          <a:r>
            <a:rPr lang="en-US"/>
            <a:t> nikl-60 60Ni, </a:t>
          </a:r>
          <a:r>
            <a:rPr lang="en-US" err="1"/>
            <a:t>při</a:t>
          </a:r>
          <a:r>
            <a:rPr lang="en-US"/>
            <a:t> </a:t>
          </a:r>
          <a:r>
            <a:rPr lang="en-US" err="1"/>
            <a:t>kterém</a:t>
          </a:r>
          <a:r>
            <a:rPr lang="en-US"/>
            <a:t> v </a:t>
          </a:r>
          <a:r>
            <a:rPr lang="en-US" err="1"/>
            <a:t>prvním</a:t>
          </a:r>
          <a:r>
            <a:rPr lang="en-US"/>
            <a:t> </a:t>
          </a:r>
          <a:r>
            <a:rPr lang="en-US" err="1"/>
            <a:t>stupni</a:t>
          </a:r>
          <a:r>
            <a:rPr lang="en-US"/>
            <a:t> </a:t>
          </a:r>
          <a:r>
            <a:rPr lang="en-US" err="1"/>
            <a:t>nejprve</a:t>
          </a:r>
          <a:r>
            <a:rPr lang="en-US"/>
            <a:t> </a:t>
          </a:r>
          <a:r>
            <a:rPr lang="en-US" err="1"/>
            <a:t>jádro</a:t>
          </a:r>
          <a:r>
            <a:rPr lang="en-US"/>
            <a:t> </a:t>
          </a:r>
          <a:r>
            <a:rPr lang="en-US" err="1"/>
            <a:t>kobaltu</a:t>
          </a:r>
          <a:r>
            <a:rPr lang="en-US"/>
            <a:t> </a:t>
          </a:r>
          <a:r>
            <a:rPr lang="en-US" err="1"/>
            <a:t>vyšle</a:t>
          </a:r>
          <a:r>
            <a:rPr lang="en-US"/>
            <a:t> </a:t>
          </a:r>
          <a:r>
            <a:rPr lang="en-US" err="1"/>
            <a:t>částici</a:t>
          </a:r>
          <a:r>
            <a:rPr lang="en-US"/>
            <a:t> β (</a:t>
          </a:r>
          <a:r>
            <a:rPr lang="en-US" err="1"/>
            <a:t>tedy</a:t>
          </a:r>
          <a:r>
            <a:rPr lang="en-US"/>
            <a:t> </a:t>
          </a:r>
          <a:r>
            <a:rPr lang="en-US" err="1"/>
            <a:t>elektron</a:t>
          </a:r>
          <a:r>
            <a:rPr lang="en-US"/>
            <a:t> e−) a </a:t>
          </a:r>
          <a:r>
            <a:rPr lang="en-US" err="1"/>
            <a:t>elektronové</a:t>
          </a:r>
          <a:r>
            <a:rPr lang="en-US"/>
            <a:t> antineutrino </a:t>
          </a:r>
          <a:r>
            <a:rPr lang="en-US" err="1"/>
            <a:t>νe</a:t>
          </a:r>
          <a:r>
            <a:rPr lang="en-US"/>
            <a:t> a </a:t>
          </a:r>
          <a:r>
            <a:rPr lang="en-US" err="1"/>
            <a:t>přemění</a:t>
          </a:r>
          <a:r>
            <a:rPr lang="en-US"/>
            <a:t> se </a:t>
          </a:r>
          <a:r>
            <a:rPr lang="en-US" err="1"/>
            <a:t>na</a:t>
          </a:r>
          <a:r>
            <a:rPr lang="en-US"/>
            <a:t> </a:t>
          </a:r>
          <a:r>
            <a:rPr lang="en-US" err="1"/>
            <a:t>jádro</a:t>
          </a:r>
          <a:r>
            <a:rPr lang="en-US"/>
            <a:t> </a:t>
          </a:r>
          <a:r>
            <a:rPr lang="en-US" err="1"/>
            <a:t>niklu</a:t>
          </a:r>
          <a:r>
            <a:rPr lang="en-US"/>
            <a:t> v </a:t>
          </a:r>
          <a:r>
            <a:rPr lang="en-US" err="1"/>
            <a:t>excitovaném</a:t>
          </a:r>
          <a:r>
            <a:rPr lang="en-US"/>
            <a:t> </a:t>
          </a:r>
          <a:r>
            <a:rPr lang="en-US" err="1"/>
            <a:t>stavu</a:t>
          </a:r>
          <a:r>
            <a:rPr lang="en-US"/>
            <a:t>:</a:t>
          </a:r>
        </a:p>
      </dgm:t>
    </dgm:pt>
    <dgm:pt modelId="{1BD0EBFD-FE37-480F-873C-DA6B8E4CD3FC}" type="parTrans" cxnId="{155F1994-F955-45C9-8FEA-60CD2B49D053}">
      <dgm:prSet/>
      <dgm:spPr/>
      <dgm:t>
        <a:bodyPr/>
        <a:lstStyle/>
        <a:p>
          <a:endParaRPr lang="en-US"/>
        </a:p>
      </dgm:t>
    </dgm:pt>
    <dgm:pt modelId="{34A608EE-AB32-47DB-A98C-95D5685E93A2}" type="sibTrans" cxnId="{155F1994-F955-45C9-8FEA-60CD2B49D053}">
      <dgm:prSet/>
      <dgm:spPr/>
      <dgm:t>
        <a:bodyPr/>
        <a:lstStyle/>
        <a:p>
          <a:endParaRPr lang="en-US"/>
        </a:p>
      </dgm:t>
    </dgm:pt>
    <dgm:pt modelId="{1E88E174-0695-4A38-AB83-C1E64634043F}">
      <dgm:prSet/>
      <dgm:spPr/>
      <dgm:t>
        <a:bodyPr/>
        <a:lstStyle/>
        <a:p>
          <a:r>
            <a:rPr lang="en-US"/>
            <a:t>60Co→60Ni*+e−+</a:t>
          </a:r>
          <a:r>
            <a:rPr lang="en-US" err="1"/>
            <a:t>ν¯e</a:t>
          </a:r>
          <a:r>
            <a:rPr lang="en-US"/>
            <a:t>.</a:t>
          </a:r>
        </a:p>
      </dgm:t>
    </dgm:pt>
    <dgm:pt modelId="{2F56D8AB-CBCA-42CB-AEF1-7F25416F2CEE}" type="parTrans" cxnId="{96EDC1A6-920D-41A7-91CE-CCF17A6A4C35}">
      <dgm:prSet/>
      <dgm:spPr/>
      <dgm:t>
        <a:bodyPr/>
        <a:lstStyle/>
        <a:p>
          <a:endParaRPr lang="en-US"/>
        </a:p>
      </dgm:t>
    </dgm:pt>
    <dgm:pt modelId="{05153A76-5D5C-4B20-8C03-E4F2774E6181}" type="sibTrans" cxnId="{96EDC1A6-920D-41A7-91CE-CCF17A6A4C35}">
      <dgm:prSet/>
      <dgm:spPr/>
      <dgm:t>
        <a:bodyPr/>
        <a:lstStyle/>
        <a:p>
          <a:endParaRPr lang="en-US"/>
        </a:p>
      </dgm:t>
    </dgm:pt>
    <dgm:pt modelId="{B0A62D03-C0BD-4CAB-A965-25A07B4F4378}">
      <dgm:prSet/>
      <dgm:spPr/>
      <dgm:t>
        <a:bodyPr/>
        <a:lstStyle/>
        <a:p>
          <a:r>
            <a:rPr lang="en-US" err="1"/>
            <a:t>Potom</a:t>
          </a:r>
          <a:r>
            <a:rPr lang="en-US"/>
            <a:t> se </a:t>
          </a:r>
          <a:r>
            <a:rPr lang="en-US" err="1"/>
            <a:t>nově</a:t>
          </a:r>
          <a:r>
            <a:rPr lang="en-US"/>
            <a:t> </a:t>
          </a:r>
          <a:r>
            <a:rPr lang="en-US" err="1"/>
            <a:t>vzniklé</a:t>
          </a:r>
          <a:r>
            <a:rPr lang="en-US"/>
            <a:t> </a:t>
          </a:r>
          <a:r>
            <a:rPr lang="en-US" err="1"/>
            <a:t>excitované</a:t>
          </a:r>
          <a:r>
            <a:rPr lang="en-US"/>
            <a:t> </a:t>
          </a:r>
          <a:r>
            <a:rPr lang="en-US" err="1"/>
            <a:t>jádro</a:t>
          </a:r>
          <a:r>
            <a:rPr lang="en-US"/>
            <a:t> </a:t>
          </a:r>
          <a:r>
            <a:rPr lang="en-US" err="1"/>
            <a:t>zbaví</a:t>
          </a:r>
          <a:r>
            <a:rPr lang="en-US"/>
            <a:t> </a:t>
          </a:r>
          <a:r>
            <a:rPr lang="en-US" err="1"/>
            <a:t>přebytečné</a:t>
          </a:r>
          <a:r>
            <a:rPr lang="en-US"/>
            <a:t> </a:t>
          </a:r>
          <a:r>
            <a:rPr lang="en-US" err="1"/>
            <a:t>energie</a:t>
          </a:r>
          <a:r>
            <a:rPr lang="en-US"/>
            <a:t> </a:t>
          </a:r>
          <a:r>
            <a:rPr lang="en-US" err="1"/>
            <a:t>vyzáření</a:t>
          </a:r>
          <a:r>
            <a:rPr lang="en-US"/>
            <a:t> </a:t>
          </a:r>
          <a:r>
            <a:rPr lang="en-US" err="1"/>
            <a:t>kvanta</a:t>
          </a:r>
          <a:r>
            <a:rPr lang="en-US"/>
            <a:t> </a:t>
          </a:r>
          <a:r>
            <a:rPr lang="en-US" err="1"/>
            <a:t>záření</a:t>
          </a:r>
          <a:r>
            <a:rPr lang="en-US"/>
            <a:t> </a:t>
          </a:r>
          <a:r>
            <a:rPr lang="en-US" err="1"/>
            <a:t>gama</a:t>
          </a:r>
          <a:r>
            <a:rPr lang="en-US"/>
            <a:t>:</a:t>
          </a:r>
        </a:p>
      </dgm:t>
    </dgm:pt>
    <dgm:pt modelId="{3B290FD7-3378-4CF1-9CE7-5D45C20F4DC3}" type="parTrans" cxnId="{6D946DD7-E1F7-4A3E-A8C8-ACDA67FA97A1}">
      <dgm:prSet/>
      <dgm:spPr/>
      <dgm:t>
        <a:bodyPr/>
        <a:lstStyle/>
        <a:p>
          <a:endParaRPr lang="en-US"/>
        </a:p>
      </dgm:t>
    </dgm:pt>
    <dgm:pt modelId="{D9888345-6E93-4075-9E82-ACF8A48C403D}" type="sibTrans" cxnId="{6D946DD7-E1F7-4A3E-A8C8-ACDA67FA97A1}">
      <dgm:prSet/>
      <dgm:spPr/>
      <dgm:t>
        <a:bodyPr/>
        <a:lstStyle/>
        <a:p>
          <a:endParaRPr lang="en-US"/>
        </a:p>
      </dgm:t>
    </dgm:pt>
    <dgm:pt modelId="{D945F7F5-0D53-464E-B262-9E36553311F9}">
      <dgm:prSet/>
      <dgm:spPr/>
      <dgm:t>
        <a:bodyPr/>
        <a:lstStyle/>
        <a:p>
          <a:r>
            <a:rPr lang="en-US"/>
            <a:t>60Ni*→60Ni+γ.</a:t>
          </a:r>
        </a:p>
      </dgm:t>
    </dgm:pt>
    <dgm:pt modelId="{9ECF377C-DE3B-4DD1-B434-7AFB4B79F7E5}" type="parTrans" cxnId="{A7E28B21-EFB0-4E60-A749-BCB2E77E4B63}">
      <dgm:prSet/>
      <dgm:spPr/>
      <dgm:t>
        <a:bodyPr/>
        <a:lstStyle/>
        <a:p>
          <a:endParaRPr lang="en-US"/>
        </a:p>
      </dgm:t>
    </dgm:pt>
    <dgm:pt modelId="{6D38301C-F692-477E-AE02-D40975A478DA}" type="sibTrans" cxnId="{A7E28B21-EFB0-4E60-A749-BCB2E77E4B63}">
      <dgm:prSet/>
      <dgm:spPr/>
      <dgm:t>
        <a:bodyPr/>
        <a:lstStyle/>
        <a:p>
          <a:endParaRPr lang="en-US"/>
        </a:p>
      </dgm:t>
    </dgm:pt>
    <dgm:pt modelId="{EC201BA9-DF77-4311-9A8A-51DE3A20800B}">
      <dgm:prSet/>
      <dgm:spPr/>
      <dgm:t>
        <a:bodyPr/>
        <a:lstStyle/>
        <a:p>
          <a:r>
            <a:rPr lang="en-US" err="1"/>
            <a:t>Anitineutrino</a:t>
          </a:r>
          <a:endParaRPr lang="en-US"/>
        </a:p>
      </dgm:t>
    </dgm:pt>
    <dgm:pt modelId="{2921A8D0-7B69-41CB-B660-4B94C6FA8E10}" type="parTrans" cxnId="{F468BB3A-7BE9-4A4E-A78D-2C2E715A27C4}">
      <dgm:prSet/>
      <dgm:spPr/>
      <dgm:t>
        <a:bodyPr/>
        <a:lstStyle/>
        <a:p>
          <a:endParaRPr lang="en-US"/>
        </a:p>
      </dgm:t>
    </dgm:pt>
    <dgm:pt modelId="{49D2B82D-E2F1-4652-A8DB-F6A35106657A}" type="sibTrans" cxnId="{F468BB3A-7BE9-4A4E-A78D-2C2E715A27C4}">
      <dgm:prSet/>
      <dgm:spPr/>
      <dgm:t>
        <a:bodyPr/>
        <a:lstStyle/>
        <a:p>
          <a:endParaRPr lang="en-US"/>
        </a:p>
      </dgm:t>
    </dgm:pt>
    <dgm:pt modelId="{A4F044EC-6B50-4AAA-B4A4-278B60ECBC20}">
      <dgm:prSet/>
      <dgm:spPr/>
      <dgm:t>
        <a:bodyPr/>
        <a:lstStyle/>
        <a:p>
          <a:r>
            <a:rPr lang="en-US" err="1"/>
            <a:t>Antineutrina</a:t>
          </a:r>
          <a:r>
            <a:rPr lang="en-US"/>
            <a:t> </a:t>
          </a:r>
          <a:r>
            <a:rPr lang="en-US" err="1"/>
            <a:t>vznikají</a:t>
          </a:r>
          <a:r>
            <a:rPr lang="en-US"/>
            <a:t> </a:t>
          </a:r>
          <a:r>
            <a:rPr lang="en-US" err="1"/>
            <a:t>při</a:t>
          </a:r>
          <a:r>
            <a:rPr lang="en-US"/>
            <a:t> </a:t>
          </a:r>
          <a:r>
            <a:rPr lang="en-US" err="1"/>
            <a:t>jaderném</a:t>
          </a:r>
          <a:r>
            <a:rPr lang="en-US"/>
            <a:t> beta </a:t>
          </a:r>
          <a:r>
            <a:rPr lang="en-US" err="1"/>
            <a:t>rozpadu</a:t>
          </a:r>
          <a:r>
            <a:rPr lang="en-US"/>
            <a:t>, </a:t>
          </a:r>
          <a:r>
            <a:rPr lang="en-US" err="1"/>
            <a:t>přičemž</a:t>
          </a:r>
          <a:r>
            <a:rPr lang="en-US"/>
            <a:t> se neutron </a:t>
          </a:r>
          <a:r>
            <a:rPr lang="en-US" err="1"/>
            <a:t>mění</a:t>
          </a:r>
          <a:r>
            <a:rPr lang="en-US"/>
            <a:t> </a:t>
          </a:r>
          <a:r>
            <a:rPr lang="en-US" err="1"/>
            <a:t>na</a:t>
          </a:r>
          <a:r>
            <a:rPr lang="en-US"/>
            <a:t> proton</a:t>
          </a:r>
        </a:p>
      </dgm:t>
    </dgm:pt>
    <dgm:pt modelId="{69D14D3D-29C1-4303-B057-D4CE204B84A0}" type="parTrans" cxnId="{4D13973A-DF35-4E9F-9BBB-B159D021873D}">
      <dgm:prSet/>
      <dgm:spPr/>
      <dgm:t>
        <a:bodyPr/>
        <a:lstStyle/>
        <a:p>
          <a:endParaRPr lang="en-US"/>
        </a:p>
      </dgm:t>
    </dgm:pt>
    <dgm:pt modelId="{686B206A-B00A-4658-B447-EFC52A673737}" type="sibTrans" cxnId="{4D13973A-DF35-4E9F-9BBB-B159D021873D}">
      <dgm:prSet/>
      <dgm:spPr/>
      <dgm:t>
        <a:bodyPr/>
        <a:lstStyle/>
        <a:p>
          <a:endParaRPr lang="en-US"/>
        </a:p>
      </dgm:t>
    </dgm:pt>
    <dgm:pt modelId="{CA7E1017-C31A-458D-95A0-6776B7EF0A99}">
      <dgm:prSet/>
      <dgm:spPr/>
      <dgm:t>
        <a:bodyPr/>
        <a:lstStyle/>
        <a:p>
          <a:r>
            <a:rPr lang="en-US" err="1"/>
            <a:t>Leptony</a:t>
          </a:r>
          <a:endParaRPr lang="en-US"/>
        </a:p>
      </dgm:t>
    </dgm:pt>
    <dgm:pt modelId="{6012D0E1-B290-43B4-8DEC-9050E4E141D6}" type="parTrans" cxnId="{B419EEF5-222C-4DF2-A240-5744485F3EEF}">
      <dgm:prSet/>
      <dgm:spPr/>
      <dgm:t>
        <a:bodyPr/>
        <a:lstStyle/>
        <a:p>
          <a:endParaRPr lang="en-US"/>
        </a:p>
      </dgm:t>
    </dgm:pt>
    <dgm:pt modelId="{F4730738-0534-48C4-8956-C113EF1D6AAC}" type="sibTrans" cxnId="{B419EEF5-222C-4DF2-A240-5744485F3EEF}">
      <dgm:prSet/>
      <dgm:spPr/>
      <dgm:t>
        <a:bodyPr/>
        <a:lstStyle/>
        <a:p>
          <a:endParaRPr lang="en-US"/>
        </a:p>
      </dgm:t>
    </dgm:pt>
    <dgm:pt modelId="{6BCD4CA5-AC2A-404C-A736-EC7673716BE3}">
      <dgm:prSet/>
      <dgm:spPr/>
      <dgm:t>
        <a:bodyPr/>
        <a:lstStyle/>
        <a:p>
          <a:r>
            <a:rPr lang="en-US"/>
            <a:t>Ve </a:t>
          </a:r>
          <a:r>
            <a:rPr lang="en-US" err="1"/>
            <a:t>fyzice</a:t>
          </a:r>
          <a:r>
            <a:rPr lang="en-US"/>
            <a:t> je lepton </a:t>
          </a:r>
          <a:r>
            <a:rPr lang="en-US" err="1"/>
            <a:t>částice</a:t>
          </a:r>
          <a:r>
            <a:rPr lang="en-US"/>
            <a:t>, </a:t>
          </a:r>
          <a:r>
            <a:rPr lang="en-US" err="1"/>
            <a:t>na</a:t>
          </a:r>
          <a:r>
            <a:rPr lang="en-US"/>
            <a:t> </a:t>
          </a:r>
          <a:r>
            <a:rPr lang="en-US" err="1"/>
            <a:t>kterou</a:t>
          </a:r>
          <a:r>
            <a:rPr lang="en-US"/>
            <a:t> </a:t>
          </a:r>
          <a:r>
            <a:rPr lang="en-US" err="1"/>
            <a:t>nepůsobí</a:t>
          </a:r>
          <a:r>
            <a:rPr lang="en-US"/>
            <a:t> </a:t>
          </a:r>
          <a:r>
            <a:rPr lang="en-US" err="1"/>
            <a:t>silná</a:t>
          </a:r>
          <a:r>
            <a:rPr lang="en-US"/>
            <a:t> </a:t>
          </a:r>
          <a:r>
            <a:rPr lang="en-US" err="1"/>
            <a:t>jaderná</a:t>
          </a:r>
          <a:r>
            <a:rPr lang="en-US"/>
            <a:t> </a:t>
          </a:r>
          <a:r>
            <a:rPr lang="en-US" err="1"/>
            <a:t>síla</a:t>
          </a:r>
          <a:r>
            <a:rPr lang="en-US"/>
            <a:t> (</a:t>
          </a:r>
          <a:r>
            <a:rPr lang="en-US" err="1"/>
            <a:t>silná</a:t>
          </a:r>
          <a:r>
            <a:rPr lang="en-US"/>
            <a:t> </a:t>
          </a:r>
          <a:r>
            <a:rPr lang="en-US" err="1"/>
            <a:t>interakce</a:t>
          </a:r>
          <a:r>
            <a:rPr lang="en-US"/>
            <a:t>).</a:t>
          </a:r>
        </a:p>
      </dgm:t>
    </dgm:pt>
    <dgm:pt modelId="{7C97135E-9A78-4C14-81E9-B3D3954CAC66}" type="parTrans" cxnId="{84EF699A-2DB8-49CC-B9BD-5343907DA54A}">
      <dgm:prSet/>
      <dgm:spPr/>
      <dgm:t>
        <a:bodyPr/>
        <a:lstStyle/>
        <a:p>
          <a:endParaRPr lang="en-US"/>
        </a:p>
      </dgm:t>
    </dgm:pt>
    <dgm:pt modelId="{C388C0BE-2754-4006-9AC9-2C95888F0DBD}" type="sibTrans" cxnId="{84EF699A-2DB8-49CC-B9BD-5343907DA54A}">
      <dgm:prSet/>
      <dgm:spPr/>
      <dgm:t>
        <a:bodyPr/>
        <a:lstStyle/>
        <a:p>
          <a:endParaRPr lang="en-US"/>
        </a:p>
      </dgm:t>
    </dgm:pt>
    <dgm:pt modelId="{2F7E97C7-6353-434B-8764-8C564C93A1DF}">
      <dgm:prSet phldr="0"/>
      <dgm:spPr/>
      <dgm:t>
        <a:bodyPr/>
        <a:lstStyle/>
        <a:p>
          <a:pPr rtl="0"/>
          <a:r>
            <a:rPr lang="en-US" err="1">
              <a:latin typeface="Aptos Display" panose="020F0302020204030204"/>
            </a:rPr>
            <a:t>Excitovaný</a:t>
          </a:r>
          <a:r>
            <a:rPr lang="en-US">
              <a:latin typeface="Aptos Display" panose="020F0302020204030204"/>
            </a:rPr>
            <a:t> stav - </a:t>
          </a:r>
          <a:r>
            <a:rPr lang="en-US" err="1">
              <a:latin typeface="Aptos Display" panose="020F0302020204030204"/>
            </a:rPr>
            <a:t>stav</a:t>
          </a:r>
          <a:r>
            <a:rPr lang="en-US">
              <a:latin typeface="Aptos Display" panose="020F0302020204030204"/>
            </a:rPr>
            <a:t> </a:t>
          </a:r>
          <a:r>
            <a:rPr lang="en-US" err="1">
              <a:latin typeface="Aptos Display" panose="020F0302020204030204"/>
            </a:rPr>
            <a:t>při</a:t>
          </a:r>
          <a:r>
            <a:rPr lang="en-US">
              <a:latin typeface="Aptos Display" panose="020F0302020204030204"/>
            </a:rPr>
            <a:t> </a:t>
          </a:r>
          <a:r>
            <a:rPr lang="en-US" err="1">
              <a:latin typeface="Aptos Display" panose="020F0302020204030204"/>
            </a:rPr>
            <a:t>kterém</a:t>
          </a:r>
          <a:r>
            <a:rPr lang="en-US">
              <a:latin typeface="Aptos Display" panose="020F0302020204030204"/>
            </a:rPr>
            <a:t> je </a:t>
          </a:r>
          <a:r>
            <a:rPr lang="en-US" err="1">
              <a:latin typeface="Aptos Display" panose="020F0302020204030204"/>
            </a:rPr>
            <a:t>energie</a:t>
          </a:r>
          <a:r>
            <a:rPr lang="en-US">
              <a:latin typeface="Aptos Display" panose="020F0302020204030204"/>
            </a:rPr>
            <a:t> </a:t>
          </a:r>
          <a:r>
            <a:rPr lang="en-US" err="1">
              <a:latin typeface="Aptos Display" panose="020F0302020204030204"/>
            </a:rPr>
            <a:t>tělesa</a:t>
          </a:r>
          <a:r>
            <a:rPr lang="en-US">
              <a:latin typeface="Aptos Display" panose="020F0302020204030204"/>
            </a:rPr>
            <a:t> </a:t>
          </a:r>
          <a:r>
            <a:rPr lang="en-US" err="1">
              <a:latin typeface="Aptos Display" panose="020F0302020204030204"/>
            </a:rPr>
            <a:t>větší</a:t>
          </a:r>
          <a:r>
            <a:rPr lang="en-US">
              <a:latin typeface="Aptos Display" panose="020F0302020204030204"/>
            </a:rPr>
            <a:t> </a:t>
          </a:r>
          <a:r>
            <a:rPr lang="en-US" err="1">
              <a:latin typeface="Aptos Display" panose="020F0302020204030204"/>
            </a:rPr>
            <a:t>než</a:t>
          </a:r>
          <a:r>
            <a:rPr lang="en-US">
              <a:latin typeface="Aptos Display" panose="020F0302020204030204"/>
            </a:rPr>
            <a:t> </a:t>
          </a:r>
          <a:r>
            <a:rPr lang="en-US" err="1">
              <a:latin typeface="Aptos Display" panose="020F0302020204030204"/>
            </a:rPr>
            <a:t>nejnižší</a:t>
          </a:r>
          <a:r>
            <a:rPr lang="en-US">
              <a:latin typeface="Aptos Display" panose="020F0302020204030204"/>
            </a:rPr>
            <a:t> </a:t>
          </a:r>
          <a:r>
            <a:rPr lang="en-US" err="1">
              <a:latin typeface="Aptos Display" panose="020F0302020204030204"/>
            </a:rPr>
            <a:t>možná</a:t>
          </a:r>
          <a:r>
            <a:rPr lang="en-US">
              <a:latin typeface="Aptos Display" panose="020F0302020204030204"/>
            </a:rPr>
            <a:t>. </a:t>
          </a:r>
        </a:p>
      </dgm:t>
    </dgm:pt>
    <dgm:pt modelId="{20A4888F-F437-419E-9E52-324851B3757C}" type="parTrans" cxnId="{D7A2740B-1C02-4E5B-8CF1-8487D34AB93F}">
      <dgm:prSet/>
      <dgm:spPr/>
    </dgm:pt>
    <dgm:pt modelId="{615E8BCC-97A6-4B46-8C5A-44F349D73660}" type="sibTrans" cxnId="{D7A2740B-1C02-4E5B-8CF1-8487D34AB93F}">
      <dgm:prSet/>
      <dgm:spPr/>
    </dgm:pt>
    <dgm:pt modelId="{68845196-7D29-48E2-8E9A-1E1400DBB0B0}" type="pres">
      <dgm:prSet presAssocID="{00892A3D-06DF-4684-953D-4C6CD8C8A8AA}" presName="linear" presStyleCnt="0">
        <dgm:presLayoutVars>
          <dgm:animLvl val="lvl"/>
          <dgm:resizeHandles val="exact"/>
        </dgm:presLayoutVars>
      </dgm:prSet>
      <dgm:spPr/>
    </dgm:pt>
    <dgm:pt modelId="{3C2006D3-2D63-42EE-B707-D96DE7968711}" type="pres">
      <dgm:prSet presAssocID="{32E8EE10-11A4-4E9A-A0D8-ADC50D8EAD5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B6B67E2-DC5F-4FC2-9275-CAE170EC10FE}" type="pres">
      <dgm:prSet presAssocID="{34A608EE-AB32-47DB-A98C-95D5685E93A2}" presName="spacer" presStyleCnt="0"/>
      <dgm:spPr/>
    </dgm:pt>
    <dgm:pt modelId="{3A614A8E-8D9A-479B-8FC1-3262BF82CADA}" type="pres">
      <dgm:prSet presAssocID="{1E88E174-0695-4A38-AB83-C1E6463404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7A351D6-C051-46EE-A35B-F6FC7952E54A}" type="pres">
      <dgm:prSet presAssocID="{05153A76-5D5C-4B20-8C03-E4F2774E6181}" presName="spacer" presStyleCnt="0"/>
      <dgm:spPr/>
    </dgm:pt>
    <dgm:pt modelId="{AB1675D6-655D-4BC9-856B-12DAE6096BDF}" type="pres">
      <dgm:prSet presAssocID="{B0A62D03-C0BD-4CAB-A965-25A07B4F437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8114339-5AA3-45B6-BD2A-2D1724F724BA}" type="pres">
      <dgm:prSet presAssocID="{D9888345-6E93-4075-9E82-ACF8A48C403D}" presName="spacer" presStyleCnt="0"/>
      <dgm:spPr/>
    </dgm:pt>
    <dgm:pt modelId="{2C2BF5BC-3472-4C95-8D5F-1C949922C9B9}" type="pres">
      <dgm:prSet presAssocID="{D945F7F5-0D53-464E-B262-9E36553311F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CA8E9E0-B4DC-4A34-B368-F433D4C40549}" type="pres">
      <dgm:prSet presAssocID="{6D38301C-F692-477E-AE02-D40975A478DA}" presName="spacer" presStyleCnt="0"/>
      <dgm:spPr/>
    </dgm:pt>
    <dgm:pt modelId="{895C64C5-FE9D-4559-8405-2B8343E4CC12}" type="pres">
      <dgm:prSet presAssocID="{EC201BA9-DF77-4311-9A8A-51DE3A20800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BCFAC89-3E7E-4E8F-AD59-57F159723A80}" type="pres">
      <dgm:prSet presAssocID="{EC201BA9-DF77-4311-9A8A-51DE3A20800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7A2740B-1C02-4E5B-8CF1-8487D34AB93F}" srcId="{EC201BA9-DF77-4311-9A8A-51DE3A20800B}" destId="{2F7E97C7-6353-434B-8764-8C564C93A1DF}" srcOrd="2" destOrd="0" parTransId="{20A4888F-F437-419E-9E52-324851B3757C}" sibTransId="{615E8BCC-97A6-4B46-8C5A-44F349D73660}"/>
    <dgm:cxn modelId="{A7E28B21-EFB0-4E60-A749-BCB2E77E4B63}" srcId="{00892A3D-06DF-4684-953D-4C6CD8C8A8AA}" destId="{D945F7F5-0D53-464E-B262-9E36553311F9}" srcOrd="3" destOrd="0" parTransId="{9ECF377C-DE3B-4DD1-B434-7AFB4B79F7E5}" sibTransId="{6D38301C-F692-477E-AE02-D40975A478DA}"/>
    <dgm:cxn modelId="{4D13973A-DF35-4E9F-9BBB-B159D021873D}" srcId="{EC201BA9-DF77-4311-9A8A-51DE3A20800B}" destId="{A4F044EC-6B50-4AAA-B4A4-278B60ECBC20}" srcOrd="0" destOrd="0" parTransId="{69D14D3D-29C1-4303-B057-D4CE204B84A0}" sibTransId="{686B206A-B00A-4658-B447-EFC52A673737}"/>
    <dgm:cxn modelId="{F468BB3A-7BE9-4A4E-A78D-2C2E715A27C4}" srcId="{00892A3D-06DF-4684-953D-4C6CD8C8A8AA}" destId="{EC201BA9-DF77-4311-9A8A-51DE3A20800B}" srcOrd="4" destOrd="0" parTransId="{2921A8D0-7B69-41CB-B660-4B94C6FA8E10}" sibTransId="{49D2B82D-E2F1-4652-A8DB-F6A35106657A}"/>
    <dgm:cxn modelId="{F350343B-4166-43E8-9154-A07DAEEB38C7}" type="presOf" srcId="{A4F044EC-6B50-4AAA-B4A4-278B60ECBC20}" destId="{ABCFAC89-3E7E-4E8F-AD59-57F159723A80}" srcOrd="0" destOrd="0" presId="urn:microsoft.com/office/officeart/2005/8/layout/vList2"/>
    <dgm:cxn modelId="{F899095B-65D1-4C39-8B4F-D552A122BAF2}" type="presOf" srcId="{B0A62D03-C0BD-4CAB-A965-25A07B4F4378}" destId="{AB1675D6-655D-4BC9-856B-12DAE6096BDF}" srcOrd="0" destOrd="0" presId="urn:microsoft.com/office/officeart/2005/8/layout/vList2"/>
    <dgm:cxn modelId="{EF800060-2E92-4144-8F26-7A9F6177ACD3}" type="presOf" srcId="{32E8EE10-11A4-4E9A-A0D8-ADC50D8EAD5D}" destId="{3C2006D3-2D63-42EE-B707-D96DE7968711}" srcOrd="0" destOrd="0" presId="urn:microsoft.com/office/officeart/2005/8/layout/vList2"/>
    <dgm:cxn modelId="{59C4FB60-0693-4594-AB7F-F3B3460715A9}" type="presOf" srcId="{00892A3D-06DF-4684-953D-4C6CD8C8A8AA}" destId="{68845196-7D29-48E2-8E9A-1E1400DBB0B0}" srcOrd="0" destOrd="0" presId="urn:microsoft.com/office/officeart/2005/8/layout/vList2"/>
    <dgm:cxn modelId="{006FE24A-E0C9-4ADA-A073-6633A716B601}" type="presOf" srcId="{6BCD4CA5-AC2A-404C-A736-EC7673716BE3}" destId="{ABCFAC89-3E7E-4E8F-AD59-57F159723A80}" srcOrd="0" destOrd="2" presId="urn:microsoft.com/office/officeart/2005/8/layout/vList2"/>
    <dgm:cxn modelId="{86D3686D-719A-4D8C-97D0-501D730BB8DA}" type="presOf" srcId="{2F7E97C7-6353-434B-8764-8C564C93A1DF}" destId="{ABCFAC89-3E7E-4E8F-AD59-57F159723A80}" srcOrd="0" destOrd="3" presId="urn:microsoft.com/office/officeart/2005/8/layout/vList2"/>
    <dgm:cxn modelId="{59101B76-D268-41E5-A31F-D613981ABF8F}" type="presOf" srcId="{EC201BA9-DF77-4311-9A8A-51DE3A20800B}" destId="{895C64C5-FE9D-4559-8405-2B8343E4CC12}" srcOrd="0" destOrd="0" presId="urn:microsoft.com/office/officeart/2005/8/layout/vList2"/>
    <dgm:cxn modelId="{46B3BE83-7412-4C74-B812-75DEB03A0F22}" type="presOf" srcId="{1E88E174-0695-4A38-AB83-C1E64634043F}" destId="{3A614A8E-8D9A-479B-8FC1-3262BF82CADA}" srcOrd="0" destOrd="0" presId="urn:microsoft.com/office/officeart/2005/8/layout/vList2"/>
    <dgm:cxn modelId="{155F1994-F955-45C9-8FEA-60CD2B49D053}" srcId="{00892A3D-06DF-4684-953D-4C6CD8C8A8AA}" destId="{32E8EE10-11A4-4E9A-A0D8-ADC50D8EAD5D}" srcOrd="0" destOrd="0" parTransId="{1BD0EBFD-FE37-480F-873C-DA6B8E4CD3FC}" sibTransId="{34A608EE-AB32-47DB-A98C-95D5685E93A2}"/>
    <dgm:cxn modelId="{84EF699A-2DB8-49CC-B9BD-5343907DA54A}" srcId="{CA7E1017-C31A-458D-95A0-6776B7EF0A99}" destId="{6BCD4CA5-AC2A-404C-A736-EC7673716BE3}" srcOrd="0" destOrd="0" parTransId="{7C97135E-9A78-4C14-81E9-B3D3954CAC66}" sibTransId="{C388C0BE-2754-4006-9AC9-2C95888F0DBD}"/>
    <dgm:cxn modelId="{96EDC1A6-920D-41A7-91CE-CCF17A6A4C35}" srcId="{00892A3D-06DF-4684-953D-4C6CD8C8A8AA}" destId="{1E88E174-0695-4A38-AB83-C1E64634043F}" srcOrd="1" destOrd="0" parTransId="{2F56D8AB-CBCA-42CB-AEF1-7F25416F2CEE}" sibTransId="{05153A76-5D5C-4B20-8C03-E4F2774E6181}"/>
    <dgm:cxn modelId="{6D946DD7-E1F7-4A3E-A8C8-ACDA67FA97A1}" srcId="{00892A3D-06DF-4684-953D-4C6CD8C8A8AA}" destId="{B0A62D03-C0BD-4CAB-A965-25A07B4F4378}" srcOrd="2" destOrd="0" parTransId="{3B290FD7-3378-4CF1-9CE7-5D45C20F4DC3}" sibTransId="{D9888345-6E93-4075-9E82-ACF8A48C403D}"/>
    <dgm:cxn modelId="{9F7F6EE4-C306-4775-BA2D-34922FD87F17}" type="presOf" srcId="{D945F7F5-0D53-464E-B262-9E36553311F9}" destId="{2C2BF5BC-3472-4C95-8D5F-1C949922C9B9}" srcOrd="0" destOrd="0" presId="urn:microsoft.com/office/officeart/2005/8/layout/vList2"/>
    <dgm:cxn modelId="{B419EEF5-222C-4DF2-A240-5744485F3EEF}" srcId="{EC201BA9-DF77-4311-9A8A-51DE3A20800B}" destId="{CA7E1017-C31A-458D-95A0-6776B7EF0A99}" srcOrd="1" destOrd="0" parTransId="{6012D0E1-B290-43B4-8DEC-9050E4E141D6}" sibTransId="{F4730738-0534-48C4-8956-C113EF1D6AAC}"/>
    <dgm:cxn modelId="{077E5AFE-FEBD-40FD-BF25-7A69AB87A099}" type="presOf" srcId="{CA7E1017-C31A-458D-95A0-6776B7EF0A99}" destId="{ABCFAC89-3E7E-4E8F-AD59-57F159723A80}" srcOrd="0" destOrd="1" presId="urn:microsoft.com/office/officeart/2005/8/layout/vList2"/>
    <dgm:cxn modelId="{C00BA539-F04E-410D-BC67-9F7DB955C954}" type="presParOf" srcId="{68845196-7D29-48E2-8E9A-1E1400DBB0B0}" destId="{3C2006D3-2D63-42EE-B707-D96DE7968711}" srcOrd="0" destOrd="0" presId="urn:microsoft.com/office/officeart/2005/8/layout/vList2"/>
    <dgm:cxn modelId="{918A69CB-504E-4855-A427-82F8D30FDB55}" type="presParOf" srcId="{68845196-7D29-48E2-8E9A-1E1400DBB0B0}" destId="{CB6B67E2-DC5F-4FC2-9275-CAE170EC10FE}" srcOrd="1" destOrd="0" presId="urn:microsoft.com/office/officeart/2005/8/layout/vList2"/>
    <dgm:cxn modelId="{F54D26B0-25C2-45EA-9252-0D5F8EC1BFDD}" type="presParOf" srcId="{68845196-7D29-48E2-8E9A-1E1400DBB0B0}" destId="{3A614A8E-8D9A-479B-8FC1-3262BF82CADA}" srcOrd="2" destOrd="0" presId="urn:microsoft.com/office/officeart/2005/8/layout/vList2"/>
    <dgm:cxn modelId="{AB386DDE-7ABF-4325-906B-E9E1A9B1B52D}" type="presParOf" srcId="{68845196-7D29-48E2-8E9A-1E1400DBB0B0}" destId="{07A351D6-C051-46EE-A35B-F6FC7952E54A}" srcOrd="3" destOrd="0" presId="urn:microsoft.com/office/officeart/2005/8/layout/vList2"/>
    <dgm:cxn modelId="{1A452E66-668B-493A-A7D1-6A228BCD9244}" type="presParOf" srcId="{68845196-7D29-48E2-8E9A-1E1400DBB0B0}" destId="{AB1675D6-655D-4BC9-856B-12DAE6096BDF}" srcOrd="4" destOrd="0" presId="urn:microsoft.com/office/officeart/2005/8/layout/vList2"/>
    <dgm:cxn modelId="{CD7F1D0D-262A-4160-B97A-435F669D24C6}" type="presParOf" srcId="{68845196-7D29-48E2-8E9A-1E1400DBB0B0}" destId="{68114339-5AA3-45B6-BD2A-2D1724F724BA}" srcOrd="5" destOrd="0" presId="urn:microsoft.com/office/officeart/2005/8/layout/vList2"/>
    <dgm:cxn modelId="{1363D46B-3F97-405F-B267-83EF286EDE88}" type="presParOf" srcId="{68845196-7D29-48E2-8E9A-1E1400DBB0B0}" destId="{2C2BF5BC-3472-4C95-8D5F-1C949922C9B9}" srcOrd="6" destOrd="0" presId="urn:microsoft.com/office/officeart/2005/8/layout/vList2"/>
    <dgm:cxn modelId="{F4BC7CDC-04EA-4A0B-B16D-CF74E96BAC63}" type="presParOf" srcId="{68845196-7D29-48E2-8E9A-1E1400DBB0B0}" destId="{ACA8E9E0-B4DC-4A34-B368-F433D4C40549}" srcOrd="7" destOrd="0" presId="urn:microsoft.com/office/officeart/2005/8/layout/vList2"/>
    <dgm:cxn modelId="{303D5847-5BCB-4EE7-B639-1936EA9E2349}" type="presParOf" srcId="{68845196-7D29-48E2-8E9A-1E1400DBB0B0}" destId="{895C64C5-FE9D-4559-8405-2B8343E4CC12}" srcOrd="8" destOrd="0" presId="urn:microsoft.com/office/officeart/2005/8/layout/vList2"/>
    <dgm:cxn modelId="{43CCF138-022E-4E72-B4B8-884B093D7625}" type="presParOf" srcId="{68845196-7D29-48E2-8E9A-1E1400DBB0B0}" destId="{ABCFAC89-3E7E-4E8F-AD59-57F159723A80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E2F527-6F8B-4D49-AD5B-4218A0AB665E}">
      <dsp:nvSpPr>
        <dsp:cNvPr id="0" name=""/>
        <dsp:cNvSpPr/>
      </dsp:nvSpPr>
      <dsp:spPr>
        <a:xfrm>
          <a:off x="282221" y="141040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42CACC-B5DB-4B74-B7D9-7CB73B741E19}">
      <dsp:nvSpPr>
        <dsp:cNvPr id="0" name=""/>
        <dsp:cNvSpPr/>
      </dsp:nvSpPr>
      <dsp:spPr>
        <a:xfrm>
          <a:off x="570337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91C9E-ACD9-411F-B806-8BF72D13854D}">
      <dsp:nvSpPr>
        <dsp:cNvPr id="0" name=""/>
        <dsp:cNvSpPr/>
      </dsp:nvSpPr>
      <dsp:spPr>
        <a:xfrm>
          <a:off x="1948202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Detekce</a:t>
          </a:r>
          <a:r>
            <a:rPr lang="en-US" sz="1600" kern="1200"/>
            <a:t>: Senzory v telefonu detekují elektromagnetické vlny, které mohou být způsobeny různými zdroji radiace, jako jsou mobilní signály, Wi-Fi nebo dokonce gama záření.</a:t>
          </a:r>
        </a:p>
      </dsp:txBody>
      <dsp:txXfrm>
        <a:off x="1948202" y="1410409"/>
        <a:ext cx="3233964" cy="1371985"/>
      </dsp:txXfrm>
    </dsp:sp>
    <dsp:sp modelId="{BE974911-7D42-4649-84A8-26198E10A5A0}">
      <dsp:nvSpPr>
        <dsp:cNvPr id="0" name=""/>
        <dsp:cNvSpPr/>
      </dsp:nvSpPr>
      <dsp:spPr>
        <a:xfrm>
          <a:off x="5745661" y="141040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0BF23-BEF3-44A8-B04F-5C4DFCD3A5E8}">
      <dsp:nvSpPr>
        <dsp:cNvPr id="0" name=""/>
        <dsp:cNvSpPr/>
      </dsp:nvSpPr>
      <dsp:spPr>
        <a:xfrm>
          <a:off x="6033778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4B366-4BF9-41F8-B593-1C832833981C}">
      <dsp:nvSpPr>
        <dsp:cNvPr id="0" name=""/>
        <dsp:cNvSpPr/>
      </dsp:nvSpPr>
      <dsp:spPr>
        <a:xfrm>
          <a:off x="7411643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Měření intenzity</a:t>
          </a:r>
          <a:r>
            <a:rPr lang="en-US" sz="1600" kern="1200"/>
            <a:t>: Detektor převádí zachycené záření na elektrický signál, jehož intenzita se měří a zpracovává.</a:t>
          </a:r>
        </a:p>
      </dsp:txBody>
      <dsp:txXfrm>
        <a:off x="7411643" y="1410409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006D3-2D63-42EE-B707-D96DE7968711}">
      <dsp:nvSpPr>
        <dsp:cNvPr id="0" name=""/>
        <dsp:cNvSpPr/>
      </dsp:nvSpPr>
      <dsp:spPr>
        <a:xfrm>
          <a:off x="0" y="106839"/>
          <a:ext cx="10927829" cy="596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Příkladem</a:t>
          </a:r>
          <a:r>
            <a:rPr lang="en-US" sz="1500" kern="1200"/>
            <a:t> </a:t>
          </a:r>
          <a:r>
            <a:rPr lang="en-US" sz="1500" kern="1200" err="1"/>
            <a:t>může</a:t>
          </a:r>
          <a:r>
            <a:rPr lang="en-US" sz="1500" kern="1200"/>
            <a:t> </a:t>
          </a:r>
          <a:r>
            <a:rPr lang="en-US" sz="1500" kern="1200" err="1"/>
            <a:t>být</a:t>
          </a:r>
          <a:r>
            <a:rPr lang="en-US" sz="1500" kern="1200"/>
            <a:t> beta </a:t>
          </a:r>
          <a:r>
            <a:rPr lang="en-US" sz="1500" kern="1200" err="1"/>
            <a:t>rozpad</a:t>
          </a:r>
          <a:r>
            <a:rPr lang="en-US" sz="1500" kern="1200"/>
            <a:t> kobaltu-60 60Co </a:t>
          </a:r>
          <a:r>
            <a:rPr lang="en-US" sz="1500" kern="1200" err="1"/>
            <a:t>na</a:t>
          </a:r>
          <a:r>
            <a:rPr lang="en-US" sz="1500" kern="1200"/>
            <a:t> nikl-60 60Ni, </a:t>
          </a:r>
          <a:r>
            <a:rPr lang="en-US" sz="1500" kern="1200" err="1"/>
            <a:t>při</a:t>
          </a:r>
          <a:r>
            <a:rPr lang="en-US" sz="1500" kern="1200"/>
            <a:t> </a:t>
          </a:r>
          <a:r>
            <a:rPr lang="en-US" sz="1500" kern="1200" err="1"/>
            <a:t>kterém</a:t>
          </a:r>
          <a:r>
            <a:rPr lang="en-US" sz="1500" kern="1200"/>
            <a:t> v </a:t>
          </a:r>
          <a:r>
            <a:rPr lang="en-US" sz="1500" kern="1200" err="1"/>
            <a:t>prvním</a:t>
          </a:r>
          <a:r>
            <a:rPr lang="en-US" sz="1500" kern="1200"/>
            <a:t> </a:t>
          </a:r>
          <a:r>
            <a:rPr lang="en-US" sz="1500" kern="1200" err="1"/>
            <a:t>stupni</a:t>
          </a:r>
          <a:r>
            <a:rPr lang="en-US" sz="1500" kern="1200"/>
            <a:t> </a:t>
          </a:r>
          <a:r>
            <a:rPr lang="en-US" sz="1500" kern="1200" err="1"/>
            <a:t>nejprve</a:t>
          </a:r>
          <a:r>
            <a:rPr lang="en-US" sz="1500" kern="1200"/>
            <a:t> </a:t>
          </a:r>
          <a:r>
            <a:rPr lang="en-US" sz="1500" kern="1200" err="1"/>
            <a:t>jádro</a:t>
          </a:r>
          <a:r>
            <a:rPr lang="en-US" sz="1500" kern="1200"/>
            <a:t> </a:t>
          </a:r>
          <a:r>
            <a:rPr lang="en-US" sz="1500" kern="1200" err="1"/>
            <a:t>kobaltu</a:t>
          </a:r>
          <a:r>
            <a:rPr lang="en-US" sz="1500" kern="1200"/>
            <a:t> </a:t>
          </a:r>
          <a:r>
            <a:rPr lang="en-US" sz="1500" kern="1200" err="1"/>
            <a:t>vyšle</a:t>
          </a:r>
          <a:r>
            <a:rPr lang="en-US" sz="1500" kern="1200"/>
            <a:t> </a:t>
          </a:r>
          <a:r>
            <a:rPr lang="en-US" sz="1500" kern="1200" err="1"/>
            <a:t>částici</a:t>
          </a:r>
          <a:r>
            <a:rPr lang="en-US" sz="1500" kern="1200"/>
            <a:t> β (</a:t>
          </a:r>
          <a:r>
            <a:rPr lang="en-US" sz="1500" kern="1200" err="1"/>
            <a:t>tedy</a:t>
          </a:r>
          <a:r>
            <a:rPr lang="en-US" sz="1500" kern="1200"/>
            <a:t> </a:t>
          </a:r>
          <a:r>
            <a:rPr lang="en-US" sz="1500" kern="1200" err="1"/>
            <a:t>elektron</a:t>
          </a:r>
          <a:r>
            <a:rPr lang="en-US" sz="1500" kern="1200"/>
            <a:t> e−) a </a:t>
          </a:r>
          <a:r>
            <a:rPr lang="en-US" sz="1500" kern="1200" err="1"/>
            <a:t>elektronové</a:t>
          </a:r>
          <a:r>
            <a:rPr lang="en-US" sz="1500" kern="1200"/>
            <a:t> antineutrino </a:t>
          </a:r>
          <a:r>
            <a:rPr lang="en-US" sz="1500" kern="1200" err="1"/>
            <a:t>νe</a:t>
          </a:r>
          <a:r>
            <a:rPr lang="en-US" sz="1500" kern="1200"/>
            <a:t> a </a:t>
          </a:r>
          <a:r>
            <a:rPr lang="en-US" sz="1500" kern="1200" err="1"/>
            <a:t>přemění</a:t>
          </a:r>
          <a:r>
            <a:rPr lang="en-US" sz="1500" kern="1200"/>
            <a:t> se </a:t>
          </a:r>
          <a:r>
            <a:rPr lang="en-US" sz="1500" kern="1200" err="1"/>
            <a:t>na</a:t>
          </a:r>
          <a:r>
            <a:rPr lang="en-US" sz="1500" kern="1200"/>
            <a:t> </a:t>
          </a:r>
          <a:r>
            <a:rPr lang="en-US" sz="1500" kern="1200" err="1"/>
            <a:t>jádro</a:t>
          </a:r>
          <a:r>
            <a:rPr lang="en-US" sz="1500" kern="1200"/>
            <a:t> </a:t>
          </a:r>
          <a:r>
            <a:rPr lang="en-US" sz="1500" kern="1200" err="1"/>
            <a:t>niklu</a:t>
          </a:r>
          <a:r>
            <a:rPr lang="en-US" sz="1500" kern="1200"/>
            <a:t> v </a:t>
          </a:r>
          <a:r>
            <a:rPr lang="en-US" sz="1500" kern="1200" err="1"/>
            <a:t>excitovaném</a:t>
          </a:r>
          <a:r>
            <a:rPr lang="en-US" sz="1500" kern="1200"/>
            <a:t> </a:t>
          </a:r>
          <a:r>
            <a:rPr lang="en-US" sz="1500" kern="1200" err="1"/>
            <a:t>stavu</a:t>
          </a:r>
          <a:r>
            <a:rPr lang="en-US" sz="1500" kern="1200"/>
            <a:t>:</a:t>
          </a:r>
        </a:p>
      </dsp:txBody>
      <dsp:txXfrm>
        <a:off x="29128" y="135967"/>
        <a:ext cx="10869573" cy="538444"/>
      </dsp:txXfrm>
    </dsp:sp>
    <dsp:sp modelId="{3A614A8E-8D9A-479B-8FC1-3262BF82CADA}">
      <dsp:nvSpPr>
        <dsp:cNvPr id="0" name=""/>
        <dsp:cNvSpPr/>
      </dsp:nvSpPr>
      <dsp:spPr>
        <a:xfrm>
          <a:off x="0" y="746739"/>
          <a:ext cx="10927829" cy="596700"/>
        </a:xfrm>
        <a:prstGeom prst="round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60Co→60Ni*+e−+</a:t>
          </a:r>
          <a:r>
            <a:rPr lang="en-US" sz="1500" kern="1200" err="1"/>
            <a:t>ν¯e</a:t>
          </a:r>
          <a:r>
            <a:rPr lang="en-US" sz="1500" kern="1200"/>
            <a:t>.</a:t>
          </a:r>
        </a:p>
      </dsp:txBody>
      <dsp:txXfrm>
        <a:off x="29128" y="775867"/>
        <a:ext cx="10869573" cy="538444"/>
      </dsp:txXfrm>
    </dsp:sp>
    <dsp:sp modelId="{AB1675D6-655D-4BC9-856B-12DAE6096BDF}">
      <dsp:nvSpPr>
        <dsp:cNvPr id="0" name=""/>
        <dsp:cNvSpPr/>
      </dsp:nvSpPr>
      <dsp:spPr>
        <a:xfrm>
          <a:off x="0" y="1386639"/>
          <a:ext cx="10927829" cy="59670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Potom</a:t>
          </a:r>
          <a:r>
            <a:rPr lang="en-US" sz="1500" kern="1200"/>
            <a:t> se </a:t>
          </a:r>
          <a:r>
            <a:rPr lang="en-US" sz="1500" kern="1200" err="1"/>
            <a:t>nově</a:t>
          </a:r>
          <a:r>
            <a:rPr lang="en-US" sz="1500" kern="1200"/>
            <a:t> </a:t>
          </a:r>
          <a:r>
            <a:rPr lang="en-US" sz="1500" kern="1200" err="1"/>
            <a:t>vzniklé</a:t>
          </a:r>
          <a:r>
            <a:rPr lang="en-US" sz="1500" kern="1200"/>
            <a:t> </a:t>
          </a:r>
          <a:r>
            <a:rPr lang="en-US" sz="1500" kern="1200" err="1"/>
            <a:t>excitované</a:t>
          </a:r>
          <a:r>
            <a:rPr lang="en-US" sz="1500" kern="1200"/>
            <a:t> </a:t>
          </a:r>
          <a:r>
            <a:rPr lang="en-US" sz="1500" kern="1200" err="1"/>
            <a:t>jádro</a:t>
          </a:r>
          <a:r>
            <a:rPr lang="en-US" sz="1500" kern="1200"/>
            <a:t> </a:t>
          </a:r>
          <a:r>
            <a:rPr lang="en-US" sz="1500" kern="1200" err="1"/>
            <a:t>zbaví</a:t>
          </a:r>
          <a:r>
            <a:rPr lang="en-US" sz="1500" kern="1200"/>
            <a:t> </a:t>
          </a:r>
          <a:r>
            <a:rPr lang="en-US" sz="1500" kern="1200" err="1"/>
            <a:t>přebytečné</a:t>
          </a:r>
          <a:r>
            <a:rPr lang="en-US" sz="1500" kern="1200"/>
            <a:t> </a:t>
          </a:r>
          <a:r>
            <a:rPr lang="en-US" sz="1500" kern="1200" err="1"/>
            <a:t>energie</a:t>
          </a:r>
          <a:r>
            <a:rPr lang="en-US" sz="1500" kern="1200"/>
            <a:t> </a:t>
          </a:r>
          <a:r>
            <a:rPr lang="en-US" sz="1500" kern="1200" err="1"/>
            <a:t>vyzáření</a:t>
          </a:r>
          <a:r>
            <a:rPr lang="en-US" sz="1500" kern="1200"/>
            <a:t> </a:t>
          </a:r>
          <a:r>
            <a:rPr lang="en-US" sz="1500" kern="1200" err="1"/>
            <a:t>kvanta</a:t>
          </a:r>
          <a:r>
            <a:rPr lang="en-US" sz="1500" kern="1200"/>
            <a:t> </a:t>
          </a:r>
          <a:r>
            <a:rPr lang="en-US" sz="1500" kern="1200" err="1"/>
            <a:t>záření</a:t>
          </a:r>
          <a:r>
            <a:rPr lang="en-US" sz="1500" kern="1200"/>
            <a:t> </a:t>
          </a:r>
          <a:r>
            <a:rPr lang="en-US" sz="1500" kern="1200" err="1"/>
            <a:t>gama</a:t>
          </a:r>
          <a:r>
            <a:rPr lang="en-US" sz="1500" kern="1200"/>
            <a:t>:</a:t>
          </a:r>
        </a:p>
      </dsp:txBody>
      <dsp:txXfrm>
        <a:off x="29128" y="1415767"/>
        <a:ext cx="10869573" cy="538444"/>
      </dsp:txXfrm>
    </dsp:sp>
    <dsp:sp modelId="{2C2BF5BC-3472-4C95-8D5F-1C949922C9B9}">
      <dsp:nvSpPr>
        <dsp:cNvPr id="0" name=""/>
        <dsp:cNvSpPr/>
      </dsp:nvSpPr>
      <dsp:spPr>
        <a:xfrm>
          <a:off x="0" y="2026539"/>
          <a:ext cx="10927829" cy="596700"/>
        </a:xfrm>
        <a:prstGeom prst="round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60Ni*→60Ni+γ.</a:t>
          </a:r>
        </a:p>
      </dsp:txBody>
      <dsp:txXfrm>
        <a:off x="29128" y="2055667"/>
        <a:ext cx="10869573" cy="538444"/>
      </dsp:txXfrm>
    </dsp:sp>
    <dsp:sp modelId="{895C64C5-FE9D-4559-8405-2B8343E4CC12}">
      <dsp:nvSpPr>
        <dsp:cNvPr id="0" name=""/>
        <dsp:cNvSpPr/>
      </dsp:nvSpPr>
      <dsp:spPr>
        <a:xfrm>
          <a:off x="0" y="2666440"/>
          <a:ext cx="10927829" cy="59670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Anitineutrino</a:t>
          </a:r>
          <a:endParaRPr lang="en-US" sz="1500" kern="1200"/>
        </a:p>
      </dsp:txBody>
      <dsp:txXfrm>
        <a:off x="29128" y="2695568"/>
        <a:ext cx="10869573" cy="538444"/>
      </dsp:txXfrm>
    </dsp:sp>
    <dsp:sp modelId="{ABCFAC89-3E7E-4E8F-AD59-57F159723A80}">
      <dsp:nvSpPr>
        <dsp:cNvPr id="0" name=""/>
        <dsp:cNvSpPr/>
      </dsp:nvSpPr>
      <dsp:spPr>
        <a:xfrm>
          <a:off x="0" y="3263140"/>
          <a:ext cx="10927829" cy="822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959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err="1"/>
            <a:t>Antineutrina</a:t>
          </a:r>
          <a:r>
            <a:rPr lang="en-US" sz="1200" kern="1200"/>
            <a:t> </a:t>
          </a:r>
          <a:r>
            <a:rPr lang="en-US" sz="1200" kern="1200" err="1"/>
            <a:t>vznikají</a:t>
          </a:r>
          <a:r>
            <a:rPr lang="en-US" sz="1200" kern="1200"/>
            <a:t> </a:t>
          </a:r>
          <a:r>
            <a:rPr lang="en-US" sz="1200" kern="1200" err="1"/>
            <a:t>při</a:t>
          </a:r>
          <a:r>
            <a:rPr lang="en-US" sz="1200" kern="1200"/>
            <a:t> </a:t>
          </a:r>
          <a:r>
            <a:rPr lang="en-US" sz="1200" kern="1200" err="1"/>
            <a:t>jaderném</a:t>
          </a:r>
          <a:r>
            <a:rPr lang="en-US" sz="1200" kern="1200"/>
            <a:t> beta </a:t>
          </a:r>
          <a:r>
            <a:rPr lang="en-US" sz="1200" kern="1200" err="1"/>
            <a:t>rozpadu</a:t>
          </a:r>
          <a:r>
            <a:rPr lang="en-US" sz="1200" kern="1200"/>
            <a:t>, </a:t>
          </a:r>
          <a:r>
            <a:rPr lang="en-US" sz="1200" kern="1200" err="1"/>
            <a:t>přičemž</a:t>
          </a:r>
          <a:r>
            <a:rPr lang="en-US" sz="1200" kern="1200"/>
            <a:t> se neutron </a:t>
          </a:r>
          <a:r>
            <a:rPr lang="en-US" sz="1200" kern="1200" err="1"/>
            <a:t>mění</a:t>
          </a:r>
          <a:r>
            <a:rPr lang="en-US" sz="1200" kern="1200"/>
            <a:t> </a:t>
          </a:r>
          <a:r>
            <a:rPr lang="en-US" sz="1200" kern="1200" err="1"/>
            <a:t>na</a:t>
          </a:r>
          <a:r>
            <a:rPr lang="en-US" sz="1200" kern="1200"/>
            <a:t> proton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err="1"/>
            <a:t>Leptony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Ve </a:t>
          </a:r>
          <a:r>
            <a:rPr lang="en-US" sz="1200" kern="1200" err="1"/>
            <a:t>fyzice</a:t>
          </a:r>
          <a:r>
            <a:rPr lang="en-US" sz="1200" kern="1200"/>
            <a:t> je lepton </a:t>
          </a:r>
          <a:r>
            <a:rPr lang="en-US" sz="1200" kern="1200" err="1"/>
            <a:t>částice</a:t>
          </a:r>
          <a:r>
            <a:rPr lang="en-US" sz="1200" kern="1200"/>
            <a:t>, </a:t>
          </a:r>
          <a:r>
            <a:rPr lang="en-US" sz="1200" kern="1200" err="1"/>
            <a:t>na</a:t>
          </a:r>
          <a:r>
            <a:rPr lang="en-US" sz="1200" kern="1200"/>
            <a:t> </a:t>
          </a:r>
          <a:r>
            <a:rPr lang="en-US" sz="1200" kern="1200" err="1"/>
            <a:t>kterou</a:t>
          </a:r>
          <a:r>
            <a:rPr lang="en-US" sz="1200" kern="1200"/>
            <a:t> </a:t>
          </a:r>
          <a:r>
            <a:rPr lang="en-US" sz="1200" kern="1200" err="1"/>
            <a:t>nepůsobí</a:t>
          </a:r>
          <a:r>
            <a:rPr lang="en-US" sz="1200" kern="1200"/>
            <a:t> </a:t>
          </a:r>
          <a:r>
            <a:rPr lang="en-US" sz="1200" kern="1200" err="1"/>
            <a:t>silná</a:t>
          </a:r>
          <a:r>
            <a:rPr lang="en-US" sz="1200" kern="1200"/>
            <a:t> </a:t>
          </a:r>
          <a:r>
            <a:rPr lang="en-US" sz="1200" kern="1200" err="1"/>
            <a:t>jaderná</a:t>
          </a:r>
          <a:r>
            <a:rPr lang="en-US" sz="1200" kern="1200"/>
            <a:t> </a:t>
          </a:r>
          <a:r>
            <a:rPr lang="en-US" sz="1200" kern="1200" err="1"/>
            <a:t>síla</a:t>
          </a:r>
          <a:r>
            <a:rPr lang="en-US" sz="1200" kern="1200"/>
            <a:t> (</a:t>
          </a:r>
          <a:r>
            <a:rPr lang="en-US" sz="1200" kern="1200" err="1"/>
            <a:t>silná</a:t>
          </a:r>
          <a:r>
            <a:rPr lang="en-US" sz="1200" kern="1200"/>
            <a:t> </a:t>
          </a:r>
          <a:r>
            <a:rPr lang="en-US" sz="1200" kern="1200" err="1"/>
            <a:t>interakce</a:t>
          </a:r>
          <a:r>
            <a:rPr lang="en-US" sz="1200" kern="1200"/>
            <a:t>).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err="1">
              <a:latin typeface="Aptos Display" panose="020F0302020204030204"/>
            </a:rPr>
            <a:t>Excitovaný</a:t>
          </a:r>
          <a:r>
            <a:rPr lang="en-US" sz="1200" kern="1200">
              <a:latin typeface="Aptos Display" panose="020F0302020204030204"/>
            </a:rPr>
            <a:t> stav - </a:t>
          </a:r>
          <a:r>
            <a:rPr lang="en-US" sz="1200" kern="1200" err="1">
              <a:latin typeface="Aptos Display" panose="020F0302020204030204"/>
            </a:rPr>
            <a:t>stav</a:t>
          </a:r>
          <a:r>
            <a:rPr lang="en-US" sz="1200" kern="1200">
              <a:latin typeface="Aptos Display" panose="020F0302020204030204"/>
            </a:rPr>
            <a:t> </a:t>
          </a:r>
          <a:r>
            <a:rPr lang="en-US" sz="1200" kern="1200" err="1">
              <a:latin typeface="Aptos Display" panose="020F0302020204030204"/>
            </a:rPr>
            <a:t>při</a:t>
          </a:r>
          <a:r>
            <a:rPr lang="en-US" sz="1200" kern="1200">
              <a:latin typeface="Aptos Display" panose="020F0302020204030204"/>
            </a:rPr>
            <a:t> </a:t>
          </a:r>
          <a:r>
            <a:rPr lang="en-US" sz="1200" kern="1200" err="1">
              <a:latin typeface="Aptos Display" panose="020F0302020204030204"/>
            </a:rPr>
            <a:t>kterém</a:t>
          </a:r>
          <a:r>
            <a:rPr lang="en-US" sz="1200" kern="1200">
              <a:latin typeface="Aptos Display" panose="020F0302020204030204"/>
            </a:rPr>
            <a:t> je </a:t>
          </a:r>
          <a:r>
            <a:rPr lang="en-US" sz="1200" kern="1200" err="1">
              <a:latin typeface="Aptos Display" panose="020F0302020204030204"/>
            </a:rPr>
            <a:t>energie</a:t>
          </a:r>
          <a:r>
            <a:rPr lang="en-US" sz="1200" kern="1200">
              <a:latin typeface="Aptos Display" panose="020F0302020204030204"/>
            </a:rPr>
            <a:t> </a:t>
          </a:r>
          <a:r>
            <a:rPr lang="en-US" sz="1200" kern="1200" err="1">
              <a:latin typeface="Aptos Display" panose="020F0302020204030204"/>
            </a:rPr>
            <a:t>tělesa</a:t>
          </a:r>
          <a:r>
            <a:rPr lang="en-US" sz="1200" kern="1200">
              <a:latin typeface="Aptos Display" panose="020F0302020204030204"/>
            </a:rPr>
            <a:t> </a:t>
          </a:r>
          <a:r>
            <a:rPr lang="en-US" sz="1200" kern="1200" err="1">
              <a:latin typeface="Aptos Display" panose="020F0302020204030204"/>
            </a:rPr>
            <a:t>větší</a:t>
          </a:r>
          <a:r>
            <a:rPr lang="en-US" sz="1200" kern="1200">
              <a:latin typeface="Aptos Display" panose="020F0302020204030204"/>
            </a:rPr>
            <a:t> </a:t>
          </a:r>
          <a:r>
            <a:rPr lang="en-US" sz="1200" kern="1200" err="1">
              <a:latin typeface="Aptos Display" panose="020F0302020204030204"/>
            </a:rPr>
            <a:t>než</a:t>
          </a:r>
          <a:r>
            <a:rPr lang="en-US" sz="1200" kern="1200">
              <a:latin typeface="Aptos Display" panose="020F0302020204030204"/>
            </a:rPr>
            <a:t> </a:t>
          </a:r>
          <a:r>
            <a:rPr lang="en-US" sz="1200" kern="1200" err="1">
              <a:latin typeface="Aptos Display" panose="020F0302020204030204"/>
            </a:rPr>
            <a:t>nejnižší</a:t>
          </a:r>
          <a:r>
            <a:rPr lang="en-US" sz="1200" kern="1200">
              <a:latin typeface="Aptos Display" panose="020F0302020204030204"/>
            </a:rPr>
            <a:t> </a:t>
          </a:r>
          <a:r>
            <a:rPr lang="en-US" sz="1200" kern="1200" err="1">
              <a:latin typeface="Aptos Display" panose="020F0302020204030204"/>
            </a:rPr>
            <a:t>možná</a:t>
          </a:r>
          <a:r>
            <a:rPr lang="en-US" sz="1200" kern="1200">
              <a:latin typeface="Aptos Display" panose="020F0302020204030204"/>
            </a:rPr>
            <a:t>. </a:t>
          </a:r>
        </a:p>
      </dsp:txBody>
      <dsp:txXfrm>
        <a:off x="0" y="3263140"/>
        <a:ext cx="10927829" cy="822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thinkbig.com/using-a-smartphone-to-measure-levels-of-radiation-exposure" TargetMode="External"/><Relationship Id="rId7" Type="http://schemas.openxmlformats.org/officeDocument/2006/relationships/hyperlink" Target="https://cs.wikipedia.org/wiki/Lepton" TargetMode="External"/><Relationship Id="rId2" Type="http://schemas.openxmlformats.org/officeDocument/2006/relationships/hyperlink" Target="https://www.energy.gov/ea/idaho-si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wikipedia.org/wiki/Antineutrino" TargetMode="External"/><Relationship Id="rId5" Type="http://schemas.openxmlformats.org/officeDocument/2006/relationships/hyperlink" Target="https://cs.wikipedia.org/wiki/Z%C3%A1%C5%99en%C3%AD_gama" TargetMode="External"/><Relationship Id="rId4" Type="http://schemas.openxmlformats.org/officeDocument/2006/relationships/hyperlink" Target="https://www.newsbytesapp.com/news/science/how-to-check-sar-value-of-your-smartphone/story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qToLWnBc8A?feature=oembed" TargetMode="Externa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Vektorová grafika „Biohazard dangerous sign on green slime background. Toxic  waste vector illustration“ ze služby Stock | Adobe Stock">
            <a:extLst>
              <a:ext uri="{FF2B5EF4-FFF2-40B4-BE49-F238E27FC236}">
                <a16:creationId xmlns:a16="http://schemas.microsoft.com/office/drawing/2014/main" id="{633918FA-F5DF-62A6-4423-D6F778085F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25541" b="1820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61595"/>
            <a:ext cx="9144000" cy="2900518"/>
          </a:xfrm>
        </p:spPr>
        <p:txBody>
          <a:bodyPr>
            <a:normAutofit/>
          </a:bodyPr>
          <a:lstStyle/>
          <a:p>
            <a:r>
              <a:rPr lang="en-US" b="1" err="1">
                <a:solidFill>
                  <a:srgbClr val="FFFFFF"/>
                </a:solidFill>
              </a:rPr>
              <a:t>Měření</a:t>
            </a:r>
            <a:r>
              <a:rPr lang="en-US" b="1">
                <a:solidFill>
                  <a:srgbClr val="FFFFFF"/>
                </a:solidFill>
              </a:rPr>
              <a:t> </a:t>
            </a:r>
            <a:r>
              <a:rPr lang="en-US" b="1" err="1">
                <a:solidFill>
                  <a:srgbClr val="FFFFFF"/>
                </a:solidFill>
              </a:rPr>
              <a:t>radiace</a:t>
            </a:r>
            <a:r>
              <a:rPr lang="en-US" b="1">
                <a:solidFill>
                  <a:srgbClr val="FFFFFF"/>
                </a:solidFill>
              </a:rPr>
              <a:t> </a:t>
            </a:r>
            <a:r>
              <a:rPr lang="en-US" b="1" err="1">
                <a:solidFill>
                  <a:srgbClr val="FFFFFF"/>
                </a:solidFill>
              </a:rPr>
              <a:t>pomocí</a:t>
            </a:r>
            <a:r>
              <a:rPr lang="en-US" b="1">
                <a:solidFill>
                  <a:srgbClr val="FFFFFF"/>
                </a:solidFill>
              </a:rPr>
              <a:t> </a:t>
            </a:r>
            <a:r>
              <a:rPr lang="en-US" b="1" err="1">
                <a:solidFill>
                  <a:srgbClr val="FFFFFF"/>
                </a:solidFill>
              </a:rPr>
              <a:t>mobilního</a:t>
            </a:r>
            <a:r>
              <a:rPr lang="en-US" b="1">
                <a:solidFill>
                  <a:srgbClr val="FFFFFF"/>
                </a:solidFill>
              </a:rPr>
              <a:t> </a:t>
            </a:r>
            <a:r>
              <a:rPr lang="en-US" b="1" err="1">
                <a:solidFill>
                  <a:srgbClr val="FFFFFF"/>
                </a:solidFill>
              </a:rPr>
              <a:t>telefonu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0CC6B-1D19-67BB-E587-08995719137D}"/>
              </a:ext>
            </a:extLst>
          </p:cNvPr>
          <p:cNvSpPr txBox="1"/>
          <p:nvPr/>
        </p:nvSpPr>
        <p:spPr>
          <a:xfrm>
            <a:off x="3190173" y="207974"/>
            <a:ext cx="52874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By Dominik and Matyáš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" name="Rectangle 20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ymphony Dolphins | Floptok Wiki | Fandom">
            <a:extLst>
              <a:ext uri="{FF2B5EF4-FFF2-40B4-BE49-F238E27FC236}">
                <a16:creationId xmlns:a16="http://schemas.microsoft.com/office/drawing/2014/main" id="{DC43679B-D55A-4BC5-A8B4-4CA19DD44F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936" r="-1" b="494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9" name="Rectangle 20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cs-CZ" sz="4800">
                <a:solidFill>
                  <a:schemeClr val="bg1"/>
                </a:solidFill>
              </a:rPr>
              <a:t>Děkujeme za pozornost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55320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6222-0D1F-EC30-EC5D-0319136A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Zdroje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BE902-8FF5-43A6-3657-AEE6DD34B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https://www.energy.gov/ea/idaho-site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3"/>
              </a:rPr>
              <a:t>https://blogthinkbig.com/using-a-smartphone-to-measure-levels-of-radiation-exposure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4"/>
              </a:rPr>
              <a:t>https://www.newsbytesapp.com/news/science/how-to-check-sar-value-of-your-smartphone/story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5"/>
              </a:rPr>
              <a:t>https://cs.wikipedia.org/wiki/Z%C3%A1%C5%99en%C3%AD_gama</a:t>
            </a:r>
            <a:endParaRPr lang="en-US"/>
          </a:p>
          <a:p>
            <a:r>
              <a:rPr lang="en-US">
                <a:ea typeface="+mn-lt"/>
                <a:cs typeface="+mn-lt"/>
                <a:hlinkClick r:id="rId6"/>
              </a:rPr>
              <a:t>https://cs.wikipedia.org/wiki/Antineutrino</a:t>
            </a:r>
            <a:endParaRPr lang="en-US"/>
          </a:p>
          <a:p>
            <a:r>
              <a:rPr lang="en-US">
                <a:ea typeface="+mn-lt"/>
                <a:cs typeface="+mn-lt"/>
                <a:hlinkClick r:id="rId7"/>
              </a:rPr>
              <a:t>https://cs.wikipedia.org/wiki/Lepton</a:t>
            </a:r>
            <a:endParaRPr lang="en-US"/>
          </a:p>
          <a:p>
            <a:r>
              <a:rPr lang="en-US"/>
              <a:t>ChatGPT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10311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BCD67B-8EEA-975F-DF39-58EF8EA4B3D6}"/>
              </a:ext>
            </a:extLst>
          </p:cNvPr>
          <p:cNvSpPr txBox="1"/>
          <p:nvPr/>
        </p:nvSpPr>
        <p:spPr>
          <a:xfrm>
            <a:off x="4571518" y="2509294"/>
            <a:ext cx="71247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600">
                <a:solidFill>
                  <a:schemeClr val="accent6"/>
                </a:solidFill>
              </a:rPr>
              <a:t>Ano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3" name="Šipka doprava 2">
            <a:hlinkClick r:id="rId2" action="ppaction://hlinksldjump"/>
          </p:cNvPr>
          <p:cNvSpPr/>
          <p:nvPr/>
        </p:nvSpPr>
        <p:spPr>
          <a:xfrm>
            <a:off x="6963508" y="5266592"/>
            <a:ext cx="1661746" cy="1011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5246100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65EE7-3286-055F-6EFC-C82DBC770AEC}"/>
              </a:ext>
            </a:extLst>
          </p:cNvPr>
          <p:cNvSpPr txBox="1"/>
          <p:nvPr/>
        </p:nvSpPr>
        <p:spPr>
          <a:xfrm>
            <a:off x="4871132" y="2646021"/>
            <a:ext cx="656272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600">
                <a:solidFill>
                  <a:srgbClr val="C00000"/>
                </a:solidFill>
              </a:rPr>
              <a:t>Ne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Šipka doprava 2">
            <a:hlinkClick r:id="rId2" action="ppaction://hlinksldjump"/>
          </p:cNvPr>
          <p:cNvSpPr/>
          <p:nvPr/>
        </p:nvSpPr>
        <p:spPr>
          <a:xfrm>
            <a:off x="7728438" y="5310554"/>
            <a:ext cx="19431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6817764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65EE7-3286-055F-6EFC-C82DBC770AEC}"/>
              </a:ext>
            </a:extLst>
          </p:cNvPr>
          <p:cNvSpPr txBox="1"/>
          <p:nvPr/>
        </p:nvSpPr>
        <p:spPr>
          <a:xfrm>
            <a:off x="4835962" y="2232784"/>
            <a:ext cx="656272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600">
                <a:solidFill>
                  <a:srgbClr val="C00000"/>
                </a:solidFill>
              </a:rPr>
              <a:t>Ne</a:t>
            </a:r>
            <a:r>
              <a:rPr lang="cs-CZ" sz="9600">
                <a:solidFill>
                  <a:srgbClr val="C00000"/>
                </a:solidFill>
              </a:rPr>
              <a:t>, </a:t>
            </a:r>
            <a:r>
              <a:rPr lang="cs-CZ" sz="4000">
                <a:solidFill>
                  <a:srgbClr val="C00000"/>
                </a:solidFill>
              </a:rPr>
              <a:t>ale dobrý výběr</a:t>
            </a:r>
            <a:endParaRPr lang="en-US" sz="4000">
              <a:solidFill>
                <a:srgbClr val="C00000"/>
              </a:solidFill>
            </a:endParaRPr>
          </a:p>
        </p:txBody>
      </p:sp>
      <p:pic>
        <p:nvPicPr>
          <p:cNvPr id="1028" name="Picture 4" descr="Slipknot | Spotif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5883"/>
            <a:ext cx="2482117" cy="248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Šipka doprava 2">
            <a:hlinkClick r:id="rId3" action="ppaction://hlinksldjump"/>
          </p:cNvPr>
          <p:cNvSpPr/>
          <p:nvPr/>
        </p:nvSpPr>
        <p:spPr>
          <a:xfrm>
            <a:off x="7280031" y="5530362"/>
            <a:ext cx="1907931" cy="817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3461147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38A2-9335-1647-F526-C2524683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b="1" err="1"/>
              <a:t>Kdo</a:t>
            </a:r>
            <a:r>
              <a:rPr lang="en-US" sz="3600" b="1"/>
              <a:t> </a:t>
            </a:r>
            <a:r>
              <a:rPr lang="en-US" sz="3600" b="1" err="1"/>
              <a:t>přišel</a:t>
            </a:r>
            <a:r>
              <a:rPr lang="en-US" sz="3600" b="1"/>
              <a:t> </a:t>
            </a:r>
            <a:r>
              <a:rPr lang="en-US" sz="3600" b="1" err="1"/>
              <a:t>na</a:t>
            </a:r>
            <a:r>
              <a:rPr lang="en-US" sz="3600" b="1"/>
              <a:t> to, jak to </a:t>
            </a:r>
            <a:r>
              <a:rPr lang="en-US" sz="3600" b="1" err="1"/>
              <a:t>funguje</a:t>
            </a:r>
            <a:r>
              <a:rPr lang="en-US" sz="3600" b="1"/>
              <a:t>?</a:t>
            </a:r>
          </a:p>
        </p:txBody>
      </p:sp>
      <p:pic>
        <p:nvPicPr>
          <p:cNvPr id="4" name="Picture 3" descr="Idaho Site | Department of Energy">
            <a:extLst>
              <a:ext uri="{FF2B5EF4-FFF2-40B4-BE49-F238E27FC236}">
                <a16:creationId xmlns:a16="http://schemas.microsoft.com/office/drawing/2014/main" id="{86036C72-582A-0EEE-93BC-726A6BB59A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578" b="7643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0244-2210-81E4-54FB-1BA2BEEE2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err="1"/>
              <a:t>Vědci</a:t>
            </a:r>
            <a:r>
              <a:rPr lang="en-US"/>
              <a:t> z Idaho National Laboratory</a:t>
            </a:r>
          </a:p>
          <a:p>
            <a:r>
              <a:rPr lang="en-US" err="1"/>
              <a:t>Používali</a:t>
            </a:r>
            <a:r>
              <a:rPr lang="en-US"/>
              <a:t> </a:t>
            </a:r>
            <a:r>
              <a:rPr lang="en-US" err="1"/>
              <a:t>aplikaci</a:t>
            </a:r>
            <a:r>
              <a:rPr lang="en-US"/>
              <a:t> </a:t>
            </a:r>
            <a:r>
              <a:rPr lang="en-US" err="1"/>
              <a:t>cellRAD</a:t>
            </a:r>
            <a:endParaRPr lang="en-US"/>
          </a:p>
          <a:p>
            <a:r>
              <a:rPr lang="en-US" err="1"/>
              <a:t>Testovali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zařízeních</a:t>
            </a:r>
            <a:r>
              <a:rPr lang="en-US"/>
              <a:t>:</a:t>
            </a:r>
            <a:endParaRPr lang="en-US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Samsung Nexus 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 Samsung Galaxy Nexus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 Samsung S III 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LG Nexus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45289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67BEF-0DEE-FDC3-CF70-29C933279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6" y="905011"/>
            <a:ext cx="4589328" cy="1889135"/>
          </a:xfrm>
        </p:spPr>
        <p:txBody>
          <a:bodyPr anchor="b">
            <a:normAutofit/>
          </a:bodyPr>
          <a:lstStyle/>
          <a:p>
            <a:r>
              <a:rPr lang="en-US" sz="4800" b="1" err="1"/>
              <a:t>Čím</a:t>
            </a:r>
            <a:r>
              <a:rPr lang="en-US" sz="4800" b="1"/>
              <a:t> </a:t>
            </a:r>
            <a:r>
              <a:rPr lang="en-US" sz="4800" b="1" err="1"/>
              <a:t>lze</a:t>
            </a:r>
            <a:r>
              <a:rPr lang="en-US" sz="4800" b="1"/>
              <a:t> </a:t>
            </a:r>
            <a:r>
              <a:rPr lang="en-US" sz="4800" b="1" err="1"/>
              <a:t>na</a:t>
            </a:r>
            <a:r>
              <a:rPr lang="en-US" sz="4800" b="1"/>
              <a:t> </a:t>
            </a:r>
            <a:r>
              <a:rPr lang="en-US" sz="4800" b="1" err="1"/>
              <a:t>mobilu</a:t>
            </a:r>
            <a:r>
              <a:rPr lang="en-US" sz="4800" b="1"/>
              <a:t> </a:t>
            </a:r>
            <a:r>
              <a:rPr lang="en-US" sz="4800" b="1" err="1"/>
              <a:t>měřit</a:t>
            </a:r>
            <a:r>
              <a:rPr lang="en-US" sz="4800" b="1"/>
              <a:t>?</a:t>
            </a:r>
          </a:p>
        </p:txBody>
      </p:sp>
      <p:pic>
        <p:nvPicPr>
          <p:cNvPr id="4" name="Online Media 3" title="All Samsung Galaxy Phones : How to Check Radiation Level SAR level">
            <a:hlinkClick r:id="" action="ppaction://media"/>
            <a:extLst>
              <a:ext uri="{FF2B5EF4-FFF2-40B4-BE49-F238E27FC236}">
                <a16:creationId xmlns:a16="http://schemas.microsoft.com/office/drawing/2014/main" id="{D85A6EF5-0537-29C2-7DAE-6C49B53694A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20807" y="1879812"/>
            <a:ext cx="5468347" cy="30896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A83BC-5CC4-8089-7F08-606CCF128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016" y="2965592"/>
            <a:ext cx="4589328" cy="29873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err="1"/>
              <a:t>Pomocí</a:t>
            </a:r>
            <a:r>
              <a:rPr lang="en-US" sz="1800"/>
              <a:t> </a:t>
            </a:r>
            <a:r>
              <a:rPr lang="en-US" sz="1800" err="1"/>
              <a:t>senzorů</a:t>
            </a:r>
            <a:r>
              <a:rPr lang="en-US" sz="1800"/>
              <a:t> v </a:t>
            </a:r>
            <a:r>
              <a:rPr lang="en-US" sz="1800" err="1"/>
              <a:t>kameře</a:t>
            </a:r>
            <a:r>
              <a:rPr lang="en-US" sz="1800"/>
              <a:t> a </a:t>
            </a:r>
            <a:r>
              <a:rPr lang="en-US" sz="1800" err="1"/>
              <a:t>aplikací</a:t>
            </a:r>
            <a:r>
              <a:rPr lang="en-US" sz="1800"/>
              <a:t> </a:t>
            </a:r>
            <a:r>
              <a:rPr lang="en-US" sz="1800" b="1" err="1"/>
              <a:t>cellRAD</a:t>
            </a:r>
            <a:endParaRPr lang="en-US" sz="1800" b="1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 err="1"/>
              <a:t>Aplikace</a:t>
            </a:r>
            <a:r>
              <a:rPr lang="en-US" sz="1800"/>
              <a:t> </a:t>
            </a:r>
            <a:r>
              <a:rPr lang="en-US" sz="1800" err="1"/>
              <a:t>kalibruje</a:t>
            </a:r>
            <a:r>
              <a:rPr lang="en-US" sz="1800"/>
              <a:t> </a:t>
            </a:r>
            <a:r>
              <a:rPr lang="en-US" sz="1800" err="1"/>
              <a:t>quantitu</a:t>
            </a:r>
            <a:r>
              <a:rPr lang="en-US" sz="1800"/>
              <a:t> </a:t>
            </a:r>
            <a:r>
              <a:rPr lang="en-US" sz="1800" err="1"/>
              <a:t>gama</a:t>
            </a:r>
            <a:r>
              <a:rPr lang="en-US" sz="1800"/>
              <a:t> </a:t>
            </a:r>
            <a:r>
              <a:rPr lang="en-US" sz="1800" err="1"/>
              <a:t>záření</a:t>
            </a:r>
            <a:r>
              <a:rPr lang="en-US" sz="1800"/>
              <a:t>, </a:t>
            </a:r>
            <a:r>
              <a:rPr lang="en-US" sz="1800" err="1"/>
              <a:t>které</a:t>
            </a:r>
            <a:r>
              <a:rPr lang="en-US" sz="1800"/>
              <a:t> </a:t>
            </a:r>
            <a:r>
              <a:rPr lang="en-US" sz="1800" err="1"/>
              <a:t>byl</a:t>
            </a:r>
            <a:r>
              <a:rPr lang="en-US" sz="1800"/>
              <a:t> </a:t>
            </a:r>
            <a:r>
              <a:rPr lang="en-US" sz="1800" err="1"/>
              <a:t>mobil</a:t>
            </a:r>
            <a:r>
              <a:rPr lang="en-US" sz="1800"/>
              <a:t> </a:t>
            </a:r>
            <a:r>
              <a:rPr lang="en-US" sz="1800" err="1"/>
              <a:t>vystaven</a:t>
            </a:r>
            <a:endParaRPr lang="en-US" sz="1800"/>
          </a:p>
          <a:p>
            <a:r>
              <a:rPr lang="en-US" sz="1800" err="1"/>
              <a:t>Pomocí</a:t>
            </a:r>
            <a:r>
              <a:rPr lang="en-US" sz="1800"/>
              <a:t> </a:t>
            </a:r>
            <a:r>
              <a:rPr lang="en-US" sz="1800" err="1"/>
              <a:t>vytočení</a:t>
            </a:r>
            <a:r>
              <a:rPr lang="en-US" sz="1800"/>
              <a:t> *#07#:</a:t>
            </a:r>
          </a:p>
          <a:p>
            <a:pPr lvl="2"/>
            <a:r>
              <a:rPr lang="en-US" sz="1800" err="1"/>
              <a:t>Vytoč</a:t>
            </a:r>
            <a:r>
              <a:rPr lang="en-US" sz="1800"/>
              <a:t> </a:t>
            </a:r>
            <a:r>
              <a:rPr lang="en-US" sz="1800" err="1"/>
              <a:t>číslo</a:t>
            </a:r>
            <a:r>
              <a:rPr lang="en-US" sz="1800"/>
              <a:t> </a:t>
            </a:r>
            <a:r>
              <a:rPr lang="en-US" sz="1800" b="1"/>
              <a:t>*#07#</a:t>
            </a:r>
          </a:p>
          <a:p>
            <a:pPr lvl="2"/>
            <a:r>
              <a:rPr lang="en-US" sz="1800" err="1"/>
              <a:t>Potom</a:t>
            </a:r>
            <a:r>
              <a:rPr lang="en-US" sz="1800"/>
              <a:t> </a:t>
            </a:r>
            <a:r>
              <a:rPr lang="en-US" sz="1800" err="1"/>
              <a:t>vyskočí</a:t>
            </a:r>
            <a:r>
              <a:rPr lang="en-US" sz="1800"/>
              <a:t> </a:t>
            </a:r>
            <a:r>
              <a:rPr lang="en-US" sz="1800" err="1"/>
              <a:t>okno</a:t>
            </a:r>
            <a:r>
              <a:rPr lang="en-US" sz="1800"/>
              <a:t> s </a:t>
            </a:r>
            <a:r>
              <a:rPr lang="en-US" sz="1800" err="1"/>
              <a:t>limitem</a:t>
            </a:r>
            <a:r>
              <a:rPr lang="en-US" sz="1800"/>
              <a:t>, </a:t>
            </a:r>
            <a:r>
              <a:rPr lang="en-US" sz="1800" err="1"/>
              <a:t>kolik</a:t>
            </a:r>
            <a:r>
              <a:rPr lang="en-US" sz="1800"/>
              <a:t> </a:t>
            </a:r>
            <a:r>
              <a:rPr lang="en-US" sz="1800" err="1"/>
              <a:t>radiace</a:t>
            </a:r>
            <a:r>
              <a:rPr lang="en-US" sz="1800"/>
              <a:t> </a:t>
            </a:r>
            <a:r>
              <a:rPr lang="en-US" sz="1800" err="1"/>
              <a:t>mobil</a:t>
            </a:r>
            <a:r>
              <a:rPr lang="en-US" sz="1800"/>
              <a:t> </a:t>
            </a:r>
            <a:r>
              <a:rPr lang="en-US" sz="1800" err="1"/>
              <a:t>snese</a:t>
            </a:r>
          </a:p>
          <a:p>
            <a:r>
              <a:rPr lang="en-US" sz="1800" err="1"/>
              <a:t>Pomocí</a:t>
            </a:r>
            <a:r>
              <a:rPr lang="en-US" sz="1800"/>
              <a:t> </a:t>
            </a:r>
            <a:r>
              <a:rPr lang="en-US" sz="1800" err="1"/>
              <a:t>externího</a:t>
            </a:r>
            <a:r>
              <a:rPr lang="en-US" sz="1800"/>
              <a:t> </a:t>
            </a:r>
            <a:r>
              <a:rPr lang="en-US" sz="1800" err="1"/>
              <a:t>zařízení</a:t>
            </a:r>
            <a:endParaRPr lang="en-US" sz="1800"/>
          </a:p>
          <a:p>
            <a:pPr marL="0" indent="0">
              <a:buNone/>
            </a:pPr>
            <a:endParaRPr lang="en-US" sz="1800"/>
          </a:p>
          <a:p>
            <a:pPr lvl="2">
              <a:buFont typeface="Wingdings" panose="020B0604020202020204" pitchFamily="34" charset="0"/>
              <a:buChar char="§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04667246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2CBBB-7AAA-B335-6F5C-2A5244015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err="1">
                <a:solidFill>
                  <a:srgbClr val="FFFFFF"/>
                </a:solidFill>
              </a:rPr>
              <a:t>Externí</a:t>
            </a:r>
            <a:r>
              <a:rPr lang="en-US" sz="4000" b="1">
                <a:solidFill>
                  <a:srgbClr val="FFFFFF"/>
                </a:solidFill>
              </a:rPr>
              <a:t> </a:t>
            </a:r>
            <a:r>
              <a:rPr lang="en-US" sz="4000" b="1" err="1">
                <a:solidFill>
                  <a:srgbClr val="FFFFFF"/>
                </a:solidFill>
              </a:rPr>
              <a:t>zařízení</a:t>
            </a:r>
            <a:endParaRPr lang="en-US" sz="4000" b="1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A98CF0-4FE9-4DA3-4E4D-778E96A85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09456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5851353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A5504-98AC-7B33-8AF4-58843F63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Gamma </a:t>
            </a:r>
            <a:r>
              <a:rPr lang="en-US" sz="4000" b="1" err="1">
                <a:solidFill>
                  <a:srgbClr val="FFFFFF"/>
                </a:solidFill>
              </a:rPr>
              <a:t>záření</a:t>
            </a:r>
            <a:endParaRPr lang="en-US" sz="4000" b="1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5CA4B1-F557-0A7F-7799-02431676B1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14734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655412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023C76C7-7156-152B-7FAD-82AC562B8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970" y="895610"/>
            <a:ext cx="5058020" cy="50580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065C-1F56-203F-F64A-E69BB8453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841" y="2403617"/>
            <a:ext cx="4589328" cy="2987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9600" b="1" err="1"/>
              <a:t>Kvíz</a:t>
            </a:r>
            <a:endParaRPr lang="en-US" sz="9600" b="1"/>
          </a:p>
        </p:txBody>
      </p:sp>
    </p:spTree>
    <p:extLst>
      <p:ext uri="{BB962C8B-B14F-4D97-AF65-F5344CB8AC3E}">
        <p14:creationId xmlns:p14="http://schemas.microsoft.com/office/powerpoint/2010/main" val="1904901261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6139F-4290-F092-EE57-0C5EC3D0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err="1"/>
              <a:t>Jaké</a:t>
            </a:r>
            <a:r>
              <a:rPr lang="en-US" b="1"/>
              <a:t> </a:t>
            </a:r>
            <a:r>
              <a:rPr lang="en-US" b="1" err="1"/>
              <a:t>číslo</a:t>
            </a:r>
            <a:r>
              <a:rPr lang="en-US" b="1"/>
              <a:t> </a:t>
            </a:r>
            <a:r>
              <a:rPr lang="en-US" b="1" err="1"/>
              <a:t>musíme</a:t>
            </a:r>
            <a:r>
              <a:rPr lang="en-US" b="1"/>
              <a:t> </a:t>
            </a:r>
            <a:r>
              <a:rPr lang="en-US" b="1" err="1"/>
              <a:t>vytočit</a:t>
            </a:r>
            <a:r>
              <a:rPr lang="en-US" b="1"/>
              <a:t>, </a:t>
            </a:r>
            <a:r>
              <a:rPr lang="en-US" b="1" err="1"/>
              <a:t>abychom</a:t>
            </a:r>
            <a:r>
              <a:rPr lang="en-US" b="1"/>
              <a:t> </a:t>
            </a:r>
            <a:r>
              <a:rPr lang="en-US" b="1" err="1"/>
              <a:t>zjistili</a:t>
            </a:r>
            <a:r>
              <a:rPr lang="en-US" b="1"/>
              <a:t>, </a:t>
            </a:r>
            <a:r>
              <a:rPr lang="en-US" b="1" err="1"/>
              <a:t>kolik</a:t>
            </a:r>
            <a:r>
              <a:rPr lang="en-US" b="1"/>
              <a:t> </a:t>
            </a:r>
            <a:r>
              <a:rPr lang="en-US" b="1" err="1"/>
              <a:t>radiace</a:t>
            </a:r>
            <a:r>
              <a:rPr lang="en-US" b="1"/>
              <a:t> </a:t>
            </a:r>
            <a:r>
              <a:rPr lang="en-US" b="1" err="1"/>
              <a:t>mobil</a:t>
            </a:r>
            <a:r>
              <a:rPr lang="en-US" b="1"/>
              <a:t> </a:t>
            </a:r>
            <a:r>
              <a:rPr lang="en-US" b="1" err="1"/>
              <a:t>snese</a:t>
            </a:r>
            <a:r>
              <a:rPr lang="en-US" b="1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7E21E-5392-7354-94B3-00C222890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hlinkClick r:id="" action="ppaction://noaction"/>
              </a:rPr>
              <a:t>*#07#</a:t>
            </a:r>
            <a:endParaRPr lang="en-US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BE15D-3543-F977-303A-3BCE9F352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2010833"/>
            <a:ext cx="5096933" cy="41661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hlinkClick r:id="" action="ppaction://noaction"/>
              </a:rPr>
              <a:t>*#007#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15243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anchor="t">
            <a:normAutofit/>
          </a:bodyPr>
          <a:lstStyle/>
          <a:p>
            <a:pPr algn="r"/>
            <a:r>
              <a:rPr lang="cs-CZ" sz="3200" b="1">
                <a:solidFill>
                  <a:srgbClr val="FFFFFF"/>
                </a:solidFill>
              </a:rPr>
              <a:t>Jakou aplikaci vědci používali?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47698" y="1608667"/>
            <a:ext cx="3421958" cy="4501127"/>
          </a:xfrm>
        </p:spPr>
        <p:txBody>
          <a:bodyPr>
            <a:normAutofit/>
          </a:bodyPr>
          <a:lstStyle/>
          <a:p>
            <a:r>
              <a:rPr lang="cs-CZ" sz="2000">
                <a:hlinkClick r:id="" action="ppaction://noaction"/>
              </a:rPr>
              <a:t>cellRTG</a:t>
            </a:r>
            <a:endParaRPr lang="cs-CZ" sz="200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289696" y="1608667"/>
            <a:ext cx="3421957" cy="4501127"/>
          </a:xfrm>
        </p:spPr>
        <p:txBody>
          <a:bodyPr>
            <a:normAutofit/>
          </a:bodyPr>
          <a:lstStyle/>
          <a:p>
            <a:r>
              <a:rPr lang="cs-CZ" sz="2000">
                <a:hlinkClick r:id="" action="ppaction://noaction"/>
              </a:rPr>
              <a:t>cellRAD</a:t>
            </a:r>
            <a:endParaRPr lang="cs-CZ" sz="2000"/>
          </a:p>
        </p:txBody>
      </p:sp>
    </p:spTree>
    <p:extLst>
      <p:ext uri="{BB962C8B-B14F-4D97-AF65-F5344CB8AC3E}">
        <p14:creationId xmlns:p14="http://schemas.microsoft.com/office/powerpoint/2010/main" val="927298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>
            <a:normAutofit/>
          </a:bodyPr>
          <a:lstStyle/>
          <a:p>
            <a:r>
              <a:rPr lang="cs-CZ" b="1">
                <a:solidFill>
                  <a:srgbClr val="FFFFFF"/>
                </a:solidFill>
              </a:rPr>
              <a:t>Vědci byli z ___ National Laboratory.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2266345"/>
            <a:ext cx="5097780" cy="3910617"/>
          </a:xfrm>
        </p:spPr>
        <p:txBody>
          <a:bodyPr>
            <a:normAutofit/>
          </a:bodyPr>
          <a:lstStyle/>
          <a:p>
            <a:r>
              <a:rPr lang="cs-CZ" sz="2400">
                <a:solidFill>
                  <a:srgbClr val="FFFFFF"/>
                </a:solidFill>
                <a:hlinkClick r:id="" action="ppaction://noaction"/>
              </a:rPr>
              <a:t>Iowa</a:t>
            </a:r>
            <a:endParaRPr lang="cs-CZ" sz="2400">
              <a:solidFill>
                <a:srgbClr val="FFFFFF"/>
              </a:solidFill>
            </a:endParaRP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256020" y="2266345"/>
            <a:ext cx="5097780" cy="3910618"/>
          </a:xfrm>
        </p:spPr>
        <p:txBody>
          <a:bodyPr>
            <a:normAutofit/>
          </a:bodyPr>
          <a:lstStyle/>
          <a:p>
            <a:r>
              <a:rPr lang="cs-CZ" sz="2400">
                <a:solidFill>
                  <a:srgbClr val="FFFFFF"/>
                </a:solidFill>
                <a:hlinkClick r:id="" action="ppaction://noaction"/>
              </a:rPr>
              <a:t>Idaho</a:t>
            </a:r>
            <a:endParaRPr lang="cs-CZ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469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Měření radiace pomocí mobilního telefonu</vt:lpstr>
      <vt:lpstr>Kdo přišel na to, jak to funguje?</vt:lpstr>
      <vt:lpstr>Čím lze na mobilu měřit?</vt:lpstr>
      <vt:lpstr>Externí zařízení</vt:lpstr>
      <vt:lpstr>Gamma záření</vt:lpstr>
      <vt:lpstr>PowerPoint Presentation</vt:lpstr>
      <vt:lpstr>Jaké číslo musíme vytočit, abychom zjistili, kolik radiace mobil snese?</vt:lpstr>
      <vt:lpstr>Jakou aplikaci vědci používali?</vt:lpstr>
      <vt:lpstr>Vědci byli z ___ National Laboratory.</vt:lpstr>
      <vt:lpstr>Děkujeme za pozornost</vt:lpstr>
      <vt:lpstr>Zdroje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Měření radiace pomocí mobilního telefonu</dc:title>
  <dc:creator/>
  <cp:revision>22</cp:revision>
  <dcterms:created xsi:type="dcterms:W3CDTF">2024-09-11T06:58:40Z</dcterms:created>
  <dcterms:modified xsi:type="dcterms:W3CDTF">2024-10-03T07:18:22Z</dcterms:modified>
</cp:coreProperties>
</file>