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3"/>
  </p:notesMasterIdLst>
  <p:handoutMasterIdLst>
    <p:handoutMasterId r:id="rId24"/>
  </p:handoutMasterIdLst>
  <p:sldIdLst>
    <p:sldId id="301" r:id="rId3"/>
    <p:sldId id="305" r:id="rId4"/>
    <p:sldId id="306" r:id="rId5"/>
    <p:sldId id="307" r:id="rId6"/>
    <p:sldId id="308" r:id="rId7"/>
    <p:sldId id="309" r:id="rId8"/>
    <p:sldId id="310" r:id="rId9"/>
    <p:sldId id="311" r:id="rId10"/>
    <p:sldId id="325" r:id="rId11"/>
    <p:sldId id="313" r:id="rId12"/>
    <p:sldId id="324" r:id="rId13"/>
    <p:sldId id="315" r:id="rId14"/>
    <p:sldId id="316" r:id="rId15"/>
    <p:sldId id="317" r:id="rId16"/>
    <p:sldId id="318" r:id="rId17"/>
    <p:sldId id="319" r:id="rId18"/>
    <p:sldId id="320" r:id="rId19"/>
    <p:sldId id="321" r:id="rId20"/>
    <p:sldId id="322" r:id="rId21"/>
    <p:sldId id="304"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11"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11"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67" autoAdjust="0"/>
    <p:restoredTop sz="80801" autoAdjust="0"/>
  </p:normalViewPr>
  <p:slideViewPr>
    <p:cSldViewPr snapToGrid="0" snapToObjects="1">
      <p:cViewPr varScale="1">
        <p:scale>
          <a:sx n="59" d="100"/>
          <a:sy n="59" d="100"/>
        </p:scale>
        <p:origin x="1314" y="72"/>
      </p:cViewPr>
      <p:guideLst>
        <p:guide orient="horz" pos="2160"/>
        <p:guide pos="2880"/>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Roth" userId="47608e0cc0708d8b" providerId="LiveId" clId="{586F9075-1EC0-4C7F-984B-F07D01E57BA3}"/>
    <pc:docChg chg="modSld">
      <pc:chgData name="Robby Roth" userId="47608e0cc0708d8b" providerId="LiveId" clId="{586F9075-1EC0-4C7F-984B-F07D01E57BA3}" dt="2020-01-30T18:44:43.177" v="8" actId="20577"/>
      <pc:docMkLst>
        <pc:docMk/>
      </pc:docMkLst>
      <pc:sldChg chg="modNotesTx">
        <pc:chgData name="Robby Roth" userId="47608e0cc0708d8b" providerId="LiveId" clId="{586F9075-1EC0-4C7F-984B-F07D01E57BA3}" dt="2020-01-30T18:44:43.177" v="8" actId="20577"/>
        <pc:sldMkLst>
          <pc:docMk/>
          <pc:sldMk cId="2855851330" sldId="311"/>
        </pc:sldMkLst>
      </pc:sldChg>
    </pc:docChg>
  </pc:docChgLst>
  <pc:docChgLst>
    <pc:chgData name="Robby Roth" userId="47608e0cc0708d8b" providerId="LiveId" clId="{4FB94024-A8CE-4761-B19A-9AF034491F86}"/>
    <pc:docChg chg="custSel modSld">
      <pc:chgData name="Robby Roth" userId="47608e0cc0708d8b" providerId="LiveId" clId="{4FB94024-A8CE-4761-B19A-9AF034491F86}" dt="2020-02-09T21:34:53.129" v="60" actId="962"/>
      <pc:docMkLst>
        <pc:docMk/>
      </pc:docMkLst>
      <pc:sldChg chg="modSp">
        <pc:chgData name="Robby Roth" userId="47608e0cc0708d8b" providerId="LiveId" clId="{4FB94024-A8CE-4761-B19A-9AF034491F86}" dt="2020-02-09T21:34:53.129" v="60" actId="962"/>
        <pc:sldMkLst>
          <pc:docMk/>
          <pc:sldMk cId="4140415912" sldId="301"/>
        </pc:sldMkLst>
        <pc:picChg chg="mod">
          <ac:chgData name="Robby Roth" userId="47608e0cc0708d8b" providerId="LiveId" clId="{4FB94024-A8CE-4761-B19A-9AF034491F86}" dt="2020-02-09T21:34:53.129" v="60" actId="962"/>
          <ac:picMkLst>
            <pc:docMk/>
            <pc:sldMk cId="4140415912" sldId="301"/>
            <ac:picMk id="8" creationId="{66F68693-04B9-45A8-9FEE-D461A6FE8391}"/>
          </ac:picMkLst>
        </pc:picChg>
      </pc:sldChg>
      <pc:sldChg chg="modSp addCm modNotesTx">
        <pc:chgData name="Robby Roth" userId="47608e0cc0708d8b" providerId="LiveId" clId="{4FB94024-A8CE-4761-B19A-9AF034491F86}" dt="2020-01-31T00:20:10.143" v="16" actId="1589"/>
        <pc:sldMkLst>
          <pc:docMk/>
          <pc:sldMk cId="2855851330" sldId="311"/>
        </pc:sldMkLst>
        <pc:spChg chg="mod">
          <ac:chgData name="Robby Roth" userId="47608e0cc0708d8b" providerId="LiveId" clId="{4FB94024-A8CE-4761-B19A-9AF034491F86}" dt="2020-01-31T00:18:03.984" v="0" actId="255"/>
          <ac:spMkLst>
            <pc:docMk/>
            <pc:sldMk cId="2855851330" sldId="311"/>
            <ac:spMk id="2" creationId="{00000000-0000-0000-0000-000000000000}"/>
          </ac:spMkLst>
        </pc:spChg>
      </pc:sldChg>
      <pc:sldChg chg="modSp addCm">
        <pc:chgData name="Robby Roth" userId="47608e0cc0708d8b" providerId="LiveId" clId="{4FB94024-A8CE-4761-B19A-9AF034491F86}" dt="2020-01-31T00:22:13.466" v="36" actId="1589"/>
        <pc:sldMkLst>
          <pc:docMk/>
          <pc:sldMk cId="352884887" sldId="313"/>
        </pc:sldMkLst>
        <pc:spChg chg="mod">
          <ac:chgData name="Robby Roth" userId="47608e0cc0708d8b" providerId="LiveId" clId="{4FB94024-A8CE-4761-B19A-9AF034491F86}" dt="2020-01-31T00:21:31.647" v="27" actId="255"/>
          <ac:spMkLst>
            <pc:docMk/>
            <pc:sldMk cId="352884887" sldId="313"/>
            <ac:spMk id="2" creationId="{00000000-0000-0000-0000-000000000000}"/>
          </ac:spMkLst>
        </pc:spChg>
        <pc:spChg chg="mod">
          <ac:chgData name="Robby Roth" userId="47608e0cc0708d8b" providerId="LiveId" clId="{4FB94024-A8CE-4761-B19A-9AF034491F86}" dt="2020-01-31T00:21:44.269" v="34" actId="20577"/>
          <ac:spMkLst>
            <pc:docMk/>
            <pc:sldMk cId="352884887" sldId="313"/>
            <ac:spMk id="3" creationId="{00000000-0000-0000-0000-000000000000}"/>
          </ac:spMkLst>
        </pc:spChg>
      </pc:sldChg>
      <pc:sldChg chg="modSp addCm">
        <pc:chgData name="Robby Roth" userId="47608e0cc0708d8b" providerId="LiveId" clId="{4FB94024-A8CE-4761-B19A-9AF034491F86}" dt="2020-01-31T00:24:52.721" v="55" actId="1589"/>
        <pc:sldMkLst>
          <pc:docMk/>
          <pc:sldMk cId="2023538777" sldId="318"/>
        </pc:sldMkLst>
        <pc:spChg chg="mod">
          <ac:chgData name="Robby Roth" userId="47608e0cc0708d8b" providerId="LiveId" clId="{4FB94024-A8CE-4761-B19A-9AF034491F86}" dt="2020-01-31T00:24:42.359" v="54" actId="20577"/>
          <ac:spMkLst>
            <pc:docMk/>
            <pc:sldMk cId="2023538777" sldId="318"/>
            <ac:spMk id="3" creationId="{00000000-0000-0000-0000-000000000000}"/>
          </ac:spMkLst>
        </pc:spChg>
      </pc:sldChg>
      <pc:sldChg chg="modSp addCm">
        <pc:chgData name="Robby Roth" userId="47608e0cc0708d8b" providerId="LiveId" clId="{4FB94024-A8CE-4761-B19A-9AF034491F86}" dt="2020-01-31T00:25:10.069" v="57" actId="1589"/>
        <pc:sldMkLst>
          <pc:docMk/>
          <pc:sldMk cId="2238104329" sldId="321"/>
        </pc:sldMkLst>
        <pc:spChg chg="mod">
          <ac:chgData name="Robby Roth" userId="47608e0cc0708d8b" providerId="LiveId" clId="{4FB94024-A8CE-4761-B19A-9AF034491F86}" dt="2020-01-31T00:25:01.367" v="56" actId="255"/>
          <ac:spMkLst>
            <pc:docMk/>
            <pc:sldMk cId="2238104329" sldId="321"/>
            <ac:spMk id="2" creationId="{00000000-0000-0000-0000-000000000000}"/>
          </ac:spMkLst>
        </pc:spChg>
      </pc:sldChg>
      <pc:sldChg chg="modSp addCm">
        <pc:chgData name="Robby Roth" userId="47608e0cc0708d8b" providerId="LiveId" clId="{4FB94024-A8CE-4761-B19A-9AF034491F86}" dt="2020-01-31T00:24:13.386" v="50" actId="1589"/>
        <pc:sldMkLst>
          <pc:docMk/>
          <pc:sldMk cId="4197584058" sldId="324"/>
        </pc:sldMkLst>
        <pc:spChg chg="mod">
          <ac:chgData name="Robby Roth" userId="47608e0cc0708d8b" providerId="LiveId" clId="{4FB94024-A8CE-4761-B19A-9AF034491F86}" dt="2020-01-31T00:22:26.327" v="37" actId="255"/>
          <ac:spMkLst>
            <pc:docMk/>
            <pc:sldMk cId="4197584058" sldId="324"/>
            <ac:spMk id="2" creationId="{00000000-0000-0000-0000-000000000000}"/>
          </ac:spMkLst>
        </pc:spChg>
        <pc:spChg chg="mod">
          <ac:chgData name="Robby Roth" userId="47608e0cc0708d8b" providerId="LiveId" clId="{4FB94024-A8CE-4761-B19A-9AF034491F86}" dt="2020-01-31T00:22:35.912" v="44" actId="20577"/>
          <ac:spMkLst>
            <pc:docMk/>
            <pc:sldMk cId="4197584058" sldId="324"/>
            <ac:spMk id="3" creationId="{00000000-0000-0000-0000-000000000000}"/>
          </ac:spMkLst>
        </pc:spChg>
        <pc:spChg chg="mod">
          <ac:chgData name="Robby Roth" userId="47608e0cc0708d8b" providerId="LiveId" clId="{4FB94024-A8CE-4761-B19A-9AF034491F86}" dt="2020-01-31T00:23:37.103" v="47" actId="20577"/>
          <ac:spMkLst>
            <pc:docMk/>
            <pc:sldMk cId="4197584058" sldId="324"/>
            <ac:spMk id="4" creationId="{00000000-0000-0000-0000-000000000000}"/>
          </ac:spMkLst>
        </pc:spChg>
      </pc:sldChg>
      <pc:sldChg chg="modSp addCm">
        <pc:chgData name="Robby Roth" userId="47608e0cc0708d8b" providerId="LiveId" clId="{4FB94024-A8CE-4761-B19A-9AF034491F86}" dt="2020-01-31T00:21:20.531" v="26" actId="1589"/>
        <pc:sldMkLst>
          <pc:docMk/>
          <pc:sldMk cId="811883340" sldId="325"/>
        </pc:sldMkLst>
        <pc:spChg chg="mod">
          <ac:chgData name="Robby Roth" userId="47608e0cc0708d8b" providerId="LiveId" clId="{4FB94024-A8CE-4761-B19A-9AF034491F86}" dt="2020-01-31T00:20:18.071" v="17" actId="255"/>
          <ac:spMkLst>
            <pc:docMk/>
            <pc:sldMk cId="811883340" sldId="325"/>
            <ac:spMk id="2" creationId="{00000000-0000-0000-0000-000000000000}"/>
          </ac:spMkLst>
        </pc:spChg>
        <pc:spChg chg="mod">
          <ac:chgData name="Robby Roth" userId="47608e0cc0708d8b" providerId="LiveId" clId="{4FB94024-A8CE-4761-B19A-9AF034491F86}" dt="2020-01-31T00:21:07.343" v="24" actId="20577"/>
          <ac:spMkLst>
            <pc:docMk/>
            <pc:sldMk cId="811883340" sldId="325"/>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2/11/2020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defTabSz="914400">
              <a:buFont typeface="Arial" pitchFamily="34" charset="0"/>
              <a:buNone/>
              <a:defRPr/>
            </a:pPr>
            <a:r>
              <a:rPr lang="en-US" dirty="0">
                <a:solidFill>
                  <a:prstClr val="black"/>
                </a:solidFill>
                <a:latin typeface="Calibri" panose="020F0502020204030204"/>
                <a:ea typeface="+mn-ea"/>
                <a:cs typeface="+mn-cs"/>
              </a:rPr>
              <a:t>Cannot say what likelihood customers, given they bought one item, will buy both two or more other items. </a:t>
            </a:r>
          </a:p>
          <a:p>
            <a:pPr lvl="0" defTabSz="914400">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32488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defTabSz="914400">
              <a:buFont typeface="Arial" pitchFamily="34" charset="0"/>
              <a:buNone/>
              <a:defRPr/>
            </a:pPr>
            <a:r>
              <a:rPr lang="en-US" dirty="0">
                <a:solidFill>
                  <a:prstClr val="black"/>
                </a:solidFill>
                <a:latin typeface="Calibri" panose="020F0502020204030204"/>
                <a:ea typeface="+mn-ea"/>
                <a:cs typeface="+mn-cs"/>
              </a:rPr>
              <a:t>Basic idea of a decision tree is to select attributes most useful for classifying entities.</a:t>
            </a:r>
          </a:p>
          <a:p>
            <a:pPr lvl="0" defTabSz="914400">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82126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Calibri" panose="020F0502020204030204"/>
                <a:ea typeface="+mn-ea"/>
                <a:cs typeface="+mn-cs"/>
              </a:rPr>
              <a:t>Classifying students on whether their GPA was greater than 3.0 or less than or equal to 3.0.</a:t>
            </a:r>
          </a:p>
          <a:p>
            <a:pPr marL="171450" lvl="0" indent="-171450" defTabSz="914400">
              <a:spcBef>
                <a:spcPct val="0"/>
              </a:spcBef>
              <a:buFontTx/>
              <a:buChar char="•"/>
            </a:pPr>
            <a:r>
              <a:rPr lang="en-US" dirty="0">
                <a:solidFill>
                  <a:prstClr val="black"/>
                </a:solidFill>
                <a:latin typeface="Calibri" panose="020F0502020204030204"/>
                <a:ea typeface="+mn-ea"/>
                <a:cs typeface="+mn-cs"/>
              </a:rPr>
              <a:t>This tree examined students’ characteristics, such as class (junior or senior), major, employment, age, club affiliations, and other characteristics to create groups as different as possible on classification of GPA above or below 3.0.</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7650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Do not confuse these If/Then rules with those in expert systems. These rules are developed as a result of data mining via decision tree analysis, which generally identify 10 or 12 rules. Expert system rules are created by interviewing human experts, which typically, results in hundreds or thousands of rules.</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39010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defTabSz="914400">
              <a:buFont typeface="Arial" pitchFamily="34" charset="0"/>
              <a:buNone/>
              <a:defRPr/>
            </a:pPr>
            <a:r>
              <a:rPr lang="en-US" dirty="0">
                <a:solidFill>
                  <a:prstClr val="black"/>
                </a:solidFill>
                <a:latin typeface="Calibri" panose="020F0502020204030204"/>
                <a:ea typeface="+mn-ea"/>
                <a:cs typeface="+mn-cs"/>
              </a:rPr>
              <a:t>Common business application</a:t>
            </a:r>
          </a:p>
          <a:p>
            <a:pPr lvl="0" defTabSz="914400">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91751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1" indent="-171450" defTabSz="1244489">
              <a:lnSpc>
                <a:spcPct val="90000"/>
              </a:lnSpc>
              <a:spcAft>
                <a:spcPct val="15000"/>
              </a:spcAft>
              <a:buFont typeface="Arial" pitchFamily="34" charset="0"/>
              <a:buChar char="•"/>
              <a:defRPr/>
            </a:pPr>
            <a:r>
              <a:rPr lang="en-US" dirty="0">
                <a:solidFill>
                  <a:prstClr val="black"/>
                </a:solidFill>
                <a:latin typeface="Arial" panose="020B0604020202020204" pitchFamily="34" charset="0"/>
                <a:ea typeface="+mn-ea"/>
                <a:cs typeface="+mn-cs"/>
              </a:rPr>
              <a:t>An institution considering the purchase of a loan portfolio can use the results of a decision tree program to evaluate the risk of a given portfolio. </a:t>
            </a:r>
            <a:r>
              <a:rPr lang="en-US" dirty="0">
                <a:solidFill>
                  <a:prstClr val="black"/>
                </a:solidFill>
                <a:latin typeface="Calibri" panose="020F0502020204030204"/>
                <a:ea typeface="+mn-ea"/>
                <a:cs typeface="+mn-cs"/>
              </a:rPr>
              <a:t>Common business application of decision trees is to classify loans by likelihood of default. </a:t>
            </a:r>
          </a:p>
          <a:p>
            <a:pPr marL="171450" lvl="1" indent="-171450" defTabSz="1244489">
              <a:lnSpc>
                <a:spcPct val="90000"/>
              </a:lnSpc>
              <a:spcAft>
                <a:spcPct val="15000"/>
              </a:spcAft>
              <a:buFont typeface="Arial" pitchFamily="34" charset="0"/>
              <a:buChar char="•"/>
              <a:defRPr/>
            </a:pPr>
            <a:r>
              <a:rPr lang="en-US" dirty="0">
                <a:solidFill>
                  <a:prstClr val="black"/>
                </a:solidFill>
                <a:latin typeface="Calibri" panose="020F0502020204030204"/>
                <a:ea typeface="+mn-ea"/>
                <a:cs typeface="+mn-cs"/>
              </a:rPr>
              <a:t>This example generated by Insightful Miner. Data from 3,485 loans were examined. Of those loans, 72% had no default and 28% did default. To perform analysis, decision-tree tool examined six different loan characteristics.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71887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20</a:t>
            </a:fld>
            <a:endParaRPr lang="en-US" dirty="0"/>
          </a:p>
        </p:txBody>
      </p:sp>
    </p:spTree>
    <p:extLst>
      <p:ext uri="{BB962C8B-B14F-4D97-AF65-F5344CB8AC3E}">
        <p14:creationId xmlns:p14="http://schemas.microsoft.com/office/powerpoint/2010/main" val="65754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defTabSz="914400">
              <a:spcBef>
                <a:spcPct val="0"/>
              </a:spcBef>
              <a:buFontTx/>
              <a:buNone/>
            </a:pPr>
            <a:r>
              <a:rPr lang="en-US" dirty="0">
                <a:solidFill>
                  <a:prstClr val="black"/>
                </a:solidFill>
                <a:latin typeface="Calibri" panose="020F0502020204030204"/>
                <a:ea typeface="+mn-ea"/>
                <a:cs typeface="+mn-cs"/>
              </a:rPr>
              <a:t>Scenario: Mary needs to identify lost customers in a timely way. Database marketing will help classify customers in terms of how recently and how frequently they have purchased, and the size of those purchases. Customers who have not purchased recently, but purchased frequently with high value orders (such as Tootsie Swan) will be identified so Mary can attempt to gain back their business. Mary will need customer purchase records in order to perform analysis.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3616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RFM considers how </a:t>
            </a:r>
            <a:r>
              <a:rPr lang="en-US" i="1" dirty="0">
                <a:solidFill>
                  <a:prstClr val="black"/>
                </a:solidFill>
                <a:latin typeface="Arial" panose="020B0604020202020204" pitchFamily="34" charset="0"/>
                <a:ea typeface="+mn-ea"/>
                <a:cs typeface="+mn-cs"/>
              </a:rPr>
              <a:t>recently </a:t>
            </a:r>
            <a:r>
              <a:rPr lang="en-US" dirty="0">
                <a:solidFill>
                  <a:prstClr val="black"/>
                </a:solidFill>
                <a:latin typeface="Arial" panose="020B0604020202020204" pitchFamily="34" charset="0"/>
                <a:ea typeface="+mn-ea"/>
                <a:cs typeface="+mn-cs"/>
              </a:rPr>
              <a:t>(R) a customer has ordered, how </a:t>
            </a:r>
            <a:r>
              <a:rPr lang="en-US" i="1" dirty="0">
                <a:solidFill>
                  <a:prstClr val="black"/>
                </a:solidFill>
                <a:latin typeface="Arial" panose="020B0604020202020204" pitchFamily="34" charset="0"/>
                <a:ea typeface="+mn-ea"/>
                <a:cs typeface="+mn-cs"/>
              </a:rPr>
              <a:t>frequently </a:t>
            </a:r>
            <a:r>
              <a:rPr lang="en-US" dirty="0">
                <a:solidFill>
                  <a:prstClr val="black"/>
                </a:solidFill>
                <a:latin typeface="Arial" panose="020B0604020202020204" pitchFamily="34" charset="0"/>
                <a:ea typeface="+mn-ea"/>
                <a:cs typeface="+mn-cs"/>
              </a:rPr>
              <a:t>(F) a customer ordered, and how much </a:t>
            </a:r>
            <a:r>
              <a:rPr lang="en-US" i="1" dirty="0">
                <a:solidFill>
                  <a:prstClr val="black"/>
                </a:solidFill>
                <a:latin typeface="Arial" panose="020B0604020202020204" pitchFamily="34" charset="0"/>
                <a:ea typeface="+mn-ea"/>
                <a:cs typeface="+mn-cs"/>
              </a:rPr>
              <a:t>money </a:t>
            </a:r>
            <a:r>
              <a:rPr lang="en-US" dirty="0">
                <a:solidFill>
                  <a:prstClr val="black"/>
                </a:solidFill>
                <a:latin typeface="Arial" panose="020B0604020202020204" pitchFamily="34" charset="0"/>
                <a:ea typeface="+mn-ea"/>
                <a:cs typeface="+mn-cs"/>
              </a:rPr>
              <a:t>(M) the customer has spent.</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19751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To produce an RFM score, a program sorts customer purchase records by date of most recent (R) purchase, divides sorts into quintiles, and gives customers a score of 5 to 1. Process is repeated for Frequently and Money.</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91278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spcBef>
                <a:spcPct val="0"/>
              </a:spcBef>
            </a:pPr>
            <a:r>
              <a:rPr lang="en-US" dirty="0">
                <a:solidFill>
                  <a:prstClr val="black"/>
                </a:solidFill>
                <a:latin typeface="Calibri" panose="020F0502020204030204"/>
                <a:ea typeface="+mn-ea"/>
                <a:cs typeface="+mn-cs"/>
              </a:rPr>
              <a:t> Association analysis important part in shopping basket data analysis.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71998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Hypothetical sales data</a:t>
            </a:r>
          </a:p>
          <a:p>
            <a:pPr marL="171450" lvl="0" indent="-171450" defTabSz="914400">
              <a:buFont typeface="Arial" pitchFamily="34" charset="0"/>
              <a:buChar char="•"/>
              <a:defRPr/>
            </a:pPr>
            <a:r>
              <a:rPr lang="en-US" dirty="0">
                <a:solidFill>
                  <a:prstClr val="black"/>
                </a:solidFill>
                <a:latin typeface="Calibri" panose="020F0502020204030204"/>
                <a:ea typeface="+mn-ea"/>
                <a:cs typeface="+mn-cs"/>
              </a:rPr>
              <a:t>First row of numbers under each column is total number of times an item sold. </a:t>
            </a:r>
          </a:p>
          <a:p>
            <a:pPr marL="171450" lvl="0" indent="-171450" defTabSz="914400">
              <a:buFont typeface="Arial" pitchFamily="34" charset="0"/>
              <a:buChar char="•"/>
              <a:defRPr/>
            </a:pPr>
            <a:r>
              <a:rPr lang="en-US" dirty="0">
                <a:solidFill>
                  <a:prstClr val="black"/>
                </a:solidFill>
                <a:latin typeface="Calibri" panose="020F0502020204030204"/>
                <a:ea typeface="+mn-ea"/>
                <a:cs typeface="+mn-cs"/>
              </a:rPr>
              <a:t>For example, 270 in first row under Mask column means that 270 of the 400 (.67) transactions included masks.</a:t>
            </a:r>
          </a:p>
          <a:p>
            <a:pPr marL="171450" lvl="0" indent="-171450" defTabSz="914400">
              <a:buFont typeface="Arial" pitchFamily="34" charset="0"/>
              <a:buChar char="•"/>
              <a:defRPr/>
            </a:pPr>
            <a:r>
              <a:rPr lang="en-US" dirty="0">
                <a:solidFill>
                  <a:prstClr val="black"/>
                </a:solidFill>
                <a:latin typeface="Calibri" panose="020F0502020204030204"/>
                <a:ea typeface="+mn-ea"/>
                <a:cs typeface="+mn-cs"/>
              </a:rPr>
              <a:t>280 under Fins column means that 280 of 400 (.700) transactions included fins.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7753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b="1" dirty="0">
                <a:solidFill>
                  <a:prstClr val="black"/>
                </a:solidFill>
                <a:latin typeface="Calibri" panose="020F0502020204030204"/>
                <a:ea typeface="+mn-ea"/>
                <a:cs typeface="+mn-cs"/>
              </a:rPr>
              <a:t>Support</a:t>
            </a:r>
            <a:r>
              <a:rPr lang="en-US" dirty="0">
                <a:solidFill>
                  <a:prstClr val="black"/>
                </a:solidFill>
                <a:latin typeface="Calibri" panose="020F0502020204030204"/>
                <a:ea typeface="+mn-ea"/>
                <a:cs typeface="+mn-cs"/>
              </a:rPr>
              <a:t> is probability that two items will be purchased together. </a:t>
            </a:r>
          </a:p>
          <a:p>
            <a:pPr marL="171450" lvl="0" indent="-171450" defTabSz="914400">
              <a:spcBef>
                <a:spcPct val="0"/>
              </a:spcBef>
              <a:buFontTx/>
              <a:buChar char="•"/>
            </a:pPr>
            <a:r>
              <a:rPr lang="en-US" dirty="0">
                <a:solidFill>
                  <a:prstClr val="black"/>
                </a:solidFill>
                <a:latin typeface="Calibri" panose="020F0502020204030204"/>
                <a:ea typeface="+mn-ea"/>
                <a:cs typeface="+mn-cs"/>
              </a:rPr>
              <a:t>To estimate that probability, examine sales transactions and count number of times two items occurred in the same transaction. Fins and masks appeared together 250 times, and thus the support for fins and a mask is 250/400, or .625. Similarly, the support for fins and weights is 20/400, or .05.</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86881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b="1" dirty="0">
                <a:solidFill>
                  <a:prstClr val="black"/>
                </a:solidFill>
                <a:latin typeface="Calibri" panose="020F0502020204030204"/>
                <a:ea typeface="+mn-ea"/>
                <a:cs typeface="+mn-cs"/>
              </a:rPr>
              <a:t>Confidence</a:t>
            </a:r>
            <a:r>
              <a:rPr lang="en-US" dirty="0">
                <a:solidFill>
                  <a:prstClr val="black"/>
                </a:solidFill>
                <a:latin typeface="Calibri" panose="020F0502020204030204"/>
                <a:ea typeface="+mn-ea"/>
                <a:cs typeface="+mn-cs"/>
              </a:rPr>
              <a:t> is a conditional probability estimate.</a:t>
            </a:r>
          </a:p>
          <a:p>
            <a:pPr marL="171450" lvl="0" indent="-171450" defTabSz="914400">
              <a:spcBef>
                <a:spcPct val="0"/>
              </a:spcBef>
              <a:buFontTx/>
              <a:buChar char="•"/>
            </a:pPr>
            <a:r>
              <a:rPr lang="en-US" dirty="0">
                <a:solidFill>
                  <a:prstClr val="black"/>
                </a:solidFill>
                <a:latin typeface="Calibri" panose="020F0502020204030204"/>
                <a:ea typeface="+mn-ea"/>
                <a:cs typeface="+mn-cs"/>
              </a:rPr>
              <a:t>Masks were purchased 270 times, and those individuals who bought masks, 250 also bought fins. Thus, given a customer bought a mask, we can estimate probability for buying fins to be 250/270, or 92.6%.</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52692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Tx/>
              <a:buChar char="•"/>
            </a:pPr>
            <a:r>
              <a:rPr lang="en-US" b="1" dirty="0"/>
              <a:t>Lift</a:t>
            </a:r>
            <a:r>
              <a:rPr lang="en-US" dirty="0"/>
              <a:t> shows how much base probability increases or decreases when other products are purchased.</a:t>
            </a:r>
          </a:p>
          <a:p>
            <a:pPr marL="171450" indent="-171450">
              <a:spcBef>
                <a:spcPct val="0"/>
              </a:spcBef>
              <a:buFontTx/>
              <a:buChar char="•"/>
            </a:pPr>
            <a:r>
              <a:rPr lang="en-US" dirty="0"/>
              <a:t>Lift of fins and a mask is confidence of fins given a mask (.926), divided by base probability of fins (.625), or 1.32. Likelihood that people buy fins when they buy a mask increases by 32 percent.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31330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029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58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503805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5">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545080" y="6474315"/>
            <a:ext cx="6275783" cy="246526"/>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8" r:id="rId12"/>
    <p:sldLayoutId id="214748367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0.jpg"/><Relationship Id="rId5" Type="http://schemas.openxmlformats.org/officeDocument/2006/relationships/image" Target="../media/image9.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Market_basket_analysi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7.xml"/><Relationship Id="rId7"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457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4814472" y="2209800"/>
            <a:ext cx="4087056" cy="815283"/>
          </a:xfrm>
        </p:spPr>
        <p:txBody>
          <a:bodyPr/>
          <a:lstStyle/>
          <a:p>
            <a:pPr lvl="0" algn="ctr"/>
            <a:r>
              <a:rPr lang="en-US" b="1" dirty="0">
                <a:latin typeface="+mn-lt"/>
              </a:rPr>
              <a:t>Chapter Extension 3</a:t>
            </a:r>
          </a:p>
        </p:txBody>
      </p:sp>
      <p:sp>
        <p:nvSpPr>
          <p:cNvPr id="5" name="Text Placeholder 4"/>
          <p:cNvSpPr>
            <a:spLocks noGrp="1"/>
          </p:cNvSpPr>
          <p:nvPr>
            <p:ph type="body" idx="3"/>
          </p:nvPr>
        </p:nvSpPr>
        <p:spPr>
          <a:xfrm>
            <a:off x="5029200" y="3114462"/>
            <a:ext cx="3657600" cy="1553072"/>
          </a:xfrm>
        </p:spPr>
        <p:txBody>
          <a:bodyPr/>
          <a:lstStyle/>
          <a:p>
            <a:pPr algn="ctr"/>
            <a:r>
              <a:rPr lang="en-US" dirty="0">
                <a:latin typeface="+mn-lt"/>
              </a:rPr>
              <a:t>Database Marketing</a:t>
            </a:r>
          </a:p>
        </p:txBody>
      </p:sp>
      <p:pic>
        <p:nvPicPr>
          <p:cNvPr id="8" name="Picture 7" descr="Image of textbook 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xmlns="" val="0"/>
              </a:ext>
            </a:extLst>
          </p:cNvPr>
          <p:cNvPicPr>
            <a:picLocks noChangeAspect="1"/>
          </p:cNvPicPr>
          <p:nvPr/>
        </p:nvPicPr>
        <p:blipFill>
          <a:blip r:embed="rId3"/>
          <a:srcRect/>
          <a:stretch/>
        </p:blipFill>
        <p:spPr>
          <a:xfrm>
            <a:off x="735917" y="1850537"/>
            <a:ext cx="3418851" cy="4375951"/>
          </a:xfrm>
          <a:prstGeom prst="rect">
            <a:avLst/>
          </a:prstGeom>
          <a:ln w="9525">
            <a:solidFill>
              <a:schemeClr val="tx1"/>
            </a:solidFill>
          </a:ln>
        </p:spPr>
      </p:pic>
      <p:sp>
        <p:nvSpPr>
          <p:cNvPr id="6" name="Text Placeholder 5"/>
          <p:cNvSpPr>
            <a:spLocks noGrp="1"/>
          </p:cNvSpPr>
          <p:nvPr>
            <p:ph type="body" idx="13"/>
          </p:nvPr>
        </p:nvSpPr>
        <p:spPr>
          <a:xfrm>
            <a:off x="2545080"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
        <p:nvSpPr>
          <p:cNvPr id="7" name="TextBox 6"/>
          <p:cNvSpPr txBox="1"/>
          <p:nvPr/>
        </p:nvSpPr>
        <p:spPr>
          <a:xfrm>
            <a:off x="5184648" y="5120640"/>
            <a:ext cx="3502152"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cs typeface="Times New Roman" panose="02020603050405020304" pitchFamily="18" charset="0"/>
              </a:rPr>
              <a:t>Market-Basket Example: Dive Shop Transactions = 400 </a:t>
            </a:r>
            <a:r>
              <a:rPr lang="en-US" sz="2000" b="0" kern="1200" dirty="0">
                <a:latin typeface="Times New Roman" panose="02020603050405020304" pitchFamily="18" charset="0"/>
                <a:cs typeface="Times New Roman" panose="02020603050405020304" pitchFamily="18" charset="0"/>
              </a:rPr>
              <a:t>(3 of 4)</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600199"/>
            <a:ext cx="8229600" cy="759045"/>
          </a:xfrm>
        </p:spPr>
        <p:txBody>
          <a:bodyPr wrap="square" lIns="91425" tIns="91425" rIns="91425" bIns="91425">
            <a:noAutofit/>
          </a:bodyPr>
          <a:lstStyle/>
          <a:p>
            <a:pPr marL="0" lvl="0" indent="0">
              <a:spcBef>
                <a:spcPts val="0"/>
              </a:spcBef>
              <a:buSzPts val="2400"/>
              <a:buNone/>
            </a:pPr>
            <a:r>
              <a:rPr lang="en-US" sz="1400" kern="1200" dirty="0">
                <a:solidFill>
                  <a:srgbClr val="000000"/>
                </a:solidFill>
                <a:latin typeface="+mn-lt"/>
                <a:ea typeface="+mn-ea"/>
                <a:cs typeface="+mn-cs"/>
              </a:rPr>
              <a:t>CE</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3-3 How does market-basket analysis identify cross-selling opportunities?</a:t>
            </a:r>
          </a:p>
          <a:p>
            <a:pPr marL="0" indent="0">
              <a:spcBef>
                <a:spcPts val="1000"/>
              </a:spcBef>
              <a:buSzPts val="2400"/>
              <a:buNone/>
            </a:pPr>
            <a:r>
              <a:rPr lang="en-US" sz="2000" b="1" dirty="0">
                <a:latin typeface="+mn-lt"/>
              </a:rPr>
              <a:t>Figure C</a:t>
            </a:r>
            <a:r>
              <a:rPr lang="en-US" sz="100" b="1" dirty="0">
                <a:latin typeface="+mn-lt"/>
              </a:rPr>
              <a:t> </a:t>
            </a:r>
            <a:r>
              <a:rPr lang="en-US" sz="2000" b="1" dirty="0">
                <a:latin typeface="+mn-lt"/>
              </a:rPr>
              <a:t>E</a:t>
            </a:r>
            <a:r>
              <a:rPr lang="en-US" sz="100" b="1" dirty="0">
                <a:latin typeface="+mn-lt"/>
              </a:rPr>
              <a:t> </a:t>
            </a:r>
            <a:r>
              <a:rPr lang="en-US" sz="2000" b="1" dirty="0">
                <a:latin typeface="+mn-lt"/>
              </a:rPr>
              <a:t>3-2</a:t>
            </a:r>
            <a:r>
              <a:rPr lang="en-US" sz="2000" dirty="0">
                <a:latin typeface="+mn-lt"/>
              </a:rPr>
              <a:t> Market-Basket Example</a:t>
            </a:r>
            <a:endParaRPr lang="en-US" sz="2000" kern="1200" dirty="0">
              <a:solidFill>
                <a:srgbClr val="000000"/>
              </a:solidFill>
              <a:latin typeface="+mn-lt"/>
              <a:ea typeface="+mn-ea"/>
              <a:cs typeface="+mn-cs"/>
            </a:endParaRPr>
          </a:p>
        </p:txBody>
      </p:sp>
      <p:sp>
        <p:nvSpPr>
          <p:cNvPr id="4" name="Content Placeholder 3"/>
          <p:cNvSpPr>
            <a:spLocks noGrp="1"/>
          </p:cNvSpPr>
          <p:nvPr>
            <p:ph idx="13"/>
          </p:nvPr>
        </p:nvSpPr>
        <p:spPr>
          <a:xfrm>
            <a:off x="473720" y="3717987"/>
            <a:ext cx="8229600" cy="2132625"/>
          </a:xfrm>
        </p:spPr>
        <p:txBody>
          <a:bodyPr wrap="square" lIns="91425" tIns="91425" rIns="91425" bIns="91425">
            <a:noAutofit/>
          </a:bodyPr>
          <a:lstStyle/>
          <a:p>
            <a:pPr indent="-255600"/>
            <a:r>
              <a:rPr lang="en-US" sz="2000" b="1" dirty="0">
                <a:latin typeface="+mn-lt"/>
              </a:rPr>
              <a:t>Confidence</a:t>
            </a:r>
            <a:r>
              <a:rPr lang="en-US" sz="2000" dirty="0">
                <a:latin typeface="+mn-lt"/>
              </a:rPr>
              <a:t> is a conditional probability estimate.</a:t>
            </a:r>
          </a:p>
          <a:p>
            <a:pPr marL="741600" lvl="1" indent="-284400">
              <a:buFont typeface="Arial" panose="020B0604020202020204" pitchFamily="34" charset="0"/>
              <a:buChar char="–"/>
            </a:pPr>
            <a:r>
              <a:rPr lang="en-US" sz="2000" dirty="0">
                <a:latin typeface="+mn-lt"/>
              </a:rPr>
              <a:t>Masks were purchased 270 times.</a:t>
            </a:r>
          </a:p>
          <a:p>
            <a:pPr marL="741600" lvl="1" indent="-284400">
              <a:buFont typeface="Arial" panose="020B0604020202020204" pitchFamily="34" charset="0"/>
              <a:buChar char="–"/>
            </a:pPr>
            <a:r>
              <a:rPr lang="en-US" sz="2000" dirty="0">
                <a:latin typeface="+mn-lt"/>
              </a:rPr>
              <a:t>Those individuals who bought masks, 250 also bought fins.</a:t>
            </a:r>
          </a:p>
          <a:p>
            <a:pPr marL="741600" lvl="1" indent="-284400">
              <a:lnSpc>
                <a:spcPct val="150000"/>
              </a:lnSpc>
              <a:buFont typeface="Arial" panose="020B0604020202020204" pitchFamily="34" charset="0"/>
              <a:buChar char="–"/>
            </a:pPr>
            <a:r>
              <a:rPr lang="en-US" sz="2000" dirty="0">
                <a:latin typeface="+mn-lt"/>
              </a:rPr>
              <a:t>Thus, given a customer bought a mask, we can estimate probability for buying fins to be</a:t>
            </a:r>
            <a:endParaRPr lang="en-US" sz="2000" kern="1200" dirty="0">
              <a:solidFill>
                <a:srgbClr val="000000"/>
              </a:solidFill>
              <a:latin typeface="+mn-lt"/>
              <a:ea typeface="+mn-ea"/>
              <a:cs typeface="+mn-cs"/>
            </a:endParaRPr>
          </a:p>
        </p:txBody>
      </p:sp>
      <p:graphicFrame>
        <p:nvGraphicFramePr>
          <p:cNvPr id="11" name="Object 10" descr="250 over 270,"/>
          <p:cNvGraphicFramePr>
            <a:graphicFrameLocks noChangeAspect="1"/>
          </p:cNvGraphicFramePr>
          <p:nvPr>
            <p:extLst>
              <p:ext uri="{D42A27DB-BD31-4B8C-83A1-F6EECF244321}">
                <p14:modId xmlns:p14="http://schemas.microsoft.com/office/powerpoint/2010/main" val="1627503025"/>
              </p:ext>
            </p:extLst>
          </p:nvPr>
        </p:nvGraphicFramePr>
        <p:xfrm>
          <a:off x="4801637" y="5354833"/>
          <a:ext cx="593151" cy="634059"/>
        </p:xfrm>
        <a:graphic>
          <a:graphicData uri="http://schemas.openxmlformats.org/presentationml/2006/ole">
            <mc:AlternateContent xmlns:mc="http://schemas.openxmlformats.org/markup-compatibility/2006">
              <mc:Choice xmlns:v="urn:schemas-microsoft-com:vml" Requires="v">
                <p:oleObj spid="_x0000_s2051" name="Equation" r:id="rId4" imgW="368280" imgH="393480" progId="Equation.DSMT4">
                  <p:embed/>
                </p:oleObj>
              </mc:Choice>
              <mc:Fallback>
                <p:oleObj name="Equation" r:id="rId4" imgW="368280" imgH="393480" progId="Equation.DSMT4">
                  <p:embed/>
                  <p:pic>
                    <p:nvPicPr>
                      <p:cNvPr id="11" name="Object 10" descr="250 over 270,"/>
                      <p:cNvPicPr/>
                      <p:nvPr/>
                    </p:nvPicPr>
                    <p:blipFill>
                      <a:blip r:embed="rId5"/>
                      <a:stretch>
                        <a:fillRect/>
                      </a:stretch>
                    </p:blipFill>
                    <p:spPr>
                      <a:xfrm>
                        <a:off x="4801637" y="5354833"/>
                        <a:ext cx="593151" cy="634059"/>
                      </a:xfrm>
                      <a:prstGeom prst="rect">
                        <a:avLst/>
                      </a:prstGeom>
                    </p:spPr>
                  </p:pic>
                </p:oleObj>
              </mc:Fallback>
            </mc:AlternateContent>
          </a:graphicData>
        </a:graphic>
      </p:graphicFrame>
      <p:sp>
        <p:nvSpPr>
          <p:cNvPr id="10" name="Content Placeholder 9"/>
          <p:cNvSpPr>
            <a:spLocks noGrp="1"/>
          </p:cNvSpPr>
          <p:nvPr>
            <p:ph idx="15"/>
          </p:nvPr>
        </p:nvSpPr>
        <p:spPr>
          <a:xfrm>
            <a:off x="5331126" y="5391510"/>
            <a:ext cx="1440610" cy="459102"/>
          </a:xfrm>
        </p:spPr>
        <p:txBody>
          <a:bodyPr/>
          <a:lstStyle/>
          <a:p>
            <a:pPr marL="0" indent="0">
              <a:buNone/>
            </a:pPr>
            <a:r>
              <a:rPr lang="en-US" sz="2000" dirty="0">
                <a:latin typeface="+mn-lt"/>
              </a:rPr>
              <a:t>or </a:t>
            </a:r>
            <a:r>
              <a:rPr lang="en-US" sz="2000" b="1" dirty="0">
                <a:latin typeface="+mn-lt"/>
              </a:rPr>
              <a:t>92.6%.</a:t>
            </a:r>
          </a:p>
        </p:txBody>
      </p:sp>
      <p:grpSp>
        <p:nvGrpSpPr>
          <p:cNvPr id="12" name="Group 11" descr="Figure showing a market-basket example for a Dive Shop">
            <a:extLst>
              <a:ext uri="{FF2B5EF4-FFF2-40B4-BE49-F238E27FC236}">
                <a16:creationId xmlns:a16="http://schemas.microsoft.com/office/drawing/2014/main" id="{B8B040EF-813E-42DA-B873-D6076AA51178}"/>
              </a:ext>
            </a:extLst>
          </p:cNvPr>
          <p:cNvGrpSpPr/>
          <p:nvPr/>
        </p:nvGrpSpPr>
        <p:grpSpPr>
          <a:xfrm>
            <a:off x="999149" y="2359244"/>
            <a:ext cx="5763699" cy="1358743"/>
            <a:chOff x="999149" y="2359244"/>
            <a:chExt cx="5763699" cy="1358743"/>
          </a:xfrm>
        </p:grpSpPr>
        <p:pic>
          <p:nvPicPr>
            <p:cNvPr id="5" name="Picture 4"/>
            <p:cNvPicPr>
              <a:picLocks noChangeAspect="1"/>
            </p:cNvPicPr>
            <p:nvPr/>
          </p:nvPicPr>
          <p:blipFill>
            <a:blip r:embed="rId6"/>
            <a:srcRect/>
            <a:stretch/>
          </p:blipFill>
          <p:spPr>
            <a:xfrm>
              <a:off x="999149" y="2359244"/>
              <a:ext cx="5763699" cy="1358743"/>
            </a:xfrm>
            <a:prstGeom prst="rect">
              <a:avLst/>
            </a:prstGeom>
          </p:spPr>
        </p:pic>
        <p:sp>
          <p:nvSpPr>
            <p:cNvPr id="9" name="Oval 8">
              <a:extLst>
                <a:ext uri="{FF2B5EF4-FFF2-40B4-BE49-F238E27FC236}">
                  <a16:creationId xmlns:a16="http://schemas.microsoft.com/office/drawing/2014/main" id="{0BDAA56A-E45C-4373-9E34-00FF75555D9F}"/>
                </a:ext>
              </a:extLst>
            </p:cNvPr>
            <p:cNvSpPr/>
            <p:nvPr/>
          </p:nvSpPr>
          <p:spPr>
            <a:xfrm>
              <a:off x="1892224" y="2897213"/>
              <a:ext cx="1086646" cy="2828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288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cs typeface="Times New Roman" panose="02020603050405020304" pitchFamily="18" charset="0"/>
              </a:rPr>
              <a:t>Market-Basket Example: Dive Shop Transactions = 400 </a:t>
            </a:r>
            <a:r>
              <a:rPr lang="en-US" sz="2000" b="0" kern="1200" dirty="0">
                <a:latin typeface="Times New Roman" panose="02020603050405020304" pitchFamily="18" charset="0"/>
                <a:cs typeface="Times New Roman" panose="02020603050405020304" pitchFamily="18" charset="0"/>
              </a:rPr>
              <a:t>(4 of 4)</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600199"/>
            <a:ext cx="8229600" cy="764537"/>
          </a:xfrm>
        </p:spPr>
        <p:txBody>
          <a:bodyPr wrap="square" lIns="91425" tIns="91425" rIns="91425" bIns="91425">
            <a:noAutofit/>
          </a:bodyPr>
          <a:lstStyle/>
          <a:p>
            <a:pPr marL="0" lvl="0" indent="0">
              <a:spcBef>
                <a:spcPts val="0"/>
              </a:spcBef>
              <a:buSzPts val="2400"/>
              <a:buNone/>
            </a:pPr>
            <a:r>
              <a:rPr lang="en-US" sz="1400" kern="1200" dirty="0">
                <a:solidFill>
                  <a:srgbClr val="000000"/>
                </a:solidFill>
                <a:latin typeface="+mn-lt"/>
                <a:ea typeface="+mn-ea"/>
                <a:cs typeface="+mn-cs"/>
              </a:rPr>
              <a:t>CE</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3-3 How does market-basket analysis identify cross-selling opportunities?</a:t>
            </a:r>
          </a:p>
          <a:p>
            <a:pPr marL="0" indent="0">
              <a:spcBef>
                <a:spcPts val="1000"/>
              </a:spcBef>
              <a:buSzPts val="2400"/>
              <a:buNone/>
            </a:pPr>
            <a:r>
              <a:rPr lang="en-US" sz="2000" b="1" dirty="0">
                <a:latin typeface="+mn-lt"/>
              </a:rPr>
              <a:t>Figure C</a:t>
            </a:r>
            <a:r>
              <a:rPr lang="en-US" sz="100" b="1" dirty="0">
                <a:latin typeface="+mn-lt"/>
              </a:rPr>
              <a:t> </a:t>
            </a:r>
            <a:r>
              <a:rPr lang="en-US" sz="2000" b="1" dirty="0">
                <a:latin typeface="+mn-lt"/>
              </a:rPr>
              <a:t>E</a:t>
            </a:r>
            <a:r>
              <a:rPr lang="en-US" sz="100" b="1" dirty="0">
                <a:latin typeface="+mn-lt"/>
              </a:rPr>
              <a:t> </a:t>
            </a:r>
            <a:r>
              <a:rPr lang="en-US" sz="2000" b="1" dirty="0">
                <a:latin typeface="+mn-lt"/>
              </a:rPr>
              <a:t>3-2</a:t>
            </a:r>
            <a:r>
              <a:rPr lang="en-US" sz="2000" dirty="0">
                <a:latin typeface="+mn-lt"/>
              </a:rPr>
              <a:t> Market-Basket Example</a:t>
            </a:r>
            <a:endParaRPr lang="en-US" sz="2000" kern="1200" dirty="0">
              <a:solidFill>
                <a:srgbClr val="000000"/>
              </a:solidFill>
              <a:latin typeface="+mn-lt"/>
              <a:ea typeface="+mn-ea"/>
              <a:cs typeface="+mn-cs"/>
            </a:endParaRPr>
          </a:p>
        </p:txBody>
      </p:sp>
      <p:sp>
        <p:nvSpPr>
          <p:cNvPr id="4" name="Content Placeholder 3"/>
          <p:cNvSpPr>
            <a:spLocks noGrp="1"/>
          </p:cNvSpPr>
          <p:nvPr>
            <p:ph idx="13"/>
          </p:nvPr>
        </p:nvSpPr>
        <p:spPr>
          <a:xfrm>
            <a:off x="457200" y="4045583"/>
            <a:ext cx="8229600" cy="2406768"/>
          </a:xfrm>
        </p:spPr>
        <p:txBody>
          <a:bodyPr wrap="square" lIns="91425" tIns="91425" rIns="91425" bIns="91425">
            <a:noAutofit/>
          </a:bodyPr>
          <a:lstStyle/>
          <a:p>
            <a:pPr marL="0" indent="0">
              <a:buNone/>
            </a:pPr>
            <a:r>
              <a:rPr lang="en-US" sz="2000" b="1" dirty="0"/>
              <a:t>Lift</a:t>
            </a:r>
            <a:r>
              <a:rPr lang="en-US" sz="2000" dirty="0"/>
              <a:t> shows how much base probability increases or decreases when other products are purchased.</a:t>
            </a:r>
          </a:p>
          <a:p>
            <a:pPr marL="255600" indent="-255600">
              <a:buFont typeface="Arial" panose="020B0604020202020204" pitchFamily="34" charset="0"/>
              <a:buChar char="•"/>
            </a:pPr>
            <a:r>
              <a:rPr lang="en-US" sz="2000" dirty="0"/>
              <a:t>Lift of fins and a mask is confidence of fins given a mask (.926), divided by base probability of fins (.7), or </a:t>
            </a:r>
            <a:r>
              <a:rPr lang="en-US" sz="2000" b="1" dirty="0"/>
              <a:t>1.32</a:t>
            </a:r>
            <a:r>
              <a:rPr lang="en-US" sz="2000" dirty="0"/>
              <a:t>. </a:t>
            </a:r>
          </a:p>
          <a:p>
            <a:pPr marL="255600" indent="-255600">
              <a:buFont typeface="Arial" panose="020B0604020202020204" pitchFamily="34" charset="0"/>
              <a:buChar char="•"/>
            </a:pPr>
            <a:r>
              <a:rPr lang="en-US" sz="2000" dirty="0"/>
              <a:t>Likelihood that people buy fins when they buy a mask increases by </a:t>
            </a:r>
            <a:r>
              <a:rPr lang="en-US" sz="2000" b="1" dirty="0"/>
              <a:t>32 percent</a:t>
            </a:r>
            <a:r>
              <a:rPr lang="en-US" sz="2000" dirty="0"/>
              <a:t>.</a:t>
            </a:r>
          </a:p>
        </p:txBody>
      </p:sp>
      <p:grpSp>
        <p:nvGrpSpPr>
          <p:cNvPr id="12" name="Group 11" descr="Figure showing a market-basket example for a Dive Shop">
            <a:extLst>
              <a:ext uri="{FF2B5EF4-FFF2-40B4-BE49-F238E27FC236}">
                <a16:creationId xmlns:a16="http://schemas.microsoft.com/office/drawing/2014/main" id="{77C4F9DD-5803-4004-85EA-E022535882CC}"/>
              </a:ext>
            </a:extLst>
          </p:cNvPr>
          <p:cNvGrpSpPr/>
          <p:nvPr/>
        </p:nvGrpSpPr>
        <p:grpSpPr>
          <a:xfrm>
            <a:off x="952107" y="2343231"/>
            <a:ext cx="6783616" cy="1702352"/>
            <a:chOff x="952107" y="2343231"/>
            <a:chExt cx="6783616" cy="1702352"/>
          </a:xfrm>
        </p:grpSpPr>
        <p:pic>
          <p:nvPicPr>
            <p:cNvPr id="10" name="Picture 9" descr="A screenshot of a cell phone&#10;&#10;Description automatically generated">
              <a:extLst>
                <a:ext uri="{FF2B5EF4-FFF2-40B4-BE49-F238E27FC236}">
                  <a16:creationId xmlns:a16="http://schemas.microsoft.com/office/drawing/2014/main" id="{5138942E-E5D8-44E7-BC14-A5A06976CF2B}"/>
                </a:ext>
              </a:extLst>
            </p:cNvPr>
            <p:cNvPicPr>
              <a:picLocks noChangeAspect="1"/>
            </p:cNvPicPr>
            <p:nvPr/>
          </p:nvPicPr>
          <p:blipFill>
            <a:blip r:embed="rId3"/>
            <a:stretch>
              <a:fillRect/>
            </a:stretch>
          </p:blipFill>
          <p:spPr>
            <a:xfrm>
              <a:off x="952107" y="2343231"/>
              <a:ext cx="6783616" cy="1702352"/>
            </a:xfrm>
            <a:prstGeom prst="rect">
              <a:avLst/>
            </a:prstGeom>
          </p:spPr>
        </p:pic>
        <p:sp>
          <p:nvSpPr>
            <p:cNvPr id="11" name="Oval 10">
              <a:extLst>
                <a:ext uri="{FF2B5EF4-FFF2-40B4-BE49-F238E27FC236}">
                  <a16:creationId xmlns:a16="http://schemas.microsoft.com/office/drawing/2014/main" id="{BACE32C3-5D33-443D-9272-9907D6756348}"/>
                </a:ext>
              </a:extLst>
            </p:cNvPr>
            <p:cNvSpPr/>
            <p:nvPr/>
          </p:nvSpPr>
          <p:spPr>
            <a:xfrm>
              <a:off x="2096434" y="2988297"/>
              <a:ext cx="1182034" cy="2922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97584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Warning!</a:t>
            </a:r>
          </a:p>
        </p:txBody>
      </p:sp>
      <p:sp>
        <p:nvSpPr>
          <p:cNvPr id="3" name="Text Placeholder 2"/>
          <p:cNvSpPr>
            <a:spLocks noGrp="1"/>
          </p:cNvSpPr>
          <p:nvPr>
            <p:ph type="body" idx="1"/>
          </p:nvPr>
        </p:nvSpPr>
        <p:spPr/>
        <p:txBody>
          <a:bodyPr wrap="square" lIns="91425" tIns="91425" rIns="91425" bIns="91425">
            <a:noAutofit/>
          </a:bodyPr>
          <a:lstStyle/>
          <a:p>
            <a:pPr marL="0" lv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3-3 How does market-basket analysis identify cross-selling opportunities?</a:t>
            </a:r>
          </a:p>
          <a:p>
            <a:pPr marL="255651" lvl="0" indent="-255651" defTabSz="685800">
              <a:spcAft>
                <a:spcPct val="0"/>
              </a:spcAft>
              <a:buSzPts val="2400"/>
            </a:pPr>
            <a:r>
              <a:rPr lang="en-US" sz="2400" kern="1200" dirty="0">
                <a:solidFill>
                  <a:srgbClr val="000000"/>
                </a:solidFill>
                <a:latin typeface="Arial (Body)"/>
              </a:rPr>
              <a:t>Analysis only shows shopping carts with two items</a:t>
            </a:r>
          </a:p>
          <a:p>
            <a:pPr marL="255651" lvl="0" indent="-255651" defTabSz="685800">
              <a:spcAft>
                <a:spcPct val="0"/>
              </a:spcAft>
              <a:buSzPts val="2400"/>
            </a:pPr>
            <a:r>
              <a:rPr lang="en-US" sz="2400" kern="1200" dirty="0">
                <a:solidFill>
                  <a:srgbClr val="000000"/>
                </a:solidFill>
                <a:latin typeface="Arial (Body)"/>
              </a:rPr>
              <a:t>Must analyze large number of shopping carts with three or more items</a:t>
            </a:r>
          </a:p>
          <a:p>
            <a:pPr marL="255651" lvl="0" indent="-255651" defTabSz="685800">
              <a:spcAft>
                <a:spcPct val="0"/>
              </a:spcAft>
              <a:buSzPts val="2400"/>
            </a:pPr>
            <a:r>
              <a:rPr lang="en-US" sz="2400" kern="1200" dirty="0">
                <a:solidFill>
                  <a:srgbClr val="000000"/>
                </a:solidFill>
                <a:latin typeface="Arial (Body)"/>
              </a:rPr>
              <a:t>Know what problem you are solving before mining the data</a:t>
            </a:r>
          </a:p>
          <a:p>
            <a:pPr marL="741553" lvl="1" indent="-284353" defTabSz="685800">
              <a:spcAft>
                <a:spcPct val="0"/>
              </a:spcAft>
              <a:buSzPts val="2400"/>
            </a:pPr>
            <a:r>
              <a:rPr lang="en-US" sz="2400" kern="1200" dirty="0">
                <a:solidFill>
                  <a:srgbClr val="000000"/>
                </a:solidFill>
                <a:latin typeface="Arial (Body)"/>
              </a:rPr>
              <a:t>Know what question you want to answer</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131536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Decision Trees</a:t>
            </a:r>
          </a:p>
        </p:txBody>
      </p:sp>
      <p:sp>
        <p:nvSpPr>
          <p:cNvPr id="3" name="Text Placeholder 2"/>
          <p:cNvSpPr>
            <a:spLocks noGrp="1"/>
          </p:cNvSpPr>
          <p:nvPr>
            <p:ph type="body" idx="1"/>
          </p:nvPr>
        </p:nvSpPr>
        <p:spPr/>
        <p:txBody>
          <a:bodyPr wrap="square" lIns="91425" tIns="91425" rIns="91425" bIns="91425">
            <a:noAutofit/>
          </a:bodyPr>
          <a:lstStyle/>
          <a:p>
            <a:pPr marL="0" lv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3-4 How do decision trees identify market segments?</a:t>
            </a:r>
          </a:p>
          <a:p>
            <a:pPr marL="255651" lvl="0" indent="-255651" defTabSz="685800">
              <a:spcAft>
                <a:spcPct val="0"/>
              </a:spcAft>
              <a:buSzPts val="2400"/>
            </a:pPr>
            <a:r>
              <a:rPr lang="en-US" sz="2400" kern="1200" dirty="0">
                <a:solidFill>
                  <a:srgbClr val="000000"/>
                </a:solidFill>
                <a:latin typeface="Arial (Body)"/>
              </a:rPr>
              <a:t>Unsupervised data mining technique.</a:t>
            </a:r>
          </a:p>
          <a:p>
            <a:pPr marL="255651" lvl="0" indent="-255651" defTabSz="685800">
              <a:spcAft>
                <a:spcPct val="0"/>
              </a:spcAft>
              <a:buSzPts val="2400"/>
            </a:pPr>
            <a:r>
              <a:rPr lang="en-US" sz="2400" kern="1200" dirty="0">
                <a:solidFill>
                  <a:srgbClr val="000000"/>
                </a:solidFill>
                <a:latin typeface="Arial (Body)"/>
              </a:rPr>
              <a:t>Hierarchical arrangement of criteria to predict a value or classification.</a:t>
            </a:r>
          </a:p>
          <a:p>
            <a:pPr marL="255651" lvl="0" indent="-255651" defTabSz="685800">
              <a:spcAft>
                <a:spcPct val="0"/>
              </a:spcAft>
              <a:buSzPts val="2400"/>
            </a:pPr>
            <a:r>
              <a:rPr lang="en-US" sz="2400" kern="1200" dirty="0">
                <a:solidFill>
                  <a:srgbClr val="000000"/>
                </a:solidFill>
                <a:latin typeface="Arial (Body)"/>
              </a:rPr>
              <a:t>Basic idea</a:t>
            </a:r>
          </a:p>
          <a:p>
            <a:pPr marL="741553" lvl="1" indent="-284353" defTabSz="685800">
              <a:spcAft>
                <a:spcPct val="0"/>
              </a:spcAft>
              <a:buSzPts val="2400"/>
            </a:pPr>
            <a:r>
              <a:rPr lang="en-US" sz="2400" kern="1200" dirty="0">
                <a:solidFill>
                  <a:srgbClr val="000000"/>
                </a:solidFill>
                <a:latin typeface="Arial (Body)"/>
              </a:rPr>
              <a:t>Select attributes most useful for classifying “pure groups.”</a:t>
            </a:r>
          </a:p>
          <a:p>
            <a:pPr marL="741553" lvl="1" indent="-284353" defTabSz="685800">
              <a:spcAft>
                <a:spcPct val="0"/>
              </a:spcAft>
              <a:buSzPts val="2400"/>
            </a:pPr>
            <a:r>
              <a:rPr lang="en-US" sz="2400" kern="1200" dirty="0">
                <a:solidFill>
                  <a:srgbClr val="000000"/>
                </a:solidFill>
                <a:latin typeface="Arial (Body)"/>
              </a:rPr>
              <a:t>Creates decision rules.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8581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Decision Tree for Student Performance</a:t>
            </a:r>
          </a:p>
        </p:txBody>
      </p:sp>
      <p:sp>
        <p:nvSpPr>
          <p:cNvPr id="3" name="Content Placeholder 2"/>
          <p:cNvSpPr>
            <a:spLocks noGrp="1"/>
          </p:cNvSpPr>
          <p:nvPr>
            <p:ph type="body" idx="1"/>
          </p:nvPr>
        </p:nvSpPr>
        <p:spPr>
          <a:xfrm>
            <a:off x="457199" y="1600200"/>
            <a:ext cx="8229601" cy="1073989"/>
          </a:xfrm>
        </p:spPr>
        <p:txBody>
          <a:bodyPr wrap="square" lIns="91425" tIns="91425" rIns="91425" bIns="91425">
            <a:noAutofit/>
          </a:bodyPr>
          <a:lstStyle/>
          <a:p>
            <a:pPr marL="0" lv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3-4 How do decision trees identify market segments?</a:t>
            </a:r>
          </a:p>
          <a:p>
            <a:pPr marL="0" lvl="0" indent="0">
              <a:spcBef>
                <a:spcPts val="1000"/>
              </a:spcBef>
              <a:buSzPts val="2400"/>
              <a:buNone/>
            </a:pPr>
            <a:r>
              <a:rPr lang="en-US" sz="2000" b="1" kern="1200" dirty="0">
                <a:solidFill>
                  <a:srgbClr val="000000"/>
                </a:solidFill>
                <a:latin typeface="Arial (Body)"/>
              </a:rPr>
              <a:t>Figure C</a:t>
            </a:r>
            <a:r>
              <a:rPr lang="en-US" sz="100" b="1" kern="1200" dirty="0">
                <a:solidFill>
                  <a:srgbClr val="000000"/>
                </a:solidFill>
                <a:latin typeface="Arial (Body)"/>
              </a:rPr>
              <a:t> </a:t>
            </a:r>
            <a:r>
              <a:rPr lang="en-US" sz="2000" b="1" kern="1200" dirty="0">
                <a:solidFill>
                  <a:srgbClr val="000000"/>
                </a:solidFill>
                <a:latin typeface="Arial (Body)"/>
              </a:rPr>
              <a:t>E</a:t>
            </a:r>
            <a:r>
              <a:rPr lang="en-US" sz="100" b="1" kern="1200" dirty="0">
                <a:solidFill>
                  <a:srgbClr val="000000"/>
                </a:solidFill>
                <a:latin typeface="Arial (Body)"/>
              </a:rPr>
              <a:t> </a:t>
            </a:r>
            <a:r>
              <a:rPr lang="en-US" sz="2000" b="1" kern="1200" dirty="0">
                <a:solidFill>
                  <a:srgbClr val="000000"/>
                </a:solidFill>
                <a:latin typeface="Arial (Body)"/>
              </a:rPr>
              <a:t>3-3</a:t>
            </a:r>
            <a:r>
              <a:rPr lang="en-US" sz="2000" kern="1200" dirty="0">
                <a:solidFill>
                  <a:srgbClr val="000000"/>
                </a:solidFill>
                <a:latin typeface="Arial (Body)"/>
              </a:rPr>
              <a:t> G</a:t>
            </a:r>
            <a:r>
              <a:rPr lang="en-US" sz="100" kern="1200" dirty="0">
                <a:solidFill>
                  <a:srgbClr val="000000"/>
                </a:solidFill>
                <a:latin typeface="Arial (Body)"/>
              </a:rPr>
              <a:t> </a:t>
            </a:r>
            <a:r>
              <a:rPr lang="en-US" sz="2000" kern="1200" dirty="0">
                <a:solidFill>
                  <a:srgbClr val="000000"/>
                </a:solidFill>
                <a:latin typeface="Arial (Body)"/>
              </a:rPr>
              <a:t>P</a:t>
            </a:r>
            <a:r>
              <a:rPr lang="en-US" sz="100" kern="1200" dirty="0">
                <a:solidFill>
                  <a:srgbClr val="000000"/>
                </a:solidFill>
                <a:latin typeface="Arial (Body)"/>
              </a:rPr>
              <a:t> </a:t>
            </a:r>
            <a:r>
              <a:rPr lang="en-US" sz="2000" kern="1200" dirty="0">
                <a:solidFill>
                  <a:srgbClr val="000000"/>
                </a:solidFill>
                <a:latin typeface="Arial (Body)"/>
              </a:rPr>
              <a:t>A</a:t>
            </a:r>
            <a:r>
              <a:rPr lang="en-US" sz="100" kern="1200" dirty="0">
                <a:solidFill>
                  <a:srgbClr val="000000"/>
                </a:solidFill>
                <a:latin typeface="Arial (Body)"/>
              </a:rPr>
              <a:t> </a:t>
            </a:r>
            <a:r>
              <a:rPr lang="en-US" sz="2000" kern="1200" dirty="0">
                <a:solidFill>
                  <a:srgbClr val="000000"/>
                </a:solidFill>
                <a:latin typeface="Arial (Body)"/>
              </a:rPr>
              <a:t>s of Students from Past M</a:t>
            </a:r>
            <a:r>
              <a:rPr lang="en-US" sz="100" kern="1200" dirty="0">
                <a:solidFill>
                  <a:srgbClr val="000000"/>
                </a:solidFill>
                <a:latin typeface="Arial (Body)"/>
              </a:rPr>
              <a:t> </a:t>
            </a:r>
            <a:r>
              <a:rPr lang="en-US" sz="2000" kern="1200" dirty="0">
                <a:solidFill>
                  <a:srgbClr val="000000"/>
                </a:solidFill>
                <a:latin typeface="Arial (Body)"/>
              </a:rPr>
              <a:t>I</a:t>
            </a:r>
            <a:r>
              <a:rPr lang="en-US" sz="100" kern="1200" dirty="0">
                <a:solidFill>
                  <a:srgbClr val="000000"/>
                </a:solidFill>
                <a:latin typeface="Arial (Body)"/>
              </a:rPr>
              <a:t> </a:t>
            </a:r>
            <a:r>
              <a:rPr lang="en-US" sz="2000" kern="1200" dirty="0">
                <a:solidFill>
                  <a:srgbClr val="000000"/>
                </a:solidFill>
                <a:latin typeface="Arial (Body)"/>
              </a:rPr>
              <a:t>S Class (Hypothetical Data)</a:t>
            </a:r>
            <a:endParaRPr lang="en-US" sz="2000" kern="1200" dirty="0">
              <a:solidFill>
                <a:srgbClr val="000000"/>
              </a:solidFill>
              <a:latin typeface="Arial (Body)"/>
              <a:ea typeface="+mn-ea"/>
              <a:cs typeface="+mn-cs"/>
            </a:endParaRPr>
          </a:p>
        </p:txBody>
      </p:sp>
      <p:pic>
        <p:nvPicPr>
          <p:cNvPr id="6" name="Picture 5" descr="Figure depicting a decision tree used to evaluate student performance">
            <a:extLst>
              <a:ext uri="{FF2B5EF4-FFF2-40B4-BE49-F238E27FC236}">
                <a16:creationId xmlns:a16="http://schemas.microsoft.com/office/drawing/2014/main" id="{23770E79-732F-40C9-A50A-2274F34F5892}"/>
              </a:ext>
            </a:extLst>
          </p:cNvPr>
          <p:cNvPicPr>
            <a:picLocks noChangeAspect="1"/>
          </p:cNvPicPr>
          <p:nvPr/>
        </p:nvPicPr>
        <p:blipFill>
          <a:blip r:embed="rId3"/>
          <a:srcRect/>
          <a:stretch/>
        </p:blipFill>
        <p:spPr>
          <a:xfrm>
            <a:off x="2238361" y="2563288"/>
            <a:ext cx="4346230" cy="3752671"/>
          </a:xfrm>
          <a:prstGeom prst="rect">
            <a:avLst/>
          </a:prstGeom>
        </p:spPr>
      </p:pic>
    </p:spTree>
    <p:extLst>
      <p:ext uri="{BB962C8B-B14F-4D97-AF65-F5344CB8AC3E}">
        <p14:creationId xmlns:p14="http://schemas.microsoft.com/office/powerpoint/2010/main" val="546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Transforming a Set of Decision Rules</a:t>
            </a:r>
          </a:p>
        </p:txBody>
      </p:sp>
      <p:sp>
        <p:nvSpPr>
          <p:cNvPr id="3" name="Text Placeholder 2"/>
          <p:cNvSpPr>
            <a:spLocks noGrp="1"/>
          </p:cNvSpPr>
          <p:nvPr>
            <p:ph type="body" idx="1"/>
          </p:nvPr>
        </p:nvSpPr>
        <p:spPr/>
        <p:txBody>
          <a:bodyPr wrap="square" lIns="91425" tIns="91425" rIns="91425" bIns="91425">
            <a:noAutofit/>
          </a:bodyPr>
          <a:lstStyle/>
          <a:p>
            <a:pPr marL="0" lvl="0" indent="0" defTabSz="685800">
              <a:spcBef>
                <a:spcPts val="0"/>
              </a:spcBef>
              <a:buSzPts val="2400"/>
              <a:buNone/>
            </a:pPr>
            <a:r>
              <a:rPr lang="en-US" sz="1400" kern="1200" dirty="0">
                <a:solidFill>
                  <a:srgbClr val="000000"/>
                </a:solidFill>
                <a:latin typeface="+mn-lt"/>
                <a:ea typeface="+mn-ea"/>
                <a:cs typeface="+mn-cs"/>
              </a:rPr>
              <a:t>CE</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3-4 How do decision trees identify market segments?</a:t>
            </a:r>
          </a:p>
          <a:p>
            <a:r>
              <a:rPr lang="en-US" sz="2400" dirty="0">
                <a:latin typeface="+mn-lt"/>
              </a:rPr>
              <a:t>If student is a junior and works in a restaurant,</a:t>
            </a:r>
          </a:p>
          <a:p>
            <a:pPr lvl="1"/>
            <a:r>
              <a:rPr lang="en-US" sz="2400" dirty="0">
                <a:latin typeface="+mn-lt"/>
              </a:rPr>
              <a:t>Then predict grade &gt; 3.0</a:t>
            </a:r>
          </a:p>
          <a:p>
            <a:r>
              <a:rPr lang="en-US" sz="2400" dirty="0">
                <a:latin typeface="+mn-lt"/>
              </a:rPr>
              <a:t>If student is a senior and is a nonbusiness major,</a:t>
            </a:r>
          </a:p>
          <a:p>
            <a:pPr lvl="1"/>
            <a:r>
              <a:rPr lang="en-US" sz="2400" dirty="0">
                <a:latin typeface="+mn-lt"/>
              </a:rPr>
              <a:t>Then predict grade &lt; 3.0</a:t>
            </a:r>
          </a:p>
          <a:p>
            <a:r>
              <a:rPr lang="en-US" sz="2400" dirty="0">
                <a:latin typeface="+mn-lt"/>
              </a:rPr>
              <a:t>If student is a junior and does not work in a restaurant,</a:t>
            </a:r>
          </a:p>
          <a:p>
            <a:pPr lvl="1"/>
            <a:r>
              <a:rPr lang="en-US" sz="2400" dirty="0">
                <a:latin typeface="+mn-lt"/>
              </a:rPr>
              <a:t>Then predict grade &lt; 3.0</a:t>
            </a:r>
          </a:p>
          <a:p>
            <a:r>
              <a:rPr lang="en-US" sz="2400" dirty="0">
                <a:latin typeface="+mn-lt"/>
              </a:rPr>
              <a:t>If student is a senior and is a business major,</a:t>
            </a:r>
          </a:p>
          <a:p>
            <a:pPr lvl="1"/>
            <a:r>
              <a:rPr lang="en-US" sz="2400" dirty="0">
                <a:latin typeface="+mn-lt"/>
              </a:rPr>
              <a:t>Then make no prediction</a:t>
            </a:r>
          </a:p>
        </p:txBody>
      </p:sp>
    </p:spTree>
    <p:extLst>
      <p:ext uri="{BB962C8B-B14F-4D97-AF65-F5344CB8AC3E}">
        <p14:creationId xmlns:p14="http://schemas.microsoft.com/office/powerpoint/2010/main" val="2023538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Decision Tree for Loan Evaluation</a:t>
            </a:r>
          </a:p>
        </p:txBody>
      </p:sp>
      <p:sp>
        <p:nvSpPr>
          <p:cNvPr id="3" name="Text Placeholder 2"/>
          <p:cNvSpPr>
            <a:spLocks noGrp="1"/>
          </p:cNvSpPr>
          <p:nvPr>
            <p:ph type="body" idx="1"/>
          </p:nvPr>
        </p:nvSpPr>
        <p:spPr/>
        <p:txBody>
          <a:bodyPr wrap="square" lIns="91425" tIns="91425" rIns="91425" bIns="91425">
            <a:noAutofit/>
          </a:bodyPr>
          <a:lstStyle/>
          <a:p>
            <a:pPr marL="0" lv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3-4 How do decision trees identify market segments?</a:t>
            </a:r>
          </a:p>
          <a:p>
            <a:pPr marL="255651" lvl="0" indent="-255651" defTabSz="685800">
              <a:spcAft>
                <a:spcPct val="0"/>
              </a:spcAft>
              <a:buSzPts val="2400"/>
            </a:pPr>
            <a:r>
              <a:rPr lang="en-US" sz="2400" kern="1200" dirty="0">
                <a:solidFill>
                  <a:srgbClr val="000000"/>
                </a:solidFill>
                <a:latin typeface="Arial (Body)"/>
              </a:rPr>
              <a:t>Classify loan applications by likelihood of default</a:t>
            </a:r>
          </a:p>
          <a:p>
            <a:pPr marL="255651" lvl="0" indent="-255651" defTabSz="685800">
              <a:spcAft>
                <a:spcPct val="0"/>
              </a:spcAft>
              <a:buSzPts val="2400"/>
            </a:pPr>
            <a:r>
              <a:rPr lang="en-US" sz="2400" kern="1200" dirty="0">
                <a:solidFill>
                  <a:srgbClr val="000000"/>
                </a:solidFill>
                <a:latin typeface="Arial (Body)"/>
              </a:rPr>
              <a:t>Rules identify loans for bank approval</a:t>
            </a:r>
          </a:p>
          <a:p>
            <a:pPr marL="255651" lvl="0" indent="-255651" defTabSz="685800">
              <a:spcAft>
                <a:spcPct val="0"/>
              </a:spcAft>
              <a:buSzPts val="2400"/>
            </a:pPr>
            <a:r>
              <a:rPr lang="en-US" sz="2400" kern="1200" dirty="0">
                <a:solidFill>
                  <a:srgbClr val="000000"/>
                </a:solidFill>
                <a:latin typeface="Arial (Body)"/>
              </a:rPr>
              <a:t>Identify market segment</a:t>
            </a:r>
          </a:p>
          <a:p>
            <a:pPr marL="255651" lvl="0" indent="-255651" defTabSz="685800">
              <a:spcAft>
                <a:spcPct val="0"/>
              </a:spcAft>
              <a:buSzPts val="2400"/>
            </a:pPr>
            <a:r>
              <a:rPr lang="en-US" sz="2400" kern="1200" dirty="0">
                <a:solidFill>
                  <a:srgbClr val="000000"/>
                </a:solidFill>
                <a:latin typeface="Arial (Body)"/>
              </a:rPr>
              <a:t>Structure marketing campaign</a:t>
            </a:r>
          </a:p>
          <a:p>
            <a:pPr marL="255651" lvl="0" indent="-255651" defTabSz="685800">
              <a:spcAft>
                <a:spcPct val="0"/>
              </a:spcAft>
              <a:buSzPts val="2400"/>
            </a:pPr>
            <a:r>
              <a:rPr lang="en-US" sz="2400" kern="1200" dirty="0">
                <a:solidFill>
                  <a:srgbClr val="000000"/>
                </a:solidFill>
                <a:latin typeface="Arial (Body)"/>
              </a:rPr>
              <a:t>Predict problems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530884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Credit Score Decision Tree</a:t>
            </a:r>
          </a:p>
        </p:txBody>
      </p:sp>
      <p:sp>
        <p:nvSpPr>
          <p:cNvPr id="3" name="Content Placeholder 2"/>
          <p:cNvSpPr>
            <a:spLocks noGrp="1"/>
          </p:cNvSpPr>
          <p:nvPr>
            <p:ph type="body" idx="1"/>
          </p:nvPr>
        </p:nvSpPr>
        <p:spPr>
          <a:xfrm>
            <a:off x="457200" y="1600201"/>
            <a:ext cx="8229600" cy="754810"/>
          </a:xfrm>
        </p:spPr>
        <p:txBody>
          <a:bodyPr wrap="square" lIns="91425" tIns="91425" rIns="91425" bIns="91425">
            <a:noAutofit/>
          </a:bodyPr>
          <a:lstStyle/>
          <a:p>
            <a:pPr marL="0" lv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3-4 How do decision trees identify market segments?</a:t>
            </a:r>
          </a:p>
          <a:p>
            <a:pPr marL="0" indent="0">
              <a:spcBef>
                <a:spcPts val="1000"/>
              </a:spcBef>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3-4 </a:t>
            </a:r>
            <a:r>
              <a:rPr lang="en-US" sz="2200" kern="1200" dirty="0">
                <a:solidFill>
                  <a:srgbClr val="000000"/>
                </a:solidFill>
                <a:latin typeface="Arial (Body)"/>
              </a:rPr>
              <a:t>Credit Score Decision Tree</a:t>
            </a:r>
            <a:endParaRPr lang="en-US" sz="2200" kern="1200" dirty="0">
              <a:solidFill>
                <a:srgbClr val="000000"/>
              </a:solidFill>
              <a:latin typeface="Arial (Body)"/>
              <a:ea typeface="+mn-ea"/>
              <a:cs typeface="+mn-cs"/>
            </a:endParaRPr>
          </a:p>
        </p:txBody>
      </p:sp>
      <p:pic>
        <p:nvPicPr>
          <p:cNvPr id="6" name="Picture 5" descr="Figure showing a credit score decision tree"/>
          <p:cNvPicPr>
            <a:picLocks noChangeAspect="1"/>
          </p:cNvPicPr>
          <p:nvPr/>
        </p:nvPicPr>
        <p:blipFill>
          <a:blip r:embed="rId3"/>
          <a:srcRect/>
          <a:stretch/>
        </p:blipFill>
        <p:spPr>
          <a:xfrm>
            <a:off x="1499198" y="2430425"/>
            <a:ext cx="5421395" cy="3970375"/>
          </a:xfrm>
          <a:prstGeom prst="rect">
            <a:avLst/>
          </a:prstGeom>
        </p:spPr>
      </p:pic>
    </p:spTree>
    <p:extLst>
      <p:ext uri="{BB962C8B-B14F-4D97-AF65-F5344CB8AC3E}">
        <p14:creationId xmlns:p14="http://schemas.microsoft.com/office/powerpoint/2010/main" val="2056543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Decision Rules for Accepting or Rejecting Offer to Purchase Loans</a:t>
            </a:r>
          </a:p>
        </p:txBody>
      </p:sp>
      <p:sp>
        <p:nvSpPr>
          <p:cNvPr id="3" name="Text Placeholder 2"/>
          <p:cNvSpPr>
            <a:spLocks noGrp="1"/>
          </p:cNvSpPr>
          <p:nvPr>
            <p:ph type="body" idx="1"/>
          </p:nvPr>
        </p:nvSpPr>
        <p:spPr/>
        <p:txBody>
          <a:bodyPr wrap="square" lIns="91425" tIns="91425" rIns="91425" bIns="91425">
            <a:noAutofit/>
          </a:bodyPr>
          <a:lstStyle/>
          <a:p>
            <a:pPr marL="0" lv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3-4 How do decision trees identify market segments?</a:t>
            </a:r>
            <a:endParaRPr lang="en-US" sz="2400" kern="1200" dirty="0">
              <a:solidFill>
                <a:srgbClr val="000000"/>
              </a:solidFill>
              <a:latin typeface="Arial (Body)"/>
              <a:ea typeface="+mn-ea"/>
              <a:cs typeface="+mn-cs"/>
            </a:endParaRPr>
          </a:p>
          <a:p>
            <a:pPr marL="255651" lvl="0" indent="-255651" defTabSz="685800">
              <a:spcAft>
                <a:spcPct val="0"/>
              </a:spcAft>
              <a:buSzPts val="2400"/>
            </a:pPr>
            <a:r>
              <a:rPr lang="en-US" sz="2400" kern="1200" dirty="0">
                <a:solidFill>
                  <a:srgbClr val="000000"/>
                </a:solidFill>
                <a:latin typeface="Arial (Body)"/>
              </a:rPr>
              <a:t>If percent past due is less than 50 percent, then accept loan.</a:t>
            </a:r>
          </a:p>
          <a:p>
            <a:pPr marL="741600" lvl="1" indent="-284400" defTabSz="685800">
              <a:spcAft>
                <a:spcPct val="0"/>
              </a:spcAft>
              <a:buSzPts val="2400"/>
            </a:pPr>
            <a:r>
              <a:rPr lang="en-US" sz="2400" kern="1200" dirty="0">
                <a:solidFill>
                  <a:srgbClr val="000000"/>
                </a:solidFill>
                <a:latin typeface="Arial (Body)"/>
              </a:rPr>
              <a:t>If percent past due is greater than 50 percent </a:t>
            </a:r>
            <a:r>
              <a:rPr lang="en-US" sz="2400" b="1" u="sng" kern="1200" dirty="0">
                <a:solidFill>
                  <a:srgbClr val="000000"/>
                </a:solidFill>
                <a:latin typeface="Arial (Body)"/>
              </a:rPr>
              <a:t>and</a:t>
            </a:r>
          </a:p>
          <a:p>
            <a:pPr marL="741600" lvl="1" indent="-284400" defTabSz="685800">
              <a:spcAft>
                <a:spcPct val="0"/>
              </a:spcAft>
              <a:buSzPts val="2400"/>
            </a:pPr>
            <a:r>
              <a:rPr lang="en-US" sz="2400" kern="1200" dirty="0">
                <a:solidFill>
                  <a:srgbClr val="000000"/>
                </a:solidFill>
                <a:latin typeface="Arial (Body)"/>
              </a:rPr>
              <a:t>If </a:t>
            </a:r>
            <a:r>
              <a:rPr lang="en-US" sz="2400" b="1" kern="1200" dirty="0">
                <a:solidFill>
                  <a:srgbClr val="000000"/>
                </a:solidFill>
                <a:latin typeface="Arial (Body)"/>
              </a:rPr>
              <a:t>CreditScore </a:t>
            </a:r>
            <a:r>
              <a:rPr lang="en-US" sz="2400" kern="1200" dirty="0">
                <a:solidFill>
                  <a:srgbClr val="000000"/>
                </a:solidFill>
                <a:latin typeface="Arial (Body)"/>
              </a:rPr>
              <a:t>is greater than 572.6 </a:t>
            </a:r>
            <a:r>
              <a:rPr lang="en-US" sz="2400" b="1" u="sng" kern="1200" dirty="0">
                <a:solidFill>
                  <a:srgbClr val="000000"/>
                </a:solidFill>
                <a:latin typeface="Arial (Body)"/>
              </a:rPr>
              <a:t>and</a:t>
            </a:r>
          </a:p>
          <a:p>
            <a:pPr marL="741600" lvl="1" indent="-284400" defTabSz="685800">
              <a:spcAft>
                <a:spcPct val="0"/>
              </a:spcAft>
              <a:buSzPts val="2400"/>
            </a:pPr>
            <a:r>
              <a:rPr lang="en-US" sz="2400" kern="1200" dirty="0">
                <a:solidFill>
                  <a:srgbClr val="000000"/>
                </a:solidFill>
                <a:latin typeface="Arial (Body)"/>
              </a:rPr>
              <a:t>If </a:t>
            </a:r>
            <a:r>
              <a:rPr lang="en-US" sz="2400" b="1" kern="1200" dirty="0">
                <a:solidFill>
                  <a:srgbClr val="000000"/>
                </a:solidFill>
                <a:latin typeface="Arial (Body)"/>
              </a:rPr>
              <a:t>Current</a:t>
            </a:r>
            <a:r>
              <a:rPr lang="en-US" sz="100" b="1" kern="1200" dirty="0">
                <a:solidFill>
                  <a:srgbClr val="000000"/>
                </a:solidFill>
                <a:latin typeface="Arial (Body)"/>
              </a:rPr>
              <a:t> </a:t>
            </a:r>
            <a:r>
              <a:rPr lang="en-US" sz="2400" b="1" kern="1200" dirty="0">
                <a:solidFill>
                  <a:srgbClr val="000000"/>
                </a:solidFill>
                <a:latin typeface="Arial (Body)"/>
              </a:rPr>
              <a:t>L</a:t>
            </a:r>
            <a:r>
              <a:rPr lang="en-US" sz="100" b="1" kern="1200" dirty="0">
                <a:solidFill>
                  <a:srgbClr val="000000"/>
                </a:solidFill>
                <a:latin typeface="Arial (Body)"/>
              </a:rPr>
              <a:t> </a:t>
            </a:r>
            <a:r>
              <a:rPr lang="en-US" sz="2400" b="1" kern="1200" dirty="0">
                <a:solidFill>
                  <a:srgbClr val="000000"/>
                </a:solidFill>
                <a:latin typeface="Arial (Body)"/>
              </a:rPr>
              <a:t>T</a:t>
            </a:r>
            <a:r>
              <a:rPr lang="en-US" sz="100" b="1" kern="1200" dirty="0">
                <a:solidFill>
                  <a:srgbClr val="000000"/>
                </a:solidFill>
                <a:latin typeface="Arial (Body)"/>
              </a:rPr>
              <a:t> </a:t>
            </a:r>
            <a:r>
              <a:rPr lang="en-US" sz="2400" b="1" kern="1200" dirty="0">
                <a:solidFill>
                  <a:srgbClr val="000000"/>
                </a:solidFill>
                <a:latin typeface="Arial (Body)"/>
              </a:rPr>
              <a:t>V </a:t>
            </a:r>
            <a:r>
              <a:rPr lang="en-US" sz="2400" kern="1200" dirty="0">
                <a:solidFill>
                  <a:srgbClr val="000000"/>
                </a:solidFill>
                <a:latin typeface="Arial (Body)"/>
              </a:rPr>
              <a:t>is less than .94, then accept loan.</a:t>
            </a:r>
          </a:p>
          <a:p>
            <a:pPr marL="255651" lvl="0" indent="-255651" defTabSz="685800">
              <a:spcAft>
                <a:spcPct val="0"/>
              </a:spcAft>
              <a:buSzPts val="2400"/>
            </a:pPr>
            <a:r>
              <a:rPr lang="en-US" sz="2400" kern="1200" dirty="0">
                <a:solidFill>
                  <a:srgbClr val="000000"/>
                </a:solidFill>
                <a:latin typeface="Arial (Body)"/>
              </a:rPr>
              <a:t>Otherwise, reject loan.</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238104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Active Review</a:t>
            </a:r>
          </a:p>
        </p:txBody>
      </p:sp>
      <p:sp>
        <p:nvSpPr>
          <p:cNvPr id="3" name="Text Placeholder 2"/>
          <p:cNvSpPr>
            <a:spLocks noGrp="1"/>
          </p:cNvSpPr>
          <p:nvPr>
            <p:ph type="body" idx="1"/>
          </p:nvPr>
        </p:nvSpPr>
        <p:spPr/>
        <p:txBody>
          <a:bodyPr wrap="square" lIns="91425" tIns="91425" rIns="91425" bIns="91425">
            <a:noAutofit/>
          </a:bodyPr>
          <a:lstStyle/>
          <a:p>
            <a:pPr marL="0" lv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3-1 </a:t>
            </a:r>
            <a:r>
              <a:rPr lang="en-US" sz="2400" kern="1200" dirty="0">
                <a:solidFill>
                  <a:srgbClr val="000000"/>
                </a:solidFill>
                <a:latin typeface="Arial (Body)"/>
                <a:ea typeface="+mn-ea"/>
                <a:cs typeface="+mn-cs"/>
              </a:rPr>
              <a:t>What is a database marketing opportunity?</a:t>
            </a:r>
          </a:p>
          <a:p>
            <a:pPr marL="0" lv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3-</a:t>
            </a:r>
            <a:r>
              <a:rPr lang="en-US" sz="2400" b="1" kern="1200" dirty="0">
                <a:solidFill>
                  <a:schemeClr val="tx2"/>
                </a:solidFill>
                <a:latin typeface="Arial (Body)"/>
                <a:ea typeface="+mn-ea"/>
                <a:cs typeface="+mn-cs"/>
              </a:rPr>
              <a:t>2 </a:t>
            </a:r>
            <a:r>
              <a:rPr lang="en-US" sz="2400" kern="1200" dirty="0">
                <a:solidFill>
                  <a:srgbClr val="000000"/>
                </a:solidFill>
                <a:latin typeface="Arial (Body)"/>
                <a:ea typeface="+mn-ea"/>
                <a:cs typeface="+mn-cs"/>
              </a:rPr>
              <a:t>How does R</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F</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 analysis classify customers?</a:t>
            </a:r>
          </a:p>
          <a:p>
            <a:pPr marL="0" lv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3-</a:t>
            </a:r>
            <a:r>
              <a:rPr lang="en-US" sz="2400" b="1" kern="1200" dirty="0">
                <a:solidFill>
                  <a:schemeClr val="tx2"/>
                </a:solidFill>
                <a:latin typeface="Arial (Body)"/>
                <a:ea typeface="+mn-ea"/>
                <a:cs typeface="+mn-cs"/>
              </a:rPr>
              <a:t>3 </a:t>
            </a:r>
            <a:r>
              <a:rPr lang="en-US" sz="2400" kern="1200" dirty="0">
                <a:solidFill>
                  <a:srgbClr val="000000"/>
                </a:solidFill>
                <a:latin typeface="Arial (Body)"/>
                <a:ea typeface="+mn-ea"/>
                <a:cs typeface="+mn-cs"/>
              </a:rPr>
              <a:t>How does market-basket analysis identify cross-selling opportunities?</a:t>
            </a:r>
          </a:p>
          <a:p>
            <a:pPr marL="0" lv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3-</a:t>
            </a:r>
            <a:r>
              <a:rPr lang="en-US" sz="2400" b="1" kern="1200" dirty="0">
                <a:solidFill>
                  <a:schemeClr val="tx2"/>
                </a:solidFill>
                <a:latin typeface="Arial (Body)"/>
                <a:ea typeface="+mn-ea"/>
                <a:cs typeface="+mn-cs"/>
              </a:rPr>
              <a:t>4 </a:t>
            </a:r>
            <a:r>
              <a:rPr lang="en-US" sz="2400" kern="1200" dirty="0">
                <a:solidFill>
                  <a:srgbClr val="000000"/>
                </a:solidFill>
                <a:latin typeface="Arial (Body)"/>
                <a:ea typeface="+mn-ea"/>
                <a:cs typeface="+mn-cs"/>
              </a:rPr>
              <a:t>How do decision trees identify market segments?</a:t>
            </a:r>
          </a:p>
        </p:txBody>
      </p:sp>
    </p:spTree>
    <p:extLst>
      <p:ext uri="{BB962C8B-B14F-4D97-AF65-F5344CB8AC3E}">
        <p14:creationId xmlns:p14="http://schemas.microsoft.com/office/powerpoint/2010/main" val="149143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p:txBody>
          <a:bodyPr wrap="square" lIns="91425" tIns="91425" rIns="91425" bIns="91425">
            <a:noAutofit/>
          </a:bodyPr>
          <a:lstStyle/>
          <a:p>
            <a:pPr marL="0" lv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3-1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is a database marketing opportunity?</a:t>
            </a:r>
          </a:p>
          <a:p>
            <a:pPr marL="0" lv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3-</a:t>
            </a:r>
            <a:r>
              <a:rPr lang="en-US" sz="2400" b="1" kern="1200" dirty="0">
                <a:solidFill>
                  <a:schemeClr val="tx2"/>
                </a:solidFill>
                <a:latin typeface="Arial (Body)"/>
                <a:ea typeface="+mn-ea"/>
                <a:cs typeface="+mn-cs"/>
              </a:rPr>
              <a:t>2 </a:t>
            </a:r>
            <a:r>
              <a:rPr lang="en-US" sz="2400" kern="1200" dirty="0">
                <a:solidFill>
                  <a:srgbClr val="000000"/>
                </a:solidFill>
                <a:latin typeface="Arial (Body)"/>
                <a:ea typeface="+mn-ea"/>
                <a:cs typeface="+mn-cs"/>
              </a:rPr>
              <a:t>How does R</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F</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M analysis classify customers?</a:t>
            </a:r>
          </a:p>
          <a:p>
            <a:pPr marL="0" lv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3-</a:t>
            </a:r>
            <a:r>
              <a:rPr lang="en-US" sz="2400" b="1" kern="1200" dirty="0">
                <a:solidFill>
                  <a:schemeClr val="tx2"/>
                </a:solidFill>
                <a:latin typeface="Arial (Body)"/>
                <a:ea typeface="+mn-ea"/>
                <a:cs typeface="+mn-cs"/>
              </a:rPr>
              <a:t>3 </a:t>
            </a:r>
            <a:r>
              <a:rPr lang="en-US" sz="2400" kern="1200" dirty="0">
                <a:solidFill>
                  <a:srgbClr val="000000"/>
                </a:solidFill>
                <a:latin typeface="Arial (Body)"/>
                <a:ea typeface="+mn-ea"/>
                <a:cs typeface="+mn-cs"/>
              </a:rPr>
              <a:t>How does market-baske</a:t>
            </a:r>
            <a:r>
              <a:rPr lang="en-US" sz="2400" kern="1200" dirty="0">
                <a:solidFill>
                  <a:srgbClr val="000000"/>
                </a:solidFill>
                <a:latin typeface="Arial (Body)"/>
              </a:rPr>
              <a:t>t</a:t>
            </a:r>
            <a:r>
              <a:rPr lang="en-US" sz="2400" kern="1200" dirty="0">
                <a:solidFill>
                  <a:srgbClr val="000000"/>
                </a:solidFill>
                <a:latin typeface="Arial (Body)"/>
                <a:ea typeface="+mn-ea"/>
                <a:cs typeface="+mn-cs"/>
              </a:rPr>
              <a:t> analysis identify cross-selling opportunities?</a:t>
            </a:r>
          </a:p>
          <a:p>
            <a:pPr marL="0" lvl="0" indent="0" defTabSz="685800">
              <a:buSzPts val="2400"/>
              <a:buNone/>
              <a:tabLst/>
            </a:pPr>
            <a:r>
              <a:rPr lang="en-US" sz="2400" b="1" kern="1200" dirty="0">
                <a:solidFill>
                  <a:schemeClr val="tx2"/>
                </a:solidFill>
                <a:latin typeface="Arial (Body)"/>
              </a:rPr>
              <a:t>CE</a:t>
            </a:r>
            <a:r>
              <a:rPr lang="en-US" sz="100" b="1" kern="1200" dirty="0">
                <a:solidFill>
                  <a:schemeClr val="tx2"/>
                </a:solidFill>
                <a:latin typeface="Arial (Body)"/>
              </a:rPr>
              <a:t> </a:t>
            </a:r>
            <a:r>
              <a:rPr lang="en-US" sz="2400" b="1" kern="1200" dirty="0">
                <a:solidFill>
                  <a:schemeClr val="tx2"/>
                </a:solidFill>
                <a:latin typeface="Arial (Body)"/>
              </a:rPr>
              <a:t>3-</a:t>
            </a:r>
            <a:r>
              <a:rPr lang="en-US" sz="2400" b="1" kern="1200" dirty="0">
                <a:solidFill>
                  <a:schemeClr val="tx2"/>
                </a:solidFill>
                <a:latin typeface="Arial (Body)"/>
                <a:ea typeface="+mn-ea"/>
                <a:cs typeface="+mn-cs"/>
              </a:rPr>
              <a:t>4 </a:t>
            </a:r>
            <a:r>
              <a:rPr lang="en-US" sz="2400" kern="1200" dirty="0">
                <a:solidFill>
                  <a:srgbClr val="000000"/>
                </a:solidFill>
                <a:latin typeface="Arial (Body)"/>
                <a:ea typeface="+mn-ea"/>
                <a:cs typeface="+mn-cs"/>
              </a:rPr>
              <a:t>How do decision trees identify market segments?</a:t>
            </a:r>
          </a:p>
        </p:txBody>
      </p:sp>
    </p:spTree>
    <p:extLst>
      <p:ext uri="{BB962C8B-B14F-4D97-AF65-F5344CB8AC3E}">
        <p14:creationId xmlns:p14="http://schemas.microsoft.com/office/powerpoint/2010/main" val="4272263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457200" y="697112"/>
            <a:ext cx="8229600" cy="615538"/>
          </a:xfrm>
        </p:spPr>
        <p:txBody>
          <a:bodyPr tIns="91425">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Owner of Carbon Creek Gardens Needs Database Marketing</a:t>
            </a:r>
          </a:p>
        </p:txBody>
      </p:sp>
      <p:sp>
        <p:nvSpPr>
          <p:cNvPr id="3" name="Text Placeholder 2"/>
          <p:cNvSpPr>
            <a:spLocks noGrp="1"/>
          </p:cNvSpPr>
          <p:nvPr>
            <p:ph type="body" idx="1"/>
          </p:nvPr>
        </p:nvSpPr>
        <p:spPr/>
        <p:txBody>
          <a:bodyPr wrap="square" lIns="91425" tIns="91425" rIns="91425" bIns="91425">
            <a:noAutofit/>
          </a:bodyPr>
          <a:lstStyle/>
          <a:p>
            <a:pPr marL="0" lv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3-1 What is a database marketing opportunity?</a:t>
            </a:r>
          </a:p>
          <a:p>
            <a:pPr marL="255651" lvl="0" indent="-255651" defTabSz="685800">
              <a:spcAft>
                <a:spcPct val="0"/>
              </a:spcAft>
              <a:buSzPts val="2400"/>
            </a:pPr>
            <a:r>
              <a:rPr lang="en-US" sz="2400" kern="1200" dirty="0">
                <a:solidFill>
                  <a:srgbClr val="000000"/>
                </a:solidFill>
                <a:latin typeface="Arial (Body)"/>
              </a:rPr>
              <a:t>As business grew, lost track of customers</a:t>
            </a:r>
          </a:p>
          <a:p>
            <a:pPr marL="255651" lvl="0" indent="-255651" defTabSz="685800">
              <a:spcAft>
                <a:spcPct val="0"/>
              </a:spcAft>
              <a:buSzPts val="2400"/>
            </a:pPr>
            <a:r>
              <a:rPr lang="en-US" sz="2400" kern="1200" dirty="0">
                <a:solidFill>
                  <a:srgbClr val="000000"/>
                </a:solidFill>
                <a:latin typeface="Arial (Body)"/>
              </a:rPr>
              <a:t>Lost valuable customer and didn't know it</a:t>
            </a:r>
          </a:p>
          <a:p>
            <a:pPr marL="255651" lvl="0" indent="-255651" defTabSz="685800">
              <a:spcAft>
                <a:spcPct val="0"/>
              </a:spcAft>
              <a:buSzPts val="2400"/>
            </a:pPr>
            <a:r>
              <a:rPr lang="en-US" sz="2400" kern="1200" dirty="0">
                <a:solidFill>
                  <a:srgbClr val="000000"/>
                </a:solidFill>
                <a:latin typeface="Arial (Body)"/>
              </a:rPr>
              <a:t>Has lot of sales data, but needs system to:</a:t>
            </a:r>
          </a:p>
          <a:p>
            <a:pPr marL="741553" lvl="1" indent="-284353" defTabSz="685800">
              <a:spcAft>
                <a:spcPct val="0"/>
              </a:spcAft>
              <a:buSzPts val="2400"/>
            </a:pPr>
            <a:r>
              <a:rPr lang="en-US" sz="2400" kern="1200" dirty="0">
                <a:solidFill>
                  <a:srgbClr val="000000"/>
                </a:solidFill>
                <a:latin typeface="Arial (Body)"/>
              </a:rPr>
              <a:t>Store and track customers</a:t>
            </a:r>
          </a:p>
          <a:p>
            <a:pPr marL="741553" lvl="1" indent="-284353" defTabSz="685800">
              <a:spcAft>
                <a:spcPct val="0"/>
              </a:spcAft>
              <a:buSzPts val="2400"/>
            </a:pPr>
            <a:r>
              <a:rPr lang="en-US" sz="2400" kern="1200" dirty="0">
                <a:solidFill>
                  <a:srgbClr val="000000"/>
                </a:solidFill>
                <a:latin typeface="Arial (Body)"/>
              </a:rPr>
              <a:t>Store and track services provided to customers</a:t>
            </a:r>
          </a:p>
          <a:p>
            <a:pPr marL="741553" lvl="1" indent="-284353" defTabSz="685800">
              <a:spcAft>
                <a:spcPct val="0"/>
              </a:spcAft>
              <a:buSzPts val="2400"/>
            </a:pPr>
            <a:r>
              <a:rPr lang="en-US" sz="2400" kern="1200" dirty="0">
                <a:solidFill>
                  <a:srgbClr val="000000"/>
                </a:solidFill>
                <a:latin typeface="Arial (Body)"/>
              </a:rPr>
              <a:t>Store and report future scheduled services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8032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Database Marketing</a:t>
            </a:r>
          </a:p>
        </p:txBody>
      </p:sp>
      <p:sp>
        <p:nvSpPr>
          <p:cNvPr id="3" name="Text Placeholder 2"/>
          <p:cNvSpPr>
            <a:spLocks noGrp="1"/>
          </p:cNvSpPr>
          <p:nvPr>
            <p:ph type="body" idx="1"/>
          </p:nvPr>
        </p:nvSpPr>
        <p:spPr/>
        <p:txBody>
          <a:bodyPr wrap="square" lIns="91425" tIns="91425" rIns="91425" bIns="91425">
            <a:noAutofit/>
          </a:bodyPr>
          <a:lstStyle/>
          <a:p>
            <a:pPr marL="0" lv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3-1 What is a database marketing opportunity?</a:t>
            </a:r>
          </a:p>
          <a:p>
            <a:pPr marL="255651" lvl="0" indent="-255651" defTabSz="685800">
              <a:spcAft>
                <a:spcPct val="0"/>
              </a:spcAft>
              <a:buSzPts val="2400"/>
            </a:pPr>
            <a:r>
              <a:rPr lang="en-US" sz="2400" kern="1200" dirty="0">
                <a:solidFill>
                  <a:srgbClr val="000000"/>
                </a:solidFill>
                <a:latin typeface="Arial (Body)"/>
              </a:rPr>
              <a:t>Application of business intelligence systems to:</a:t>
            </a:r>
          </a:p>
          <a:p>
            <a:pPr marL="741553" lvl="1" indent="-284353" defTabSz="685800">
              <a:spcAft>
                <a:spcPct val="0"/>
              </a:spcAft>
              <a:buSzPts val="2400"/>
            </a:pPr>
            <a:r>
              <a:rPr lang="en-US" sz="2400" kern="1200" dirty="0">
                <a:solidFill>
                  <a:srgbClr val="000000"/>
                </a:solidFill>
                <a:latin typeface="Arial (Body)"/>
              </a:rPr>
              <a:t>Planning marketing programs</a:t>
            </a:r>
          </a:p>
          <a:p>
            <a:pPr marL="741553" lvl="1" indent="-284353" defTabSz="685800">
              <a:spcAft>
                <a:spcPct val="0"/>
              </a:spcAft>
              <a:buSzPts val="2400"/>
            </a:pPr>
            <a:r>
              <a:rPr lang="en-US" sz="2400" kern="1200" dirty="0">
                <a:solidFill>
                  <a:srgbClr val="000000"/>
                </a:solidFill>
                <a:latin typeface="Arial (Body)"/>
              </a:rPr>
              <a:t>Executing marketing programs</a:t>
            </a:r>
          </a:p>
          <a:p>
            <a:pPr marL="741553" lvl="1" indent="-284353" defTabSz="685800">
              <a:spcAft>
                <a:spcPct val="0"/>
              </a:spcAft>
              <a:buSzPts val="2400"/>
            </a:pPr>
            <a:r>
              <a:rPr lang="en-US" sz="2400" kern="1200" dirty="0">
                <a:solidFill>
                  <a:srgbClr val="000000"/>
                </a:solidFill>
                <a:latin typeface="Arial (Body)"/>
              </a:rPr>
              <a:t>Assessing marketing programs</a:t>
            </a:r>
          </a:p>
          <a:p>
            <a:pPr marL="255651" lvl="0" indent="-255651" defTabSz="685800">
              <a:spcAft>
                <a:spcPct val="0"/>
              </a:spcAft>
              <a:buSzPts val="2400"/>
            </a:pPr>
            <a:r>
              <a:rPr lang="en-US" sz="2400" kern="1200" dirty="0">
                <a:solidFill>
                  <a:srgbClr val="000000"/>
                </a:solidFill>
                <a:latin typeface="Arial (Body)"/>
              </a:rPr>
              <a:t>Databases and data mining techniques key components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90273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F</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M Analysis: Example 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F</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M Scores</a:t>
            </a:r>
          </a:p>
        </p:txBody>
      </p:sp>
      <p:sp>
        <p:nvSpPr>
          <p:cNvPr id="3" name="Content Placeholder 2"/>
          <p:cNvSpPr>
            <a:spLocks noGrp="1"/>
          </p:cNvSpPr>
          <p:nvPr>
            <p:ph type="body" idx="1"/>
          </p:nvPr>
        </p:nvSpPr>
        <p:spPr>
          <a:xfrm>
            <a:off x="457200" y="1600200"/>
            <a:ext cx="8229600" cy="2574985"/>
          </a:xfrm>
        </p:spPr>
        <p:txBody>
          <a:bodyPr wrap="square" lIns="91425" tIns="91425" rIns="91425" bIns="91425">
            <a:noAutofit/>
          </a:bodyPr>
          <a:lstStyle/>
          <a:p>
            <a:pPr marL="0" lv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3-2 How does 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F</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M analysis classify customers?</a:t>
            </a:r>
            <a:endParaRPr lang="en-US" sz="2200" kern="1200" dirty="0">
              <a:solidFill>
                <a:srgbClr val="000000"/>
              </a:solidFill>
              <a:latin typeface="Arial (Body)"/>
              <a:ea typeface="+mn-ea"/>
              <a:cs typeface="+mn-cs"/>
            </a:endParaRPr>
          </a:p>
          <a:p>
            <a:pPr>
              <a:buSzPts val="2400"/>
            </a:pPr>
            <a:r>
              <a:rPr lang="en-US" sz="2200" kern="1200" dirty="0">
                <a:solidFill>
                  <a:srgbClr val="000000"/>
                </a:solidFill>
                <a:latin typeface="Arial (Body)"/>
              </a:rPr>
              <a:t>How </a:t>
            </a:r>
            <a:r>
              <a:rPr lang="en-US" sz="2200" b="1" kern="1200" dirty="0">
                <a:solidFill>
                  <a:srgbClr val="000000"/>
                </a:solidFill>
                <a:latin typeface="Arial (Body)"/>
              </a:rPr>
              <a:t>recently </a:t>
            </a:r>
            <a:r>
              <a:rPr lang="en-US" sz="2200" kern="1200" dirty="0">
                <a:solidFill>
                  <a:srgbClr val="000000"/>
                </a:solidFill>
                <a:latin typeface="Arial (Body)"/>
              </a:rPr>
              <a:t>(R) a customer has ordered</a:t>
            </a:r>
          </a:p>
          <a:p>
            <a:pPr>
              <a:buSzPts val="2400"/>
            </a:pPr>
            <a:r>
              <a:rPr lang="en-US" sz="2200" kern="1200" dirty="0">
                <a:solidFill>
                  <a:srgbClr val="000000"/>
                </a:solidFill>
                <a:latin typeface="Arial (Body)"/>
              </a:rPr>
              <a:t>How </a:t>
            </a:r>
            <a:r>
              <a:rPr lang="en-US" sz="2200" b="1" kern="1200" dirty="0">
                <a:solidFill>
                  <a:srgbClr val="000000"/>
                </a:solidFill>
                <a:latin typeface="Arial (Body)"/>
              </a:rPr>
              <a:t>frequently </a:t>
            </a:r>
            <a:r>
              <a:rPr lang="en-US" sz="2200" kern="1200" dirty="0">
                <a:solidFill>
                  <a:srgbClr val="000000"/>
                </a:solidFill>
                <a:latin typeface="Arial (Body)"/>
              </a:rPr>
              <a:t>(F) a customer ordered</a:t>
            </a:r>
          </a:p>
          <a:p>
            <a:pPr>
              <a:buSzPts val="2400"/>
            </a:pPr>
            <a:r>
              <a:rPr lang="en-US" sz="2200" kern="1200" dirty="0">
                <a:solidFill>
                  <a:srgbClr val="000000"/>
                </a:solidFill>
                <a:latin typeface="Arial (Body)"/>
              </a:rPr>
              <a:t>How much </a:t>
            </a:r>
            <a:r>
              <a:rPr lang="en-US" sz="2200" b="1" kern="1200" dirty="0">
                <a:solidFill>
                  <a:srgbClr val="000000"/>
                </a:solidFill>
                <a:latin typeface="Arial (Body)"/>
              </a:rPr>
              <a:t>money </a:t>
            </a:r>
            <a:r>
              <a:rPr lang="en-US" sz="2200" kern="1200" dirty="0">
                <a:solidFill>
                  <a:srgbClr val="000000"/>
                </a:solidFill>
                <a:latin typeface="Arial (Body)"/>
              </a:rPr>
              <a:t>(M) the customer has spent</a:t>
            </a:r>
          </a:p>
          <a:p>
            <a:pPr marL="0" indent="0">
              <a:buSzPts val="2400"/>
              <a:buNone/>
            </a:pPr>
            <a:r>
              <a:rPr lang="fr-FR" sz="2200" b="1" kern="1200" dirty="0">
                <a:solidFill>
                  <a:srgbClr val="000000"/>
                </a:solidFill>
                <a:latin typeface="Arial (Body)"/>
              </a:rPr>
              <a:t>Figure C</a:t>
            </a:r>
            <a:r>
              <a:rPr lang="fr-FR" sz="100" b="1" kern="1200" dirty="0">
                <a:solidFill>
                  <a:srgbClr val="000000"/>
                </a:solidFill>
                <a:latin typeface="Arial (Body)"/>
              </a:rPr>
              <a:t> </a:t>
            </a:r>
            <a:r>
              <a:rPr lang="fr-FR" sz="2200" b="1" kern="1200" dirty="0">
                <a:solidFill>
                  <a:srgbClr val="000000"/>
                </a:solidFill>
                <a:latin typeface="Arial (Body)"/>
              </a:rPr>
              <a:t>E</a:t>
            </a:r>
            <a:r>
              <a:rPr lang="fr-FR" sz="100" b="1" kern="1200" dirty="0">
                <a:solidFill>
                  <a:srgbClr val="000000"/>
                </a:solidFill>
                <a:latin typeface="Arial (Body)"/>
              </a:rPr>
              <a:t> </a:t>
            </a:r>
            <a:r>
              <a:rPr lang="fr-FR" sz="2200" b="1" kern="1200" dirty="0">
                <a:solidFill>
                  <a:srgbClr val="000000"/>
                </a:solidFill>
                <a:latin typeface="Arial (Body)"/>
              </a:rPr>
              <a:t>3-1</a:t>
            </a:r>
            <a:r>
              <a:rPr lang="fr-FR" sz="2200" kern="1200" dirty="0">
                <a:solidFill>
                  <a:srgbClr val="000000"/>
                </a:solidFill>
                <a:latin typeface="Arial (Body)"/>
              </a:rPr>
              <a:t> Example of R</a:t>
            </a:r>
            <a:r>
              <a:rPr lang="fr-FR" sz="100" kern="1200" dirty="0">
                <a:solidFill>
                  <a:srgbClr val="000000"/>
                </a:solidFill>
                <a:latin typeface="Arial (Body)"/>
              </a:rPr>
              <a:t> </a:t>
            </a:r>
            <a:r>
              <a:rPr lang="fr-FR" sz="2200" kern="1200" dirty="0">
                <a:solidFill>
                  <a:srgbClr val="000000"/>
                </a:solidFill>
                <a:latin typeface="Arial (Body)"/>
              </a:rPr>
              <a:t>F</a:t>
            </a:r>
            <a:r>
              <a:rPr lang="fr-FR" sz="100" kern="1200" dirty="0">
                <a:solidFill>
                  <a:srgbClr val="000000"/>
                </a:solidFill>
                <a:latin typeface="Arial (Body)"/>
              </a:rPr>
              <a:t> </a:t>
            </a:r>
            <a:r>
              <a:rPr lang="fr-FR" sz="2200" kern="1200" dirty="0">
                <a:solidFill>
                  <a:srgbClr val="000000"/>
                </a:solidFill>
                <a:latin typeface="Arial (Body)"/>
              </a:rPr>
              <a:t>M Score Data</a:t>
            </a:r>
            <a:endParaRPr lang="en-US" sz="2200" kern="1200" dirty="0">
              <a:solidFill>
                <a:srgbClr val="000000"/>
              </a:solidFill>
              <a:latin typeface="Arial (Body)"/>
              <a:ea typeface="+mn-ea"/>
              <a:cs typeface="+mn-cs"/>
            </a:endParaRPr>
          </a:p>
        </p:txBody>
      </p:sp>
      <p:pic>
        <p:nvPicPr>
          <p:cNvPr id="5" name="Picture 4" descr="Figure showing an example of RFM analysis">
            <a:extLst>
              <a:ext uri="{FF2B5EF4-FFF2-40B4-BE49-F238E27FC236}">
                <a16:creationId xmlns:a16="http://schemas.microsoft.com/office/drawing/2014/main" id="{A526DD7B-DE4A-4BF4-BA0E-738614BA6440}"/>
              </a:ext>
            </a:extLst>
          </p:cNvPr>
          <p:cNvPicPr>
            <a:picLocks noChangeAspect="1"/>
          </p:cNvPicPr>
          <p:nvPr/>
        </p:nvPicPr>
        <p:blipFill>
          <a:blip r:embed="rId3"/>
          <a:stretch>
            <a:fillRect/>
          </a:stretch>
        </p:blipFill>
        <p:spPr>
          <a:xfrm>
            <a:off x="1653296" y="4087565"/>
            <a:ext cx="2918704" cy="2340470"/>
          </a:xfrm>
          <a:prstGeom prst="rect">
            <a:avLst/>
          </a:prstGeom>
        </p:spPr>
      </p:pic>
    </p:spTree>
    <p:extLst>
      <p:ext uri="{BB962C8B-B14F-4D97-AF65-F5344CB8AC3E}">
        <p14:creationId xmlns:p14="http://schemas.microsoft.com/office/powerpoint/2010/main" val="363098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R</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F</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M Analysis Classification Scheme</a:t>
            </a:r>
          </a:p>
        </p:txBody>
      </p:sp>
      <p:sp>
        <p:nvSpPr>
          <p:cNvPr id="3" name="Content Placeholder 2"/>
          <p:cNvSpPr>
            <a:spLocks noGrp="1"/>
          </p:cNvSpPr>
          <p:nvPr>
            <p:ph type="body" idx="1"/>
          </p:nvPr>
        </p:nvSpPr>
        <p:spPr>
          <a:xfrm>
            <a:off x="457200" y="1600200"/>
            <a:ext cx="8229600" cy="340743"/>
          </a:xfrm>
        </p:spPr>
        <p:txBody>
          <a:bodyPr wrap="square" lIns="91425" tIns="91425" rIns="91425" bIns="91425">
            <a:noAutofit/>
          </a:bodyPr>
          <a:lstStyle/>
          <a:p>
            <a:pPr marL="0" lv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3-2 How does R</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F</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M analysis classify customers?</a:t>
            </a:r>
            <a:endParaRPr lang="en-US" sz="2400" kern="1200" dirty="0">
              <a:solidFill>
                <a:srgbClr val="000000"/>
              </a:solidFill>
              <a:latin typeface="Arial (Body)"/>
              <a:ea typeface="+mn-ea"/>
              <a:cs typeface="+mn-cs"/>
            </a:endParaRPr>
          </a:p>
        </p:txBody>
      </p:sp>
      <p:sp>
        <p:nvSpPr>
          <p:cNvPr id="5" name="Text Placeholder 4"/>
          <p:cNvSpPr>
            <a:spLocks noGrp="1"/>
          </p:cNvSpPr>
          <p:nvPr>
            <p:ph type="body" idx="2"/>
          </p:nvPr>
        </p:nvSpPr>
        <p:spPr>
          <a:xfrm>
            <a:off x="457200" y="2001328"/>
            <a:ext cx="4278702" cy="3165895"/>
          </a:xfrm>
        </p:spPr>
        <p:txBody>
          <a:bodyPr/>
          <a:lstStyle/>
          <a:p>
            <a:pPr defTabSz="914400">
              <a:spcBef>
                <a:spcPts val="0"/>
              </a:spcBef>
              <a:buClr>
                <a:schemeClr val="tx2"/>
              </a:buClr>
              <a:defRPr/>
            </a:pPr>
            <a:r>
              <a:rPr lang="en-US" sz="2200" dirty="0">
                <a:latin typeface="+mn-lt"/>
              </a:rPr>
              <a:t>To produce an R</a:t>
            </a:r>
            <a:r>
              <a:rPr lang="en-US" sz="100" dirty="0">
                <a:latin typeface="+mn-lt"/>
              </a:rPr>
              <a:t> </a:t>
            </a:r>
            <a:r>
              <a:rPr lang="en-US" sz="2200" dirty="0">
                <a:latin typeface="+mn-lt"/>
              </a:rPr>
              <a:t>F</a:t>
            </a:r>
            <a:r>
              <a:rPr lang="en-US" sz="100" dirty="0">
                <a:latin typeface="+mn-lt"/>
              </a:rPr>
              <a:t> </a:t>
            </a:r>
            <a:r>
              <a:rPr lang="en-US" sz="2200" dirty="0">
                <a:latin typeface="+mn-lt"/>
              </a:rPr>
              <a:t>M score:</a:t>
            </a:r>
          </a:p>
          <a:p>
            <a:pPr lvl="1" defTabSz="914400">
              <a:spcBef>
                <a:spcPts val="0"/>
              </a:spcBef>
              <a:buClr>
                <a:schemeClr val="tx2"/>
              </a:buClr>
              <a:defRPr/>
            </a:pPr>
            <a:r>
              <a:rPr lang="en-US" sz="2200" dirty="0">
                <a:latin typeface="+mn-lt"/>
              </a:rPr>
              <a:t>Sort customer purchase records by date of most recent (R) purchase.</a:t>
            </a:r>
          </a:p>
          <a:p>
            <a:pPr lvl="1" defTabSz="914400">
              <a:spcBef>
                <a:spcPts val="0"/>
              </a:spcBef>
              <a:buClr>
                <a:schemeClr val="tx2"/>
              </a:buClr>
              <a:defRPr/>
            </a:pPr>
            <a:r>
              <a:rPr lang="en-US" sz="2200" dirty="0">
                <a:latin typeface="+mn-lt"/>
              </a:rPr>
              <a:t>Divide sorts into quintiles.</a:t>
            </a:r>
          </a:p>
          <a:p>
            <a:pPr lvl="1" defTabSz="914400">
              <a:spcBef>
                <a:spcPts val="0"/>
              </a:spcBef>
              <a:buClr>
                <a:schemeClr val="tx2"/>
              </a:buClr>
              <a:defRPr/>
            </a:pPr>
            <a:r>
              <a:rPr lang="en-US" sz="2200" dirty="0">
                <a:latin typeface="+mn-lt"/>
              </a:rPr>
              <a:t>Give customers a score of 5 to 1.</a:t>
            </a:r>
          </a:p>
          <a:p>
            <a:pPr defTabSz="914400">
              <a:spcBef>
                <a:spcPts val="0"/>
              </a:spcBef>
              <a:buClr>
                <a:schemeClr val="tx2"/>
              </a:buClr>
              <a:defRPr/>
            </a:pPr>
            <a:r>
              <a:rPr lang="en-US" sz="2200" dirty="0">
                <a:latin typeface="+mn-lt"/>
              </a:rPr>
              <a:t>Process is repeated for Frequently and Money.</a:t>
            </a:r>
          </a:p>
        </p:txBody>
      </p:sp>
      <p:pic>
        <p:nvPicPr>
          <p:cNvPr id="4" name="Picture 3" descr="A image of a triangle divided into 5 sections is shown. Each section is number with 1 at the bottom and 5 at the top."/>
          <p:cNvPicPr>
            <a:picLocks noChangeAspect="1"/>
          </p:cNvPicPr>
          <p:nvPr/>
        </p:nvPicPr>
        <p:blipFill>
          <a:blip r:embed="rId3"/>
          <a:stretch>
            <a:fillRect/>
          </a:stretch>
        </p:blipFill>
        <p:spPr>
          <a:xfrm>
            <a:off x="4890325" y="2501250"/>
            <a:ext cx="3796475" cy="2804403"/>
          </a:xfrm>
          <a:prstGeom prst="rect">
            <a:avLst/>
          </a:prstGeom>
        </p:spPr>
      </p:pic>
    </p:spTree>
    <p:extLst>
      <p:ext uri="{BB962C8B-B14F-4D97-AF65-F5344CB8AC3E}">
        <p14:creationId xmlns:p14="http://schemas.microsoft.com/office/powerpoint/2010/main" val="379136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Market-Basket Analysis</a:t>
            </a:r>
          </a:p>
        </p:txBody>
      </p:sp>
      <p:sp>
        <p:nvSpPr>
          <p:cNvPr id="3" name="Text Placeholder 2"/>
          <p:cNvSpPr>
            <a:spLocks noGrp="1"/>
          </p:cNvSpPr>
          <p:nvPr>
            <p:ph type="body" idx="1"/>
          </p:nvPr>
        </p:nvSpPr>
        <p:spPr/>
        <p:txBody>
          <a:bodyPr wrap="square" lIns="91425" tIns="91425" rIns="91425" bIns="91425">
            <a:noAutofit/>
          </a:bodyPr>
          <a:lstStyle/>
          <a:p>
            <a:pPr marL="0" lv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3-3 How does market-basket analysis identify cross-selling opportunities?</a:t>
            </a:r>
          </a:p>
          <a:p>
            <a:pPr marL="255651" lvl="0" indent="-255651" defTabSz="685800">
              <a:spcAft>
                <a:spcPct val="0"/>
              </a:spcAft>
              <a:buSzPts val="2400"/>
            </a:pPr>
            <a:r>
              <a:rPr lang="en-US" sz="2400" kern="1200" dirty="0">
                <a:solidFill>
                  <a:srgbClr val="000000"/>
                </a:solidFill>
                <a:latin typeface="Arial (Body)"/>
                <a:hlinkClick r:id="rId3" tooltip="http://en.wikipedia.org/wiki/Market_basket_analysis"/>
              </a:rPr>
              <a:t>Market-basket analysis</a:t>
            </a:r>
            <a:endParaRPr lang="en-US" sz="2400" kern="1200" dirty="0">
              <a:solidFill>
                <a:srgbClr val="000000"/>
              </a:solidFill>
              <a:latin typeface="Arial (Body)"/>
            </a:endParaRPr>
          </a:p>
          <a:p>
            <a:pPr marL="741553" lvl="1" indent="-284353" defTabSz="685800">
              <a:spcAft>
                <a:spcPct val="0"/>
              </a:spcAft>
              <a:buSzPts val="2400"/>
            </a:pPr>
            <a:r>
              <a:rPr lang="en-US" sz="2400" kern="1200" dirty="0">
                <a:solidFill>
                  <a:srgbClr val="000000"/>
                </a:solidFill>
                <a:latin typeface="Arial (Body)"/>
              </a:rPr>
              <a:t>Identify sales patterns in large volumes of data.</a:t>
            </a:r>
          </a:p>
          <a:p>
            <a:pPr marL="741553" lvl="1" indent="-284353" defTabSz="685800">
              <a:spcAft>
                <a:spcPct val="0"/>
              </a:spcAft>
              <a:buSzPts val="2400"/>
            </a:pPr>
            <a:r>
              <a:rPr lang="en-US" sz="2400" kern="1200" dirty="0">
                <a:solidFill>
                  <a:srgbClr val="000000"/>
                </a:solidFill>
                <a:latin typeface="Arial (Body)"/>
              </a:rPr>
              <a:t>Identify what products customers tend to buy together.</a:t>
            </a:r>
          </a:p>
          <a:p>
            <a:pPr marL="741553" lvl="1" indent="-284353" defTabSz="685800">
              <a:spcAft>
                <a:spcPct val="0"/>
              </a:spcAft>
              <a:buSzPts val="2400"/>
            </a:pPr>
            <a:r>
              <a:rPr lang="en-US" sz="2400" kern="1200" dirty="0">
                <a:solidFill>
                  <a:srgbClr val="000000"/>
                </a:solidFill>
                <a:latin typeface="Arial (Body)"/>
              </a:rPr>
              <a:t>Computes probabilities of purchases.</a:t>
            </a:r>
          </a:p>
          <a:p>
            <a:pPr marL="741553" lvl="1" indent="-284353" defTabSz="685800">
              <a:spcAft>
                <a:spcPct val="0"/>
              </a:spcAft>
              <a:buSzPts val="2400"/>
            </a:pPr>
            <a:r>
              <a:rPr lang="en-US" sz="2400" kern="1200" dirty="0">
                <a:solidFill>
                  <a:srgbClr val="000000"/>
                </a:solidFill>
                <a:latin typeface="Arial (Body)"/>
              </a:rPr>
              <a:t>Identify cross-selling opportunities.</a:t>
            </a:r>
          </a:p>
          <a:p>
            <a:pPr marL="1144778" lvl="2" indent="-230378" defTabSz="685800">
              <a:spcAft>
                <a:spcPct val="0"/>
              </a:spcAft>
              <a:buSzPts val="2400"/>
            </a:pPr>
            <a:r>
              <a:rPr lang="en-US" sz="2400" kern="1200" dirty="0">
                <a:solidFill>
                  <a:srgbClr val="000000"/>
                </a:solidFill>
                <a:latin typeface="Arial (Body)"/>
              </a:rPr>
              <a:t>Customers who bought fins also bought a mask.</a:t>
            </a:r>
          </a:p>
          <a:p>
            <a:pPr marL="255651" lvl="0" indent="-255651" defTabSz="685800">
              <a:spcAft>
                <a:spcPct val="0"/>
              </a:spcAft>
              <a:buSzPts val="2400"/>
            </a:pPr>
            <a:r>
              <a:rPr lang="en-US" sz="2400" kern="1200" dirty="0">
                <a:solidFill>
                  <a:srgbClr val="000000"/>
                </a:solidFill>
                <a:latin typeface="Arial (Body)"/>
                <a:cs typeface="Arial" charset="0"/>
              </a:rPr>
              <a:t>How many customers bought both fins and a mask?</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21477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Market-Basket Example: Dive Shop Transactions = 400 </a:t>
            </a:r>
            <a:r>
              <a:rPr lang="en-US" sz="2000" b="0" kern="1200" dirty="0">
                <a:latin typeface="Times New Roman" panose="02020603050405020304" pitchFamily="18" charset="0"/>
                <a:ea typeface="+mj-ea"/>
                <a:cs typeface="Times New Roman" panose="02020603050405020304" pitchFamily="18" charset="0"/>
              </a:rPr>
              <a:t>(1 of 4)</a:t>
            </a:r>
            <a:endParaRPr lang="en-US" sz="32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a:xfrm>
            <a:off x="457200" y="1600200"/>
            <a:ext cx="8229600" cy="762509"/>
          </a:xfrm>
        </p:spPr>
        <p:txBody>
          <a:bodyPr wrap="square" lIns="91425" tIns="91425" rIns="91425" bIns="91425">
            <a:noAutofit/>
          </a:bodyPr>
          <a:lstStyle/>
          <a:p>
            <a:pPr marL="0" lv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3-3 How does market-basket analysis identify cross-selling opportunities?</a:t>
            </a:r>
          </a:p>
          <a:p>
            <a:pPr marL="0" indent="0">
              <a:spcBef>
                <a:spcPts val="1000"/>
              </a:spcBef>
              <a:buSzPts val="2400"/>
              <a:buNone/>
            </a:pPr>
            <a:r>
              <a:rPr lang="en-US" sz="2000" b="1" kern="1200" dirty="0">
                <a:solidFill>
                  <a:srgbClr val="000000"/>
                </a:solidFill>
                <a:latin typeface="Arial (Body)"/>
              </a:rPr>
              <a:t>Figure C</a:t>
            </a:r>
            <a:r>
              <a:rPr lang="en-US" sz="100" b="1" kern="1200" dirty="0">
                <a:solidFill>
                  <a:srgbClr val="000000"/>
                </a:solidFill>
                <a:latin typeface="Arial (Body)"/>
              </a:rPr>
              <a:t> </a:t>
            </a:r>
            <a:r>
              <a:rPr lang="en-US" sz="2000" b="1" kern="1200" dirty="0">
                <a:solidFill>
                  <a:srgbClr val="000000"/>
                </a:solidFill>
                <a:latin typeface="Arial (Body)"/>
              </a:rPr>
              <a:t>E</a:t>
            </a:r>
            <a:r>
              <a:rPr lang="en-US" sz="100" b="1" kern="1200" dirty="0">
                <a:solidFill>
                  <a:srgbClr val="000000"/>
                </a:solidFill>
                <a:latin typeface="Arial (Body)"/>
              </a:rPr>
              <a:t> </a:t>
            </a:r>
            <a:r>
              <a:rPr lang="en-US" sz="2000" b="1" kern="1200" dirty="0">
                <a:solidFill>
                  <a:srgbClr val="000000"/>
                </a:solidFill>
                <a:latin typeface="Arial (Body)"/>
              </a:rPr>
              <a:t>3-2</a:t>
            </a:r>
            <a:r>
              <a:rPr lang="en-US" sz="2000" kern="1200" dirty="0">
                <a:solidFill>
                  <a:srgbClr val="000000"/>
                </a:solidFill>
                <a:latin typeface="Arial (Body)"/>
              </a:rPr>
              <a:t> Market-Basket Example</a:t>
            </a:r>
            <a:endParaRPr lang="en-US" sz="2000" kern="1200" dirty="0">
              <a:solidFill>
                <a:srgbClr val="000000"/>
              </a:solidFill>
              <a:latin typeface="Arial (Body)"/>
              <a:ea typeface="+mn-ea"/>
              <a:cs typeface="+mn-cs"/>
            </a:endParaRPr>
          </a:p>
        </p:txBody>
      </p:sp>
      <p:pic>
        <p:nvPicPr>
          <p:cNvPr id="4" name="Picture 3" descr="Figure showing a market-basket example for a Dive Shop"/>
          <p:cNvPicPr>
            <a:picLocks noChangeAspect="1"/>
          </p:cNvPicPr>
          <p:nvPr/>
        </p:nvPicPr>
        <p:blipFill>
          <a:blip r:embed="rId3"/>
          <a:srcRect/>
          <a:stretch/>
        </p:blipFill>
        <p:spPr>
          <a:xfrm>
            <a:off x="1537238" y="2362708"/>
            <a:ext cx="4099991" cy="3975277"/>
          </a:xfrm>
          <a:prstGeom prst="rect">
            <a:avLst/>
          </a:prstGeom>
        </p:spPr>
      </p:pic>
    </p:spTree>
    <p:extLst>
      <p:ext uri="{BB962C8B-B14F-4D97-AF65-F5344CB8AC3E}">
        <p14:creationId xmlns:p14="http://schemas.microsoft.com/office/powerpoint/2010/main" val="2855851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r>
              <a:rPr lang="en-US" kern="1200" dirty="0">
                <a:latin typeface="Times New Roman" panose="02020603050405020304" pitchFamily="18" charset="0"/>
                <a:cs typeface="Times New Roman" panose="02020603050405020304" pitchFamily="18" charset="0"/>
              </a:rPr>
              <a:t>Market-Basket Example: Dive Shop Transactions = 400 </a:t>
            </a:r>
            <a:r>
              <a:rPr lang="en-US" sz="2000" b="0" kern="1200" dirty="0">
                <a:latin typeface="Times New Roman" panose="02020603050405020304" pitchFamily="18" charset="0"/>
                <a:cs typeface="Times New Roman" panose="02020603050405020304" pitchFamily="18" charset="0"/>
              </a:rPr>
              <a:t>(2 of 4)</a:t>
            </a:r>
            <a:endParaRPr lang="en-US" sz="3200" dirty="0"/>
          </a:p>
        </p:txBody>
      </p:sp>
      <p:sp>
        <p:nvSpPr>
          <p:cNvPr id="3" name="Content Placeholder 2"/>
          <p:cNvSpPr>
            <a:spLocks noGrp="1"/>
          </p:cNvSpPr>
          <p:nvPr>
            <p:ph idx="1"/>
          </p:nvPr>
        </p:nvSpPr>
        <p:spPr>
          <a:xfrm>
            <a:off x="457200" y="1600199"/>
            <a:ext cx="8229600" cy="780691"/>
          </a:xfrm>
        </p:spPr>
        <p:txBody>
          <a:bodyPr wrap="square" lIns="91425" tIns="91425" rIns="91425" bIns="91425">
            <a:noAutofit/>
          </a:bodyPr>
          <a:lstStyle/>
          <a:p>
            <a:pPr marL="0" lvl="0" indent="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3-3 How does market-basket analysis identify cross-selling opportunities?</a:t>
            </a:r>
          </a:p>
          <a:p>
            <a:pPr marL="0" indent="0">
              <a:spcBef>
                <a:spcPts val="1000"/>
              </a:spcBef>
              <a:buSzPts val="2400"/>
              <a:buNone/>
            </a:pPr>
            <a:r>
              <a:rPr lang="en-US" sz="2000" b="1" dirty="0">
                <a:latin typeface="+mn-lt"/>
              </a:rPr>
              <a:t>Figure C</a:t>
            </a:r>
            <a:r>
              <a:rPr lang="en-US" sz="100" b="1" dirty="0">
                <a:latin typeface="+mn-lt"/>
              </a:rPr>
              <a:t> </a:t>
            </a:r>
            <a:r>
              <a:rPr lang="en-US" sz="2000" b="1" dirty="0">
                <a:latin typeface="+mn-lt"/>
              </a:rPr>
              <a:t>E</a:t>
            </a:r>
            <a:r>
              <a:rPr lang="en-US" sz="100" b="1" dirty="0">
                <a:latin typeface="+mn-lt"/>
              </a:rPr>
              <a:t> </a:t>
            </a:r>
            <a:r>
              <a:rPr lang="en-US" sz="2000" b="1" dirty="0">
                <a:latin typeface="+mn-lt"/>
              </a:rPr>
              <a:t>3-2</a:t>
            </a:r>
            <a:r>
              <a:rPr lang="en-US" sz="2000" dirty="0">
                <a:latin typeface="+mn-lt"/>
              </a:rPr>
              <a:t> Market-Basket Example</a:t>
            </a:r>
          </a:p>
        </p:txBody>
      </p:sp>
      <p:pic>
        <p:nvPicPr>
          <p:cNvPr id="5" name="Picture 4" descr="Figure showing a market-basket example for a Dive Shop"/>
          <p:cNvPicPr>
            <a:picLocks noChangeAspect="1"/>
          </p:cNvPicPr>
          <p:nvPr/>
        </p:nvPicPr>
        <p:blipFill>
          <a:blip r:embed="rId4"/>
          <a:srcRect/>
          <a:stretch/>
        </p:blipFill>
        <p:spPr>
          <a:xfrm>
            <a:off x="1458266" y="2416634"/>
            <a:ext cx="4584315" cy="2266011"/>
          </a:xfrm>
          <a:prstGeom prst="rect">
            <a:avLst/>
          </a:prstGeom>
        </p:spPr>
      </p:pic>
      <p:sp>
        <p:nvSpPr>
          <p:cNvPr id="4" name="Content Placeholder 3"/>
          <p:cNvSpPr>
            <a:spLocks noGrp="1"/>
          </p:cNvSpPr>
          <p:nvPr>
            <p:ph idx="13"/>
          </p:nvPr>
        </p:nvSpPr>
        <p:spPr>
          <a:xfrm>
            <a:off x="473720" y="4727033"/>
            <a:ext cx="8385608" cy="897386"/>
          </a:xfrm>
        </p:spPr>
        <p:txBody>
          <a:bodyPr wrap="square" lIns="91425" tIns="91425" rIns="91425" bIns="91425">
            <a:noAutofit/>
          </a:bodyPr>
          <a:lstStyle/>
          <a:p>
            <a:pPr marL="255600" indent="-255600">
              <a:spcBef>
                <a:spcPts val="0"/>
              </a:spcBef>
              <a:buSzPts val="2400"/>
              <a:buFont typeface="Arial" panose="020B0604020202020204" pitchFamily="34" charset="0"/>
              <a:buChar char="•"/>
              <a:defRPr/>
            </a:pPr>
            <a:r>
              <a:rPr lang="en-US" sz="2200" b="1" kern="1200" dirty="0">
                <a:solidFill>
                  <a:srgbClr val="000000"/>
                </a:solidFill>
                <a:latin typeface="Arial (Body)"/>
                <a:ea typeface="+mn-ea"/>
                <a:cs typeface="+mn-cs"/>
              </a:rPr>
              <a:t>Support</a:t>
            </a:r>
            <a:r>
              <a:rPr lang="en-US" sz="2200" kern="1200" dirty="0">
                <a:solidFill>
                  <a:srgbClr val="000000"/>
                </a:solidFill>
                <a:latin typeface="Arial (Body)"/>
                <a:ea typeface="+mn-ea"/>
                <a:cs typeface="+mn-cs"/>
              </a:rPr>
              <a:t> is probability that two items will be purchased together.</a:t>
            </a:r>
          </a:p>
          <a:p>
            <a:pPr marL="741600" lvl="1" indent="-284400">
              <a:spcAft>
                <a:spcPct val="0"/>
              </a:spcAft>
              <a:buSzPts val="2400"/>
              <a:defRPr/>
            </a:pPr>
            <a:r>
              <a:rPr lang="en-US" sz="2200" kern="1200" dirty="0">
                <a:solidFill>
                  <a:srgbClr val="000000"/>
                </a:solidFill>
                <a:latin typeface="Arial (Body)"/>
                <a:ea typeface="+mn-ea"/>
                <a:cs typeface="+mn-cs"/>
              </a:rPr>
              <a:t> </a:t>
            </a:r>
          </a:p>
        </p:txBody>
      </p:sp>
      <p:graphicFrame>
        <p:nvGraphicFramePr>
          <p:cNvPr id="10" name="Object 9" descr="P of Fins and Masks = 250 over 400, or 62 %"/>
          <p:cNvGraphicFramePr>
            <a:graphicFrameLocks noChangeAspect="1"/>
          </p:cNvGraphicFramePr>
          <p:nvPr/>
        </p:nvGraphicFramePr>
        <p:xfrm>
          <a:off x="1260265" y="5099284"/>
          <a:ext cx="3760787" cy="644525"/>
        </p:xfrm>
        <a:graphic>
          <a:graphicData uri="http://schemas.openxmlformats.org/presentationml/2006/ole">
            <mc:AlternateContent xmlns:mc="http://schemas.openxmlformats.org/markup-compatibility/2006">
              <mc:Choice xmlns:v="urn:schemas-microsoft-com:vml" Requires="v">
                <p:oleObj spid="_x0000_s1028" name="Equation" r:id="rId5" imgW="2298600" imgH="393480" progId="Equation.DSMT4">
                  <p:embed/>
                </p:oleObj>
              </mc:Choice>
              <mc:Fallback>
                <p:oleObj name="Equation" r:id="rId5" imgW="2298600" imgH="393480" progId="Equation.DSMT4">
                  <p:embed/>
                  <p:pic>
                    <p:nvPicPr>
                      <p:cNvPr id="10" name="Object 9" descr="P of Fins and Masks = 250 over 400, or 62 %"/>
                      <p:cNvPicPr/>
                      <p:nvPr/>
                    </p:nvPicPr>
                    <p:blipFill>
                      <a:blip r:embed="rId6"/>
                      <a:stretch>
                        <a:fillRect/>
                      </a:stretch>
                    </p:blipFill>
                    <p:spPr>
                      <a:xfrm>
                        <a:off x="1260265" y="5099284"/>
                        <a:ext cx="3760787" cy="644525"/>
                      </a:xfrm>
                      <a:prstGeom prst="rect">
                        <a:avLst/>
                      </a:prstGeom>
                    </p:spPr>
                  </p:pic>
                </p:oleObj>
              </mc:Fallback>
            </mc:AlternateContent>
          </a:graphicData>
        </a:graphic>
      </p:graphicFrame>
      <p:sp>
        <p:nvSpPr>
          <p:cNvPr id="6" name="Content Placeholder 5"/>
          <p:cNvSpPr>
            <a:spLocks noGrp="1"/>
          </p:cNvSpPr>
          <p:nvPr>
            <p:ph idx="14"/>
          </p:nvPr>
        </p:nvSpPr>
        <p:spPr>
          <a:xfrm>
            <a:off x="474452" y="5710929"/>
            <a:ext cx="957533" cy="485744"/>
          </a:xfrm>
        </p:spPr>
        <p:txBody>
          <a:bodyPr/>
          <a:lstStyle/>
          <a:p>
            <a:pPr marL="741600" lvl="1" indent="-284400"/>
            <a:r>
              <a:rPr lang="en-US" sz="2200" dirty="0">
                <a:latin typeface="+mn-lt"/>
              </a:rPr>
              <a:t> </a:t>
            </a:r>
          </a:p>
        </p:txBody>
      </p:sp>
      <p:graphicFrame>
        <p:nvGraphicFramePr>
          <p:cNvPr id="11" name="Object 10" descr="P of Fins and Weights = 20 over 400, or 5 %"/>
          <p:cNvGraphicFramePr>
            <a:graphicFrameLocks noChangeAspect="1"/>
          </p:cNvGraphicFramePr>
          <p:nvPr/>
        </p:nvGraphicFramePr>
        <p:xfrm>
          <a:off x="1261852" y="5683484"/>
          <a:ext cx="3860800" cy="650875"/>
        </p:xfrm>
        <a:graphic>
          <a:graphicData uri="http://schemas.openxmlformats.org/presentationml/2006/ole">
            <mc:AlternateContent xmlns:mc="http://schemas.openxmlformats.org/markup-compatibility/2006">
              <mc:Choice xmlns:v="urn:schemas-microsoft-com:vml" Requires="v">
                <p:oleObj spid="_x0000_s1029" name="Equation" r:id="rId7" imgW="2336760" imgH="393480" progId="Equation.DSMT4">
                  <p:embed/>
                </p:oleObj>
              </mc:Choice>
              <mc:Fallback>
                <p:oleObj name="Equation" r:id="rId7" imgW="2336760" imgH="393480" progId="Equation.DSMT4">
                  <p:embed/>
                  <p:pic>
                    <p:nvPicPr>
                      <p:cNvPr id="11" name="Object 10" descr="P of Fins and Weights = 20 over 400, or 5 %"/>
                      <p:cNvPicPr/>
                      <p:nvPr/>
                    </p:nvPicPr>
                    <p:blipFill>
                      <a:blip r:embed="rId8"/>
                      <a:stretch>
                        <a:fillRect/>
                      </a:stretch>
                    </p:blipFill>
                    <p:spPr>
                      <a:xfrm>
                        <a:off x="1261852" y="5683484"/>
                        <a:ext cx="3860800" cy="650875"/>
                      </a:xfrm>
                      <a:prstGeom prst="rect">
                        <a:avLst/>
                      </a:prstGeom>
                    </p:spPr>
                  </p:pic>
                </p:oleObj>
              </mc:Fallback>
            </mc:AlternateContent>
          </a:graphicData>
        </a:graphic>
      </p:graphicFrame>
      <p:grpSp>
        <p:nvGrpSpPr>
          <p:cNvPr id="18" name="Group 17" descr="Figure showing a market-basket example for a Dive Shop">
            <a:extLst>
              <a:ext uri="{FF2B5EF4-FFF2-40B4-BE49-F238E27FC236}">
                <a16:creationId xmlns:a16="http://schemas.microsoft.com/office/drawing/2014/main" id="{762B6FF5-8E6C-4931-8A60-C3DFD52277CB}"/>
              </a:ext>
            </a:extLst>
          </p:cNvPr>
          <p:cNvGrpSpPr/>
          <p:nvPr/>
        </p:nvGrpSpPr>
        <p:grpSpPr>
          <a:xfrm>
            <a:off x="2375555" y="2818614"/>
            <a:ext cx="2196445" cy="1604459"/>
            <a:chOff x="2375555" y="2818614"/>
            <a:chExt cx="2196445" cy="1604459"/>
          </a:xfrm>
        </p:grpSpPr>
        <p:sp>
          <p:nvSpPr>
            <p:cNvPr id="12" name="Oval 11">
              <a:extLst>
                <a:ext uri="{FF2B5EF4-FFF2-40B4-BE49-F238E27FC236}">
                  <a16:creationId xmlns:a16="http://schemas.microsoft.com/office/drawing/2014/main" id="{6428C1AC-06DB-4F26-B41F-5125CE8CCBEE}"/>
                </a:ext>
              </a:extLst>
            </p:cNvPr>
            <p:cNvSpPr/>
            <p:nvPr/>
          </p:nvSpPr>
          <p:spPr>
            <a:xfrm>
              <a:off x="2375555" y="4038499"/>
              <a:ext cx="650449" cy="2356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2484529D-0C19-4BD0-B6E7-969D4E03DE0F}"/>
                </a:ext>
              </a:extLst>
            </p:cNvPr>
            <p:cNvSpPr/>
            <p:nvPr/>
          </p:nvSpPr>
          <p:spPr>
            <a:xfrm>
              <a:off x="2375555" y="2818614"/>
              <a:ext cx="650449" cy="2356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1CC57F9-5979-4D99-B6A4-F9E0560A9B7E}"/>
                </a:ext>
              </a:extLst>
            </p:cNvPr>
            <p:cNvSpPr/>
            <p:nvPr/>
          </p:nvSpPr>
          <p:spPr>
            <a:xfrm>
              <a:off x="3921551" y="2985399"/>
              <a:ext cx="650449" cy="2356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53FE9E8E-B143-44DA-A537-C680BC1BA1F2}"/>
                </a:ext>
              </a:extLst>
            </p:cNvPr>
            <p:cNvSpPr/>
            <p:nvPr/>
          </p:nvSpPr>
          <p:spPr>
            <a:xfrm>
              <a:off x="3883843" y="4187403"/>
              <a:ext cx="650449" cy="2356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11883340"/>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8118</TotalTime>
  <Words>1682</Words>
  <Application>Microsoft Office PowerPoint</Application>
  <PresentationFormat>On-screen Show (4:3)</PresentationFormat>
  <Paragraphs>162</Paragraphs>
  <Slides>20</Slides>
  <Notes>16</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9" baseType="lpstr">
      <vt:lpstr>Arial</vt:lpstr>
      <vt:lpstr>Arial (Body)</vt:lpstr>
      <vt:lpstr>Calibri</vt:lpstr>
      <vt:lpstr>Noto Sans Symbols</vt:lpstr>
      <vt:lpstr>Times New Roman</vt:lpstr>
      <vt:lpstr>Verdana</vt:lpstr>
      <vt:lpstr>508 Lecture</vt:lpstr>
      <vt:lpstr>1_508 Lecture</vt:lpstr>
      <vt:lpstr>Equation</vt:lpstr>
      <vt:lpstr>Experiencing M I S</vt:lpstr>
      <vt:lpstr>Study Questions</vt:lpstr>
      <vt:lpstr>Owner of Carbon Creek Gardens Needs Database Marketing</vt:lpstr>
      <vt:lpstr>Database Marketing</vt:lpstr>
      <vt:lpstr>R F M Analysis: Example R F M Scores</vt:lpstr>
      <vt:lpstr>R F M Analysis Classification Scheme</vt:lpstr>
      <vt:lpstr>Market-Basket Analysis</vt:lpstr>
      <vt:lpstr>Market-Basket Example: Dive Shop Transactions = 400 (1 of 4)</vt:lpstr>
      <vt:lpstr>Market-Basket Example: Dive Shop Transactions = 400 (2 of 4)</vt:lpstr>
      <vt:lpstr>Market-Basket Example: Dive Shop Transactions = 400 (3 of 4)</vt:lpstr>
      <vt:lpstr>Market-Basket Example: Dive Shop Transactions = 400 (4 of 4)</vt:lpstr>
      <vt:lpstr>Warning!</vt:lpstr>
      <vt:lpstr>Decision Trees</vt:lpstr>
      <vt:lpstr>Decision Tree for Student Performance</vt:lpstr>
      <vt:lpstr>Transforming a Set of Decision Rules</vt:lpstr>
      <vt:lpstr>Decision Tree for Loan Evaluation</vt:lpstr>
      <vt:lpstr>Credit Score Decision Tree</vt:lpstr>
      <vt:lpstr>Decision Rules for Accepting or Rejecting Offer to Purchase Loans</vt:lpstr>
      <vt:lpstr>Active Review</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9e</dc:title>
  <dc:subject>BC3-MIS</dc:subject>
  <dc:creator>Kroenke/Boyle</dc:creator>
  <cp:keywords>Experiencing MIS</cp:keywords>
  <cp:lastModifiedBy>Gowthaman Sadhanandham, Integra-PDY, IN</cp:lastModifiedBy>
  <cp:revision>696</cp:revision>
  <dcterms:modified xsi:type="dcterms:W3CDTF">2020-02-11T14:12:27Z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