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23"/>
  </p:notesMasterIdLst>
  <p:handoutMasterIdLst>
    <p:handoutMasterId r:id="rId24"/>
  </p:handoutMasterIdLst>
  <p:sldIdLst>
    <p:sldId id="301" r:id="rId3"/>
    <p:sldId id="305" r:id="rId4"/>
    <p:sldId id="306" r:id="rId5"/>
    <p:sldId id="307" r:id="rId6"/>
    <p:sldId id="308" r:id="rId7"/>
    <p:sldId id="309" r:id="rId8"/>
    <p:sldId id="311" r:id="rId9"/>
    <p:sldId id="328" r:id="rId10"/>
    <p:sldId id="315" r:id="rId11"/>
    <p:sldId id="316" r:id="rId12"/>
    <p:sldId id="317" r:id="rId13"/>
    <p:sldId id="318" r:id="rId14"/>
    <p:sldId id="329" r:id="rId15"/>
    <p:sldId id="330" r:id="rId16"/>
    <p:sldId id="331" r:id="rId17"/>
    <p:sldId id="322" r:id="rId18"/>
    <p:sldId id="332" r:id="rId19"/>
    <p:sldId id="324" r:id="rId20"/>
    <p:sldId id="325" r:id="rId21"/>
    <p:sldId id="304"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Robby Roth" initials="RR" lastIdx="1" clrIdx="7">
    <p:extLst>
      <p:ext uri="{19B8F6BF-5375-455C-9EA6-DF929625EA0E}">
        <p15:presenceInfo xmlns:p15="http://schemas.microsoft.com/office/powerpoint/2012/main" userId="47608e0cc0708d8b"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nancy lamm" initials="nl" lastIdx="2" clrIdx="6">
    <p:extLst>
      <p:ext uri="{19B8F6BF-5375-455C-9EA6-DF929625EA0E}">
        <p15:presenceInfo xmlns:p15="http://schemas.microsoft.com/office/powerpoint/2012/main" userId="077ab194c5a141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0A4E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0343" autoAdjust="0"/>
  </p:normalViewPr>
  <p:slideViewPr>
    <p:cSldViewPr snapToGrid="0" snapToObjects="1">
      <p:cViewPr varScale="1">
        <p:scale>
          <a:sx n="59" d="100"/>
          <a:sy n="59" d="100"/>
        </p:scale>
        <p:origin x="1098" y="60"/>
      </p:cViewPr>
      <p:guideLst>
        <p:guide orient="horz" pos="2160"/>
        <p:guide pos="288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y Roth" userId="47608e0cc0708d8b" providerId="LiveId" clId="{FEBD9428-E293-4844-AC23-EFBC891514C9}"/>
    <pc:docChg chg="custSel modSld">
      <pc:chgData name="Robby Roth" userId="47608e0cc0708d8b" providerId="LiveId" clId="{FEBD9428-E293-4844-AC23-EFBC891514C9}" dt="2020-02-09T21:35:40.473" v="7" actId="962"/>
      <pc:docMkLst>
        <pc:docMk/>
      </pc:docMkLst>
      <pc:sldChg chg="modSp">
        <pc:chgData name="Robby Roth" userId="47608e0cc0708d8b" providerId="LiveId" clId="{FEBD9428-E293-4844-AC23-EFBC891514C9}" dt="2020-02-09T21:35:40.473" v="7" actId="962"/>
        <pc:sldMkLst>
          <pc:docMk/>
          <pc:sldMk cId="4140415912" sldId="301"/>
        </pc:sldMkLst>
        <pc:picChg chg="mod">
          <ac:chgData name="Robby Roth" userId="47608e0cc0708d8b" providerId="LiveId" clId="{FEBD9428-E293-4844-AC23-EFBC891514C9}" dt="2020-02-09T21:35:40.473" v="7" actId="962"/>
          <ac:picMkLst>
            <pc:docMk/>
            <pc:sldMk cId="4140415912" sldId="301"/>
            <ac:picMk id="8" creationId="{66F68693-04B9-45A8-9FEE-D461A6FE8391}"/>
          </ac:picMkLst>
        </pc:picChg>
      </pc:sldChg>
      <pc:sldChg chg="modSp addCm">
        <pc:chgData name="Robby Roth" userId="47608e0cc0708d8b" providerId="LiveId" clId="{FEBD9428-E293-4844-AC23-EFBC891514C9}" dt="2020-02-06T19:42:37.896" v="4" actId="1589"/>
        <pc:sldMkLst>
          <pc:docMk/>
          <pc:sldMk cId="2113601912" sldId="306"/>
        </pc:sldMkLst>
        <pc:spChg chg="mod">
          <ac:chgData name="Robby Roth" userId="47608e0cc0708d8b" providerId="LiveId" clId="{FEBD9428-E293-4844-AC23-EFBC891514C9}" dt="2020-02-06T19:41:43.516" v="3" actId="20577"/>
          <ac:spMkLst>
            <pc:docMk/>
            <pc:sldMk cId="2113601912" sldId="306"/>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2/11/2020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Mobile applications need to be designed to share data. For example, Windows 8 introduces a feature called </a:t>
            </a:r>
            <a:r>
              <a:rPr lang="en-US" b="1" dirty="0">
                <a:solidFill>
                  <a:prstClr val="black"/>
                </a:solidFill>
                <a:latin typeface="Calibri" panose="020F0502020204030204"/>
                <a:ea typeface="+mn-ea"/>
                <a:cs typeface="+mn-cs"/>
              </a:rPr>
              <a:t>charms</a:t>
            </a:r>
            <a:r>
              <a:rPr lang="en-US" dirty="0">
                <a:solidFill>
                  <a:prstClr val="black"/>
                </a:solidFill>
                <a:latin typeface="Calibri" panose="020F0502020204030204"/>
                <a:ea typeface="+mn-ea"/>
                <a:cs typeface="+mn-cs"/>
              </a:rPr>
              <a:t>, which are icons that slide in from the right of the display. One of the default charms is Share, and it is used to share data from one mobile application to another.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4432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Arial" panose="020B0604020202020204" pitchFamily="34" charset="0"/>
                <a:ea typeface="+mn-ea"/>
                <a:cs typeface="+mn-cs"/>
              </a:rPr>
              <a:t>Mobile applications appear on phones, tablets, PCs, and even large displays. Applications must be designed so that they can scale up and down without appearing awkward or taking over the device.</a:t>
            </a: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8249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05468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Push data is data the server sends to or pushes onto the device. </a:t>
            </a:r>
          </a:p>
          <a:p>
            <a:pPr marL="171450" indent="-171450">
              <a:buFontTx/>
              <a:buChar char="•"/>
            </a:pPr>
            <a:r>
              <a:rPr lang="en-US" dirty="0"/>
              <a:t>Pull data is data the device requests from the server. (Notice that those terms use the server’s perspective.) </a:t>
            </a:r>
          </a:p>
          <a:p>
            <a:pPr marL="171450" indent="-171450">
              <a:buFontTx/>
              <a:buChar char="•"/>
            </a:pPr>
            <a:r>
              <a:rPr lang="en-US" dirty="0"/>
              <a:t>Push data is more impressive to users because they need do nothing to receive it. </a:t>
            </a:r>
          </a:p>
          <a:p>
            <a:pPr marL="171450" indent="-171450">
              <a:buFontTx/>
              <a:buChar char="•"/>
            </a:pPr>
            <a:r>
              <a:rPr lang="en-US" dirty="0"/>
              <a:t>On the other hand, excessive pushing is annoying.</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6759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might point out </a:t>
            </a:r>
            <a:r>
              <a:rPr lang="en-US" dirty="0"/>
              <a:t>Amazon's</a:t>
            </a:r>
            <a:r>
              <a:rPr lang="en-US" baseline="0" dirty="0"/>
              <a:t> grammatical error—"furthest." Should be "farthest."</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0249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Arial" panose="020B0604020202020204" pitchFamily="34" charset="0"/>
                <a:ea typeface="+mn-ea"/>
                <a:cs typeface="Arial" panose="020B0604020202020204" pitchFamily="34" charset="0"/>
              </a:rPr>
              <a:t>Organizations have a love/hate relationship with their employees’ use of their own mobile devices at work. They love the cost-saving possibility of having employees buy their own hardware, but they hate the increased vulnerability and loss of control.</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Whatever the costs and risks, employees are bringing their own devices to work. Ignoring the issue will simply make matters worse.</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20332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 BYOD policy is a statement concerning employees’ permissions and responsibilities when they use their own device for organizational business.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084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Tx/>
              <a:buNone/>
              <a:defRPr/>
            </a:pPr>
            <a:r>
              <a:rPr lang="en-US" dirty="0">
                <a:solidFill>
                  <a:prstClr val="black"/>
                </a:solidFill>
                <a:latin typeface="Calibri" panose="020F0502020204030204"/>
                <a:ea typeface="+mn-ea"/>
                <a:cs typeface="+mn-cs"/>
              </a:rPr>
              <a:t>BYOD policies are rapidly evolving and many organizations have not determined what is best for them. If your employer has a committee to develop such policies, join it if you can. Doing so will provide a great way to gain exposure to the leading technology thinkers at your organization.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8549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dirty="0"/>
          </a:p>
        </p:txBody>
      </p:sp>
    </p:spTree>
    <p:extLst>
      <p:ext uri="{BB962C8B-B14F-4D97-AF65-F5344CB8AC3E}">
        <p14:creationId xmlns:p14="http://schemas.microsoft.com/office/powerpoint/2010/main" val="657549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Tx/>
              <a:buNone/>
            </a:pPr>
            <a:r>
              <a:rPr lang="en-US" dirty="0">
                <a:solidFill>
                  <a:prstClr val="black"/>
                </a:solidFill>
                <a:latin typeface="Calibri" panose="020F0502020204030204"/>
                <a:ea typeface="+mn-ea"/>
                <a:cs typeface="+mn-cs"/>
              </a:rPr>
              <a:t>Users access mobile systems from any place—at home, at work, in the car, on the bus, or the beach—using any smart device, smartphone, tablet, or PC.</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118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defTabSz="914400">
              <a:buFont typeface="Arial" panose="020B0604020202020204" pitchFamily="34" charset="0"/>
              <a:buNone/>
            </a:pPr>
            <a:r>
              <a:rPr lang="en-US" dirty="0">
                <a:solidFill>
                  <a:prstClr val="black"/>
                </a:solidFill>
                <a:latin typeface="Arial" panose="020B0604020202020204" pitchFamily="34" charset="0"/>
                <a:ea typeface="+mn-ea"/>
                <a:cs typeface="Arial" panose="020B0604020202020204" pitchFamily="34" charset="0"/>
              </a:rPr>
              <a:t>Major elements in a mobile system are </a:t>
            </a:r>
            <a:r>
              <a:rPr lang="en-US" i="1" dirty="0">
                <a:solidFill>
                  <a:prstClr val="black"/>
                </a:solidFill>
                <a:latin typeface="Arial" panose="020B0604020202020204" pitchFamily="34" charset="0"/>
                <a:ea typeface="+mn-ea"/>
                <a:cs typeface="Arial" panose="020B0604020202020204" pitchFamily="34" charset="0"/>
              </a:rPr>
              <a:t>users in motion, mobile devices, wireless connectivity</a:t>
            </a:r>
            <a:r>
              <a:rPr lang="en-US" dirty="0">
                <a:solidFill>
                  <a:prstClr val="black"/>
                </a:solidFill>
                <a:latin typeface="Arial" panose="020B0604020202020204" pitchFamily="34" charset="0"/>
                <a:ea typeface="+mn-ea"/>
                <a:cs typeface="Arial" panose="020B0604020202020204" pitchFamily="34" charset="0"/>
              </a:rPr>
              <a:t>, and a </a:t>
            </a:r>
            <a:r>
              <a:rPr lang="en-US" i="1" dirty="0">
                <a:solidFill>
                  <a:prstClr val="black"/>
                </a:solidFill>
                <a:latin typeface="Arial" panose="020B0604020202020204" pitchFamily="34" charset="0"/>
                <a:ea typeface="+mn-ea"/>
                <a:cs typeface="Arial" panose="020B0604020202020204" pitchFamily="34" charset="0"/>
              </a:rPr>
              <a:t>cloud-based resource.</a:t>
            </a:r>
            <a:endParaRPr lang="en-US" dirty="0">
              <a:solidFill>
                <a:prstClr val="black"/>
              </a:solidFill>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137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Mobile systems have major impact on business and society today—an impact forcing industry change while creating new career opportunities for mobile-IS-savvy professionals and large numbers of new, interesting mobile-IS-related jobs.</a:t>
            </a:r>
          </a:p>
          <a:p>
            <a:pPr marL="171450" lvl="0" indent="-171450" defTabSz="914400">
              <a:buFontTx/>
              <a:buChar char="•"/>
            </a:pPr>
            <a:r>
              <a:rPr lang="en-US" dirty="0">
                <a:solidFill>
                  <a:prstClr val="black"/>
                </a:solidFill>
                <a:latin typeface="Calibri" panose="020F0502020204030204"/>
                <a:ea typeface="+mn-ea"/>
                <a:cs typeface="+mn-cs"/>
              </a:rPr>
              <a:t>There are billions of mobile devices worldwide generating several exabytes of traffic per month. Smartphones will account for the majority of global mobile traffic.</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788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This figure contrasts native and Web applications.</a:t>
            </a:r>
          </a:p>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Native applications  run on just one operating system. Web applications  run in browsers. In the latter case, the browser provides a more or less consistent environment for the application; the peculiarities of operating systems and hardware are handled by the browser’s code and hidden from the Web application.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2496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 typeface="Arial" panose="020B0604020202020204" pitchFamily="34" charset="0"/>
              <a:buChar char="•"/>
            </a:pPr>
            <a:r>
              <a:rPr lang="en-US" dirty="0">
                <a:solidFill>
                  <a:prstClr val="black"/>
                </a:solidFill>
                <a:latin typeface="Calibri" panose="020F0502020204030204"/>
                <a:ea typeface="+mn-ea"/>
                <a:cs typeface="+mn-cs"/>
              </a:rPr>
              <a:t>All of these languages are </a:t>
            </a:r>
            <a:r>
              <a:rPr lang="en-US" b="1" dirty="0">
                <a:solidFill>
                  <a:prstClr val="black"/>
                </a:solidFill>
                <a:latin typeface="Calibri" panose="020F0502020204030204"/>
                <a:ea typeface="+mn-ea"/>
                <a:cs typeface="+mn-cs"/>
              </a:rPr>
              <a:t>object-oriented</a:t>
            </a:r>
            <a:r>
              <a:rPr lang="en-US" dirty="0">
                <a:solidFill>
                  <a:prstClr val="black"/>
                </a:solidFill>
                <a:latin typeface="Calibri" panose="020F0502020204030204"/>
                <a:ea typeface="+mn-ea"/>
                <a:cs typeface="+mn-cs"/>
              </a:rPr>
              <a:t>, which means they can be used to create difficult, complex applications and, if used properly, will result in high-performance code that is easy to alter when requirements change.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220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Arial"/>
                <a:ea typeface="Arial"/>
                <a:cs typeface="Arial"/>
                <a:sym typeface="Arial"/>
              </a:rPr>
              <a:t>The benefit of such languages is that they give programmers close control over the assets of the computing device and enable the creation of sophisticated and complex  user interfaces.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52021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Choice depends on strategy, particular goals, requirements for your application, budget, schedule, tolerance for managing technical projects, need for application revenue, and other factors. </a:t>
            </a:r>
          </a:p>
          <a:p>
            <a:pPr marL="171450" lvl="0" indent="-171450" defTabSz="914400">
              <a:buFontTx/>
              <a:buChar char="•"/>
            </a:pPr>
            <a:r>
              <a:rPr lang="en-US" dirty="0">
                <a:solidFill>
                  <a:prstClr val="black"/>
                </a:solidFill>
                <a:latin typeface="Calibri" panose="020F0502020204030204"/>
                <a:ea typeface="+mn-ea"/>
                <a:cs typeface="+mn-cs"/>
              </a:rPr>
              <a:t>In general, thin-client applications are cheaper to develop and maintain, but may lack wow factor.</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27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914400">
              <a:buFontTx/>
              <a:buChar char="•"/>
            </a:pPr>
            <a:r>
              <a:rPr lang="en-US" dirty="0">
                <a:solidFill>
                  <a:prstClr val="black"/>
                </a:solidFill>
                <a:latin typeface="Calibri" panose="020F0502020204030204"/>
                <a:ea typeface="+mn-ea"/>
                <a:cs typeface="+mn-cs"/>
              </a:rPr>
              <a:t>Primary emphasis on users’ content, giving such content as much display as possible. Rather than show menus, toolbars, and heavy window borders.   Content should be shown cleanly and in center stage.</a:t>
            </a:r>
          </a:p>
          <a:p>
            <a:pPr marL="171450" lvl="0" indent="-171450" defTabSz="914400">
              <a:buFontTx/>
              <a:buChar char="•"/>
            </a:pPr>
            <a:r>
              <a:rPr lang="en-US" dirty="0">
                <a:solidFill>
                  <a:prstClr val="black"/>
                </a:solidFill>
                <a:latin typeface="Calibri" panose="020F0502020204030204"/>
                <a:ea typeface="+mn-ea"/>
                <a:cs typeface="+mn-cs"/>
              </a:rPr>
              <a:t>Context-sensitive chrome, pops up in the display when appropriate.</a:t>
            </a:r>
          </a:p>
          <a:p>
            <a:pPr lvl="0" defTabSz="914400">
              <a:defRPr/>
            </a:pPr>
            <a:endParaRPr lang="en-US" dirty="0">
              <a:solidFill>
                <a:prstClr val="black"/>
              </a:solidFill>
              <a:latin typeface="Calibri" panose="020F0502020204030204"/>
              <a:ea typeface="+mn-ea"/>
              <a:cs typeface="+mn-cs"/>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142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6373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2/11/2020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3" name="Content Placeholder 2"/>
          <p:cNvSpPr>
            <a:spLocks noGrp="1"/>
          </p:cNvSpPr>
          <p:nvPr>
            <p:ph idx="13"/>
          </p:nvPr>
        </p:nvSpPr>
        <p:spPr>
          <a:xfrm>
            <a:off x="473720" y="264168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57200" y="368316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5"/>
          </p:nvPr>
        </p:nvSpPr>
        <p:spPr>
          <a:xfrm>
            <a:off x="457200" y="4724640"/>
            <a:ext cx="8229600" cy="71117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172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dirty="0"/>
          </a:p>
        </p:txBody>
      </p:sp>
      <p:sp>
        <p:nvSpPr>
          <p:cNvPr id="3" name="Date Placeholder 2"/>
          <p:cNvSpPr>
            <a:spLocks noGrp="1"/>
          </p:cNvSpPr>
          <p:nvPr>
            <p:ph type="dt" idx="1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47979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5">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545080" y="6474315"/>
            <a:ext cx="6275783" cy="246526"/>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8"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2"/>
            <a:ext cx="8363663" cy="826560"/>
          </a:xfrm>
        </p:spPr>
        <p:txBody>
          <a:bodyPr anchor="b"/>
          <a:lstStyle/>
          <a:p>
            <a:pPr>
              <a:buSzPct val="100000"/>
            </a:pPr>
            <a:r>
              <a:rPr lang="en-US" dirty="0"/>
              <a:t>Experiencing M</a:t>
            </a:r>
            <a:r>
              <a:rPr lang="en-US" sz="100" dirty="0"/>
              <a:t> </a:t>
            </a:r>
            <a:r>
              <a:rPr lang="en-US" dirty="0"/>
              <a:t>I</a:t>
            </a:r>
            <a:r>
              <a:rPr lang="en-US" sz="100" dirty="0"/>
              <a:t> </a:t>
            </a:r>
            <a:r>
              <a:rPr lang="en-US" dirty="0"/>
              <a:t>S</a:t>
            </a:r>
            <a:endParaRPr lang="en-US" b="0" dirty="0">
              <a:latin typeface="Times New Roman" panose="02020603050405020304" pitchFamily="18" charset="0"/>
              <a:ea typeface="Arial"/>
              <a:cs typeface="Times New Roman" panose="02020603050405020304" pitchFamily="18" charset="0"/>
              <a:sym typeface="Arial"/>
            </a:endParaRPr>
          </a:p>
        </p:txBody>
      </p:sp>
      <p:sp>
        <p:nvSpPr>
          <p:cNvPr id="3" name="Text Placeholder 2"/>
          <p:cNvSpPr>
            <a:spLocks noGrp="1"/>
          </p:cNvSpPr>
          <p:nvPr>
            <p:ph type="body" idx="1"/>
          </p:nvPr>
        </p:nvSpPr>
        <p:spPr>
          <a:xfrm>
            <a:off x="457199" y="1131312"/>
            <a:ext cx="8229600" cy="440920"/>
          </a:xfrm>
        </p:spPr>
        <p:txBody>
          <a:bodyPr/>
          <a:lstStyle/>
          <a:p>
            <a:r>
              <a:rPr lang="en-US" altLang="en-US" dirty="0">
                <a:latin typeface="+mn-lt"/>
                <a:cs typeface="Times New Roman" panose="02020603050405020304" pitchFamily="18" charset="0"/>
                <a:sym typeface="Times New Roman"/>
              </a:rPr>
              <a:t>Ninth Edition</a:t>
            </a:r>
            <a:endParaRPr lang="en-US" dirty="0">
              <a:latin typeface="+mn-lt"/>
              <a:cs typeface="Times New Roman" panose="02020603050405020304" pitchFamily="18" charset="0"/>
              <a:sym typeface="Times New Roman"/>
            </a:endParaRPr>
          </a:p>
        </p:txBody>
      </p:sp>
      <p:sp>
        <p:nvSpPr>
          <p:cNvPr id="4" name="Text Placeholder 3"/>
          <p:cNvSpPr>
            <a:spLocks noGrp="1"/>
          </p:cNvSpPr>
          <p:nvPr>
            <p:ph type="body" idx="2"/>
          </p:nvPr>
        </p:nvSpPr>
        <p:spPr>
          <a:xfrm>
            <a:off x="4800600" y="2209800"/>
            <a:ext cx="3886200" cy="815283"/>
          </a:xfrm>
        </p:spPr>
        <p:txBody>
          <a:bodyPr/>
          <a:lstStyle/>
          <a:p>
            <a:r>
              <a:rPr lang="en-US" b="1" dirty="0">
                <a:latin typeface="+mn-lt"/>
              </a:rPr>
              <a:t>Chapter Extension 5</a:t>
            </a:r>
          </a:p>
        </p:txBody>
      </p:sp>
      <p:sp>
        <p:nvSpPr>
          <p:cNvPr id="5" name="Text Placeholder 4"/>
          <p:cNvSpPr>
            <a:spLocks noGrp="1"/>
          </p:cNvSpPr>
          <p:nvPr>
            <p:ph type="body" idx="3"/>
          </p:nvPr>
        </p:nvSpPr>
        <p:spPr>
          <a:xfrm>
            <a:off x="5029200" y="3114462"/>
            <a:ext cx="3657600" cy="548189"/>
          </a:xfrm>
        </p:spPr>
        <p:txBody>
          <a:bodyPr/>
          <a:lstStyle/>
          <a:p>
            <a:pPr algn="ctr"/>
            <a:r>
              <a:rPr lang="en-US" dirty="0">
                <a:latin typeface="+mn-lt"/>
              </a:rPr>
              <a:t>Mobile Systems</a:t>
            </a:r>
          </a:p>
        </p:txBody>
      </p:sp>
      <p:pic>
        <p:nvPicPr>
          <p:cNvPr id="8" name="Picture 7" descr="Image of textbook cover art for Experiencing MIS, 9th Edition, by David M. Kroenke and Randall J. Boyle&#10;">
            <a:extLst>
              <a:ext uri="{FF2B5EF4-FFF2-40B4-BE49-F238E27FC236}">
                <a16:creationId xmlns:a16="http://schemas.microsoft.com/office/drawing/2014/main" id="{66F68693-04B9-45A8-9FEE-D461A6FE8391}"/>
              </a:ext>
              <a:ext uri="{C183D7F6-B498-43B3-948B-1728B52AA6E4}">
                <adec:decorative xmlns:adec="http://schemas.microsoft.com/office/drawing/2017/decorative" xmlns="" val="0"/>
              </a:ext>
            </a:extLst>
          </p:cNvPr>
          <p:cNvPicPr>
            <a:picLocks noChangeAspect="1"/>
          </p:cNvPicPr>
          <p:nvPr/>
        </p:nvPicPr>
        <p:blipFill>
          <a:blip r:embed="rId3"/>
          <a:srcRect/>
          <a:stretch/>
        </p:blipFill>
        <p:spPr>
          <a:xfrm>
            <a:off x="735917" y="1850537"/>
            <a:ext cx="3418851" cy="4375951"/>
          </a:xfrm>
          <a:prstGeom prst="rect">
            <a:avLst/>
          </a:prstGeom>
          <a:ln w="9525">
            <a:solidFill>
              <a:schemeClr val="tx1"/>
            </a:solidFill>
          </a:ln>
        </p:spPr>
      </p:pic>
      <p:sp>
        <p:nvSpPr>
          <p:cNvPr id="6" name="Text Placeholder 5"/>
          <p:cNvSpPr>
            <a:spLocks noGrp="1"/>
          </p:cNvSpPr>
          <p:nvPr>
            <p:ph type="body" idx="13"/>
          </p:nvPr>
        </p:nvSpPr>
        <p:spPr>
          <a:xfrm>
            <a:off x="2545080" y="6474315"/>
            <a:ext cx="6275783" cy="246526"/>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2019, 2017 Pearson Education, Inc. All Rights Reserved</a:t>
            </a:r>
          </a:p>
        </p:txBody>
      </p:sp>
      <p:sp>
        <p:nvSpPr>
          <p:cNvPr id="7" name="TextBox 6"/>
          <p:cNvSpPr txBox="1"/>
          <p:nvPr/>
        </p:nvSpPr>
        <p:spPr>
          <a:xfrm>
            <a:off x="5400338" y="4787153"/>
            <a:ext cx="2915323"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414041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Sophisticated H</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5 Application </a:t>
            </a:r>
            <a:r>
              <a:rPr lang="en-US" sz="2000" b="0" kern="1200" dirty="0">
                <a:latin typeface="Times New Roman" panose="02020603050405020304" pitchFamily="18" charset="0"/>
                <a:ea typeface="+mj-ea"/>
                <a:cs typeface="Times New Roman" panose="02020603050405020304" pitchFamily="18" charset="0"/>
              </a:rPr>
              <a:t>(1 of 6)</a:t>
            </a:r>
          </a:p>
        </p:txBody>
      </p:sp>
      <p:sp>
        <p:nvSpPr>
          <p:cNvPr id="3" name="Content Placeholder 2"/>
          <p:cNvSpPr>
            <a:spLocks noGrp="1"/>
          </p:cNvSpPr>
          <p:nvPr>
            <p:ph type="body" idx="1"/>
          </p:nvPr>
        </p:nvSpPr>
        <p:spPr>
          <a:xfrm>
            <a:off x="457200" y="1600200"/>
            <a:ext cx="8229600" cy="881743"/>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5-4 What characterizes quality mobile user experiences?</a:t>
            </a:r>
          </a:p>
          <a:p>
            <a:pPr marL="0" indent="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5-4 </a:t>
            </a:r>
            <a:r>
              <a:rPr lang="en-US" sz="2200" kern="1200" dirty="0">
                <a:solidFill>
                  <a:srgbClr val="000000"/>
                </a:solidFill>
                <a:latin typeface="Arial (Body)"/>
              </a:rPr>
              <a:t>Characteristics of a Quality Mobile U</a:t>
            </a:r>
            <a:r>
              <a:rPr lang="en-US" sz="100" kern="1200" dirty="0">
                <a:solidFill>
                  <a:srgbClr val="000000"/>
                </a:solidFill>
                <a:latin typeface="Arial (Body)"/>
              </a:rPr>
              <a:t> </a:t>
            </a:r>
            <a:r>
              <a:rPr lang="en-US" sz="2200" kern="1200" dirty="0">
                <a:solidFill>
                  <a:srgbClr val="000000"/>
                </a:solidFill>
                <a:latin typeface="Arial (Body)"/>
              </a:rPr>
              <a:t>X</a:t>
            </a:r>
          </a:p>
        </p:txBody>
      </p:sp>
      <p:pic>
        <p:nvPicPr>
          <p:cNvPr id="5" name="Picture 4" descr="Figure listing characteristics of a quality mobile UX">
            <a:extLst>
              <a:ext uri="{FF2B5EF4-FFF2-40B4-BE49-F238E27FC236}">
                <a16:creationId xmlns:a16="http://schemas.microsoft.com/office/drawing/2014/main" id="{684A05B8-BFAB-40D2-A73A-5ECC3283D240}"/>
              </a:ext>
            </a:extLst>
          </p:cNvPr>
          <p:cNvPicPr>
            <a:picLocks noChangeAspect="1"/>
          </p:cNvPicPr>
          <p:nvPr/>
        </p:nvPicPr>
        <p:blipFill>
          <a:blip r:embed="rId3"/>
          <a:stretch>
            <a:fillRect/>
          </a:stretch>
        </p:blipFill>
        <p:spPr>
          <a:xfrm>
            <a:off x="587828" y="2481943"/>
            <a:ext cx="7486650" cy="3339633"/>
          </a:xfrm>
          <a:prstGeom prst="rect">
            <a:avLst/>
          </a:prstGeom>
        </p:spPr>
      </p:pic>
    </p:spTree>
    <p:extLst>
      <p:ext uri="{BB962C8B-B14F-4D97-AF65-F5344CB8AC3E}">
        <p14:creationId xmlns:p14="http://schemas.microsoft.com/office/powerpoint/2010/main" val="1505424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Sophisticated H</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T</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M</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L</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5 Application </a:t>
            </a:r>
            <a:r>
              <a:rPr lang="en-US" sz="2000" b="0" kern="1200" dirty="0">
                <a:latin typeface="Times New Roman" panose="02020603050405020304" pitchFamily="18" charset="0"/>
                <a:ea typeface="+mj-ea"/>
                <a:cs typeface="Times New Roman" panose="02020603050405020304" pitchFamily="18" charset="0"/>
              </a:rPr>
              <a:t>(2 of 6)</a:t>
            </a:r>
          </a:p>
        </p:txBody>
      </p:sp>
      <p:sp>
        <p:nvSpPr>
          <p:cNvPr id="3" name="Content Placeholder 2"/>
          <p:cNvSpPr>
            <a:spLocks noGrp="1"/>
          </p:cNvSpPr>
          <p:nvPr>
            <p:ph idx="1"/>
          </p:nvPr>
        </p:nvSpPr>
        <p:spPr>
          <a:xfrm>
            <a:off x="457200" y="1600200"/>
            <a:ext cx="8229600" cy="336176"/>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5-4 What characterizes quality mobile user experiences?</a:t>
            </a:r>
          </a:p>
        </p:txBody>
      </p:sp>
      <p:sp>
        <p:nvSpPr>
          <p:cNvPr id="4" name="Content Placeholder 3"/>
          <p:cNvSpPr>
            <a:spLocks noGrp="1"/>
          </p:cNvSpPr>
          <p:nvPr>
            <p:ph idx="13"/>
          </p:nvPr>
        </p:nvSpPr>
        <p:spPr>
          <a:xfrm>
            <a:off x="457201" y="2008094"/>
            <a:ext cx="3576917" cy="2940421"/>
          </a:xfrm>
        </p:spPr>
        <p:txBody>
          <a:bodyPr/>
          <a:lstStyle/>
          <a:p>
            <a:pPr marL="255600" indent="-255600"/>
            <a:r>
              <a:rPr lang="en-US" sz="2200" dirty="0">
                <a:latin typeface="+mn-lt"/>
                <a:cs typeface="Arial" panose="020B0604020202020204" pitchFamily="34" charset="0"/>
              </a:rPr>
              <a:t>No toolbar (chrome) to start a program </a:t>
            </a:r>
          </a:p>
          <a:p>
            <a:pPr marL="255600" indent="-255600"/>
            <a:r>
              <a:rPr lang="en-US" sz="2200" dirty="0">
                <a:latin typeface="+mn-lt"/>
                <a:cs typeface="Arial" panose="020B0604020202020204" pitchFamily="34" charset="0"/>
              </a:rPr>
              <a:t>User intuitively knows to click image to start application</a:t>
            </a:r>
          </a:p>
          <a:p>
            <a:pPr marL="255600" indent="-255600"/>
            <a:r>
              <a:rPr lang="en-US" sz="2200" b="1" dirty="0">
                <a:latin typeface="+mn-lt"/>
                <a:cs typeface="Arial" panose="020B0604020202020204" pitchFamily="34" charset="0"/>
              </a:rPr>
              <a:t>Direct interaction</a:t>
            </a:r>
            <a:r>
              <a:rPr lang="en-US" sz="2200" dirty="0">
                <a:latin typeface="+mn-lt"/>
                <a:cs typeface="Arial" panose="020B0604020202020204" pitchFamily="34" charset="0"/>
              </a:rPr>
              <a:t> drives application behavior</a:t>
            </a:r>
          </a:p>
        </p:txBody>
      </p:sp>
      <p:sp>
        <p:nvSpPr>
          <p:cNvPr id="5" name="Content Placeholder 4"/>
          <p:cNvSpPr>
            <a:spLocks noGrp="1"/>
          </p:cNvSpPr>
          <p:nvPr>
            <p:ph idx="14"/>
          </p:nvPr>
        </p:nvSpPr>
        <p:spPr>
          <a:xfrm>
            <a:off x="4034118" y="2008094"/>
            <a:ext cx="4760258" cy="443756"/>
          </a:xfrm>
        </p:spPr>
        <p:txBody>
          <a:bodyPr/>
          <a:lstStyle/>
          <a:p>
            <a:pPr marL="0" indent="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5-5 </a:t>
            </a:r>
            <a:r>
              <a:rPr lang="en-US" sz="2200" kern="1200" dirty="0">
                <a:solidFill>
                  <a:srgbClr val="000000"/>
                </a:solidFill>
                <a:latin typeface="Arial (Body)"/>
              </a:rPr>
              <a:t>Chrome-less Interface</a:t>
            </a:r>
          </a:p>
        </p:txBody>
      </p:sp>
      <p:pic>
        <p:nvPicPr>
          <p:cNvPr id="9" name="Picture 8" descr="Screenshot of a chrome-less interface">
            <a:extLst>
              <a:ext uri="{FF2B5EF4-FFF2-40B4-BE49-F238E27FC236}">
                <a16:creationId xmlns:a16="http://schemas.microsoft.com/office/drawing/2014/main" id="{95A1CA2E-D9C1-4A7C-83E4-3495DC47496F}"/>
              </a:ext>
            </a:extLst>
          </p:cNvPr>
          <p:cNvPicPr>
            <a:picLocks noChangeAspect="1"/>
          </p:cNvPicPr>
          <p:nvPr/>
        </p:nvPicPr>
        <p:blipFill>
          <a:blip r:embed="rId3"/>
          <a:srcRect/>
          <a:stretch/>
        </p:blipFill>
        <p:spPr>
          <a:xfrm>
            <a:off x="4160349" y="2523568"/>
            <a:ext cx="4634027" cy="3221103"/>
          </a:xfrm>
          <a:prstGeom prst="rect">
            <a:avLst/>
          </a:prstGeom>
        </p:spPr>
      </p:pic>
    </p:spTree>
    <p:extLst>
      <p:ext uri="{BB962C8B-B14F-4D97-AF65-F5344CB8AC3E}">
        <p14:creationId xmlns:p14="http://schemas.microsoft.com/office/powerpoint/2010/main" val="2043041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Sophisticated H</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T</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L</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5 Application </a:t>
            </a:r>
            <a:r>
              <a:rPr lang="en-US" sz="2000" b="0" kern="1200" dirty="0">
                <a:latin typeface="Times New Roman" panose="02020603050405020304" pitchFamily="18" charset="0"/>
                <a:cs typeface="Times New Roman" panose="02020603050405020304" pitchFamily="18" charset="0"/>
              </a:rPr>
              <a:t>(3 of 6)</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1"/>
            <a:ext cx="8229600" cy="919480"/>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5-4 What characterizes quality mobile user experiences?</a:t>
            </a:r>
          </a:p>
          <a:p>
            <a:pPr marL="0" indent="0">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5-6 </a:t>
            </a:r>
            <a:r>
              <a:rPr lang="en-US" sz="2200" kern="1200" dirty="0">
                <a:solidFill>
                  <a:srgbClr val="000000"/>
                </a:solidFill>
                <a:latin typeface="Arial (Body)"/>
              </a:rPr>
              <a:t>Example of Application Scaling</a:t>
            </a:r>
          </a:p>
        </p:txBody>
      </p:sp>
      <p:pic>
        <p:nvPicPr>
          <p:cNvPr id="6" name="Picture 5" descr="Figure showing examples of application scaling across multiple device types">
            <a:extLst>
              <a:ext uri="{FF2B5EF4-FFF2-40B4-BE49-F238E27FC236}">
                <a16:creationId xmlns:a16="http://schemas.microsoft.com/office/drawing/2014/main" id="{FA30C22B-3222-4DCD-82F3-E9FCB5FA55BC}"/>
              </a:ext>
            </a:extLst>
          </p:cNvPr>
          <p:cNvPicPr preferRelativeResize="0">
            <a:picLocks/>
          </p:cNvPicPr>
          <p:nvPr/>
        </p:nvPicPr>
        <p:blipFill>
          <a:blip r:embed="rId3"/>
          <a:srcRect/>
          <a:stretch/>
        </p:blipFill>
        <p:spPr>
          <a:xfrm>
            <a:off x="1396531" y="2639102"/>
            <a:ext cx="6000312" cy="3557591"/>
          </a:xfrm>
          <a:prstGeom prst="rect">
            <a:avLst/>
          </a:prstGeom>
        </p:spPr>
      </p:pic>
    </p:spTree>
    <p:extLst>
      <p:ext uri="{BB962C8B-B14F-4D97-AF65-F5344CB8AC3E}">
        <p14:creationId xmlns:p14="http://schemas.microsoft.com/office/powerpoint/2010/main" val="344327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Sophisticated H</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T</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L</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5 Application </a:t>
            </a:r>
            <a:r>
              <a:rPr lang="en-US" sz="2000" b="0" kern="1200" dirty="0">
                <a:latin typeface="Times New Roman" panose="02020603050405020304" pitchFamily="18" charset="0"/>
                <a:cs typeface="Times New Roman" panose="02020603050405020304" pitchFamily="18" charset="0"/>
              </a:rPr>
              <a:t>(4 of 6)</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0"/>
            <a:ext cx="8229600" cy="876921"/>
          </a:xfrm>
        </p:spPr>
        <p:txBody>
          <a:bodyPr wrap="square" lIns="91425" tIns="91425" rIns="91425" bIns="91425">
            <a:noAutofit/>
          </a:bodyPr>
          <a:lstStyle/>
          <a:p>
            <a:pPr marL="0" lvl="0" indent="0">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5-4 What characterizes quality mobile user experiences?</a:t>
            </a:r>
          </a:p>
          <a:p>
            <a:pPr marL="0" indent="0">
              <a:buSzPts val="2400"/>
              <a:buNone/>
            </a:pPr>
            <a:r>
              <a:rPr lang="en-US" sz="2200" b="1" kern="1200" dirty="0">
                <a:solidFill>
                  <a:srgbClr val="000000"/>
                </a:solidFill>
                <a:latin typeface="+mn-lt"/>
              </a:rPr>
              <a:t>Figure C</a:t>
            </a:r>
            <a:r>
              <a:rPr lang="en-US" sz="100" b="1" kern="1200" dirty="0">
                <a:solidFill>
                  <a:srgbClr val="000000"/>
                </a:solidFill>
                <a:latin typeface="+mn-lt"/>
              </a:rPr>
              <a:t> </a:t>
            </a:r>
            <a:r>
              <a:rPr lang="en-US" sz="2200" b="1" kern="1200" dirty="0">
                <a:solidFill>
                  <a:srgbClr val="000000"/>
                </a:solidFill>
                <a:latin typeface="+mn-lt"/>
              </a:rPr>
              <a:t>E</a:t>
            </a:r>
            <a:r>
              <a:rPr lang="en-US" sz="100" b="1" kern="1200" dirty="0">
                <a:solidFill>
                  <a:srgbClr val="000000"/>
                </a:solidFill>
                <a:latin typeface="+mn-lt"/>
              </a:rPr>
              <a:t> </a:t>
            </a:r>
            <a:r>
              <a:rPr lang="en-US" sz="2200" b="1" kern="1200" dirty="0">
                <a:solidFill>
                  <a:srgbClr val="000000"/>
                </a:solidFill>
                <a:latin typeface="+mn-lt"/>
              </a:rPr>
              <a:t>5-7 </a:t>
            </a:r>
            <a:r>
              <a:rPr lang="en-US" sz="2200" dirty="0">
                <a:latin typeface="+mn-lt"/>
              </a:rPr>
              <a:t>Example of Microsoft Edge Sharing</a:t>
            </a:r>
            <a:endParaRPr lang="en-US" sz="2200" kern="1200" dirty="0">
              <a:solidFill>
                <a:srgbClr val="000000"/>
              </a:solidFill>
              <a:latin typeface="+mn-lt"/>
            </a:endParaRPr>
          </a:p>
        </p:txBody>
      </p:sp>
      <p:pic>
        <p:nvPicPr>
          <p:cNvPr id="7" name="Picture 2" descr="Screenshot depicting Microsoft Edge Sharing">
            <a:extLst>
              <a:ext uri="{FF2B5EF4-FFF2-40B4-BE49-F238E27FC236}">
                <a16:creationId xmlns:a16="http://schemas.microsoft.com/office/drawing/2014/main" id="{3811BAF6-4005-4056-B0FE-7122E077A665}"/>
              </a:ext>
            </a:extLst>
          </p:cNvPr>
          <p:cNvPicPr preferRelativeResize="0">
            <a:picLocks noChangeArrowheads="1"/>
          </p:cNvPicPr>
          <p:nvPr/>
        </p:nvPicPr>
        <p:blipFill>
          <a:blip r:embed="rId3"/>
          <a:srcRect/>
          <a:stretch/>
        </p:blipFill>
        <p:spPr bwMode="auto">
          <a:xfrm>
            <a:off x="1459887" y="2477121"/>
            <a:ext cx="5594056" cy="3793050"/>
          </a:xfrm>
          <a:prstGeom prst="rect">
            <a:avLst/>
          </a:prstGeom>
          <a:noFill/>
          <a:ln w="9525">
            <a:noFill/>
            <a:miter lim="800000"/>
            <a:headEnd/>
            <a:tailEnd/>
          </a:ln>
        </p:spPr>
      </p:pic>
    </p:spTree>
    <p:extLst>
      <p:ext uri="{BB962C8B-B14F-4D97-AF65-F5344CB8AC3E}">
        <p14:creationId xmlns:p14="http://schemas.microsoft.com/office/powerpoint/2010/main" val="4048993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Sophisticated H</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T</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L</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5 Application </a:t>
            </a:r>
            <a:r>
              <a:rPr lang="en-US" sz="2000" b="0" kern="1200" dirty="0">
                <a:latin typeface="Times New Roman" panose="02020603050405020304" pitchFamily="18" charset="0"/>
                <a:cs typeface="Times New Roman" panose="02020603050405020304" pitchFamily="18" charset="0"/>
              </a:rPr>
              <a:t>(5 of 6)</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0"/>
            <a:ext cx="8229600" cy="906236"/>
          </a:xfrm>
        </p:spPr>
        <p:txBody>
          <a:bodyPr wrap="square" lIns="91425" tIns="91425" rIns="91425" bIns="91425">
            <a:noAutofit/>
          </a:bodyPr>
          <a:lstStyle/>
          <a:p>
            <a:pPr marL="0" lvl="0" indent="0">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5-4 What characterizes quality mobile user experiences?</a:t>
            </a:r>
          </a:p>
          <a:p>
            <a:pPr marL="0" indent="0">
              <a:buSzPts val="2400"/>
              <a:buNone/>
            </a:pPr>
            <a:r>
              <a:rPr lang="en-US" sz="2200" b="1" kern="1200" dirty="0">
                <a:solidFill>
                  <a:srgbClr val="000000"/>
                </a:solidFill>
                <a:latin typeface="+mn-lt"/>
              </a:rPr>
              <a:t>Figure C</a:t>
            </a:r>
            <a:r>
              <a:rPr lang="en-US" sz="100" b="1" kern="1200" dirty="0">
                <a:solidFill>
                  <a:srgbClr val="000000"/>
                </a:solidFill>
                <a:latin typeface="+mn-lt"/>
              </a:rPr>
              <a:t> </a:t>
            </a:r>
            <a:r>
              <a:rPr lang="en-US" sz="2200" b="1" kern="1200" dirty="0">
                <a:solidFill>
                  <a:srgbClr val="000000"/>
                </a:solidFill>
                <a:latin typeface="+mn-lt"/>
              </a:rPr>
              <a:t>E</a:t>
            </a:r>
            <a:r>
              <a:rPr lang="en-US" sz="100" b="1" kern="1200" dirty="0">
                <a:solidFill>
                  <a:srgbClr val="000000"/>
                </a:solidFill>
                <a:latin typeface="+mn-lt"/>
              </a:rPr>
              <a:t> </a:t>
            </a:r>
            <a:r>
              <a:rPr lang="en-US" sz="2200" b="1" kern="1200" dirty="0">
                <a:solidFill>
                  <a:srgbClr val="000000"/>
                </a:solidFill>
                <a:latin typeface="+mn-lt"/>
              </a:rPr>
              <a:t>5-8 </a:t>
            </a:r>
            <a:r>
              <a:rPr lang="en-US" sz="2200" dirty="0">
                <a:latin typeface="+mn-lt"/>
              </a:rPr>
              <a:t>Mobile Systems Cloud Use</a:t>
            </a:r>
          </a:p>
        </p:txBody>
      </p:sp>
      <p:pic>
        <p:nvPicPr>
          <p:cNvPr id="5" name="Picture 4" descr="Figure listing the cloud use of mobile systems">
            <a:extLst>
              <a:ext uri="{FF2B5EF4-FFF2-40B4-BE49-F238E27FC236}">
                <a16:creationId xmlns:a16="http://schemas.microsoft.com/office/drawing/2014/main" id="{D1DAD631-82EF-420A-867A-B4975D0AD98F}"/>
              </a:ext>
            </a:extLst>
          </p:cNvPr>
          <p:cNvPicPr>
            <a:picLocks noChangeAspect="1"/>
          </p:cNvPicPr>
          <p:nvPr/>
        </p:nvPicPr>
        <p:blipFill>
          <a:blip r:embed="rId3"/>
          <a:stretch>
            <a:fillRect/>
          </a:stretch>
        </p:blipFill>
        <p:spPr>
          <a:xfrm>
            <a:off x="1126671" y="2506436"/>
            <a:ext cx="5290457" cy="3786307"/>
          </a:xfrm>
          <a:prstGeom prst="rect">
            <a:avLst/>
          </a:prstGeom>
        </p:spPr>
      </p:pic>
    </p:spTree>
    <p:extLst>
      <p:ext uri="{BB962C8B-B14F-4D97-AF65-F5344CB8AC3E}">
        <p14:creationId xmlns:p14="http://schemas.microsoft.com/office/powerpoint/2010/main" val="387630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Sophisticated H</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T</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M</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L</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5 Application </a:t>
            </a:r>
            <a:r>
              <a:rPr lang="en-US" sz="2000" b="0" kern="1200" dirty="0">
                <a:latin typeface="Times New Roman" panose="02020603050405020304" pitchFamily="18" charset="0"/>
                <a:cs typeface="Times New Roman" panose="02020603050405020304" pitchFamily="18" charset="0"/>
              </a:rPr>
              <a:t>(6 of 6)</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1"/>
            <a:ext cx="8450132" cy="874058"/>
          </a:xfrm>
        </p:spPr>
        <p:txBody>
          <a:bodyPr wrap="square" lIns="91425" tIns="91425" rIns="91425" bIns="91425">
            <a:noAutofit/>
          </a:bodyPr>
          <a:lstStyle/>
          <a:p>
            <a:pPr marL="0" lvl="0" indent="0">
              <a:buSzPts val="2400"/>
              <a:buNone/>
            </a:pPr>
            <a:r>
              <a:rPr lang="en-US" sz="1400" kern="1200" dirty="0">
                <a:solidFill>
                  <a:srgbClr val="000000"/>
                </a:solidFill>
                <a:latin typeface="+mn-lt"/>
                <a:ea typeface="+mn-ea"/>
                <a:cs typeface="+mn-cs"/>
              </a:rPr>
              <a:t>CE</a:t>
            </a:r>
            <a:r>
              <a:rPr lang="en-US" sz="100" kern="1200" dirty="0">
                <a:solidFill>
                  <a:srgbClr val="000000"/>
                </a:solidFill>
                <a:latin typeface="+mn-lt"/>
                <a:ea typeface="+mn-ea"/>
                <a:cs typeface="+mn-cs"/>
              </a:rPr>
              <a:t> </a:t>
            </a:r>
            <a:r>
              <a:rPr lang="en-US" sz="1400" kern="1200" dirty="0">
                <a:solidFill>
                  <a:srgbClr val="000000"/>
                </a:solidFill>
                <a:latin typeface="+mn-lt"/>
                <a:ea typeface="+mn-ea"/>
                <a:cs typeface="+mn-cs"/>
              </a:rPr>
              <a:t>5-4 What characterizes quality mobile user experiences?</a:t>
            </a:r>
          </a:p>
          <a:p>
            <a:pPr marL="0" indent="0">
              <a:buSzPts val="2400"/>
              <a:buNone/>
            </a:pPr>
            <a:r>
              <a:rPr lang="en-US" sz="2000" b="1" kern="1200" dirty="0">
                <a:solidFill>
                  <a:srgbClr val="000000"/>
                </a:solidFill>
                <a:latin typeface="+mn-lt"/>
              </a:rPr>
              <a:t>Figure C</a:t>
            </a:r>
            <a:r>
              <a:rPr lang="en-US" sz="100" b="1" kern="1200" dirty="0">
                <a:solidFill>
                  <a:srgbClr val="000000"/>
                </a:solidFill>
                <a:latin typeface="+mn-lt"/>
              </a:rPr>
              <a:t> </a:t>
            </a:r>
            <a:r>
              <a:rPr lang="en-US" sz="2000" b="1" kern="1200" dirty="0">
                <a:solidFill>
                  <a:srgbClr val="000000"/>
                </a:solidFill>
                <a:latin typeface="+mn-lt"/>
              </a:rPr>
              <a:t>E</a:t>
            </a:r>
            <a:r>
              <a:rPr lang="en-US" sz="100" b="1" kern="1200" dirty="0">
                <a:solidFill>
                  <a:srgbClr val="000000"/>
                </a:solidFill>
                <a:latin typeface="+mn-lt"/>
              </a:rPr>
              <a:t> </a:t>
            </a:r>
            <a:r>
              <a:rPr lang="en-US" sz="2000" b="1" kern="1200" dirty="0">
                <a:solidFill>
                  <a:srgbClr val="000000"/>
                </a:solidFill>
                <a:latin typeface="+mn-lt"/>
              </a:rPr>
              <a:t>5-9 </a:t>
            </a:r>
            <a:r>
              <a:rPr lang="en-US" sz="2000" kern="1200" dirty="0">
                <a:solidFill>
                  <a:srgbClr val="000000"/>
                </a:solidFill>
                <a:latin typeface="+mn-lt"/>
              </a:rPr>
              <a:t>Kindle Roaming Message Displays in Front of Kindle Text</a:t>
            </a:r>
          </a:p>
        </p:txBody>
      </p:sp>
      <p:pic>
        <p:nvPicPr>
          <p:cNvPr id="8" name="Picture 7" descr="Screenshot showing a Kindle roaming message">
            <a:extLst>
              <a:ext uri="{FF2B5EF4-FFF2-40B4-BE49-F238E27FC236}">
                <a16:creationId xmlns:a16="http://schemas.microsoft.com/office/drawing/2014/main" id="{10BDE83E-DAAB-4184-96D8-D61584E0D052}"/>
              </a:ext>
            </a:extLst>
          </p:cNvPr>
          <p:cNvPicPr>
            <a:picLocks noChangeAspect="1"/>
          </p:cNvPicPr>
          <p:nvPr/>
        </p:nvPicPr>
        <p:blipFill>
          <a:blip r:embed="rId3"/>
          <a:srcRect/>
          <a:stretch/>
        </p:blipFill>
        <p:spPr>
          <a:xfrm>
            <a:off x="1118187" y="2512063"/>
            <a:ext cx="6711946" cy="3856079"/>
          </a:xfrm>
          <a:prstGeom prst="rect">
            <a:avLst/>
          </a:prstGeom>
        </p:spPr>
      </p:pic>
    </p:spTree>
    <p:extLst>
      <p:ext uri="{BB962C8B-B14F-4D97-AF65-F5344CB8AC3E}">
        <p14:creationId xmlns:p14="http://schemas.microsoft.com/office/powerpoint/2010/main" val="133041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Personal Mobile Devices at Work</a:t>
            </a:r>
          </a:p>
        </p:txBody>
      </p:sp>
      <p:sp>
        <p:nvSpPr>
          <p:cNvPr id="3" name="Content Placeholder 2"/>
          <p:cNvSpPr>
            <a:spLocks noGrp="1"/>
          </p:cNvSpPr>
          <p:nvPr>
            <p:ph type="body" idx="1"/>
          </p:nvPr>
        </p:nvSpPr>
        <p:spPr>
          <a:xfrm>
            <a:off x="457200" y="1600200"/>
            <a:ext cx="8229600" cy="1214717"/>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5-5 What are the challenges of personal mobile devices at work?</a:t>
            </a:r>
          </a:p>
          <a:p>
            <a:pPr marL="0" indent="0">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5-10 </a:t>
            </a:r>
            <a:r>
              <a:rPr lang="en-US" sz="2200" kern="1200" dirty="0">
                <a:solidFill>
                  <a:srgbClr val="000000"/>
                </a:solidFill>
                <a:latin typeface="Arial (Body)"/>
              </a:rPr>
              <a:t>Advantages and Disadvantages of Employee Use of Mobile Systems at Work</a:t>
            </a:r>
          </a:p>
        </p:txBody>
      </p:sp>
      <p:pic>
        <p:nvPicPr>
          <p:cNvPr id="5" name="Picture 4" descr="Figure listing advantages and disadvantages of employee use of mobile systems at work">
            <a:extLst>
              <a:ext uri="{FF2B5EF4-FFF2-40B4-BE49-F238E27FC236}">
                <a16:creationId xmlns:a16="http://schemas.microsoft.com/office/drawing/2014/main" id="{4F2F862B-1089-401A-8E9B-A92800CF4964}"/>
              </a:ext>
            </a:extLst>
          </p:cNvPr>
          <p:cNvPicPr>
            <a:picLocks noChangeAspect="1"/>
          </p:cNvPicPr>
          <p:nvPr/>
        </p:nvPicPr>
        <p:blipFill>
          <a:blip r:embed="rId3"/>
          <a:stretch>
            <a:fillRect/>
          </a:stretch>
        </p:blipFill>
        <p:spPr>
          <a:xfrm>
            <a:off x="775606" y="2814917"/>
            <a:ext cx="6082393" cy="3524210"/>
          </a:xfrm>
          <a:prstGeom prst="rect">
            <a:avLst/>
          </a:prstGeom>
        </p:spPr>
      </p:pic>
    </p:spTree>
    <p:extLst>
      <p:ext uri="{BB962C8B-B14F-4D97-AF65-F5344CB8AC3E}">
        <p14:creationId xmlns:p14="http://schemas.microsoft.com/office/powerpoint/2010/main" val="1637794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Survey of Organizational B</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Y</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O</a:t>
            </a:r>
            <a:r>
              <a:rPr lang="en-US" sz="100" kern="1200"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D Policy</a:t>
            </a:r>
            <a:endParaRPr lang="en-US"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600201"/>
            <a:ext cx="8229600" cy="838199"/>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5-5 What are the challenges of personal mobile devices at work?</a:t>
            </a:r>
          </a:p>
          <a:p>
            <a:pPr marL="0" indent="0">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5-11 </a:t>
            </a:r>
            <a:r>
              <a:rPr lang="en-US" sz="2200" kern="1200" dirty="0">
                <a:solidFill>
                  <a:srgbClr val="000000"/>
                </a:solidFill>
                <a:latin typeface="Arial (Body)"/>
              </a:rPr>
              <a:t>Six Common B</a:t>
            </a:r>
            <a:r>
              <a:rPr lang="en-US" sz="100" kern="1200" dirty="0">
                <a:solidFill>
                  <a:srgbClr val="000000"/>
                </a:solidFill>
                <a:latin typeface="Arial (Body)"/>
              </a:rPr>
              <a:t> </a:t>
            </a:r>
            <a:r>
              <a:rPr lang="en-US" sz="2200" kern="1200" dirty="0">
                <a:solidFill>
                  <a:srgbClr val="000000"/>
                </a:solidFill>
                <a:latin typeface="Arial (Body)"/>
              </a:rPr>
              <a:t>Y</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D Policies</a:t>
            </a:r>
          </a:p>
        </p:txBody>
      </p:sp>
      <p:pic>
        <p:nvPicPr>
          <p:cNvPr id="5" name="Picture 4" descr="Figure summarizing six common BYOD policies">
            <a:extLst>
              <a:ext uri="{FF2B5EF4-FFF2-40B4-BE49-F238E27FC236}">
                <a16:creationId xmlns:a16="http://schemas.microsoft.com/office/drawing/2014/main" id="{E8AEC418-A067-4288-A901-6B2F8F76B249}"/>
              </a:ext>
            </a:extLst>
          </p:cNvPr>
          <p:cNvPicPr>
            <a:picLocks noChangeAspect="1"/>
          </p:cNvPicPr>
          <p:nvPr/>
        </p:nvPicPr>
        <p:blipFill>
          <a:blip r:embed="rId3"/>
          <a:srcRect/>
          <a:stretch/>
        </p:blipFill>
        <p:spPr>
          <a:xfrm>
            <a:off x="1021163" y="2438400"/>
            <a:ext cx="6440994" cy="3896170"/>
          </a:xfrm>
          <a:prstGeom prst="rect">
            <a:avLst/>
          </a:prstGeom>
        </p:spPr>
      </p:pic>
    </p:spTree>
    <p:extLst>
      <p:ext uri="{BB962C8B-B14F-4D97-AF65-F5344CB8AC3E}">
        <p14:creationId xmlns:p14="http://schemas.microsoft.com/office/powerpoint/2010/main" val="228097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Advantages of Example B</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Y</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O</a:t>
            </a:r>
            <a:r>
              <a:rPr lang="en-US" sz="100" kern="1200" dirty="0">
                <a:latin typeface="Times New Roman" panose="02020603050405020304" pitchFamily="18" charset="0"/>
                <a:ea typeface="+mj-ea"/>
                <a:cs typeface="Times New Roman" panose="02020603050405020304" pitchFamily="18" charset="0"/>
              </a:rPr>
              <a:t> </a:t>
            </a:r>
            <a:r>
              <a:rPr lang="en-US" kern="1200" dirty="0">
                <a:latin typeface="Times New Roman" panose="02020603050405020304" pitchFamily="18" charset="0"/>
                <a:ea typeface="+mj-ea"/>
                <a:cs typeface="Times New Roman" panose="02020603050405020304" pitchFamily="18" charset="0"/>
              </a:rPr>
              <a:t>D Policies</a:t>
            </a:r>
          </a:p>
        </p:txBody>
      </p:sp>
      <p:sp>
        <p:nvSpPr>
          <p:cNvPr id="3" name="Content Placeholder 2"/>
          <p:cNvSpPr>
            <a:spLocks noGrp="1"/>
          </p:cNvSpPr>
          <p:nvPr>
            <p:ph type="body" idx="1"/>
          </p:nvPr>
        </p:nvSpPr>
        <p:spPr>
          <a:xfrm>
            <a:off x="457200" y="1600201"/>
            <a:ext cx="8229600" cy="817880"/>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5-5 What are the challenges of personal mobile devices at work?</a:t>
            </a:r>
          </a:p>
          <a:p>
            <a:pPr marL="0" indent="0">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5-12 </a:t>
            </a:r>
            <a:r>
              <a:rPr lang="en-US" sz="2200" kern="1200" dirty="0">
                <a:solidFill>
                  <a:srgbClr val="000000"/>
                </a:solidFill>
                <a:latin typeface="Arial (Body)"/>
              </a:rPr>
              <a:t>Advantages of Example B</a:t>
            </a:r>
            <a:r>
              <a:rPr lang="en-US" sz="100" kern="1200" dirty="0">
                <a:solidFill>
                  <a:srgbClr val="000000"/>
                </a:solidFill>
                <a:latin typeface="Arial (Body)"/>
              </a:rPr>
              <a:t> </a:t>
            </a:r>
            <a:r>
              <a:rPr lang="en-US" sz="2200" kern="1200" dirty="0">
                <a:solidFill>
                  <a:srgbClr val="000000"/>
                </a:solidFill>
                <a:latin typeface="Arial (Body)"/>
              </a:rPr>
              <a:t>Y</a:t>
            </a:r>
            <a:r>
              <a:rPr lang="en-US" sz="100" kern="1200" dirty="0">
                <a:solidFill>
                  <a:srgbClr val="000000"/>
                </a:solidFill>
                <a:latin typeface="Arial (Body)"/>
              </a:rPr>
              <a:t> </a:t>
            </a:r>
            <a:r>
              <a:rPr lang="en-US" sz="2200" kern="1200" dirty="0">
                <a:solidFill>
                  <a:srgbClr val="000000"/>
                </a:solidFill>
                <a:latin typeface="Arial (Body)"/>
              </a:rPr>
              <a:t>O</a:t>
            </a:r>
            <a:r>
              <a:rPr lang="en-US" sz="100" kern="1200" dirty="0">
                <a:solidFill>
                  <a:srgbClr val="000000"/>
                </a:solidFill>
                <a:latin typeface="Arial (Body)"/>
              </a:rPr>
              <a:t> </a:t>
            </a:r>
            <a:r>
              <a:rPr lang="en-US" sz="2200" kern="1200" dirty="0">
                <a:solidFill>
                  <a:srgbClr val="000000"/>
                </a:solidFill>
                <a:latin typeface="Arial (Body)"/>
              </a:rPr>
              <a:t>D Policies</a:t>
            </a:r>
          </a:p>
        </p:txBody>
      </p:sp>
      <p:pic>
        <p:nvPicPr>
          <p:cNvPr id="5" name="Picture 4" descr="Figure listing the advantages of example BYOD policies">
            <a:extLst>
              <a:ext uri="{FF2B5EF4-FFF2-40B4-BE49-F238E27FC236}">
                <a16:creationId xmlns:a16="http://schemas.microsoft.com/office/drawing/2014/main" id="{2706F519-DACB-4FCD-9A5F-C53D80C1E1C9}"/>
              </a:ext>
            </a:extLst>
          </p:cNvPr>
          <p:cNvPicPr>
            <a:picLocks noChangeAspect="1"/>
          </p:cNvPicPr>
          <p:nvPr/>
        </p:nvPicPr>
        <p:blipFill>
          <a:blip r:embed="rId3"/>
          <a:stretch>
            <a:fillRect/>
          </a:stretch>
        </p:blipFill>
        <p:spPr>
          <a:xfrm>
            <a:off x="1045028" y="2494775"/>
            <a:ext cx="5200649" cy="3890290"/>
          </a:xfrm>
          <a:prstGeom prst="rect">
            <a:avLst/>
          </a:prstGeom>
        </p:spPr>
      </p:pic>
    </p:spTree>
    <p:extLst>
      <p:ext uri="{BB962C8B-B14F-4D97-AF65-F5344CB8AC3E}">
        <p14:creationId xmlns:p14="http://schemas.microsoft.com/office/powerpoint/2010/main" val="2847838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Active Review</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mobile systems?</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are mobile systems important?</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native and Web-based mobile applications compare?</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characterizes quality mobile user experiences?</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challenges of personal mobile devices at work?</a:t>
            </a:r>
          </a:p>
        </p:txBody>
      </p:sp>
    </p:spTree>
    <p:extLst>
      <p:ext uri="{BB962C8B-B14F-4D97-AF65-F5344CB8AC3E}">
        <p14:creationId xmlns:p14="http://schemas.microsoft.com/office/powerpoint/2010/main" val="1674593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Study Questions</a:t>
            </a:r>
          </a:p>
        </p:txBody>
      </p:sp>
      <p:sp>
        <p:nvSpPr>
          <p:cNvPr id="3" name="Text Placeholder 2"/>
          <p:cNvSpPr>
            <a:spLocks noGrp="1"/>
          </p:cNvSpPr>
          <p:nvPr>
            <p:ph type="body" idx="1"/>
          </p:nvPr>
        </p:nvSpPr>
        <p:spPr/>
        <p:txBody>
          <a:bodyPr wrap="square" lIns="91425" tIns="91425" rIns="91425" bIns="91425">
            <a:noAutofit/>
          </a:bodyPr>
          <a:lstStyle/>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5-1</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a:t>
            </a:r>
            <a:r>
              <a:rPr lang="en-US" sz="2400" kern="1200" dirty="0">
                <a:solidFill>
                  <a:srgbClr val="000000"/>
                </a:solidFill>
                <a:latin typeface="Arial (Body)"/>
              </a:rPr>
              <a:t>r</a:t>
            </a:r>
            <a:r>
              <a:rPr lang="en-US" sz="2400" kern="1200" dirty="0">
                <a:solidFill>
                  <a:srgbClr val="000000"/>
                </a:solidFill>
                <a:latin typeface="Arial (Body)"/>
                <a:ea typeface="+mn-ea"/>
                <a:cs typeface="+mn-cs"/>
              </a:rPr>
              <a:t>e mobile systems?</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5-2</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Why are mobile systems important?</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5-3</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How do native and Web-based mobile applications compare?</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5-4</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characterizes quality mobile user experiences?</a:t>
            </a:r>
          </a:p>
          <a:p>
            <a:pPr marL="0" lvl="0" indent="0" defTabSz="685800">
              <a:buSzPts val="2400"/>
              <a:buNone/>
              <a:tabLst/>
            </a:pPr>
            <a:r>
              <a:rPr lang="en-US" sz="2400" b="1" kern="1200" dirty="0">
                <a:solidFill>
                  <a:schemeClr val="tx2"/>
                </a:solidFill>
                <a:latin typeface="Arial (Body)"/>
                <a:ea typeface="+mn-ea"/>
                <a:cs typeface="+mn-cs"/>
              </a:rPr>
              <a:t>CE</a:t>
            </a:r>
            <a:r>
              <a:rPr lang="en-US" sz="100" b="1" kern="1200" dirty="0">
                <a:solidFill>
                  <a:schemeClr val="tx2"/>
                </a:solidFill>
                <a:latin typeface="Arial (Body)"/>
                <a:ea typeface="+mn-ea"/>
                <a:cs typeface="+mn-cs"/>
              </a:rPr>
              <a:t> </a:t>
            </a:r>
            <a:r>
              <a:rPr lang="en-US" sz="2400" b="1" kern="1200" dirty="0">
                <a:solidFill>
                  <a:schemeClr val="tx2"/>
                </a:solidFill>
                <a:latin typeface="Arial (Body)"/>
                <a:ea typeface="+mn-ea"/>
                <a:cs typeface="+mn-cs"/>
              </a:rPr>
              <a:t>5-5</a:t>
            </a:r>
            <a:r>
              <a:rPr lang="en-US" sz="2400" b="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What are the challenges of personal mobile devices at work?</a:t>
            </a:r>
          </a:p>
        </p:txBody>
      </p:sp>
    </p:spTree>
    <p:extLst>
      <p:ext uri="{BB962C8B-B14F-4D97-AF65-F5344CB8AC3E}">
        <p14:creationId xmlns:p14="http://schemas.microsoft.com/office/powerpoint/2010/main" val="3315366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8" name="Title 1"/>
          <p:cNvSpPr>
            <a:spLocks noGrp="1"/>
          </p:cNvSpPr>
          <p:nvPr>
            <p:ph type="title"/>
          </p:nvPr>
        </p:nvSpPr>
        <p:spPr>
          <a:xfrm>
            <a:off x="457200" y="697112"/>
            <a:ext cx="8229600" cy="615538"/>
          </a:xfrm>
        </p:spPr>
        <p:txBody>
          <a:bodyPr tIns="91425">
            <a:noAutofit/>
          </a:bodyPr>
          <a:lstStyle/>
          <a:p>
            <a:r>
              <a:rPr lang="en-US" dirty="0">
                <a:latin typeface="Times New Roman" panose="02020603050405020304" pitchFamily="18" charset="0"/>
              </a:rPr>
              <a:t>Copyright</a:t>
            </a: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3"/>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334698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What are Mobile Systems?</a:t>
            </a:r>
          </a:p>
        </p:txBody>
      </p:sp>
      <p:sp>
        <p:nvSpPr>
          <p:cNvPr id="5" name="Text Placeholder 4"/>
          <p:cNvSpPr>
            <a:spLocks noGrp="1"/>
          </p:cNvSpPr>
          <p:nvPr>
            <p:ph type="body" idx="1"/>
          </p:nvPr>
        </p:nvSpPr>
        <p:spPr>
          <a:xfrm>
            <a:off x="457200" y="1600200"/>
            <a:ext cx="8229600" cy="4663440"/>
          </a:xfrm>
        </p:spPr>
        <p:txBody>
          <a:bodyPr/>
          <a:lstStyle/>
          <a:p>
            <a:pPr marL="0" indent="0" defTabSz="685800">
              <a:spcAft>
                <a:spcPct val="0"/>
              </a:spcAft>
              <a:buSzPts val="2400"/>
              <a:buNone/>
            </a:pPr>
            <a:r>
              <a:rPr lang="en-US" sz="1400" dirty="0">
                <a:latin typeface="+mn-lt"/>
              </a:rPr>
              <a:t>CE</a:t>
            </a:r>
            <a:r>
              <a:rPr lang="en-US" sz="100" dirty="0">
                <a:latin typeface="+mn-lt"/>
              </a:rPr>
              <a:t> </a:t>
            </a:r>
            <a:r>
              <a:rPr lang="en-US" sz="1400" dirty="0">
                <a:latin typeface="+mn-lt"/>
              </a:rPr>
              <a:t>5-1 What are mobile systems?</a:t>
            </a:r>
          </a:p>
          <a:p>
            <a:pPr marL="255651" lvl="0" indent="-255651" defTabSz="685800">
              <a:spcAft>
                <a:spcPct val="0"/>
              </a:spcAft>
            </a:pPr>
            <a:r>
              <a:rPr lang="en-US" sz="2200" kern="1200" dirty="0">
                <a:solidFill>
                  <a:srgbClr val="000000"/>
                </a:solidFill>
                <a:latin typeface="+mn-lt"/>
              </a:rPr>
              <a:t>Information systems to support users in motion</a:t>
            </a:r>
          </a:p>
          <a:p>
            <a:pPr marL="741600" lvl="1" indent="-284400" defTabSz="685800">
              <a:spcAft>
                <a:spcPct val="0"/>
              </a:spcAft>
            </a:pPr>
            <a:r>
              <a:rPr lang="en-US" sz="2200" kern="1200" dirty="0">
                <a:solidFill>
                  <a:srgbClr val="000000"/>
                </a:solidFill>
                <a:latin typeface="+mn-lt"/>
              </a:rPr>
              <a:t>Computing device</a:t>
            </a:r>
          </a:p>
          <a:p>
            <a:pPr marL="741600" lvl="1" indent="-284400" defTabSz="685800">
              <a:spcAft>
                <a:spcPct val="0"/>
              </a:spcAft>
            </a:pPr>
            <a:r>
              <a:rPr lang="en-US" sz="2200" kern="1200" dirty="0">
                <a:solidFill>
                  <a:srgbClr val="000000"/>
                </a:solidFill>
                <a:latin typeface="+mn-lt"/>
              </a:rPr>
              <a:t>Small and lightweight</a:t>
            </a:r>
          </a:p>
          <a:p>
            <a:pPr marL="741600" lvl="1" indent="-284400" defTabSz="685800">
              <a:spcAft>
                <a:spcPct val="0"/>
              </a:spcAft>
            </a:pPr>
            <a:r>
              <a:rPr lang="en-US" sz="2200" kern="1200" dirty="0">
                <a:solidFill>
                  <a:srgbClr val="000000"/>
                </a:solidFill>
                <a:latin typeface="+mn-lt"/>
              </a:rPr>
              <a:t>Power-conserving</a:t>
            </a:r>
          </a:p>
          <a:p>
            <a:pPr marL="741600" lvl="1" indent="-284400" defTabSz="685800">
              <a:spcAft>
                <a:spcPct val="0"/>
              </a:spcAft>
            </a:pPr>
            <a:r>
              <a:rPr lang="en-US" sz="2200" kern="1200" dirty="0">
                <a:solidFill>
                  <a:srgbClr val="000000"/>
                </a:solidFill>
                <a:latin typeface="+mn-lt"/>
              </a:rPr>
              <a:t>Capable of wireless access</a:t>
            </a:r>
          </a:p>
          <a:p>
            <a:pPr marL="255651" lvl="0" indent="-255651" defTabSz="685800">
              <a:spcAft>
                <a:spcPct val="0"/>
              </a:spcAft>
            </a:pPr>
            <a:r>
              <a:rPr lang="en-US" sz="2200" kern="1200" dirty="0">
                <a:solidFill>
                  <a:srgbClr val="000000"/>
                </a:solidFill>
                <a:latin typeface="+mn-lt"/>
                <a:cs typeface="Arial" charset="0"/>
              </a:rPr>
              <a:t>Major elements in a mobile system</a:t>
            </a:r>
          </a:p>
          <a:p>
            <a:pPr marL="741600" lvl="3" indent="-284400" defTabSz="685800">
              <a:spcAft>
                <a:spcPct val="0"/>
              </a:spcAft>
            </a:pPr>
            <a:r>
              <a:rPr lang="en-US" sz="2200" kern="1200" dirty="0">
                <a:solidFill>
                  <a:srgbClr val="000000"/>
                </a:solidFill>
                <a:latin typeface="+mn-lt"/>
                <a:cs typeface="Arial" charset="0"/>
              </a:rPr>
              <a:t>Users in motion</a:t>
            </a:r>
          </a:p>
          <a:p>
            <a:pPr marL="741600" lvl="3" indent="-284400" defTabSz="685800">
              <a:spcAft>
                <a:spcPct val="0"/>
              </a:spcAft>
            </a:pPr>
            <a:r>
              <a:rPr lang="en-US" sz="2200" kern="1200" dirty="0">
                <a:solidFill>
                  <a:srgbClr val="000000"/>
                </a:solidFill>
                <a:latin typeface="+mn-lt"/>
                <a:cs typeface="Arial" charset="0"/>
              </a:rPr>
              <a:t>Mobile devices</a:t>
            </a:r>
          </a:p>
          <a:p>
            <a:pPr marL="741600" lvl="3" indent="-284400" defTabSz="685800">
              <a:spcAft>
                <a:spcPct val="0"/>
              </a:spcAft>
            </a:pPr>
            <a:r>
              <a:rPr lang="en-US" sz="2200" kern="1200" dirty="0">
                <a:solidFill>
                  <a:srgbClr val="000000"/>
                </a:solidFill>
                <a:latin typeface="+mn-lt"/>
                <a:cs typeface="Arial" charset="0"/>
              </a:rPr>
              <a:t>Wireless connectivity</a:t>
            </a:r>
          </a:p>
          <a:p>
            <a:pPr marL="741600" lvl="3" indent="-284400" defTabSz="685800">
              <a:spcAft>
                <a:spcPct val="0"/>
              </a:spcAft>
            </a:pPr>
            <a:r>
              <a:rPr lang="en-US" sz="2200" kern="1200" dirty="0">
                <a:solidFill>
                  <a:srgbClr val="000000"/>
                </a:solidFill>
                <a:latin typeface="+mn-lt"/>
                <a:cs typeface="Arial" charset="0"/>
              </a:rPr>
              <a:t>Cloud-based resources</a:t>
            </a:r>
            <a:endParaRPr lang="en-US" sz="2200" kern="1200" dirty="0">
              <a:solidFill>
                <a:srgbClr val="000000"/>
              </a:solidFill>
              <a:latin typeface="+mn-lt"/>
            </a:endParaRPr>
          </a:p>
        </p:txBody>
      </p:sp>
    </p:spTree>
    <p:extLst>
      <p:ext uri="{BB962C8B-B14F-4D97-AF65-F5344CB8AC3E}">
        <p14:creationId xmlns:p14="http://schemas.microsoft.com/office/powerpoint/2010/main" val="2113601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Elements of Mobile Systems</a:t>
            </a:r>
          </a:p>
        </p:txBody>
      </p:sp>
      <p:sp>
        <p:nvSpPr>
          <p:cNvPr id="3" name="Content Placeholder 2"/>
          <p:cNvSpPr>
            <a:spLocks noGrp="1"/>
          </p:cNvSpPr>
          <p:nvPr>
            <p:ph type="body" idx="1"/>
          </p:nvPr>
        </p:nvSpPr>
        <p:spPr>
          <a:xfrm>
            <a:off x="457200" y="1600201"/>
            <a:ext cx="8229600" cy="848360"/>
          </a:xfrm>
        </p:spPr>
        <p:txBody>
          <a:bodyPr wrap="square" lIns="91425" tIns="91425" rIns="91425" bIns="91425">
            <a:noAutofit/>
          </a:bodyPr>
          <a:lstStyle/>
          <a:p>
            <a:pPr marL="0" lvl="0" indent="0">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5-2 Why are mobile systems important?</a:t>
            </a:r>
          </a:p>
          <a:p>
            <a:pPr marL="0" indent="0">
              <a:buSzPts val="2400"/>
              <a:buNone/>
            </a:pPr>
            <a:r>
              <a:rPr lang="en-US" sz="2200" b="1" kern="1200" dirty="0">
                <a:solidFill>
                  <a:srgbClr val="000000"/>
                </a:solidFill>
                <a:latin typeface="Arial (Body)"/>
              </a:rPr>
              <a:t>Figure C</a:t>
            </a:r>
            <a:r>
              <a:rPr lang="en-US" sz="100" b="1" kern="1200" dirty="0">
                <a:solidFill>
                  <a:srgbClr val="000000"/>
                </a:solidFill>
                <a:latin typeface="Arial (Body)"/>
              </a:rPr>
              <a:t> </a:t>
            </a:r>
            <a:r>
              <a:rPr lang="en-US" sz="2200" b="1" kern="1200" dirty="0">
                <a:solidFill>
                  <a:srgbClr val="000000"/>
                </a:solidFill>
                <a:latin typeface="Arial (Body)"/>
              </a:rPr>
              <a:t>E</a:t>
            </a:r>
            <a:r>
              <a:rPr lang="en-US" sz="100" b="1" kern="1200" dirty="0">
                <a:solidFill>
                  <a:srgbClr val="000000"/>
                </a:solidFill>
                <a:latin typeface="Arial (Body)"/>
              </a:rPr>
              <a:t> </a:t>
            </a:r>
            <a:r>
              <a:rPr lang="en-US" sz="2200" b="1" kern="1200" dirty="0">
                <a:solidFill>
                  <a:srgbClr val="000000"/>
                </a:solidFill>
                <a:latin typeface="Arial (Body)"/>
              </a:rPr>
              <a:t>5-1 </a:t>
            </a:r>
            <a:r>
              <a:rPr lang="en-US" sz="2200" kern="1200" dirty="0">
                <a:solidFill>
                  <a:srgbClr val="000000"/>
                </a:solidFill>
                <a:latin typeface="Arial (Body)"/>
              </a:rPr>
              <a:t>Elements of a Mobile Information System</a:t>
            </a:r>
          </a:p>
        </p:txBody>
      </p:sp>
      <p:pic>
        <p:nvPicPr>
          <p:cNvPr id="4" name="Picture 3" descr="Figure depicting the elements of mobile systems"/>
          <p:cNvPicPr>
            <a:picLocks noChangeAspect="1"/>
          </p:cNvPicPr>
          <p:nvPr/>
        </p:nvPicPr>
        <p:blipFill>
          <a:blip r:embed="rId3"/>
          <a:srcRect/>
          <a:stretch/>
        </p:blipFill>
        <p:spPr>
          <a:xfrm>
            <a:off x="835936" y="2541619"/>
            <a:ext cx="7457040" cy="3238695"/>
          </a:xfrm>
          <a:prstGeom prst="rect">
            <a:avLst/>
          </a:prstGeom>
        </p:spPr>
      </p:pic>
    </p:spTree>
    <p:extLst>
      <p:ext uri="{BB962C8B-B14F-4D97-AF65-F5344CB8AC3E}">
        <p14:creationId xmlns:p14="http://schemas.microsoft.com/office/powerpoint/2010/main" val="299524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Five Components of Mobile Change and Opportunity</a:t>
            </a:r>
          </a:p>
        </p:txBody>
      </p:sp>
      <p:sp>
        <p:nvSpPr>
          <p:cNvPr id="5" name="Text Placeholder 4"/>
          <p:cNvSpPr>
            <a:spLocks noGrp="1"/>
          </p:cNvSpPr>
          <p:nvPr>
            <p:ph type="body" idx="1"/>
          </p:nvPr>
        </p:nvSpPr>
        <p:spPr>
          <a:xfrm>
            <a:off x="457200" y="1600201"/>
            <a:ext cx="8229600" cy="863300"/>
          </a:xfrm>
        </p:spPr>
        <p:txBody>
          <a:bodyPr/>
          <a:lstStyle/>
          <a:p>
            <a:pPr marL="0" indent="0">
              <a:buNone/>
            </a:pPr>
            <a:r>
              <a:rPr lang="en-US" sz="1400" dirty="0">
                <a:latin typeface="+mn-lt"/>
              </a:rPr>
              <a:t>CE</a:t>
            </a:r>
            <a:r>
              <a:rPr lang="en-US" sz="100" dirty="0">
                <a:latin typeface="+mn-lt"/>
              </a:rPr>
              <a:t> </a:t>
            </a:r>
            <a:r>
              <a:rPr lang="en-US" sz="1400" dirty="0">
                <a:latin typeface="+mn-lt"/>
              </a:rPr>
              <a:t>5-2 Why are mobile systems important?</a:t>
            </a:r>
          </a:p>
          <a:p>
            <a:pPr marL="0" indent="0">
              <a:buNone/>
            </a:pPr>
            <a:r>
              <a:rPr lang="en-US" sz="2000" b="1" dirty="0">
                <a:latin typeface="+mn-lt"/>
              </a:rPr>
              <a:t>Figure C</a:t>
            </a:r>
            <a:r>
              <a:rPr lang="en-US" sz="100" b="1" dirty="0">
                <a:latin typeface="+mn-lt"/>
              </a:rPr>
              <a:t> </a:t>
            </a:r>
            <a:r>
              <a:rPr lang="en-US" sz="2000" b="1" dirty="0">
                <a:latin typeface="+mn-lt"/>
              </a:rPr>
              <a:t>E</a:t>
            </a:r>
            <a:r>
              <a:rPr lang="en-US" sz="100" b="1" dirty="0">
                <a:latin typeface="+mn-lt"/>
              </a:rPr>
              <a:t> </a:t>
            </a:r>
            <a:r>
              <a:rPr lang="en-US" sz="2000" b="1" dirty="0">
                <a:latin typeface="+mn-lt"/>
              </a:rPr>
              <a:t>5-2 </a:t>
            </a:r>
            <a:r>
              <a:rPr lang="en-US" sz="2000" dirty="0">
                <a:latin typeface="+mn-lt"/>
              </a:rPr>
              <a:t>Five Components of Mobile Change and Opportunity</a:t>
            </a:r>
          </a:p>
        </p:txBody>
      </p:sp>
      <p:pic>
        <p:nvPicPr>
          <p:cNvPr id="4" name="Picture 3" descr="Figure summarizing five components of mobile change and opportunity">
            <a:extLst>
              <a:ext uri="{FF2B5EF4-FFF2-40B4-BE49-F238E27FC236}">
                <a16:creationId xmlns:a16="http://schemas.microsoft.com/office/drawing/2014/main" id="{35BC4930-12D9-4D31-815E-D4978F396FC0}"/>
              </a:ext>
            </a:extLst>
          </p:cNvPr>
          <p:cNvPicPr>
            <a:picLocks noChangeAspect="1"/>
          </p:cNvPicPr>
          <p:nvPr/>
        </p:nvPicPr>
        <p:blipFill>
          <a:blip r:embed="rId3"/>
          <a:stretch>
            <a:fillRect/>
          </a:stretch>
        </p:blipFill>
        <p:spPr>
          <a:xfrm>
            <a:off x="547007" y="2463502"/>
            <a:ext cx="7870372" cy="3942902"/>
          </a:xfrm>
          <a:prstGeom prst="rect">
            <a:avLst/>
          </a:prstGeom>
        </p:spPr>
      </p:pic>
    </p:spTree>
    <p:extLst>
      <p:ext uri="{BB962C8B-B14F-4D97-AF65-F5344CB8AC3E}">
        <p14:creationId xmlns:p14="http://schemas.microsoft.com/office/powerpoint/2010/main" val="72432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Native vs Web Applications</a:t>
            </a:r>
            <a:endParaRPr lang="en-US" sz="2000" b="0" kern="1200" dirty="0">
              <a:latin typeface="Times New Roman" panose="02020603050405020304" pitchFamily="18" charset="0"/>
              <a:ea typeface="+mj-ea"/>
              <a:cs typeface="Times New Roman" panose="02020603050405020304" pitchFamily="18" charset="0"/>
            </a:endParaRPr>
          </a:p>
        </p:txBody>
      </p:sp>
      <p:sp>
        <p:nvSpPr>
          <p:cNvPr id="3" name="Content Placeholder 2"/>
          <p:cNvSpPr>
            <a:spLocks noGrp="1"/>
          </p:cNvSpPr>
          <p:nvPr>
            <p:ph type="body" idx="1"/>
          </p:nvPr>
        </p:nvSpPr>
        <p:spPr>
          <a:xfrm>
            <a:off x="457200" y="1320815"/>
            <a:ext cx="8229600" cy="797560"/>
          </a:xfrm>
        </p:spPr>
        <p:txBody>
          <a:bodyPr wrap="square" lIns="91425" tIns="91425" rIns="91425" bIns="91425">
            <a:noAutofit/>
          </a:bodyPr>
          <a:lstStyle/>
          <a:p>
            <a:pPr marL="0" lvl="0" indent="0">
              <a:buSzPts val="2400"/>
              <a:buNone/>
            </a:pPr>
            <a:r>
              <a:rPr lang="en-US" sz="1400" dirty="0">
                <a:latin typeface="+mn-lt"/>
              </a:rPr>
              <a:t>CE</a:t>
            </a:r>
            <a:r>
              <a:rPr lang="en-US" sz="100" dirty="0">
                <a:latin typeface="+mn-lt"/>
              </a:rPr>
              <a:t> </a:t>
            </a:r>
            <a:r>
              <a:rPr lang="en-US" sz="1400" dirty="0">
                <a:latin typeface="+mn-lt"/>
              </a:rPr>
              <a:t>5-3</a:t>
            </a:r>
            <a:r>
              <a:rPr lang="en-US" sz="1400" kern="1200" dirty="0">
                <a:solidFill>
                  <a:srgbClr val="000000"/>
                </a:solidFill>
                <a:latin typeface="+mn-lt"/>
                <a:ea typeface="+mn-ea"/>
                <a:cs typeface="+mn-cs"/>
              </a:rPr>
              <a:t> How do native and Web-based mobile applications compare?</a:t>
            </a:r>
          </a:p>
          <a:p>
            <a:pPr marL="0" indent="0">
              <a:buSzPts val="2400"/>
              <a:buNone/>
            </a:pPr>
            <a:r>
              <a:rPr lang="en-US" sz="2200" b="1" dirty="0">
                <a:latin typeface="+mn-lt"/>
              </a:rPr>
              <a:t>Figure C</a:t>
            </a:r>
            <a:r>
              <a:rPr lang="en-US" sz="100" b="1" dirty="0">
                <a:latin typeface="+mn-lt"/>
              </a:rPr>
              <a:t> </a:t>
            </a:r>
            <a:r>
              <a:rPr lang="en-US" sz="2200" b="1" dirty="0">
                <a:latin typeface="+mn-lt"/>
              </a:rPr>
              <a:t>E</a:t>
            </a:r>
            <a:r>
              <a:rPr lang="en-US" sz="100" b="1" dirty="0">
                <a:latin typeface="+mn-lt"/>
              </a:rPr>
              <a:t> </a:t>
            </a:r>
            <a:r>
              <a:rPr lang="en-US" sz="2200" b="1" dirty="0">
                <a:latin typeface="+mn-lt"/>
              </a:rPr>
              <a:t>5-3 </a:t>
            </a:r>
            <a:r>
              <a:rPr lang="en-US" sz="2200" kern="1200" dirty="0">
                <a:solidFill>
                  <a:srgbClr val="000000"/>
                </a:solidFill>
                <a:latin typeface="+mn-lt"/>
              </a:rPr>
              <a:t>Characteristics of Native and Web Applications</a:t>
            </a:r>
          </a:p>
        </p:txBody>
      </p:sp>
      <p:pic>
        <p:nvPicPr>
          <p:cNvPr id="7" name="Picture 6" descr="Figure showing characteristics of native and Web applications">
            <a:extLst>
              <a:ext uri="{FF2B5EF4-FFF2-40B4-BE49-F238E27FC236}">
                <a16:creationId xmlns:a16="http://schemas.microsoft.com/office/drawing/2014/main" id="{4F4F78DC-8544-4467-9BCC-C20BC5E9A677}"/>
              </a:ext>
            </a:extLst>
          </p:cNvPr>
          <p:cNvPicPr>
            <a:picLocks noChangeAspect="1"/>
          </p:cNvPicPr>
          <p:nvPr/>
        </p:nvPicPr>
        <p:blipFill>
          <a:blip r:embed="rId3"/>
          <a:stretch>
            <a:fillRect/>
          </a:stretch>
        </p:blipFill>
        <p:spPr>
          <a:xfrm>
            <a:off x="1322614" y="2126539"/>
            <a:ext cx="4629149" cy="4302915"/>
          </a:xfrm>
          <a:prstGeom prst="rect">
            <a:avLst/>
          </a:prstGeom>
        </p:spPr>
      </p:pic>
    </p:spTree>
    <p:extLst>
      <p:ext uri="{BB962C8B-B14F-4D97-AF65-F5344CB8AC3E}">
        <p14:creationId xmlns:p14="http://schemas.microsoft.com/office/powerpoint/2010/main" val="190874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Developing Native Applications </a:t>
            </a:r>
            <a:r>
              <a:rPr lang="en-US" sz="2000" b="0" kern="1200" dirty="0">
                <a:latin typeface="Times New Roman" panose="02020603050405020304" pitchFamily="18" charset="0"/>
                <a:ea typeface="+mj-ea"/>
                <a:cs typeface="Times New Roman" panose="02020603050405020304" pitchFamily="18" charset="0"/>
              </a:rPr>
              <a:t>(1 of 2)</a:t>
            </a:r>
          </a:p>
        </p:txBody>
      </p:sp>
      <p:sp>
        <p:nvSpPr>
          <p:cNvPr id="3" name="Text Placeholder 2"/>
          <p:cNvSpPr>
            <a:spLocks noGrp="1"/>
          </p:cNvSpPr>
          <p:nvPr>
            <p:ph type="body" idx="1"/>
          </p:nvPr>
        </p:nvSpPr>
        <p:spPr/>
        <p:txBody>
          <a:bodyPr wrap="square" lIns="91425" tIns="91425" rIns="91425" bIns="91425">
            <a:noAutofit/>
          </a:bodyPr>
          <a:lstStyle/>
          <a:p>
            <a:pPr marL="0" lvl="0" indent="0">
              <a:buSzPts val="2400"/>
              <a:buNone/>
            </a:pPr>
            <a:r>
              <a:rPr lang="en-US" sz="1400" dirty="0">
                <a:latin typeface="+mn-lt"/>
              </a:rPr>
              <a:t>CE</a:t>
            </a:r>
            <a:r>
              <a:rPr lang="en-US" sz="100" dirty="0">
                <a:latin typeface="+mn-lt"/>
              </a:rPr>
              <a:t> </a:t>
            </a:r>
            <a:r>
              <a:rPr lang="en-US" sz="1400" dirty="0">
                <a:latin typeface="+mn-lt"/>
              </a:rPr>
              <a:t>5-3</a:t>
            </a:r>
            <a:r>
              <a:rPr lang="en-US" sz="1400" kern="1200" dirty="0">
                <a:solidFill>
                  <a:srgbClr val="000000"/>
                </a:solidFill>
                <a:latin typeface="+mn-lt"/>
              </a:rPr>
              <a:t> How do native and Web-based mobile applications compare?</a:t>
            </a:r>
          </a:p>
          <a:p>
            <a:pPr marL="255651" lvl="0" indent="-255651" defTabSz="685800">
              <a:spcAft>
                <a:spcPct val="0"/>
              </a:spcAft>
            </a:pPr>
            <a:r>
              <a:rPr lang="en-US" sz="2200" kern="1200" dirty="0">
                <a:solidFill>
                  <a:srgbClr val="000000"/>
                </a:solidFill>
                <a:latin typeface="+mn-lt"/>
              </a:rPr>
              <a:t>Run on any operating system and device.</a:t>
            </a:r>
          </a:p>
          <a:p>
            <a:pPr marL="255651" lvl="0" indent="-255651" defTabSz="685800">
              <a:spcAft>
                <a:spcPct val="0"/>
              </a:spcAft>
            </a:pPr>
            <a:r>
              <a:rPr lang="en-US" sz="2200" kern="1200" dirty="0">
                <a:solidFill>
                  <a:srgbClr val="000000"/>
                </a:solidFill>
                <a:latin typeface="+mn-lt"/>
              </a:rPr>
              <a:t>Serious, heavy-duty, professional programming languages.</a:t>
            </a:r>
          </a:p>
          <a:p>
            <a:pPr marL="741600" lvl="1" indent="-284400" defTabSz="685800">
              <a:spcAft>
                <a:spcPct val="0"/>
              </a:spcAft>
            </a:pPr>
            <a:r>
              <a:rPr lang="en-US" sz="2200" kern="1200" dirty="0">
                <a:solidFill>
                  <a:srgbClr val="000000"/>
                </a:solidFill>
                <a:latin typeface="+mn-lt"/>
              </a:rPr>
              <a:t>Objective-C, </a:t>
            </a:r>
          </a:p>
        </p:txBody>
      </p:sp>
      <p:graphicFrame>
        <p:nvGraphicFramePr>
          <p:cNvPr id="5" name="Object 4" descr="C sharp,"/>
          <p:cNvGraphicFramePr>
            <a:graphicFrameLocks noChangeAspect="1"/>
          </p:cNvGraphicFramePr>
          <p:nvPr>
            <p:extLst>
              <p:ext uri="{D42A27DB-BD31-4B8C-83A1-F6EECF244321}">
                <p14:modId xmlns:p14="http://schemas.microsoft.com/office/powerpoint/2010/main" val="1605132288"/>
              </p:ext>
            </p:extLst>
          </p:nvPr>
        </p:nvGraphicFramePr>
        <p:xfrm>
          <a:off x="2864618" y="3047476"/>
          <a:ext cx="510205" cy="332744"/>
        </p:xfrm>
        <a:graphic>
          <a:graphicData uri="http://schemas.openxmlformats.org/presentationml/2006/ole">
            <mc:AlternateContent xmlns:mc="http://schemas.openxmlformats.org/markup-compatibility/2006">
              <mc:Choice xmlns:v="urn:schemas-microsoft-com:vml" Requires="v">
                <p:oleObj spid="_x0000_s1027" name="Equation" r:id="rId4" imgW="291960" imgH="190440" progId="Equation.DSMT4">
                  <p:embed/>
                </p:oleObj>
              </mc:Choice>
              <mc:Fallback>
                <p:oleObj name="Equation" r:id="rId4" imgW="291960" imgH="190440" progId="Equation.DSMT4">
                  <p:embed/>
                  <p:pic>
                    <p:nvPicPr>
                      <p:cNvPr id="5" name="Object 4" descr="C sharp,"/>
                      <p:cNvPicPr/>
                      <p:nvPr/>
                    </p:nvPicPr>
                    <p:blipFill>
                      <a:blip r:embed="rId5"/>
                      <a:stretch>
                        <a:fillRect/>
                      </a:stretch>
                    </p:blipFill>
                    <p:spPr>
                      <a:xfrm>
                        <a:off x="2864618" y="3047476"/>
                        <a:ext cx="510205" cy="332744"/>
                      </a:xfrm>
                      <a:prstGeom prst="rect">
                        <a:avLst/>
                      </a:prstGeom>
                    </p:spPr>
                  </p:pic>
                </p:oleObj>
              </mc:Fallback>
            </mc:AlternateContent>
          </a:graphicData>
        </a:graphic>
      </p:graphicFrame>
      <p:sp>
        <p:nvSpPr>
          <p:cNvPr id="4" name="Text Placeholder 3"/>
          <p:cNvSpPr>
            <a:spLocks noGrp="1"/>
          </p:cNvSpPr>
          <p:nvPr>
            <p:ph type="body" idx="2"/>
          </p:nvPr>
        </p:nvSpPr>
        <p:spPr>
          <a:xfrm>
            <a:off x="457200" y="2937325"/>
            <a:ext cx="8229600" cy="2879968"/>
          </a:xfrm>
        </p:spPr>
        <p:txBody>
          <a:bodyPr/>
          <a:lstStyle/>
          <a:p>
            <a:pPr marL="2862263" lvl="1" indent="20638" defTabSz="685800">
              <a:spcAft>
                <a:spcPct val="0"/>
              </a:spcAft>
              <a:buNone/>
            </a:pPr>
            <a:r>
              <a:rPr lang="en-US" sz="2200" kern="1200" dirty="0">
                <a:solidFill>
                  <a:srgbClr val="000000"/>
                </a:solidFill>
                <a:latin typeface="+mn-lt"/>
              </a:rPr>
              <a:t>C++, Swift, Java, </a:t>
            </a:r>
            <a:r>
              <a:rPr lang="pt-BR" sz="2200" kern="1200" dirty="0">
                <a:solidFill>
                  <a:srgbClr val="000000"/>
                </a:solidFill>
                <a:latin typeface="+mn-lt"/>
              </a:rPr>
              <a:t>V</a:t>
            </a:r>
            <a:r>
              <a:rPr lang="pt-BR" sz="100" kern="1200" dirty="0">
                <a:solidFill>
                  <a:srgbClr val="000000"/>
                </a:solidFill>
                <a:latin typeface="+mn-lt"/>
              </a:rPr>
              <a:t> </a:t>
            </a:r>
            <a:r>
              <a:rPr lang="pt-BR" sz="2200" kern="1200" dirty="0">
                <a:solidFill>
                  <a:srgbClr val="000000"/>
                </a:solidFill>
                <a:latin typeface="+mn-lt"/>
              </a:rPr>
              <a:t>B.NET</a:t>
            </a:r>
            <a:r>
              <a:rPr lang="en-US" sz="2200" kern="1200" dirty="0">
                <a:solidFill>
                  <a:srgbClr val="000000"/>
                </a:solidFill>
                <a:latin typeface="+mn-lt"/>
              </a:rPr>
              <a:t>, etc.</a:t>
            </a:r>
          </a:p>
          <a:p>
            <a:pPr marL="741600" lvl="1" indent="-284400" defTabSz="685800">
              <a:spcAft>
                <a:spcPct val="0"/>
              </a:spcAft>
            </a:pPr>
            <a:r>
              <a:rPr lang="en-US" sz="2200" kern="1200" dirty="0">
                <a:solidFill>
                  <a:srgbClr val="000000"/>
                </a:solidFill>
                <a:latin typeface="+mn-lt"/>
              </a:rPr>
              <a:t>Close control over computing device, enable creation of sophisticated and complex user interfaces.</a:t>
            </a:r>
          </a:p>
          <a:p>
            <a:pPr marL="741600" lvl="1" indent="-284400" defTabSz="685800">
              <a:spcAft>
                <a:spcPct val="0"/>
              </a:spcAft>
            </a:pPr>
            <a:r>
              <a:rPr lang="en-US" sz="2200" kern="1200" dirty="0">
                <a:solidFill>
                  <a:srgbClr val="000000"/>
                </a:solidFill>
                <a:latin typeface="+mn-lt"/>
              </a:rPr>
              <a:t>Fast and efficient use of memory.</a:t>
            </a:r>
          </a:p>
          <a:p>
            <a:pPr marL="255651" lvl="0" indent="-255651" defTabSz="685800">
              <a:spcAft>
                <a:spcPct val="0"/>
              </a:spcAft>
            </a:pPr>
            <a:r>
              <a:rPr lang="en-US" sz="2200" kern="1200" dirty="0">
                <a:solidFill>
                  <a:srgbClr val="000000"/>
                </a:solidFill>
                <a:latin typeface="+mn-lt"/>
              </a:rPr>
              <a:t>Limited to type of operating system.</a:t>
            </a:r>
          </a:p>
          <a:p>
            <a:pPr marL="255651" lvl="0" indent="-255651" defTabSz="685800">
              <a:spcAft>
                <a:spcPct val="0"/>
              </a:spcAft>
            </a:pPr>
            <a:r>
              <a:rPr lang="en-US" sz="2200" kern="1200" dirty="0">
                <a:solidFill>
                  <a:srgbClr val="000000"/>
                </a:solidFill>
                <a:latin typeface="+mn-lt"/>
              </a:rPr>
              <a:t>Costly development.</a:t>
            </a:r>
          </a:p>
        </p:txBody>
      </p:sp>
    </p:spTree>
    <p:extLst>
      <p:ext uri="{BB962C8B-B14F-4D97-AF65-F5344CB8AC3E}">
        <p14:creationId xmlns:p14="http://schemas.microsoft.com/office/powerpoint/2010/main" val="401798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cs typeface="Times New Roman" panose="02020603050405020304" pitchFamily="18" charset="0"/>
              </a:rPr>
              <a:t>Developing Native Applications </a:t>
            </a:r>
            <a:r>
              <a:rPr lang="en-US" sz="2000" b="0" kern="1200" dirty="0">
                <a:latin typeface="Times New Roman" panose="02020603050405020304" pitchFamily="18" charset="0"/>
                <a:cs typeface="Times New Roman" panose="02020603050405020304" pitchFamily="18" charset="0"/>
              </a:rPr>
              <a:t>(2 of 2)</a:t>
            </a:r>
            <a:endParaRPr lang="en-US" kern="1200" dirty="0">
              <a:latin typeface="Times New Roman" panose="02020603050405020304" pitchFamily="18" charset="0"/>
              <a:ea typeface="+mj-ea"/>
              <a:cs typeface="Times New Roman" panose="02020603050405020304" pitchFamily="18" charset="0"/>
            </a:endParaRPr>
          </a:p>
        </p:txBody>
      </p:sp>
      <p:sp>
        <p:nvSpPr>
          <p:cNvPr id="3" name="Text Placeholder 2"/>
          <p:cNvSpPr>
            <a:spLocks noGrp="1"/>
          </p:cNvSpPr>
          <p:nvPr>
            <p:ph type="body" idx="1"/>
          </p:nvPr>
        </p:nvSpPr>
        <p:spPr>
          <a:xfrm>
            <a:off x="457200" y="1600201"/>
            <a:ext cx="8229600" cy="4140200"/>
          </a:xfrm>
        </p:spPr>
        <p:txBody>
          <a:bodyPr wrap="square" lIns="91425" tIns="91425" rIns="91425" bIns="91425">
            <a:noAutofit/>
          </a:bodyPr>
          <a:lstStyle/>
          <a:p>
            <a:pPr marL="0" lvl="0" indent="0">
              <a:buSzPts val="2400"/>
              <a:buNone/>
            </a:pPr>
            <a:r>
              <a:rPr lang="en-US" sz="1400" dirty="0">
                <a:latin typeface="+mn-lt"/>
              </a:rPr>
              <a:t>CE</a:t>
            </a:r>
            <a:r>
              <a:rPr lang="en-US" sz="100" dirty="0">
                <a:latin typeface="+mn-lt"/>
              </a:rPr>
              <a:t> </a:t>
            </a:r>
            <a:r>
              <a:rPr lang="en-US" sz="1400" dirty="0">
                <a:latin typeface="+mn-lt"/>
              </a:rPr>
              <a:t>5-3</a:t>
            </a:r>
            <a:r>
              <a:rPr lang="en-US" sz="1400" kern="1200" dirty="0">
                <a:solidFill>
                  <a:srgbClr val="000000"/>
                </a:solidFill>
                <a:latin typeface="+mn-lt"/>
              </a:rPr>
              <a:t> How do native and Web-based mobile applications compare?</a:t>
            </a:r>
          </a:p>
          <a:p>
            <a:r>
              <a:rPr lang="en-US" sz="2400" dirty="0">
                <a:latin typeface="+mn-lt"/>
              </a:rPr>
              <a:t>Web development languages: h</a:t>
            </a:r>
            <a:r>
              <a:rPr lang="en-US" sz="100" dirty="0">
                <a:latin typeface="+mn-lt"/>
              </a:rPr>
              <a:t> </a:t>
            </a:r>
            <a:r>
              <a:rPr lang="en-US" sz="2400" dirty="0">
                <a:latin typeface="+mn-lt"/>
              </a:rPr>
              <a:t>t</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100" dirty="0">
                <a:latin typeface="+mn-lt"/>
              </a:rPr>
              <a:t> </a:t>
            </a:r>
            <a:r>
              <a:rPr lang="en-US" sz="2400" dirty="0">
                <a:latin typeface="+mn-lt"/>
              </a:rPr>
              <a:t>5, c</a:t>
            </a:r>
            <a:r>
              <a:rPr lang="en-US" sz="100" dirty="0">
                <a:latin typeface="+mn-lt"/>
              </a:rPr>
              <a:t> </a:t>
            </a:r>
            <a:r>
              <a:rPr lang="en-US" sz="2400" dirty="0">
                <a:latin typeface="+mn-lt"/>
              </a:rPr>
              <a:t>s</a:t>
            </a:r>
            <a:r>
              <a:rPr lang="en-US" sz="100" dirty="0">
                <a:latin typeface="+mn-lt"/>
              </a:rPr>
              <a:t> </a:t>
            </a:r>
            <a:r>
              <a:rPr lang="en-US" sz="2400" dirty="0">
                <a:latin typeface="+mn-lt"/>
              </a:rPr>
              <a:t>s</a:t>
            </a:r>
            <a:r>
              <a:rPr lang="en-US" sz="100" dirty="0">
                <a:latin typeface="+mn-lt"/>
              </a:rPr>
              <a:t> </a:t>
            </a:r>
            <a:r>
              <a:rPr lang="en-US" sz="2400" dirty="0">
                <a:latin typeface="+mn-lt"/>
              </a:rPr>
              <a:t>3, JavaScript.</a:t>
            </a:r>
          </a:p>
          <a:p>
            <a:r>
              <a:rPr lang="en-US" sz="2400" dirty="0">
                <a:latin typeface="+mn-lt"/>
              </a:rPr>
              <a:t>Browsers handle idiosyncrasies of operating system and underlying hardware.</a:t>
            </a:r>
          </a:p>
          <a:p>
            <a:pPr lvl="1"/>
            <a:r>
              <a:rPr lang="en-US" sz="2400" b="1" dirty="0">
                <a:latin typeface="+mn-lt"/>
              </a:rPr>
              <a:t>h</a:t>
            </a:r>
            <a:r>
              <a:rPr lang="en-US" sz="100" b="1" dirty="0">
                <a:latin typeface="+mn-lt"/>
              </a:rPr>
              <a:t> </a:t>
            </a:r>
            <a:r>
              <a:rPr lang="en-US" sz="2400" b="1" dirty="0">
                <a:latin typeface="+mn-lt"/>
              </a:rPr>
              <a:t>t</a:t>
            </a:r>
            <a:r>
              <a:rPr lang="en-US" sz="100" b="1" dirty="0">
                <a:latin typeface="+mn-lt"/>
              </a:rPr>
              <a:t> </a:t>
            </a:r>
            <a:r>
              <a:rPr lang="en-US" sz="2400" b="1" dirty="0">
                <a:latin typeface="+mn-lt"/>
              </a:rPr>
              <a:t>m</a:t>
            </a:r>
            <a:r>
              <a:rPr lang="en-US" sz="100" b="1" dirty="0">
                <a:latin typeface="+mn-lt"/>
              </a:rPr>
              <a:t> </a:t>
            </a:r>
            <a:r>
              <a:rPr lang="en-US" sz="2400" b="1" dirty="0">
                <a:latin typeface="+mn-lt"/>
              </a:rPr>
              <a:t>l</a:t>
            </a:r>
            <a:r>
              <a:rPr lang="en-US" sz="100" b="1" dirty="0">
                <a:latin typeface="+mn-lt"/>
              </a:rPr>
              <a:t> </a:t>
            </a:r>
            <a:r>
              <a:rPr lang="en-US" sz="2400" b="1" dirty="0">
                <a:latin typeface="+mn-lt"/>
              </a:rPr>
              <a:t>5</a:t>
            </a:r>
            <a:r>
              <a:rPr lang="en-US" sz="2400" dirty="0">
                <a:latin typeface="+mn-lt"/>
              </a:rPr>
              <a:t>: support for graphics, animation, 2D animations, other sophisticated user experiences.</a:t>
            </a:r>
          </a:p>
          <a:p>
            <a:pPr lvl="1"/>
            <a:r>
              <a:rPr lang="en-US" sz="2400" b="1" dirty="0">
                <a:latin typeface="+mn-lt"/>
              </a:rPr>
              <a:t>c</a:t>
            </a:r>
            <a:r>
              <a:rPr lang="en-US" sz="100" b="1" dirty="0">
                <a:latin typeface="+mn-lt"/>
              </a:rPr>
              <a:t> </a:t>
            </a:r>
            <a:r>
              <a:rPr lang="en-US" sz="2400" b="1" dirty="0">
                <a:latin typeface="+mn-lt"/>
              </a:rPr>
              <a:t>s</a:t>
            </a:r>
            <a:r>
              <a:rPr lang="en-US" sz="100" b="1" dirty="0">
                <a:latin typeface="+mn-lt"/>
              </a:rPr>
              <a:t> </a:t>
            </a:r>
            <a:r>
              <a:rPr lang="en-US" sz="2400" b="1" dirty="0">
                <a:latin typeface="+mn-lt"/>
              </a:rPr>
              <a:t>s</a:t>
            </a:r>
            <a:r>
              <a:rPr lang="en-US" sz="100" b="1" dirty="0">
                <a:latin typeface="+mn-lt"/>
              </a:rPr>
              <a:t> </a:t>
            </a:r>
            <a:r>
              <a:rPr lang="en-US" sz="2400" b="1" dirty="0">
                <a:latin typeface="+mn-lt"/>
              </a:rPr>
              <a:t>3</a:t>
            </a:r>
            <a:r>
              <a:rPr lang="en-US" sz="2400" dirty="0">
                <a:latin typeface="+mn-lt"/>
              </a:rPr>
              <a:t>: used with h</a:t>
            </a:r>
            <a:r>
              <a:rPr lang="en-US" sz="100" dirty="0">
                <a:latin typeface="+mn-lt"/>
              </a:rPr>
              <a:t> </a:t>
            </a:r>
            <a:r>
              <a:rPr lang="en-US" sz="2400" dirty="0">
                <a:latin typeface="+mn-lt"/>
              </a:rPr>
              <a:t>t</a:t>
            </a:r>
            <a:r>
              <a:rPr lang="en-US" sz="100" dirty="0">
                <a:latin typeface="+mn-lt"/>
              </a:rPr>
              <a:t> </a:t>
            </a:r>
            <a:r>
              <a:rPr lang="en-US" sz="2400" dirty="0">
                <a:latin typeface="+mn-lt"/>
              </a:rPr>
              <a:t>m</a:t>
            </a:r>
            <a:r>
              <a:rPr lang="en-US" sz="100" dirty="0">
                <a:latin typeface="+mn-lt"/>
              </a:rPr>
              <a:t> </a:t>
            </a:r>
            <a:r>
              <a:rPr lang="en-US" sz="2400" dirty="0">
                <a:latin typeface="+mn-lt"/>
              </a:rPr>
              <a:t>l</a:t>
            </a:r>
            <a:r>
              <a:rPr lang="en-US" sz="100" dirty="0">
                <a:latin typeface="+mn-lt"/>
              </a:rPr>
              <a:t> </a:t>
            </a:r>
            <a:r>
              <a:rPr lang="en-US" sz="2400" dirty="0">
                <a:latin typeface="+mn-lt"/>
              </a:rPr>
              <a:t>5 to specify appearance of h</a:t>
            </a:r>
            <a:r>
              <a:rPr lang="en-US" sz="100" dirty="0">
                <a:latin typeface="+mn-lt"/>
              </a:rPr>
              <a:t> </a:t>
            </a:r>
            <a:r>
              <a:rPr lang="en-US" sz="2400" dirty="0">
                <a:latin typeface="+mn-lt"/>
              </a:rPr>
              <a:t>t</a:t>
            </a:r>
            <a:r>
              <a:rPr lang="en-US" sz="100" dirty="0">
                <a:latin typeface="+mn-lt"/>
              </a:rPr>
              <a:t> </a:t>
            </a:r>
            <a:r>
              <a:rPr lang="en-US" sz="2400" dirty="0">
                <a:latin typeface="+mn-lt"/>
              </a:rPr>
              <a:t>m</a:t>
            </a:r>
            <a:r>
              <a:rPr lang="en-US" sz="100" dirty="0">
                <a:latin typeface="+mn-lt"/>
              </a:rPr>
              <a:t> </a:t>
            </a:r>
            <a:r>
              <a:rPr lang="en-US" sz="2400" dirty="0">
                <a:latin typeface="+mn-lt"/>
              </a:rPr>
              <a:t>l coded content.</a:t>
            </a:r>
          </a:p>
          <a:p>
            <a:pPr lvl="1"/>
            <a:r>
              <a:rPr lang="en-US" sz="2400" b="1" dirty="0">
                <a:latin typeface="+mn-lt"/>
              </a:rPr>
              <a:t>JavaScript</a:t>
            </a:r>
            <a:r>
              <a:rPr lang="en-US" sz="2400" dirty="0">
                <a:latin typeface="+mn-lt"/>
              </a:rPr>
              <a:t>: provides underlying logic of application.</a:t>
            </a:r>
          </a:p>
        </p:txBody>
      </p:sp>
    </p:spTree>
    <p:extLst>
      <p:ext uri="{BB962C8B-B14F-4D97-AF65-F5344CB8AC3E}">
        <p14:creationId xmlns:p14="http://schemas.microsoft.com/office/powerpoint/2010/main" val="49616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noAutofit/>
          </a:bodyPr>
          <a:lstStyle/>
          <a:p>
            <a:pPr lvl="0" defTabSz="685800">
              <a:spcBef>
                <a:spcPct val="0"/>
              </a:spcBef>
              <a:buClrTx/>
            </a:pPr>
            <a:r>
              <a:rPr lang="en-US" kern="1200" dirty="0">
                <a:latin typeface="Times New Roman" panose="02020603050405020304" pitchFamily="18" charset="0"/>
                <a:ea typeface="+mj-ea"/>
                <a:cs typeface="Times New Roman" panose="02020603050405020304" pitchFamily="18" charset="0"/>
              </a:rPr>
              <a:t>Which is Better?</a:t>
            </a:r>
          </a:p>
        </p:txBody>
      </p:sp>
      <p:sp>
        <p:nvSpPr>
          <p:cNvPr id="3" name="Text Placeholder 2"/>
          <p:cNvSpPr>
            <a:spLocks noGrp="1"/>
          </p:cNvSpPr>
          <p:nvPr>
            <p:ph type="body" idx="1"/>
          </p:nvPr>
        </p:nvSpPr>
        <p:spPr>
          <a:xfrm>
            <a:off x="457200" y="1600200"/>
            <a:ext cx="8229600" cy="4638040"/>
          </a:xfrm>
        </p:spPr>
        <p:txBody>
          <a:bodyPr wrap="square" lIns="91425" tIns="91425" rIns="91425" bIns="91425">
            <a:noAutofit/>
          </a:bodyPr>
          <a:lstStyle/>
          <a:p>
            <a:pPr marL="0" lvl="0" indent="0" defTabSz="685800">
              <a:spcBef>
                <a:spcPts val="0"/>
              </a:spcBef>
              <a:buSzPts val="2400"/>
              <a:buNone/>
            </a:pPr>
            <a:r>
              <a:rPr lang="en-US" sz="1400" kern="1200" dirty="0">
                <a:solidFill>
                  <a:srgbClr val="000000"/>
                </a:solidFill>
                <a:latin typeface="Arial (Body)"/>
                <a:ea typeface="+mn-ea"/>
                <a:cs typeface="+mn-cs"/>
              </a:rPr>
              <a:t>CE</a:t>
            </a:r>
            <a:r>
              <a:rPr lang="en-US" sz="100" kern="1200" dirty="0">
                <a:solidFill>
                  <a:srgbClr val="000000"/>
                </a:solidFill>
                <a:latin typeface="Arial (Body)"/>
                <a:ea typeface="+mn-ea"/>
                <a:cs typeface="+mn-cs"/>
              </a:rPr>
              <a:t> </a:t>
            </a:r>
            <a:r>
              <a:rPr lang="en-US" sz="1400" kern="1200" dirty="0">
                <a:solidFill>
                  <a:srgbClr val="000000"/>
                </a:solidFill>
                <a:latin typeface="Arial (Body)"/>
                <a:ea typeface="+mn-ea"/>
                <a:cs typeface="+mn-cs"/>
              </a:rPr>
              <a:t>5-3 How do native and Web-based mobile applications compare?</a:t>
            </a:r>
          </a:p>
          <a:p>
            <a:pPr marL="255651" lvl="0" indent="-255651" defTabSz="685800">
              <a:spcAft>
                <a:spcPct val="0"/>
              </a:spcAft>
              <a:buSzPts val="2400"/>
            </a:pPr>
            <a:r>
              <a:rPr lang="en-US" sz="2400" kern="1200" dirty="0">
                <a:solidFill>
                  <a:srgbClr val="000000"/>
                </a:solidFill>
                <a:latin typeface="Arial (Body)"/>
              </a:rPr>
              <a:t>Depends on:</a:t>
            </a:r>
          </a:p>
          <a:p>
            <a:pPr lvl="1" defTabSz="685800">
              <a:spcAft>
                <a:spcPct val="0"/>
              </a:spcAft>
              <a:buSzPts val="2400"/>
            </a:pPr>
            <a:r>
              <a:rPr lang="en-US" sz="2400" kern="1200" dirty="0">
                <a:solidFill>
                  <a:srgbClr val="000000"/>
                </a:solidFill>
                <a:latin typeface="Arial (Body)"/>
              </a:rPr>
              <a:t>Strategy and goals.</a:t>
            </a:r>
          </a:p>
          <a:p>
            <a:pPr lvl="1" defTabSz="685800">
              <a:spcAft>
                <a:spcPct val="0"/>
              </a:spcAft>
              <a:buSzPts val="2400"/>
            </a:pPr>
            <a:r>
              <a:rPr lang="en-US" sz="2400" kern="1200" dirty="0">
                <a:solidFill>
                  <a:srgbClr val="000000"/>
                </a:solidFill>
                <a:latin typeface="Arial (Body)"/>
              </a:rPr>
              <a:t>Application requirements.</a:t>
            </a:r>
          </a:p>
          <a:p>
            <a:pPr lvl="1" defTabSz="685800">
              <a:spcAft>
                <a:spcPct val="0"/>
              </a:spcAft>
              <a:buSzPts val="2400"/>
            </a:pPr>
            <a:r>
              <a:rPr lang="en-US" sz="2400" kern="1200" dirty="0">
                <a:solidFill>
                  <a:srgbClr val="000000"/>
                </a:solidFill>
                <a:latin typeface="Arial (Body)"/>
              </a:rPr>
              <a:t>Budget.</a:t>
            </a:r>
          </a:p>
          <a:p>
            <a:pPr lvl="1" defTabSz="685800">
              <a:spcAft>
                <a:spcPct val="0"/>
              </a:spcAft>
              <a:buSzPts val="2400"/>
            </a:pPr>
            <a:r>
              <a:rPr lang="en-US" sz="2400" kern="1200" dirty="0">
                <a:solidFill>
                  <a:srgbClr val="000000"/>
                </a:solidFill>
                <a:latin typeface="Arial (Body)"/>
              </a:rPr>
              <a:t>Schedule.</a:t>
            </a:r>
          </a:p>
          <a:p>
            <a:pPr lvl="1" defTabSz="685800">
              <a:spcAft>
                <a:spcPct val="0"/>
              </a:spcAft>
              <a:buSzPts val="2400"/>
            </a:pPr>
            <a:r>
              <a:rPr lang="en-US" sz="2400" kern="1200" dirty="0">
                <a:solidFill>
                  <a:srgbClr val="000000"/>
                </a:solidFill>
                <a:latin typeface="Arial (Body)"/>
              </a:rPr>
              <a:t>Tolerance for managing technical projects.</a:t>
            </a:r>
          </a:p>
          <a:p>
            <a:pPr lvl="1" defTabSz="685800">
              <a:spcAft>
                <a:spcPct val="0"/>
              </a:spcAft>
              <a:buSzPts val="2400"/>
            </a:pPr>
            <a:r>
              <a:rPr lang="en-US" sz="2400" kern="1200" dirty="0">
                <a:solidFill>
                  <a:srgbClr val="000000"/>
                </a:solidFill>
                <a:latin typeface="Arial (Body)"/>
              </a:rPr>
              <a:t>Need for application revenue.</a:t>
            </a:r>
          </a:p>
          <a:p>
            <a:pPr marL="255651" lvl="0" indent="-255651" defTabSz="685800">
              <a:spcAft>
                <a:spcPct val="0"/>
              </a:spcAft>
              <a:buSzPts val="2400"/>
            </a:pPr>
            <a:r>
              <a:rPr lang="en-US" sz="2400" kern="1200" dirty="0">
                <a:solidFill>
                  <a:srgbClr val="000000"/>
                </a:solidFill>
                <a:latin typeface="Arial (Body)"/>
              </a:rPr>
              <a:t>Thin-client applications cheaper to develop and maintain.</a:t>
            </a:r>
          </a:p>
          <a:p>
            <a:pPr marL="255651" lvl="0" indent="-255651" defTabSz="685800">
              <a:spcAft>
                <a:spcPct val="0"/>
              </a:spcAft>
              <a:buSzPts val="2400"/>
            </a:pPr>
            <a:r>
              <a:rPr lang="en-US" sz="2400" kern="1200" dirty="0">
                <a:solidFill>
                  <a:srgbClr val="000000"/>
                </a:solidFill>
                <a:latin typeface="Arial (Body)"/>
              </a:rPr>
              <a:t>May lack “Wow!” factor</a:t>
            </a:r>
          </a:p>
        </p:txBody>
      </p:sp>
    </p:spTree>
    <p:extLst>
      <p:ext uri="{BB962C8B-B14F-4D97-AF65-F5344CB8AC3E}">
        <p14:creationId xmlns:p14="http://schemas.microsoft.com/office/powerpoint/2010/main" val="1156482334"/>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8182</TotalTime>
  <Words>1511</Words>
  <Application>Microsoft Office PowerPoint</Application>
  <PresentationFormat>On-screen Show (4:3)</PresentationFormat>
  <Paragraphs>143</Paragraphs>
  <Slides>20</Slides>
  <Notes>18</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20</vt:i4>
      </vt:variant>
    </vt:vector>
  </HeadingPairs>
  <TitlesOfParts>
    <vt:vector size="29" baseType="lpstr">
      <vt:lpstr>Arial</vt:lpstr>
      <vt:lpstr>Arial (Body)</vt:lpstr>
      <vt:lpstr>Calibri</vt:lpstr>
      <vt:lpstr>Noto Sans Symbols</vt:lpstr>
      <vt:lpstr>Times New Roman</vt:lpstr>
      <vt:lpstr>Verdana</vt:lpstr>
      <vt:lpstr>508 Lecture</vt:lpstr>
      <vt:lpstr>1_508 Lecture</vt:lpstr>
      <vt:lpstr>Equation</vt:lpstr>
      <vt:lpstr>Experiencing M I S</vt:lpstr>
      <vt:lpstr>Study Questions</vt:lpstr>
      <vt:lpstr>What are Mobile Systems?</vt:lpstr>
      <vt:lpstr>Elements of Mobile Systems</vt:lpstr>
      <vt:lpstr>Five Components of Mobile Change and Opportunity</vt:lpstr>
      <vt:lpstr>Native vs Web Applications</vt:lpstr>
      <vt:lpstr>Developing Native Applications (1 of 2)</vt:lpstr>
      <vt:lpstr>Developing Native Applications (2 of 2)</vt:lpstr>
      <vt:lpstr>Which is Better?</vt:lpstr>
      <vt:lpstr>Sophisticated H T M L 5 Application (1 of 6)</vt:lpstr>
      <vt:lpstr>Sophisticated H T M L 5 Application (2 of 6)</vt:lpstr>
      <vt:lpstr>Sophisticated H T M L 5 Application (3 of 6)</vt:lpstr>
      <vt:lpstr>Sophisticated H T M L 5 Application (4 of 6)</vt:lpstr>
      <vt:lpstr>Sophisticated H T M L 5 Application (5 of 6)</vt:lpstr>
      <vt:lpstr>Sophisticated H T M L 5 Application (6 of 6)</vt:lpstr>
      <vt:lpstr>Personal Mobile Devices at Work</vt:lpstr>
      <vt:lpstr>Survey of Organizational B Y O D Policy</vt:lpstr>
      <vt:lpstr>Advantages of Example B Y O D Policies</vt:lpstr>
      <vt:lpstr>Active Review</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Experiencing MIS, 9e</dc:title>
  <dc:subject>BC3-MIS</dc:subject>
  <dc:creator>Kroenke/Boyle</dc:creator>
  <cp:keywords>Experiencing MIS</cp:keywords>
  <cp:lastModifiedBy>Gowthaman Sadhanandham, Integra-PDY, IN</cp:lastModifiedBy>
  <cp:revision>695</cp:revision>
  <dcterms:modified xsi:type="dcterms:W3CDTF">2020-02-11T14:14:14Z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