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9"/>
  </p:notesMasterIdLst>
  <p:handoutMasterIdLst>
    <p:handoutMasterId r:id="rId30"/>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28" r:id="rId17"/>
    <p:sldId id="318" r:id="rId18"/>
    <p:sldId id="319" r:id="rId19"/>
    <p:sldId id="320" r:id="rId20"/>
    <p:sldId id="321" r:id="rId21"/>
    <p:sldId id="322" r:id="rId22"/>
    <p:sldId id="323" r:id="rId23"/>
    <p:sldId id="324" r:id="rId24"/>
    <p:sldId id="325" r:id="rId25"/>
    <p:sldId id="326" r:id="rId26"/>
    <p:sldId id="327" r:id="rId27"/>
    <p:sldId id="304"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9"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9"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181A7-027E-4C5C-8B6A-BC4B5BF9475F}" v="1" dt="2020-02-10T00:57:01.325"/>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82" autoAdjust="0"/>
  </p:normalViewPr>
  <p:slideViewPr>
    <p:cSldViewPr snapToGrid="0" snapToObjects="1">
      <p:cViewPr varScale="1">
        <p:scale>
          <a:sx n="95" d="100"/>
          <a:sy n="95" d="100"/>
        </p:scale>
        <p:origin x="1962" y="78"/>
      </p:cViewPr>
      <p:guideLst>
        <p:guide orient="horz" pos="2160"/>
        <p:guide pos="2880"/>
      </p:guideLst>
    </p:cSldViewPr>
  </p:slideViewPr>
  <p:outlineViewPr>
    <p:cViewPr>
      <p:scale>
        <a:sx n="75" d="100"/>
        <a:sy n="75" d="100"/>
      </p:scale>
      <p:origin x="0" y="-403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64E181A7-027E-4C5C-8B6A-BC4B5BF9475F}"/>
    <pc:docChg chg="undo custSel modSld">
      <pc:chgData name="Robby Roth" userId="47608e0cc0708d8b" providerId="LiveId" clId="{64E181A7-027E-4C5C-8B6A-BC4B5BF9475F}" dt="2020-02-10T00:58:08.073" v="18" actId="1076"/>
      <pc:docMkLst>
        <pc:docMk/>
      </pc:docMkLst>
      <pc:sldChg chg="addSp modSp modCm">
        <pc:chgData name="Robby Roth" userId="47608e0cc0708d8b" providerId="LiveId" clId="{64E181A7-027E-4C5C-8B6A-BC4B5BF9475F}" dt="2020-02-10T00:58:08.073" v="18" actId="1076"/>
        <pc:sldMkLst>
          <pc:docMk/>
          <pc:sldMk cId="541150829" sldId="309"/>
        </pc:sldMkLst>
        <pc:spChg chg="add mod">
          <ac:chgData name="Robby Roth" userId="47608e0cc0708d8b" providerId="LiveId" clId="{64E181A7-027E-4C5C-8B6A-BC4B5BF9475F}" dt="2020-02-10T00:58:08.073" v="18" actId="1076"/>
          <ac:spMkLst>
            <pc:docMk/>
            <pc:sldMk cId="541150829" sldId="309"/>
            <ac:spMk id="4" creationId="{CE15EC95-DA58-4DD7-936A-CF06DEA92F79}"/>
          </ac:spMkLst>
        </pc:spChg>
        <pc:spChg chg="mod">
          <ac:chgData name="Robby Roth" userId="47608e0cc0708d8b" providerId="LiveId" clId="{64E181A7-027E-4C5C-8B6A-BC4B5BF9475F}" dt="2020-02-10T00:58:03.144" v="17" actId="1076"/>
          <ac:spMkLst>
            <pc:docMk/>
            <pc:sldMk cId="541150829" sldId="309"/>
            <ac:spMk id="13" creationId="{00000000-0000-0000-0000-000000000000}"/>
          </ac:spMkLst>
        </pc:spChg>
      </pc:sldChg>
    </pc:docChg>
  </pc:docChgLst>
  <pc:docChgLst>
    <pc:chgData name="Robby Roth" userId="47608e0cc0708d8b" providerId="LiveId" clId="{191AF477-2345-4DF1-A46C-5E1495F1ECD2}"/>
    <pc:docChg chg="custSel modSld">
      <pc:chgData name="Robby Roth" userId="47608e0cc0708d8b" providerId="LiveId" clId="{191AF477-2345-4DF1-A46C-5E1495F1ECD2}" dt="2020-02-10T23:07:54.915" v="4388" actId="962"/>
      <pc:docMkLst>
        <pc:docMk/>
      </pc:docMkLst>
      <pc:sldChg chg="modSp">
        <pc:chgData name="Robby Roth" userId="47608e0cc0708d8b" providerId="LiveId" clId="{191AF477-2345-4DF1-A46C-5E1495F1ECD2}" dt="2020-02-09T21:35:59.887" v="132" actId="962"/>
        <pc:sldMkLst>
          <pc:docMk/>
          <pc:sldMk cId="4140415912" sldId="301"/>
        </pc:sldMkLst>
        <pc:picChg chg="mod">
          <ac:chgData name="Robby Roth" userId="47608e0cc0708d8b" providerId="LiveId" clId="{191AF477-2345-4DF1-A46C-5E1495F1ECD2}" dt="2020-02-09T21:35:59.887" v="132" actId="962"/>
          <ac:picMkLst>
            <pc:docMk/>
            <pc:sldMk cId="4140415912" sldId="301"/>
            <ac:picMk id="8" creationId="{66F68693-04B9-45A8-9FEE-D461A6FE8391}"/>
          </ac:picMkLst>
        </pc:picChg>
      </pc:sldChg>
      <pc:sldChg chg="modSp">
        <pc:chgData name="Robby Roth" userId="47608e0cc0708d8b" providerId="LiveId" clId="{191AF477-2345-4DF1-A46C-5E1495F1ECD2}" dt="2020-02-10T22:47:19.187" v="440" actId="962"/>
        <pc:sldMkLst>
          <pc:docMk/>
          <pc:sldMk cId="1030718310" sldId="307"/>
        </pc:sldMkLst>
        <pc:picChg chg="mod">
          <ac:chgData name="Robby Roth" userId="47608e0cc0708d8b" providerId="LiveId" clId="{191AF477-2345-4DF1-A46C-5E1495F1ECD2}" dt="2020-02-10T22:47:19.187" v="440" actId="962"/>
          <ac:picMkLst>
            <pc:docMk/>
            <pc:sldMk cId="1030718310" sldId="307"/>
            <ac:picMk id="6" creationId="{F53AD9CE-F87A-4CA0-8350-6B83A2E885B9}"/>
          </ac:picMkLst>
        </pc:picChg>
      </pc:sldChg>
      <pc:sldChg chg="modSp">
        <pc:chgData name="Robby Roth" userId="47608e0cc0708d8b" providerId="LiveId" clId="{191AF477-2345-4DF1-A46C-5E1495F1ECD2}" dt="2020-02-10T22:47:33.610" v="442" actId="962"/>
        <pc:sldMkLst>
          <pc:docMk/>
          <pc:sldMk cId="3526789899" sldId="308"/>
        </pc:sldMkLst>
        <pc:picChg chg="mod">
          <ac:chgData name="Robby Roth" userId="47608e0cc0708d8b" providerId="LiveId" clId="{191AF477-2345-4DF1-A46C-5E1495F1ECD2}" dt="2020-02-10T22:47:33.610" v="442" actId="962"/>
          <ac:picMkLst>
            <pc:docMk/>
            <pc:sldMk cId="3526789899" sldId="308"/>
            <ac:picMk id="7" creationId="{00000000-0000-0000-0000-000000000000}"/>
          </ac:picMkLst>
        </pc:picChg>
      </pc:sldChg>
      <pc:sldChg chg="modSp addCm">
        <pc:chgData name="Robby Roth" userId="47608e0cc0708d8b" providerId="LiveId" clId="{191AF477-2345-4DF1-A46C-5E1495F1ECD2}" dt="2020-02-06T19:44:53.050" v="6" actId="1589"/>
        <pc:sldMkLst>
          <pc:docMk/>
          <pc:sldMk cId="541150829" sldId="309"/>
        </pc:sldMkLst>
        <pc:spChg chg="mod">
          <ac:chgData name="Robby Roth" userId="47608e0cc0708d8b" providerId="LiveId" clId="{191AF477-2345-4DF1-A46C-5E1495F1ECD2}" dt="2020-02-06T19:43:38.334" v="0" actId="255"/>
          <ac:spMkLst>
            <pc:docMk/>
            <pc:sldMk cId="541150829" sldId="309"/>
            <ac:spMk id="2" creationId="{00000000-0000-0000-0000-000000000000}"/>
          </ac:spMkLst>
        </pc:spChg>
        <pc:spChg chg="mod">
          <ac:chgData name="Robby Roth" userId="47608e0cc0708d8b" providerId="LiveId" clId="{191AF477-2345-4DF1-A46C-5E1495F1ECD2}" dt="2020-02-06T19:44:19.270" v="5" actId="20577"/>
          <ac:spMkLst>
            <pc:docMk/>
            <pc:sldMk cId="541150829" sldId="309"/>
            <ac:spMk id="13" creationId="{00000000-0000-0000-0000-000000000000}"/>
          </ac:spMkLst>
        </pc:spChg>
      </pc:sldChg>
      <pc:sldChg chg="modSp">
        <pc:chgData name="Robby Roth" userId="47608e0cc0708d8b" providerId="LiveId" clId="{191AF477-2345-4DF1-A46C-5E1495F1ECD2}" dt="2020-02-10T22:48:13.430" v="556" actId="962"/>
        <pc:sldMkLst>
          <pc:docMk/>
          <pc:sldMk cId="961556538" sldId="310"/>
        </pc:sldMkLst>
        <pc:picChg chg="mod">
          <ac:chgData name="Robby Roth" userId="47608e0cc0708d8b" providerId="LiveId" clId="{191AF477-2345-4DF1-A46C-5E1495F1ECD2}" dt="2020-02-10T22:48:13.430" v="556" actId="962"/>
          <ac:picMkLst>
            <pc:docMk/>
            <pc:sldMk cId="961556538" sldId="310"/>
            <ac:picMk id="4" creationId="{00000000-0000-0000-0000-000000000000}"/>
          </ac:picMkLst>
        </pc:picChg>
      </pc:sldChg>
      <pc:sldChg chg="modSp addCm">
        <pc:chgData name="Robby Roth" userId="47608e0cc0708d8b" providerId="LiveId" clId="{191AF477-2345-4DF1-A46C-5E1495F1ECD2}" dt="2020-02-10T22:49:02.915" v="692" actId="962"/>
        <pc:sldMkLst>
          <pc:docMk/>
          <pc:sldMk cId="3877147779" sldId="311"/>
        </pc:sldMkLst>
        <pc:spChg chg="mod">
          <ac:chgData name="Robby Roth" userId="47608e0cc0708d8b" providerId="LiveId" clId="{191AF477-2345-4DF1-A46C-5E1495F1ECD2}" dt="2020-02-06T19:45:53.073" v="9" actId="114"/>
          <ac:spMkLst>
            <pc:docMk/>
            <pc:sldMk cId="3877147779" sldId="311"/>
            <ac:spMk id="3" creationId="{00000000-0000-0000-0000-000000000000}"/>
          </ac:spMkLst>
        </pc:spChg>
        <pc:picChg chg="mod">
          <ac:chgData name="Robby Roth" userId="47608e0cc0708d8b" providerId="LiveId" clId="{191AF477-2345-4DF1-A46C-5E1495F1ECD2}" dt="2020-02-10T22:49:02.915" v="692" actId="962"/>
          <ac:picMkLst>
            <pc:docMk/>
            <pc:sldMk cId="3877147779" sldId="311"/>
            <ac:picMk id="6" creationId="{0EFE8E06-105D-415E-BD8C-16BEDDB281BF}"/>
          </ac:picMkLst>
        </pc:picChg>
      </pc:sldChg>
      <pc:sldChg chg="modSp addCm">
        <pc:chgData name="Robby Roth" userId="47608e0cc0708d8b" providerId="LiveId" clId="{191AF477-2345-4DF1-A46C-5E1495F1ECD2}" dt="2020-02-10T22:50:20.316" v="950" actId="962"/>
        <pc:sldMkLst>
          <pc:docMk/>
          <pc:sldMk cId="3707320144" sldId="312"/>
        </pc:sldMkLst>
        <pc:spChg chg="mod">
          <ac:chgData name="Robby Roth" userId="47608e0cc0708d8b" providerId="LiveId" clId="{191AF477-2345-4DF1-A46C-5E1495F1ECD2}" dt="2020-02-06T19:46:19.785" v="11" actId="20577"/>
          <ac:spMkLst>
            <pc:docMk/>
            <pc:sldMk cId="3707320144" sldId="312"/>
            <ac:spMk id="3" creationId="{00000000-0000-0000-0000-000000000000}"/>
          </ac:spMkLst>
        </pc:spChg>
        <pc:picChg chg="mod">
          <ac:chgData name="Robby Roth" userId="47608e0cc0708d8b" providerId="LiveId" clId="{191AF477-2345-4DF1-A46C-5E1495F1ECD2}" dt="2020-02-10T22:50:20.316" v="950" actId="962"/>
          <ac:picMkLst>
            <pc:docMk/>
            <pc:sldMk cId="3707320144" sldId="312"/>
            <ac:picMk id="16" creationId="{00000000-0000-0000-0000-000000000000}"/>
          </ac:picMkLst>
        </pc:picChg>
      </pc:sldChg>
      <pc:sldChg chg="modSp addCm">
        <pc:chgData name="Robby Roth" userId="47608e0cc0708d8b" providerId="LiveId" clId="{191AF477-2345-4DF1-A46C-5E1495F1ECD2}" dt="2020-02-10T22:51:27.146" v="1240" actId="962"/>
        <pc:sldMkLst>
          <pc:docMk/>
          <pc:sldMk cId="3864952990" sldId="313"/>
        </pc:sldMkLst>
        <pc:spChg chg="mod">
          <ac:chgData name="Robby Roth" userId="47608e0cc0708d8b" providerId="LiveId" clId="{191AF477-2345-4DF1-A46C-5E1495F1ECD2}" dt="2020-02-06T19:46:51.938" v="13" actId="20577"/>
          <ac:spMkLst>
            <pc:docMk/>
            <pc:sldMk cId="3864952990" sldId="313"/>
            <ac:spMk id="3" creationId="{00000000-0000-0000-0000-000000000000}"/>
          </ac:spMkLst>
        </pc:spChg>
        <pc:picChg chg="mod">
          <ac:chgData name="Robby Roth" userId="47608e0cc0708d8b" providerId="LiveId" clId="{191AF477-2345-4DF1-A46C-5E1495F1ECD2}" dt="2020-02-10T22:51:27.146" v="1240" actId="962"/>
          <ac:picMkLst>
            <pc:docMk/>
            <pc:sldMk cId="3864952990" sldId="313"/>
            <ac:picMk id="17" creationId="{00000000-0000-0000-0000-000000000000}"/>
          </ac:picMkLst>
        </pc:picChg>
      </pc:sldChg>
      <pc:sldChg chg="modSp addCm">
        <pc:chgData name="Robby Roth" userId="47608e0cc0708d8b" providerId="LiveId" clId="{191AF477-2345-4DF1-A46C-5E1495F1ECD2}" dt="2020-02-10T22:51:50.543" v="1302" actId="962"/>
        <pc:sldMkLst>
          <pc:docMk/>
          <pc:sldMk cId="1564039070" sldId="314"/>
        </pc:sldMkLst>
        <pc:spChg chg="mod">
          <ac:chgData name="Robby Roth" userId="47608e0cc0708d8b" providerId="LiveId" clId="{191AF477-2345-4DF1-A46C-5E1495F1ECD2}" dt="2020-02-06T19:47:27.633" v="17" actId="20577"/>
          <ac:spMkLst>
            <pc:docMk/>
            <pc:sldMk cId="1564039070" sldId="314"/>
            <ac:spMk id="14" creationId="{00000000-0000-0000-0000-000000000000}"/>
          </ac:spMkLst>
        </pc:spChg>
        <pc:picChg chg="mod">
          <ac:chgData name="Robby Roth" userId="47608e0cc0708d8b" providerId="LiveId" clId="{191AF477-2345-4DF1-A46C-5E1495F1ECD2}" dt="2020-02-10T22:51:50.543" v="1302" actId="962"/>
          <ac:picMkLst>
            <pc:docMk/>
            <pc:sldMk cId="1564039070" sldId="314"/>
            <ac:picMk id="13" creationId="{00000000-0000-0000-0000-000000000000}"/>
          </ac:picMkLst>
        </pc:picChg>
      </pc:sldChg>
      <pc:sldChg chg="modSp addCm modNotesTx">
        <pc:chgData name="Robby Roth" userId="47608e0cc0708d8b" providerId="LiveId" clId="{191AF477-2345-4DF1-A46C-5E1495F1ECD2}" dt="2020-02-10T22:55:32.568" v="1532" actId="962"/>
        <pc:sldMkLst>
          <pc:docMk/>
          <pc:sldMk cId="1427357679" sldId="317"/>
        </pc:sldMkLst>
        <pc:picChg chg="mod">
          <ac:chgData name="Robby Roth" userId="47608e0cc0708d8b" providerId="LiveId" clId="{191AF477-2345-4DF1-A46C-5E1495F1ECD2}" dt="2020-02-10T22:55:32.568" v="1532" actId="962"/>
          <ac:picMkLst>
            <pc:docMk/>
            <pc:sldMk cId="1427357679" sldId="317"/>
            <ac:picMk id="11" creationId="{00000000-0000-0000-0000-000000000000}"/>
          </ac:picMkLst>
        </pc:picChg>
      </pc:sldChg>
      <pc:sldChg chg="modSp">
        <pc:chgData name="Robby Roth" userId="47608e0cc0708d8b" providerId="LiveId" clId="{191AF477-2345-4DF1-A46C-5E1495F1ECD2}" dt="2020-02-10T22:58:21.619" v="2496" actId="962"/>
        <pc:sldMkLst>
          <pc:docMk/>
          <pc:sldMk cId="2613352850" sldId="318"/>
        </pc:sldMkLst>
        <pc:picChg chg="mod">
          <ac:chgData name="Robby Roth" userId="47608e0cc0708d8b" providerId="LiveId" clId="{191AF477-2345-4DF1-A46C-5E1495F1ECD2}" dt="2020-02-10T22:58:21.619" v="2496" actId="962"/>
          <ac:picMkLst>
            <pc:docMk/>
            <pc:sldMk cId="2613352850" sldId="318"/>
            <ac:picMk id="5" creationId="{0FBF5375-A566-40CF-A6E2-18CDF8FC3807}"/>
          </ac:picMkLst>
        </pc:picChg>
      </pc:sldChg>
      <pc:sldChg chg="modSp">
        <pc:chgData name="Robby Roth" userId="47608e0cc0708d8b" providerId="LiveId" clId="{191AF477-2345-4DF1-A46C-5E1495F1ECD2}" dt="2020-02-10T22:59:37.838" v="2728" actId="962"/>
        <pc:sldMkLst>
          <pc:docMk/>
          <pc:sldMk cId="101240496" sldId="319"/>
        </pc:sldMkLst>
        <pc:picChg chg="mod">
          <ac:chgData name="Robby Roth" userId="47608e0cc0708d8b" providerId="LiveId" clId="{191AF477-2345-4DF1-A46C-5E1495F1ECD2}" dt="2020-02-10T22:59:37.838" v="2728" actId="962"/>
          <ac:picMkLst>
            <pc:docMk/>
            <pc:sldMk cId="101240496" sldId="319"/>
            <ac:picMk id="5" creationId="{6EA3B7B0-1F1F-4287-9479-17CFCF6D741A}"/>
          </ac:picMkLst>
        </pc:picChg>
      </pc:sldChg>
      <pc:sldChg chg="modSp">
        <pc:chgData name="Robby Roth" userId="47608e0cc0708d8b" providerId="LiveId" clId="{191AF477-2345-4DF1-A46C-5E1495F1ECD2}" dt="2020-02-10T23:01:52.332" v="3084" actId="962"/>
        <pc:sldMkLst>
          <pc:docMk/>
          <pc:sldMk cId="3611781573" sldId="320"/>
        </pc:sldMkLst>
        <pc:grpChg chg="mod">
          <ac:chgData name="Robby Roth" userId="47608e0cc0708d8b" providerId="LiveId" clId="{191AF477-2345-4DF1-A46C-5E1495F1ECD2}" dt="2020-02-10T23:01:52.332" v="3084" actId="962"/>
          <ac:grpSpMkLst>
            <pc:docMk/>
            <pc:sldMk cId="3611781573" sldId="320"/>
            <ac:grpSpMk id="9" creationId="{D35F1C6A-3751-47FA-9F74-18D55A2426B0}"/>
          </ac:grpSpMkLst>
        </pc:grpChg>
      </pc:sldChg>
      <pc:sldChg chg="modSp">
        <pc:chgData name="Robby Roth" userId="47608e0cc0708d8b" providerId="LiveId" clId="{191AF477-2345-4DF1-A46C-5E1495F1ECD2}" dt="2020-02-10T23:03:22.310" v="3548" actId="962"/>
        <pc:sldMkLst>
          <pc:docMk/>
          <pc:sldMk cId="761668889" sldId="321"/>
        </pc:sldMkLst>
        <pc:grpChg chg="mod">
          <ac:chgData name="Robby Roth" userId="47608e0cc0708d8b" providerId="LiveId" clId="{191AF477-2345-4DF1-A46C-5E1495F1ECD2}" dt="2020-02-10T23:03:22.310" v="3548" actId="962"/>
          <ac:grpSpMkLst>
            <pc:docMk/>
            <pc:sldMk cId="761668889" sldId="321"/>
            <ac:grpSpMk id="7" creationId="{F7461FF0-6F63-4C6C-8192-4D1AD38FDCA7}"/>
          </ac:grpSpMkLst>
        </pc:grpChg>
      </pc:sldChg>
      <pc:sldChg chg="modSp addCm">
        <pc:chgData name="Robby Roth" userId="47608e0cc0708d8b" providerId="LiveId" clId="{191AF477-2345-4DF1-A46C-5E1495F1ECD2}" dt="2020-02-06T19:52:21.872" v="129" actId="1589"/>
        <pc:sldMkLst>
          <pc:docMk/>
          <pc:sldMk cId="2819071336" sldId="322"/>
        </pc:sldMkLst>
        <pc:spChg chg="mod">
          <ac:chgData name="Robby Roth" userId="47608e0cc0708d8b" providerId="LiveId" clId="{191AF477-2345-4DF1-A46C-5E1495F1ECD2}" dt="2020-02-06T19:52:08.680" v="128" actId="255"/>
          <ac:spMkLst>
            <pc:docMk/>
            <pc:sldMk cId="2819071336" sldId="322"/>
            <ac:spMk id="2" creationId="{00000000-0000-0000-0000-000000000000}"/>
          </ac:spMkLst>
        </pc:spChg>
      </pc:sldChg>
      <pc:sldChg chg="modSp">
        <pc:chgData name="Robby Roth" userId="47608e0cc0708d8b" providerId="LiveId" clId="{191AF477-2345-4DF1-A46C-5E1495F1ECD2}" dt="2020-02-10T23:04:09.022" v="3694" actId="962"/>
        <pc:sldMkLst>
          <pc:docMk/>
          <pc:sldMk cId="2785227966" sldId="323"/>
        </pc:sldMkLst>
        <pc:picChg chg="mod">
          <ac:chgData name="Robby Roth" userId="47608e0cc0708d8b" providerId="LiveId" clId="{191AF477-2345-4DF1-A46C-5E1495F1ECD2}" dt="2020-02-10T23:04:09.022" v="3694" actId="962"/>
          <ac:picMkLst>
            <pc:docMk/>
            <pc:sldMk cId="2785227966" sldId="323"/>
            <ac:picMk id="6" creationId="{07BD0B6A-7353-4232-85A9-9F55DE8BFDDB}"/>
          </ac:picMkLst>
        </pc:picChg>
      </pc:sldChg>
      <pc:sldChg chg="modSp">
        <pc:chgData name="Robby Roth" userId="47608e0cc0708d8b" providerId="LiveId" clId="{191AF477-2345-4DF1-A46C-5E1495F1ECD2}" dt="2020-02-10T23:05:16.716" v="4000" actId="962"/>
        <pc:sldMkLst>
          <pc:docMk/>
          <pc:sldMk cId="1004790059" sldId="324"/>
        </pc:sldMkLst>
        <pc:picChg chg="mod">
          <ac:chgData name="Robby Roth" userId="47608e0cc0708d8b" providerId="LiveId" clId="{191AF477-2345-4DF1-A46C-5E1495F1ECD2}" dt="2020-02-10T23:05:16.716" v="4000" actId="962"/>
          <ac:picMkLst>
            <pc:docMk/>
            <pc:sldMk cId="1004790059" sldId="324"/>
            <ac:picMk id="5" creationId="{3BE24E4C-215F-41F1-B6E4-AF5393330DCA}"/>
          </ac:picMkLst>
        </pc:picChg>
      </pc:sldChg>
      <pc:sldChg chg="modSp">
        <pc:chgData name="Robby Roth" userId="47608e0cc0708d8b" providerId="LiveId" clId="{191AF477-2345-4DF1-A46C-5E1495F1ECD2}" dt="2020-02-10T23:06:55.572" v="4132" actId="962"/>
        <pc:sldMkLst>
          <pc:docMk/>
          <pc:sldMk cId="815661105" sldId="325"/>
        </pc:sldMkLst>
        <pc:picChg chg="mod">
          <ac:chgData name="Robby Roth" userId="47608e0cc0708d8b" providerId="LiveId" clId="{191AF477-2345-4DF1-A46C-5E1495F1ECD2}" dt="2020-02-10T23:06:55.572" v="4132" actId="962"/>
          <ac:picMkLst>
            <pc:docMk/>
            <pc:sldMk cId="815661105" sldId="325"/>
            <ac:picMk id="5" creationId="{E0CB266A-815F-4F0B-8CEA-949C54780E86}"/>
          </ac:picMkLst>
        </pc:picChg>
      </pc:sldChg>
      <pc:sldChg chg="modSp">
        <pc:chgData name="Robby Roth" userId="47608e0cc0708d8b" providerId="LiveId" clId="{191AF477-2345-4DF1-A46C-5E1495F1ECD2}" dt="2020-02-10T23:07:54.915" v="4388" actId="962"/>
        <pc:sldMkLst>
          <pc:docMk/>
          <pc:sldMk cId="1323484797" sldId="326"/>
        </pc:sldMkLst>
        <pc:picChg chg="mod">
          <ac:chgData name="Robby Roth" userId="47608e0cc0708d8b" providerId="LiveId" clId="{191AF477-2345-4DF1-A46C-5E1495F1ECD2}" dt="2020-02-10T23:07:54.915" v="4388" actId="962"/>
          <ac:picMkLst>
            <pc:docMk/>
            <pc:sldMk cId="1323484797" sldId="326"/>
            <ac:picMk id="6" creationId="{B102369E-BB49-4753-8759-ACDBD78A4018}"/>
          </ac:picMkLst>
        </pc:picChg>
      </pc:sldChg>
      <pc:sldChg chg="modSp addCm modNotesTx">
        <pc:chgData name="Robby Roth" userId="47608e0cc0708d8b" providerId="LiveId" clId="{191AF477-2345-4DF1-A46C-5E1495F1ECD2}" dt="2020-02-10T22:57:10.372" v="2112" actId="962"/>
        <pc:sldMkLst>
          <pc:docMk/>
          <pc:sldMk cId="4073135336" sldId="328"/>
        </pc:sldMkLst>
        <pc:picChg chg="mod">
          <ac:chgData name="Robby Roth" userId="47608e0cc0708d8b" providerId="LiveId" clId="{191AF477-2345-4DF1-A46C-5E1495F1ECD2}" dt="2020-02-10T22:57:10.372" v="2112" actId="962"/>
          <ac:picMkLst>
            <pc:docMk/>
            <pc:sldMk cId="4073135336" sldId="328"/>
            <ac:picMk id="11"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ea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Chapter 5 provides the background for this Extension.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Example of relationships showing both maximum and minimum cardinalities.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409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Data integrity problems are serious. Information systems with poor reputations become serious burdens to the organizations that use them.</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585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Because department names are duplicated in Employee table, every row in table that has a value of “Accounting” must be changed to “Accounting and Finance.”</a:t>
            </a:r>
          </a:p>
          <a:p>
            <a:pPr marL="181240" lvl="0" indent="-181240" defTabSz="914400">
              <a:buFontTx/>
              <a:buChar char="•"/>
            </a:pPr>
            <a:r>
              <a:rPr lang="en-US" dirty="0">
                <a:solidFill>
                  <a:prstClr val="black"/>
                </a:solidFill>
                <a:latin typeface="Calibri" panose="020F0502020204030204"/>
                <a:ea typeface="+mn-ea"/>
                <a:cs typeface="+mn-cs"/>
              </a:rPr>
              <a:t>Problem with the table, there are two independent themes: Employee and Department.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530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lvl="0" indent="-181240" defTabSz="914400">
              <a:buFontTx/>
              <a:buChar char="•"/>
            </a:pPr>
            <a:r>
              <a:rPr lang="en-US" dirty="0">
                <a:solidFill>
                  <a:prstClr val="black"/>
                </a:solidFill>
                <a:latin typeface="Calibri" panose="020F0502020204030204"/>
                <a:ea typeface="+mn-ea"/>
                <a:cs typeface="+mn-cs"/>
              </a:rPr>
              <a:t>In figure CE6-7b, some rows show Dept. 100 is “Accounting and Finance,” others show Dept. 100 is “Accounting.” Which is correct? </a:t>
            </a:r>
          </a:p>
          <a:p>
            <a:pPr marL="181240" lvl="0" indent="-181240" defTabSz="914400">
              <a:buFontTx/>
              <a:buChar char="•"/>
            </a:pPr>
            <a:r>
              <a:rPr lang="en-US" dirty="0">
                <a:solidFill>
                  <a:prstClr val="black"/>
                </a:solidFill>
                <a:latin typeface="Calibri" panose="020F0502020204030204"/>
                <a:ea typeface="+mn-ea"/>
                <a:cs typeface="+mn-cs"/>
              </a:rPr>
              <a:t>Illustrates data integrity issues that can arise when tables are poorly structured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67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Calibri" panose="020F0502020204030204"/>
                <a:ea typeface="+mn-ea"/>
                <a:cs typeface="+mn-cs"/>
              </a:rPr>
              <a:t>Transforming the table into two tables., department name is stored just once. Therefore no data inconsistencies can occur.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000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Normalized tables eliminates data duplication, can make processing time slower. Such trade-offs are important considerations in database design.</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908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lvl="0" indent="-181240" defTabSz="914400">
              <a:buFontTx/>
              <a:buChar char="•"/>
            </a:pPr>
            <a:r>
              <a:rPr lang="en-US" dirty="0">
                <a:solidFill>
                  <a:prstClr val="black"/>
                </a:solidFill>
                <a:latin typeface="Calibri" panose="020F0502020204030204"/>
                <a:ea typeface="+mn-ea"/>
                <a:cs typeface="+mn-cs"/>
              </a:rPr>
              <a:t>To represent an N:M relationship, a third table is created, as shown in two tables on the right. </a:t>
            </a:r>
          </a:p>
          <a:p>
            <a:pPr marL="181240" lvl="0" indent="-181240" defTabSz="914400">
              <a:buFontTx/>
              <a:buChar char="•"/>
            </a:pPr>
            <a:r>
              <a:rPr lang="en-US" dirty="0">
                <a:solidFill>
                  <a:prstClr val="black"/>
                </a:solidFill>
                <a:latin typeface="Calibri" panose="020F0502020204030204"/>
                <a:ea typeface="+mn-ea"/>
                <a:cs typeface="+mn-cs"/>
              </a:rPr>
              <a:t>Top table has two columns, AdviserName and EmailAddress. AdvisorName field in the lower right table is a foreign key that links records of top table to those of lower table by matching AdvisorName values.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943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To represent an N:M relationship, you need to create an intersection table, as shown in figure on the right.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92628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Users are the final judges as to what data the database should contain and how the records in that database should be related to one another.</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User review of the data model is crucial.</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99150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data model has an entity for Prospect, an entity for Employee, and three additional entities for Contact, Phone, and Work.</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584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chapter discusses how database application systems are developed, components of the entity-relationship data model, how a data model is transformed into a database design, and describes the users’ role in database development.</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8292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chapter discusses how database application systems are developed, components of the entity-relationship data model, how a data model is transformed into a database design, and describes the users’ role in database development.</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0208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By the end of this chapter extension, when we return to this fund-raising situation, you will know what to do.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509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Figure summarizes database application system development process.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design of the database depends entirely on how users view their business environment, user involvement is critical for database development.</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 database must include all the data necessary for users to perform their jobs. Ideally, it contains that amount of data and no more. So, developers must rely on users to tell them what to include in the database.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293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Emphasize important role of users.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209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Entity-relationship (E-R) data model is a tool for constructing data models. </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Developers use it to describe the content of a data model by defining the things (entities) to be stored in the database and relationships among those entities. </a:t>
            </a: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a:p>
            <a:pPr lvl="0" defTabSz="914400"/>
            <a:r>
              <a:rPr lang="en-US" dirty="0">
                <a:solidFill>
                  <a:prstClr val="black"/>
                </a:solidFill>
                <a:latin typeface="Calibri" panose="020F0502020204030204"/>
                <a:ea typeface="+mn-ea"/>
                <a:cs typeface="+mn-cs"/>
              </a:rPr>
              <a:t>A second, less popular tool for data modeling is the Unified Modeling Language (UML). Not discussed in chapter.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5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lvl="0" indent="-181240" defTabSz="914400">
              <a:buFontTx/>
              <a:buChar char="•"/>
            </a:pPr>
            <a:r>
              <a:rPr lang="en-US" dirty="0">
                <a:solidFill>
                  <a:prstClr val="black"/>
                </a:solidFill>
                <a:latin typeface="Calibri" panose="020F0502020204030204"/>
                <a:ea typeface="+mn-ea"/>
                <a:cs typeface="+mn-cs"/>
              </a:rPr>
              <a:t>Notice entities Email and Office_Visit do not have an identifier (primary key). Unlike Student or Adviser, the users do not have an attribute that identifies a particular email or office visit.</a:t>
            </a:r>
          </a:p>
          <a:p>
            <a:pPr marL="181240" lvl="0" indent="-181240" defTabSz="914400">
              <a:buFontTx/>
              <a:buChar char="•"/>
            </a:pPr>
            <a:r>
              <a:rPr lang="en-US" dirty="0">
                <a:solidFill>
                  <a:prstClr val="black"/>
                </a:solidFill>
                <a:latin typeface="Calibri" panose="020F0502020204030204"/>
                <a:ea typeface="+mn-ea"/>
                <a:cs typeface="+mn-cs"/>
              </a:rPr>
              <a:t>Database designer will deal with missing identifiers by adding columns, possibly using hidden identifiers, to implement the users’ view.</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393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 This figure depicts relationships among the entities.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989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Note use of crow’s foot to depict 1:N and N:M relationships between tables.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903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1681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68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6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124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48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828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545080" y="6474315"/>
            <a:ext cx="6275783" cy="246526"/>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82" r:id="rId14"/>
    <p:sldLayoutId id="2147483683"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Database_normalizatio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jp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5.jp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jp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8.jpg"/><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4916692" y="2209800"/>
            <a:ext cx="3882616" cy="815283"/>
          </a:xfrm>
        </p:spPr>
        <p:txBody>
          <a:bodyPr/>
          <a:lstStyle/>
          <a:p>
            <a:pPr algn="ctr"/>
            <a:r>
              <a:rPr lang="en-US" b="1" dirty="0">
                <a:latin typeface="+mn-lt"/>
              </a:rPr>
              <a:t>Chapter Extension 6</a:t>
            </a:r>
          </a:p>
        </p:txBody>
      </p:sp>
      <p:sp>
        <p:nvSpPr>
          <p:cNvPr id="5" name="Text Placeholder 4"/>
          <p:cNvSpPr>
            <a:spLocks noGrp="1"/>
          </p:cNvSpPr>
          <p:nvPr>
            <p:ph type="body" idx="3"/>
          </p:nvPr>
        </p:nvSpPr>
        <p:spPr>
          <a:xfrm>
            <a:off x="5029200" y="3114462"/>
            <a:ext cx="3657600" cy="793304"/>
          </a:xfrm>
        </p:spPr>
        <p:txBody>
          <a:bodyPr/>
          <a:lstStyle/>
          <a:p>
            <a:pPr algn="ctr"/>
            <a:r>
              <a:rPr lang="en-US" dirty="0">
                <a:latin typeface="+mn-lt"/>
              </a:rPr>
              <a:t>Database Design</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735917" y="1850537"/>
            <a:ext cx="3418851" cy="4375951"/>
          </a:xfrm>
          <a:prstGeom prst="rect">
            <a:avLst/>
          </a:prstGeom>
          <a:ln w="9525">
            <a:solidFill>
              <a:schemeClr val="tx1"/>
            </a:solidFill>
          </a:ln>
        </p:spPr>
      </p:pic>
      <p:sp>
        <p:nvSpPr>
          <p:cNvPr id="6" name="Text Placeholder 5"/>
          <p:cNvSpPr>
            <a:spLocks noGrp="1"/>
          </p:cNvSpPr>
          <p:nvPr>
            <p:ph type="body" idx="13"/>
          </p:nvPr>
        </p:nvSpPr>
        <p:spPr>
          <a:xfrm>
            <a:off x="2545080"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5319252" y="4601497"/>
            <a:ext cx="2753032" cy="830997"/>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chor="b">
            <a:noAutofit/>
          </a:bodyPr>
          <a:lstStyle/>
          <a:p>
            <a:r>
              <a:rPr lang="en-US" dirty="0"/>
              <a:t>Sample Relationships Version 2</a:t>
            </a:r>
          </a:p>
        </p:txBody>
      </p:sp>
      <p:sp>
        <p:nvSpPr>
          <p:cNvPr id="3" name="Text Placeholder 2"/>
          <p:cNvSpPr>
            <a:spLocks noGrp="1"/>
          </p:cNvSpPr>
          <p:nvPr>
            <p:ph type="body" idx="1"/>
          </p:nvPr>
        </p:nvSpPr>
        <p:spPr>
          <a:xfrm>
            <a:off x="457200" y="1600200"/>
            <a:ext cx="8229600" cy="867697"/>
          </a:xfrm>
        </p:spPr>
        <p:txBody>
          <a:bodyPr/>
          <a:lstStyle/>
          <a:p>
            <a:pPr marL="0" indent="0">
              <a:buNone/>
            </a:pPr>
            <a:r>
              <a:rPr lang="en-US" sz="1400" dirty="0">
                <a:latin typeface="+mn-lt"/>
              </a:rPr>
              <a:t>CE</a:t>
            </a:r>
            <a:r>
              <a:rPr lang="en-US" sz="100" dirty="0">
                <a:latin typeface="+mn-lt"/>
              </a:rPr>
              <a:t> </a:t>
            </a:r>
            <a:r>
              <a:rPr lang="en-US" sz="1400" dirty="0">
                <a:latin typeface="+mn-lt"/>
              </a:rPr>
              <a:t>6-3 What are the components of the entity-relationship data model?</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6-5</a:t>
            </a:r>
            <a:r>
              <a:rPr lang="en-US" sz="2200" dirty="0">
                <a:latin typeface="+mn-lt"/>
              </a:rPr>
              <a:t> Sample Relationships—Version 2</a:t>
            </a:r>
          </a:p>
        </p:txBody>
      </p:sp>
      <p:pic>
        <p:nvPicPr>
          <p:cNvPr id="17" name="Picture 16" descr="Figure showing version 2 of sample relationships. A department has many advisers, An adviser belongs to many departments.&#10;An adviser has many students. A students has one and only one adviser."/>
          <p:cNvPicPr>
            <a:picLocks noChangeAspect="1"/>
          </p:cNvPicPr>
          <p:nvPr/>
        </p:nvPicPr>
        <p:blipFill>
          <a:blip r:embed="rId2"/>
          <a:srcRect/>
          <a:stretch/>
        </p:blipFill>
        <p:spPr>
          <a:xfrm>
            <a:off x="457200" y="2939641"/>
            <a:ext cx="8035006" cy="2197810"/>
          </a:xfrm>
          <a:prstGeom prst="rect">
            <a:avLst/>
          </a:prstGeom>
        </p:spPr>
      </p:pic>
    </p:spTree>
    <p:extLst>
      <p:ext uri="{BB962C8B-B14F-4D97-AF65-F5344CB8AC3E}">
        <p14:creationId xmlns:p14="http://schemas.microsoft.com/office/powerpoint/2010/main" val="386495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Crow’s-Foot Diagram Version</a:t>
            </a:r>
          </a:p>
        </p:txBody>
      </p:sp>
      <p:sp>
        <p:nvSpPr>
          <p:cNvPr id="14" name="Text Placeholder 13"/>
          <p:cNvSpPr>
            <a:spLocks noGrp="1"/>
          </p:cNvSpPr>
          <p:nvPr>
            <p:ph type="body" idx="1"/>
          </p:nvPr>
        </p:nvSpPr>
        <p:spPr>
          <a:xfrm>
            <a:off x="457200" y="1600201"/>
            <a:ext cx="8229600" cy="1205860"/>
          </a:xfrm>
        </p:spPr>
        <p:txBody>
          <a:bodyPr/>
          <a:lstStyle/>
          <a:p>
            <a:pPr marL="0" indent="0">
              <a:buNone/>
            </a:pPr>
            <a:r>
              <a:rPr lang="en-US" sz="1400" dirty="0">
                <a:latin typeface="+mn-lt"/>
              </a:rPr>
              <a:t>CE</a:t>
            </a:r>
            <a:r>
              <a:rPr lang="en-US" sz="100" dirty="0">
                <a:latin typeface="+mn-lt"/>
              </a:rPr>
              <a:t> </a:t>
            </a:r>
            <a:r>
              <a:rPr lang="en-US" sz="1400" dirty="0">
                <a:latin typeface="+mn-lt"/>
              </a:rPr>
              <a:t>6-3 What are the components of the entity-relationship data model?</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6-6</a:t>
            </a:r>
            <a:r>
              <a:rPr lang="en-US" sz="2200" dirty="0">
                <a:latin typeface="+mn-lt"/>
              </a:rPr>
              <a:t> Example Relationships Showing Both Maximum and Minimum Cardinalities</a:t>
            </a:r>
          </a:p>
        </p:txBody>
      </p:sp>
      <p:pic>
        <p:nvPicPr>
          <p:cNvPr id="13" name="Picture 12" descr="Figure showing maximum and minimum cardinalities of sample relationshipsusing the Crow's foot notation."/>
          <p:cNvPicPr>
            <a:picLocks noChangeAspect="1"/>
          </p:cNvPicPr>
          <p:nvPr/>
        </p:nvPicPr>
        <p:blipFill>
          <a:blip r:embed="rId3"/>
          <a:srcRect/>
          <a:stretch/>
        </p:blipFill>
        <p:spPr>
          <a:xfrm>
            <a:off x="904310" y="2963537"/>
            <a:ext cx="7310017" cy="2071171"/>
          </a:xfrm>
          <a:prstGeom prst="rect">
            <a:avLst/>
          </a:prstGeom>
        </p:spPr>
      </p:pic>
    </p:spTree>
    <p:extLst>
      <p:ext uri="{BB962C8B-B14F-4D97-AF65-F5344CB8AC3E}">
        <p14:creationId xmlns:p14="http://schemas.microsoft.com/office/powerpoint/2010/main" val="156403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Normalization</a:t>
            </a:r>
          </a:p>
        </p:txBody>
      </p:sp>
      <p:sp>
        <p:nvSpPr>
          <p:cNvPr id="4" name="Text Placeholder 3"/>
          <p:cNvSpPr>
            <a:spLocks noGrp="1"/>
          </p:cNvSpPr>
          <p:nvPr>
            <p:ph type="body" idx="1"/>
          </p:nvPr>
        </p:nvSpPr>
        <p:spPr/>
        <p:txBody>
          <a:bodyPr wrap="square" lIns="91425" tIns="91425" rIns="91425" bIns="91425">
            <a:noAutofit/>
          </a:bodyPr>
          <a:lstStyle/>
          <a:p>
            <a:pPr marL="0" lvl="0" indent="0" defTabSz="685800">
              <a:spcAft>
                <a:spcPct val="0"/>
              </a:spcAft>
              <a:buSzPts val="2400"/>
              <a:buNone/>
            </a:pPr>
            <a:r>
              <a:rPr lang="en-US" sz="1400" dirty="0">
                <a:latin typeface="+mn-lt"/>
              </a:rPr>
              <a:t>CE</a:t>
            </a:r>
            <a:r>
              <a:rPr lang="en-US" sz="100" dirty="0">
                <a:latin typeface="+mn-lt"/>
              </a:rPr>
              <a:t> </a:t>
            </a:r>
            <a:r>
              <a:rPr lang="en-US" sz="1400" dirty="0">
                <a:latin typeface="+mn-lt"/>
              </a:rPr>
              <a:t>6-4 How is a data model transformed into a database design?</a:t>
            </a:r>
            <a:endParaRPr lang="en-US" sz="1400" dirty="0">
              <a:latin typeface="+mn-lt"/>
              <a:hlinkClick r:id="rId2"/>
            </a:endParaRPr>
          </a:p>
          <a:p>
            <a:pPr marL="255651" lvl="0" indent="-255651" defTabSz="685800">
              <a:spcAft>
                <a:spcPct val="0"/>
              </a:spcAft>
              <a:buSzPts val="2400"/>
            </a:pPr>
            <a:r>
              <a:rPr lang="en-US" sz="2400" kern="1200" dirty="0">
                <a:solidFill>
                  <a:srgbClr val="000000"/>
                </a:solidFill>
                <a:latin typeface="+mn-lt"/>
                <a:ea typeface="+mn-ea"/>
                <a:cs typeface="+mn-cs"/>
                <a:hlinkClick r:id="rId2"/>
              </a:rPr>
              <a:t>Normalization</a:t>
            </a:r>
            <a:endParaRPr lang="en-US" sz="2400" kern="1200" dirty="0">
              <a:solidFill>
                <a:srgbClr val="000000"/>
              </a:solidFill>
              <a:latin typeface="+mn-lt"/>
              <a:ea typeface="+mn-ea"/>
              <a:cs typeface="+mn-cs"/>
            </a:endParaRPr>
          </a:p>
          <a:p>
            <a:pPr marL="741553" lvl="1" indent="-284353" defTabSz="685800">
              <a:spcAft>
                <a:spcPct val="0"/>
              </a:spcAft>
              <a:buSzPts val="2400"/>
            </a:pPr>
            <a:r>
              <a:rPr lang="en-US" sz="2400" kern="1200" dirty="0">
                <a:solidFill>
                  <a:srgbClr val="000000"/>
                </a:solidFill>
                <a:latin typeface="+mn-lt"/>
                <a:ea typeface="+mn-ea"/>
                <a:cs typeface="+mn-cs"/>
              </a:rPr>
              <a:t>Converting poorly structured tables into two or more well-structured tables.</a:t>
            </a:r>
          </a:p>
          <a:p>
            <a:pPr marL="741553" lvl="1" indent="-284353" defTabSz="685800">
              <a:spcAft>
                <a:spcPct val="0"/>
              </a:spcAft>
              <a:buSzPts val="2400"/>
            </a:pPr>
            <a:r>
              <a:rPr lang="en-US" sz="2400" kern="1200" dirty="0">
                <a:solidFill>
                  <a:srgbClr val="000000"/>
                </a:solidFill>
                <a:latin typeface="+mn-lt"/>
                <a:ea typeface="+mn-ea"/>
                <a:cs typeface="+mn-cs"/>
              </a:rPr>
              <a:t>Goal</a:t>
            </a:r>
          </a:p>
          <a:p>
            <a:pPr marL="1144778" lvl="2" indent="-230378" defTabSz="685800">
              <a:spcAft>
                <a:spcPct val="0"/>
              </a:spcAft>
              <a:buSzPts val="2400"/>
            </a:pPr>
            <a:r>
              <a:rPr lang="en-US" sz="2400" kern="1200" dirty="0">
                <a:solidFill>
                  <a:srgbClr val="000000"/>
                </a:solidFill>
                <a:latin typeface="+mn-lt"/>
                <a:ea typeface="+mn-ea"/>
                <a:cs typeface="+mn-cs"/>
              </a:rPr>
              <a:t>Construct tables with single theme or entity.</a:t>
            </a:r>
          </a:p>
          <a:p>
            <a:pPr marL="741553" lvl="1" indent="-284353" defTabSz="685800">
              <a:spcAft>
                <a:spcPct val="0"/>
              </a:spcAft>
              <a:buSzPts val="2400"/>
            </a:pPr>
            <a:r>
              <a:rPr lang="en-US" sz="2400" kern="1200" dirty="0">
                <a:solidFill>
                  <a:srgbClr val="000000"/>
                </a:solidFill>
                <a:latin typeface="+mn-lt"/>
                <a:ea typeface="+mn-ea"/>
                <a:cs typeface="+mn-cs"/>
              </a:rPr>
              <a:t>Purpose</a:t>
            </a:r>
          </a:p>
          <a:p>
            <a:pPr marL="1144778" lvl="2" indent="-230378" defTabSz="685800">
              <a:spcAft>
                <a:spcPct val="0"/>
              </a:spcAft>
              <a:buSzPts val="2400"/>
            </a:pPr>
            <a:r>
              <a:rPr lang="en-US" sz="2400" kern="1200" dirty="0">
                <a:solidFill>
                  <a:srgbClr val="000000"/>
                </a:solidFill>
                <a:latin typeface="+mn-lt"/>
                <a:ea typeface="+mn-ea"/>
                <a:cs typeface="+mn-cs"/>
              </a:rPr>
              <a:t>Minimize data integrity problems.</a:t>
            </a:r>
          </a:p>
        </p:txBody>
      </p:sp>
    </p:spTree>
    <p:extLst>
      <p:ext uri="{BB962C8B-B14F-4D97-AF65-F5344CB8AC3E}">
        <p14:creationId xmlns:p14="http://schemas.microsoft.com/office/powerpoint/2010/main" val="373523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Data Integrity Problems</a:t>
            </a:r>
          </a:p>
        </p:txBody>
      </p:sp>
      <p:sp>
        <p:nvSpPr>
          <p:cNvPr id="4" name="Text Placeholder 3"/>
          <p:cNvSpPr>
            <a:spLocks noGrp="1"/>
          </p:cNvSpPr>
          <p:nvPr>
            <p:ph type="body" idx="1"/>
          </p:nvPr>
        </p:nvSpPr>
        <p:spPr/>
        <p:txBody>
          <a:bodyPr wrap="square" lIns="91425" tIns="91425" rIns="91425" bIns="91425">
            <a:noAutofit/>
          </a:bodyPr>
          <a:lstStyle/>
          <a:p>
            <a:pPr marL="0" lvl="0" indent="0" defTabSz="685800">
              <a:spcAft>
                <a:spcPct val="0"/>
              </a:spcAft>
              <a:buSzPts val="240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255651" lvl="0" indent="-255651" defTabSz="685800">
              <a:spcAft>
                <a:spcPct val="0"/>
              </a:spcAft>
              <a:buSzPts val="2400"/>
            </a:pPr>
            <a:r>
              <a:rPr lang="en-US" sz="2400" kern="1200" dirty="0">
                <a:solidFill>
                  <a:srgbClr val="000000"/>
                </a:solidFill>
                <a:latin typeface="+mn-lt"/>
                <a:ea typeface="+mn-ea"/>
                <a:cs typeface="+mn-cs"/>
              </a:rPr>
              <a:t>Data integrity problems.</a:t>
            </a:r>
          </a:p>
          <a:p>
            <a:pPr marL="741600" lvl="1" indent="-284400" defTabSz="685800">
              <a:spcAft>
                <a:spcPct val="0"/>
              </a:spcAft>
              <a:buSzPts val="2400"/>
              <a:buFontTx/>
              <a:buChar char="–"/>
            </a:pPr>
            <a:r>
              <a:rPr lang="en-US" sz="2400" kern="1200" dirty="0">
                <a:solidFill>
                  <a:srgbClr val="000000"/>
                </a:solidFill>
                <a:latin typeface="+mn-lt"/>
                <a:ea typeface="+mn-ea"/>
                <a:cs typeface="+mn-cs"/>
              </a:rPr>
              <a:t>Incorrect or inconsistent information.</a:t>
            </a:r>
          </a:p>
          <a:p>
            <a:pPr marL="741600" lvl="1" indent="-284400" defTabSz="685800">
              <a:spcAft>
                <a:spcPct val="0"/>
              </a:spcAft>
              <a:buSzPts val="2400"/>
              <a:buFontTx/>
              <a:buChar char="–"/>
            </a:pPr>
            <a:r>
              <a:rPr lang="en-US" sz="2400" kern="1200" dirty="0">
                <a:solidFill>
                  <a:srgbClr val="000000"/>
                </a:solidFill>
                <a:latin typeface="+mn-lt"/>
                <a:ea typeface="+mn-ea"/>
                <a:cs typeface="+mn-cs"/>
              </a:rPr>
              <a:t>Users lose confidence in information.</a:t>
            </a:r>
          </a:p>
          <a:p>
            <a:pPr marL="741600" lvl="1" indent="-284400" defTabSz="685800">
              <a:spcAft>
                <a:spcPct val="0"/>
              </a:spcAft>
              <a:buSzPts val="2400"/>
              <a:buFontTx/>
              <a:buChar char="–"/>
            </a:pPr>
            <a:r>
              <a:rPr lang="en-US" sz="2400" kern="1200" dirty="0">
                <a:solidFill>
                  <a:srgbClr val="000000"/>
                </a:solidFill>
                <a:latin typeface="+mn-lt"/>
                <a:ea typeface="+mn-ea"/>
                <a:cs typeface="+mn-cs"/>
              </a:rPr>
              <a:t>System gets a poor reputation.</a:t>
            </a:r>
          </a:p>
          <a:p>
            <a:pPr marL="255651" lvl="0" indent="-255651" defTabSz="685800">
              <a:spcAft>
                <a:spcPct val="0"/>
              </a:spcAft>
              <a:buSzPts val="2400"/>
            </a:pPr>
            <a:r>
              <a:rPr lang="en-US" sz="2400" kern="1200" dirty="0">
                <a:solidFill>
                  <a:srgbClr val="000000"/>
                </a:solidFill>
                <a:latin typeface="+mn-lt"/>
                <a:ea typeface="+mn-ea"/>
                <a:cs typeface="+mn-cs"/>
              </a:rPr>
              <a:t>Can only occur if data are duplicated.</a:t>
            </a:r>
          </a:p>
        </p:txBody>
      </p:sp>
    </p:spTree>
    <p:extLst>
      <p:ext uri="{BB962C8B-B14F-4D97-AF65-F5344CB8AC3E}">
        <p14:creationId xmlns:p14="http://schemas.microsoft.com/office/powerpoint/2010/main" val="334029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Poorly Designed Employee Table Causes Data Integrity Problem</a:t>
            </a:r>
            <a:endParaRPr lang="en-US" b="0" kern="1200" dirty="0">
              <a:latin typeface="Times New Roman" panose="02020603050405020304" pitchFamily="18" charset="0"/>
              <a:ea typeface="+mj-ea"/>
              <a:cs typeface="Times New Roman" panose="02020603050405020304" pitchFamily="18" charset="0"/>
            </a:endParaRPr>
          </a:p>
        </p:txBody>
      </p:sp>
      <p:sp>
        <p:nvSpPr>
          <p:cNvPr id="12" name="Text Placeholder 11"/>
          <p:cNvSpPr>
            <a:spLocks noGrp="1"/>
          </p:cNvSpPr>
          <p:nvPr>
            <p:ph type="body" idx="1"/>
          </p:nvPr>
        </p:nvSpPr>
        <p:spPr>
          <a:xfrm>
            <a:off x="457200" y="1600200"/>
            <a:ext cx="8229600" cy="897193"/>
          </a:xfrm>
        </p:spPr>
        <p:txBody>
          <a:bodyPr/>
          <a:lstStyle/>
          <a:p>
            <a:pPr marL="0" indent="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6-7a</a:t>
            </a:r>
            <a:r>
              <a:rPr lang="en-US" sz="2200" dirty="0">
                <a:latin typeface="+mn-lt"/>
              </a:rPr>
              <a:t> A Poorly Designed Employee Table</a:t>
            </a:r>
          </a:p>
        </p:txBody>
      </p:sp>
      <p:pic>
        <p:nvPicPr>
          <p:cNvPr id="11" name="Picture 10" descr="Figure showing a poorly designed employee table. The Employee table includes both the department ID and the department name as a part of its fields."/>
          <p:cNvPicPr>
            <a:picLocks noChangeAspect="1"/>
          </p:cNvPicPr>
          <p:nvPr/>
        </p:nvPicPr>
        <p:blipFill>
          <a:blip r:embed="rId3"/>
          <a:srcRect/>
          <a:stretch/>
        </p:blipFill>
        <p:spPr>
          <a:xfrm>
            <a:off x="1116985" y="2663114"/>
            <a:ext cx="6910029" cy="2831756"/>
          </a:xfrm>
          <a:prstGeom prst="rect">
            <a:avLst/>
          </a:prstGeom>
        </p:spPr>
      </p:pic>
    </p:spTree>
    <p:extLst>
      <p:ext uri="{BB962C8B-B14F-4D97-AF65-F5344CB8AC3E}">
        <p14:creationId xmlns:p14="http://schemas.microsoft.com/office/powerpoint/2010/main" val="142735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Poorly Designed Employee Table Causes Data Integrity Problem (con’t)</a:t>
            </a:r>
            <a:endParaRPr lang="en-US" b="0" kern="1200" dirty="0">
              <a:latin typeface="Times New Roman" panose="02020603050405020304" pitchFamily="18" charset="0"/>
              <a:ea typeface="+mj-ea"/>
              <a:cs typeface="Times New Roman" panose="02020603050405020304" pitchFamily="18" charset="0"/>
            </a:endParaRPr>
          </a:p>
        </p:txBody>
      </p:sp>
      <p:sp>
        <p:nvSpPr>
          <p:cNvPr id="12" name="Text Placeholder 11"/>
          <p:cNvSpPr>
            <a:spLocks noGrp="1"/>
          </p:cNvSpPr>
          <p:nvPr>
            <p:ph type="body" idx="1"/>
          </p:nvPr>
        </p:nvSpPr>
        <p:spPr>
          <a:xfrm>
            <a:off x="457200" y="1600200"/>
            <a:ext cx="8229600" cy="897193"/>
          </a:xfrm>
        </p:spPr>
        <p:txBody>
          <a:bodyPr/>
          <a:lstStyle/>
          <a:p>
            <a:pPr marL="0" indent="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6-7b</a:t>
            </a:r>
            <a:r>
              <a:rPr lang="en-US" sz="2200" dirty="0">
                <a:latin typeface="+mn-lt"/>
              </a:rPr>
              <a:t> A Poorly Designed Employee Table</a:t>
            </a:r>
          </a:p>
        </p:txBody>
      </p:sp>
      <p:pic>
        <p:nvPicPr>
          <p:cNvPr id="11" name="Picture 10" descr="Figure showing a poorly designed employee table. Here we see the problem of storing the department name as a part of the employee table. When the department name changes (from Accounting to Accounting and Finance,), not all instances of the original department name are changed, so the contents become inconsistent and inaccurate."/>
          <p:cNvPicPr>
            <a:picLocks noChangeAspect="1"/>
          </p:cNvPicPr>
          <p:nvPr/>
        </p:nvPicPr>
        <p:blipFill>
          <a:blip r:embed="rId3"/>
          <a:srcRect/>
          <a:stretch/>
        </p:blipFill>
        <p:spPr>
          <a:xfrm>
            <a:off x="884071" y="2717216"/>
            <a:ext cx="7489584" cy="2540584"/>
          </a:xfrm>
          <a:prstGeom prst="rect">
            <a:avLst/>
          </a:prstGeom>
        </p:spPr>
      </p:pic>
    </p:spTree>
    <p:extLst>
      <p:ext uri="{BB962C8B-B14F-4D97-AF65-F5344CB8AC3E}">
        <p14:creationId xmlns:p14="http://schemas.microsoft.com/office/powerpoint/2010/main" val="4073135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Two Normalized Tables</a:t>
            </a:r>
          </a:p>
        </p:txBody>
      </p:sp>
      <p:sp>
        <p:nvSpPr>
          <p:cNvPr id="3" name="Text Placeholder 2"/>
          <p:cNvSpPr>
            <a:spLocks noGrp="1"/>
          </p:cNvSpPr>
          <p:nvPr>
            <p:ph type="body" idx="1"/>
          </p:nvPr>
        </p:nvSpPr>
        <p:spPr>
          <a:xfrm>
            <a:off x="457200" y="1600200"/>
            <a:ext cx="8229600" cy="877529"/>
          </a:xfrm>
        </p:spPr>
        <p:txBody>
          <a:bodyPr/>
          <a:lstStyle/>
          <a:p>
            <a:pPr marL="0" indent="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6-8</a:t>
            </a:r>
            <a:r>
              <a:rPr lang="en-US" sz="2200" dirty="0">
                <a:latin typeface="+mn-lt"/>
              </a:rPr>
              <a:t> Two Normalized Tables</a:t>
            </a:r>
          </a:p>
        </p:txBody>
      </p:sp>
      <p:pic>
        <p:nvPicPr>
          <p:cNvPr id="5" name="Picture 4" descr="Figure showing two normalized tables. Employee and Department are created as separate tables, but an employee can be associated with a specific department by adding the Department Number to the employee table as a foreign key.">
            <a:extLst>
              <a:ext uri="{FF2B5EF4-FFF2-40B4-BE49-F238E27FC236}">
                <a16:creationId xmlns:a16="http://schemas.microsoft.com/office/drawing/2014/main" id="{0FBF5375-A566-40CF-A6E2-18CDF8FC3807}"/>
              </a:ext>
            </a:extLst>
          </p:cNvPr>
          <p:cNvPicPr>
            <a:picLocks noChangeAspect="1"/>
          </p:cNvPicPr>
          <p:nvPr/>
        </p:nvPicPr>
        <p:blipFill>
          <a:blip r:embed="rId3"/>
          <a:stretch>
            <a:fillRect/>
          </a:stretch>
        </p:blipFill>
        <p:spPr>
          <a:xfrm>
            <a:off x="1207697" y="2477729"/>
            <a:ext cx="4844745" cy="3897192"/>
          </a:xfrm>
          <a:prstGeom prst="rect">
            <a:avLst/>
          </a:prstGeom>
        </p:spPr>
      </p:pic>
    </p:spTree>
    <p:extLst>
      <p:ext uri="{BB962C8B-B14F-4D97-AF65-F5344CB8AC3E}">
        <p14:creationId xmlns:p14="http://schemas.microsoft.com/office/powerpoint/2010/main" val="261335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 of Normalization</a:t>
            </a:r>
          </a:p>
        </p:txBody>
      </p:sp>
      <p:sp>
        <p:nvSpPr>
          <p:cNvPr id="4" name="Content Placeholder 3"/>
          <p:cNvSpPr>
            <a:spLocks noGrp="1"/>
          </p:cNvSpPr>
          <p:nvPr>
            <p:ph type="body" idx="1"/>
          </p:nvPr>
        </p:nvSpPr>
        <p:spPr>
          <a:xfrm>
            <a:off x="457200" y="1600201"/>
            <a:ext cx="8229600" cy="1194758"/>
          </a:xfrm>
        </p:spPr>
        <p:txBody>
          <a:bodyPr wrap="square" lIns="91425" tIns="91425" rIns="91425" bIns="91425">
            <a:noAutofit/>
          </a:bodyPr>
          <a:lstStyle/>
          <a:p>
            <a:pPr marL="0" lvl="0" indent="0" defTabSz="685800">
              <a:spcBef>
                <a:spcPts val="0"/>
              </a:spcBef>
              <a:buSzPts val="240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lvl="0" indent="0" defTabSz="685800">
              <a:buSzPts val="2400"/>
              <a:buNone/>
            </a:pPr>
            <a:r>
              <a:rPr lang="en-US" sz="2200" b="1" kern="1200" dirty="0">
                <a:solidFill>
                  <a:srgbClr val="000000"/>
                </a:solidFill>
                <a:latin typeface="+mn-lt"/>
                <a:ea typeface="+mn-ea"/>
                <a:cs typeface="+mn-cs"/>
              </a:rPr>
              <a:t>Figure C</a:t>
            </a:r>
            <a:r>
              <a:rPr lang="en-US" sz="100" b="1" kern="1200" dirty="0">
                <a:solidFill>
                  <a:srgbClr val="000000"/>
                </a:solidFill>
                <a:latin typeface="+mn-lt"/>
                <a:ea typeface="+mn-ea"/>
                <a:cs typeface="+mn-cs"/>
              </a:rPr>
              <a:t> </a:t>
            </a:r>
            <a:r>
              <a:rPr lang="en-US" sz="2200" b="1" kern="1200" dirty="0">
                <a:solidFill>
                  <a:srgbClr val="000000"/>
                </a:solidFill>
                <a:latin typeface="+mn-lt"/>
                <a:ea typeface="+mn-ea"/>
                <a:cs typeface="+mn-cs"/>
              </a:rPr>
              <a:t>E</a:t>
            </a:r>
            <a:r>
              <a:rPr lang="en-US" sz="100" b="1" kern="1200" dirty="0">
                <a:solidFill>
                  <a:srgbClr val="000000"/>
                </a:solidFill>
                <a:latin typeface="+mn-lt"/>
                <a:ea typeface="+mn-ea"/>
                <a:cs typeface="+mn-cs"/>
              </a:rPr>
              <a:t> </a:t>
            </a:r>
            <a:r>
              <a:rPr lang="en-US" sz="2200" b="1" kern="1200" dirty="0">
                <a:solidFill>
                  <a:srgbClr val="000000"/>
                </a:solidFill>
                <a:latin typeface="+mn-lt"/>
                <a:ea typeface="+mn-ea"/>
                <a:cs typeface="+mn-cs"/>
              </a:rPr>
              <a:t>6-9</a:t>
            </a:r>
            <a:r>
              <a:rPr lang="en-US" sz="2200" kern="1200" dirty="0">
                <a:solidFill>
                  <a:srgbClr val="000000"/>
                </a:solidFill>
                <a:latin typeface="+mn-lt"/>
                <a:ea typeface="+mn-ea"/>
                <a:cs typeface="+mn-cs"/>
              </a:rPr>
              <a:t> Transforming a Data Model into a Database Design</a:t>
            </a:r>
          </a:p>
        </p:txBody>
      </p:sp>
      <p:pic>
        <p:nvPicPr>
          <p:cNvPr id="5" name="Picture 4" descr="Figure showing the steps of transforming a data model into a database design:&#10;a) represent each entity with a table&#10;b) normalize tables as necessary, and &#10;c) represent relationships.">
            <a:extLst>
              <a:ext uri="{FF2B5EF4-FFF2-40B4-BE49-F238E27FC236}">
                <a16:creationId xmlns:a16="http://schemas.microsoft.com/office/drawing/2014/main" id="{6EA3B7B0-1F1F-4287-9479-17CFCF6D741A}"/>
              </a:ext>
            </a:extLst>
          </p:cNvPr>
          <p:cNvPicPr>
            <a:picLocks noChangeAspect="1"/>
          </p:cNvPicPr>
          <p:nvPr/>
        </p:nvPicPr>
        <p:blipFill>
          <a:blip r:embed="rId3"/>
          <a:stretch>
            <a:fillRect/>
          </a:stretch>
        </p:blipFill>
        <p:spPr>
          <a:xfrm>
            <a:off x="836762" y="2794958"/>
            <a:ext cx="6835832" cy="3364301"/>
          </a:xfrm>
          <a:prstGeom prst="rect">
            <a:avLst/>
          </a:prstGeom>
        </p:spPr>
      </p:pic>
    </p:spTree>
    <p:extLst>
      <p:ext uri="{BB962C8B-B14F-4D97-AF65-F5344CB8AC3E}">
        <p14:creationId xmlns:p14="http://schemas.microsoft.com/office/powerpoint/2010/main" val="10124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r>
              <a:rPr lang="en-US" dirty="0"/>
              <a:t>Representing a 1:N Relationship</a:t>
            </a:r>
          </a:p>
        </p:txBody>
      </p:sp>
      <p:sp>
        <p:nvSpPr>
          <p:cNvPr id="3" name="Text Placeholder 2"/>
          <p:cNvSpPr>
            <a:spLocks noGrp="1"/>
          </p:cNvSpPr>
          <p:nvPr>
            <p:ph type="body" idx="1"/>
          </p:nvPr>
        </p:nvSpPr>
        <p:spPr>
          <a:xfrm>
            <a:off x="457200" y="1600201"/>
            <a:ext cx="8229600" cy="820010"/>
          </a:xfrm>
        </p:spPr>
        <p:txBody>
          <a:bodyPr/>
          <a:lstStyle/>
          <a:p>
            <a:pPr marL="0" indent="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6-10</a:t>
            </a:r>
            <a:r>
              <a:rPr lang="en-US" sz="2200" dirty="0">
                <a:latin typeface="+mn-lt"/>
              </a:rPr>
              <a:t> Representing a</a:t>
            </a:r>
          </a:p>
        </p:txBody>
      </p:sp>
      <p:graphicFrame>
        <p:nvGraphicFramePr>
          <p:cNvPr id="5" name="Object 4" descr="1 to N Relationship"/>
          <p:cNvGraphicFramePr>
            <a:graphicFrameLocks noChangeAspect="1"/>
          </p:cNvGraphicFramePr>
          <p:nvPr>
            <p:extLst>
              <p:ext uri="{D42A27DB-BD31-4B8C-83A1-F6EECF244321}">
                <p14:modId xmlns:p14="http://schemas.microsoft.com/office/powerpoint/2010/main" val="4078025829"/>
              </p:ext>
            </p:extLst>
          </p:nvPr>
        </p:nvGraphicFramePr>
        <p:xfrm>
          <a:off x="4438046" y="2126331"/>
          <a:ext cx="2136039" cy="363582"/>
        </p:xfrm>
        <a:graphic>
          <a:graphicData uri="http://schemas.openxmlformats.org/presentationml/2006/ole">
            <mc:AlternateContent xmlns:mc="http://schemas.openxmlformats.org/markup-compatibility/2006">
              <mc:Choice xmlns:v="urn:schemas-microsoft-com:vml" Requires="v">
                <p:oleObj spid="_x0000_s1028" name="Equation" r:id="rId4" imgW="1193760" imgH="203040" progId="Equation.DSMT4">
                  <p:embed/>
                </p:oleObj>
              </mc:Choice>
              <mc:Fallback>
                <p:oleObj name="Equation" r:id="rId4" imgW="1193760" imgH="203040" progId="Equation.DSMT4">
                  <p:embed/>
                  <p:pic>
                    <p:nvPicPr>
                      <p:cNvPr id="5" name="Object 4" descr="1 to N Relationship"/>
                      <p:cNvPicPr/>
                      <p:nvPr/>
                    </p:nvPicPr>
                    <p:blipFill>
                      <a:blip r:embed="rId5"/>
                      <a:stretch>
                        <a:fillRect/>
                      </a:stretch>
                    </p:blipFill>
                    <p:spPr>
                      <a:xfrm>
                        <a:off x="4438046" y="2126331"/>
                        <a:ext cx="2136039" cy="363582"/>
                      </a:xfrm>
                      <a:prstGeom prst="rect">
                        <a:avLst/>
                      </a:prstGeom>
                    </p:spPr>
                  </p:pic>
                </p:oleObj>
              </mc:Fallback>
            </mc:AlternateContent>
          </a:graphicData>
        </a:graphic>
      </p:graphicFrame>
      <p:grpSp>
        <p:nvGrpSpPr>
          <p:cNvPr id="9" name="Group 8" descr="Figure showing how to represent a 1:N relationship between students and advisers. Create a student table and an adviser table. Add the primary key of the adviser entity (AdviserName) to the student table as a foreign key.">
            <a:extLst>
              <a:ext uri="{FF2B5EF4-FFF2-40B4-BE49-F238E27FC236}">
                <a16:creationId xmlns:a16="http://schemas.microsoft.com/office/drawing/2014/main" id="{D35F1C6A-3751-47FA-9F74-18D55A2426B0}"/>
              </a:ext>
            </a:extLst>
          </p:cNvPr>
          <p:cNvGrpSpPr/>
          <p:nvPr/>
        </p:nvGrpSpPr>
        <p:grpSpPr>
          <a:xfrm>
            <a:off x="176760" y="2532625"/>
            <a:ext cx="8778970" cy="3810330"/>
            <a:chOff x="176760" y="2532625"/>
            <a:chExt cx="8778970" cy="3810330"/>
          </a:xfrm>
        </p:grpSpPr>
        <p:pic>
          <p:nvPicPr>
            <p:cNvPr id="6" name="Picture 5"/>
            <p:cNvPicPr>
              <a:picLocks noChangeAspect="1"/>
            </p:cNvPicPr>
            <p:nvPr/>
          </p:nvPicPr>
          <p:blipFill>
            <a:blip r:embed="rId6"/>
            <a:srcRect/>
            <a:stretch/>
          </p:blipFill>
          <p:spPr>
            <a:xfrm>
              <a:off x="176760" y="2532625"/>
              <a:ext cx="4598042" cy="381033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E6080F3-E8F3-4A07-A277-4E56458F9BB0}"/>
                </a:ext>
              </a:extLst>
            </p:cNvPr>
            <p:cNvPicPr>
              <a:picLocks noChangeAspect="1"/>
            </p:cNvPicPr>
            <p:nvPr/>
          </p:nvPicPr>
          <p:blipFill>
            <a:blip r:embed="rId7"/>
            <a:stretch>
              <a:fillRect/>
            </a:stretch>
          </p:blipFill>
          <p:spPr>
            <a:xfrm>
              <a:off x="4174180" y="2748838"/>
              <a:ext cx="4781550" cy="3238500"/>
            </a:xfrm>
            <a:prstGeom prst="rect">
              <a:avLst/>
            </a:prstGeom>
          </p:spPr>
        </p:pic>
      </p:grpSp>
    </p:spTree>
    <p:extLst>
      <p:ext uri="{BB962C8B-B14F-4D97-AF65-F5344CB8AC3E}">
        <p14:creationId xmlns:p14="http://schemas.microsoft.com/office/powerpoint/2010/main" val="361178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Representing an N:M Relationship: Strategy for Foreign Keys</a:t>
            </a:r>
          </a:p>
        </p:txBody>
      </p:sp>
      <p:sp>
        <p:nvSpPr>
          <p:cNvPr id="4" name="Content Placeholder 3"/>
          <p:cNvSpPr>
            <a:spLocks noGrp="1"/>
          </p:cNvSpPr>
          <p:nvPr>
            <p:ph type="body" idx="1"/>
          </p:nvPr>
        </p:nvSpPr>
        <p:spPr>
          <a:xfrm>
            <a:off x="457200" y="1600200"/>
            <a:ext cx="8229600" cy="857865"/>
          </a:xfrm>
        </p:spPr>
        <p:txBody>
          <a:bodyPr wrap="square" lIns="91425" tIns="91425" rIns="91425" bIns="91425">
            <a:noAutofit/>
          </a:bodyPr>
          <a:lstStyle/>
          <a:p>
            <a:pPr marL="0" lvl="0" indent="0" defTabSz="685800">
              <a:spcBef>
                <a:spcPts val="0"/>
              </a:spcBef>
              <a:buSzPts val="2400"/>
              <a:buNone/>
            </a:pPr>
            <a:r>
              <a:rPr lang="en-US" sz="1400" dirty="0">
                <a:latin typeface="+mn-lt"/>
              </a:rPr>
              <a:t>CE</a:t>
            </a:r>
            <a:r>
              <a:rPr lang="en-US" sz="100" dirty="0">
                <a:latin typeface="+mn-lt"/>
              </a:rPr>
              <a:t> </a:t>
            </a:r>
            <a:r>
              <a:rPr lang="en-US" sz="1400" dirty="0">
                <a:latin typeface="+mn-lt"/>
              </a:rPr>
              <a:t>6-4 How is a data model transformed into a database design?</a:t>
            </a:r>
          </a:p>
          <a:p>
            <a:pPr marL="0" lvl="0" indent="0" defTabSz="685800">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6-11</a:t>
            </a:r>
            <a:r>
              <a:rPr lang="en-US" sz="2200" kern="1200" dirty="0">
                <a:solidFill>
                  <a:srgbClr val="000000"/>
                </a:solidFill>
                <a:latin typeface="Arial (Body)"/>
                <a:ea typeface="+mn-ea"/>
                <a:cs typeface="+mn-cs"/>
              </a:rPr>
              <a:t> Representing an</a:t>
            </a:r>
          </a:p>
        </p:txBody>
      </p:sp>
      <p:graphicFrame>
        <p:nvGraphicFramePr>
          <p:cNvPr id="13" name="Object 12" descr="N to M Relationship"/>
          <p:cNvGraphicFramePr>
            <a:graphicFrameLocks noChangeAspect="1"/>
          </p:cNvGraphicFramePr>
          <p:nvPr>
            <p:extLst>
              <p:ext uri="{D42A27DB-BD31-4B8C-83A1-F6EECF244321}">
                <p14:modId xmlns:p14="http://schemas.microsoft.com/office/powerpoint/2010/main" val="2233338874"/>
              </p:ext>
            </p:extLst>
          </p:nvPr>
        </p:nvGraphicFramePr>
        <p:xfrm>
          <a:off x="4613173" y="2133294"/>
          <a:ext cx="2251075" cy="363538"/>
        </p:xfrm>
        <a:graphic>
          <a:graphicData uri="http://schemas.openxmlformats.org/presentationml/2006/ole">
            <mc:AlternateContent xmlns:mc="http://schemas.openxmlformats.org/markup-compatibility/2006">
              <mc:Choice xmlns:v="urn:schemas-microsoft-com:vml" Requires="v">
                <p:oleObj spid="_x0000_s2052" name="Equation" r:id="rId4" imgW="1257120" imgH="203040" progId="Equation.DSMT4">
                  <p:embed/>
                </p:oleObj>
              </mc:Choice>
              <mc:Fallback>
                <p:oleObj name="Equation" r:id="rId4" imgW="1257120" imgH="203040" progId="Equation.DSMT4">
                  <p:embed/>
                  <p:pic>
                    <p:nvPicPr>
                      <p:cNvPr id="13" name="Object 12" descr="N to M Relationship"/>
                      <p:cNvPicPr/>
                      <p:nvPr/>
                    </p:nvPicPr>
                    <p:blipFill>
                      <a:blip r:embed="rId5"/>
                      <a:stretch>
                        <a:fillRect/>
                      </a:stretch>
                    </p:blipFill>
                    <p:spPr>
                      <a:xfrm>
                        <a:off x="4613173" y="2133294"/>
                        <a:ext cx="2251075" cy="363538"/>
                      </a:xfrm>
                      <a:prstGeom prst="rect">
                        <a:avLst/>
                      </a:prstGeom>
                    </p:spPr>
                  </p:pic>
                </p:oleObj>
              </mc:Fallback>
            </mc:AlternateContent>
          </a:graphicData>
        </a:graphic>
      </p:graphicFrame>
      <p:grpSp>
        <p:nvGrpSpPr>
          <p:cNvPr id="7" name="Group 6" descr="Figure showing how to represent a N:M relationship. A new entity is created between the student and adviser entity that represents the intersection between student and adviser. The intersection entity contains the primary keys of the two associated entities, student and adviser.">
            <a:extLst>
              <a:ext uri="{FF2B5EF4-FFF2-40B4-BE49-F238E27FC236}">
                <a16:creationId xmlns:a16="http://schemas.microsoft.com/office/drawing/2014/main" id="{F7461FF0-6F63-4C6C-8192-4D1AD38FDCA7}"/>
              </a:ext>
            </a:extLst>
          </p:cNvPr>
          <p:cNvGrpSpPr/>
          <p:nvPr/>
        </p:nvGrpSpPr>
        <p:grpSpPr>
          <a:xfrm>
            <a:off x="79856" y="2537653"/>
            <a:ext cx="8766668" cy="3243836"/>
            <a:chOff x="79856" y="2537653"/>
            <a:chExt cx="8766668" cy="3243836"/>
          </a:xfrm>
        </p:grpSpPr>
        <p:pic>
          <p:nvPicPr>
            <p:cNvPr id="6" name="Picture 5"/>
            <p:cNvPicPr>
              <a:picLocks noChangeAspect="1"/>
            </p:cNvPicPr>
            <p:nvPr/>
          </p:nvPicPr>
          <p:blipFill>
            <a:blip r:embed="rId6"/>
            <a:srcRect/>
            <a:stretch/>
          </p:blipFill>
          <p:spPr>
            <a:xfrm>
              <a:off x="79856" y="2537653"/>
              <a:ext cx="4274524" cy="3017782"/>
            </a:xfrm>
            <a:prstGeom prst="rect">
              <a:avLst/>
            </a:prstGeom>
          </p:spPr>
        </p:pic>
        <p:pic>
          <p:nvPicPr>
            <p:cNvPr id="5" name="Picture 4" descr="A screenshot of text&#10;&#10;Description automatically generated">
              <a:extLst>
                <a:ext uri="{FF2B5EF4-FFF2-40B4-BE49-F238E27FC236}">
                  <a16:creationId xmlns:a16="http://schemas.microsoft.com/office/drawing/2014/main" id="{166264FE-0F68-4DE0-9E13-4B9EEAB4EB6B}"/>
                </a:ext>
              </a:extLst>
            </p:cNvPr>
            <p:cNvPicPr>
              <a:picLocks noChangeAspect="1"/>
            </p:cNvPicPr>
            <p:nvPr/>
          </p:nvPicPr>
          <p:blipFill>
            <a:blip r:embed="rId7"/>
            <a:stretch>
              <a:fillRect/>
            </a:stretch>
          </p:blipFill>
          <p:spPr>
            <a:xfrm>
              <a:off x="4354380" y="2576420"/>
              <a:ext cx="4492144" cy="3205069"/>
            </a:xfrm>
            <a:prstGeom prst="rect">
              <a:avLst/>
            </a:prstGeom>
          </p:spPr>
        </p:pic>
      </p:grpSp>
    </p:spTree>
    <p:extLst>
      <p:ext uri="{BB962C8B-B14F-4D97-AF65-F5344CB8AC3E}">
        <p14:creationId xmlns:p14="http://schemas.microsoft.com/office/powerpoint/2010/main" val="76166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457200" y="1600200"/>
            <a:ext cx="8229600" cy="4613787"/>
          </a:xfrm>
        </p:spPr>
        <p:txBody>
          <a:bodyPr wrap="square" lIns="91425" tIns="91425" rIns="91425" bIns="91425">
            <a:noAutofit/>
          </a:bodyPr>
          <a:lstStyle/>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Who will volunteer?</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6-2</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are database application systems developed?</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6-3</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What are the components of the entity-relationship data model?</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6-4</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is a data model transformed into a database design?</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6-5</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What is the users’ role?</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6-6</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Who will volunteer? (continued)</a:t>
            </a:r>
          </a:p>
        </p:txBody>
      </p:sp>
    </p:spTree>
    <p:extLst>
      <p:ext uri="{BB962C8B-B14F-4D97-AF65-F5344CB8AC3E}">
        <p14:creationId xmlns:p14="http://schemas.microsoft.com/office/powerpoint/2010/main" val="167480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Users’ Role in the Development of Databases</a:t>
            </a:r>
          </a:p>
        </p:txBody>
      </p:sp>
      <p:sp>
        <p:nvSpPr>
          <p:cNvPr id="4" name="Text Placeholder 3"/>
          <p:cNvSpPr>
            <a:spLocks noGrp="1"/>
          </p:cNvSpPr>
          <p:nvPr>
            <p:ph type="body" idx="1"/>
          </p:nvPr>
        </p:nvSpPr>
        <p:spPr/>
        <p:txBody>
          <a:bodyPr wrap="square" lIns="91425" tIns="91425" rIns="91425" bIns="91425">
            <a:noAutofit/>
          </a:bodyPr>
          <a:lstStyle/>
          <a:p>
            <a:pPr marL="0" lvl="0" indent="0" defTabSz="685800">
              <a:spcAft>
                <a:spcPct val="0"/>
              </a:spcAft>
              <a:buSzPts val="2400"/>
              <a:buNone/>
            </a:pPr>
            <a:r>
              <a:rPr lang="en-US" sz="1400" dirty="0">
                <a:latin typeface="+mn-lt"/>
              </a:rPr>
              <a:t>CE</a:t>
            </a:r>
            <a:r>
              <a:rPr lang="en-US" sz="100" dirty="0">
                <a:latin typeface="+mn-lt"/>
              </a:rPr>
              <a:t> </a:t>
            </a:r>
            <a:r>
              <a:rPr lang="en-US" sz="1400" dirty="0">
                <a:latin typeface="+mn-lt"/>
              </a:rPr>
              <a:t>6-5 What is the users’ role?</a:t>
            </a:r>
          </a:p>
          <a:p>
            <a:pPr marL="255651" lvl="0" indent="-255651" defTabSz="685800">
              <a:spcAft>
                <a:spcPct val="0"/>
              </a:spcAft>
              <a:buSzPts val="2400"/>
            </a:pPr>
            <a:r>
              <a:rPr lang="en-US" sz="2400" kern="1200" dirty="0">
                <a:solidFill>
                  <a:srgbClr val="000000"/>
                </a:solidFill>
                <a:latin typeface="+mn-lt"/>
                <a:ea typeface="+mn-ea"/>
                <a:cs typeface="+mn-cs"/>
              </a:rPr>
              <a:t>Final judges.</a:t>
            </a:r>
          </a:p>
          <a:p>
            <a:pPr marL="255651" lvl="0" indent="-255651" defTabSz="685800">
              <a:spcAft>
                <a:spcPct val="0"/>
              </a:spcAft>
              <a:buSzPts val="2400"/>
            </a:pPr>
            <a:r>
              <a:rPr lang="en-US" sz="2400" kern="1200" dirty="0">
                <a:solidFill>
                  <a:srgbClr val="000000"/>
                </a:solidFill>
                <a:latin typeface="+mn-lt"/>
                <a:ea typeface="+mn-ea"/>
                <a:cs typeface="+mn-cs"/>
              </a:rPr>
              <a:t>Thorough review of data model.</a:t>
            </a:r>
          </a:p>
          <a:p>
            <a:pPr marL="741600" lvl="1" indent="-284400" defTabSz="685800">
              <a:spcAft>
                <a:spcPct val="0"/>
              </a:spcAft>
              <a:buSzPts val="2400"/>
            </a:pPr>
            <a:r>
              <a:rPr lang="en-US" sz="2400" kern="1200" dirty="0">
                <a:solidFill>
                  <a:srgbClr val="000000"/>
                </a:solidFill>
                <a:latin typeface="+mn-lt"/>
                <a:ea typeface="+mn-ea"/>
                <a:cs typeface="+mn-cs"/>
              </a:rPr>
              <a:t>Entities must contain all the data users need to do their jobs.</a:t>
            </a:r>
          </a:p>
          <a:p>
            <a:pPr marL="741600" lvl="1" indent="-284400" defTabSz="685800">
              <a:spcAft>
                <a:spcPct val="0"/>
              </a:spcAft>
              <a:buSzPts val="2400"/>
            </a:pPr>
            <a:r>
              <a:rPr lang="en-US" sz="2400" kern="1200" dirty="0">
                <a:solidFill>
                  <a:srgbClr val="000000"/>
                </a:solidFill>
                <a:latin typeface="+mn-lt"/>
                <a:ea typeface="+mn-ea"/>
                <a:cs typeface="+mn-cs"/>
              </a:rPr>
              <a:t>Must accurately reflect their view of the business.</a:t>
            </a:r>
          </a:p>
          <a:p>
            <a:pPr marL="255651" lvl="0" indent="-255651" defTabSz="685800">
              <a:spcAft>
                <a:spcPct val="0"/>
              </a:spcAft>
              <a:buSzPts val="2400"/>
            </a:pPr>
            <a:r>
              <a:rPr lang="en-US" sz="2400" kern="1200" dirty="0">
                <a:solidFill>
                  <a:srgbClr val="000000"/>
                </a:solidFill>
                <a:latin typeface="+mn-lt"/>
                <a:ea typeface="+mn-ea"/>
                <a:cs typeface="+mn-cs"/>
              </a:rPr>
              <a:t>Take it seriously.</a:t>
            </a:r>
          </a:p>
          <a:p>
            <a:pPr marL="255651" lvl="0" indent="-255651" defTabSz="685800">
              <a:spcAft>
                <a:spcPct val="0"/>
              </a:spcAft>
              <a:buSzPts val="2400"/>
            </a:pPr>
            <a:r>
              <a:rPr lang="en-US" sz="2400" kern="1200" dirty="0">
                <a:solidFill>
                  <a:srgbClr val="000000"/>
                </a:solidFill>
                <a:latin typeface="+mn-lt"/>
                <a:ea typeface="+mn-ea"/>
                <a:cs typeface="+mn-cs"/>
              </a:rPr>
              <a:t>Devote time.</a:t>
            </a:r>
          </a:p>
        </p:txBody>
      </p:sp>
    </p:spTree>
    <p:extLst>
      <p:ext uri="{BB962C8B-B14F-4D97-AF65-F5344CB8AC3E}">
        <p14:creationId xmlns:p14="http://schemas.microsoft.com/office/powerpoint/2010/main" val="281907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r>
              <a:rPr lang="en-US" dirty="0"/>
              <a:t>Data Model for Volunteer Database</a:t>
            </a:r>
          </a:p>
        </p:txBody>
      </p:sp>
      <p:sp>
        <p:nvSpPr>
          <p:cNvPr id="3" name="Text Placeholder 2"/>
          <p:cNvSpPr>
            <a:spLocks noGrp="1"/>
          </p:cNvSpPr>
          <p:nvPr>
            <p:ph type="body" idx="1"/>
          </p:nvPr>
        </p:nvSpPr>
        <p:spPr>
          <a:xfrm>
            <a:off x="457200" y="1600201"/>
            <a:ext cx="8229600" cy="872816"/>
          </a:xfrm>
        </p:spPr>
        <p:txBody>
          <a:bodyPr/>
          <a:lstStyle/>
          <a:p>
            <a:pPr marL="0" indent="0">
              <a:buNone/>
            </a:pPr>
            <a:r>
              <a:rPr lang="en-US" sz="1400" dirty="0">
                <a:latin typeface="+mn-lt"/>
              </a:rPr>
              <a:t>CE</a:t>
            </a:r>
            <a:r>
              <a:rPr lang="en-US" sz="100" dirty="0">
                <a:latin typeface="+mn-lt"/>
              </a:rPr>
              <a:t> </a:t>
            </a:r>
            <a:r>
              <a:rPr lang="en-US" sz="1400" dirty="0">
                <a:latin typeface="+mn-lt"/>
              </a:rPr>
              <a:t>6-6 Who will volunteer? (continued)</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6-12</a:t>
            </a:r>
            <a:r>
              <a:rPr lang="en-US" sz="2200" dirty="0">
                <a:latin typeface="+mn-lt"/>
              </a:rPr>
              <a:t> Data Model for Volunteer Database</a:t>
            </a:r>
          </a:p>
        </p:txBody>
      </p:sp>
      <p:pic>
        <p:nvPicPr>
          <p:cNvPr id="6" name="Picture 5" descr="Figure showing the data model for volunteer database. Entities includes are prospect, work, phone, contact, and employee.">
            <a:extLst>
              <a:ext uri="{FF2B5EF4-FFF2-40B4-BE49-F238E27FC236}">
                <a16:creationId xmlns:a16="http://schemas.microsoft.com/office/drawing/2014/main" id="{07BD0B6A-7353-4232-85A9-9F55DE8BFDDB}"/>
              </a:ext>
            </a:extLst>
          </p:cNvPr>
          <p:cNvPicPr>
            <a:picLocks noChangeAspect="1"/>
          </p:cNvPicPr>
          <p:nvPr/>
        </p:nvPicPr>
        <p:blipFill>
          <a:blip r:embed="rId3"/>
          <a:srcRect/>
          <a:stretch/>
        </p:blipFill>
        <p:spPr>
          <a:xfrm>
            <a:off x="931900" y="2473017"/>
            <a:ext cx="6383300" cy="3861271"/>
          </a:xfrm>
          <a:prstGeom prst="rect">
            <a:avLst/>
          </a:prstGeom>
        </p:spPr>
      </p:pic>
    </p:spTree>
    <p:extLst>
      <p:ext uri="{BB962C8B-B14F-4D97-AF65-F5344CB8AC3E}">
        <p14:creationId xmlns:p14="http://schemas.microsoft.com/office/powerpoint/2010/main" val="278522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r>
              <a:rPr lang="en-US" dirty="0"/>
              <a:t>First Table Design</a:t>
            </a:r>
          </a:p>
        </p:txBody>
      </p:sp>
      <p:sp>
        <p:nvSpPr>
          <p:cNvPr id="4" name="Content Placeholder 3"/>
          <p:cNvSpPr>
            <a:spLocks noGrp="1"/>
          </p:cNvSpPr>
          <p:nvPr>
            <p:ph type="body" idx="1"/>
          </p:nvPr>
        </p:nvSpPr>
        <p:spPr>
          <a:xfrm>
            <a:off x="457200" y="1600199"/>
            <a:ext cx="8229600" cy="935967"/>
          </a:xfrm>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6-6 Who will volunteer? (continued)</a:t>
            </a:r>
          </a:p>
          <a:p>
            <a:pPr marL="0" lvl="0" indent="0" defTabSz="685800">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6-13</a:t>
            </a:r>
            <a:r>
              <a:rPr lang="en-US" sz="2200" kern="1200" dirty="0">
                <a:solidFill>
                  <a:srgbClr val="000000"/>
                </a:solidFill>
                <a:latin typeface="Arial (Body)"/>
                <a:ea typeface="+mn-ea"/>
                <a:cs typeface="+mn-cs"/>
              </a:rPr>
              <a:t> First Table Design for Volunteer Database</a:t>
            </a:r>
          </a:p>
        </p:txBody>
      </p:sp>
      <p:pic>
        <p:nvPicPr>
          <p:cNvPr id="5" name="Picture 4" descr="Figure show initial table design for the five tables (prospect, phone, contact, work, and employee). Attributes are listed and primary keys for each entity are identified.">
            <a:extLst>
              <a:ext uri="{FF2B5EF4-FFF2-40B4-BE49-F238E27FC236}">
                <a16:creationId xmlns:a16="http://schemas.microsoft.com/office/drawing/2014/main" id="{3BE24E4C-215F-41F1-B6E4-AF5393330DCA}"/>
              </a:ext>
            </a:extLst>
          </p:cNvPr>
          <p:cNvPicPr>
            <a:picLocks noChangeAspect="1"/>
          </p:cNvPicPr>
          <p:nvPr/>
        </p:nvPicPr>
        <p:blipFill>
          <a:blip r:embed="rId2"/>
          <a:stretch>
            <a:fillRect/>
          </a:stretch>
        </p:blipFill>
        <p:spPr>
          <a:xfrm>
            <a:off x="517585" y="2536166"/>
            <a:ext cx="8169215" cy="3796283"/>
          </a:xfrm>
          <a:prstGeom prst="rect">
            <a:avLst/>
          </a:prstGeom>
        </p:spPr>
      </p:pic>
    </p:spTree>
    <p:extLst>
      <p:ext uri="{BB962C8B-B14F-4D97-AF65-F5344CB8AC3E}">
        <p14:creationId xmlns:p14="http://schemas.microsoft.com/office/powerpoint/2010/main" val="100479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r>
              <a:rPr lang="en-US" dirty="0"/>
              <a:t>Second Table Design</a:t>
            </a:r>
          </a:p>
        </p:txBody>
      </p:sp>
      <p:sp>
        <p:nvSpPr>
          <p:cNvPr id="4" name="Content Placeholder 3"/>
          <p:cNvSpPr>
            <a:spLocks noGrp="1"/>
          </p:cNvSpPr>
          <p:nvPr>
            <p:ph type="body" idx="1"/>
          </p:nvPr>
        </p:nvSpPr>
        <p:spPr>
          <a:xfrm>
            <a:off x="457200" y="1600201"/>
            <a:ext cx="8229600" cy="901460"/>
          </a:xfrm>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6-6 Who will volunteer? (continued)</a:t>
            </a:r>
          </a:p>
          <a:p>
            <a:pPr marL="0" lvl="0" indent="0" defTabSz="685800">
              <a:buSzPts val="2400"/>
              <a:buNone/>
            </a:pPr>
            <a:r>
              <a:rPr lang="en-US" sz="20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6-14</a:t>
            </a:r>
            <a:r>
              <a:rPr lang="en-US" sz="2000" kern="1200" dirty="0">
                <a:solidFill>
                  <a:srgbClr val="000000"/>
                </a:solidFill>
                <a:latin typeface="Arial (Body)"/>
                <a:ea typeface="+mn-ea"/>
                <a:cs typeface="+mn-cs"/>
              </a:rPr>
              <a:t> Second Table Design for Volunteer Database</a:t>
            </a:r>
          </a:p>
        </p:txBody>
      </p:sp>
      <p:pic>
        <p:nvPicPr>
          <p:cNvPr id="5" name="Picture 4" descr="Figure showing second version of table design. Here, a new primary key field was  added to Prospect.">
            <a:extLst>
              <a:ext uri="{FF2B5EF4-FFF2-40B4-BE49-F238E27FC236}">
                <a16:creationId xmlns:a16="http://schemas.microsoft.com/office/drawing/2014/main" id="{E0CB266A-815F-4F0B-8CEA-949C54780E86}"/>
              </a:ext>
            </a:extLst>
          </p:cNvPr>
          <p:cNvPicPr>
            <a:picLocks noChangeAspect="1"/>
          </p:cNvPicPr>
          <p:nvPr/>
        </p:nvPicPr>
        <p:blipFill>
          <a:blip r:embed="rId2"/>
          <a:stretch>
            <a:fillRect/>
          </a:stretch>
        </p:blipFill>
        <p:spPr>
          <a:xfrm>
            <a:off x="526209" y="2501661"/>
            <a:ext cx="8229601" cy="3840480"/>
          </a:xfrm>
          <a:prstGeom prst="rect">
            <a:avLst/>
          </a:prstGeom>
        </p:spPr>
      </p:pic>
    </p:spTree>
    <p:extLst>
      <p:ext uri="{BB962C8B-B14F-4D97-AF65-F5344CB8AC3E}">
        <p14:creationId xmlns:p14="http://schemas.microsoft.com/office/powerpoint/2010/main" val="81566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Volunteer Prospect Data Entry Form</a:t>
            </a:r>
          </a:p>
        </p:txBody>
      </p:sp>
      <p:sp>
        <p:nvSpPr>
          <p:cNvPr id="3" name="Text Placeholder 2"/>
          <p:cNvSpPr>
            <a:spLocks noGrp="1"/>
          </p:cNvSpPr>
          <p:nvPr>
            <p:ph type="body" idx="1"/>
          </p:nvPr>
        </p:nvSpPr>
        <p:spPr>
          <a:xfrm>
            <a:off x="457200" y="1600200"/>
            <a:ext cx="8229600" cy="887361"/>
          </a:xfrm>
        </p:spPr>
        <p:txBody>
          <a:bodyPr/>
          <a:lstStyle/>
          <a:p>
            <a:pPr marL="0" indent="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6-6 Who will volunteer? (continued)</a:t>
            </a:r>
          </a:p>
          <a:p>
            <a:pPr marL="0" indent="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6-15</a:t>
            </a:r>
            <a:r>
              <a:rPr lang="en-US" sz="2200" kern="1200" dirty="0">
                <a:solidFill>
                  <a:srgbClr val="000000"/>
                </a:solidFill>
                <a:latin typeface="Arial (Body)"/>
                <a:ea typeface="+mn-ea"/>
                <a:cs typeface="+mn-cs"/>
              </a:rPr>
              <a:t> Volunteer Prospect Data Entry Form</a:t>
            </a:r>
          </a:p>
        </p:txBody>
      </p:sp>
      <p:pic>
        <p:nvPicPr>
          <p:cNvPr id="6" name="Picture 5" descr="Screenshot of an Access data entry form showing the Prospect information, plus the list of contacts with the prospect and the work sessions completed by the prospect.">
            <a:extLst>
              <a:ext uri="{FF2B5EF4-FFF2-40B4-BE49-F238E27FC236}">
                <a16:creationId xmlns:a16="http://schemas.microsoft.com/office/drawing/2014/main" id="{B102369E-BB49-4753-8759-ACDBD78A4018}"/>
              </a:ext>
            </a:extLst>
          </p:cNvPr>
          <p:cNvPicPr>
            <a:picLocks noChangeAspect="1"/>
          </p:cNvPicPr>
          <p:nvPr/>
        </p:nvPicPr>
        <p:blipFill>
          <a:blip r:embed="rId2"/>
          <a:srcRect/>
          <a:stretch/>
        </p:blipFill>
        <p:spPr>
          <a:xfrm>
            <a:off x="1232044" y="2487561"/>
            <a:ext cx="4961722" cy="3861359"/>
          </a:xfrm>
          <a:prstGeom prst="rect">
            <a:avLst/>
          </a:prstGeom>
        </p:spPr>
      </p:pic>
    </p:spTree>
    <p:extLst>
      <p:ext uri="{BB962C8B-B14F-4D97-AF65-F5344CB8AC3E}">
        <p14:creationId xmlns:p14="http://schemas.microsoft.com/office/powerpoint/2010/main" val="132348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457200" y="1600200"/>
            <a:ext cx="8229600" cy="4535129"/>
          </a:xfrm>
        </p:spPr>
        <p:txBody>
          <a:bodyPr wrap="square" lIns="91425" tIns="91425" rIns="91425" bIns="91425">
            <a:noAutofit/>
          </a:bodyPr>
          <a:lstStyle/>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Who will volunteer?</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6-2</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are database application systems developed?</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6-3</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What are the components of the entity-relationship data model?</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6-4</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is a data model transformed into a database design?</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6-5</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What is the users’ role?</a:t>
            </a:r>
          </a:p>
          <a:p>
            <a:pPr marL="0" lv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6-6</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Who will volunteer? (continued)</a:t>
            </a:r>
          </a:p>
        </p:txBody>
      </p:sp>
    </p:spTree>
    <p:extLst>
      <p:ext uri="{BB962C8B-B14F-4D97-AF65-F5344CB8AC3E}">
        <p14:creationId xmlns:p14="http://schemas.microsoft.com/office/powerpoint/2010/main" val="65008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457200" y="697112"/>
            <a:ext cx="8229600" cy="615538"/>
          </a:xfrm>
        </p:spPr>
        <p:txBody>
          <a:bodyPr tIns="91425">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Collecting Better Data</a:t>
            </a:r>
          </a:p>
        </p:txBody>
      </p:sp>
      <p:sp>
        <p:nvSpPr>
          <p:cNvPr id="4" name="Text Placeholder 3"/>
          <p:cNvSpPr>
            <a:spLocks noGrp="1"/>
          </p:cNvSpPr>
          <p:nvPr>
            <p:ph type="body" idx="1"/>
          </p:nvPr>
        </p:nvSpPr>
        <p:spPr/>
        <p:txBody>
          <a:bodyPr wrap="square" lIns="91425" tIns="91425" rIns="91425" bIns="91425">
            <a:noAutofit/>
          </a:bodyPr>
          <a:lstStyle/>
          <a:p>
            <a:pPr marL="0" lvl="0" indent="0" defTabSz="685800">
              <a:spcAft>
                <a:spcPct val="0"/>
              </a:spcAft>
              <a:buSzPts val="2400"/>
              <a:buNone/>
            </a:pPr>
            <a:r>
              <a:rPr lang="en-US" sz="1400" dirty="0">
                <a:latin typeface="+mn-lt"/>
              </a:rPr>
              <a:t>CE</a:t>
            </a:r>
            <a:r>
              <a:rPr lang="en-US" sz="100" dirty="0">
                <a:latin typeface="+mn-lt"/>
              </a:rPr>
              <a:t> </a:t>
            </a:r>
            <a:r>
              <a:rPr lang="en-US" sz="1400" dirty="0">
                <a:latin typeface="+mn-lt"/>
              </a:rPr>
              <a:t>6-1 Who will volunteer?</a:t>
            </a:r>
            <a:endParaRPr lang="en-US" sz="1400" kern="1200" dirty="0">
              <a:solidFill>
                <a:srgbClr val="000000"/>
              </a:solidFill>
              <a:latin typeface="+mn-lt"/>
              <a:ea typeface="+mn-ea"/>
              <a:cs typeface="+mn-cs"/>
            </a:endParaRPr>
          </a:p>
          <a:p>
            <a:pPr marL="255651" lvl="0" indent="-255651" defTabSz="685800">
              <a:spcAft>
                <a:spcPct val="0"/>
              </a:spcAft>
              <a:buSzPts val="2400"/>
            </a:pPr>
            <a:r>
              <a:rPr lang="en-US" sz="2400" kern="1200" dirty="0">
                <a:solidFill>
                  <a:srgbClr val="000000"/>
                </a:solidFill>
                <a:latin typeface="+mn-lt"/>
                <a:ea typeface="+mn-ea"/>
                <a:cs typeface="+mn-cs"/>
              </a:rPr>
              <a:t>You are the manager of fund-raising for a local public television station</a:t>
            </a:r>
          </a:p>
          <a:p>
            <a:pPr marL="255651" lvl="0" indent="-255651" defTabSz="685800">
              <a:spcAft>
                <a:spcPct val="0"/>
              </a:spcAft>
              <a:buSzPts val="2400"/>
            </a:pPr>
            <a:r>
              <a:rPr lang="en-US" sz="2400" kern="1200" dirty="0">
                <a:solidFill>
                  <a:srgbClr val="000000"/>
                </a:solidFill>
                <a:latin typeface="+mn-lt"/>
                <a:ea typeface="+mn-ea"/>
                <a:cs typeface="+mn-cs"/>
              </a:rPr>
              <a:t>You want the following data, but don’t have them:</a:t>
            </a:r>
          </a:p>
          <a:p>
            <a:pPr marL="741553" lvl="1" indent="-284353" defTabSz="685800">
              <a:spcAft>
                <a:spcPct val="0"/>
              </a:spcAft>
              <a:buSzPts val="2400"/>
            </a:pPr>
            <a:r>
              <a:rPr lang="en-US" sz="2400" kern="1200" dirty="0">
                <a:solidFill>
                  <a:srgbClr val="000000"/>
                </a:solidFill>
                <a:latin typeface="+mn-lt"/>
                <a:ea typeface="+mn-ea"/>
                <a:cs typeface="+mn-cs"/>
              </a:rPr>
              <a:t>How long volunteers have been helping</a:t>
            </a:r>
          </a:p>
          <a:p>
            <a:pPr marL="741553" lvl="1" indent="-284353" defTabSz="685800">
              <a:spcAft>
                <a:spcPct val="0"/>
              </a:spcAft>
              <a:buSzPts val="2400"/>
            </a:pPr>
            <a:r>
              <a:rPr lang="en-US" sz="2400" kern="1200" dirty="0">
                <a:solidFill>
                  <a:srgbClr val="000000"/>
                </a:solidFill>
                <a:latin typeface="+mn-lt"/>
                <a:ea typeface="+mn-ea"/>
                <a:cs typeface="+mn-cs"/>
              </a:rPr>
              <a:t>Volunteer effectiveness at getting donations</a:t>
            </a:r>
          </a:p>
          <a:p>
            <a:pPr marL="255651" lvl="0" indent="-255651" defTabSz="685800">
              <a:spcAft>
                <a:spcPct val="0"/>
              </a:spcAft>
              <a:buSzPts val="2400"/>
            </a:pPr>
            <a:r>
              <a:rPr lang="en-US" sz="2400" kern="1200" dirty="0">
                <a:solidFill>
                  <a:srgbClr val="000000"/>
                </a:solidFill>
                <a:latin typeface="+mn-lt"/>
                <a:ea typeface="+mn-ea"/>
                <a:cs typeface="+mn-cs"/>
              </a:rPr>
              <a:t>You know that you can use a computer database to keep better track of prior volunteers’ service and performance</a:t>
            </a:r>
          </a:p>
          <a:p>
            <a:pPr marL="255651" lvl="0" indent="-255651" defTabSz="685800">
              <a:spcAft>
                <a:spcPct val="0"/>
              </a:spcAft>
              <a:buSzPts val="2400"/>
            </a:pPr>
            <a:r>
              <a:rPr lang="en-US" sz="2400" kern="1200" dirty="0">
                <a:solidFill>
                  <a:srgbClr val="000000"/>
                </a:solidFill>
                <a:latin typeface="+mn-lt"/>
                <a:ea typeface="+mn-ea"/>
                <a:cs typeface="+mn-cs"/>
              </a:rPr>
              <a:t>You are not sure how to proceed</a:t>
            </a:r>
          </a:p>
        </p:txBody>
      </p:sp>
    </p:spTree>
    <p:extLst>
      <p:ext uri="{BB962C8B-B14F-4D97-AF65-F5344CB8AC3E}">
        <p14:creationId xmlns:p14="http://schemas.microsoft.com/office/powerpoint/2010/main" val="408420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Database Application System Development Process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Content Placeholder 3"/>
          <p:cNvSpPr>
            <a:spLocks noGrp="1"/>
          </p:cNvSpPr>
          <p:nvPr>
            <p:ph type="body" idx="1"/>
          </p:nvPr>
        </p:nvSpPr>
        <p:spPr>
          <a:xfrm>
            <a:off x="457200" y="1600200"/>
            <a:ext cx="8229600" cy="897194"/>
          </a:xfrm>
        </p:spPr>
        <p:txBody>
          <a:bodyPr wrap="square" lIns="91425" tIns="91425" rIns="91425" bIns="91425">
            <a:noAutofit/>
          </a:bodyPr>
          <a:lstStyle/>
          <a:p>
            <a:pPr marL="0" lvl="0" indent="0" defTabSz="685800">
              <a:spcBef>
                <a:spcPts val="0"/>
              </a:spcBef>
              <a:buSzPts val="2400"/>
              <a:buNone/>
            </a:pPr>
            <a:r>
              <a:rPr lang="en-US" sz="1400" dirty="0">
                <a:latin typeface="+mn-lt"/>
              </a:rPr>
              <a:t>CE</a:t>
            </a:r>
            <a:r>
              <a:rPr lang="en-US" sz="100" dirty="0">
                <a:latin typeface="+mn-lt"/>
              </a:rPr>
              <a:t> </a:t>
            </a:r>
            <a:r>
              <a:rPr lang="en-US" sz="1400" dirty="0">
                <a:latin typeface="+mn-lt"/>
              </a:rPr>
              <a:t>6-2 How are database application systems developed?</a:t>
            </a:r>
          </a:p>
          <a:p>
            <a:pPr marL="0" lvl="0" indent="0" defTabSz="685800">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6-1</a:t>
            </a:r>
            <a:r>
              <a:rPr lang="en-US" sz="2200" kern="1200" dirty="0">
                <a:solidFill>
                  <a:srgbClr val="000000"/>
                </a:solidFill>
                <a:latin typeface="Arial (Body)"/>
                <a:ea typeface="+mn-ea"/>
                <a:cs typeface="+mn-cs"/>
              </a:rPr>
              <a:t> Database Development Process</a:t>
            </a:r>
          </a:p>
        </p:txBody>
      </p:sp>
      <p:pic>
        <p:nvPicPr>
          <p:cNvPr id="6" name="Picture 5" descr="Figure showing the database development process:&#10;1) gather requirements&#10;2) create data model (entities and relationships)&#10;3) create database design (tables with foreign keys&#10;4) create database.">
            <a:extLst>
              <a:ext uri="{FF2B5EF4-FFF2-40B4-BE49-F238E27FC236}">
                <a16:creationId xmlns:a16="http://schemas.microsoft.com/office/drawing/2014/main" id="{F53AD9CE-F87A-4CA0-8350-6B83A2E885B9}"/>
              </a:ext>
            </a:extLst>
          </p:cNvPr>
          <p:cNvPicPr>
            <a:picLocks noChangeAspect="1"/>
          </p:cNvPicPr>
          <p:nvPr/>
        </p:nvPicPr>
        <p:blipFill>
          <a:blip r:embed="rId3"/>
          <a:srcRect/>
          <a:stretch/>
        </p:blipFill>
        <p:spPr>
          <a:xfrm>
            <a:off x="626649" y="2629669"/>
            <a:ext cx="7789510" cy="3184535"/>
          </a:xfrm>
          <a:prstGeom prst="rect">
            <a:avLst/>
          </a:prstGeom>
        </p:spPr>
      </p:pic>
    </p:spTree>
    <p:extLst>
      <p:ext uri="{BB962C8B-B14F-4D97-AF65-F5344CB8AC3E}">
        <p14:creationId xmlns:p14="http://schemas.microsoft.com/office/powerpoint/2010/main" val="10307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Database Application System Development Process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3" name="Text Placeholder 2"/>
          <p:cNvSpPr>
            <a:spLocks noGrp="1"/>
          </p:cNvSpPr>
          <p:nvPr>
            <p:ph type="body" idx="1"/>
          </p:nvPr>
        </p:nvSpPr>
        <p:spPr>
          <a:xfrm>
            <a:off x="457200" y="1600201"/>
            <a:ext cx="8229600" cy="366252"/>
          </a:xfrm>
        </p:spPr>
        <p:txBody>
          <a:bodyPr/>
          <a:lstStyle/>
          <a:p>
            <a:pPr marL="0" indent="0">
              <a:buNone/>
            </a:pPr>
            <a:r>
              <a:rPr lang="en-US" sz="1400" dirty="0">
                <a:latin typeface="+mn-lt"/>
              </a:rPr>
              <a:t>CE</a:t>
            </a:r>
            <a:r>
              <a:rPr lang="en-US" sz="100" dirty="0">
                <a:latin typeface="+mn-lt"/>
              </a:rPr>
              <a:t> </a:t>
            </a:r>
            <a:r>
              <a:rPr lang="en-US" sz="1400" dirty="0">
                <a:latin typeface="+mn-lt"/>
              </a:rPr>
              <a:t>6-2 How are database application systems developed?</a:t>
            </a:r>
          </a:p>
        </p:txBody>
      </p:sp>
      <p:pic>
        <p:nvPicPr>
          <p:cNvPr id="7" name="Picture 6" descr="The flowchart represents database application system development process by following steps. 1. Interview users to identify and develop requirements for applications. 2. Analyze existing forms, reports, queries, other user activities. 3. create data model to summarize requirements and themes. 4. Users review and validate data model. 5. Users approve data model. 6. Build datab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6" y="2141882"/>
            <a:ext cx="7807327" cy="3487322"/>
          </a:xfrm>
          <a:prstGeom prst="rect">
            <a:avLst/>
          </a:prstGeom>
        </p:spPr>
      </p:pic>
    </p:spTree>
    <p:extLst>
      <p:ext uri="{BB962C8B-B14F-4D97-AF65-F5344CB8AC3E}">
        <p14:creationId xmlns:p14="http://schemas.microsoft.com/office/powerpoint/2010/main" val="352678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is the Entity-Relationship Data Model?</a:t>
            </a:r>
          </a:p>
        </p:txBody>
      </p:sp>
      <p:sp>
        <p:nvSpPr>
          <p:cNvPr id="13" name="Text Placeholder 12"/>
          <p:cNvSpPr>
            <a:spLocks noGrp="1"/>
          </p:cNvSpPr>
          <p:nvPr>
            <p:ph type="body" idx="1"/>
          </p:nvPr>
        </p:nvSpPr>
        <p:spPr>
          <a:xfrm>
            <a:off x="457200" y="1729293"/>
            <a:ext cx="8229600" cy="4525963"/>
          </a:xfrm>
        </p:spPr>
        <p:txBody>
          <a:bodyPr/>
          <a:lstStyle/>
          <a:p>
            <a:pPr defTabSz="1433513">
              <a:spcAft>
                <a:spcPct val="35000"/>
              </a:spcAft>
            </a:pPr>
            <a:r>
              <a:rPr lang="en-US" sz="2400" dirty="0">
                <a:solidFill>
                  <a:schemeClr val="tx1"/>
                </a:solidFill>
                <a:latin typeface="+mn-lt"/>
                <a:cs typeface="Arial" pitchFamily="34" charset="0"/>
              </a:rPr>
              <a:t>Entities</a:t>
            </a:r>
          </a:p>
          <a:p>
            <a:pPr lvl="1"/>
            <a:r>
              <a:rPr lang="en-US" sz="1800" dirty="0">
                <a:solidFill>
                  <a:schemeClr val="tx1"/>
                </a:solidFill>
                <a:latin typeface="+mn-lt"/>
                <a:cs typeface="Arial" pitchFamily="34" charset="0"/>
              </a:rPr>
              <a:t>Something to track.</a:t>
            </a:r>
          </a:p>
          <a:p>
            <a:pPr lvl="2"/>
            <a:r>
              <a:rPr lang="en-US" sz="1800" dirty="0">
                <a:solidFill>
                  <a:schemeClr val="tx1"/>
                </a:solidFill>
                <a:latin typeface="+mn-lt"/>
                <a:cs typeface="Arial" pitchFamily="34" charset="0"/>
              </a:rPr>
              <a:t>Order, customer, salesperson, item, volunteer, donation</a:t>
            </a:r>
          </a:p>
          <a:p>
            <a:pPr defTabSz="1433513">
              <a:spcAft>
                <a:spcPct val="35000"/>
              </a:spcAft>
            </a:pPr>
            <a:r>
              <a:rPr lang="en-US" sz="2400" dirty="0">
                <a:solidFill>
                  <a:schemeClr val="tx1"/>
                </a:solidFill>
                <a:latin typeface="+mn-lt"/>
                <a:cs typeface="Arial" pitchFamily="34" charset="0"/>
              </a:rPr>
              <a:t>Attributes</a:t>
            </a:r>
          </a:p>
          <a:p>
            <a:pPr lvl="1"/>
            <a:r>
              <a:rPr lang="en-US" sz="1800" dirty="0">
                <a:solidFill>
                  <a:schemeClr val="tx1"/>
                </a:solidFill>
                <a:latin typeface="+mn-lt"/>
                <a:cs typeface="Arial" pitchFamily="34" charset="0"/>
              </a:rPr>
              <a:t>Describe characteristics of entity.</a:t>
            </a:r>
          </a:p>
          <a:p>
            <a:pPr lvl="2" defTabSz="642938"/>
            <a:r>
              <a:rPr lang="en-US" sz="1800" dirty="0" err="1">
                <a:solidFill>
                  <a:schemeClr val="tx1"/>
                </a:solidFill>
                <a:latin typeface="+mn-lt"/>
                <a:cs typeface="Arial" pitchFamily="34" charset="0"/>
              </a:rPr>
              <a:t>OrderNumber</a:t>
            </a:r>
            <a:r>
              <a:rPr lang="en-US" sz="1800" dirty="0">
                <a:solidFill>
                  <a:schemeClr val="tx1"/>
                </a:solidFill>
                <a:latin typeface="+mn-lt"/>
                <a:cs typeface="Arial" pitchFamily="34" charset="0"/>
              </a:rPr>
              <a:t>, </a:t>
            </a:r>
            <a:r>
              <a:rPr lang="en-US" sz="1800" dirty="0" err="1">
                <a:solidFill>
                  <a:schemeClr val="tx1"/>
                </a:solidFill>
                <a:latin typeface="+mn-lt"/>
                <a:cs typeface="Arial" pitchFamily="34" charset="0"/>
              </a:rPr>
              <a:t>CustomerNumber</a:t>
            </a:r>
            <a:r>
              <a:rPr lang="en-US" sz="1800" dirty="0">
                <a:solidFill>
                  <a:schemeClr val="tx1"/>
                </a:solidFill>
                <a:latin typeface="+mn-lt"/>
                <a:cs typeface="Arial" pitchFamily="34" charset="0"/>
              </a:rPr>
              <a:t>, </a:t>
            </a:r>
            <a:r>
              <a:rPr lang="en-US" sz="1800" dirty="0" err="1">
                <a:solidFill>
                  <a:schemeClr val="tx1"/>
                </a:solidFill>
                <a:latin typeface="+mn-lt"/>
                <a:cs typeface="Arial" pitchFamily="34" charset="0"/>
              </a:rPr>
              <a:t>VolunteerName</a:t>
            </a:r>
            <a:r>
              <a:rPr lang="en-US" sz="1800" dirty="0">
                <a:solidFill>
                  <a:schemeClr val="tx1"/>
                </a:solidFill>
                <a:latin typeface="+mn-lt"/>
                <a:cs typeface="Arial" pitchFamily="34" charset="0"/>
              </a:rPr>
              <a:t>, </a:t>
            </a:r>
            <a:r>
              <a:rPr lang="en-US" sz="1800" dirty="0" err="1">
                <a:solidFill>
                  <a:schemeClr val="tx1"/>
                </a:solidFill>
                <a:latin typeface="+mn-lt"/>
                <a:cs typeface="Arial" pitchFamily="34" charset="0"/>
              </a:rPr>
              <a:t>PhoneNumber</a:t>
            </a:r>
            <a:endParaRPr lang="en-US" sz="1800" dirty="0">
              <a:solidFill>
                <a:schemeClr val="tx1"/>
              </a:solidFill>
              <a:latin typeface="+mn-lt"/>
              <a:cs typeface="Arial" pitchFamily="34" charset="0"/>
            </a:endParaRPr>
          </a:p>
          <a:p>
            <a:pPr defTabSz="1433513">
              <a:spcAft>
                <a:spcPct val="35000"/>
              </a:spcAft>
            </a:pPr>
            <a:r>
              <a:rPr lang="en-US" sz="2400" dirty="0">
                <a:solidFill>
                  <a:schemeClr val="tx1"/>
                </a:solidFill>
                <a:latin typeface="+mn-lt"/>
                <a:cs typeface="Arial" pitchFamily="34" charset="0"/>
              </a:rPr>
              <a:t>Identifier</a:t>
            </a:r>
          </a:p>
          <a:p>
            <a:pPr lvl="1"/>
            <a:r>
              <a:rPr lang="en-US" sz="1800" dirty="0">
                <a:solidFill>
                  <a:schemeClr val="tx1"/>
                </a:solidFill>
                <a:latin typeface="+mn-lt"/>
                <a:cs typeface="Arial" pitchFamily="34" charset="0"/>
              </a:rPr>
              <a:t>Uniquely identifies one entity instance from other instances</a:t>
            </a:r>
          </a:p>
          <a:p>
            <a:pPr lvl="2" defTabSz="642938"/>
            <a:r>
              <a:rPr lang="en-US" sz="1800" dirty="0" err="1">
                <a:solidFill>
                  <a:schemeClr val="tx1"/>
                </a:solidFill>
                <a:latin typeface="+mn-lt"/>
                <a:cs typeface="Arial" pitchFamily="34" charset="0"/>
              </a:rPr>
              <a:t>Student_ID_Number</a:t>
            </a:r>
            <a:endParaRPr lang="en-US" sz="1800" dirty="0">
              <a:solidFill>
                <a:schemeClr val="tx1"/>
              </a:solidFill>
              <a:latin typeface="+mn-lt"/>
              <a:cs typeface="Arial" pitchFamily="34" charset="0"/>
            </a:endParaRPr>
          </a:p>
        </p:txBody>
      </p:sp>
      <p:sp>
        <p:nvSpPr>
          <p:cNvPr id="4" name="Text Placeholder 12">
            <a:extLst>
              <a:ext uri="{FF2B5EF4-FFF2-40B4-BE49-F238E27FC236}">
                <a16:creationId xmlns:a16="http://schemas.microsoft.com/office/drawing/2014/main" id="{CE15EC95-DA58-4DD7-936A-CF06DEA92F79}"/>
              </a:ext>
            </a:extLst>
          </p:cNvPr>
          <p:cNvSpPr txBox="1">
            <a:spLocks/>
          </p:cNvSpPr>
          <p:nvPr/>
        </p:nvSpPr>
        <p:spPr>
          <a:xfrm>
            <a:off x="753035" y="1238634"/>
            <a:ext cx="8229600" cy="53369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5600" marR="0" lvl="0" indent="-255600" algn="l" rtl="0">
              <a:lnSpc>
                <a:spcPct val="100000"/>
              </a:lnSpc>
              <a:spcBef>
                <a:spcPts val="1500"/>
              </a:spcBef>
              <a:spcAft>
                <a:spcPts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defTabSz="1433513">
              <a:spcAft>
                <a:spcPct val="35000"/>
              </a:spcAft>
              <a:buFont typeface="Arial" panose="020B0604020202020204" pitchFamily="34" charset="0"/>
              <a:buNone/>
            </a:pPr>
            <a:r>
              <a:rPr lang="en-US" sz="1400" dirty="0">
                <a:latin typeface="+mn-lt"/>
              </a:rPr>
              <a:t>CE</a:t>
            </a:r>
            <a:r>
              <a:rPr lang="en-US" sz="100" dirty="0">
                <a:latin typeface="+mn-lt"/>
              </a:rPr>
              <a:t> </a:t>
            </a:r>
            <a:r>
              <a:rPr lang="en-US" sz="1400" dirty="0">
                <a:latin typeface="+mn-lt"/>
              </a:rPr>
              <a:t>6-3 What are the components of the entity-relationship data model?</a:t>
            </a:r>
          </a:p>
        </p:txBody>
      </p:sp>
    </p:spTree>
    <p:extLst>
      <p:ext uri="{BB962C8B-B14F-4D97-AF65-F5344CB8AC3E}">
        <p14:creationId xmlns:p14="http://schemas.microsoft.com/office/powerpoint/2010/main" val="54115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Student Data Model Entities</a:t>
            </a:r>
          </a:p>
        </p:txBody>
      </p:sp>
      <p:sp>
        <p:nvSpPr>
          <p:cNvPr id="3" name="Text Placeholder 2"/>
          <p:cNvSpPr>
            <a:spLocks noGrp="1"/>
          </p:cNvSpPr>
          <p:nvPr>
            <p:ph type="body" idx="1"/>
          </p:nvPr>
        </p:nvSpPr>
        <p:spPr>
          <a:xfrm>
            <a:off x="457200" y="1600201"/>
            <a:ext cx="8229600" cy="876300"/>
          </a:xfrm>
        </p:spPr>
        <p:txBody>
          <a:bodyPr/>
          <a:lstStyle/>
          <a:p>
            <a:pPr marL="0" indent="0">
              <a:buNone/>
            </a:pPr>
            <a:r>
              <a:rPr lang="en-US" sz="1400" dirty="0">
                <a:latin typeface="+mn-lt"/>
              </a:rPr>
              <a:t>CE</a:t>
            </a:r>
            <a:r>
              <a:rPr lang="en-US" sz="100" dirty="0">
                <a:latin typeface="+mn-lt"/>
              </a:rPr>
              <a:t> </a:t>
            </a:r>
            <a:r>
              <a:rPr lang="en-US" sz="1400" dirty="0">
                <a:latin typeface="+mn-lt"/>
              </a:rPr>
              <a:t>6-3 What are the components of the entity-relationship data model?</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6-2</a:t>
            </a:r>
            <a:r>
              <a:rPr lang="en-US" sz="2200" dirty="0">
                <a:latin typeface="+mn-lt"/>
              </a:rPr>
              <a:t> Student Data Model Entities</a:t>
            </a:r>
          </a:p>
        </p:txBody>
      </p:sp>
      <p:pic>
        <p:nvPicPr>
          <p:cNvPr id="4" name="Picture 3" descr="Figure depicting student data model entities: Student, Adviser, Email, Department, and Office_Visit"/>
          <p:cNvPicPr>
            <a:picLocks noChangeAspect="1"/>
          </p:cNvPicPr>
          <p:nvPr/>
        </p:nvPicPr>
        <p:blipFill>
          <a:blip r:embed="rId3"/>
          <a:srcRect/>
          <a:stretch/>
        </p:blipFill>
        <p:spPr>
          <a:xfrm>
            <a:off x="1117630" y="2476501"/>
            <a:ext cx="6361472" cy="3710859"/>
          </a:xfrm>
          <a:prstGeom prst="rect">
            <a:avLst/>
          </a:prstGeom>
        </p:spPr>
      </p:pic>
    </p:spTree>
    <p:extLst>
      <p:ext uri="{BB962C8B-B14F-4D97-AF65-F5344CB8AC3E}">
        <p14:creationId xmlns:p14="http://schemas.microsoft.com/office/powerpoint/2010/main" val="96155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 of Department, Adviser, and Student Entities and Relationships</a:t>
            </a:r>
          </a:p>
        </p:txBody>
      </p:sp>
      <p:sp>
        <p:nvSpPr>
          <p:cNvPr id="3" name="Text Placeholder 2"/>
          <p:cNvSpPr>
            <a:spLocks noGrp="1"/>
          </p:cNvSpPr>
          <p:nvPr>
            <p:ph type="body" idx="1"/>
          </p:nvPr>
        </p:nvSpPr>
        <p:spPr>
          <a:xfrm>
            <a:off x="457200" y="1600201"/>
            <a:ext cx="8229600" cy="1133168"/>
          </a:xfrm>
        </p:spPr>
        <p:txBody>
          <a:bodyPr/>
          <a:lstStyle/>
          <a:p>
            <a:pPr marL="0" indent="0">
              <a:buNone/>
            </a:pPr>
            <a:r>
              <a:rPr lang="en-US" sz="1400" dirty="0">
                <a:latin typeface="+mn-lt"/>
              </a:rPr>
              <a:t>CE</a:t>
            </a:r>
            <a:r>
              <a:rPr lang="en-US" sz="100" dirty="0">
                <a:latin typeface="+mn-lt"/>
              </a:rPr>
              <a:t> </a:t>
            </a:r>
            <a:r>
              <a:rPr lang="en-US" sz="1400" dirty="0">
                <a:latin typeface="+mn-lt"/>
              </a:rPr>
              <a:t>6-3 What are the components of the entity-relationship data model?</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6-3</a:t>
            </a:r>
            <a:r>
              <a:rPr lang="en-US" sz="2200" dirty="0">
                <a:latin typeface="+mn-lt"/>
              </a:rPr>
              <a:t> Example of </a:t>
            </a:r>
            <a:r>
              <a:rPr lang="en-US" sz="2200" i="1" dirty="0">
                <a:latin typeface="+mn-lt"/>
              </a:rPr>
              <a:t>Department</a:t>
            </a:r>
            <a:r>
              <a:rPr lang="en-US" sz="2200" dirty="0">
                <a:latin typeface="+mn-lt"/>
              </a:rPr>
              <a:t>, </a:t>
            </a:r>
            <a:r>
              <a:rPr lang="en-US" sz="2200" i="1" dirty="0">
                <a:latin typeface="+mn-lt"/>
              </a:rPr>
              <a:t>Adviser</a:t>
            </a:r>
            <a:r>
              <a:rPr lang="en-US" sz="2200" dirty="0">
                <a:latin typeface="+mn-lt"/>
              </a:rPr>
              <a:t>, and </a:t>
            </a:r>
            <a:r>
              <a:rPr lang="en-US" sz="2200" i="1" dirty="0">
                <a:latin typeface="+mn-lt"/>
              </a:rPr>
              <a:t>Student</a:t>
            </a:r>
            <a:r>
              <a:rPr lang="en-US" sz="2200" dirty="0">
                <a:latin typeface="+mn-lt"/>
              </a:rPr>
              <a:t> Entities and Relationships</a:t>
            </a:r>
          </a:p>
        </p:txBody>
      </p:sp>
      <p:pic>
        <p:nvPicPr>
          <p:cNvPr id="6" name="Picture 5" descr="Figure showing example department, adviser, and student entities and relationships. Departments have many advisors; advisors serve many students.">
            <a:extLst>
              <a:ext uri="{FF2B5EF4-FFF2-40B4-BE49-F238E27FC236}">
                <a16:creationId xmlns:a16="http://schemas.microsoft.com/office/drawing/2014/main" id="{0EFE8E06-105D-415E-BD8C-16BEDDB281BF}"/>
              </a:ext>
            </a:extLst>
          </p:cNvPr>
          <p:cNvPicPr>
            <a:picLocks noChangeAspect="1"/>
          </p:cNvPicPr>
          <p:nvPr/>
        </p:nvPicPr>
        <p:blipFill>
          <a:blip r:embed="rId3"/>
          <a:srcRect/>
          <a:stretch/>
        </p:blipFill>
        <p:spPr>
          <a:xfrm>
            <a:off x="1808901" y="2843056"/>
            <a:ext cx="4494090" cy="3566369"/>
          </a:xfrm>
          <a:prstGeom prst="rect">
            <a:avLst/>
          </a:prstGeom>
        </p:spPr>
      </p:pic>
    </p:spTree>
    <p:extLst>
      <p:ext uri="{BB962C8B-B14F-4D97-AF65-F5344CB8AC3E}">
        <p14:creationId xmlns:p14="http://schemas.microsoft.com/office/powerpoint/2010/main" val="38771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r>
              <a:rPr lang="en-US" dirty="0"/>
              <a:t>Sample Relationships Version 1</a:t>
            </a:r>
          </a:p>
        </p:txBody>
      </p:sp>
      <p:sp>
        <p:nvSpPr>
          <p:cNvPr id="3" name="Text Placeholder 2"/>
          <p:cNvSpPr>
            <a:spLocks noGrp="1"/>
          </p:cNvSpPr>
          <p:nvPr>
            <p:ph type="body" idx="1"/>
          </p:nvPr>
        </p:nvSpPr>
        <p:spPr>
          <a:xfrm>
            <a:off x="457200" y="1600201"/>
            <a:ext cx="8229600" cy="828368"/>
          </a:xfrm>
        </p:spPr>
        <p:txBody>
          <a:bodyPr/>
          <a:lstStyle/>
          <a:p>
            <a:pPr marL="0" indent="0">
              <a:buNone/>
            </a:pPr>
            <a:r>
              <a:rPr lang="en-US" sz="1400" dirty="0">
                <a:latin typeface="+mn-lt"/>
              </a:rPr>
              <a:t>CE</a:t>
            </a:r>
            <a:r>
              <a:rPr lang="en-US" sz="100" dirty="0">
                <a:latin typeface="+mn-lt"/>
              </a:rPr>
              <a:t> </a:t>
            </a:r>
            <a:r>
              <a:rPr lang="en-US" sz="1400" dirty="0">
                <a:latin typeface="+mn-lt"/>
              </a:rPr>
              <a:t>6-3 What are the components of the entity-relationship data model?</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6-4 </a:t>
            </a:r>
            <a:r>
              <a:rPr lang="en-US" sz="2200" dirty="0">
                <a:latin typeface="+mn-lt"/>
              </a:rPr>
              <a:t>Sample Relationships—Version 1</a:t>
            </a:r>
          </a:p>
        </p:txBody>
      </p:sp>
      <p:pic>
        <p:nvPicPr>
          <p:cNvPr id="16" name="Picture 15" descr="Figure showing version 1 of sample relationships: A department has many advisers; an adviser belongs to one department.&#10;Adviser has many students. A student has many advisers."/>
          <p:cNvPicPr>
            <a:picLocks noChangeAspect="1"/>
          </p:cNvPicPr>
          <p:nvPr/>
        </p:nvPicPr>
        <p:blipFill>
          <a:blip r:embed="rId3"/>
          <a:srcRect/>
          <a:stretch/>
        </p:blipFill>
        <p:spPr>
          <a:xfrm>
            <a:off x="555306" y="2742940"/>
            <a:ext cx="7826355" cy="2240485"/>
          </a:xfrm>
          <a:prstGeom prst="rect">
            <a:avLst/>
          </a:prstGeom>
        </p:spPr>
      </p:pic>
    </p:spTree>
    <p:extLst>
      <p:ext uri="{BB962C8B-B14F-4D97-AF65-F5344CB8AC3E}">
        <p14:creationId xmlns:p14="http://schemas.microsoft.com/office/powerpoint/2010/main" val="370732014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8195</TotalTime>
  <Words>1597</Words>
  <Application>Microsoft Office PowerPoint</Application>
  <PresentationFormat>On-screen Show (4:3)</PresentationFormat>
  <Paragraphs>169</Paragraphs>
  <Slides>26</Slides>
  <Notes>21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5" baseType="lpstr">
      <vt:lpstr>Arial</vt:lpstr>
      <vt:lpstr>Arial (Body)</vt:lpstr>
      <vt:lpstr>Calibri</vt:lpstr>
      <vt:lpstr>Noto Sans Symbols</vt:lpstr>
      <vt:lpstr>Times New Roman</vt:lpstr>
      <vt:lpstr>Verdana</vt:lpstr>
      <vt:lpstr>508 Lecture</vt:lpstr>
      <vt:lpstr>1_508 Lecture</vt:lpstr>
      <vt:lpstr>Equation</vt:lpstr>
      <vt:lpstr>Experiencing M I S</vt:lpstr>
      <vt:lpstr>Study Questions</vt:lpstr>
      <vt:lpstr>Collecting Better Data</vt:lpstr>
      <vt:lpstr>Database Application System Development Process (1 of 2)</vt:lpstr>
      <vt:lpstr>Database Application System Development Process (2 of 2)</vt:lpstr>
      <vt:lpstr>What is the Entity-Relationship Data Model?</vt:lpstr>
      <vt:lpstr>Student Data Model Entities</vt:lpstr>
      <vt:lpstr>Example of Department, Adviser, and Student Entities and Relationships</vt:lpstr>
      <vt:lpstr>Sample Relationships Version 1</vt:lpstr>
      <vt:lpstr>Sample Relationships Version 2</vt:lpstr>
      <vt:lpstr>Crow’s-Foot Diagram Version</vt:lpstr>
      <vt:lpstr>Normalization</vt:lpstr>
      <vt:lpstr>Data Integrity Problems</vt:lpstr>
      <vt:lpstr>Poorly Designed Employee Table Causes Data Integrity Problem</vt:lpstr>
      <vt:lpstr>Poorly Designed Employee Table Causes Data Integrity Problem (con’t)</vt:lpstr>
      <vt:lpstr>Two Normalized Tables</vt:lpstr>
      <vt:lpstr>Summary of Normalization</vt:lpstr>
      <vt:lpstr>Representing a 1:N Relationship</vt:lpstr>
      <vt:lpstr>Representing an N:M Relationship: Strategy for Foreign Keys</vt:lpstr>
      <vt:lpstr>Users’ Role in the Development of Databases</vt:lpstr>
      <vt:lpstr>Data Model for Volunteer Database</vt:lpstr>
      <vt:lpstr>First Table Design</vt:lpstr>
      <vt:lpstr>Second Table Design</vt:lpstr>
      <vt:lpstr>Volunteer Prospect Data Entry Form</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Vinothini Radhakrishnan</cp:lastModifiedBy>
  <cp:revision>767</cp:revision>
  <dcterms:modified xsi:type="dcterms:W3CDTF">2020-02-19T05:49:27Z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