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8"/>
  </p:notesMasterIdLst>
  <p:handoutMasterIdLst>
    <p:handoutMasterId r:id="rId49"/>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56" r:id="rId24"/>
    <p:sldId id="326" r:id="rId25"/>
    <p:sldId id="327" r:id="rId26"/>
    <p:sldId id="328" r:id="rId27"/>
    <p:sldId id="331" r:id="rId28"/>
    <p:sldId id="332" r:id="rId29"/>
    <p:sldId id="329" r:id="rId30"/>
    <p:sldId id="330" r:id="rId31"/>
    <p:sldId id="334" r:id="rId32"/>
    <p:sldId id="333" r:id="rId33"/>
    <p:sldId id="357" r:id="rId34"/>
    <p:sldId id="358" r:id="rId35"/>
    <p:sldId id="359" r:id="rId36"/>
    <p:sldId id="360" r:id="rId37"/>
    <p:sldId id="337" r:id="rId38"/>
    <p:sldId id="338" r:id="rId39"/>
    <p:sldId id="339" r:id="rId40"/>
    <p:sldId id="340" r:id="rId41"/>
    <p:sldId id="341" r:id="rId42"/>
    <p:sldId id="342" r:id="rId43"/>
    <p:sldId id="343" r:id="rId44"/>
    <p:sldId id="344" r:id="rId45"/>
    <p:sldId id="361" r:id="rId46"/>
    <p:sldId id="304"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11" clrIdx="7">
    <p:extLst>
      <p:ext uri="{19B8F6BF-5375-455C-9EA6-DF929625EA0E}">
        <p15:presenceInfo xmlns:p15="http://schemas.microsoft.com/office/powerpoint/2012/main" userId="47608e0cc0708d8b" providerId="Windows Live"/>
      </p:ext>
    </p:extLst>
  </p:cmAuthor>
  <p:cmAuthor id="1" name="Ruchi Sachdev" initials="" lastIdx="8" clrIdx="1"/>
  <p:cmAuthor id="8" name="Gowthaman Sadhanandham, Integra-PDY, IN" initials="GSII" lastIdx="1" clrIdx="8">
    <p:extLst>
      <p:ext uri="{19B8F6BF-5375-455C-9EA6-DF929625EA0E}">
        <p15:presenceInfo xmlns:p15="http://schemas.microsoft.com/office/powerpoint/2012/main" userId="S-1-5-21-1408920735-363312195-2789242753-44863" providerId="AD"/>
      </p:ext>
    </p:extLst>
  </p:cmAuthor>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12"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3489" autoAdjust="0"/>
  </p:normalViewPr>
  <p:slideViewPr>
    <p:cSldViewPr snapToGrid="0" snapToObjects="1">
      <p:cViewPr varScale="1">
        <p:scale>
          <a:sx n="108" d="100"/>
          <a:sy n="108" d="100"/>
        </p:scale>
        <p:origin x="1280" y="192"/>
      </p:cViewPr>
      <p:guideLst>
        <p:guide orient="horz" pos="2160"/>
        <p:guide pos="384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5FBA19DE-1FE6-4FCE-8A06-8C019301124E}"/>
    <pc:docChg chg="undo redo custSel modSld">
      <pc:chgData name="Robby Roth" userId="47608e0cc0708d8b" providerId="LiveId" clId="{5FBA19DE-1FE6-4FCE-8A06-8C019301124E}" dt="2020-02-10T23:13:28.503" v="2676" actId="962"/>
      <pc:docMkLst>
        <pc:docMk/>
      </pc:docMkLst>
      <pc:sldChg chg="modSp">
        <pc:chgData name="Robby Roth" userId="47608e0cc0708d8b" providerId="LiveId" clId="{5FBA19DE-1FE6-4FCE-8A06-8C019301124E}" dt="2020-02-09T21:28:45.679" v="176" actId="962"/>
        <pc:sldMkLst>
          <pc:docMk/>
          <pc:sldMk cId="4140415912" sldId="301"/>
        </pc:sldMkLst>
        <pc:picChg chg="mod">
          <ac:chgData name="Robby Roth" userId="47608e0cc0708d8b" providerId="LiveId" clId="{5FBA19DE-1FE6-4FCE-8A06-8C019301124E}" dt="2020-02-09T21:28:45.679" v="176" actId="962"/>
          <ac:picMkLst>
            <pc:docMk/>
            <pc:sldMk cId="4140415912" sldId="301"/>
            <ac:picMk id="8" creationId="{66F68693-04B9-45A8-9FEE-D461A6FE8391}"/>
          </ac:picMkLst>
        </pc:picChg>
      </pc:sldChg>
      <pc:sldChg chg="modSp">
        <pc:chgData name="Robby Roth" userId="47608e0cc0708d8b" providerId="LiveId" clId="{5FBA19DE-1FE6-4FCE-8A06-8C019301124E}" dt="2020-02-10T23:13:28.503" v="2676" actId="962"/>
        <pc:sldMkLst>
          <pc:docMk/>
          <pc:sldMk cId="3918749979" sldId="310"/>
        </pc:sldMkLst>
        <pc:picChg chg="mod">
          <ac:chgData name="Robby Roth" userId="47608e0cc0708d8b" providerId="LiveId" clId="{5FBA19DE-1FE6-4FCE-8A06-8C019301124E}" dt="2020-02-10T23:13:28.503" v="2676" actId="962"/>
          <ac:picMkLst>
            <pc:docMk/>
            <pc:sldMk cId="3918749979" sldId="310"/>
            <ac:picMk id="3" creationId="{00000000-0000-0000-0000-000000000000}"/>
          </ac:picMkLst>
        </pc:picChg>
      </pc:sldChg>
      <pc:sldChg chg="modSp">
        <pc:chgData name="Robby Roth" userId="47608e0cc0708d8b" providerId="LiveId" clId="{5FBA19DE-1FE6-4FCE-8A06-8C019301124E}" dt="2020-02-09T21:45:56.371" v="964" actId="962"/>
        <pc:sldMkLst>
          <pc:docMk/>
          <pc:sldMk cId="1295358741" sldId="312"/>
        </pc:sldMkLst>
        <pc:picChg chg="mod">
          <ac:chgData name="Robby Roth" userId="47608e0cc0708d8b" providerId="LiveId" clId="{5FBA19DE-1FE6-4FCE-8A06-8C019301124E}" dt="2020-02-09T21:45:56.371" v="964" actId="962"/>
          <ac:picMkLst>
            <pc:docMk/>
            <pc:sldMk cId="1295358741" sldId="312"/>
            <ac:picMk id="5" creationId="{824E3F77-3E8E-417F-AFCB-A7F7E81D8AFA}"/>
          </ac:picMkLst>
        </pc:picChg>
      </pc:sldChg>
      <pc:sldChg chg="modSp">
        <pc:chgData name="Robby Roth" userId="47608e0cc0708d8b" providerId="LiveId" clId="{5FBA19DE-1FE6-4FCE-8A06-8C019301124E}" dt="2020-02-09T21:47:21.456" v="1090" actId="962"/>
        <pc:sldMkLst>
          <pc:docMk/>
          <pc:sldMk cId="1156256177" sldId="313"/>
        </pc:sldMkLst>
        <pc:picChg chg="mod">
          <ac:chgData name="Robby Roth" userId="47608e0cc0708d8b" providerId="LiveId" clId="{5FBA19DE-1FE6-4FCE-8A06-8C019301124E}" dt="2020-02-09T21:47:21.456" v="1090" actId="962"/>
          <ac:picMkLst>
            <pc:docMk/>
            <pc:sldMk cId="1156256177" sldId="313"/>
            <ac:picMk id="5" creationId="{00000000-0000-0000-0000-000000000000}"/>
          </ac:picMkLst>
        </pc:picChg>
      </pc:sldChg>
      <pc:sldChg chg="modSp">
        <pc:chgData name="Robby Roth" userId="47608e0cc0708d8b" providerId="LiveId" clId="{5FBA19DE-1FE6-4FCE-8A06-8C019301124E}" dt="2020-02-09T21:48:15.320" v="1254" actId="962"/>
        <pc:sldMkLst>
          <pc:docMk/>
          <pc:sldMk cId="3853386110" sldId="318"/>
        </pc:sldMkLst>
        <pc:picChg chg="mod">
          <ac:chgData name="Robby Roth" userId="47608e0cc0708d8b" providerId="LiveId" clId="{5FBA19DE-1FE6-4FCE-8A06-8C019301124E}" dt="2020-02-09T21:48:15.320" v="1254" actId="962"/>
          <ac:picMkLst>
            <pc:docMk/>
            <pc:sldMk cId="3853386110" sldId="318"/>
            <ac:picMk id="5" creationId="{FC0EDA0F-585C-4DD7-8108-B2F1F2864041}"/>
          </ac:picMkLst>
        </pc:picChg>
      </pc:sldChg>
      <pc:sldChg chg="modSp modNotesTx">
        <pc:chgData name="Robby Roth" userId="47608e0cc0708d8b" providerId="LiveId" clId="{5FBA19DE-1FE6-4FCE-8A06-8C019301124E}" dt="2020-02-09T21:51:07.232" v="1517" actId="962"/>
        <pc:sldMkLst>
          <pc:docMk/>
          <pc:sldMk cId="3916743185" sldId="324"/>
        </pc:sldMkLst>
        <pc:picChg chg="mod">
          <ac:chgData name="Robby Roth" userId="47608e0cc0708d8b" providerId="LiveId" clId="{5FBA19DE-1FE6-4FCE-8A06-8C019301124E}" dt="2020-02-09T21:51:07.232" v="1517" actId="962"/>
          <ac:picMkLst>
            <pc:docMk/>
            <pc:sldMk cId="3916743185" sldId="324"/>
            <ac:picMk id="3" creationId="{00000000-0000-0000-0000-000000000000}"/>
          </ac:picMkLst>
        </pc:picChg>
      </pc:sldChg>
      <pc:sldChg chg="delSp modSp">
        <pc:chgData name="Robby Roth" userId="47608e0cc0708d8b" providerId="LiveId" clId="{5FBA19DE-1FE6-4FCE-8A06-8C019301124E}" dt="2020-02-09T23:08:12.919" v="2436" actId="14100"/>
        <pc:sldMkLst>
          <pc:docMk/>
          <pc:sldMk cId="620727235" sldId="329"/>
        </pc:sldMkLst>
        <pc:spChg chg="mod">
          <ac:chgData name="Robby Roth" userId="47608e0cc0708d8b" providerId="LiveId" clId="{5FBA19DE-1FE6-4FCE-8A06-8C019301124E}" dt="2020-02-09T23:08:12.919" v="2436" actId="14100"/>
          <ac:spMkLst>
            <pc:docMk/>
            <pc:sldMk cId="620727235" sldId="329"/>
            <ac:spMk id="3" creationId="{00000000-0000-0000-0000-000000000000}"/>
          </ac:spMkLst>
        </pc:spChg>
        <pc:spChg chg="mod">
          <ac:chgData name="Robby Roth" userId="47608e0cc0708d8b" providerId="LiveId" clId="{5FBA19DE-1FE6-4FCE-8A06-8C019301124E}" dt="2020-02-09T23:06:32.919" v="2414"/>
          <ac:spMkLst>
            <pc:docMk/>
            <pc:sldMk cId="620727235" sldId="329"/>
            <ac:spMk id="4" creationId="{00000000-0000-0000-0000-000000000000}"/>
          </ac:spMkLst>
        </pc:spChg>
        <pc:spChg chg="del mod">
          <ac:chgData name="Robby Roth" userId="47608e0cc0708d8b" providerId="LiveId" clId="{5FBA19DE-1FE6-4FCE-8A06-8C019301124E}" dt="2020-02-09T23:07:38.641" v="2433" actId="478"/>
          <ac:spMkLst>
            <pc:docMk/>
            <pc:sldMk cId="620727235" sldId="329"/>
            <ac:spMk id="5" creationId="{00000000-0000-0000-0000-000000000000}"/>
          </ac:spMkLst>
        </pc:spChg>
      </pc:sldChg>
      <pc:sldChg chg="modSp">
        <pc:chgData name="Robby Roth" userId="47608e0cc0708d8b" providerId="LiveId" clId="{5FBA19DE-1FE6-4FCE-8A06-8C019301124E}" dt="2020-02-09T21:55:05.450" v="2151" actId="962"/>
        <pc:sldMkLst>
          <pc:docMk/>
          <pc:sldMk cId="1672510623" sldId="331"/>
        </pc:sldMkLst>
        <pc:picChg chg="mod">
          <ac:chgData name="Robby Roth" userId="47608e0cc0708d8b" providerId="LiveId" clId="{5FBA19DE-1FE6-4FCE-8A06-8C019301124E}" dt="2020-02-09T21:55:05.450" v="2151" actId="962"/>
          <ac:picMkLst>
            <pc:docMk/>
            <pc:sldMk cId="1672510623" sldId="331"/>
            <ac:picMk id="5" creationId="{00000000-0000-0000-0000-000000000000}"/>
          </ac:picMkLst>
        </pc:picChg>
      </pc:sldChg>
      <pc:sldChg chg="modSp">
        <pc:chgData name="Robby Roth" userId="47608e0cc0708d8b" providerId="LiveId" clId="{5FBA19DE-1FE6-4FCE-8A06-8C019301124E}" dt="2020-02-09T21:55:05.450" v="2151" actId="962"/>
        <pc:sldMkLst>
          <pc:docMk/>
          <pc:sldMk cId="3304140025" sldId="356"/>
        </pc:sldMkLst>
        <pc:picChg chg="mod">
          <ac:chgData name="Robby Roth" userId="47608e0cc0708d8b" providerId="LiveId" clId="{5FBA19DE-1FE6-4FCE-8A06-8C019301124E}" dt="2020-02-09T21:55:05.450" v="2151" actId="962"/>
          <ac:picMkLst>
            <pc:docMk/>
            <pc:sldMk cId="3304140025" sldId="356"/>
            <ac:picMk id="4" creationId="{87EF8FC6-815F-4E77-B392-4E35BDDBA855}"/>
          </ac:picMkLst>
        </pc:picChg>
      </pc:sldChg>
      <pc:sldChg chg="modSp modNotesTx">
        <pc:chgData name="Robby Roth" userId="47608e0cc0708d8b" providerId="LiveId" clId="{5FBA19DE-1FE6-4FCE-8A06-8C019301124E}" dt="2020-02-09T21:56:53.687" v="2412" actId="962"/>
        <pc:sldMkLst>
          <pc:docMk/>
          <pc:sldMk cId="4225172070" sldId="359"/>
        </pc:sldMkLst>
        <pc:picChg chg="mod">
          <ac:chgData name="Robby Roth" userId="47608e0cc0708d8b" providerId="LiveId" clId="{5FBA19DE-1FE6-4FCE-8A06-8C019301124E}" dt="2020-02-09T21:56:53.687" v="2412" actId="962"/>
          <ac:picMkLst>
            <pc:docMk/>
            <pc:sldMk cId="4225172070" sldId="359"/>
            <ac:picMk id="5" creationId="{00000000-0000-0000-0000-000000000000}"/>
          </ac:picMkLst>
        </pc:picChg>
      </pc:sldChg>
    </pc:docChg>
  </pc:docChgLst>
  <pc:docChgLst>
    <pc:chgData name="Dominik Böhler" userId="d6f71161-d1cb-4399-82c4-d80fb5b4761d" providerId="ADAL" clId="{748FD8DA-7550-3A46-AEC0-C6460091B27B}"/>
    <pc:docChg chg="custSel modSld modMainMaster modNotesMaster">
      <pc:chgData name="Dominik Böhler" userId="d6f71161-d1cb-4399-82c4-d80fb5b4761d" providerId="ADAL" clId="{748FD8DA-7550-3A46-AEC0-C6460091B27B}" dt="2021-02-19T10:49:32.023" v="6" actId="478"/>
      <pc:docMkLst>
        <pc:docMk/>
      </pc:docMkLst>
      <pc:sldChg chg="addSp delSp modSp mod modNotes">
        <pc:chgData name="Dominik Böhler" userId="d6f71161-d1cb-4399-82c4-d80fb5b4761d" providerId="ADAL" clId="{748FD8DA-7550-3A46-AEC0-C6460091B27B}" dt="2021-02-17T08:56:52.195" v="5" actId="478"/>
        <pc:sldMkLst>
          <pc:docMk/>
          <pc:sldMk cId="4140415912" sldId="301"/>
        </pc:sldMkLst>
        <pc:spChg chg="mod">
          <ac:chgData name="Dominik Böhler" userId="d6f71161-d1cb-4399-82c4-d80fb5b4761d" providerId="ADAL" clId="{748FD8DA-7550-3A46-AEC0-C6460091B27B}" dt="2021-02-17T08:56:32.300" v="4"/>
          <ac:spMkLst>
            <pc:docMk/>
            <pc:sldMk cId="4140415912" sldId="301"/>
            <ac:spMk id="2" creationId="{00000000-0000-0000-0000-000000000000}"/>
          </ac:spMkLst>
        </pc:spChg>
        <pc:spChg chg="mod">
          <ac:chgData name="Dominik Böhler" userId="d6f71161-d1cb-4399-82c4-d80fb5b4761d" providerId="ADAL" clId="{748FD8DA-7550-3A46-AEC0-C6460091B27B}" dt="2021-02-17T08:56:32.300" v="4"/>
          <ac:spMkLst>
            <pc:docMk/>
            <pc:sldMk cId="4140415912" sldId="301"/>
            <ac:spMk id="3" creationId="{00000000-0000-0000-0000-000000000000}"/>
          </ac:spMkLst>
        </pc:spChg>
        <pc:spChg chg="mod">
          <ac:chgData name="Dominik Böhler" userId="d6f71161-d1cb-4399-82c4-d80fb5b4761d" providerId="ADAL" clId="{748FD8DA-7550-3A46-AEC0-C6460091B27B}" dt="2021-02-17T08:56:32.300" v="4"/>
          <ac:spMkLst>
            <pc:docMk/>
            <pc:sldMk cId="4140415912" sldId="301"/>
            <ac:spMk id="4" creationId="{00000000-0000-0000-0000-000000000000}"/>
          </ac:spMkLst>
        </pc:spChg>
        <pc:spChg chg="mod">
          <ac:chgData name="Dominik Böhler" userId="d6f71161-d1cb-4399-82c4-d80fb5b4761d" providerId="ADAL" clId="{748FD8DA-7550-3A46-AEC0-C6460091B27B}" dt="2021-02-17T08:56:32.300" v="4"/>
          <ac:spMkLst>
            <pc:docMk/>
            <pc:sldMk cId="4140415912" sldId="301"/>
            <ac:spMk id="5" creationId="{00000000-0000-0000-0000-000000000000}"/>
          </ac:spMkLst>
        </pc:spChg>
        <pc:spChg chg="del mod">
          <ac:chgData name="Dominik Böhler" userId="d6f71161-d1cb-4399-82c4-d80fb5b4761d" providerId="ADAL" clId="{748FD8DA-7550-3A46-AEC0-C6460091B27B}" dt="2021-02-17T08:56:52.195" v="5" actId="478"/>
          <ac:spMkLst>
            <pc:docMk/>
            <pc:sldMk cId="4140415912" sldId="301"/>
            <ac:spMk id="6" creationId="{00000000-0000-0000-0000-000000000000}"/>
          </ac:spMkLst>
        </pc:spChg>
        <pc:spChg chg="add mod">
          <ac:chgData name="Dominik Böhler" userId="d6f71161-d1cb-4399-82c4-d80fb5b4761d" providerId="ADAL" clId="{748FD8DA-7550-3A46-AEC0-C6460091B27B}" dt="2021-02-17T08:56:52.195" v="5" actId="478"/>
          <ac:spMkLst>
            <pc:docMk/>
            <pc:sldMk cId="4140415912" sldId="301"/>
            <ac:spMk id="9" creationId="{673D4176-A40E-D548-B9A3-9D98C2B2CF32}"/>
          </ac:spMkLst>
        </pc:spChg>
        <pc:picChg chg="mod">
          <ac:chgData name="Dominik Böhler" userId="d6f71161-d1cb-4399-82c4-d80fb5b4761d" providerId="ADAL" clId="{748FD8DA-7550-3A46-AEC0-C6460091B27B}" dt="2021-02-17T08:56:32.300" v="4"/>
          <ac:picMkLst>
            <pc:docMk/>
            <pc:sldMk cId="4140415912" sldId="301"/>
            <ac:picMk id="8" creationId="{66F68693-04B9-45A8-9FEE-D461A6FE8391}"/>
          </ac:picMkLst>
        </pc:picChg>
      </pc:sldChg>
      <pc:sldChg chg="modSp modNotes">
        <pc:chgData name="Dominik Böhler" userId="d6f71161-d1cb-4399-82c4-d80fb5b4761d" providerId="ADAL" clId="{748FD8DA-7550-3A46-AEC0-C6460091B27B}" dt="2021-02-17T08:56:32.300" v="4"/>
        <pc:sldMkLst>
          <pc:docMk/>
          <pc:sldMk cId="3346985317" sldId="304"/>
        </pc:sldMkLst>
        <pc:picChg chg="mod">
          <ac:chgData name="Dominik Böhler" userId="d6f71161-d1cb-4399-82c4-d80fb5b4761d" providerId="ADAL" clId="{748FD8DA-7550-3A46-AEC0-C6460091B27B}" dt="2021-02-17T08:56:32.300" v="4"/>
          <ac:picMkLst>
            <pc:docMk/>
            <pc:sldMk cId="3346985317" sldId="304"/>
            <ac:picMk id="4" creationId="{00000000-0000-0000-0000-000000000000}"/>
          </ac:picMkLst>
        </pc:picChg>
      </pc:sldChg>
      <pc:sldChg chg="modSp modNotes">
        <pc:chgData name="Dominik Böhler" userId="d6f71161-d1cb-4399-82c4-d80fb5b4761d" providerId="ADAL" clId="{748FD8DA-7550-3A46-AEC0-C6460091B27B}" dt="2021-02-17T08:56:32.300" v="4"/>
        <pc:sldMkLst>
          <pc:docMk/>
          <pc:sldMk cId="3706309687" sldId="305"/>
        </pc:sldMkLst>
        <pc:spChg chg="mod">
          <ac:chgData name="Dominik Böhler" userId="d6f71161-d1cb-4399-82c4-d80fb5b4761d" providerId="ADAL" clId="{748FD8DA-7550-3A46-AEC0-C6460091B27B}" dt="2021-02-17T08:56:32.300" v="4"/>
          <ac:spMkLst>
            <pc:docMk/>
            <pc:sldMk cId="3706309687" sldId="305"/>
            <ac:spMk id="3" creationId="{00000000-0000-0000-0000-000000000000}"/>
          </ac:spMkLst>
        </pc:spChg>
        <pc:spChg chg="mod">
          <ac:chgData name="Dominik Böhler" userId="d6f71161-d1cb-4399-82c4-d80fb5b4761d" providerId="ADAL" clId="{748FD8DA-7550-3A46-AEC0-C6460091B27B}" dt="2021-02-17T08:56:32.300" v="4"/>
          <ac:spMkLst>
            <pc:docMk/>
            <pc:sldMk cId="3706309687" sldId="305"/>
            <ac:spMk id="4" creationId="{00000000-0000-0000-0000-000000000000}"/>
          </ac:spMkLst>
        </pc:spChg>
      </pc:sldChg>
      <pc:sldChg chg="modSp">
        <pc:chgData name="Dominik Böhler" userId="d6f71161-d1cb-4399-82c4-d80fb5b4761d" providerId="ADAL" clId="{748FD8DA-7550-3A46-AEC0-C6460091B27B}" dt="2021-02-17T08:56:32.300" v="4"/>
        <pc:sldMkLst>
          <pc:docMk/>
          <pc:sldMk cId="308314753" sldId="306"/>
        </pc:sldMkLst>
        <pc:spChg chg="mod">
          <ac:chgData name="Dominik Böhler" userId="d6f71161-d1cb-4399-82c4-d80fb5b4761d" providerId="ADAL" clId="{748FD8DA-7550-3A46-AEC0-C6460091B27B}" dt="2021-02-17T08:56:32.300" v="4"/>
          <ac:spMkLst>
            <pc:docMk/>
            <pc:sldMk cId="308314753" sldId="306"/>
            <ac:spMk id="3" creationId="{00000000-0000-0000-0000-000000000000}"/>
          </ac:spMkLst>
        </pc:spChg>
      </pc:sldChg>
      <pc:sldChg chg="modNotes">
        <pc:chgData name="Dominik Böhler" userId="d6f71161-d1cb-4399-82c4-d80fb5b4761d" providerId="ADAL" clId="{748FD8DA-7550-3A46-AEC0-C6460091B27B}" dt="2021-02-17T08:56:32.300" v="4"/>
        <pc:sldMkLst>
          <pc:docMk/>
          <pc:sldMk cId="486486117" sldId="307"/>
        </pc:sldMkLst>
      </pc:sldChg>
      <pc:sldChg chg="modNotes">
        <pc:chgData name="Dominik Böhler" userId="d6f71161-d1cb-4399-82c4-d80fb5b4761d" providerId="ADAL" clId="{748FD8DA-7550-3A46-AEC0-C6460091B27B}" dt="2021-02-17T08:56:32.300" v="4"/>
        <pc:sldMkLst>
          <pc:docMk/>
          <pc:sldMk cId="592978556" sldId="308"/>
        </pc:sldMkLst>
      </pc:sldChg>
      <pc:sldChg chg="modNotes">
        <pc:chgData name="Dominik Böhler" userId="d6f71161-d1cb-4399-82c4-d80fb5b4761d" providerId="ADAL" clId="{748FD8DA-7550-3A46-AEC0-C6460091B27B}" dt="2021-02-17T08:56:32.300" v="4"/>
        <pc:sldMkLst>
          <pc:docMk/>
          <pc:sldMk cId="3500359292" sldId="309"/>
        </pc:sldMkLst>
      </pc:sldChg>
      <pc:sldChg chg="modSp modNotes">
        <pc:chgData name="Dominik Böhler" userId="d6f71161-d1cb-4399-82c4-d80fb5b4761d" providerId="ADAL" clId="{748FD8DA-7550-3A46-AEC0-C6460091B27B}" dt="2021-02-17T08:56:32.300" v="4"/>
        <pc:sldMkLst>
          <pc:docMk/>
          <pc:sldMk cId="3918749979" sldId="310"/>
        </pc:sldMkLst>
        <pc:spChg chg="mod">
          <ac:chgData name="Dominik Böhler" userId="d6f71161-d1cb-4399-82c4-d80fb5b4761d" providerId="ADAL" clId="{748FD8DA-7550-3A46-AEC0-C6460091B27B}" dt="2021-02-17T08:56:32.300" v="4"/>
          <ac:spMkLst>
            <pc:docMk/>
            <pc:sldMk cId="3918749979" sldId="310"/>
            <ac:spMk id="4" creationId="{00000000-0000-0000-0000-000000000000}"/>
          </ac:spMkLst>
        </pc:spChg>
        <pc:picChg chg="mod">
          <ac:chgData name="Dominik Böhler" userId="d6f71161-d1cb-4399-82c4-d80fb5b4761d" providerId="ADAL" clId="{748FD8DA-7550-3A46-AEC0-C6460091B27B}" dt="2021-02-17T08:56:32.300" v="4"/>
          <ac:picMkLst>
            <pc:docMk/>
            <pc:sldMk cId="3918749979" sldId="310"/>
            <ac:picMk id="3" creationId="{00000000-0000-0000-0000-000000000000}"/>
          </ac:picMkLst>
        </pc:picChg>
      </pc:sldChg>
      <pc:sldChg chg="modSp modNotes">
        <pc:chgData name="Dominik Böhler" userId="d6f71161-d1cb-4399-82c4-d80fb5b4761d" providerId="ADAL" clId="{748FD8DA-7550-3A46-AEC0-C6460091B27B}" dt="2021-02-17T08:56:32.300" v="4"/>
        <pc:sldMkLst>
          <pc:docMk/>
          <pc:sldMk cId="2670670117" sldId="311"/>
        </pc:sldMkLst>
        <pc:spChg chg="mod">
          <ac:chgData name="Dominik Böhler" userId="d6f71161-d1cb-4399-82c4-d80fb5b4761d" providerId="ADAL" clId="{748FD8DA-7550-3A46-AEC0-C6460091B27B}" dt="2021-02-17T08:56:32.300" v="4"/>
          <ac:spMkLst>
            <pc:docMk/>
            <pc:sldMk cId="2670670117" sldId="311"/>
            <ac:spMk id="3" creationId="{00000000-0000-0000-0000-000000000000}"/>
          </ac:spMkLst>
        </pc:spChg>
        <pc:spChg chg="mod">
          <ac:chgData name="Dominik Böhler" userId="d6f71161-d1cb-4399-82c4-d80fb5b4761d" providerId="ADAL" clId="{748FD8DA-7550-3A46-AEC0-C6460091B27B}" dt="2021-02-17T08:56:32.300" v="4"/>
          <ac:spMkLst>
            <pc:docMk/>
            <pc:sldMk cId="2670670117" sldId="311"/>
            <ac:spMk id="4" creationId="{00000000-0000-0000-0000-000000000000}"/>
          </ac:spMkLst>
        </pc:spChg>
        <pc:spChg chg="mod">
          <ac:chgData name="Dominik Böhler" userId="d6f71161-d1cb-4399-82c4-d80fb5b4761d" providerId="ADAL" clId="{748FD8DA-7550-3A46-AEC0-C6460091B27B}" dt="2021-02-17T08:56:32.300" v="4"/>
          <ac:spMkLst>
            <pc:docMk/>
            <pc:sldMk cId="2670670117" sldId="311"/>
            <ac:spMk id="5" creationId="{00000000-0000-0000-0000-000000000000}"/>
          </ac:spMkLst>
        </pc:spChg>
        <pc:spChg chg="mod">
          <ac:chgData name="Dominik Böhler" userId="d6f71161-d1cb-4399-82c4-d80fb5b4761d" providerId="ADAL" clId="{748FD8DA-7550-3A46-AEC0-C6460091B27B}" dt="2021-02-17T08:56:32.300" v="4"/>
          <ac:spMkLst>
            <pc:docMk/>
            <pc:sldMk cId="2670670117" sldId="311"/>
            <ac:spMk id="12" creationId="{00000000-0000-0000-0000-000000000000}"/>
          </ac:spMkLst>
        </pc:spChg>
        <pc:graphicFrameChg chg="mod">
          <ac:chgData name="Dominik Böhler" userId="d6f71161-d1cb-4399-82c4-d80fb5b4761d" providerId="ADAL" clId="{748FD8DA-7550-3A46-AEC0-C6460091B27B}" dt="2021-02-17T08:56:32.300" v="4"/>
          <ac:graphicFrameMkLst>
            <pc:docMk/>
            <pc:sldMk cId="2670670117" sldId="311"/>
            <ac:graphicFrameMk id="11" creationId="{00000000-0000-0000-0000-000000000000}"/>
          </ac:graphicFrameMkLst>
        </pc:graphicFrameChg>
        <pc:picChg chg="mod">
          <ac:chgData name="Dominik Böhler" userId="d6f71161-d1cb-4399-82c4-d80fb5b4761d" providerId="ADAL" clId="{748FD8DA-7550-3A46-AEC0-C6460091B27B}" dt="2021-02-17T08:56:32.300" v="4"/>
          <ac:picMkLst>
            <pc:docMk/>
            <pc:sldMk cId="2670670117" sldId="311"/>
            <ac:picMk id="6" creationId="{00000000-0000-0000-0000-000000000000}"/>
          </ac:picMkLst>
        </pc:picChg>
      </pc:sldChg>
      <pc:sldChg chg="modSp modNotes">
        <pc:chgData name="Dominik Böhler" userId="d6f71161-d1cb-4399-82c4-d80fb5b4761d" providerId="ADAL" clId="{748FD8DA-7550-3A46-AEC0-C6460091B27B}" dt="2021-02-17T08:56:32.300" v="4"/>
        <pc:sldMkLst>
          <pc:docMk/>
          <pc:sldMk cId="1295358741" sldId="312"/>
        </pc:sldMkLst>
        <pc:spChg chg="mod">
          <ac:chgData name="Dominik Böhler" userId="d6f71161-d1cb-4399-82c4-d80fb5b4761d" providerId="ADAL" clId="{748FD8DA-7550-3A46-AEC0-C6460091B27B}" dt="2021-02-17T08:56:32.300" v="4"/>
          <ac:spMkLst>
            <pc:docMk/>
            <pc:sldMk cId="1295358741" sldId="312"/>
            <ac:spMk id="3" creationId="{00000000-0000-0000-0000-000000000000}"/>
          </ac:spMkLst>
        </pc:spChg>
        <pc:picChg chg="mod">
          <ac:chgData name="Dominik Böhler" userId="d6f71161-d1cb-4399-82c4-d80fb5b4761d" providerId="ADAL" clId="{748FD8DA-7550-3A46-AEC0-C6460091B27B}" dt="2021-02-17T08:56:32.300" v="4"/>
          <ac:picMkLst>
            <pc:docMk/>
            <pc:sldMk cId="1295358741" sldId="312"/>
            <ac:picMk id="5" creationId="{824E3F77-3E8E-417F-AFCB-A7F7E81D8AFA}"/>
          </ac:picMkLst>
        </pc:picChg>
      </pc:sldChg>
      <pc:sldChg chg="modSp modNotes">
        <pc:chgData name="Dominik Böhler" userId="d6f71161-d1cb-4399-82c4-d80fb5b4761d" providerId="ADAL" clId="{748FD8DA-7550-3A46-AEC0-C6460091B27B}" dt="2021-02-17T08:56:32.300" v="4"/>
        <pc:sldMkLst>
          <pc:docMk/>
          <pc:sldMk cId="1156256177" sldId="313"/>
        </pc:sldMkLst>
        <pc:spChg chg="mod">
          <ac:chgData name="Dominik Böhler" userId="d6f71161-d1cb-4399-82c4-d80fb5b4761d" providerId="ADAL" clId="{748FD8DA-7550-3A46-AEC0-C6460091B27B}" dt="2021-02-17T08:56:32.300" v="4"/>
          <ac:spMkLst>
            <pc:docMk/>
            <pc:sldMk cId="1156256177" sldId="313"/>
            <ac:spMk id="3" creationId="{00000000-0000-0000-0000-000000000000}"/>
          </ac:spMkLst>
        </pc:spChg>
        <pc:picChg chg="mod">
          <ac:chgData name="Dominik Böhler" userId="d6f71161-d1cb-4399-82c4-d80fb5b4761d" providerId="ADAL" clId="{748FD8DA-7550-3A46-AEC0-C6460091B27B}" dt="2021-02-17T08:56:32.300" v="4"/>
          <ac:picMkLst>
            <pc:docMk/>
            <pc:sldMk cId="1156256177" sldId="313"/>
            <ac:picMk id="5" creationId="{00000000-0000-0000-0000-000000000000}"/>
          </ac:picMkLst>
        </pc:picChg>
      </pc:sldChg>
      <pc:sldChg chg="modNotes">
        <pc:chgData name="Dominik Böhler" userId="d6f71161-d1cb-4399-82c4-d80fb5b4761d" providerId="ADAL" clId="{748FD8DA-7550-3A46-AEC0-C6460091B27B}" dt="2021-02-17T08:56:32.300" v="4"/>
        <pc:sldMkLst>
          <pc:docMk/>
          <pc:sldMk cId="3261558648" sldId="315"/>
        </pc:sldMkLst>
      </pc:sldChg>
      <pc:sldChg chg="modNotes">
        <pc:chgData name="Dominik Böhler" userId="d6f71161-d1cb-4399-82c4-d80fb5b4761d" providerId="ADAL" clId="{748FD8DA-7550-3A46-AEC0-C6460091B27B}" dt="2021-02-17T08:56:32.300" v="4"/>
        <pc:sldMkLst>
          <pc:docMk/>
          <pc:sldMk cId="1279068936" sldId="316"/>
        </pc:sldMkLst>
      </pc:sldChg>
      <pc:sldChg chg="modSp modNotes">
        <pc:chgData name="Dominik Böhler" userId="d6f71161-d1cb-4399-82c4-d80fb5b4761d" providerId="ADAL" clId="{748FD8DA-7550-3A46-AEC0-C6460091B27B}" dt="2021-02-17T08:56:32.300" v="4"/>
        <pc:sldMkLst>
          <pc:docMk/>
          <pc:sldMk cId="3853386110" sldId="318"/>
        </pc:sldMkLst>
        <pc:spChg chg="mod">
          <ac:chgData name="Dominik Böhler" userId="d6f71161-d1cb-4399-82c4-d80fb5b4761d" providerId="ADAL" clId="{748FD8DA-7550-3A46-AEC0-C6460091B27B}" dt="2021-02-17T08:56:32.300" v="4"/>
          <ac:spMkLst>
            <pc:docMk/>
            <pc:sldMk cId="3853386110" sldId="318"/>
            <ac:spMk id="4" creationId="{00000000-0000-0000-0000-000000000000}"/>
          </ac:spMkLst>
        </pc:spChg>
        <pc:picChg chg="mod">
          <ac:chgData name="Dominik Böhler" userId="d6f71161-d1cb-4399-82c4-d80fb5b4761d" providerId="ADAL" clId="{748FD8DA-7550-3A46-AEC0-C6460091B27B}" dt="2021-02-17T08:56:32.300" v="4"/>
          <ac:picMkLst>
            <pc:docMk/>
            <pc:sldMk cId="3853386110" sldId="318"/>
            <ac:picMk id="5" creationId="{FC0EDA0F-585C-4DD7-8108-B2F1F2864041}"/>
          </ac:picMkLst>
        </pc:picChg>
      </pc:sldChg>
      <pc:sldChg chg="modNotes">
        <pc:chgData name="Dominik Böhler" userId="d6f71161-d1cb-4399-82c4-d80fb5b4761d" providerId="ADAL" clId="{748FD8DA-7550-3A46-AEC0-C6460091B27B}" dt="2021-02-17T08:56:32.300" v="4"/>
        <pc:sldMkLst>
          <pc:docMk/>
          <pc:sldMk cId="3111080088" sldId="319"/>
        </pc:sldMkLst>
      </pc:sldChg>
      <pc:sldChg chg="modNotes">
        <pc:chgData name="Dominik Böhler" userId="d6f71161-d1cb-4399-82c4-d80fb5b4761d" providerId="ADAL" clId="{748FD8DA-7550-3A46-AEC0-C6460091B27B}" dt="2021-02-17T08:56:32.300" v="4"/>
        <pc:sldMkLst>
          <pc:docMk/>
          <pc:sldMk cId="4256892320" sldId="320"/>
        </pc:sldMkLst>
      </pc:sldChg>
      <pc:sldChg chg="modNotes">
        <pc:chgData name="Dominik Böhler" userId="d6f71161-d1cb-4399-82c4-d80fb5b4761d" providerId="ADAL" clId="{748FD8DA-7550-3A46-AEC0-C6460091B27B}" dt="2021-02-17T08:56:32.300" v="4"/>
        <pc:sldMkLst>
          <pc:docMk/>
          <pc:sldMk cId="3947081078" sldId="321"/>
        </pc:sldMkLst>
      </pc:sldChg>
      <pc:sldChg chg="modNotes">
        <pc:chgData name="Dominik Böhler" userId="d6f71161-d1cb-4399-82c4-d80fb5b4761d" providerId="ADAL" clId="{748FD8DA-7550-3A46-AEC0-C6460091B27B}" dt="2021-02-17T08:56:32.300" v="4"/>
        <pc:sldMkLst>
          <pc:docMk/>
          <pc:sldMk cId="3921555267" sldId="322"/>
        </pc:sldMkLst>
      </pc:sldChg>
      <pc:sldChg chg="modNotes">
        <pc:chgData name="Dominik Böhler" userId="d6f71161-d1cb-4399-82c4-d80fb5b4761d" providerId="ADAL" clId="{748FD8DA-7550-3A46-AEC0-C6460091B27B}" dt="2021-02-17T08:56:32.300" v="4"/>
        <pc:sldMkLst>
          <pc:docMk/>
          <pc:sldMk cId="983018272" sldId="323"/>
        </pc:sldMkLst>
      </pc:sldChg>
      <pc:sldChg chg="modSp modNotes">
        <pc:chgData name="Dominik Böhler" userId="d6f71161-d1cb-4399-82c4-d80fb5b4761d" providerId="ADAL" clId="{748FD8DA-7550-3A46-AEC0-C6460091B27B}" dt="2021-02-17T08:56:32.300" v="4"/>
        <pc:sldMkLst>
          <pc:docMk/>
          <pc:sldMk cId="3916743185" sldId="324"/>
        </pc:sldMkLst>
        <pc:spChg chg="mod">
          <ac:chgData name="Dominik Böhler" userId="d6f71161-d1cb-4399-82c4-d80fb5b4761d" providerId="ADAL" clId="{748FD8DA-7550-3A46-AEC0-C6460091B27B}" dt="2021-02-17T08:56:32.300" v="4"/>
          <ac:spMkLst>
            <pc:docMk/>
            <pc:sldMk cId="3916743185" sldId="324"/>
            <ac:spMk id="4" creationId="{00000000-0000-0000-0000-000000000000}"/>
          </ac:spMkLst>
        </pc:spChg>
        <pc:picChg chg="mod">
          <ac:chgData name="Dominik Böhler" userId="d6f71161-d1cb-4399-82c4-d80fb5b4761d" providerId="ADAL" clId="{748FD8DA-7550-3A46-AEC0-C6460091B27B}" dt="2021-02-17T08:56:32.300" v="4"/>
          <ac:picMkLst>
            <pc:docMk/>
            <pc:sldMk cId="3916743185" sldId="324"/>
            <ac:picMk id="3" creationId="{00000000-0000-0000-0000-000000000000}"/>
          </ac:picMkLst>
        </pc:picChg>
      </pc:sldChg>
      <pc:sldChg chg="modSp">
        <pc:chgData name="Dominik Böhler" userId="d6f71161-d1cb-4399-82c4-d80fb5b4761d" providerId="ADAL" clId="{748FD8DA-7550-3A46-AEC0-C6460091B27B}" dt="2021-02-17T08:56:32.300" v="4"/>
        <pc:sldMkLst>
          <pc:docMk/>
          <pc:sldMk cId="620727235" sldId="329"/>
        </pc:sldMkLst>
        <pc:spChg chg="mod">
          <ac:chgData name="Dominik Böhler" userId="d6f71161-d1cb-4399-82c4-d80fb5b4761d" providerId="ADAL" clId="{748FD8DA-7550-3A46-AEC0-C6460091B27B}" dt="2021-02-17T08:56:32.300" v="4"/>
          <ac:spMkLst>
            <pc:docMk/>
            <pc:sldMk cId="620727235" sldId="329"/>
            <ac:spMk id="3" creationId="{00000000-0000-0000-0000-000000000000}"/>
          </ac:spMkLst>
        </pc:spChg>
        <pc:spChg chg="mod">
          <ac:chgData name="Dominik Böhler" userId="d6f71161-d1cb-4399-82c4-d80fb5b4761d" providerId="ADAL" clId="{748FD8DA-7550-3A46-AEC0-C6460091B27B}" dt="2021-02-17T08:56:32.300" v="4"/>
          <ac:spMkLst>
            <pc:docMk/>
            <pc:sldMk cId="620727235" sldId="329"/>
            <ac:spMk id="4" creationId="{00000000-0000-0000-0000-000000000000}"/>
          </ac:spMkLst>
        </pc:spChg>
      </pc:sldChg>
      <pc:sldChg chg="modSp modNotes">
        <pc:chgData name="Dominik Böhler" userId="d6f71161-d1cb-4399-82c4-d80fb5b4761d" providerId="ADAL" clId="{748FD8DA-7550-3A46-AEC0-C6460091B27B}" dt="2021-02-17T08:56:32.300" v="4"/>
        <pc:sldMkLst>
          <pc:docMk/>
          <pc:sldMk cId="1672510623" sldId="331"/>
        </pc:sldMkLst>
        <pc:spChg chg="mod">
          <ac:chgData name="Dominik Böhler" userId="d6f71161-d1cb-4399-82c4-d80fb5b4761d" providerId="ADAL" clId="{748FD8DA-7550-3A46-AEC0-C6460091B27B}" dt="2021-02-17T08:56:32.300" v="4"/>
          <ac:spMkLst>
            <pc:docMk/>
            <pc:sldMk cId="1672510623" sldId="331"/>
            <ac:spMk id="4" creationId="{00000000-0000-0000-0000-000000000000}"/>
          </ac:spMkLst>
        </pc:spChg>
        <pc:picChg chg="mod">
          <ac:chgData name="Dominik Böhler" userId="d6f71161-d1cb-4399-82c4-d80fb5b4761d" providerId="ADAL" clId="{748FD8DA-7550-3A46-AEC0-C6460091B27B}" dt="2021-02-17T08:56:32.300" v="4"/>
          <ac:picMkLst>
            <pc:docMk/>
            <pc:sldMk cId="1672510623" sldId="331"/>
            <ac:picMk id="5" creationId="{00000000-0000-0000-0000-000000000000}"/>
          </ac:picMkLst>
        </pc:picChg>
      </pc:sldChg>
      <pc:sldChg chg="modSp modNotes">
        <pc:chgData name="Dominik Böhler" userId="d6f71161-d1cb-4399-82c4-d80fb5b4761d" providerId="ADAL" clId="{748FD8DA-7550-3A46-AEC0-C6460091B27B}" dt="2021-02-17T08:56:32.300" v="4"/>
        <pc:sldMkLst>
          <pc:docMk/>
          <pc:sldMk cId="3400181844" sldId="332"/>
        </pc:sldMkLst>
        <pc:spChg chg="mod">
          <ac:chgData name="Dominik Böhler" userId="d6f71161-d1cb-4399-82c4-d80fb5b4761d" providerId="ADAL" clId="{748FD8DA-7550-3A46-AEC0-C6460091B27B}" dt="2021-02-17T08:56:32.300" v="4"/>
          <ac:spMkLst>
            <pc:docMk/>
            <pc:sldMk cId="3400181844" sldId="332"/>
            <ac:spMk id="4" creationId="{00000000-0000-0000-0000-000000000000}"/>
          </ac:spMkLst>
        </pc:spChg>
        <pc:picChg chg="mod">
          <ac:chgData name="Dominik Böhler" userId="d6f71161-d1cb-4399-82c4-d80fb5b4761d" providerId="ADAL" clId="{748FD8DA-7550-3A46-AEC0-C6460091B27B}" dt="2021-02-17T08:56:32.300" v="4"/>
          <ac:picMkLst>
            <pc:docMk/>
            <pc:sldMk cId="3400181844" sldId="332"/>
            <ac:picMk id="14" creationId="{00000000-0000-0000-0000-000000000000}"/>
          </ac:picMkLst>
        </pc:picChg>
      </pc:sldChg>
      <pc:sldChg chg="modNotes">
        <pc:chgData name="Dominik Böhler" userId="d6f71161-d1cb-4399-82c4-d80fb5b4761d" providerId="ADAL" clId="{748FD8DA-7550-3A46-AEC0-C6460091B27B}" dt="2021-02-17T08:56:32.300" v="4"/>
        <pc:sldMkLst>
          <pc:docMk/>
          <pc:sldMk cId="2785352995" sldId="334"/>
        </pc:sldMkLst>
      </pc:sldChg>
      <pc:sldChg chg="modNotes">
        <pc:chgData name="Dominik Böhler" userId="d6f71161-d1cb-4399-82c4-d80fb5b4761d" providerId="ADAL" clId="{748FD8DA-7550-3A46-AEC0-C6460091B27B}" dt="2021-02-17T08:56:32.300" v="4"/>
        <pc:sldMkLst>
          <pc:docMk/>
          <pc:sldMk cId="2777017063" sldId="337"/>
        </pc:sldMkLst>
      </pc:sldChg>
      <pc:sldChg chg="delSp modSp mod modNotes">
        <pc:chgData name="Dominik Böhler" userId="d6f71161-d1cb-4399-82c4-d80fb5b4761d" providerId="ADAL" clId="{748FD8DA-7550-3A46-AEC0-C6460091B27B}" dt="2021-02-19T10:49:32.023" v="6" actId="478"/>
        <pc:sldMkLst>
          <pc:docMk/>
          <pc:sldMk cId="2892153194" sldId="338"/>
        </pc:sldMkLst>
        <pc:spChg chg="mod">
          <ac:chgData name="Dominik Böhler" userId="d6f71161-d1cb-4399-82c4-d80fb5b4761d" providerId="ADAL" clId="{748FD8DA-7550-3A46-AEC0-C6460091B27B}" dt="2021-02-17T08:56:32.300" v="4"/>
          <ac:spMkLst>
            <pc:docMk/>
            <pc:sldMk cId="2892153194" sldId="338"/>
            <ac:spMk id="4" creationId="{00000000-0000-0000-0000-000000000000}"/>
          </ac:spMkLst>
        </pc:spChg>
        <pc:picChg chg="del mod">
          <ac:chgData name="Dominik Böhler" userId="d6f71161-d1cb-4399-82c4-d80fb5b4761d" providerId="ADAL" clId="{748FD8DA-7550-3A46-AEC0-C6460091B27B}" dt="2021-02-19T10:49:32.023" v="6" actId="478"/>
          <ac:picMkLst>
            <pc:docMk/>
            <pc:sldMk cId="2892153194" sldId="338"/>
            <ac:picMk id="8" creationId="{00000000-0000-0000-0000-000000000000}"/>
          </ac:picMkLst>
        </pc:picChg>
        <pc:picChg chg="mod">
          <ac:chgData name="Dominik Böhler" userId="d6f71161-d1cb-4399-82c4-d80fb5b4761d" providerId="ADAL" clId="{748FD8DA-7550-3A46-AEC0-C6460091B27B}" dt="2021-02-17T08:56:32.300" v="4"/>
          <ac:picMkLst>
            <pc:docMk/>
            <pc:sldMk cId="2892153194" sldId="338"/>
            <ac:picMk id="9" creationId="{00000000-0000-0000-0000-000000000000}"/>
          </ac:picMkLst>
        </pc:picChg>
        <pc:picChg chg="mod">
          <ac:chgData name="Dominik Böhler" userId="d6f71161-d1cb-4399-82c4-d80fb5b4761d" providerId="ADAL" clId="{748FD8DA-7550-3A46-AEC0-C6460091B27B}" dt="2021-02-17T08:56:32.300" v="4"/>
          <ac:picMkLst>
            <pc:docMk/>
            <pc:sldMk cId="2892153194" sldId="338"/>
            <ac:picMk id="10" creationId="{00000000-0000-0000-0000-000000000000}"/>
          </ac:picMkLst>
        </pc:picChg>
      </pc:sldChg>
      <pc:sldChg chg="modNotes">
        <pc:chgData name="Dominik Böhler" userId="d6f71161-d1cb-4399-82c4-d80fb5b4761d" providerId="ADAL" clId="{748FD8DA-7550-3A46-AEC0-C6460091B27B}" dt="2021-02-17T08:56:32.300" v="4"/>
        <pc:sldMkLst>
          <pc:docMk/>
          <pc:sldMk cId="3088432481" sldId="339"/>
        </pc:sldMkLst>
      </pc:sldChg>
      <pc:sldChg chg="modNotes">
        <pc:chgData name="Dominik Böhler" userId="d6f71161-d1cb-4399-82c4-d80fb5b4761d" providerId="ADAL" clId="{748FD8DA-7550-3A46-AEC0-C6460091B27B}" dt="2021-02-17T08:56:32.300" v="4"/>
        <pc:sldMkLst>
          <pc:docMk/>
          <pc:sldMk cId="2678899688" sldId="340"/>
        </pc:sldMkLst>
      </pc:sldChg>
      <pc:sldChg chg="modSp modNotes">
        <pc:chgData name="Dominik Böhler" userId="d6f71161-d1cb-4399-82c4-d80fb5b4761d" providerId="ADAL" clId="{748FD8DA-7550-3A46-AEC0-C6460091B27B}" dt="2021-02-17T08:56:32.300" v="4"/>
        <pc:sldMkLst>
          <pc:docMk/>
          <pc:sldMk cId="2899269364" sldId="342"/>
        </pc:sldMkLst>
        <pc:spChg chg="mod">
          <ac:chgData name="Dominik Böhler" userId="d6f71161-d1cb-4399-82c4-d80fb5b4761d" providerId="ADAL" clId="{748FD8DA-7550-3A46-AEC0-C6460091B27B}" dt="2021-02-17T08:56:32.300" v="4"/>
          <ac:spMkLst>
            <pc:docMk/>
            <pc:sldMk cId="2899269364" sldId="342"/>
            <ac:spMk id="7" creationId="{00000000-0000-0000-0000-000000000000}"/>
          </ac:spMkLst>
        </pc:spChg>
        <pc:graphicFrameChg chg="mod">
          <ac:chgData name="Dominik Böhler" userId="d6f71161-d1cb-4399-82c4-d80fb5b4761d" providerId="ADAL" clId="{748FD8DA-7550-3A46-AEC0-C6460091B27B}" dt="2021-02-17T08:56:32.300" v="4"/>
          <ac:graphicFrameMkLst>
            <pc:docMk/>
            <pc:sldMk cId="2899269364" sldId="342"/>
            <ac:graphicFrameMk id="5" creationId="{00000000-0000-0000-0000-000000000000}"/>
          </ac:graphicFrameMkLst>
        </pc:graphicFrameChg>
      </pc:sldChg>
      <pc:sldChg chg="modSp">
        <pc:chgData name="Dominik Böhler" userId="d6f71161-d1cb-4399-82c4-d80fb5b4761d" providerId="ADAL" clId="{748FD8DA-7550-3A46-AEC0-C6460091B27B}" dt="2021-02-17T08:56:32.300" v="4"/>
        <pc:sldMkLst>
          <pc:docMk/>
          <pc:sldMk cId="3228162562" sldId="343"/>
        </pc:sldMkLst>
        <pc:spChg chg="mod">
          <ac:chgData name="Dominik Böhler" userId="d6f71161-d1cb-4399-82c4-d80fb5b4761d" providerId="ADAL" clId="{748FD8DA-7550-3A46-AEC0-C6460091B27B}" dt="2021-02-17T08:56:32.300" v="4"/>
          <ac:spMkLst>
            <pc:docMk/>
            <pc:sldMk cId="3228162562" sldId="343"/>
            <ac:spMk id="3" creationId="{00000000-0000-0000-0000-000000000000}"/>
          </ac:spMkLst>
        </pc:spChg>
      </pc:sldChg>
      <pc:sldChg chg="modNotes">
        <pc:chgData name="Dominik Böhler" userId="d6f71161-d1cb-4399-82c4-d80fb5b4761d" providerId="ADAL" clId="{748FD8DA-7550-3A46-AEC0-C6460091B27B}" dt="2021-02-17T08:56:32.300" v="4"/>
        <pc:sldMkLst>
          <pc:docMk/>
          <pc:sldMk cId="1934987748" sldId="344"/>
        </pc:sldMkLst>
      </pc:sldChg>
      <pc:sldChg chg="modSp modNotes">
        <pc:chgData name="Dominik Böhler" userId="d6f71161-d1cb-4399-82c4-d80fb5b4761d" providerId="ADAL" clId="{748FD8DA-7550-3A46-AEC0-C6460091B27B}" dt="2021-02-17T08:56:32.300" v="4"/>
        <pc:sldMkLst>
          <pc:docMk/>
          <pc:sldMk cId="3304140025" sldId="356"/>
        </pc:sldMkLst>
        <pc:spChg chg="mod">
          <ac:chgData name="Dominik Böhler" userId="d6f71161-d1cb-4399-82c4-d80fb5b4761d" providerId="ADAL" clId="{748FD8DA-7550-3A46-AEC0-C6460091B27B}" dt="2021-02-17T08:56:32.300" v="4"/>
          <ac:spMkLst>
            <pc:docMk/>
            <pc:sldMk cId="3304140025" sldId="356"/>
            <ac:spMk id="2" creationId="{00000000-0000-0000-0000-000000000000}"/>
          </ac:spMkLst>
        </pc:spChg>
        <pc:picChg chg="mod">
          <ac:chgData name="Dominik Böhler" userId="d6f71161-d1cb-4399-82c4-d80fb5b4761d" providerId="ADAL" clId="{748FD8DA-7550-3A46-AEC0-C6460091B27B}" dt="2021-02-17T08:56:32.300" v="4"/>
          <ac:picMkLst>
            <pc:docMk/>
            <pc:sldMk cId="3304140025" sldId="356"/>
            <ac:picMk id="4" creationId="{87EF8FC6-815F-4E77-B392-4E35BDDBA855}"/>
          </ac:picMkLst>
        </pc:picChg>
      </pc:sldChg>
      <pc:sldChg chg="modSp modNotes">
        <pc:chgData name="Dominik Böhler" userId="d6f71161-d1cb-4399-82c4-d80fb5b4761d" providerId="ADAL" clId="{748FD8DA-7550-3A46-AEC0-C6460091B27B}" dt="2021-02-17T08:56:32.300" v="4"/>
        <pc:sldMkLst>
          <pc:docMk/>
          <pc:sldMk cId="4225172070" sldId="359"/>
        </pc:sldMkLst>
        <pc:spChg chg="mod">
          <ac:chgData name="Dominik Böhler" userId="d6f71161-d1cb-4399-82c4-d80fb5b4761d" providerId="ADAL" clId="{748FD8DA-7550-3A46-AEC0-C6460091B27B}" dt="2021-02-17T08:56:32.300" v="4"/>
          <ac:spMkLst>
            <pc:docMk/>
            <pc:sldMk cId="4225172070" sldId="359"/>
            <ac:spMk id="4" creationId="{00000000-0000-0000-0000-000000000000}"/>
          </ac:spMkLst>
        </pc:spChg>
        <pc:picChg chg="mod">
          <ac:chgData name="Dominik Böhler" userId="d6f71161-d1cb-4399-82c4-d80fb5b4761d" providerId="ADAL" clId="{748FD8DA-7550-3A46-AEC0-C6460091B27B}" dt="2021-02-17T08:56:32.300" v="4"/>
          <ac:picMkLst>
            <pc:docMk/>
            <pc:sldMk cId="4225172070" sldId="359"/>
            <ac:picMk id="5" creationId="{00000000-0000-0000-0000-000000000000}"/>
          </ac:picMkLst>
        </pc:picChg>
      </pc:sldChg>
      <pc:sldChg chg="modNotes">
        <pc:chgData name="Dominik Böhler" userId="d6f71161-d1cb-4399-82c4-d80fb5b4761d" providerId="ADAL" clId="{748FD8DA-7550-3A46-AEC0-C6460091B27B}" dt="2021-02-17T08:56:32.300" v="4"/>
        <pc:sldMkLst>
          <pc:docMk/>
          <pc:sldMk cId="2301247148" sldId="361"/>
        </pc:sldMkLst>
      </pc:sldChg>
      <pc:sldMasterChg chg="delSp modSp mod modSldLayout">
        <pc:chgData name="Dominik Böhler" userId="d6f71161-d1cb-4399-82c4-d80fb5b4761d" providerId="ADAL" clId="{748FD8DA-7550-3A46-AEC0-C6460091B27B}" dt="2021-02-17T08:56:32.300" v="4"/>
        <pc:sldMasterMkLst>
          <pc:docMk/>
          <pc:sldMasterMk cId="0" sldId="2147483659"/>
        </pc:sldMasterMkLst>
        <pc:spChg chg="mod">
          <ac:chgData name="Dominik Böhler" userId="d6f71161-d1cb-4399-82c4-d80fb5b4761d" providerId="ADAL" clId="{748FD8DA-7550-3A46-AEC0-C6460091B27B}" dt="2021-02-17T08:56:32.300" v="4"/>
          <ac:spMkLst>
            <pc:docMk/>
            <pc:sldMasterMk cId="0" sldId="2147483659"/>
            <ac:spMk id="10" creationId="{00000000-0000-0000-0000-000000000000}"/>
          </ac:spMkLst>
        </pc:spChg>
        <pc:spChg chg="mod">
          <ac:chgData name="Dominik Böhler" userId="d6f71161-d1cb-4399-82c4-d80fb5b4761d" providerId="ADAL" clId="{748FD8DA-7550-3A46-AEC0-C6460091B27B}" dt="2021-02-17T08:56:32.300" v="4"/>
          <ac:spMkLst>
            <pc:docMk/>
            <pc:sldMasterMk cId="0" sldId="2147483659"/>
            <ac:spMk id="11" creationId="{00000000-0000-0000-0000-000000000000}"/>
          </ac:spMkLst>
        </pc:spChg>
        <pc:spChg chg="mod">
          <ac:chgData name="Dominik Böhler" userId="d6f71161-d1cb-4399-82c4-d80fb5b4761d" providerId="ADAL" clId="{748FD8DA-7550-3A46-AEC0-C6460091B27B}" dt="2021-02-17T08:56:32.300" v="4"/>
          <ac:spMkLst>
            <pc:docMk/>
            <pc:sldMasterMk cId="0" sldId="2147483659"/>
            <ac:spMk id="12" creationId="{00000000-0000-0000-0000-000000000000}"/>
          </ac:spMkLst>
        </pc:spChg>
        <pc:spChg chg="mod">
          <ac:chgData name="Dominik Böhler" userId="d6f71161-d1cb-4399-82c4-d80fb5b4761d" providerId="ADAL" clId="{748FD8DA-7550-3A46-AEC0-C6460091B27B}" dt="2021-02-17T08:56:32.300" v="4"/>
          <ac:spMkLst>
            <pc:docMk/>
            <pc:sldMasterMk cId="0" sldId="2147483659"/>
            <ac:spMk id="13" creationId="{00000000-0000-0000-0000-000000000000}"/>
          </ac:spMkLst>
        </pc:spChg>
        <pc:spChg chg="mod">
          <ac:chgData name="Dominik Böhler" userId="d6f71161-d1cb-4399-82c4-d80fb5b4761d" providerId="ADAL" clId="{748FD8DA-7550-3A46-AEC0-C6460091B27B}" dt="2021-02-17T08:56:32.300" v="4"/>
          <ac:spMkLst>
            <pc:docMk/>
            <pc:sldMasterMk cId="0" sldId="2147483659"/>
            <ac:spMk id="14" creationId="{00000000-0000-0000-0000-000000000000}"/>
          </ac:spMkLst>
        </pc:spChg>
        <pc:spChg chg="del mod">
          <ac:chgData name="Dominik Böhler" userId="d6f71161-d1cb-4399-82c4-d80fb5b4761d" providerId="ADAL" clId="{748FD8DA-7550-3A46-AEC0-C6460091B27B}" dt="2021-02-17T08:56:15.522" v="2" actId="478"/>
          <ac:spMkLst>
            <pc:docMk/>
            <pc:sldMasterMk cId="0" sldId="2147483659"/>
            <ac:spMk id="16" creationId="{00000000-0000-0000-0000-000000000000}"/>
          </ac:spMkLst>
        </pc:spChg>
        <pc:picChg chg="del">
          <ac:chgData name="Dominik Böhler" userId="d6f71161-d1cb-4399-82c4-d80fb5b4761d" providerId="ADAL" clId="{748FD8DA-7550-3A46-AEC0-C6460091B27B}" dt="2021-02-17T08:56:11.031" v="0" actId="478"/>
          <ac:picMkLst>
            <pc:docMk/>
            <pc:sldMasterMk cId="0" sldId="2147483659"/>
            <ac:picMk id="15" creationId="{00000000-0000-0000-0000-000000000000}"/>
          </ac:picMkLst>
        </pc:picChg>
        <pc:sldLayoutChg chg="modSp">
          <pc:chgData name="Dominik Böhler" userId="d6f71161-d1cb-4399-82c4-d80fb5b4761d" providerId="ADAL" clId="{748FD8DA-7550-3A46-AEC0-C6460091B27B}" dt="2021-02-17T08:56:32.300" v="4"/>
          <pc:sldLayoutMkLst>
            <pc:docMk/>
            <pc:sldMasterMk cId="0" sldId="2147483659"/>
            <pc:sldLayoutMk cId="0" sldId="2147483649"/>
          </pc:sldLayoutMkLst>
          <pc:spChg chg="mod">
            <ac:chgData name="Dominik Böhler" userId="d6f71161-d1cb-4399-82c4-d80fb5b4761d" providerId="ADAL" clId="{748FD8DA-7550-3A46-AEC0-C6460091B27B}" dt="2021-02-17T08:56:32.300" v="4"/>
            <ac:spMkLst>
              <pc:docMk/>
              <pc:sldMasterMk cId="0" sldId="2147483659"/>
              <pc:sldLayoutMk cId="0" sldId="2147483649"/>
              <ac:spMk id="25"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0" sldId="2147483651"/>
          </pc:sldLayoutMkLst>
          <pc:spChg chg="mod">
            <ac:chgData name="Dominik Böhler" userId="d6f71161-d1cb-4399-82c4-d80fb5b4761d" providerId="ADAL" clId="{748FD8DA-7550-3A46-AEC0-C6460091B27B}" dt="2021-02-17T08:56:32.300" v="4"/>
            <ac:spMkLst>
              <pc:docMk/>
              <pc:sldMasterMk cId="0" sldId="2147483659"/>
              <pc:sldLayoutMk cId="0" sldId="2147483651"/>
              <ac:spMk id="38"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1"/>
              <ac:spMk id="39"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1"/>
              <ac:spMk id="40"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1"/>
              <ac:spMk id="41"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1"/>
              <ac:spMk id="42"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1"/>
              <ac:spMk id="43"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0" sldId="2147483654"/>
          </pc:sldLayoutMkLst>
          <pc:spChg chg="mod">
            <ac:chgData name="Dominik Böhler" userId="d6f71161-d1cb-4399-82c4-d80fb5b4761d" providerId="ADAL" clId="{748FD8DA-7550-3A46-AEC0-C6460091B27B}" dt="2021-02-17T08:56:32.300" v="4"/>
            <ac:spMkLst>
              <pc:docMk/>
              <pc:sldMasterMk cId="0" sldId="2147483659"/>
              <pc:sldLayoutMk cId="0" sldId="2147483654"/>
              <ac:spMk id="62"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4"/>
              <ac:spMk id="63"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4"/>
              <ac:spMk id="64"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4"/>
              <ac:spMk id="65"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4"/>
              <ac:spMk id="66"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0" sldId="2147483655"/>
          </pc:sldLayoutMkLst>
          <pc:spChg chg="mod">
            <ac:chgData name="Dominik Böhler" userId="d6f71161-d1cb-4399-82c4-d80fb5b4761d" providerId="ADAL" clId="{748FD8DA-7550-3A46-AEC0-C6460091B27B}" dt="2021-02-17T08:56:32.300" v="4"/>
            <ac:spMkLst>
              <pc:docMk/>
              <pc:sldMasterMk cId="0" sldId="2147483659"/>
              <pc:sldLayoutMk cId="0" sldId="2147483655"/>
              <ac:spMk id="69"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5"/>
              <ac:spMk id="70"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5"/>
              <ac:spMk id="71"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5"/>
              <ac:spMk id="72"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0" sldId="2147483656"/>
          </pc:sldLayoutMkLst>
          <pc:spChg chg="mod">
            <ac:chgData name="Dominik Böhler" userId="d6f71161-d1cb-4399-82c4-d80fb5b4761d" providerId="ADAL" clId="{748FD8DA-7550-3A46-AEC0-C6460091B27B}" dt="2021-02-17T08:56:32.300" v="4"/>
            <ac:spMkLst>
              <pc:docMk/>
              <pc:sldMasterMk cId="0" sldId="2147483659"/>
              <pc:sldLayoutMk cId="0" sldId="2147483656"/>
              <ac:spMk id="75"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6"/>
              <ac:spMk id="76"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6"/>
              <ac:spMk id="77"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0" sldId="2147483657"/>
          </pc:sldLayoutMkLst>
          <pc:spChg chg="mod">
            <ac:chgData name="Dominik Böhler" userId="d6f71161-d1cb-4399-82c4-d80fb5b4761d" providerId="ADAL" clId="{748FD8DA-7550-3A46-AEC0-C6460091B27B}" dt="2021-02-17T08:56:32.300" v="4"/>
            <ac:spMkLst>
              <pc:docMk/>
              <pc:sldMasterMk cId="0" sldId="2147483659"/>
              <pc:sldLayoutMk cId="0" sldId="2147483657"/>
              <ac:spMk id="80"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7"/>
              <ac:spMk id="81"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3245734942" sldId="2147483665"/>
          </pc:sldLayoutMkLst>
          <pc:spChg chg="mod">
            <ac:chgData name="Dominik Böhler" userId="d6f71161-d1cb-4399-82c4-d80fb5b4761d" providerId="ADAL" clId="{748FD8DA-7550-3A46-AEC0-C6460091B27B}" dt="2021-02-17T08:56:32.300" v="4"/>
            <ac:spMkLst>
              <pc:docMk/>
              <pc:sldMasterMk cId="0" sldId="2147483659"/>
              <pc:sldLayoutMk cId="3245734942" sldId="2147483665"/>
              <ac:spMk id="18"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245734942" sldId="2147483665"/>
              <ac:spMk id="19"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245734942" sldId="2147483665"/>
              <ac:spMk id="20"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245734942" sldId="2147483665"/>
              <ac:spMk id="21"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245734942" sldId="2147483665"/>
              <ac:spMk id="22"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2826302669" sldId="2147483666"/>
          </pc:sldLayoutMkLst>
          <pc:spChg chg="mod">
            <ac:chgData name="Dominik Böhler" userId="d6f71161-d1cb-4399-82c4-d80fb5b4761d" providerId="ADAL" clId="{748FD8DA-7550-3A46-AEC0-C6460091B27B}" dt="2021-02-17T08:56:32.300" v="4"/>
            <ac:spMkLst>
              <pc:docMk/>
              <pc:sldMasterMk cId="0" sldId="2147483659"/>
              <pc:sldLayoutMk cId="2826302669" sldId="2147483666"/>
              <ac:spMk id="54"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2826302669" sldId="2147483666"/>
              <ac:spMk id="55"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2826302669" sldId="2147483666"/>
              <ac:spMk id="56"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2826302669" sldId="2147483666"/>
              <ac:spMk id="57"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146176256" sldId="2147483667"/>
          </pc:sldLayoutMkLst>
          <pc:spChg chg="mod">
            <ac:chgData name="Dominik Böhler" userId="d6f71161-d1cb-4399-82c4-d80fb5b4761d" providerId="ADAL" clId="{748FD8DA-7550-3A46-AEC0-C6460091B27B}" dt="2021-02-17T08:56:32.300" v="4"/>
            <ac:spMkLst>
              <pc:docMk/>
              <pc:sldMasterMk cId="0" sldId="2147483659"/>
              <pc:sldLayoutMk cId="146176256" sldId="2147483667"/>
              <ac:spMk id="31"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146176256" sldId="2147483667"/>
              <ac:spMk id="32"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146176256" sldId="2147483667"/>
              <ac:spMk id="33"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146176256" sldId="2147483667"/>
              <ac:spMk id="34"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146176256" sldId="2147483667"/>
              <ac:spMk id="35"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3428980213" sldId="2147483668"/>
          </pc:sldLayoutMkLst>
          <pc:spChg chg="mod">
            <ac:chgData name="Dominik Böhler" userId="d6f71161-d1cb-4399-82c4-d80fb5b4761d" providerId="ADAL" clId="{748FD8DA-7550-3A46-AEC0-C6460091B27B}" dt="2021-02-17T08:56:32.300" v="4"/>
            <ac:spMkLst>
              <pc:docMk/>
              <pc:sldMasterMk cId="0" sldId="2147483659"/>
              <pc:sldLayoutMk cId="3428980213" sldId="2147483668"/>
              <ac:spMk id="3"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428980213" sldId="2147483668"/>
              <ac:spMk id="5"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428980213" sldId="2147483668"/>
              <ac:spMk id="7"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428980213" sldId="2147483668"/>
              <ac:spMk id="9"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428980213" sldId="2147483668"/>
              <ac:spMk id="11"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428980213" sldId="2147483668"/>
              <ac:spMk id="25"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4044794982" sldId="2147483669"/>
          </pc:sldLayoutMkLst>
          <pc:spChg chg="mod">
            <ac:chgData name="Dominik Böhler" userId="d6f71161-d1cb-4399-82c4-d80fb5b4761d" providerId="ADAL" clId="{748FD8DA-7550-3A46-AEC0-C6460091B27B}" dt="2021-02-17T08:56:32.300" v="4"/>
            <ac:spMkLst>
              <pc:docMk/>
              <pc:sldMasterMk cId="0" sldId="2147483659"/>
              <pc:sldLayoutMk cId="4044794982" sldId="2147483669"/>
              <ac:spMk id="3"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44794982" sldId="2147483669"/>
              <ac:spMk id="4"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44794982" sldId="2147483669"/>
              <ac:spMk id="5"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44794982" sldId="2147483669"/>
              <ac:spMk id="6"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44794982" sldId="2147483669"/>
              <ac:spMk id="7"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44794982" sldId="2147483669"/>
              <ac:spMk id="8"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44794982" sldId="2147483669"/>
              <ac:spMk id="9"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44794982" sldId="2147483669"/>
              <ac:spMk id="11"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44794982" sldId="2147483669"/>
              <ac:spMk id="12"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44794982" sldId="2147483669"/>
              <ac:spMk id="14"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44794982" sldId="2147483669"/>
              <ac:spMk id="25"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4008098841" sldId="2147483678"/>
          </pc:sldLayoutMkLst>
          <pc:spChg chg="mod">
            <ac:chgData name="Dominik Böhler" userId="d6f71161-d1cb-4399-82c4-d80fb5b4761d" providerId="ADAL" clId="{748FD8DA-7550-3A46-AEC0-C6460091B27B}" dt="2021-02-17T08:56:32.300" v="4"/>
            <ac:spMkLst>
              <pc:docMk/>
              <pc:sldMasterMk cId="0" sldId="2147483659"/>
              <pc:sldLayoutMk cId="4008098841" sldId="2147483678"/>
              <ac:spMk id="3"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08098841" sldId="2147483678"/>
              <ac:spMk id="9"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08098841" sldId="2147483678"/>
              <ac:spMk id="11"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4008098841" sldId="2147483678"/>
              <ac:spMk id="13"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254809872" sldId="2147483679"/>
          </pc:sldLayoutMkLst>
          <pc:spChg chg="mod">
            <ac:chgData name="Dominik Böhler" userId="d6f71161-d1cb-4399-82c4-d80fb5b4761d" providerId="ADAL" clId="{748FD8DA-7550-3A46-AEC0-C6460091B27B}" dt="2021-02-17T08:56:32.300" v="4"/>
            <ac:spMkLst>
              <pc:docMk/>
              <pc:sldMasterMk cId="0" sldId="2147483659"/>
              <pc:sldLayoutMk cId="254809872" sldId="2147483679"/>
              <ac:spMk id="3"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254809872" sldId="2147483679"/>
              <ac:spMk id="9"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254809872" sldId="2147483679"/>
              <ac:spMk id="10"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254809872" sldId="2147483679"/>
              <ac:spMk id="11"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254809872" sldId="2147483679"/>
              <ac:spMk id="13"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329048238" sldId="2147483680"/>
          </pc:sldLayoutMkLst>
          <pc:spChg chg="mod">
            <ac:chgData name="Dominik Böhler" userId="d6f71161-d1cb-4399-82c4-d80fb5b4761d" providerId="ADAL" clId="{748FD8DA-7550-3A46-AEC0-C6460091B27B}" dt="2021-02-17T08:56:32.300" v="4"/>
            <ac:spMkLst>
              <pc:docMk/>
              <pc:sldMasterMk cId="0" sldId="2147483659"/>
              <pc:sldLayoutMk cId="329048238" sldId="2147483680"/>
              <ac:spMk id="3"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29048238" sldId="2147483680"/>
              <ac:spMk id="5"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29048238" sldId="2147483680"/>
              <ac:spMk id="7"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29048238" sldId="2147483680"/>
              <ac:spMk id="9"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29048238" sldId="2147483680"/>
              <ac:spMk id="11"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329048238" sldId="2147483680"/>
              <ac:spMk id="14" creationId="{00000000-0000-0000-0000-000000000000}"/>
            </ac:spMkLst>
          </pc:spChg>
        </pc:sldLayoutChg>
        <pc:sldLayoutChg chg="modSp">
          <pc:chgData name="Dominik Böhler" userId="d6f71161-d1cb-4399-82c4-d80fb5b4761d" providerId="ADAL" clId="{748FD8DA-7550-3A46-AEC0-C6460091B27B}" dt="2021-02-17T08:56:32.300" v="4"/>
          <pc:sldLayoutMkLst>
            <pc:docMk/>
            <pc:sldMasterMk cId="0" sldId="2147483659"/>
            <pc:sldLayoutMk cId="1769862818" sldId="2147483681"/>
          </pc:sldLayoutMkLst>
          <pc:spChg chg="mod">
            <ac:chgData name="Dominik Böhler" userId="d6f71161-d1cb-4399-82c4-d80fb5b4761d" providerId="ADAL" clId="{748FD8DA-7550-3A46-AEC0-C6460091B27B}" dt="2021-02-17T08:56:32.300" v="4"/>
            <ac:spMkLst>
              <pc:docMk/>
              <pc:sldMasterMk cId="0" sldId="2147483659"/>
              <pc:sldLayoutMk cId="1769862818" sldId="2147483681"/>
              <ac:spMk id="3"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1769862818" sldId="2147483681"/>
              <ac:spMk id="5"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1769862818" sldId="2147483681"/>
              <ac:spMk id="7"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1769862818" sldId="2147483681"/>
              <ac:spMk id="9"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1769862818" sldId="2147483681"/>
              <ac:spMk id="11"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1769862818" sldId="2147483681"/>
              <ac:spMk id="12" creationId="{00000000-0000-0000-0000-000000000000}"/>
            </ac:spMkLst>
          </pc:spChg>
          <pc:spChg chg="mod">
            <ac:chgData name="Dominik Böhler" userId="d6f71161-d1cb-4399-82c4-d80fb5b4761d" providerId="ADAL" clId="{748FD8DA-7550-3A46-AEC0-C6460091B27B}" dt="2021-02-17T08:56:32.300" v="4"/>
            <ac:spMkLst>
              <pc:docMk/>
              <pc:sldMasterMk cId="0" sldId="2147483659"/>
              <pc:sldLayoutMk cId="1769862818" sldId="2147483681"/>
              <ac:spMk id="14" creationId="{00000000-0000-0000-0000-000000000000}"/>
            </ac:spMkLst>
          </pc:spChg>
        </pc:sldLayoutChg>
      </pc:sldMasterChg>
      <pc:sldMasterChg chg="delSp modSp mod modSldLayout">
        <pc:chgData name="Dominik Böhler" userId="d6f71161-d1cb-4399-82c4-d80fb5b4761d" providerId="ADAL" clId="{748FD8DA-7550-3A46-AEC0-C6460091B27B}" dt="2021-02-17T08:56:32.300" v="4"/>
        <pc:sldMasterMkLst>
          <pc:docMk/>
          <pc:sldMasterMk cId="200283969" sldId="2147483660"/>
        </pc:sldMasterMkLst>
        <pc:spChg chg="mod">
          <ac:chgData name="Dominik Böhler" userId="d6f71161-d1cb-4399-82c4-d80fb5b4761d" providerId="ADAL" clId="{748FD8DA-7550-3A46-AEC0-C6460091B27B}" dt="2021-02-17T08:56:32.300" v="4"/>
          <ac:spMkLst>
            <pc:docMk/>
            <pc:sldMasterMk cId="200283969" sldId="2147483660"/>
            <ac:spMk id="10" creationId="{00000000-0000-0000-0000-000000000000}"/>
          </ac:spMkLst>
        </pc:spChg>
        <pc:spChg chg="mod">
          <ac:chgData name="Dominik Böhler" userId="d6f71161-d1cb-4399-82c4-d80fb5b4761d" providerId="ADAL" clId="{748FD8DA-7550-3A46-AEC0-C6460091B27B}" dt="2021-02-17T08:56:32.300" v="4"/>
          <ac:spMkLst>
            <pc:docMk/>
            <pc:sldMasterMk cId="200283969" sldId="2147483660"/>
            <ac:spMk id="11" creationId="{00000000-0000-0000-0000-000000000000}"/>
          </ac:spMkLst>
        </pc:spChg>
        <pc:spChg chg="mod">
          <ac:chgData name="Dominik Böhler" userId="d6f71161-d1cb-4399-82c4-d80fb5b4761d" providerId="ADAL" clId="{748FD8DA-7550-3A46-AEC0-C6460091B27B}" dt="2021-02-17T08:56:32.300" v="4"/>
          <ac:spMkLst>
            <pc:docMk/>
            <pc:sldMasterMk cId="200283969" sldId="2147483660"/>
            <ac:spMk id="12" creationId="{00000000-0000-0000-0000-000000000000}"/>
          </ac:spMkLst>
        </pc:spChg>
        <pc:spChg chg="mod">
          <ac:chgData name="Dominik Böhler" userId="d6f71161-d1cb-4399-82c4-d80fb5b4761d" providerId="ADAL" clId="{748FD8DA-7550-3A46-AEC0-C6460091B27B}" dt="2021-02-17T08:56:32.300" v="4"/>
          <ac:spMkLst>
            <pc:docMk/>
            <pc:sldMasterMk cId="200283969" sldId="2147483660"/>
            <ac:spMk id="13" creationId="{00000000-0000-0000-0000-000000000000}"/>
          </ac:spMkLst>
        </pc:spChg>
        <pc:spChg chg="mod">
          <ac:chgData name="Dominik Böhler" userId="d6f71161-d1cb-4399-82c4-d80fb5b4761d" providerId="ADAL" clId="{748FD8DA-7550-3A46-AEC0-C6460091B27B}" dt="2021-02-17T08:56:32.300" v="4"/>
          <ac:spMkLst>
            <pc:docMk/>
            <pc:sldMasterMk cId="200283969" sldId="2147483660"/>
            <ac:spMk id="14" creationId="{00000000-0000-0000-0000-000000000000}"/>
          </ac:spMkLst>
        </pc:spChg>
        <pc:picChg chg="del">
          <ac:chgData name="Dominik Böhler" userId="d6f71161-d1cb-4399-82c4-d80fb5b4761d" providerId="ADAL" clId="{748FD8DA-7550-3A46-AEC0-C6460091B27B}" dt="2021-02-17T08:56:24.335" v="3" actId="478"/>
          <ac:picMkLst>
            <pc:docMk/>
            <pc:sldMasterMk cId="200283969" sldId="2147483660"/>
            <ac:picMk id="15" creationId="{00000000-0000-0000-0000-000000000000}"/>
          </ac:picMkLst>
        </pc:picChg>
        <pc:sldLayoutChg chg="modSp">
          <pc:chgData name="Dominik Böhler" userId="d6f71161-d1cb-4399-82c4-d80fb5b4761d" providerId="ADAL" clId="{748FD8DA-7550-3A46-AEC0-C6460091B27B}" dt="2021-02-17T08:56:32.300" v="4"/>
          <pc:sldLayoutMkLst>
            <pc:docMk/>
            <pc:sldMasterMk cId="200283969" sldId="2147483660"/>
            <pc:sldLayoutMk cId="3068857950" sldId="2147483664"/>
          </pc:sldLayoutMkLst>
          <pc:spChg chg="mod">
            <ac:chgData name="Dominik Böhler" userId="d6f71161-d1cb-4399-82c4-d80fb5b4761d" providerId="ADAL" clId="{748FD8DA-7550-3A46-AEC0-C6460091B27B}" dt="2021-02-17T08:56:32.300" v="4"/>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748FD8DA-7550-3A46-AEC0-C6460091B27B}" dt="2021-02-17T08:56:32.300" v="4"/>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748FD8DA-7550-3A46-AEC0-C6460091B27B}" dt="2021-02-17T08:56:32.300" v="4"/>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748FD8DA-7550-3A46-AEC0-C6460091B27B}" dt="2021-02-17T08:56:32.300" v="4"/>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748FD8DA-7550-3A46-AEC0-C6460091B27B}" dt="2021-02-17T08:56:32.300" v="4"/>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748FD8DA-7550-3A46-AEC0-C6460091B27B}" dt="2021-02-17T08:56:32.300" v="4"/>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748FD8DA-7550-3A46-AEC0-C6460091B27B}" dt="2021-02-17T08:56:32.300" v="4"/>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748FD8DA-7550-3A46-AEC0-C6460091B27B}" dt="2021-02-17T08:56:32.300" v="4"/>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1A49DCBF-40EF-4394-A808-B18AB715E22A}"/>
    <pc:docChg chg="custSel modSld">
      <pc:chgData name="Robby Roth" userId="47608e0cc0708d8b" providerId="LiveId" clId="{1A49DCBF-40EF-4394-A808-B18AB715E22A}" dt="2020-01-30T19:11:23.403" v="126" actId="1589"/>
      <pc:docMkLst>
        <pc:docMk/>
      </pc:docMkLst>
      <pc:sldChg chg="modSp addCm modNotesTx">
        <pc:chgData name="Robby Roth" userId="47608e0cc0708d8b" providerId="LiveId" clId="{1A49DCBF-40EF-4394-A808-B18AB715E22A}" dt="2020-01-30T19:01:43.500" v="11" actId="1589"/>
        <pc:sldMkLst>
          <pc:docMk/>
          <pc:sldMk cId="3706309687" sldId="305"/>
        </pc:sldMkLst>
        <pc:spChg chg="mod">
          <ac:chgData name="Robby Roth" userId="47608e0cc0708d8b" providerId="LiveId" clId="{1A49DCBF-40EF-4394-A808-B18AB715E22A}" dt="2020-01-30T19:01:22.892" v="3" actId="20577"/>
          <ac:spMkLst>
            <pc:docMk/>
            <pc:sldMk cId="3706309687" sldId="305"/>
            <ac:spMk id="2" creationId="{00000000-0000-0000-0000-000000000000}"/>
          </ac:spMkLst>
        </pc:spChg>
      </pc:sldChg>
      <pc:sldChg chg="addCm">
        <pc:chgData name="Robby Roth" userId="47608e0cc0708d8b" providerId="LiveId" clId="{1A49DCBF-40EF-4394-A808-B18AB715E22A}" dt="2020-01-30T19:03:12.846" v="12" actId="1589"/>
        <pc:sldMkLst>
          <pc:docMk/>
          <pc:sldMk cId="486486117" sldId="307"/>
        </pc:sldMkLst>
      </pc:sldChg>
      <pc:sldChg chg="modSp addCm">
        <pc:chgData name="Robby Roth" userId="47608e0cc0708d8b" providerId="LiveId" clId="{1A49DCBF-40EF-4394-A808-B18AB715E22A}" dt="2020-01-30T19:04:02.266" v="17" actId="1589"/>
        <pc:sldMkLst>
          <pc:docMk/>
          <pc:sldMk cId="1295358741" sldId="312"/>
        </pc:sldMkLst>
        <pc:picChg chg="mod">
          <ac:chgData name="Robby Roth" userId="47608e0cc0708d8b" providerId="LiveId" clId="{1A49DCBF-40EF-4394-A808-B18AB715E22A}" dt="2020-01-30T19:03:56.033" v="16" actId="14100"/>
          <ac:picMkLst>
            <pc:docMk/>
            <pc:sldMk cId="1295358741" sldId="312"/>
            <ac:picMk id="5" creationId="{824E3F77-3E8E-417F-AFCB-A7F7E81D8AFA}"/>
          </ac:picMkLst>
        </pc:picChg>
      </pc:sldChg>
      <pc:sldChg chg="addCm modNotesTx">
        <pc:chgData name="Robby Roth" userId="47608e0cc0708d8b" providerId="LiveId" clId="{1A49DCBF-40EF-4394-A808-B18AB715E22A}" dt="2020-01-30T19:04:28.358" v="20" actId="1589"/>
        <pc:sldMkLst>
          <pc:docMk/>
          <pc:sldMk cId="1279068936" sldId="316"/>
        </pc:sldMkLst>
      </pc:sldChg>
      <pc:sldChg chg="modSp addCm">
        <pc:chgData name="Robby Roth" userId="47608e0cc0708d8b" providerId="LiveId" clId="{1A49DCBF-40EF-4394-A808-B18AB715E22A}" dt="2020-01-30T19:04:54.997" v="22" actId="1589"/>
        <pc:sldMkLst>
          <pc:docMk/>
          <pc:sldMk cId="3853386110" sldId="318"/>
        </pc:sldMkLst>
        <pc:spChg chg="mod">
          <ac:chgData name="Robby Roth" userId="47608e0cc0708d8b" providerId="LiveId" clId="{1A49DCBF-40EF-4394-A808-B18AB715E22A}" dt="2020-01-30T19:04:44.104" v="21" actId="20577"/>
          <ac:spMkLst>
            <pc:docMk/>
            <pc:sldMk cId="3853386110" sldId="318"/>
            <ac:spMk id="4" creationId="{00000000-0000-0000-0000-000000000000}"/>
          </ac:spMkLst>
        </pc:spChg>
      </pc:sldChg>
      <pc:sldChg chg="modSp addCm">
        <pc:chgData name="Robby Roth" userId="47608e0cc0708d8b" providerId="LiveId" clId="{1A49DCBF-40EF-4394-A808-B18AB715E22A}" dt="2020-01-30T19:08:52.806" v="92" actId="1589"/>
        <pc:sldMkLst>
          <pc:docMk/>
          <pc:sldMk cId="3947081078" sldId="321"/>
        </pc:sldMkLst>
        <pc:spChg chg="mod">
          <ac:chgData name="Robby Roth" userId="47608e0cc0708d8b" providerId="LiveId" clId="{1A49DCBF-40EF-4394-A808-B18AB715E22A}" dt="2020-01-30T19:08:35.881" v="91" actId="20577"/>
          <ac:spMkLst>
            <pc:docMk/>
            <pc:sldMk cId="3947081078" sldId="321"/>
            <ac:spMk id="5" creationId="{00000000-0000-0000-0000-000000000000}"/>
          </ac:spMkLst>
        </pc:spChg>
      </pc:sldChg>
      <pc:sldChg chg="modSp">
        <pc:chgData name="Robby Roth" userId="47608e0cc0708d8b" providerId="LiveId" clId="{1A49DCBF-40EF-4394-A808-B18AB715E22A}" dt="2020-01-30T19:10:05.192" v="95"/>
        <pc:sldMkLst>
          <pc:docMk/>
          <pc:sldMk cId="3088432481" sldId="339"/>
        </pc:sldMkLst>
        <pc:spChg chg="mod">
          <ac:chgData name="Robby Roth" userId="47608e0cc0708d8b" providerId="LiveId" clId="{1A49DCBF-40EF-4394-A808-B18AB715E22A}" dt="2020-01-30T19:10:05.192" v="95"/>
          <ac:spMkLst>
            <pc:docMk/>
            <pc:sldMk cId="3088432481" sldId="339"/>
            <ac:spMk id="4" creationId="{00000000-0000-0000-0000-000000000000}"/>
          </ac:spMkLst>
        </pc:spChg>
      </pc:sldChg>
      <pc:sldChg chg="modSp addCm">
        <pc:chgData name="Robby Roth" userId="47608e0cc0708d8b" providerId="LiveId" clId="{1A49DCBF-40EF-4394-A808-B18AB715E22A}" dt="2020-01-30T19:10:01.204" v="94"/>
        <pc:sldMkLst>
          <pc:docMk/>
          <pc:sldMk cId="2678899688" sldId="340"/>
        </pc:sldMkLst>
        <pc:spChg chg="mod">
          <ac:chgData name="Robby Roth" userId="47608e0cc0708d8b" providerId="LiveId" clId="{1A49DCBF-40EF-4394-A808-B18AB715E22A}" dt="2020-01-30T19:10:01.204" v="94"/>
          <ac:spMkLst>
            <pc:docMk/>
            <pc:sldMk cId="2678899688" sldId="340"/>
            <ac:spMk id="4" creationId="{00000000-0000-0000-0000-000000000000}"/>
          </ac:spMkLst>
        </pc:spChg>
      </pc:sldChg>
      <pc:sldChg chg="addCm">
        <pc:chgData name="Robby Roth" userId="47608e0cc0708d8b" providerId="LiveId" clId="{1A49DCBF-40EF-4394-A808-B18AB715E22A}" dt="2020-01-30T19:10:21.642" v="96" actId="1589"/>
        <pc:sldMkLst>
          <pc:docMk/>
          <pc:sldMk cId="225886273" sldId="341"/>
        </pc:sldMkLst>
      </pc:sldChg>
      <pc:sldChg chg="modSp addCm">
        <pc:chgData name="Robby Roth" userId="47608e0cc0708d8b" providerId="LiveId" clId="{1A49DCBF-40EF-4394-A808-B18AB715E22A}" dt="2020-01-30T19:11:23.403" v="126" actId="1589"/>
        <pc:sldMkLst>
          <pc:docMk/>
          <pc:sldMk cId="3228162562" sldId="343"/>
        </pc:sldMkLst>
        <pc:spChg chg="mod">
          <ac:chgData name="Robby Roth" userId="47608e0cc0708d8b" providerId="LiveId" clId="{1A49DCBF-40EF-4394-A808-B18AB715E22A}" dt="2020-01-30T19:11:07.818" v="124" actId="20577"/>
          <ac:spMkLst>
            <pc:docMk/>
            <pc:sldMk cId="3228162562" sldId="343"/>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2/19/21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Changes in technology will threaten your job security and provide opportunities, if you have the skills and desire to use them.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66725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Can today's non-routine skills become routine in a few years? Identify some non-routine job skills. How could they be threatened?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04332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Rapid technological change and increased international competition place spotlight on workforce skills and preparation, particularly ability to adapt to changing technology and shifting demand. </a:t>
            </a:r>
          </a:p>
          <a:p>
            <a:pPr marL="171450" lvl="0" indent="-171450" defTabSz="914400">
              <a:spcBef>
                <a:spcPct val="0"/>
              </a:spcBef>
              <a:buFontTx/>
              <a:buChar char="•"/>
            </a:pPr>
            <a:r>
              <a:rPr lang="en-US" dirty="0">
                <a:solidFill>
                  <a:prstClr val="black"/>
                </a:solidFill>
                <a:latin typeface="Calibri" panose="020F0502020204030204"/>
                <a:ea typeface="+mn-ea"/>
                <a:cs typeface="+mn-cs"/>
              </a:rPr>
              <a:t>How are abstract thinking and system thinking related?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39780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Calibri" panose="020F0502020204030204"/>
                <a:ea typeface="+mn-ea"/>
                <a:cs typeface="+mn-cs"/>
              </a:rPr>
              <a:t>Abstract thinking involves using models. One or more models in every course topic and book chapter.</a:t>
            </a:r>
          </a:p>
          <a:p>
            <a:pPr marL="171450" lvl="0" indent="-171450" defTabSz="914400">
              <a:buFontTx/>
              <a:buChar char="•"/>
            </a:pPr>
            <a:r>
              <a:rPr lang="en-US" dirty="0">
                <a:solidFill>
                  <a:prstClr val="black"/>
                </a:solidFill>
                <a:latin typeface="Calibri" panose="020F0502020204030204"/>
                <a:ea typeface="+mn-ea"/>
                <a:cs typeface="+mn-cs"/>
              </a:rPr>
              <a:t>The model example is from Wikipedia.org https://en.wikipedia.org/wiki/Data_model#/media/File:Data_modeling_context.svg.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64572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These skills are essential for business professionals.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06669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Every chapter of this book includes collaboration exercises that may be assigned in class or as homework.</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36148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itchFamily="34" charset="0"/>
              <a:buChar char="•"/>
              <a:defRPr/>
            </a:pPr>
            <a:r>
              <a:rPr lang="en-US" dirty="0">
                <a:solidFill>
                  <a:prstClr val="black"/>
                </a:solidFill>
                <a:latin typeface="Calibri" panose="020F0502020204030204"/>
                <a:ea typeface="+mn-ea"/>
                <a:cs typeface="+mn-cs"/>
              </a:rPr>
              <a:t>Use features and functions of Microsoft Excel, Access not used before. Collaborate using Microsoft SharePoint, Google Docs, and Spreadsheets, or other collaboration tools.</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Think about Falcon Security's 3D printing problem. What are risks? Should they proceed?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05177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62175" lvl="0" indent="-162175" defTabSz="914400">
              <a:buFont typeface="Arial" pitchFamily="34" charset="0"/>
              <a:buChar char="•"/>
              <a:defRPr/>
            </a:pPr>
            <a:r>
              <a:rPr lang="en-US" dirty="0">
                <a:solidFill>
                  <a:prstClr val="black"/>
                </a:solidFill>
                <a:latin typeface="Calibri" panose="020F0502020204030204"/>
                <a:ea typeface="+mn-ea"/>
                <a:cs typeface="+mn-cs"/>
              </a:rPr>
              <a:t>One in two recent college graduates either unemployed or underemployed, but, not in all job categories. </a:t>
            </a:r>
          </a:p>
          <a:p>
            <a:pPr marL="162175" lvl="0" indent="-162175" defTabSz="914400">
              <a:buFont typeface="Arial" pitchFamily="34" charset="0"/>
              <a:buChar char="•"/>
              <a:defRPr/>
            </a:pPr>
            <a:r>
              <a:rPr lang="en-US" dirty="0">
                <a:solidFill>
                  <a:prstClr val="black"/>
                </a:solidFill>
                <a:latin typeface="Calibri" panose="020F0502020204030204"/>
                <a:ea typeface="+mn-ea"/>
                <a:cs typeface="+mn-cs"/>
              </a:rPr>
              <a:t>Will these trends change over the next 20 years?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19720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Arial" panose="020B0604020202020204" pitchFamily="34" charset="0"/>
                <a:ea typeface="+mn-ea"/>
                <a:cs typeface="+mn-cs"/>
              </a:rPr>
              <a:t>Notice the rapid growth projected in Computer and mathematical from 2016-2026.</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37525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panose="020B0604020202020204" pitchFamily="34" charset="0"/>
                <a:ea typeface="Arial"/>
                <a:cs typeface="Arial"/>
                <a:sym typeface="Arial"/>
              </a:rPr>
              <a:t>U.S. Bureau of Labor Statistics recent job projections for business managers, computer and information technology, and other business occupations for the years 2014 to 2024. Growth rates of all information systems–related jobs are above the average for all occupations.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8609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What's not good enough?</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What should Amanda have done differently?</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To what extent are the four skills required in your education so far. </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How do you feel about working with ambiguity?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95269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Identify IS components of your university's online registration system.</a:t>
            </a:r>
          </a:p>
          <a:p>
            <a:pPr lvl="0" defTabSz="914400"/>
            <a:r>
              <a:rPr lang="en-US" dirty="0">
                <a:solidFill>
                  <a:prstClr val="black"/>
                </a:solidFill>
                <a:latin typeface="Calibri" panose="020F0502020204030204"/>
                <a:ea typeface="+mn-ea"/>
                <a:cs typeface="+mn-cs"/>
              </a:rPr>
              <a:t>This framework appears throughout the textbook.</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524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73580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Chapter 3 addresses the relationship between information systems and strategy in more depth.</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Chapter 8 addresses social media and strategy specifically.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3821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2777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What impact will these have on new products and services? Structure of organizations? Nature of work and education? Personal privacy? Personal relationships?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26452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Use Kant’s categorical imperative, to explore ethical issues concerning deceptive data displays.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Practice applying the difference between data and information.</a:t>
            </a:r>
          </a:p>
          <a:p>
            <a:pPr marL="171450" lvl="0" indent="-171450" defTabSz="914400">
              <a:buFont typeface="Arial" panose="020B0604020202020204" pitchFamily="34" charset="0"/>
              <a:buChar char="•"/>
            </a:pPr>
            <a:r>
              <a:rPr lang="en-IN" dirty="0">
                <a:solidFill>
                  <a:prstClr val="black"/>
                </a:solidFill>
                <a:latin typeface="Arial" panose="020B0604020202020204" pitchFamily="34" charset="0"/>
                <a:ea typeface="+mn-ea"/>
                <a:cs typeface="+mn-cs"/>
              </a:rPr>
              <a:t>Note the graph on the left has no quantitative labels on the vertical axis; the vertical scale on the middle graph ranges only 20 units (20/6000=0.003%) which exaggerates insignificant variations; the scale of the last graph conceals variation in the data.</a:t>
            </a:r>
            <a:endParaRPr lang="en-US" dirty="0">
              <a:solidFill>
                <a:prstClr val="black"/>
              </a:solidFill>
              <a:latin typeface="Calibri" panose="020F0502020204030204"/>
              <a:ea typeface="+mn-ea"/>
              <a:cs typeface="+mn-cs"/>
            </a:endParaRP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08138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How do you want other people behave?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4596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Arial" panose="020B0604020202020204" pitchFamily="34" charset="0"/>
                <a:ea typeface="+mn-ea"/>
                <a:cs typeface="+mn-cs"/>
              </a:rPr>
              <a:t>Stealing cannot be a universal law. Lying is not consistent with the categorical imperative because if everyone lies, words are useless.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90503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GOALS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Motivate students for study in this course and in others by reminding them of the need to prepare for jobs now. Employment will not necessarily be easy.</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Broaden students’ perspectives about MIS careers. Many exciting jobs other than programmer or hardware specialist exist.</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Make students aware that a lot of interesting jobs that require MIS skills are not necessarily “computer” jobs. Professional sales is one, for example.</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Reinforce the five-component model and show students another way they can use it to guide their thinking.</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99130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Arial" panose="020B0604020202020204" pitchFamily="34" charset="0"/>
                <a:ea typeface="+mn-ea"/>
                <a:cs typeface="+mn-cs"/>
              </a:rPr>
              <a:t>Point of case: You should learn </a:t>
            </a:r>
            <a:r>
              <a:rPr lang="en-US" i="1" dirty="0">
                <a:solidFill>
                  <a:prstClr val="black"/>
                </a:solidFill>
                <a:latin typeface="Arial" panose="020B0604020202020204" pitchFamily="34" charset="0"/>
                <a:ea typeface="+mn-ea"/>
                <a:cs typeface="+mn-cs"/>
              </a:rPr>
              <a:t>to assess, evaluate, and apply emerging information technology to business.</a:t>
            </a:r>
          </a:p>
          <a:p>
            <a:pPr marL="171450" lvl="0" indent="-171450" defTabSz="914400">
              <a:buFontTx/>
              <a:buChar char="•"/>
            </a:pPr>
            <a:r>
              <a:rPr lang="en-US" i="1" dirty="0">
                <a:solidFill>
                  <a:prstClr val="black"/>
                </a:solidFill>
                <a:latin typeface="Arial" panose="020B0604020202020204" pitchFamily="34" charset="0"/>
                <a:ea typeface="+mn-ea"/>
                <a:cs typeface="+mn-cs"/>
              </a:rPr>
              <a:t>Curated sales are </a:t>
            </a:r>
            <a:r>
              <a:rPr lang="en-IN" dirty="0">
                <a:solidFill>
                  <a:prstClr val="black"/>
                </a:solidFill>
                <a:latin typeface="Arial" panose="020B0604020202020204" pitchFamily="34" charset="0"/>
                <a:ea typeface="+mn-ea"/>
                <a:cs typeface="+mn-cs"/>
              </a:rPr>
              <a:t>items specifically selected and grouped by its shopping experts that are targeted at women. </a:t>
            </a:r>
            <a:endParaRPr lang="en-US" dirty="0">
              <a:solidFill>
                <a:prstClr val="black"/>
              </a:solidFill>
              <a:latin typeface="Calibri" panose="020F0502020204030204"/>
              <a:ea typeface="+mn-ea"/>
              <a:cs typeface="+mn-cs"/>
            </a:endParaRP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8473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IN" dirty="0">
                <a:solidFill>
                  <a:prstClr val="black"/>
                </a:solidFill>
                <a:latin typeface="Arial" panose="020B0604020202020204" pitchFamily="34" charset="0"/>
                <a:ea typeface="+mn-ea"/>
                <a:cs typeface="+mn-cs"/>
              </a:rPr>
              <a:t>Chapter Preview</a:t>
            </a:r>
          </a:p>
          <a:p>
            <a:pPr lvl="0" defTabSz="914400">
              <a:defRPr/>
            </a:pPr>
            <a:r>
              <a:rPr lang="en-US" dirty="0">
                <a:solidFill>
                  <a:prstClr val="black"/>
                </a:solidFill>
                <a:latin typeface="Arial" panose="020B0604020202020204" pitchFamily="34" charset="0"/>
                <a:ea typeface="+mn-ea"/>
                <a:cs typeface="+mn-cs"/>
              </a:rPr>
              <a:t>It begins by discussing the key skills that students need and explains why this course is the best course for teaching those key skills. The discussion of </a:t>
            </a:r>
            <a:r>
              <a:rPr lang="en-IN" dirty="0">
                <a:solidFill>
                  <a:prstClr val="black"/>
                </a:solidFill>
                <a:latin typeface="Arial" panose="020B0604020202020204" pitchFamily="34" charset="0"/>
                <a:ea typeface="+mn-ea"/>
                <a:cs typeface="+mn-cs"/>
              </a:rPr>
              <a:t>how important this class will be to your career, is followed by discussions of fundamental concepts. The chapter wraps up with some practice on one of the key skills students need to learn.</a:t>
            </a:r>
          </a:p>
          <a:p>
            <a:pPr lvl="0" defTabSz="914400">
              <a:defRPr/>
            </a:pPr>
            <a:r>
              <a:rPr lang="en-IN" dirty="0">
                <a:solidFill>
                  <a:prstClr val="black"/>
                </a:solidFill>
                <a:latin typeface="Arial" panose="020B0604020202020204" pitchFamily="34" charset="0"/>
                <a:ea typeface="+mn-ea"/>
                <a:cs typeface="+mn-cs"/>
              </a:rPr>
              <a:t>Optional: CE1: Collaboration Information Systems for Decision Making, Problem Solving, and Project Management</a:t>
            </a:r>
            <a:endParaRPr lang="en-US" dirty="0">
              <a:solidFill>
                <a:prstClr val="black"/>
              </a:solidFill>
              <a:latin typeface="Arial" panose="020B0604020202020204"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3735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Arial" panose="020B0604020202020204" pitchFamily="34" charset="0"/>
                <a:ea typeface="+mn-ea"/>
                <a:cs typeface="+mn-cs"/>
              </a:rPr>
              <a:t>Point of case: You should learn </a:t>
            </a:r>
            <a:r>
              <a:rPr lang="en-US" i="1" dirty="0">
                <a:solidFill>
                  <a:prstClr val="black"/>
                </a:solidFill>
                <a:latin typeface="Arial" panose="020B0604020202020204" pitchFamily="34" charset="0"/>
                <a:ea typeface="+mn-ea"/>
                <a:cs typeface="+mn-cs"/>
              </a:rPr>
              <a:t>to assess, evaluate, and apply emerging information technology to business.</a:t>
            </a:r>
          </a:p>
          <a:p>
            <a:pPr marL="171450" lvl="0" indent="-171450" defTabSz="914400">
              <a:buFontTx/>
              <a:buChar char="•"/>
            </a:pPr>
            <a:r>
              <a:rPr lang="en-US" i="1" dirty="0">
                <a:solidFill>
                  <a:prstClr val="black"/>
                </a:solidFill>
                <a:latin typeface="Arial" panose="020B0604020202020204" pitchFamily="34" charset="0"/>
                <a:ea typeface="+mn-ea"/>
                <a:cs typeface="+mn-cs"/>
              </a:rPr>
              <a:t>Curated sales are </a:t>
            </a:r>
            <a:r>
              <a:rPr lang="en-IN" dirty="0">
                <a:solidFill>
                  <a:prstClr val="black"/>
                </a:solidFill>
                <a:latin typeface="Arial" panose="020B0604020202020204" pitchFamily="34" charset="0"/>
                <a:ea typeface="+mn-ea"/>
                <a:cs typeface="+mn-cs"/>
              </a:rPr>
              <a:t>items specifically selected and grouped by its shopping experts that are targeted at women. </a:t>
            </a:r>
            <a:endParaRPr lang="en-US" dirty="0">
              <a:solidFill>
                <a:prstClr val="black"/>
              </a:solidFill>
              <a:latin typeface="Calibri" panose="020F0502020204030204"/>
              <a:ea typeface="+mn-ea"/>
              <a:cs typeface="+mn-cs"/>
            </a:endParaRP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57174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45</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What happens when those costs are essentially zero?</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37598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Change is a given factor.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19726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Moore’s Law: “The number of transistors per square inch on an integrated chip doubles every 18 months.”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You </a:t>
            </a:r>
            <a:r>
              <a:rPr lang="en-US" dirty="0">
                <a:solidFill>
                  <a:prstClr val="black"/>
                </a:solidFill>
                <a:latin typeface="Arial" panose="020B0604020202020204" pitchFamily="34" charset="0"/>
                <a:ea typeface="+mn-ea"/>
                <a:cs typeface="+mn-cs"/>
              </a:rPr>
              <a:t>needn’t care how fast of a computer your company can buy for $100.</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4218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Will these be the biggest companies in 2027? Or will new ones emerge?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147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defRPr/>
            </a:pPr>
            <a:r>
              <a:rPr lang="en-IN" i="1" dirty="0">
                <a:solidFill>
                  <a:prstClr val="black"/>
                </a:solidFill>
                <a:latin typeface="Calibri" panose="020F0502020204030204"/>
                <a:ea typeface="+mn-ea"/>
                <a:cs typeface="+mn-cs"/>
              </a:rPr>
              <a:t>Test their connection speed here. http://www.geeksquad.com/do-it-yourself/tools/test-your-broadband-speed.aspx</a:t>
            </a:r>
          </a:p>
          <a:p>
            <a:pPr marL="171450" lvl="0" indent="-171450" defTabSz="914400">
              <a:buFont typeface="Arial" panose="020B0604020202020204" pitchFamily="34" charset="0"/>
              <a:buChar char="•"/>
              <a:defRPr/>
            </a:pPr>
            <a:r>
              <a:rPr lang="en-IN" dirty="0">
                <a:solidFill>
                  <a:prstClr val="black"/>
                </a:solidFill>
                <a:latin typeface="Arial" panose="020B0604020202020204" pitchFamily="34" charset="0"/>
                <a:ea typeface="+mn-ea"/>
                <a:cs typeface="+mn-cs"/>
              </a:rPr>
              <a:t>Zipf’s Law is a more accurate, though less easily understood, way of explaining how the value of a network increases as additional network nodes are added. See Briscoe, Odlyzko, and Tilly’s 2006 article</a:t>
            </a:r>
            <a:r>
              <a:rPr lang="en-IN" i="1" dirty="0">
                <a:solidFill>
                  <a:prstClr val="black"/>
                </a:solidFill>
                <a:latin typeface="Arial" panose="020B0604020202020204" pitchFamily="34" charset="0"/>
                <a:ea typeface="+mn-ea"/>
                <a:cs typeface="+mn-cs"/>
              </a:rPr>
              <a:t> “Metcalfe’s Law Is Wrong” </a:t>
            </a:r>
            <a:r>
              <a:rPr lang="en-IN" dirty="0">
                <a:solidFill>
                  <a:prstClr val="black"/>
                </a:solidFill>
                <a:latin typeface="Arial" panose="020B0604020202020204" pitchFamily="34" charset="0"/>
                <a:ea typeface="+mn-ea"/>
                <a:cs typeface="+mn-cs"/>
              </a:rPr>
              <a:t>for a better explanation</a:t>
            </a:r>
            <a:r>
              <a:rPr lang="en-IN" i="1" dirty="0">
                <a:solidFill>
                  <a:prstClr val="black"/>
                </a:solidFill>
                <a:latin typeface="Arial" panose="020B0604020202020204" pitchFamily="34" charset="0"/>
                <a:ea typeface="+mn-ea"/>
                <a:cs typeface="+mn-cs"/>
              </a:rPr>
              <a:t>. http://spectrum.ieee.org/computing/networks/metcalfes-law-is-wrong</a:t>
            </a:r>
            <a:r>
              <a:rPr lang="en-IN" dirty="0">
                <a:solidFill>
                  <a:prstClr val="black"/>
                </a:solidFill>
                <a:latin typeface="Arial" panose="020B0604020202020204" pitchFamily="34" charset="0"/>
                <a:ea typeface="+mn-ea"/>
                <a:cs typeface="+mn-cs"/>
              </a:rPr>
              <a:t>.</a:t>
            </a:r>
            <a:endParaRPr lang="en-IN" i="1"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3574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Moore’s Law: “The number of transistors per square inch on an integrated chip doubles every 18 months.”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You </a:t>
            </a:r>
            <a:r>
              <a:rPr lang="en-US" dirty="0">
                <a:solidFill>
                  <a:prstClr val="black"/>
                </a:solidFill>
                <a:latin typeface="Arial" panose="020B0604020202020204" pitchFamily="34" charset="0"/>
                <a:ea typeface="+mn-ea"/>
                <a:cs typeface="+mn-cs"/>
              </a:rPr>
              <a:t>needn’t care how fast of a computer your company can buy for $100.</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30931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8098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0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447801"/>
            <a:ext cx="109728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609600" y="2286001"/>
            <a:ext cx="109728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5" name="Content Placeholder 4"/>
          <p:cNvSpPr>
            <a:spLocks noGrp="1"/>
          </p:cNvSpPr>
          <p:nvPr>
            <p:ph sz="quarter" idx="14"/>
          </p:nvPr>
        </p:nvSpPr>
        <p:spPr>
          <a:xfrm>
            <a:off x="609600" y="3048001"/>
            <a:ext cx="109728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609600" y="3733800"/>
            <a:ext cx="4673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609600" y="4876800"/>
            <a:ext cx="46736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048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447801"/>
            <a:ext cx="109728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609600" y="2286001"/>
            <a:ext cx="109728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5" name="Content Placeholder 4"/>
          <p:cNvSpPr>
            <a:spLocks noGrp="1"/>
          </p:cNvSpPr>
          <p:nvPr>
            <p:ph sz="quarter" idx="14"/>
          </p:nvPr>
        </p:nvSpPr>
        <p:spPr>
          <a:xfrm>
            <a:off x="609600" y="3048001"/>
            <a:ext cx="109728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609600" y="3733800"/>
            <a:ext cx="4673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5791200" y="3733800"/>
            <a:ext cx="51816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609600" y="4876800"/>
            <a:ext cx="46736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9862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82864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 id="2147483680" r:id="rId14"/>
    <p:sldLayoutId id="214748368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4.jpg"/><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553200" y="2209801"/>
            <a:ext cx="3657600" cy="815283"/>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The Importance of M</a:t>
            </a:r>
            <a:r>
              <a:rPr lang="en-US" sz="100" dirty="0">
                <a:latin typeface="+mn-lt"/>
              </a:rPr>
              <a:t> </a:t>
            </a:r>
            <a:r>
              <a:rPr lang="en-US" dirty="0">
                <a:latin typeface="+mn-lt"/>
              </a:rPr>
              <a:t>I</a:t>
            </a:r>
            <a:r>
              <a:rPr lang="en-US" sz="100" dirty="0">
                <a:latin typeface="+mn-lt"/>
              </a:rPr>
              <a:t> </a:t>
            </a:r>
            <a:r>
              <a:rPr lang="en-US" dirty="0">
                <a:latin typeface="+mn-lt"/>
              </a:rPr>
              <a:t>S</a:t>
            </a:r>
          </a:p>
        </p:txBody>
      </p:sp>
      <p:pic>
        <p:nvPicPr>
          <p:cNvPr id="8" name="Picture 7" descr="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9" name="Textplatzhalter 8">
            <a:extLst>
              <a:ext uri="{FF2B5EF4-FFF2-40B4-BE49-F238E27FC236}">
                <a16:creationId xmlns:a16="http://schemas.microsoft.com/office/drawing/2014/main" id="{673D4176-A40E-D548-B9A3-9D98C2B2CF32}"/>
              </a:ext>
            </a:extLst>
          </p:cNvPr>
          <p:cNvSpPr>
            <a:spLocks noGrp="1"/>
          </p:cNvSpPr>
          <p:nvPr>
            <p:ph type="body" idx="13"/>
          </p:nvPr>
        </p:nvSpPr>
        <p:spPr/>
        <p:txBody>
          <a:bodyPr/>
          <a:lstStyle/>
          <a:p>
            <a:endParaRPr lang="de-DE"/>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Price of Storage Capacity per G</a:t>
            </a:r>
            <a:r>
              <a:rPr lang="en-US" sz="100" dirty="0"/>
              <a:t> </a:t>
            </a:r>
            <a:r>
              <a:rPr lang="en-US" dirty="0"/>
              <a:t>B</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0"/>
            <a:ext cx="8229600" cy="876300"/>
          </a:xfrm>
        </p:spPr>
        <p:txBody>
          <a:bodyPr/>
          <a:lstStyle/>
          <a:p>
            <a:pPr marL="0" indent="0">
              <a:buNone/>
            </a:pPr>
            <a:r>
              <a:rPr lang="en-US" sz="1400" dirty="0">
                <a:latin typeface="+mn-lt"/>
              </a:rPr>
              <a:t>1-1 Why is Introduction to M</a:t>
            </a:r>
            <a:r>
              <a:rPr lang="en-US" sz="100" dirty="0">
                <a:latin typeface="+mn-lt"/>
              </a:rPr>
              <a:t> </a:t>
            </a:r>
            <a:r>
              <a:rPr lang="en-US" sz="1400" dirty="0">
                <a:latin typeface="+mn-lt"/>
              </a:rPr>
              <a:t>I</a:t>
            </a:r>
            <a:r>
              <a:rPr lang="en-US" sz="100" dirty="0">
                <a:latin typeface="+mn-lt"/>
              </a:rPr>
              <a:t> </a:t>
            </a:r>
            <a:r>
              <a:rPr lang="en-US" sz="1400" dirty="0">
                <a:latin typeface="+mn-lt"/>
              </a:rPr>
              <a:t>S the most important class in the business school?</a:t>
            </a:r>
          </a:p>
          <a:p>
            <a:pPr marL="0" indent="0">
              <a:buNone/>
            </a:pPr>
            <a:r>
              <a:rPr lang="en-US" sz="2200" b="1" dirty="0">
                <a:latin typeface="+mn-lt"/>
              </a:rPr>
              <a:t>Figure 1-4 </a:t>
            </a:r>
            <a:r>
              <a:rPr lang="en-US" sz="2200" dirty="0">
                <a:latin typeface="+mn-lt"/>
              </a:rPr>
              <a:t>Price of Storage Capacity per G</a:t>
            </a:r>
            <a:r>
              <a:rPr lang="en-US" sz="100" dirty="0">
                <a:latin typeface="+mn-lt"/>
              </a:rPr>
              <a:t> </a:t>
            </a:r>
            <a:r>
              <a:rPr lang="en-US" sz="2200" dirty="0">
                <a:latin typeface="+mn-lt"/>
              </a:rPr>
              <a:t>B</a:t>
            </a:r>
          </a:p>
        </p:txBody>
      </p:sp>
      <p:pic>
        <p:nvPicPr>
          <p:cNvPr id="5" name="Picture 4" descr="Graph showing decreasing price of storage capacity per Gigabyte over time. Price per gigabyte in 1995: $781.84 &#10;Price per gigabyte in 2019: $0.03 "/>
          <p:cNvPicPr>
            <a:picLocks noChangeAspect="1"/>
          </p:cNvPicPr>
          <p:nvPr/>
        </p:nvPicPr>
        <p:blipFill>
          <a:blip r:embed="rId3"/>
          <a:srcRect/>
          <a:stretch/>
        </p:blipFill>
        <p:spPr>
          <a:xfrm>
            <a:off x="2188269" y="2649751"/>
            <a:ext cx="6747646" cy="3598745"/>
          </a:xfrm>
          <a:prstGeom prst="rect">
            <a:avLst/>
          </a:prstGeom>
        </p:spPr>
      </p:pic>
    </p:spTree>
    <p:extLst>
      <p:ext uri="{BB962C8B-B14F-4D97-AF65-F5344CB8AC3E}">
        <p14:creationId xmlns:p14="http://schemas.microsoft.com/office/powerpoint/2010/main" val="115625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This is the Most Important Class in the School of Business Because You Will Learn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1-1 Why is Introduction to M</a:t>
            </a:r>
            <a:r>
              <a:rPr lang="en-US" sz="100" dirty="0">
                <a:latin typeface="+mn-lt"/>
              </a:rPr>
              <a:t> </a:t>
            </a:r>
            <a:r>
              <a:rPr lang="en-US" sz="1400" dirty="0">
                <a:latin typeface="+mn-lt"/>
              </a:rPr>
              <a:t>I</a:t>
            </a:r>
            <a:r>
              <a:rPr lang="en-US" sz="100" dirty="0">
                <a:latin typeface="+mn-lt"/>
              </a:rPr>
              <a:t> </a:t>
            </a:r>
            <a:r>
              <a:rPr lang="en-US" sz="1400" dirty="0">
                <a:latin typeface="+mn-lt"/>
              </a:rPr>
              <a:t>S the most important class in the business school?</a:t>
            </a:r>
          </a:p>
          <a:p>
            <a:pPr marL="255651" indent="-255651" defTabSz="685800">
              <a:spcAft>
                <a:spcPct val="0"/>
              </a:spcAft>
              <a:buSzPts val="2400"/>
            </a:pPr>
            <a:r>
              <a:rPr lang="en-IN" sz="2400" kern="1200" dirty="0">
                <a:solidFill>
                  <a:srgbClr val="000000"/>
                </a:solidFill>
                <a:latin typeface="+mn-lt"/>
                <a:ea typeface="+mn-ea"/>
                <a:cs typeface="+mn-cs"/>
              </a:rPr>
              <a:t>How technology fundamentally changes businesses.</a:t>
            </a:r>
          </a:p>
          <a:p>
            <a:pPr marL="255651" indent="-255651" defTabSz="685800">
              <a:spcAft>
                <a:spcPct val="0"/>
              </a:spcAft>
              <a:buSzPts val="2400"/>
            </a:pPr>
            <a:r>
              <a:rPr lang="en-IN" sz="2400" kern="1200" dirty="0">
                <a:solidFill>
                  <a:srgbClr val="000000"/>
                </a:solidFill>
                <a:latin typeface="+mn-lt"/>
                <a:ea typeface="+mn-ea"/>
                <a:cs typeface="+mn-cs"/>
              </a:rPr>
              <a:t>Why executives try to find ways to use new technology to create a sustainable competitive advantage.</a:t>
            </a:r>
          </a:p>
          <a:p>
            <a:pPr marL="255651" indent="-255651" defTabSz="685800">
              <a:spcAft>
                <a:spcPct val="0"/>
              </a:spcAft>
              <a:buSzPts val="2400"/>
            </a:pPr>
            <a:r>
              <a:rPr lang="en-IN" sz="2400" kern="1200" dirty="0">
                <a:solidFill>
                  <a:srgbClr val="000000"/>
                </a:solidFill>
                <a:latin typeface="+mn-lt"/>
                <a:ea typeface="+mn-ea"/>
                <a:cs typeface="+mn-cs"/>
              </a:rPr>
              <a:t>Assess, evaluate, apply emerging information technology to business.</a:t>
            </a:r>
          </a:p>
          <a:p>
            <a:pPr marL="255651" indent="-255651" defTabSz="685800">
              <a:spcAft>
                <a:spcPct val="0"/>
              </a:spcAft>
              <a:buSzPts val="2400"/>
            </a:pPr>
            <a:r>
              <a:rPr lang="en-US" sz="2400" kern="1200" dirty="0">
                <a:solidFill>
                  <a:srgbClr val="000000"/>
                </a:solidFill>
                <a:latin typeface="+mn-lt"/>
                <a:ea typeface="+mn-ea"/>
                <a:cs typeface="+mn-cs"/>
              </a:rPr>
              <a:t>Help you attain knowledge needed by </a:t>
            </a:r>
            <a:r>
              <a:rPr lang="en-IN" sz="2400" kern="1200" dirty="0">
                <a:solidFill>
                  <a:srgbClr val="000000"/>
                </a:solidFill>
                <a:latin typeface="+mn-lt"/>
                <a:ea typeface="+mn-ea"/>
                <a:cs typeface="+mn-cs"/>
              </a:rPr>
              <a:t>future business professionals.</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120438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Technological Change is Accelerating</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1-2 How will M</a:t>
            </a:r>
            <a:r>
              <a:rPr lang="en-US" sz="100" dirty="0">
                <a:latin typeface="+mn-lt"/>
              </a:rPr>
              <a:t> </a:t>
            </a:r>
            <a:r>
              <a:rPr lang="en-US" sz="1400" dirty="0">
                <a:latin typeface="+mn-lt"/>
              </a:rPr>
              <a:t>I</a:t>
            </a:r>
            <a:r>
              <a:rPr lang="en-US" sz="100" dirty="0">
                <a:latin typeface="+mn-lt"/>
              </a:rPr>
              <a:t> </a:t>
            </a:r>
            <a:r>
              <a:rPr lang="en-US" sz="1400" dirty="0">
                <a:latin typeface="+mn-lt"/>
              </a:rPr>
              <a:t>S affect me?</a:t>
            </a:r>
          </a:p>
          <a:p>
            <a:pPr marL="255651" indent="-255651" defTabSz="685800">
              <a:spcAft>
                <a:spcPct val="0"/>
              </a:spcAft>
              <a:buSzPts val="2400"/>
            </a:pPr>
            <a:r>
              <a:rPr lang="en-IN" sz="2400" kern="1200" dirty="0">
                <a:solidFill>
                  <a:srgbClr val="000000"/>
                </a:solidFill>
                <a:latin typeface="+mn-lt"/>
                <a:ea typeface="+mn-ea"/>
                <a:cs typeface="+mn-cs"/>
              </a:rPr>
              <a:t>Bell’s Law</a:t>
            </a:r>
          </a:p>
          <a:p>
            <a:pPr marL="741553" lvl="1" indent="-284353" defTabSz="685800">
              <a:spcAft>
                <a:spcPct val="0"/>
              </a:spcAft>
              <a:buSzPts val="2400"/>
            </a:pPr>
            <a:r>
              <a:rPr lang="en-IN" sz="2400" kern="1200" dirty="0">
                <a:solidFill>
                  <a:srgbClr val="000000"/>
                </a:solidFill>
                <a:latin typeface="+mn-lt"/>
                <a:ea typeface="+mn-ea"/>
                <a:cs typeface="+mn-cs"/>
              </a:rPr>
              <a:t>Today’s highly successful business could be bankrupt quickly because </a:t>
            </a:r>
            <a:r>
              <a:rPr lang="en-US" sz="2400" kern="1200" dirty="0">
                <a:solidFill>
                  <a:srgbClr val="000000"/>
                </a:solidFill>
                <a:latin typeface="+mn-lt"/>
                <a:ea typeface="+mn-ea"/>
                <a:cs typeface="+mn-cs"/>
              </a:rPr>
              <a:t>technology changed and it didn’t.</a:t>
            </a:r>
          </a:p>
          <a:p>
            <a:pPr marL="255651" indent="-255651" defTabSz="685800">
              <a:spcAft>
                <a:spcPct val="0"/>
              </a:spcAft>
              <a:buSzPts val="2400"/>
            </a:pPr>
            <a:r>
              <a:rPr lang="en-US" sz="2400" kern="1200" dirty="0">
                <a:solidFill>
                  <a:srgbClr val="000000"/>
                </a:solidFill>
                <a:latin typeface="+mn-lt"/>
                <a:ea typeface="+mn-ea"/>
                <a:cs typeface="+mn-cs"/>
              </a:rPr>
              <a:t>Example: Blockbuster</a:t>
            </a:r>
          </a:p>
          <a:p>
            <a:pPr marL="741553" lvl="1" indent="-284353" defTabSz="685800">
              <a:spcAft>
                <a:spcPct val="0"/>
              </a:spcAft>
              <a:buSzPts val="2400"/>
            </a:pPr>
            <a:r>
              <a:rPr lang="en-US" sz="2400" kern="1200" dirty="0">
                <a:solidFill>
                  <a:srgbClr val="000000"/>
                </a:solidFill>
                <a:latin typeface="+mn-lt"/>
                <a:ea typeface="+mn-ea"/>
                <a:cs typeface="+mn-cs"/>
              </a:rPr>
              <a:t>In 2004, Blockbuster had $5.9B in revenues</a:t>
            </a:r>
          </a:p>
          <a:p>
            <a:pPr marL="741553" lvl="1" indent="-284353" defTabSz="685800">
              <a:spcAft>
                <a:spcPct val="0"/>
              </a:spcAft>
              <a:buSzPts val="2400"/>
            </a:pPr>
            <a:r>
              <a:rPr lang="en-US" sz="2400" kern="1200" dirty="0">
                <a:solidFill>
                  <a:srgbClr val="000000"/>
                </a:solidFill>
                <a:latin typeface="+mn-lt"/>
                <a:ea typeface="+mn-ea"/>
                <a:cs typeface="+mn-cs"/>
              </a:rPr>
              <a:t>In 2010, Blockbuster filed for bankruptcy</a:t>
            </a:r>
          </a:p>
          <a:p>
            <a:pPr marL="741553" lvl="1" indent="-284353" defTabSz="685800">
              <a:spcAft>
                <a:spcPct val="0"/>
              </a:spcAft>
              <a:buSzPts val="2400"/>
            </a:pPr>
            <a:r>
              <a:rPr lang="en-US" sz="2400" kern="1200" dirty="0">
                <a:solidFill>
                  <a:srgbClr val="000000"/>
                </a:solidFill>
                <a:latin typeface="+mn-lt"/>
                <a:ea typeface="+mn-ea"/>
                <a:cs typeface="+mn-cs"/>
              </a:rPr>
              <a:t>High-speed network connections and streaming video changed the competitive landscape</a:t>
            </a:r>
          </a:p>
        </p:txBody>
      </p:sp>
    </p:spTree>
    <p:extLst>
      <p:ext uri="{BB962C8B-B14F-4D97-AF65-F5344CB8AC3E}">
        <p14:creationId xmlns:p14="http://schemas.microsoft.com/office/powerpoint/2010/main" val="3261558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How Can I Attain Job Security?</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1-2 How will M</a:t>
            </a:r>
            <a:r>
              <a:rPr lang="en-US" sz="100" dirty="0">
                <a:latin typeface="+mn-lt"/>
              </a:rPr>
              <a:t> </a:t>
            </a:r>
            <a:r>
              <a:rPr lang="en-US" sz="1400" dirty="0">
                <a:latin typeface="+mn-lt"/>
              </a:rPr>
              <a:t>I</a:t>
            </a:r>
            <a:r>
              <a:rPr lang="en-US" sz="100" dirty="0">
                <a:latin typeface="+mn-lt"/>
              </a:rPr>
              <a:t> </a:t>
            </a:r>
            <a:r>
              <a:rPr lang="en-US" sz="1400" dirty="0">
                <a:latin typeface="+mn-lt"/>
              </a:rPr>
              <a:t>S affect me?</a:t>
            </a:r>
          </a:p>
          <a:p>
            <a:pPr marL="255651" indent="-255651" defTabSz="685800">
              <a:spcAft>
                <a:spcPct val="0"/>
              </a:spcAft>
              <a:buSzPts val="2400"/>
            </a:pPr>
            <a:r>
              <a:rPr lang="en-IN" sz="2400" kern="1200" dirty="0">
                <a:solidFill>
                  <a:srgbClr val="000000"/>
                </a:solidFill>
                <a:latin typeface="+mn-lt"/>
                <a:ea typeface="+mn-ea"/>
                <a:cs typeface="+mn-cs"/>
              </a:rPr>
              <a:t>Moore’s Law, Metcalfe’s Law, and Kryder’s Law</a:t>
            </a:r>
          </a:p>
          <a:p>
            <a:pPr marL="741553" lvl="1" indent="-284353" defTabSz="685800">
              <a:spcAft>
                <a:spcPct val="0"/>
              </a:spcAft>
              <a:buSzPts val="2400"/>
            </a:pPr>
            <a:r>
              <a:rPr lang="en-IN" sz="2400" kern="1200" dirty="0">
                <a:solidFill>
                  <a:srgbClr val="000000"/>
                </a:solidFill>
                <a:latin typeface="+mn-lt"/>
                <a:ea typeface="+mn-ea"/>
                <a:cs typeface="+mn-cs"/>
              </a:rPr>
              <a:t>Driving data processing, storage, communications costs to essentially zero.</a:t>
            </a:r>
            <a:endParaRPr lang="en-US" sz="2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mn-lt"/>
                <a:ea typeface="+mn-ea"/>
                <a:cs typeface="+mn-cs"/>
              </a:rPr>
              <a:t>Any routine skill can, and will, be outsourced to lowest bidder.</a:t>
            </a:r>
          </a:p>
        </p:txBody>
      </p:sp>
    </p:spTree>
    <p:extLst>
      <p:ext uri="{BB962C8B-B14F-4D97-AF65-F5344CB8AC3E}">
        <p14:creationId xmlns:p14="http://schemas.microsoft.com/office/powerpoint/2010/main" val="127906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Skills Will be Marketable during Your Career?</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defRPr/>
            </a:pPr>
            <a:r>
              <a:rPr lang="en-US" sz="1400" dirty="0">
                <a:latin typeface="+mn-lt"/>
              </a:rPr>
              <a:t>1-2 How will M</a:t>
            </a:r>
            <a:r>
              <a:rPr lang="en-US" sz="100" dirty="0">
                <a:latin typeface="+mn-lt"/>
              </a:rPr>
              <a:t> </a:t>
            </a:r>
            <a:r>
              <a:rPr lang="en-US" sz="1400" dirty="0">
                <a:latin typeface="+mn-lt"/>
              </a:rPr>
              <a:t>I</a:t>
            </a:r>
            <a:r>
              <a:rPr lang="en-US" sz="100" dirty="0">
                <a:latin typeface="+mn-lt"/>
              </a:rPr>
              <a:t> </a:t>
            </a:r>
            <a:r>
              <a:rPr lang="en-US" sz="1400" dirty="0">
                <a:latin typeface="+mn-lt"/>
              </a:rPr>
              <a:t>S affect me?</a:t>
            </a:r>
          </a:p>
          <a:p>
            <a:pPr marL="255651" indent="-255651" defTabSz="685800">
              <a:spcAft>
                <a:spcPct val="0"/>
              </a:spcAft>
              <a:buSzPts val="2400"/>
              <a:defRPr/>
            </a:pPr>
            <a:r>
              <a:rPr lang="en-IN" sz="2400" kern="1200" dirty="0">
                <a:solidFill>
                  <a:srgbClr val="000000"/>
                </a:solidFill>
                <a:latin typeface="+mn-lt"/>
                <a:ea typeface="+mn-ea"/>
                <a:cs typeface="+mn-cs"/>
              </a:rPr>
              <a:t>Rapid technological change and increased international competition:</a:t>
            </a:r>
          </a:p>
          <a:p>
            <a:pPr marL="741553" lvl="1" indent="-284353" defTabSz="685800">
              <a:spcAft>
                <a:spcPct val="0"/>
              </a:spcAft>
              <a:buSzPts val="2400"/>
              <a:defRPr/>
            </a:pPr>
            <a:r>
              <a:rPr lang="en-IN" sz="2400" kern="1200" dirty="0">
                <a:solidFill>
                  <a:srgbClr val="000000"/>
                </a:solidFill>
                <a:latin typeface="+mn-lt"/>
                <a:ea typeface="+mn-ea"/>
                <a:cs typeface="+mn-cs"/>
              </a:rPr>
              <a:t>Requires skills and ability to adapt.</a:t>
            </a:r>
          </a:p>
          <a:p>
            <a:pPr marL="741553" lvl="1" indent="-284353" defTabSz="685800">
              <a:spcAft>
                <a:spcPct val="0"/>
              </a:spcAft>
              <a:buSzPts val="2400"/>
              <a:defRPr/>
            </a:pPr>
            <a:r>
              <a:rPr lang="en-IN" sz="2400" kern="1200" dirty="0">
                <a:solidFill>
                  <a:srgbClr val="000000"/>
                </a:solidFill>
                <a:latin typeface="+mn-lt"/>
                <a:ea typeface="+mn-ea"/>
                <a:cs typeface="+mn-cs"/>
              </a:rPr>
              <a:t>Favors people with strong non-routine cognitive skills.</a:t>
            </a:r>
          </a:p>
          <a:p>
            <a:pPr marL="741553" lvl="1" indent="-284353" defTabSz="685800">
              <a:spcAft>
                <a:spcPct val="0"/>
              </a:spcAft>
              <a:buSzPts val="2400"/>
              <a:defRPr/>
            </a:pPr>
            <a:r>
              <a:rPr lang="en-US" sz="2400" b="1" kern="1200" dirty="0">
                <a:solidFill>
                  <a:srgbClr val="000000"/>
                </a:solidFill>
                <a:latin typeface="+mn-lt"/>
                <a:ea typeface="+mn-ea"/>
                <a:cs typeface="+mn-cs"/>
              </a:rPr>
              <a:t>Message: Develop strong non-routine cognitive skills.</a:t>
            </a:r>
          </a:p>
        </p:txBody>
      </p:sp>
    </p:spTree>
    <p:extLst>
      <p:ext uri="{BB962C8B-B14F-4D97-AF65-F5344CB8AC3E}">
        <p14:creationId xmlns:p14="http://schemas.microsoft.com/office/powerpoint/2010/main" val="3278560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is a Marketable Skill?</a:t>
            </a:r>
          </a:p>
        </p:txBody>
      </p:sp>
      <p:sp>
        <p:nvSpPr>
          <p:cNvPr id="4" name="Content Placeholder 3"/>
          <p:cNvSpPr>
            <a:spLocks noGrp="1"/>
          </p:cNvSpPr>
          <p:nvPr>
            <p:ph type="body" idx="1"/>
          </p:nvPr>
        </p:nvSpPr>
        <p:spPr>
          <a:xfrm>
            <a:off x="1981200" y="1600201"/>
            <a:ext cx="8229600" cy="919411"/>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1-2 How will M</a:t>
            </a:r>
            <a:r>
              <a:rPr lang="en-US" sz="100" dirty="0">
                <a:latin typeface="+mn-lt"/>
              </a:rPr>
              <a:t> </a:t>
            </a:r>
            <a:r>
              <a:rPr lang="en-US" sz="1400" dirty="0">
                <a:latin typeface="+mn-lt"/>
              </a:rPr>
              <a:t>I</a:t>
            </a:r>
            <a:r>
              <a:rPr lang="en-US" sz="100" dirty="0">
                <a:latin typeface="+mn-lt"/>
              </a:rPr>
              <a:t> </a:t>
            </a:r>
            <a:r>
              <a:rPr lang="en-US" sz="1400" dirty="0">
                <a:latin typeface="+mn-lt"/>
              </a:rPr>
              <a:t>S affect me?</a:t>
            </a:r>
          </a:p>
          <a:p>
            <a:pPr marL="0" indent="0" defTabSz="685800">
              <a:buSzPts val="2400"/>
              <a:buNone/>
            </a:pPr>
            <a:r>
              <a:rPr lang="en-US" sz="2200" b="1" kern="1200" dirty="0">
                <a:solidFill>
                  <a:srgbClr val="000000"/>
                </a:solidFill>
                <a:latin typeface="+mn-lt"/>
                <a:ea typeface="+mn-ea"/>
                <a:cs typeface="+mn-cs"/>
              </a:rPr>
              <a:t>Figure 1-5 </a:t>
            </a:r>
            <a:r>
              <a:rPr lang="en-US" sz="2200" kern="1200" dirty="0">
                <a:solidFill>
                  <a:srgbClr val="000000"/>
                </a:solidFill>
                <a:latin typeface="+mn-lt"/>
                <a:ea typeface="+mn-ea"/>
                <a:cs typeface="+mn-cs"/>
              </a:rPr>
              <a:t>Examples of Critical Skills for Nonroutine Cognition</a:t>
            </a:r>
          </a:p>
        </p:txBody>
      </p:sp>
      <p:pic>
        <p:nvPicPr>
          <p:cNvPr id="5" name="Picture 4" descr="Listing of examples of critical skills for nonroutine cognition: abstract reasoning, systems thinking, collaboration, and ability to experiment.">
            <a:extLst>
              <a:ext uri="{FF2B5EF4-FFF2-40B4-BE49-F238E27FC236}">
                <a16:creationId xmlns:a16="http://schemas.microsoft.com/office/drawing/2014/main" id="{FC0EDA0F-585C-4DD7-8108-B2F1F2864041}"/>
              </a:ext>
            </a:extLst>
          </p:cNvPr>
          <p:cNvPicPr>
            <a:picLocks noChangeAspect="1"/>
          </p:cNvPicPr>
          <p:nvPr/>
        </p:nvPicPr>
        <p:blipFill>
          <a:blip r:embed="rId3"/>
          <a:stretch>
            <a:fillRect/>
          </a:stretch>
        </p:blipFill>
        <p:spPr>
          <a:xfrm>
            <a:off x="1981200" y="2519612"/>
            <a:ext cx="8435082" cy="3696551"/>
          </a:xfrm>
          <a:prstGeom prst="rect">
            <a:avLst/>
          </a:prstGeom>
        </p:spPr>
      </p:pic>
    </p:spTree>
    <p:extLst>
      <p:ext uri="{BB962C8B-B14F-4D97-AF65-F5344CB8AC3E}">
        <p14:creationId xmlns:p14="http://schemas.microsoft.com/office/powerpoint/2010/main" val="3853386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kern="1200" dirty="0">
                <a:latin typeface="Times New Roman" panose="02020603050405020304" pitchFamily="18" charset="0"/>
                <a:cs typeface="Times New Roman" panose="02020603050405020304" pitchFamily="18" charset="0"/>
              </a:rPr>
              <a:t>How Can Intro to M</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I</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S Help You Learn Non-Routine Skills? </a:t>
            </a:r>
            <a:r>
              <a:rPr lang="en-US" sz="2000" b="0" kern="1200" dirty="0">
                <a:latin typeface="Times New Roman" panose="02020603050405020304" pitchFamily="18" charset="0"/>
                <a:cs typeface="Times New Roman" panose="02020603050405020304" pitchFamily="18" charset="0"/>
              </a:rPr>
              <a:t>(1 of 4)</a:t>
            </a:r>
            <a:endParaRPr lang="en-US" sz="2000" b="0" dirty="0"/>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1-2 How will M</a:t>
            </a:r>
            <a:r>
              <a:rPr lang="en-US" sz="100" dirty="0">
                <a:latin typeface="+mn-lt"/>
              </a:rPr>
              <a:t> </a:t>
            </a:r>
            <a:r>
              <a:rPr lang="en-US" sz="1400" dirty="0">
                <a:latin typeface="+mn-lt"/>
              </a:rPr>
              <a:t>I</a:t>
            </a:r>
            <a:r>
              <a:rPr lang="en-US" sz="100" dirty="0">
                <a:latin typeface="+mn-lt"/>
              </a:rPr>
              <a:t> </a:t>
            </a:r>
            <a:r>
              <a:rPr lang="en-US" sz="1400" dirty="0">
                <a:latin typeface="+mn-lt"/>
              </a:rPr>
              <a:t>S affect me?</a:t>
            </a:r>
          </a:p>
          <a:p>
            <a:pPr marL="255651" indent="-255651" defTabSz="685800">
              <a:spcAft>
                <a:spcPct val="0"/>
              </a:spcAft>
              <a:buSzPts val="2400"/>
            </a:pPr>
            <a:r>
              <a:rPr lang="en-US" sz="2400" b="1" kern="1200" dirty="0">
                <a:solidFill>
                  <a:srgbClr val="000000"/>
                </a:solidFill>
                <a:latin typeface="+mn-lt"/>
                <a:ea typeface="+mn-ea"/>
                <a:cs typeface="+mn-cs"/>
              </a:rPr>
              <a:t>Abstract Reasoning</a:t>
            </a:r>
          </a:p>
          <a:p>
            <a:pPr marL="741553" lvl="1" indent="-284353" defTabSz="685800">
              <a:spcAft>
                <a:spcPct val="0"/>
              </a:spcAft>
              <a:buSzPts val="2400"/>
            </a:pPr>
            <a:r>
              <a:rPr lang="en-US" sz="2400" kern="1200" dirty="0">
                <a:solidFill>
                  <a:srgbClr val="000000"/>
                </a:solidFill>
                <a:latin typeface="+mn-lt"/>
                <a:ea typeface="+mn-ea"/>
                <a:cs typeface="+mn-cs"/>
              </a:rPr>
              <a:t>Ability to make and manipulate models.</a:t>
            </a:r>
          </a:p>
          <a:p>
            <a:pPr marL="741553" lvl="1" indent="-284353" defTabSz="685800">
              <a:spcAft>
                <a:spcPct val="0"/>
              </a:spcAft>
              <a:buSzPts val="2400"/>
            </a:pPr>
            <a:r>
              <a:rPr lang="en-US" sz="2400" kern="1200" dirty="0">
                <a:solidFill>
                  <a:srgbClr val="000000"/>
                </a:solidFill>
                <a:latin typeface="+mn-lt"/>
                <a:ea typeface="+mn-ea"/>
                <a:cs typeface="+mn-cs"/>
              </a:rPr>
              <a:t>Learn to use and construct abstract models.</a:t>
            </a:r>
          </a:p>
          <a:p>
            <a:pPr marL="1144800" lvl="2" indent="-230400" defTabSz="685800">
              <a:spcAft>
                <a:spcPct val="0"/>
              </a:spcAft>
              <a:buSzPts val="2400"/>
              <a:buFontTx/>
              <a:buChar char="▪"/>
            </a:pPr>
            <a:r>
              <a:rPr lang="en-IN" sz="2400" kern="1200" dirty="0">
                <a:solidFill>
                  <a:srgbClr val="000000"/>
                </a:solidFill>
                <a:latin typeface="+mn-lt"/>
                <a:ea typeface="+mn-ea"/>
                <a:cs typeface="+mn-cs"/>
              </a:rPr>
              <a:t>Ch. 1: Five components of an I</a:t>
            </a:r>
            <a:r>
              <a:rPr lang="en-IN" sz="100" kern="1200" dirty="0">
                <a:solidFill>
                  <a:srgbClr val="000000"/>
                </a:solidFill>
                <a:latin typeface="+mn-lt"/>
                <a:ea typeface="+mn-ea"/>
                <a:cs typeface="+mn-cs"/>
              </a:rPr>
              <a:t> </a:t>
            </a:r>
            <a:r>
              <a:rPr lang="en-IN" sz="2400" kern="1200" dirty="0">
                <a:solidFill>
                  <a:srgbClr val="000000"/>
                </a:solidFill>
                <a:latin typeface="+mn-lt"/>
                <a:ea typeface="+mn-ea"/>
                <a:cs typeface="+mn-cs"/>
              </a:rPr>
              <a:t>S model.</a:t>
            </a:r>
            <a:endParaRPr lang="en-US" sz="2400" kern="1200" dirty="0">
              <a:solidFill>
                <a:srgbClr val="000000"/>
              </a:solidFill>
              <a:latin typeface="+mn-lt"/>
              <a:ea typeface="+mn-ea"/>
              <a:cs typeface="+mn-cs"/>
            </a:endParaRPr>
          </a:p>
          <a:p>
            <a:pPr marL="1144800" lvl="2" indent="-230400" defTabSz="685800">
              <a:spcAft>
                <a:spcPct val="0"/>
              </a:spcAft>
              <a:buSzPts val="2400"/>
              <a:buFontTx/>
              <a:buChar char="▪"/>
            </a:pPr>
            <a:r>
              <a:rPr lang="en-US" sz="2400" kern="1200" dirty="0">
                <a:solidFill>
                  <a:srgbClr val="000000"/>
                </a:solidFill>
                <a:latin typeface="+mn-lt"/>
                <a:ea typeface="+mn-ea"/>
                <a:cs typeface="+mn-cs"/>
              </a:rPr>
              <a:t>Ch. 5: How to create data models.</a:t>
            </a:r>
          </a:p>
          <a:p>
            <a:pPr marL="1144800" lvl="2" indent="-230400" defTabSz="685800">
              <a:spcAft>
                <a:spcPct val="0"/>
              </a:spcAft>
              <a:buSzPts val="2400"/>
              <a:buFontTx/>
              <a:buChar char="▪"/>
            </a:pPr>
            <a:r>
              <a:rPr lang="en-US" sz="2400" kern="1200" dirty="0">
                <a:solidFill>
                  <a:srgbClr val="000000"/>
                </a:solidFill>
                <a:latin typeface="+mn-lt"/>
                <a:ea typeface="+mn-ea"/>
                <a:cs typeface="+mn-cs"/>
              </a:rPr>
              <a:t>Ch. 12: How to make process models.</a:t>
            </a:r>
          </a:p>
        </p:txBody>
      </p:sp>
    </p:spTree>
    <p:extLst>
      <p:ext uri="{BB962C8B-B14F-4D97-AF65-F5344CB8AC3E}">
        <p14:creationId xmlns:p14="http://schemas.microsoft.com/office/powerpoint/2010/main" val="311108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Can Intro to 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Help You Learn Non-Routine Skills? </a:t>
            </a:r>
            <a:r>
              <a:rPr lang="en-US" sz="2000" b="0" kern="1200" dirty="0">
                <a:latin typeface="Times New Roman" panose="02020603050405020304" pitchFamily="18" charset="0"/>
                <a:ea typeface="+mj-ea"/>
                <a:cs typeface="Times New Roman" panose="02020603050405020304" pitchFamily="18" charset="0"/>
              </a:rPr>
              <a:t>(2 of 4)</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1-2 How will M</a:t>
            </a:r>
            <a:r>
              <a:rPr lang="en-US" sz="100" dirty="0">
                <a:latin typeface="+mn-lt"/>
              </a:rPr>
              <a:t> </a:t>
            </a:r>
            <a:r>
              <a:rPr lang="en-US" sz="1400" dirty="0">
                <a:latin typeface="+mn-lt"/>
              </a:rPr>
              <a:t>I</a:t>
            </a:r>
            <a:r>
              <a:rPr lang="en-US" sz="100" dirty="0">
                <a:latin typeface="+mn-lt"/>
              </a:rPr>
              <a:t> </a:t>
            </a:r>
            <a:r>
              <a:rPr lang="en-US" sz="1400" dirty="0">
                <a:latin typeface="+mn-lt"/>
              </a:rPr>
              <a:t>S affect me?</a:t>
            </a:r>
          </a:p>
          <a:p>
            <a:pPr marL="255651" indent="-255651" defTabSz="685800">
              <a:spcAft>
                <a:spcPct val="0"/>
              </a:spcAft>
              <a:buSzPts val="2400"/>
            </a:pPr>
            <a:r>
              <a:rPr lang="en-US" sz="2400" b="1" kern="1200" dirty="0">
                <a:solidFill>
                  <a:srgbClr val="000000"/>
                </a:solidFill>
                <a:latin typeface="+mn-lt"/>
                <a:ea typeface="+mn-ea"/>
                <a:cs typeface="+mn-cs"/>
              </a:rPr>
              <a:t>Systems Thinking</a:t>
            </a:r>
          </a:p>
          <a:p>
            <a:pPr marL="741553" lvl="1" indent="-284353" defTabSz="685800">
              <a:spcAft>
                <a:spcPct val="0"/>
              </a:spcAft>
              <a:buSzPts val="2400"/>
            </a:pPr>
            <a:r>
              <a:rPr lang="en-US" sz="2400" kern="1200" dirty="0">
                <a:solidFill>
                  <a:srgbClr val="000000"/>
                </a:solidFill>
                <a:latin typeface="+mn-lt"/>
                <a:ea typeface="+mn-ea"/>
                <a:cs typeface="+mn-cs"/>
              </a:rPr>
              <a:t>Ability to model system components, connect inputs and outputs among components to reflect structure and dynamics.</a:t>
            </a:r>
          </a:p>
          <a:p>
            <a:pPr marL="741553" lvl="1" indent="-284353" defTabSz="685800">
              <a:spcAft>
                <a:spcPct val="0"/>
              </a:spcAft>
              <a:buSzPts val="2400"/>
            </a:pPr>
            <a:r>
              <a:rPr lang="en-US" sz="2400" kern="1200" dirty="0">
                <a:solidFill>
                  <a:srgbClr val="000000"/>
                </a:solidFill>
                <a:latin typeface="+mn-lt"/>
                <a:ea typeface="+mn-ea"/>
                <a:cs typeface="+mn-cs"/>
              </a:rPr>
              <a:t>Ability to discuss, illustrate, critique systems; compare alternative systems; apply different systems to different situations.</a:t>
            </a:r>
          </a:p>
        </p:txBody>
      </p:sp>
    </p:spTree>
    <p:extLst>
      <p:ext uri="{BB962C8B-B14F-4D97-AF65-F5344CB8AC3E}">
        <p14:creationId xmlns:p14="http://schemas.microsoft.com/office/powerpoint/2010/main" val="4256892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Can Intro to 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Help You Learn Non-Routine Skills? </a:t>
            </a:r>
            <a:r>
              <a:rPr lang="en-US" sz="2000" b="0" kern="1200" dirty="0">
                <a:latin typeface="Times New Roman" panose="02020603050405020304" pitchFamily="18" charset="0"/>
                <a:ea typeface="+mj-ea"/>
                <a:cs typeface="Times New Roman" panose="02020603050405020304" pitchFamily="18" charset="0"/>
              </a:rPr>
              <a:t>(3 of 4)</a:t>
            </a:r>
          </a:p>
        </p:txBody>
      </p:sp>
      <p:sp>
        <p:nvSpPr>
          <p:cNvPr id="5" name="Text Placeholder 4"/>
          <p:cNvSpPr>
            <a:spLocks noGrp="1"/>
          </p:cNvSpPr>
          <p:nvPr>
            <p:ph type="body" idx="1"/>
          </p:nvPr>
        </p:nvSpPr>
        <p:spPr/>
        <p:txBody>
          <a:bodyPr/>
          <a:lstStyle/>
          <a:p>
            <a:pPr marL="0" indent="0">
              <a:buNone/>
            </a:pPr>
            <a:r>
              <a:rPr lang="en-US" sz="1400" dirty="0">
                <a:latin typeface="+mn-lt"/>
              </a:rPr>
              <a:t>1-2 How will M</a:t>
            </a:r>
            <a:r>
              <a:rPr lang="en-US" sz="100" dirty="0">
                <a:latin typeface="+mn-lt"/>
              </a:rPr>
              <a:t> </a:t>
            </a:r>
            <a:r>
              <a:rPr lang="en-US" sz="1400" dirty="0">
                <a:latin typeface="+mn-lt"/>
              </a:rPr>
              <a:t>I</a:t>
            </a:r>
            <a:r>
              <a:rPr lang="en-US" sz="100" dirty="0">
                <a:latin typeface="+mn-lt"/>
              </a:rPr>
              <a:t> </a:t>
            </a:r>
            <a:r>
              <a:rPr lang="en-US" sz="1400" dirty="0">
                <a:latin typeface="+mn-lt"/>
              </a:rPr>
              <a:t>S affect me?</a:t>
            </a:r>
          </a:p>
          <a:p>
            <a:r>
              <a:rPr lang="en-US" sz="2400" b="1" dirty="0">
                <a:latin typeface="+mn-lt"/>
              </a:rPr>
              <a:t>Collaboration</a:t>
            </a:r>
          </a:p>
          <a:p>
            <a:pPr lvl="1"/>
            <a:r>
              <a:rPr lang="en-US" sz="2400" dirty="0">
                <a:latin typeface="+mn-lt"/>
              </a:rPr>
              <a:t>People working together to achieve a common goal, result, or work product.</a:t>
            </a:r>
          </a:p>
          <a:p>
            <a:pPr lvl="1"/>
            <a:r>
              <a:rPr lang="en-US" sz="2400" dirty="0">
                <a:latin typeface="+mn-lt"/>
              </a:rPr>
              <a:t>Chapter 7 and Chapter Extension10 discuss collaboration skills and illustrate several collaboration information systems.</a:t>
            </a:r>
          </a:p>
        </p:txBody>
      </p:sp>
    </p:spTree>
    <p:extLst>
      <p:ext uri="{BB962C8B-B14F-4D97-AF65-F5344CB8AC3E}">
        <p14:creationId xmlns:p14="http://schemas.microsoft.com/office/powerpoint/2010/main" val="3947081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Can Intro to 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Help You Learn Non-Routine Skills? </a:t>
            </a:r>
            <a:r>
              <a:rPr lang="en-US" sz="2000" b="0" kern="1200" dirty="0">
                <a:latin typeface="Times New Roman" panose="02020603050405020304" pitchFamily="18" charset="0"/>
                <a:ea typeface="+mj-ea"/>
                <a:cs typeface="Times New Roman" panose="02020603050405020304" pitchFamily="18" charset="0"/>
              </a:rPr>
              <a:t>(4 of 4)</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1-2 How will M</a:t>
            </a:r>
            <a:r>
              <a:rPr lang="en-US" sz="100" dirty="0">
                <a:latin typeface="+mn-lt"/>
              </a:rPr>
              <a:t> </a:t>
            </a:r>
            <a:r>
              <a:rPr lang="en-US" sz="1400" dirty="0">
                <a:latin typeface="+mn-lt"/>
              </a:rPr>
              <a:t>I</a:t>
            </a:r>
            <a:r>
              <a:rPr lang="en-US" sz="100" dirty="0">
                <a:latin typeface="+mn-lt"/>
              </a:rPr>
              <a:t> </a:t>
            </a:r>
            <a:r>
              <a:rPr lang="en-US" sz="1400" dirty="0">
                <a:latin typeface="+mn-lt"/>
              </a:rPr>
              <a:t>S affect me?</a:t>
            </a:r>
          </a:p>
          <a:p>
            <a:pPr marL="255651" indent="-255651" defTabSz="685800">
              <a:spcAft>
                <a:spcPct val="0"/>
              </a:spcAft>
              <a:buSzPts val="2400"/>
            </a:pPr>
            <a:r>
              <a:rPr lang="en-US" sz="2400" b="1" kern="1200" dirty="0">
                <a:solidFill>
                  <a:srgbClr val="000000"/>
                </a:solidFill>
                <a:latin typeface="+mn-lt"/>
                <a:ea typeface="+mn-ea"/>
                <a:cs typeface="+mn-cs"/>
              </a:rPr>
              <a:t>Ability to Experiment</a:t>
            </a:r>
          </a:p>
          <a:p>
            <a:pPr marL="741553" lvl="1" indent="-284353" defTabSz="685800">
              <a:spcAft>
                <a:spcPct val="0"/>
              </a:spcAft>
              <a:buSzPts val="2400"/>
            </a:pPr>
            <a:r>
              <a:rPr lang="en-US" sz="2400" kern="1200" dirty="0">
                <a:solidFill>
                  <a:srgbClr val="000000"/>
                </a:solidFill>
                <a:latin typeface="+mn-lt"/>
                <a:ea typeface="+mn-ea"/>
                <a:cs typeface="+mn-cs"/>
              </a:rPr>
              <a:t>Make reasoned analysis of an opportunity; develop and evaluate possible solutions.</a:t>
            </a:r>
          </a:p>
          <a:p>
            <a:pPr marL="1144778" lvl="2" indent="-230378" defTabSz="685800">
              <a:spcAft>
                <a:spcPct val="0"/>
              </a:spcAft>
              <a:buSzPts val="2400"/>
            </a:pPr>
            <a:r>
              <a:rPr lang="en-US" sz="2400" kern="1200" dirty="0">
                <a:solidFill>
                  <a:srgbClr val="000000"/>
                </a:solidFill>
                <a:latin typeface="+mn-lt"/>
                <a:ea typeface="+mn-ea"/>
                <a:cs typeface="+mn-cs"/>
              </a:rPr>
              <a:t>“I’ve never done this before.”</a:t>
            </a:r>
          </a:p>
          <a:p>
            <a:pPr marL="1144778" lvl="2" indent="-230378" defTabSz="685800">
              <a:spcAft>
                <a:spcPct val="0"/>
              </a:spcAft>
              <a:buSzPts val="2400"/>
            </a:pPr>
            <a:r>
              <a:rPr lang="en-US" sz="2400" kern="1200" dirty="0">
                <a:solidFill>
                  <a:srgbClr val="000000"/>
                </a:solidFill>
                <a:latin typeface="+mn-lt"/>
                <a:ea typeface="+mn-ea"/>
                <a:cs typeface="+mn-cs"/>
              </a:rPr>
              <a:t>“I don’t know how to do it.”</a:t>
            </a:r>
          </a:p>
          <a:p>
            <a:pPr marL="1144778" lvl="2" indent="-230378" defTabSz="685800">
              <a:spcAft>
                <a:spcPct val="0"/>
              </a:spcAft>
              <a:buSzPts val="2400"/>
            </a:pPr>
            <a:r>
              <a:rPr lang="en-US" sz="2400" kern="1200" dirty="0">
                <a:solidFill>
                  <a:srgbClr val="000000"/>
                </a:solidFill>
                <a:latin typeface="+mn-lt"/>
                <a:ea typeface="+mn-ea"/>
                <a:cs typeface="+mn-cs"/>
              </a:rPr>
              <a:t>“But will it work?”</a:t>
            </a:r>
          </a:p>
          <a:p>
            <a:pPr marL="1144778" lvl="2" indent="-230378" defTabSz="685800">
              <a:spcAft>
                <a:spcPct val="0"/>
              </a:spcAft>
              <a:buSzPts val="2400"/>
            </a:pPr>
            <a:r>
              <a:rPr lang="en-US" sz="2400" kern="1200" dirty="0">
                <a:solidFill>
                  <a:srgbClr val="000000"/>
                </a:solidFill>
                <a:latin typeface="+mn-lt"/>
                <a:ea typeface="+mn-ea"/>
                <a:cs typeface="+mn-cs"/>
              </a:rPr>
              <a:t>“Is it too weird for the market?”</a:t>
            </a:r>
          </a:p>
          <a:p>
            <a:pPr marL="255651" indent="-255651" defTabSz="685800">
              <a:spcAft>
                <a:spcPct val="0"/>
              </a:spcAft>
              <a:buSzPts val="2400"/>
            </a:pPr>
            <a:r>
              <a:rPr lang="en-US" sz="2400" b="1" kern="1200" dirty="0">
                <a:solidFill>
                  <a:srgbClr val="000000"/>
                </a:solidFill>
                <a:latin typeface="+mn-lt"/>
                <a:ea typeface="+mn-ea"/>
                <a:cs typeface="+mn-cs"/>
              </a:rPr>
              <a:t>Fear of failure paralyzes </a:t>
            </a:r>
            <a:r>
              <a:rPr lang="en-IN" sz="2400" b="1" kern="1200" dirty="0">
                <a:solidFill>
                  <a:srgbClr val="000000"/>
                </a:solidFill>
                <a:latin typeface="+mn-lt"/>
                <a:ea typeface="+mn-ea"/>
                <a:cs typeface="+mn-cs"/>
              </a:rPr>
              <a:t>many good people and ideas</a:t>
            </a:r>
            <a:endParaRPr lang="en-US" sz="2400" b="1" kern="1200" dirty="0">
              <a:solidFill>
                <a:srgbClr val="000000"/>
              </a:solidFill>
              <a:latin typeface="+mn-lt"/>
              <a:ea typeface="+mn-ea"/>
              <a:cs typeface="+mn-cs"/>
            </a:endParaRPr>
          </a:p>
        </p:txBody>
      </p:sp>
    </p:spTree>
    <p:extLst>
      <p:ext uri="{BB962C8B-B14F-4D97-AF65-F5344CB8AC3E}">
        <p14:creationId xmlns:p14="http://schemas.microsoft.com/office/powerpoint/2010/main" val="392155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“But today, they’re not enough.”</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504645"/>
          </a:xfrm>
        </p:spPr>
        <p:txBody>
          <a:bodyPr wrap="square" lIns="91425" tIns="91425" rIns="91425" bIns="91425" anchor="t" anchorCtr="0">
            <a:noAutofit/>
          </a:bodyPr>
          <a:lstStyle/>
          <a:p>
            <a:pPr marL="255651" indent="-255651" defTabSz="685800">
              <a:spcAft>
                <a:spcPct val="0"/>
              </a:spcAft>
              <a:buSzPts val="2400"/>
            </a:pPr>
            <a:r>
              <a:rPr lang="en-US" sz="2400" kern="1200" dirty="0">
                <a:solidFill>
                  <a:srgbClr val="000000"/>
                </a:solidFill>
                <a:latin typeface="Arial (Body)"/>
                <a:ea typeface="+mn-ea"/>
                <a:cs typeface="+mn-cs"/>
              </a:rPr>
              <a:t>Amanda Lacks Skills eHermes Needs</a:t>
            </a:r>
            <a:r>
              <a:rPr lang="en-US" sz="2400" kern="1200" dirty="0">
                <a:solidFill>
                  <a:srgbClr val="000000"/>
                </a:solidFill>
                <a:latin typeface="Arial (Body)"/>
              </a:rPr>
              <a:t>:</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1981200" y="2208363"/>
            <a:ext cx="8229600" cy="1846053"/>
          </a:xfrm>
        </p:spPr>
        <p:txBody>
          <a:bodyPr/>
          <a:lstStyle/>
          <a:p>
            <a:pPr marL="741553" lvl="1" indent="-428371" defTabSz="685800">
              <a:spcAft>
                <a:spcPct val="0"/>
              </a:spcAft>
              <a:buSzPts val="2400"/>
              <a:buFont typeface="+mj-lt"/>
              <a:buAutoNum type="arabicPeriod"/>
            </a:pPr>
            <a:r>
              <a:rPr lang="en-US" sz="2400" kern="1200" dirty="0">
                <a:solidFill>
                  <a:srgbClr val="000000"/>
                </a:solidFill>
                <a:latin typeface="Arial (Body)"/>
              </a:rPr>
              <a:t>Abstract Reasoning Skills.</a:t>
            </a:r>
          </a:p>
          <a:p>
            <a:pPr marL="741553" lvl="1" indent="-428371" defTabSz="685800">
              <a:spcAft>
                <a:spcPct val="0"/>
              </a:spcAft>
              <a:buSzPts val="2400"/>
              <a:buFont typeface="+mj-lt"/>
              <a:buAutoNum type="arabicPeriod"/>
            </a:pPr>
            <a:r>
              <a:rPr lang="en-US" sz="2400" kern="1200" dirty="0">
                <a:solidFill>
                  <a:srgbClr val="000000"/>
                </a:solidFill>
                <a:latin typeface="Arial (Body)"/>
              </a:rPr>
              <a:t>Systems Thinking Skills.</a:t>
            </a:r>
          </a:p>
          <a:p>
            <a:pPr marL="741553" lvl="1" indent="-428371" defTabSz="685800">
              <a:spcAft>
                <a:spcPct val="0"/>
              </a:spcAft>
              <a:buSzPts val="2400"/>
              <a:buFont typeface="+mj-lt"/>
              <a:buAutoNum type="arabicPeriod"/>
            </a:pPr>
            <a:r>
              <a:rPr lang="en-US" sz="2400" kern="1200" dirty="0">
                <a:solidFill>
                  <a:srgbClr val="000000"/>
                </a:solidFill>
                <a:latin typeface="Arial (Body)"/>
              </a:rPr>
              <a:t>Collaboration Skills.</a:t>
            </a:r>
          </a:p>
          <a:p>
            <a:pPr marL="741553" lvl="1" indent="-428371" defTabSz="685800">
              <a:spcAft>
                <a:spcPct val="0"/>
              </a:spcAft>
              <a:buSzPts val="2400"/>
              <a:buFont typeface="+mj-lt"/>
              <a:buAutoNum type="arabicPeriod"/>
            </a:pPr>
            <a:r>
              <a:rPr lang="en-US" sz="2400" kern="1200" dirty="0">
                <a:solidFill>
                  <a:srgbClr val="000000"/>
                </a:solidFill>
                <a:latin typeface="Arial (Body)"/>
              </a:rPr>
              <a:t>Experimentation Skills.</a:t>
            </a:r>
          </a:p>
        </p:txBody>
      </p:sp>
    </p:spTree>
    <p:extLst>
      <p:ext uri="{BB962C8B-B14F-4D97-AF65-F5344CB8AC3E}">
        <p14:creationId xmlns:p14="http://schemas.microsoft.com/office/powerpoint/2010/main" val="370630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Jobs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1-3 Why are M</a:t>
            </a:r>
            <a:r>
              <a:rPr lang="en-US" sz="100" dirty="0">
                <a:latin typeface="+mn-lt"/>
              </a:rPr>
              <a:t> </a:t>
            </a:r>
            <a:r>
              <a:rPr lang="en-US" sz="1400" dirty="0">
                <a:latin typeface="+mn-lt"/>
              </a:rPr>
              <a:t>I</a:t>
            </a:r>
            <a:r>
              <a:rPr lang="en-US" sz="100" dirty="0">
                <a:latin typeface="+mn-lt"/>
              </a:rPr>
              <a:t> </a:t>
            </a:r>
            <a:r>
              <a:rPr lang="en-US" sz="1400" dirty="0">
                <a:latin typeface="+mn-lt"/>
              </a:rPr>
              <a:t>S-related jobs in high demand?</a:t>
            </a:r>
          </a:p>
          <a:p>
            <a:pPr marL="255651" indent="-255651" defTabSz="685800">
              <a:spcAft>
                <a:spcPct val="0"/>
              </a:spcAft>
              <a:buSzPts val="2400"/>
            </a:pPr>
            <a:r>
              <a:rPr lang="en-US" sz="2000" kern="1200" dirty="0">
                <a:solidFill>
                  <a:srgbClr val="000000"/>
                </a:solidFill>
                <a:latin typeface="+mn-lt"/>
                <a:ea typeface="+mn-ea"/>
                <a:cs typeface="+mn-cs"/>
              </a:rPr>
              <a:t>74 percent of CEOs plan to use artificial intelligence (AI) to automate tasks to a large or very large extent over the next 3 years.</a:t>
            </a:r>
          </a:p>
          <a:p>
            <a:pPr marL="255651" indent="-255651" defTabSz="685800">
              <a:spcAft>
                <a:spcPct val="0"/>
              </a:spcAft>
              <a:buSzPts val="2400"/>
            </a:pPr>
            <a:r>
              <a:rPr lang="en-US" sz="2000" kern="1200" dirty="0">
                <a:solidFill>
                  <a:srgbClr val="000000"/>
                </a:solidFill>
                <a:latin typeface="+mn-lt"/>
                <a:ea typeface="+mn-ea"/>
                <a:cs typeface="+mn-cs"/>
              </a:rPr>
              <a:t>Those same CEOs believe just 26 percent of their workers are prepared to collaborate with their AI coworkers.</a:t>
            </a:r>
          </a:p>
          <a:p>
            <a:pPr marL="255651" indent="-255651" defTabSz="685800">
              <a:spcAft>
                <a:spcPct val="0"/>
              </a:spcAft>
              <a:buSzPts val="2400"/>
            </a:pPr>
            <a:r>
              <a:rPr lang="en-US" sz="2000" kern="1200" dirty="0">
                <a:solidFill>
                  <a:srgbClr val="000000"/>
                </a:solidFill>
                <a:latin typeface="+mn-lt"/>
                <a:ea typeface="+mn-ea"/>
                <a:cs typeface="+mn-cs"/>
              </a:rPr>
              <a:t>Just 3 percent of CEOs plan to increase investments toward training and reskilling employees to prepare them for these new tech-centric jobs.</a:t>
            </a:r>
          </a:p>
          <a:p>
            <a:pPr marL="255651" indent="-255651" defTabSz="685800">
              <a:spcAft>
                <a:spcPct val="0"/>
              </a:spcAft>
              <a:buSzPts val="2400"/>
            </a:pPr>
            <a:r>
              <a:rPr lang="en-US" sz="2000" kern="1200" dirty="0">
                <a:solidFill>
                  <a:srgbClr val="000000"/>
                </a:solidFill>
                <a:latin typeface="+mn-lt"/>
                <a:ea typeface="+mn-ea"/>
                <a:cs typeface="+mn-cs"/>
              </a:rPr>
              <a:t>Understanding technology and having a willingness to learn new tech skills will be increasingly important for future job security.</a:t>
            </a:r>
          </a:p>
        </p:txBody>
      </p:sp>
    </p:spTree>
    <p:extLst>
      <p:ext uri="{BB962C8B-B14F-4D97-AF65-F5344CB8AC3E}">
        <p14:creationId xmlns:p14="http://schemas.microsoft.com/office/powerpoint/2010/main" val="98301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Median Wages and Job Growth by Sector</a:t>
            </a:r>
          </a:p>
        </p:txBody>
      </p:sp>
      <p:sp>
        <p:nvSpPr>
          <p:cNvPr id="4" name="Content Placeholder 3"/>
          <p:cNvSpPr>
            <a:spLocks noGrp="1"/>
          </p:cNvSpPr>
          <p:nvPr>
            <p:ph type="body" idx="1"/>
          </p:nvPr>
        </p:nvSpPr>
        <p:spPr>
          <a:xfrm>
            <a:off x="1981200" y="1600201"/>
            <a:ext cx="8229600" cy="838200"/>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1-3 Why are M</a:t>
            </a:r>
            <a:r>
              <a:rPr lang="en-US" sz="100" dirty="0">
                <a:latin typeface="+mn-lt"/>
              </a:rPr>
              <a:t> </a:t>
            </a:r>
            <a:r>
              <a:rPr lang="en-US" sz="1400" dirty="0">
                <a:latin typeface="+mn-lt"/>
              </a:rPr>
              <a:t>I</a:t>
            </a:r>
            <a:r>
              <a:rPr lang="en-US" sz="100" dirty="0">
                <a:latin typeface="+mn-lt"/>
              </a:rPr>
              <a:t> </a:t>
            </a:r>
            <a:r>
              <a:rPr lang="en-US" sz="1400" dirty="0">
                <a:latin typeface="+mn-lt"/>
              </a:rPr>
              <a:t>S-related jobs in high demand?</a:t>
            </a:r>
          </a:p>
          <a:p>
            <a:pPr marL="0" indent="0" defTabSz="685800">
              <a:buSzPts val="2400"/>
              <a:buNone/>
            </a:pPr>
            <a:r>
              <a:rPr lang="en-US" sz="2200" b="1" kern="1200" dirty="0">
                <a:solidFill>
                  <a:srgbClr val="000000"/>
                </a:solidFill>
                <a:latin typeface="+mn-lt"/>
                <a:ea typeface="+mn-ea"/>
                <a:cs typeface="+mn-cs"/>
              </a:rPr>
              <a:t>Figure 1-6</a:t>
            </a:r>
            <a:r>
              <a:rPr lang="en-US" sz="2200" kern="1200" dirty="0">
                <a:solidFill>
                  <a:srgbClr val="000000"/>
                </a:solidFill>
                <a:latin typeface="+mn-lt"/>
                <a:ea typeface="+mn-ea"/>
                <a:cs typeface="+mn-cs"/>
              </a:rPr>
              <a:t> Median Wage and Percent Job Growth by Sector</a:t>
            </a:r>
          </a:p>
        </p:txBody>
      </p:sp>
      <p:pic>
        <p:nvPicPr>
          <p:cNvPr id="3" name="Picture 2" descr="US BLS statistics for median wage and percent job growth by sector. High rate of job growth (13.7%) projected for the computer and mathematical sector over 2026 through 2026."/>
          <p:cNvPicPr>
            <a:picLocks noChangeAspect="1"/>
          </p:cNvPicPr>
          <p:nvPr/>
        </p:nvPicPr>
        <p:blipFill>
          <a:blip r:embed="rId3"/>
          <a:srcRect/>
          <a:stretch/>
        </p:blipFill>
        <p:spPr>
          <a:xfrm>
            <a:off x="4056185" y="2437275"/>
            <a:ext cx="4106007" cy="4047804"/>
          </a:xfrm>
          <a:prstGeom prst="rect">
            <a:avLst/>
          </a:prstGeom>
        </p:spPr>
      </p:pic>
    </p:spTree>
    <p:extLst>
      <p:ext uri="{BB962C8B-B14F-4D97-AF65-F5344CB8AC3E}">
        <p14:creationId xmlns:p14="http://schemas.microsoft.com/office/powerpoint/2010/main" val="3916743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t>
            </a:r>
            <a:r>
              <a:rPr lang="en-US" sz="100" dirty="0"/>
              <a:t> </a:t>
            </a:r>
            <a:r>
              <a:rPr lang="en-US" dirty="0"/>
              <a:t>L</a:t>
            </a:r>
            <a:r>
              <a:rPr lang="en-US" sz="100" dirty="0"/>
              <a:t> </a:t>
            </a:r>
            <a:r>
              <a:rPr lang="en-US" dirty="0"/>
              <a:t>S Occupational Outlook 2016-2026</a:t>
            </a:r>
            <a:endParaRPr lang="en-US" sz="2000" b="0" dirty="0"/>
          </a:p>
        </p:txBody>
      </p:sp>
      <p:sp>
        <p:nvSpPr>
          <p:cNvPr id="2" name="Text Placeholder 1"/>
          <p:cNvSpPr>
            <a:spLocks noGrp="1"/>
          </p:cNvSpPr>
          <p:nvPr>
            <p:ph type="body" idx="1"/>
          </p:nvPr>
        </p:nvSpPr>
        <p:spPr>
          <a:xfrm>
            <a:off x="1981200" y="1312651"/>
            <a:ext cx="8229600" cy="693259"/>
          </a:xfrm>
        </p:spPr>
        <p:txBody>
          <a:bodyPr/>
          <a:lstStyle/>
          <a:p>
            <a:pPr marL="0" indent="0">
              <a:buNone/>
            </a:pPr>
            <a:r>
              <a:rPr lang="en-US" sz="1400" dirty="0"/>
              <a:t>1-3 Why are M</a:t>
            </a:r>
            <a:r>
              <a:rPr lang="en-US" sz="100" dirty="0"/>
              <a:t> </a:t>
            </a:r>
            <a:r>
              <a:rPr lang="en-US" sz="1400" dirty="0"/>
              <a:t>I</a:t>
            </a:r>
            <a:r>
              <a:rPr lang="en-US" sz="100" dirty="0"/>
              <a:t> </a:t>
            </a:r>
            <a:r>
              <a:rPr lang="en-US" sz="1400" dirty="0"/>
              <a:t>S-related jobs in high demand?</a:t>
            </a:r>
          </a:p>
          <a:p>
            <a:pPr marL="0" indent="0">
              <a:buNone/>
            </a:pPr>
            <a:r>
              <a:rPr lang="en-US" sz="1800" b="1" dirty="0">
                <a:latin typeface="+mn-lt"/>
              </a:rPr>
              <a:t>Figure 1-7</a:t>
            </a:r>
            <a:r>
              <a:rPr lang="en-US" sz="1800" dirty="0">
                <a:latin typeface="+mn-lt"/>
              </a:rPr>
              <a:t> Bureau of Labor Statistics Occupational Outlook 2016–2026</a:t>
            </a:r>
          </a:p>
        </p:txBody>
      </p:sp>
      <p:pic>
        <p:nvPicPr>
          <p:cNvPr id="4" name="Picture 3" descr="Bureau of Labor Statistics Occupational Outlook 2016-2026. Notable computer information technology areas are database administrators (11% growth); Information security analysts (28% growth); software developers (24% growth); and web developers (15%growth).">
            <a:extLst>
              <a:ext uri="{FF2B5EF4-FFF2-40B4-BE49-F238E27FC236}">
                <a16:creationId xmlns:a16="http://schemas.microsoft.com/office/drawing/2014/main" id="{87EF8FC6-815F-4E77-B392-4E35BDDBA855}"/>
              </a:ext>
            </a:extLst>
          </p:cNvPr>
          <p:cNvPicPr>
            <a:picLocks noChangeAspect="1"/>
          </p:cNvPicPr>
          <p:nvPr/>
        </p:nvPicPr>
        <p:blipFill>
          <a:blip r:embed="rId3"/>
          <a:stretch>
            <a:fillRect/>
          </a:stretch>
        </p:blipFill>
        <p:spPr>
          <a:xfrm>
            <a:off x="2737338" y="2129003"/>
            <a:ext cx="5697417" cy="4285667"/>
          </a:xfrm>
          <a:prstGeom prst="rect">
            <a:avLst/>
          </a:prstGeom>
        </p:spPr>
      </p:pic>
    </p:spTree>
    <p:extLst>
      <p:ext uri="{BB962C8B-B14F-4D97-AF65-F5344CB8AC3E}">
        <p14:creationId xmlns:p14="http://schemas.microsoft.com/office/powerpoint/2010/main" val="3304140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Bottom Line of 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Course</a:t>
            </a:r>
          </a:p>
        </p:txBody>
      </p:sp>
      <p:sp>
        <p:nvSpPr>
          <p:cNvPr id="4" name="Text Placeholder 3"/>
          <p:cNvSpPr>
            <a:spLocks noGrp="1"/>
          </p:cNvSpPr>
          <p:nvPr>
            <p:ph type="body" idx="1"/>
          </p:nvPr>
        </p:nvSpPr>
        <p:spPr/>
        <p:txBody>
          <a:bodyPr wrap="square" lIns="91425" tIns="91425" rIns="91425" bIns="91425" anchor="t" anchorCtr="0">
            <a:noAutofit/>
          </a:bodyPr>
          <a:lstStyle/>
          <a:p>
            <a:pPr marL="432054" indent="-432054" defTabSz="685800">
              <a:spcBef>
                <a:spcPts val="1125"/>
              </a:spcBef>
              <a:buSzPts val="2400"/>
              <a:buNone/>
            </a:pPr>
            <a:r>
              <a:rPr lang="en-US" sz="1400" dirty="0">
                <a:latin typeface="+mn-lt"/>
              </a:rPr>
              <a:t>1-3 Why are M</a:t>
            </a:r>
            <a:r>
              <a:rPr lang="en-US" sz="100" dirty="0">
                <a:latin typeface="+mn-lt"/>
              </a:rPr>
              <a:t> </a:t>
            </a:r>
            <a:r>
              <a:rPr lang="en-US" sz="1400" dirty="0">
                <a:latin typeface="+mn-lt"/>
              </a:rPr>
              <a:t>I</a:t>
            </a:r>
            <a:r>
              <a:rPr lang="en-US" sz="100" dirty="0">
                <a:latin typeface="+mn-lt"/>
              </a:rPr>
              <a:t> </a:t>
            </a:r>
            <a:r>
              <a:rPr lang="en-US" sz="1400" dirty="0">
                <a:latin typeface="+mn-lt"/>
              </a:rPr>
              <a:t>S-related jobs in high demand?</a:t>
            </a:r>
          </a:p>
          <a:p>
            <a:pPr marL="432054" indent="-432054" defTabSz="685800">
              <a:spcBef>
                <a:spcPts val="1125"/>
              </a:spcBef>
              <a:buSzPts val="2400"/>
              <a:buNone/>
            </a:pPr>
            <a:r>
              <a:rPr lang="en-US" sz="2400" kern="1200" dirty="0">
                <a:solidFill>
                  <a:srgbClr val="000000"/>
                </a:solidFill>
                <a:latin typeface="+mn-lt"/>
                <a:ea typeface="+mn-ea"/>
                <a:cs typeface="+mn-cs"/>
              </a:rPr>
              <a:t>Most important course in business school because:</a:t>
            </a:r>
          </a:p>
          <a:p>
            <a:pPr marL="432054" indent="-432054" defTabSz="685800">
              <a:spcAft>
                <a:spcPct val="0"/>
              </a:spcAft>
              <a:buSzPts val="2400"/>
              <a:buFont typeface="+mj-lt"/>
              <a:buAutoNum type="arabicPeriod"/>
            </a:pPr>
            <a:r>
              <a:rPr lang="en-US" sz="2400" kern="1200" dirty="0">
                <a:solidFill>
                  <a:srgbClr val="000000"/>
                </a:solidFill>
                <a:latin typeface="+mn-lt"/>
                <a:ea typeface="+mn-ea"/>
                <a:cs typeface="+mn-cs"/>
              </a:rPr>
              <a:t>Gives background needed to assess, evaluate, and apply emerging information systems technology to business.</a:t>
            </a:r>
          </a:p>
          <a:p>
            <a:pPr marL="432054" indent="-432054" defTabSz="685800">
              <a:spcAft>
                <a:spcPct val="0"/>
              </a:spcAft>
              <a:buSzPts val="2400"/>
              <a:buFont typeface="+mj-lt"/>
              <a:buAutoNum type="arabicPeriod"/>
            </a:pPr>
            <a:r>
              <a:rPr lang="en-US" sz="2400" kern="1200" dirty="0">
                <a:solidFill>
                  <a:srgbClr val="000000"/>
                </a:solidFill>
                <a:latin typeface="+mn-lt"/>
                <a:ea typeface="+mn-ea"/>
                <a:cs typeface="+mn-cs"/>
              </a:rPr>
              <a:t>Gives marketable skills by helping you learn abstraction, systems thinking, collaboration, and experimentation.</a:t>
            </a:r>
          </a:p>
          <a:p>
            <a:pPr marL="432054" indent="-432054" defTabSz="685800">
              <a:spcAft>
                <a:spcPct val="0"/>
              </a:spcAft>
              <a:buSzPts val="2400"/>
              <a:buFont typeface="+mj-lt"/>
              <a:buAutoNum type="arabicPeriod"/>
            </a:pPr>
            <a:r>
              <a:rPr lang="en-IN" sz="2400" kern="1200" dirty="0">
                <a:solidFill>
                  <a:srgbClr val="000000"/>
                </a:solidFill>
                <a:latin typeface="+mn-lt"/>
                <a:ea typeface="+mn-ea"/>
                <a:cs typeface="+mn-cs"/>
              </a:rPr>
              <a:t>Makes you aware of well-paying, high demand </a:t>
            </a:r>
            <a:r>
              <a:rPr lang="pt-BR" sz="2400" kern="1200" dirty="0">
                <a:solidFill>
                  <a:srgbClr val="000000"/>
                </a:solidFill>
                <a:latin typeface="+mn-lt"/>
                <a:ea typeface="+mn-ea"/>
                <a:cs typeface="+mn-cs"/>
              </a:rPr>
              <a:t>M</a:t>
            </a:r>
            <a:r>
              <a:rPr lang="pt-BR" sz="100" kern="1200" dirty="0">
                <a:solidFill>
                  <a:srgbClr val="000000"/>
                </a:solidFill>
                <a:latin typeface="+mn-lt"/>
                <a:ea typeface="+mn-ea"/>
                <a:cs typeface="+mn-cs"/>
              </a:rPr>
              <a:t> </a:t>
            </a:r>
            <a:r>
              <a:rPr lang="pt-BR" sz="2400" kern="1200" dirty="0">
                <a:solidFill>
                  <a:srgbClr val="000000"/>
                </a:solidFill>
                <a:latin typeface="+mn-lt"/>
                <a:ea typeface="+mn-ea"/>
                <a:cs typeface="+mn-cs"/>
              </a:rPr>
              <a:t>I</a:t>
            </a:r>
            <a:r>
              <a:rPr lang="pt-BR" sz="100" kern="1200" dirty="0">
                <a:solidFill>
                  <a:srgbClr val="000000"/>
                </a:solidFill>
                <a:latin typeface="+mn-lt"/>
                <a:ea typeface="+mn-ea"/>
                <a:cs typeface="+mn-cs"/>
              </a:rPr>
              <a:t> </a:t>
            </a:r>
            <a:r>
              <a:rPr lang="pt-BR" sz="2400" kern="1200" dirty="0">
                <a:solidFill>
                  <a:srgbClr val="000000"/>
                </a:solidFill>
                <a:latin typeface="+mn-lt"/>
                <a:ea typeface="+mn-ea"/>
                <a:cs typeface="+mn-cs"/>
              </a:rPr>
              <a:t>S-related </a:t>
            </a:r>
            <a:r>
              <a:rPr lang="en-IN" sz="2400" kern="1200" dirty="0">
                <a:solidFill>
                  <a:srgbClr val="000000"/>
                </a:solidFill>
                <a:latin typeface="+mn-lt"/>
                <a:ea typeface="+mn-ea"/>
                <a:cs typeface="+mn-cs"/>
              </a:rPr>
              <a:t>jobs.</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1267219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 is for Alphabet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So What?</a:t>
            </a:r>
          </a:p>
          <a:p>
            <a:pPr marL="255651" indent="-255651" defTabSz="685800">
              <a:spcAft>
                <a:spcPct val="0"/>
              </a:spcAft>
              <a:buSzPts val="2400"/>
            </a:pPr>
            <a:r>
              <a:rPr lang="en-IN" sz="2400" kern="1200" dirty="0">
                <a:solidFill>
                  <a:srgbClr val="000000"/>
                </a:solidFill>
                <a:latin typeface="+mn-lt"/>
                <a:ea typeface="+mn-ea"/>
                <a:cs typeface="+mn-cs"/>
              </a:rPr>
              <a:t>The Internet has enabled innovation and changed our lives.</a:t>
            </a:r>
          </a:p>
          <a:p>
            <a:pPr marL="255651" indent="-255651" defTabSz="685800">
              <a:spcAft>
                <a:spcPct val="0"/>
              </a:spcAft>
              <a:buSzPts val="2400"/>
            </a:pPr>
            <a:r>
              <a:rPr lang="en-IN" sz="2400" kern="1200" dirty="0">
                <a:solidFill>
                  <a:srgbClr val="000000"/>
                </a:solidFill>
                <a:latin typeface="+mn-lt"/>
                <a:ea typeface="+mn-ea"/>
                <a:cs typeface="+mn-cs"/>
              </a:rPr>
              <a:t>Google is one of the largest publicly traded companies in the world with a diverse portfolio of projects.</a:t>
            </a:r>
          </a:p>
          <a:p>
            <a:pPr marL="255651" indent="-255651" defTabSz="685800">
              <a:spcAft>
                <a:spcPct val="0"/>
              </a:spcAft>
              <a:buSzPts val="2400"/>
            </a:pPr>
            <a:r>
              <a:rPr lang="en-US" sz="2400" kern="1200" dirty="0">
                <a:solidFill>
                  <a:srgbClr val="000000"/>
                </a:solidFill>
                <a:latin typeface="+mn-lt"/>
                <a:ea typeface="+mn-ea"/>
                <a:cs typeface="+mn-cs"/>
              </a:rPr>
              <a:t>As of August 10, 2015, it was a subsidiary of an overarching company named Alphabet Inc.</a:t>
            </a:r>
          </a:p>
          <a:p>
            <a:pPr marL="255651" indent="-255651" defTabSz="685800">
              <a:spcAft>
                <a:spcPct val="0"/>
              </a:spcAft>
              <a:buSzPts val="2400"/>
            </a:pPr>
            <a:r>
              <a:rPr lang="en-US" sz="2400" kern="1200" dirty="0">
                <a:solidFill>
                  <a:srgbClr val="000000"/>
                </a:solidFill>
                <a:latin typeface="+mn-lt"/>
                <a:ea typeface="+mn-ea"/>
                <a:cs typeface="+mn-cs"/>
              </a:rPr>
              <a:t>Page and Brin manage the overall strategy, but not daily operations of each company.</a:t>
            </a:r>
          </a:p>
        </p:txBody>
      </p:sp>
    </p:spTree>
    <p:extLst>
      <p:ext uri="{BB962C8B-B14F-4D97-AF65-F5344CB8AC3E}">
        <p14:creationId xmlns:p14="http://schemas.microsoft.com/office/powerpoint/2010/main" val="977560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 is for Alphabet </a:t>
            </a:r>
            <a:r>
              <a:rPr lang="en-US" sz="2000" b="0" kern="1200" dirty="0">
                <a:latin typeface="Times New Roman" panose="02020603050405020304" pitchFamily="18" charset="0"/>
                <a:ea typeface="+mj-ea"/>
                <a:cs typeface="Times New Roman" panose="02020603050405020304" pitchFamily="18" charset="0"/>
              </a:rPr>
              <a:t>(2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So What?</a:t>
            </a:r>
          </a:p>
          <a:p>
            <a:pPr marL="255651" indent="-255651" defTabSz="685800">
              <a:spcAft>
                <a:spcPct val="0"/>
              </a:spcAft>
              <a:buSzPts val="2400"/>
            </a:pPr>
            <a:r>
              <a:rPr lang="en-IN" sz="2400" kern="1200" dirty="0">
                <a:solidFill>
                  <a:srgbClr val="000000"/>
                </a:solidFill>
                <a:latin typeface="+mn-lt"/>
                <a:ea typeface="+mn-ea"/>
                <a:cs typeface="+mn-cs"/>
              </a:rPr>
              <a:t>The company was restructured to:</a:t>
            </a:r>
          </a:p>
          <a:p>
            <a:pPr marL="741553" lvl="1" indent="-284353" defTabSz="685800">
              <a:spcAft>
                <a:spcPct val="0"/>
              </a:spcAft>
              <a:buSzPts val="2400"/>
            </a:pPr>
            <a:r>
              <a:rPr lang="en-US" sz="2400" kern="1200" dirty="0">
                <a:solidFill>
                  <a:srgbClr val="000000"/>
                </a:solidFill>
                <a:latin typeface="+mn-lt"/>
                <a:ea typeface="+mn-ea"/>
                <a:cs typeface="+mn-cs"/>
              </a:rPr>
              <a:t>Retain top talent in a highly competitive industry.</a:t>
            </a:r>
          </a:p>
          <a:p>
            <a:pPr marL="741553" lvl="1" indent="-284353" defTabSz="685800">
              <a:spcAft>
                <a:spcPct val="0"/>
              </a:spcAft>
              <a:buSzPts val="2400"/>
            </a:pPr>
            <a:r>
              <a:rPr lang="en-US" sz="2400" kern="1200" dirty="0">
                <a:solidFill>
                  <a:srgbClr val="000000"/>
                </a:solidFill>
                <a:latin typeface="+mn-lt"/>
                <a:ea typeface="+mn-ea"/>
                <a:cs typeface="+mn-cs"/>
              </a:rPr>
              <a:t>Decrease bureaucratic climate.</a:t>
            </a:r>
          </a:p>
          <a:p>
            <a:pPr marL="741553" lvl="1" indent="-284353" defTabSz="685800">
              <a:spcAft>
                <a:spcPct val="0"/>
              </a:spcAft>
              <a:buSzPts val="2400"/>
            </a:pPr>
            <a:r>
              <a:rPr lang="en-US" sz="2400" kern="1200" dirty="0">
                <a:solidFill>
                  <a:srgbClr val="000000"/>
                </a:solidFill>
                <a:latin typeface="+mn-lt"/>
                <a:ea typeface="+mn-ea"/>
                <a:cs typeface="+mn-cs"/>
              </a:rPr>
              <a:t>Improve internal career trajectories of industry superstars.</a:t>
            </a:r>
          </a:p>
          <a:p>
            <a:pPr marL="741553" lvl="1" indent="-284353" defTabSz="685800">
              <a:spcAft>
                <a:spcPct val="0"/>
              </a:spcAft>
              <a:buSzPts val="2400"/>
            </a:pPr>
            <a:r>
              <a:rPr lang="en-US" sz="2400" kern="1200" dirty="0">
                <a:solidFill>
                  <a:srgbClr val="000000"/>
                </a:solidFill>
                <a:latin typeface="+mn-lt"/>
                <a:ea typeface="+mn-ea"/>
                <a:cs typeface="+mn-cs"/>
              </a:rPr>
              <a:t>Make individual companies more nimble, efficient, and autonomous.</a:t>
            </a:r>
          </a:p>
        </p:txBody>
      </p:sp>
    </p:spTree>
    <p:extLst>
      <p:ext uri="{BB962C8B-B14F-4D97-AF65-F5344CB8AC3E}">
        <p14:creationId xmlns:p14="http://schemas.microsoft.com/office/powerpoint/2010/main" val="3624492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Components of an Information System?</a:t>
            </a:r>
          </a:p>
        </p:txBody>
      </p:sp>
      <p:sp>
        <p:nvSpPr>
          <p:cNvPr id="4" name="Content Placeholder 3"/>
          <p:cNvSpPr>
            <a:spLocks noGrp="1"/>
          </p:cNvSpPr>
          <p:nvPr>
            <p:ph type="body" idx="1"/>
          </p:nvPr>
        </p:nvSpPr>
        <p:spPr>
          <a:xfrm>
            <a:off x="1981200" y="1600200"/>
            <a:ext cx="8229600" cy="895350"/>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1-4 What is 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0" indent="0" defTabSz="685800">
              <a:buSzPts val="2400"/>
              <a:buNone/>
            </a:pPr>
            <a:r>
              <a:rPr lang="en-US" sz="2200" b="1" kern="1200" dirty="0">
                <a:solidFill>
                  <a:srgbClr val="000000"/>
                </a:solidFill>
                <a:latin typeface="Arial (Body)"/>
                <a:ea typeface="+mn-ea"/>
                <a:cs typeface="+mn-cs"/>
              </a:rPr>
              <a:t>Figure 1-8</a:t>
            </a:r>
            <a:r>
              <a:rPr lang="en-US" sz="2200" kern="1200" dirty="0">
                <a:solidFill>
                  <a:srgbClr val="000000"/>
                </a:solidFill>
                <a:latin typeface="Arial (Body)"/>
                <a:ea typeface="+mn-ea"/>
                <a:cs typeface="+mn-cs"/>
              </a:rPr>
              <a:t> Five Components of an Information System</a:t>
            </a:r>
          </a:p>
        </p:txBody>
      </p:sp>
      <p:pic>
        <p:nvPicPr>
          <p:cNvPr id="5" name="Picture 4" descr="Five-Component Model of an Information System. The five components are hardware, software, data, procedures and people."/>
          <p:cNvPicPr>
            <a:picLocks noChangeAspect="1"/>
          </p:cNvPicPr>
          <p:nvPr/>
        </p:nvPicPr>
        <p:blipFill>
          <a:blip r:embed="rId3"/>
          <a:srcRect/>
          <a:stretch/>
        </p:blipFill>
        <p:spPr>
          <a:xfrm>
            <a:off x="2206750" y="2681654"/>
            <a:ext cx="7824254" cy="1503484"/>
          </a:xfrm>
          <a:prstGeom prst="rect">
            <a:avLst/>
          </a:prstGeom>
        </p:spPr>
      </p:pic>
    </p:spTree>
    <p:extLst>
      <p:ext uri="{BB962C8B-B14F-4D97-AF65-F5344CB8AC3E}">
        <p14:creationId xmlns:p14="http://schemas.microsoft.com/office/powerpoint/2010/main" val="1672510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Difference between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T and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a:t>
            </a:r>
          </a:p>
        </p:txBody>
      </p:sp>
      <p:sp>
        <p:nvSpPr>
          <p:cNvPr id="4" name="Content Placeholder 3"/>
          <p:cNvSpPr>
            <a:spLocks noGrp="1"/>
          </p:cNvSpPr>
          <p:nvPr>
            <p:ph idx="1"/>
          </p:nvPr>
        </p:nvSpPr>
        <p:spPr>
          <a:xfrm>
            <a:off x="1981200" y="1600200"/>
            <a:ext cx="5458269" cy="4586592"/>
          </a:xfrm>
        </p:spPr>
        <p:txBody>
          <a:bodyPr wrap="square" lIns="91425" tIns="91425" rIns="91425" bIns="91425" anchor="t" anchorCtr="0">
            <a:noAutofit/>
          </a:bodyPr>
          <a:lstStyle/>
          <a:p>
            <a:pPr marL="0" indent="0" defTabSz="685800">
              <a:spcAft>
                <a:spcPct val="0"/>
              </a:spcAft>
              <a:buSzPts val="2400"/>
              <a:buNone/>
              <a:defRPr/>
            </a:pPr>
            <a:r>
              <a:rPr lang="en-US" sz="1400" dirty="0">
                <a:latin typeface="+mn-lt"/>
              </a:rPr>
              <a:t>1-4 What is 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255651" indent="-255651" defTabSz="685800">
              <a:spcAft>
                <a:spcPct val="0"/>
              </a:spcAft>
              <a:buSzPts val="2400"/>
              <a:defRPr/>
            </a:pPr>
            <a:r>
              <a:rPr lang="en-US" sz="2400" kern="1200" dirty="0">
                <a:solidFill>
                  <a:srgbClr val="000000"/>
                </a:solidFill>
                <a:latin typeface="+mn-lt"/>
                <a:ea typeface="+mn-ea"/>
                <a:cs typeface="+mn-cs"/>
              </a:rPr>
              <a:t>Information technology (I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T)</a:t>
            </a:r>
          </a:p>
          <a:p>
            <a:pPr marL="741553" lvl="1" indent="-428400" defTabSz="685800">
              <a:spcAft>
                <a:spcPct val="0"/>
              </a:spcAft>
              <a:buSzPts val="2400"/>
              <a:buFontTx/>
              <a:buAutoNum type="arabicPeriod"/>
              <a:defRPr/>
            </a:pPr>
            <a:r>
              <a:rPr lang="en-US" sz="2400" kern="1200" dirty="0">
                <a:solidFill>
                  <a:srgbClr val="000000"/>
                </a:solidFill>
                <a:latin typeface="Arial (Body)"/>
              </a:rPr>
              <a:t>Products</a:t>
            </a:r>
          </a:p>
          <a:p>
            <a:pPr marL="741553" lvl="1" indent="-428400" defTabSz="685800">
              <a:spcAft>
                <a:spcPct val="0"/>
              </a:spcAft>
              <a:buSzPts val="2400"/>
              <a:buFontTx/>
              <a:buAutoNum type="arabicPeriod"/>
              <a:defRPr/>
            </a:pPr>
            <a:r>
              <a:rPr lang="en-US" sz="2400" kern="1200" dirty="0">
                <a:solidFill>
                  <a:srgbClr val="000000"/>
                </a:solidFill>
                <a:latin typeface="Arial (Body)"/>
              </a:rPr>
              <a:t>Methods</a:t>
            </a:r>
          </a:p>
          <a:p>
            <a:pPr marL="741553" lvl="1" indent="-428400" defTabSz="685800">
              <a:spcAft>
                <a:spcPct val="0"/>
              </a:spcAft>
              <a:buSzPts val="2400"/>
              <a:buFontTx/>
              <a:buAutoNum type="arabicPeriod"/>
              <a:defRPr/>
            </a:pPr>
            <a:r>
              <a:rPr lang="en-US" sz="2400" kern="1200" dirty="0">
                <a:solidFill>
                  <a:srgbClr val="000000"/>
                </a:solidFill>
                <a:latin typeface="Arial (Body)"/>
              </a:rPr>
              <a:t>Inventions</a:t>
            </a:r>
          </a:p>
          <a:p>
            <a:pPr marL="741553" lvl="1" indent="-428400" defTabSz="685800">
              <a:spcAft>
                <a:spcPct val="0"/>
              </a:spcAft>
              <a:buSzPts val="2400"/>
              <a:buFontTx/>
              <a:buAutoNum type="arabicPeriod"/>
              <a:defRPr/>
            </a:pPr>
            <a:r>
              <a:rPr lang="en-US" sz="2400" kern="1200" dirty="0">
                <a:solidFill>
                  <a:srgbClr val="000000"/>
                </a:solidFill>
                <a:latin typeface="Arial (Body)"/>
              </a:rPr>
              <a:t>Standards</a:t>
            </a:r>
          </a:p>
          <a:p>
            <a:pPr marL="741600" lvl="2" indent="-284400" defTabSz="685800">
              <a:spcAft>
                <a:spcPct val="0"/>
              </a:spcAft>
              <a:buSzPts val="2400"/>
              <a:buFont typeface="Arial" panose="020B0604020202020204" pitchFamily="34" charset="0"/>
              <a:buChar char="–"/>
              <a:defRPr/>
            </a:pPr>
            <a:r>
              <a:rPr lang="en-US" sz="2400" kern="1200" dirty="0">
                <a:solidFill>
                  <a:srgbClr val="000000"/>
                </a:solidFill>
                <a:latin typeface="Arial (Body)"/>
              </a:rPr>
              <a:t>I</a:t>
            </a:r>
            <a:r>
              <a:rPr lang="en-US" sz="100" kern="1200" dirty="0">
                <a:solidFill>
                  <a:srgbClr val="000000"/>
                </a:solidFill>
                <a:latin typeface="Arial (Body)"/>
              </a:rPr>
              <a:t> </a:t>
            </a:r>
            <a:r>
              <a:rPr lang="en-US" sz="2400" kern="1200" dirty="0">
                <a:solidFill>
                  <a:srgbClr val="000000"/>
                </a:solidFill>
                <a:latin typeface="Arial (Body)"/>
              </a:rPr>
              <a:t>T drives development of new I</a:t>
            </a:r>
            <a:r>
              <a:rPr lang="en-US" sz="100" kern="1200" dirty="0">
                <a:solidFill>
                  <a:srgbClr val="000000"/>
                </a:solidFill>
                <a:latin typeface="Arial (Body)"/>
              </a:rPr>
              <a:t> </a:t>
            </a:r>
            <a:r>
              <a:rPr lang="en-US" sz="2400" kern="1200" dirty="0">
                <a:solidFill>
                  <a:srgbClr val="000000"/>
                </a:solidFill>
                <a:latin typeface="Arial (Body)"/>
              </a:rPr>
              <a:t>S.</a:t>
            </a:r>
          </a:p>
          <a:p>
            <a:pPr marL="741600" lvl="2" indent="-284400" defTabSz="685800">
              <a:spcAft>
                <a:spcPct val="0"/>
              </a:spcAft>
              <a:buSzPts val="2400"/>
              <a:buFont typeface="Arial" panose="020B0604020202020204" pitchFamily="34" charset="0"/>
              <a:buChar char="–"/>
              <a:defRPr/>
            </a:pPr>
            <a:r>
              <a:rPr lang="en-US" sz="2400" kern="1200" dirty="0">
                <a:solidFill>
                  <a:srgbClr val="000000"/>
                </a:solidFill>
                <a:latin typeface="Arial (Body)"/>
              </a:rPr>
              <a:t>I</a:t>
            </a:r>
            <a:r>
              <a:rPr lang="en-US" sz="100" kern="1200" dirty="0">
                <a:solidFill>
                  <a:srgbClr val="000000"/>
                </a:solidFill>
                <a:latin typeface="Arial (Body)"/>
              </a:rPr>
              <a:t> </a:t>
            </a:r>
            <a:r>
              <a:rPr lang="en-US" sz="2400" kern="1200" dirty="0">
                <a:solidFill>
                  <a:srgbClr val="000000"/>
                </a:solidFill>
                <a:latin typeface="Arial (Body)"/>
              </a:rPr>
              <a:t>T components = Hardware + Software + Data</a:t>
            </a:r>
          </a:p>
          <a:p>
            <a:pPr marL="741600" lvl="2" indent="-284400" defTabSz="685800">
              <a:spcAft>
                <a:spcPct val="0"/>
              </a:spcAft>
              <a:buSzPts val="2400"/>
              <a:buFont typeface="Arial" panose="020B0604020202020204" pitchFamily="34" charset="0"/>
              <a:buChar char="–"/>
              <a:defRPr/>
            </a:pPr>
            <a:r>
              <a:rPr lang="en-US" sz="2400" b="1" kern="1200" dirty="0">
                <a:solidFill>
                  <a:srgbClr val="000000"/>
                </a:solidFill>
                <a:latin typeface="Arial (Body)"/>
              </a:rPr>
              <a:t>I</a:t>
            </a:r>
            <a:r>
              <a:rPr lang="en-US" sz="100" b="1" kern="1200" dirty="0">
                <a:solidFill>
                  <a:srgbClr val="000000"/>
                </a:solidFill>
                <a:latin typeface="Arial (Body)"/>
              </a:rPr>
              <a:t> </a:t>
            </a:r>
            <a:r>
              <a:rPr lang="en-US" sz="2400" b="1" kern="1200" dirty="0">
                <a:solidFill>
                  <a:srgbClr val="000000"/>
                </a:solidFill>
                <a:latin typeface="Arial (Body)"/>
              </a:rPr>
              <a:t>S </a:t>
            </a:r>
            <a:r>
              <a:rPr lang="en-US" sz="2400" b="1" kern="1200" dirty="0">
                <a:solidFill>
                  <a:srgbClr val="000000"/>
                </a:solidFill>
                <a:latin typeface="Arial (Body)"/>
                <a:sym typeface="Wingdings" pitchFamily="2" charset="2"/>
              </a:rPr>
              <a:t>= I</a:t>
            </a:r>
            <a:r>
              <a:rPr lang="en-US" sz="100" b="1" kern="1200" dirty="0">
                <a:solidFill>
                  <a:srgbClr val="000000"/>
                </a:solidFill>
                <a:latin typeface="Arial (Body)"/>
                <a:sym typeface="Wingdings" pitchFamily="2" charset="2"/>
              </a:rPr>
              <a:t> </a:t>
            </a:r>
            <a:r>
              <a:rPr lang="en-US" sz="2400" b="1" kern="1200" dirty="0">
                <a:solidFill>
                  <a:srgbClr val="000000"/>
                </a:solidFill>
                <a:latin typeface="Arial (Body)"/>
                <a:sym typeface="Wingdings" pitchFamily="2" charset="2"/>
              </a:rPr>
              <a:t>T + P</a:t>
            </a:r>
            <a:r>
              <a:rPr lang="en-US" sz="2400" b="1" kern="1200" dirty="0">
                <a:solidFill>
                  <a:srgbClr val="000000"/>
                </a:solidFill>
                <a:latin typeface="Arial (Body)"/>
              </a:rPr>
              <a:t>rocedures + People</a:t>
            </a:r>
          </a:p>
        </p:txBody>
      </p:sp>
      <p:pic>
        <p:nvPicPr>
          <p:cNvPr id="14" name="Picture 13" descr="A Venn diagram with I S in the middle, and three circles labeled I T, people, and procedur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9470" y="1702493"/>
            <a:ext cx="2712369" cy="2399082"/>
          </a:xfrm>
          <a:prstGeom prst="rect">
            <a:avLst/>
          </a:prstGeom>
        </p:spPr>
      </p:pic>
    </p:spTree>
    <p:extLst>
      <p:ext uri="{BB962C8B-B14F-4D97-AF65-F5344CB8AC3E}">
        <p14:creationId xmlns:p14="http://schemas.microsoft.com/office/powerpoint/2010/main" val="3400181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Management Information Systems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idx="1"/>
          </p:nvPr>
        </p:nvSpPr>
        <p:spPr>
          <a:xfrm>
            <a:off x="1981200" y="1600200"/>
            <a:ext cx="8229600" cy="893205"/>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1-4 What is M</a:t>
            </a:r>
            <a:r>
              <a:rPr lang="en-US" sz="100" dirty="0">
                <a:latin typeface="+mn-lt"/>
              </a:rPr>
              <a:t> </a:t>
            </a:r>
            <a:r>
              <a:rPr lang="en-US" sz="1400" dirty="0">
                <a:latin typeface="+mn-lt"/>
              </a:rPr>
              <a:t>I</a:t>
            </a:r>
            <a:r>
              <a:rPr lang="en-US" sz="100" dirty="0">
                <a:latin typeface="+mn-lt"/>
              </a:rPr>
              <a:t> </a:t>
            </a:r>
            <a:r>
              <a:rPr lang="en-US" sz="1400" dirty="0">
                <a:latin typeface="+mn-lt"/>
              </a:rPr>
              <a:t>S?</a:t>
            </a:r>
            <a:endParaRPr lang="en-US" sz="1400" kern="1200" dirty="0">
              <a:solidFill>
                <a:srgbClr val="000000"/>
              </a:solidFill>
              <a:latin typeface="+mn-lt"/>
              <a:ea typeface="+mn-ea"/>
              <a:cs typeface="+mn-cs"/>
            </a:endParaRPr>
          </a:p>
        </p:txBody>
      </p:sp>
      <p:sp>
        <p:nvSpPr>
          <p:cNvPr id="3" name="Content Placeholder 2"/>
          <p:cNvSpPr>
            <a:spLocks noGrp="1"/>
          </p:cNvSpPr>
          <p:nvPr>
            <p:ph idx="13"/>
          </p:nvPr>
        </p:nvSpPr>
        <p:spPr>
          <a:xfrm>
            <a:off x="1918589" y="2129937"/>
            <a:ext cx="8229600" cy="3127865"/>
          </a:xfrm>
        </p:spPr>
        <p:txBody>
          <a:bodyPr/>
          <a:lstStyle/>
          <a:p>
            <a:pPr marL="254682" indent="-428400" defTabSz="685800">
              <a:spcAft>
                <a:spcPct val="0"/>
              </a:spcAft>
              <a:buSzPts val="2400"/>
              <a:buFont typeface="Arial" panose="020B0604020202020204" pitchFamily="34" charset="0"/>
              <a:buChar char="•"/>
            </a:pPr>
            <a:r>
              <a:rPr lang="en-US" sz="2400" kern="1200" dirty="0">
                <a:solidFill>
                  <a:srgbClr val="000000"/>
                </a:solidFill>
              </a:rPr>
              <a:t>Key elements</a:t>
            </a:r>
          </a:p>
          <a:p>
            <a:pPr marL="741600" lvl="1" indent="-428400" defTabSz="685800">
              <a:spcAft>
                <a:spcPct val="0"/>
              </a:spcAft>
              <a:buSzPts val="2400"/>
            </a:pPr>
            <a:r>
              <a:rPr lang="en-US" sz="2400" kern="1200" dirty="0">
                <a:solidFill>
                  <a:srgbClr val="000000"/>
                </a:solidFill>
                <a:latin typeface="Arial (Body)"/>
              </a:rPr>
              <a:t>Management and use</a:t>
            </a:r>
          </a:p>
          <a:p>
            <a:pPr marL="741600" lvl="1" indent="-428400" defTabSz="685800">
              <a:spcAft>
                <a:spcPct val="0"/>
              </a:spcAft>
              <a:buSzPts val="2400"/>
            </a:pPr>
            <a:r>
              <a:rPr lang="en-US" sz="2400" kern="1200" dirty="0">
                <a:solidFill>
                  <a:srgbClr val="000000"/>
                </a:solidFill>
                <a:latin typeface="Arial (Body)"/>
              </a:rPr>
              <a:t>Information systems</a:t>
            </a:r>
          </a:p>
          <a:p>
            <a:pPr marL="741600" lvl="1" indent="-428400" defTabSz="685800">
              <a:spcAft>
                <a:spcPct val="0"/>
              </a:spcAft>
              <a:buSzPts val="2400"/>
            </a:pPr>
            <a:r>
              <a:rPr lang="en-US" sz="2400" kern="1200" dirty="0">
                <a:solidFill>
                  <a:srgbClr val="000000"/>
                </a:solidFill>
                <a:latin typeface="Arial (Body)"/>
              </a:rPr>
              <a:t>Strategies</a:t>
            </a:r>
          </a:p>
          <a:p>
            <a:pPr marL="254682" indent="-428400" defTabSz="685800">
              <a:spcAft>
                <a:spcPct val="0"/>
              </a:spcAft>
              <a:buSzPts val="2400"/>
            </a:pPr>
            <a:r>
              <a:rPr lang="en-US" sz="2400" b="1" kern="1200" dirty="0">
                <a:solidFill>
                  <a:srgbClr val="000000"/>
                </a:solidFill>
                <a:latin typeface="Arial (Body)"/>
              </a:rPr>
              <a:t>Goal of M</a:t>
            </a:r>
            <a:r>
              <a:rPr lang="en-US" sz="100" b="1" kern="1200" dirty="0">
                <a:solidFill>
                  <a:srgbClr val="000000"/>
                </a:solidFill>
                <a:latin typeface="Arial (Body)"/>
              </a:rPr>
              <a:t> </a:t>
            </a:r>
            <a:r>
              <a:rPr lang="en-US" sz="2400" b="1" kern="1200" dirty="0">
                <a:solidFill>
                  <a:srgbClr val="000000"/>
                </a:solidFill>
                <a:latin typeface="Arial (Body)"/>
              </a:rPr>
              <a:t>I</a:t>
            </a:r>
            <a:r>
              <a:rPr lang="en-US" sz="100" b="1" kern="1200" dirty="0">
                <a:solidFill>
                  <a:srgbClr val="000000"/>
                </a:solidFill>
                <a:latin typeface="Arial (Body)"/>
              </a:rPr>
              <a:t> </a:t>
            </a:r>
            <a:r>
              <a:rPr lang="en-US" sz="2400" b="1" kern="1200" dirty="0">
                <a:solidFill>
                  <a:srgbClr val="000000"/>
                </a:solidFill>
                <a:latin typeface="Arial (Body)"/>
              </a:rPr>
              <a:t>S:</a:t>
            </a:r>
          </a:p>
          <a:p>
            <a:pPr marL="741600" lvl="1" indent="-428400" defTabSz="685800">
              <a:spcAft>
                <a:spcPct val="0"/>
              </a:spcAft>
              <a:buSzPts val="2400"/>
            </a:pPr>
            <a:r>
              <a:rPr lang="en-US" sz="2400" kern="1200" dirty="0">
                <a:solidFill>
                  <a:srgbClr val="000000"/>
                </a:solidFill>
                <a:latin typeface="Arial (Body)"/>
              </a:rPr>
              <a:t>Managing I</a:t>
            </a:r>
            <a:r>
              <a:rPr lang="en-US" sz="100" kern="1200" dirty="0">
                <a:solidFill>
                  <a:srgbClr val="000000"/>
                </a:solidFill>
                <a:latin typeface="Arial (Body)"/>
              </a:rPr>
              <a:t> </a:t>
            </a:r>
            <a:r>
              <a:rPr lang="en-US" sz="2400" kern="1200" dirty="0">
                <a:solidFill>
                  <a:srgbClr val="000000"/>
                </a:solidFill>
                <a:latin typeface="Arial (Body)"/>
              </a:rPr>
              <a:t>S to achieve business strategies.</a:t>
            </a:r>
          </a:p>
          <a:p>
            <a:pPr marL="741600" lvl="1" indent="-428400" defTabSz="685800">
              <a:spcAft>
                <a:spcPct val="0"/>
              </a:spcAft>
              <a:buSzPts val="2400"/>
            </a:pPr>
            <a:endParaRPr lang="en-US" sz="2400" b="1" kern="1200" dirty="0">
              <a:solidFill>
                <a:srgbClr val="000000"/>
              </a:solidFill>
              <a:latin typeface="Arial (Body)"/>
            </a:endParaRPr>
          </a:p>
          <a:p>
            <a:pPr marL="741600" lvl="1" indent="-428400" defTabSz="685800">
              <a:spcAft>
                <a:spcPct val="0"/>
              </a:spcAft>
              <a:buSzPts val="2400"/>
              <a:buFont typeface="+mj-lt"/>
              <a:buAutoNum type="arabicPeriod"/>
            </a:pPr>
            <a:endParaRPr lang="en-US" sz="2400" kern="1200" dirty="0">
              <a:solidFill>
                <a:srgbClr val="000000"/>
              </a:solidFill>
              <a:latin typeface="Arial (Body)"/>
            </a:endParaRPr>
          </a:p>
        </p:txBody>
      </p:sp>
    </p:spTree>
    <p:extLst>
      <p:ext uri="{BB962C8B-B14F-4D97-AF65-F5344CB8AC3E}">
        <p14:creationId xmlns:p14="http://schemas.microsoft.com/office/powerpoint/2010/main" val="620727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Management Information Systems </a:t>
            </a:r>
            <a:r>
              <a:rPr lang="en-US" sz="2000" b="0" kern="1200" dirty="0">
                <a:latin typeface="Times New Roman" panose="02020603050405020304" pitchFamily="18" charset="0"/>
                <a:ea typeface="+mj-ea"/>
                <a:cs typeface="Times New Roman" panose="02020603050405020304" pitchFamily="18" charset="0"/>
              </a:rPr>
              <a:t>(2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defRPr/>
            </a:pPr>
            <a:r>
              <a:rPr lang="en-US" sz="1400" dirty="0">
                <a:latin typeface="+mn-lt"/>
              </a:rPr>
              <a:t>1-4 What is 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255651" indent="-255651" defTabSz="685800">
              <a:spcAft>
                <a:spcPct val="0"/>
              </a:spcAft>
              <a:buSzPts val="2400"/>
              <a:defRPr/>
            </a:pPr>
            <a:r>
              <a:rPr lang="en-US" sz="2400" b="1" kern="1200" dirty="0">
                <a:solidFill>
                  <a:srgbClr val="000000"/>
                </a:solidFill>
                <a:latin typeface="Arial (Body)"/>
                <a:ea typeface="+mn-ea"/>
                <a:cs typeface="+mn-cs"/>
              </a:rPr>
              <a:t>Management</a:t>
            </a:r>
            <a:r>
              <a:rPr lang="en-US" sz="2400" kern="1200" dirty="0">
                <a:solidFill>
                  <a:srgbClr val="000000"/>
                </a:solidFill>
                <a:latin typeface="Arial (Body)"/>
                <a:ea typeface="+mn-ea"/>
                <a:cs typeface="+mn-cs"/>
              </a:rPr>
              <a:t> and </a:t>
            </a:r>
            <a:r>
              <a:rPr lang="en-US" sz="2400" b="1" kern="1200" dirty="0">
                <a:solidFill>
                  <a:srgbClr val="000000"/>
                </a:solidFill>
                <a:latin typeface="Arial (Body)"/>
                <a:ea typeface="+mn-ea"/>
                <a:cs typeface="+mn-cs"/>
              </a:rPr>
              <a:t>use</a:t>
            </a:r>
            <a:r>
              <a:rPr lang="en-US" sz="2400" kern="1200" dirty="0">
                <a:solidFill>
                  <a:srgbClr val="000000"/>
                </a:solidFill>
                <a:latin typeface="Arial (Body)"/>
                <a:ea typeface="+mn-ea"/>
                <a:cs typeface="+mn-cs"/>
              </a:rPr>
              <a:t> to:</a:t>
            </a:r>
          </a:p>
          <a:p>
            <a:pPr marL="741553" lvl="1" indent="-284353" defTabSz="685800">
              <a:spcAft>
                <a:spcPct val="0"/>
              </a:spcAft>
              <a:buSzPts val="2400"/>
              <a:defRPr/>
            </a:pPr>
            <a:r>
              <a:rPr lang="en-US" sz="2400" kern="1200" dirty="0">
                <a:solidFill>
                  <a:srgbClr val="000000"/>
                </a:solidFill>
                <a:latin typeface="Arial (Body)"/>
                <a:ea typeface="+mn-ea"/>
                <a:cs typeface="+mn-cs"/>
              </a:rPr>
              <a:t>Develop, maintain, adapt by:</a:t>
            </a:r>
          </a:p>
          <a:p>
            <a:pPr marL="1144778" lvl="2" indent="-230378" defTabSz="685800">
              <a:spcAft>
                <a:spcPct val="0"/>
              </a:spcAft>
              <a:buSzPts val="2400"/>
              <a:defRPr/>
            </a:pPr>
            <a:r>
              <a:rPr lang="en-US" sz="2400" kern="1200" dirty="0">
                <a:solidFill>
                  <a:srgbClr val="000000"/>
                </a:solidFill>
                <a:latin typeface="Arial (Body)"/>
                <a:ea typeface="+mn-ea"/>
                <a:cs typeface="+mn-cs"/>
              </a:rPr>
              <a:t>Creating an information system that meets your needs, take an active role in system’s development. Why?</a:t>
            </a:r>
          </a:p>
          <a:p>
            <a:pPr marL="1144778" lvl="2" indent="-230378" defTabSz="685800">
              <a:spcAft>
                <a:spcPct val="0"/>
              </a:spcAft>
              <a:buSzPts val="2400"/>
              <a:defRPr/>
            </a:pPr>
            <a:r>
              <a:rPr lang="en-US" sz="2400" kern="1200" dirty="0">
                <a:solidFill>
                  <a:srgbClr val="000000"/>
                </a:solidFill>
                <a:latin typeface="Arial (Body)"/>
                <a:ea typeface="+mn-ea"/>
                <a:cs typeface="+mn-cs"/>
              </a:rPr>
              <a:t>Business professionals using cognitive skills to understand business needs and requirements.</a:t>
            </a:r>
          </a:p>
        </p:txBody>
      </p:sp>
    </p:spTree>
    <p:extLst>
      <p:ext uri="{BB962C8B-B14F-4D97-AF65-F5344CB8AC3E}">
        <p14:creationId xmlns:p14="http://schemas.microsoft.com/office/powerpoint/2010/main" val="161416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Do Employers Want?</a:t>
            </a:r>
          </a:p>
        </p:txBody>
      </p:sp>
      <p:sp>
        <p:nvSpPr>
          <p:cNvPr id="3" name="Text Placeholder 2"/>
          <p:cNvSpPr>
            <a:spLocks noGrp="1"/>
          </p:cNvSpPr>
          <p:nvPr>
            <p:ph type="body" idx="1"/>
          </p:nvPr>
        </p:nvSpPr>
        <p:spPr>
          <a:xfrm>
            <a:off x="1981200" y="1600200"/>
            <a:ext cx="8229600" cy="2454488"/>
          </a:xfrm>
        </p:spPr>
        <p:txBody>
          <a:bodyPr wrap="square" lIns="91425" tIns="91425" rIns="91425" bIns="91425" anchor="t" anchorCtr="0">
            <a:noAutofit/>
          </a:bodyPr>
          <a:lstStyle/>
          <a:p>
            <a:pPr marL="255651" indent="-255651" defTabSz="685800">
              <a:spcAft>
                <a:spcPct val="0"/>
              </a:spcAft>
              <a:buSzPts val="2400"/>
              <a:tabLst/>
            </a:pPr>
            <a:r>
              <a:rPr lang="en-US" sz="2400" kern="1200" dirty="0">
                <a:solidFill>
                  <a:srgbClr val="000000"/>
                </a:solidFill>
                <a:latin typeface="Arial (Body)"/>
                <a:ea typeface="+mn-ea"/>
                <a:cs typeface="+mn-cs"/>
              </a:rPr>
              <a:t>Self starter, Don’t wait to be told what to do.</a:t>
            </a:r>
          </a:p>
          <a:p>
            <a:pPr marL="255651" indent="-255651" defTabSz="685800">
              <a:spcAft>
                <a:spcPct val="0"/>
              </a:spcAft>
              <a:buSzPts val="2400"/>
              <a:tabLst/>
            </a:pPr>
            <a:r>
              <a:rPr lang="en-US" sz="2400" kern="1200" dirty="0">
                <a:solidFill>
                  <a:srgbClr val="000000"/>
                </a:solidFill>
                <a:latin typeface="Arial (Body)"/>
                <a:ea typeface="+mn-ea"/>
                <a:cs typeface="+mn-cs"/>
              </a:rPr>
              <a:t>Team worker</a:t>
            </a:r>
          </a:p>
          <a:p>
            <a:pPr marL="741553" lvl="1" indent="-284353" defTabSz="685800">
              <a:spcAft>
                <a:spcPct val="0"/>
              </a:spcAft>
              <a:buSzPts val="2400"/>
            </a:pPr>
            <a:r>
              <a:rPr lang="en-US" sz="2400" kern="1200" dirty="0">
                <a:solidFill>
                  <a:srgbClr val="000000"/>
                </a:solidFill>
                <a:latin typeface="Arial (Body)"/>
                <a:ea typeface="+mn-ea"/>
                <a:cs typeface="+mn-cs"/>
              </a:rPr>
              <a:t>Develops ideas with others.</a:t>
            </a:r>
          </a:p>
          <a:p>
            <a:pPr marL="741553" lvl="1" indent="-284353" defTabSz="685800">
              <a:spcAft>
                <a:spcPct val="0"/>
              </a:spcAft>
              <a:buSzPts val="2400"/>
            </a:pPr>
            <a:r>
              <a:rPr lang="en-US" sz="2400" kern="1200" dirty="0">
                <a:solidFill>
                  <a:srgbClr val="000000"/>
                </a:solidFill>
                <a:latin typeface="Arial (Body)"/>
                <a:ea typeface="+mn-ea"/>
                <a:cs typeface="+mn-cs"/>
              </a:rPr>
              <a:t>Ask questions.</a:t>
            </a:r>
          </a:p>
          <a:p>
            <a:pPr marL="741553" lvl="1" indent="-284353" defTabSz="685800">
              <a:spcAft>
                <a:spcPct val="0"/>
              </a:spcAft>
              <a:buSzPts val="2400"/>
            </a:pPr>
            <a:r>
              <a:rPr lang="en-US" sz="2400" kern="1200" dirty="0">
                <a:solidFill>
                  <a:srgbClr val="000000"/>
                </a:solidFill>
                <a:latin typeface="Arial (Body)"/>
                <a:ea typeface="+mn-ea"/>
                <a:cs typeface="+mn-cs"/>
              </a:rPr>
              <a:t>Pulls more than their own weight.</a:t>
            </a:r>
          </a:p>
        </p:txBody>
      </p:sp>
    </p:spTree>
    <p:extLst>
      <p:ext uri="{BB962C8B-B14F-4D97-AF65-F5344CB8AC3E}">
        <p14:creationId xmlns:p14="http://schemas.microsoft.com/office/powerpoint/2010/main" val="308314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Achieving Strategies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1-4 What is 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255651" indent="-255651" defTabSz="685800">
              <a:spcAft>
                <a:spcPct val="0"/>
              </a:spcAft>
              <a:buSzPts val="2400"/>
            </a:pPr>
            <a:r>
              <a:rPr lang="en-US" sz="2400" kern="1200" dirty="0">
                <a:solidFill>
                  <a:srgbClr val="000000"/>
                </a:solidFill>
                <a:latin typeface="+mn-lt"/>
                <a:ea typeface="+mn-ea"/>
                <a:cs typeface="+mn-cs"/>
              </a:rPr>
              <a:t>Information systems exist to help people achieve business strategies.</a:t>
            </a:r>
          </a:p>
          <a:p>
            <a:pPr marL="741553" lvl="1" indent="-284353" defTabSz="685800">
              <a:spcAft>
                <a:spcPct val="0"/>
              </a:spcAft>
              <a:buSzPts val="2400"/>
            </a:pPr>
            <a:r>
              <a:rPr lang="en-US" sz="2400" kern="1200" dirty="0">
                <a:solidFill>
                  <a:srgbClr val="000000"/>
                </a:solidFill>
                <a:latin typeface="+mn-lt"/>
                <a:ea typeface="+mn-ea"/>
                <a:cs typeface="+mn-cs"/>
              </a:rPr>
              <a:t>“What is the purpose of our Facebook page?”</a:t>
            </a:r>
          </a:p>
          <a:p>
            <a:pPr marL="741553" lvl="1" indent="-284353" defTabSz="685800">
              <a:spcAft>
                <a:spcPct val="0"/>
              </a:spcAft>
              <a:buSzPts val="2400"/>
            </a:pPr>
            <a:r>
              <a:rPr lang="en-US" sz="2400" kern="1200" dirty="0">
                <a:solidFill>
                  <a:srgbClr val="000000"/>
                </a:solidFill>
                <a:latin typeface="+mn-lt"/>
                <a:ea typeface="+mn-ea"/>
                <a:cs typeface="+mn-cs"/>
              </a:rPr>
              <a:t>“What is it going to do for us?”</a:t>
            </a:r>
          </a:p>
          <a:p>
            <a:pPr marL="741553" lvl="1" indent="-284353" defTabSz="685800">
              <a:spcAft>
                <a:spcPct val="0"/>
              </a:spcAft>
              <a:buSzPts val="2400"/>
            </a:pPr>
            <a:r>
              <a:rPr lang="en-US" sz="2400" kern="1200" dirty="0">
                <a:solidFill>
                  <a:srgbClr val="000000"/>
                </a:solidFill>
                <a:latin typeface="+mn-lt"/>
                <a:ea typeface="+mn-ea"/>
                <a:cs typeface="+mn-cs"/>
              </a:rPr>
              <a:t>“What is our policy for employees’ contributions?”</a:t>
            </a:r>
          </a:p>
          <a:p>
            <a:pPr marL="741553" lvl="1" indent="-284353" defTabSz="685800">
              <a:spcAft>
                <a:spcPct val="0"/>
              </a:spcAft>
              <a:buSzPts val="2400"/>
            </a:pPr>
            <a:r>
              <a:rPr lang="en-US" sz="2400" kern="1200" dirty="0">
                <a:solidFill>
                  <a:srgbClr val="000000"/>
                </a:solidFill>
                <a:latin typeface="+mn-lt"/>
                <a:ea typeface="+mn-ea"/>
                <a:cs typeface="+mn-cs"/>
              </a:rPr>
              <a:t>“What should we do about critical customer reviews?”</a:t>
            </a:r>
          </a:p>
          <a:p>
            <a:pPr marL="741553" lvl="1" indent="-284353" defTabSz="685800">
              <a:spcAft>
                <a:spcPct val="0"/>
              </a:spcAft>
              <a:buSzPts val="2400"/>
            </a:pPr>
            <a:r>
              <a:rPr lang="en-US" sz="2400" kern="1200" dirty="0">
                <a:solidFill>
                  <a:srgbClr val="000000"/>
                </a:solidFill>
                <a:latin typeface="+mn-lt"/>
                <a:ea typeface="+mn-ea"/>
                <a:cs typeface="+mn-cs"/>
              </a:rPr>
              <a:t>“Are the costs of maintaining the page sufficiently offset by the benefits?”</a:t>
            </a:r>
          </a:p>
        </p:txBody>
      </p:sp>
    </p:spTree>
    <p:extLst>
      <p:ext uri="{BB962C8B-B14F-4D97-AF65-F5344CB8AC3E}">
        <p14:creationId xmlns:p14="http://schemas.microsoft.com/office/powerpoint/2010/main" val="2785352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Management and Use of Information Systems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defRPr/>
            </a:pPr>
            <a:r>
              <a:rPr lang="en-US" sz="1400" dirty="0">
                <a:latin typeface="+mn-lt"/>
              </a:rPr>
              <a:t>1-4 What is 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255651" indent="-255651" defTabSz="685800">
              <a:spcAft>
                <a:spcPct val="0"/>
              </a:spcAft>
              <a:buSzPts val="2400"/>
              <a:defRPr/>
            </a:pPr>
            <a:r>
              <a:rPr lang="en-US" sz="2400" kern="1200" dirty="0">
                <a:solidFill>
                  <a:srgbClr val="000000"/>
                </a:solidFill>
                <a:latin typeface="+mn-lt"/>
                <a:ea typeface="+mn-ea"/>
                <a:cs typeface="+mn-cs"/>
              </a:rPr>
              <a:t>Business professionals need to:</a:t>
            </a:r>
          </a:p>
          <a:p>
            <a:pPr marL="741553" lvl="1" indent="-284353" defTabSz="685800">
              <a:spcAft>
                <a:spcPct val="0"/>
              </a:spcAft>
              <a:buSzPts val="2400"/>
              <a:defRPr/>
            </a:pPr>
            <a:r>
              <a:rPr lang="en-US" sz="2400" kern="1200" dirty="0">
                <a:solidFill>
                  <a:srgbClr val="000000"/>
                </a:solidFill>
                <a:latin typeface="+mn-lt"/>
                <a:ea typeface="+mn-ea"/>
                <a:cs typeface="+mn-cs"/>
              </a:rPr>
              <a:t>Take active role to ensure systems meet their needs.</a:t>
            </a:r>
          </a:p>
          <a:p>
            <a:pPr marL="741553" lvl="1" indent="-284353" defTabSz="685800">
              <a:spcAft>
                <a:spcPct val="0"/>
              </a:spcAft>
              <a:buSzPts val="2400"/>
              <a:defRPr/>
            </a:pPr>
            <a:r>
              <a:rPr lang="en-US" sz="2400" kern="1200" dirty="0">
                <a:solidFill>
                  <a:srgbClr val="000000"/>
                </a:solidFill>
                <a:latin typeface="+mn-lt"/>
                <a:ea typeface="+mn-ea"/>
                <a:cs typeface="+mn-cs"/>
              </a:rPr>
              <a:t>Understand how 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 constructed.</a:t>
            </a:r>
          </a:p>
          <a:p>
            <a:pPr marL="741553" lvl="1" indent="-284353" defTabSz="685800">
              <a:spcAft>
                <a:spcPct val="0"/>
              </a:spcAft>
              <a:buSzPts val="2400"/>
              <a:defRPr/>
            </a:pPr>
            <a:r>
              <a:rPr lang="en-US" sz="2400" kern="1200" dirty="0">
                <a:solidFill>
                  <a:srgbClr val="000000"/>
                </a:solidFill>
                <a:latin typeface="+mn-lt"/>
                <a:ea typeface="+mn-ea"/>
                <a:cs typeface="+mn-cs"/>
              </a:rPr>
              <a:t>Consider users’ needs during development.</a:t>
            </a:r>
          </a:p>
          <a:p>
            <a:pPr marL="741553" lvl="1" indent="-284353" defTabSz="685800">
              <a:spcAft>
                <a:spcPct val="0"/>
              </a:spcAft>
              <a:buSzPts val="2400"/>
              <a:defRPr/>
            </a:pPr>
            <a:r>
              <a:rPr lang="en-US" sz="2400" kern="1200" dirty="0">
                <a:solidFill>
                  <a:srgbClr val="000000"/>
                </a:solidFill>
                <a:latin typeface="+mn-lt"/>
                <a:ea typeface="+mn-ea"/>
                <a:cs typeface="+mn-cs"/>
              </a:rPr>
              <a:t>Learn how to use 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a:t>
            </a:r>
          </a:p>
          <a:p>
            <a:pPr marL="741553" lvl="1" indent="-284353" defTabSz="685800">
              <a:spcAft>
                <a:spcPct val="0"/>
              </a:spcAft>
              <a:buSzPts val="2400"/>
              <a:defRPr/>
            </a:pPr>
            <a:r>
              <a:rPr lang="en-US" sz="2400" kern="1200" dirty="0">
                <a:solidFill>
                  <a:srgbClr val="000000"/>
                </a:solidFill>
                <a:latin typeface="+mn-lt"/>
                <a:ea typeface="+mn-ea"/>
                <a:cs typeface="+mn-cs"/>
              </a:rPr>
              <a:t>Remember ancillary requirements (security, backups).</a:t>
            </a:r>
          </a:p>
        </p:txBody>
      </p:sp>
    </p:spTree>
    <p:extLst>
      <p:ext uri="{BB962C8B-B14F-4D97-AF65-F5344CB8AC3E}">
        <p14:creationId xmlns:p14="http://schemas.microsoft.com/office/powerpoint/2010/main" val="1850441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Defining Information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defRPr/>
            </a:pPr>
            <a:r>
              <a:rPr lang="en-US" sz="1400" dirty="0">
                <a:latin typeface="+mn-lt"/>
              </a:rPr>
              <a:t>1-5 What is information?</a:t>
            </a:r>
          </a:p>
          <a:p>
            <a:pPr marL="0" indent="0" defTabSz="685800">
              <a:spcAft>
                <a:spcPct val="0"/>
              </a:spcAft>
              <a:buSzPts val="2400"/>
              <a:buNone/>
              <a:defRPr/>
            </a:pPr>
            <a:r>
              <a:rPr lang="en-US" sz="2400" kern="1200" dirty="0">
                <a:solidFill>
                  <a:srgbClr val="000000"/>
                </a:solidFill>
                <a:latin typeface="+mn-lt"/>
                <a:ea typeface="+mn-ea"/>
                <a:cs typeface="+mn-cs"/>
              </a:rPr>
              <a:t>Definitions vary:</a:t>
            </a:r>
          </a:p>
          <a:p>
            <a:pPr marL="457200" indent="-457200" defTabSz="685800">
              <a:spcAft>
                <a:spcPct val="0"/>
              </a:spcAft>
              <a:buSzPts val="2400"/>
              <a:buFont typeface="+mj-lt"/>
              <a:buAutoNum type="arabicPeriod"/>
              <a:defRPr/>
            </a:pPr>
            <a:r>
              <a:rPr lang="en-US" sz="2400" kern="1200" dirty="0">
                <a:solidFill>
                  <a:srgbClr val="000000"/>
                </a:solidFill>
                <a:latin typeface="+mn-lt"/>
                <a:ea typeface="+mn-ea"/>
                <a:cs typeface="+mn-cs"/>
              </a:rPr>
              <a:t>Knowledge derived from data.</a:t>
            </a:r>
          </a:p>
          <a:p>
            <a:pPr marL="457200" indent="-457200" defTabSz="685800">
              <a:spcAft>
                <a:spcPct val="0"/>
              </a:spcAft>
              <a:buSzPts val="2400"/>
              <a:buFont typeface="+mj-lt"/>
              <a:buAutoNum type="arabicPeriod"/>
              <a:defRPr/>
            </a:pPr>
            <a:r>
              <a:rPr lang="en-US" sz="2400" kern="1200" dirty="0">
                <a:solidFill>
                  <a:srgbClr val="000000"/>
                </a:solidFill>
                <a:latin typeface="+mn-lt"/>
                <a:ea typeface="+mn-ea"/>
                <a:cs typeface="+mn-cs"/>
              </a:rPr>
              <a:t>Data presented in a meaningful context.</a:t>
            </a:r>
          </a:p>
          <a:p>
            <a:pPr marL="457200" indent="-457200" defTabSz="685800">
              <a:spcAft>
                <a:spcPct val="0"/>
              </a:spcAft>
              <a:buSzPts val="2400"/>
              <a:buFont typeface="+mj-lt"/>
              <a:buAutoNum type="arabicPeriod"/>
              <a:defRPr/>
            </a:pPr>
            <a:r>
              <a:rPr lang="en-US" sz="2400" kern="1200" dirty="0">
                <a:solidFill>
                  <a:srgbClr val="000000"/>
                </a:solidFill>
                <a:latin typeface="+mn-lt"/>
                <a:ea typeface="+mn-ea"/>
                <a:cs typeface="+mn-cs"/>
              </a:rPr>
              <a:t>Processed data, or data processed by summing, ordering, averaging, grouping, comparing, or similar operations.</a:t>
            </a:r>
          </a:p>
          <a:p>
            <a:pPr marL="457200" indent="-457200" defTabSz="685800">
              <a:spcAft>
                <a:spcPct val="0"/>
              </a:spcAft>
              <a:buSzPts val="2400"/>
              <a:buFont typeface="+mj-lt"/>
              <a:buAutoNum type="arabicPeriod"/>
              <a:defRPr/>
            </a:pPr>
            <a:r>
              <a:rPr lang="en-US" sz="2400" kern="1200" dirty="0">
                <a:solidFill>
                  <a:srgbClr val="000000"/>
                </a:solidFill>
                <a:latin typeface="+mn-lt"/>
                <a:ea typeface="+mn-ea"/>
                <a:cs typeface="+mn-cs"/>
              </a:rPr>
              <a:t>“A difference that makes a difference.”</a:t>
            </a:r>
          </a:p>
        </p:txBody>
      </p:sp>
    </p:spTree>
    <p:extLst>
      <p:ext uri="{BB962C8B-B14F-4D97-AF65-F5344CB8AC3E}">
        <p14:creationId xmlns:p14="http://schemas.microsoft.com/office/powerpoint/2010/main" val="3779723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Where is Information?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defRPr/>
            </a:pPr>
            <a:r>
              <a:rPr lang="en-US" sz="1400" dirty="0">
                <a:latin typeface="+mn-lt"/>
              </a:rPr>
              <a:t>1-5 What is information?</a:t>
            </a:r>
          </a:p>
          <a:p>
            <a:pPr defTabSz="685800">
              <a:spcAft>
                <a:spcPct val="0"/>
              </a:spcAft>
              <a:buSzPts val="2400"/>
              <a:defRPr/>
            </a:pPr>
            <a:r>
              <a:rPr lang="en-US" sz="2400" kern="1200" dirty="0">
                <a:solidFill>
                  <a:srgbClr val="000000"/>
                </a:solidFill>
                <a:latin typeface="+mn-lt"/>
                <a:ea typeface="+mn-ea"/>
                <a:cs typeface="+mn-cs"/>
              </a:rPr>
              <a:t>Graph is not, itself, information</a:t>
            </a:r>
          </a:p>
          <a:p>
            <a:pPr defTabSz="685800">
              <a:spcAft>
                <a:spcPct val="0"/>
              </a:spcAft>
              <a:buSzPts val="2400"/>
              <a:defRPr/>
            </a:pPr>
            <a:r>
              <a:rPr lang="en-US" sz="2400" kern="1200" dirty="0">
                <a:solidFill>
                  <a:srgbClr val="000000"/>
                </a:solidFill>
                <a:latin typeface="+mn-lt"/>
                <a:ea typeface="+mn-ea"/>
                <a:cs typeface="+mn-cs"/>
              </a:rPr>
              <a:t>Graph is data that you, and others, use to conceive information</a:t>
            </a:r>
          </a:p>
          <a:p>
            <a:pPr defTabSz="685800">
              <a:spcAft>
                <a:spcPct val="0"/>
              </a:spcAft>
              <a:buSzPts val="2400"/>
              <a:defRPr/>
            </a:pPr>
            <a:r>
              <a:rPr lang="en-US" sz="2400" kern="1200" dirty="0">
                <a:solidFill>
                  <a:srgbClr val="000000"/>
                </a:solidFill>
                <a:latin typeface="+mn-lt"/>
                <a:ea typeface="+mn-ea"/>
                <a:cs typeface="+mn-cs"/>
              </a:rPr>
              <a:t>Ability to conceive information from data determined by cognitive skills</a:t>
            </a:r>
          </a:p>
          <a:p>
            <a:pPr defTabSz="685800">
              <a:spcAft>
                <a:spcPct val="0"/>
              </a:spcAft>
              <a:buSzPts val="2400"/>
              <a:defRPr/>
            </a:pPr>
            <a:r>
              <a:rPr lang="en-US" sz="2400" kern="1200" dirty="0">
                <a:solidFill>
                  <a:srgbClr val="000000"/>
                </a:solidFill>
                <a:latin typeface="+mn-lt"/>
                <a:ea typeface="+mn-ea"/>
                <a:cs typeface="+mn-cs"/>
              </a:rPr>
              <a:t>People perceive different information from same data</a:t>
            </a:r>
          </a:p>
        </p:txBody>
      </p:sp>
    </p:spTree>
    <p:extLst>
      <p:ext uri="{BB962C8B-B14F-4D97-AF65-F5344CB8AC3E}">
        <p14:creationId xmlns:p14="http://schemas.microsoft.com/office/powerpoint/2010/main" val="2766793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Amazon.com stock price and net income</a:t>
            </a:r>
          </a:p>
        </p:txBody>
      </p:sp>
      <p:sp>
        <p:nvSpPr>
          <p:cNvPr id="4" name="Content Placeholder 3"/>
          <p:cNvSpPr>
            <a:spLocks noGrp="1"/>
          </p:cNvSpPr>
          <p:nvPr>
            <p:ph type="body" idx="1"/>
          </p:nvPr>
        </p:nvSpPr>
        <p:spPr>
          <a:xfrm>
            <a:off x="1981200" y="1600200"/>
            <a:ext cx="8229600" cy="895350"/>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1-5 What is information?</a:t>
            </a:r>
          </a:p>
          <a:p>
            <a:pPr marL="0" indent="0" defTabSz="685800">
              <a:buSzPts val="2400"/>
              <a:buNone/>
            </a:pPr>
            <a:r>
              <a:rPr lang="en-US" sz="2200" b="1" kern="1200" dirty="0">
                <a:solidFill>
                  <a:srgbClr val="000000"/>
                </a:solidFill>
                <a:latin typeface="Arial (Body)"/>
                <a:ea typeface="+mn-ea"/>
                <a:cs typeface="+mn-cs"/>
              </a:rPr>
              <a:t>Figure 1-9</a:t>
            </a:r>
            <a:r>
              <a:rPr lang="en-US" sz="2200" kern="1200" dirty="0">
                <a:solidFill>
                  <a:srgbClr val="000000"/>
                </a:solidFill>
                <a:latin typeface="Arial (Body)"/>
                <a:ea typeface="+mn-ea"/>
                <a:cs typeface="+mn-cs"/>
              </a:rPr>
              <a:t> Amazon Stock Price and Net Income</a:t>
            </a:r>
          </a:p>
        </p:txBody>
      </p:sp>
      <p:pic>
        <p:nvPicPr>
          <p:cNvPr id="5" name="Picture 4" descr="Graph depicting Amazon stock price and net income, 2003-2018. Amazon's net income has soared since 2014 and stock price has risen more moderately."/>
          <p:cNvPicPr>
            <a:picLocks noChangeAspect="1"/>
          </p:cNvPicPr>
          <p:nvPr/>
        </p:nvPicPr>
        <p:blipFill>
          <a:blip r:embed="rId3"/>
          <a:srcRect/>
          <a:stretch/>
        </p:blipFill>
        <p:spPr>
          <a:xfrm>
            <a:off x="2375381" y="2681654"/>
            <a:ext cx="7404596" cy="3622446"/>
          </a:xfrm>
          <a:prstGeom prst="rect">
            <a:avLst/>
          </a:prstGeom>
        </p:spPr>
      </p:pic>
    </p:spTree>
    <p:extLst>
      <p:ext uri="{BB962C8B-B14F-4D97-AF65-F5344CB8AC3E}">
        <p14:creationId xmlns:p14="http://schemas.microsoft.com/office/powerpoint/2010/main" val="4225172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Data Characteristics Needed for Quality Information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defRPr/>
            </a:pPr>
            <a:r>
              <a:rPr lang="en-US" sz="1400" dirty="0">
                <a:latin typeface="+mn-lt"/>
              </a:rPr>
              <a:t>1-6 What data characteristics are necessary for quality information?</a:t>
            </a:r>
          </a:p>
          <a:p>
            <a:pPr defTabSz="685800">
              <a:spcAft>
                <a:spcPct val="0"/>
              </a:spcAft>
              <a:buSzPts val="2400"/>
              <a:defRPr/>
            </a:pPr>
            <a:r>
              <a:rPr lang="en-US" sz="2400" kern="1200" dirty="0">
                <a:solidFill>
                  <a:srgbClr val="000000"/>
                </a:solidFill>
                <a:latin typeface="+mn-lt"/>
                <a:ea typeface="+mn-ea"/>
                <a:cs typeface="+mn-cs"/>
              </a:rPr>
              <a:t>Accurate</a:t>
            </a:r>
          </a:p>
          <a:p>
            <a:pPr defTabSz="685800">
              <a:spcAft>
                <a:spcPct val="0"/>
              </a:spcAft>
              <a:buSzPts val="2400"/>
              <a:defRPr/>
            </a:pPr>
            <a:r>
              <a:rPr lang="en-US" sz="2400" kern="1200" dirty="0">
                <a:solidFill>
                  <a:srgbClr val="000000"/>
                </a:solidFill>
                <a:latin typeface="+mn-lt"/>
                <a:ea typeface="+mn-ea"/>
                <a:cs typeface="+mn-cs"/>
              </a:rPr>
              <a:t>Timely</a:t>
            </a:r>
          </a:p>
          <a:p>
            <a:pPr defTabSz="685800">
              <a:spcAft>
                <a:spcPct val="0"/>
              </a:spcAft>
              <a:buSzPts val="2400"/>
              <a:defRPr/>
            </a:pPr>
            <a:r>
              <a:rPr lang="en-US" sz="2400" kern="1200" dirty="0">
                <a:solidFill>
                  <a:srgbClr val="000000"/>
                </a:solidFill>
                <a:latin typeface="+mn-lt"/>
                <a:ea typeface="+mn-ea"/>
                <a:cs typeface="+mn-cs"/>
              </a:rPr>
              <a:t>Relevant</a:t>
            </a:r>
          </a:p>
          <a:p>
            <a:pPr lvl="1" defTabSz="685800">
              <a:spcAft>
                <a:spcPct val="0"/>
              </a:spcAft>
              <a:buSzPts val="2400"/>
              <a:defRPr/>
            </a:pPr>
            <a:r>
              <a:rPr lang="en-US" sz="2400" kern="1200" dirty="0">
                <a:solidFill>
                  <a:srgbClr val="000000"/>
                </a:solidFill>
                <a:latin typeface="+mn-lt"/>
                <a:ea typeface="+mn-ea"/>
                <a:cs typeface="+mn-cs"/>
              </a:rPr>
              <a:t>To context</a:t>
            </a:r>
          </a:p>
          <a:p>
            <a:pPr lvl="1" defTabSz="685800">
              <a:spcAft>
                <a:spcPct val="0"/>
              </a:spcAft>
              <a:buSzPts val="2400"/>
              <a:defRPr/>
            </a:pPr>
            <a:r>
              <a:rPr lang="en-US" sz="2400" kern="1200" dirty="0">
                <a:solidFill>
                  <a:srgbClr val="000000"/>
                </a:solidFill>
                <a:latin typeface="+mn-lt"/>
                <a:ea typeface="+mn-ea"/>
                <a:cs typeface="+mn-cs"/>
              </a:rPr>
              <a:t>To subject</a:t>
            </a:r>
          </a:p>
          <a:p>
            <a:pPr defTabSz="685800">
              <a:spcAft>
                <a:spcPct val="0"/>
              </a:spcAft>
              <a:buSzPts val="2400"/>
              <a:defRPr/>
            </a:pPr>
            <a:r>
              <a:rPr lang="en-US" sz="2400" kern="1200" dirty="0">
                <a:solidFill>
                  <a:srgbClr val="000000"/>
                </a:solidFill>
                <a:latin typeface="+mn-lt"/>
                <a:ea typeface="+mn-ea"/>
                <a:cs typeface="+mn-cs"/>
              </a:rPr>
              <a:t>Just barely sufficient</a:t>
            </a:r>
          </a:p>
          <a:p>
            <a:pPr defTabSz="685800">
              <a:spcAft>
                <a:spcPct val="0"/>
              </a:spcAft>
              <a:buSzPts val="2400"/>
              <a:defRPr/>
            </a:pPr>
            <a:r>
              <a:rPr lang="en-US" sz="2400" kern="1200" dirty="0">
                <a:solidFill>
                  <a:srgbClr val="000000"/>
                </a:solidFill>
                <a:latin typeface="+mn-lt"/>
                <a:ea typeface="+mn-ea"/>
                <a:cs typeface="+mn-cs"/>
              </a:rPr>
              <a:t>Worth its cost</a:t>
            </a:r>
          </a:p>
        </p:txBody>
      </p:sp>
    </p:spTree>
    <p:extLst>
      <p:ext uri="{BB962C8B-B14F-4D97-AF65-F5344CB8AC3E}">
        <p14:creationId xmlns:p14="http://schemas.microsoft.com/office/powerpoint/2010/main" val="928143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Does the Knowledge in This Chapter Help You?</a:t>
            </a:r>
          </a:p>
        </p:txBody>
      </p:sp>
      <p:sp>
        <p:nvSpPr>
          <p:cNvPr id="3" name="Text Placeholder 2"/>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tabLst/>
            </a:pPr>
            <a:r>
              <a:rPr lang="en-IN" sz="2400" kern="1200" dirty="0">
                <a:solidFill>
                  <a:srgbClr val="000000"/>
                </a:solidFill>
                <a:latin typeface="Arial (Body)"/>
                <a:ea typeface="+mn-ea"/>
                <a:cs typeface="+mn-cs"/>
              </a:rPr>
              <a:t>Realize future belongs to those who creatively envision new applications of information systems and technology</a:t>
            </a:r>
          </a:p>
          <a:p>
            <a:pPr marL="255651" indent="-255651" defTabSz="685800">
              <a:spcAft>
                <a:spcPct val="0"/>
              </a:spcAft>
              <a:buSzPts val="2400"/>
              <a:tabLst/>
            </a:pPr>
            <a:r>
              <a:rPr lang="en-IN" sz="2400" kern="1200" dirty="0">
                <a:solidFill>
                  <a:srgbClr val="000000"/>
                </a:solidFill>
                <a:latin typeface="Arial (Body)"/>
                <a:ea typeface="+mn-ea"/>
                <a:cs typeface="+mn-cs"/>
              </a:rPr>
              <a:t>Learn Reich’s four key skills</a:t>
            </a:r>
          </a:p>
          <a:p>
            <a:pPr marL="255651" indent="-255651" defTabSz="685800">
              <a:spcAft>
                <a:spcPct val="0"/>
              </a:spcAft>
              <a:buSzPts val="2400"/>
              <a:tabLst/>
            </a:pPr>
            <a:r>
              <a:rPr lang="en-IN" sz="2400" kern="1200" dirty="0">
                <a:solidFill>
                  <a:srgbClr val="000000"/>
                </a:solidFill>
                <a:latin typeface="Arial (Body)"/>
                <a:ea typeface="+mn-ea"/>
                <a:cs typeface="+mn-cs"/>
              </a:rPr>
              <a:t>Learn I</a:t>
            </a:r>
            <a:r>
              <a:rPr lang="en-IN" sz="100" kern="1200" dirty="0">
                <a:solidFill>
                  <a:srgbClr val="000000"/>
                </a:solidFill>
                <a:latin typeface="Arial (Body)"/>
                <a:ea typeface="+mn-ea"/>
                <a:cs typeface="+mn-cs"/>
              </a:rPr>
              <a:t> </a:t>
            </a:r>
            <a:r>
              <a:rPr lang="en-IN" sz="2400" kern="1200" dirty="0">
                <a:solidFill>
                  <a:srgbClr val="000000"/>
                </a:solidFill>
                <a:latin typeface="Arial (Body)"/>
                <a:ea typeface="+mn-ea"/>
                <a:cs typeface="+mn-cs"/>
              </a:rPr>
              <a:t>S components</a:t>
            </a:r>
          </a:p>
          <a:p>
            <a:pPr marL="255651" indent="-255651" defTabSz="685800">
              <a:spcAft>
                <a:spcPct val="0"/>
              </a:spcAft>
              <a:buSzPts val="2400"/>
              <a:tabLst/>
            </a:pPr>
            <a:r>
              <a:rPr lang="en-IN" sz="2400" kern="1200" dirty="0">
                <a:solidFill>
                  <a:srgbClr val="000000"/>
                </a:solidFill>
                <a:latin typeface="Arial (Body)"/>
                <a:ea typeface="+mn-ea"/>
                <a:cs typeface="+mn-cs"/>
              </a:rPr>
              <a:t>Understand every business professional needs active role in new information systems development</a:t>
            </a:r>
          </a:p>
          <a:p>
            <a:pPr defTabSz="685800">
              <a:spcAft>
                <a:spcPct val="0"/>
              </a:spcAft>
              <a:buSzPts val="2400"/>
            </a:pPr>
            <a:r>
              <a:rPr lang="en-US" sz="2400" dirty="0">
                <a:solidFill>
                  <a:srgbClr val="000000"/>
                </a:solidFill>
                <a:latin typeface="Arial (Body)"/>
              </a:rPr>
              <a:t>Learn definitions of information</a:t>
            </a:r>
          </a:p>
          <a:p>
            <a:pPr defTabSz="685800">
              <a:spcAft>
                <a:spcPct val="0"/>
              </a:spcAft>
              <a:buSzPts val="2400"/>
            </a:pPr>
            <a:r>
              <a:rPr lang="en-US" sz="2400" dirty="0">
                <a:solidFill>
                  <a:srgbClr val="000000"/>
                </a:solidFill>
                <a:latin typeface="Arial (Body)"/>
              </a:rPr>
              <a:t>Understand the data characteristics of quality information</a:t>
            </a:r>
          </a:p>
          <a:p>
            <a:pPr marL="255651" indent="-255651" defTabSz="685800">
              <a:spcAft>
                <a:spcPct val="0"/>
              </a:spcAft>
              <a:buSzPts val="2400"/>
              <a:tabLst/>
            </a:pP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777017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Ethics and Professional Responsibility </a:t>
            </a:r>
            <a:r>
              <a:rPr lang="en-US" sz="2000" b="0" kern="1200" dirty="0">
                <a:latin typeface="Times New Roman" panose="02020603050405020304" pitchFamily="18" charset="0"/>
                <a:ea typeface="+mj-ea"/>
                <a:cs typeface="Times New Roman" panose="02020603050405020304" pitchFamily="18" charset="0"/>
              </a:rPr>
              <a:t>(1 of 3)</a:t>
            </a:r>
          </a:p>
        </p:txBody>
      </p:sp>
      <p:sp>
        <p:nvSpPr>
          <p:cNvPr id="4" name="Content Placeholder 3"/>
          <p:cNvSpPr>
            <a:spLocks noGrp="1"/>
          </p:cNvSpPr>
          <p:nvPr>
            <p:ph type="body" idx="1"/>
          </p:nvPr>
        </p:nvSpPr>
        <p:spPr>
          <a:xfrm>
            <a:off x="1981200" y="1600200"/>
            <a:ext cx="8338457" cy="876300"/>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Ethics Guide</a:t>
            </a:r>
          </a:p>
          <a:p>
            <a:pPr marL="0" indent="0" defTabSz="685800">
              <a:buSzPts val="2400"/>
              <a:buNone/>
            </a:pPr>
            <a:r>
              <a:rPr lang="en-US" sz="2000" b="1" kern="1200" dirty="0">
                <a:solidFill>
                  <a:srgbClr val="000000"/>
                </a:solidFill>
                <a:latin typeface="+mn-lt"/>
                <a:ea typeface="+mn-ea"/>
                <a:cs typeface="+mn-cs"/>
              </a:rPr>
              <a:t>Figures 1-3</a:t>
            </a:r>
            <a:r>
              <a:rPr lang="en-US" sz="2000" kern="1200" dirty="0">
                <a:solidFill>
                  <a:srgbClr val="000000"/>
                </a:solidFill>
                <a:latin typeface="+mn-lt"/>
                <a:ea typeface="+mn-ea"/>
                <a:cs typeface="+mn-cs"/>
              </a:rPr>
              <a:t> Measuring Growth of Units Sold using Different Axis Values</a:t>
            </a:r>
          </a:p>
        </p:txBody>
      </p:sp>
      <p:pic>
        <p:nvPicPr>
          <p:cNvPr id="9" name="Picture 8" descr="A line graph depicts the effect of a campaign on units sold. The y axis is labeled, Units Sold, and ranges from 6,000 to 6,020. The x axis is labeled Introduction of New Campaign, and ranges from 2 thousand 17 to 2 thousand 18. The line starts at 6,001 for 2 thousand 17, and shows a slow growth rate until the middle of the x axis. The line grows upward with a high slope thereafter and reaches to a value of 6,020 by 2 thousand 18. The values used in the description are approximate."/>
          <p:cNvPicPr preferRelativeResize="0">
            <a:picLocks/>
          </p:cNvPicPr>
          <p:nvPr/>
        </p:nvPicPr>
        <p:blipFill>
          <a:blip r:embed="rId3"/>
          <a:stretch>
            <a:fillRect/>
          </a:stretch>
        </p:blipFill>
        <p:spPr>
          <a:xfrm>
            <a:off x="4729331" y="2816237"/>
            <a:ext cx="2820872" cy="2637436"/>
          </a:xfrm>
          <a:prstGeom prst="rect">
            <a:avLst/>
          </a:prstGeom>
        </p:spPr>
      </p:pic>
      <p:pic>
        <p:nvPicPr>
          <p:cNvPr id="10" name="Picture 9" descr="A line graph depicts the effect of a campaign on units sold. The y axis is labeled, Units Sold, and ranges from 0 to 6,020. The horizontal axis is labeled Introduction of New Campaign and ranges from 2 thousand 17, to 2 thousand 18. A line parallel to the x axis at 6,020, on the y axis is labeled Scale Drawing, Growth rate since 2 thousand 13 equals 0.0025."/>
          <p:cNvPicPr preferRelativeResize="0">
            <a:picLocks/>
          </p:cNvPicPr>
          <p:nvPr/>
        </p:nvPicPr>
        <p:blipFill>
          <a:blip r:embed="rId4"/>
          <a:stretch>
            <a:fillRect/>
          </a:stretch>
        </p:blipFill>
        <p:spPr>
          <a:xfrm>
            <a:off x="7593068" y="2816237"/>
            <a:ext cx="2820872" cy="2637436"/>
          </a:xfrm>
          <a:prstGeom prst="rect">
            <a:avLst/>
          </a:prstGeom>
        </p:spPr>
      </p:pic>
    </p:spTree>
    <p:extLst>
      <p:ext uri="{BB962C8B-B14F-4D97-AF65-F5344CB8AC3E}">
        <p14:creationId xmlns:p14="http://schemas.microsoft.com/office/powerpoint/2010/main" val="2892153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Ethics and Professional Responsibility </a:t>
            </a:r>
            <a:r>
              <a:rPr lang="en-US" sz="2000" b="0" kern="1200" dirty="0">
                <a:latin typeface="Times New Roman" panose="02020603050405020304" pitchFamily="18" charset="0"/>
                <a:ea typeface="+mj-ea"/>
                <a:cs typeface="Times New Roman" panose="02020603050405020304" pitchFamily="18" charset="0"/>
              </a:rPr>
              <a:t>(2 of 3)</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t>Ethics Guide: Ethics and Professional Responsibility</a:t>
            </a:r>
          </a:p>
          <a:p>
            <a:pPr marL="255651" indent="-255651" defTabSz="685800">
              <a:spcBef>
                <a:spcPts val="1125"/>
              </a:spcBef>
              <a:buSzPts val="2400"/>
              <a:buNone/>
            </a:pPr>
            <a:r>
              <a:rPr lang="en-US" sz="2400" kern="1200" dirty="0">
                <a:solidFill>
                  <a:srgbClr val="000000"/>
                </a:solidFill>
                <a:latin typeface="+mn-lt"/>
                <a:ea typeface="+mn-ea"/>
                <a:cs typeface="+mn-cs"/>
              </a:rPr>
              <a:t>Immanuel Kant</a:t>
            </a:r>
            <a:endParaRPr lang="en-US" sz="2400" b="1" kern="1200" dirty="0">
              <a:solidFill>
                <a:srgbClr val="000000"/>
              </a:solidFill>
              <a:latin typeface="+mn-lt"/>
              <a:ea typeface="+mn-ea"/>
              <a:cs typeface="+mn-cs"/>
            </a:endParaRPr>
          </a:p>
          <a:p>
            <a:pPr marL="255651" indent="-255651" defTabSz="685800">
              <a:spcAft>
                <a:spcPct val="0"/>
              </a:spcAft>
              <a:buSzPts val="2400"/>
            </a:pPr>
            <a:r>
              <a:rPr lang="en-US" sz="2400" b="1" kern="1200" dirty="0">
                <a:solidFill>
                  <a:srgbClr val="000000"/>
                </a:solidFill>
                <a:latin typeface="+mn-lt"/>
                <a:ea typeface="+mn-ea"/>
                <a:cs typeface="+mn-cs"/>
              </a:rPr>
              <a:t>Categorical imperative</a:t>
            </a:r>
          </a:p>
          <a:p>
            <a:pPr marL="741553" lvl="1" indent="-284353" defTabSz="685800">
              <a:spcAft>
                <a:spcPct val="0"/>
              </a:spcAft>
              <a:buSzPts val="2400"/>
            </a:pPr>
            <a:r>
              <a:rPr lang="en-US" sz="2400" b="1" kern="1200" dirty="0">
                <a:solidFill>
                  <a:srgbClr val="000000"/>
                </a:solidFill>
                <a:latin typeface="+mn-lt"/>
                <a:ea typeface="+mn-ea"/>
                <a:cs typeface="+mn-cs"/>
              </a:rPr>
              <a:t>One</a:t>
            </a:r>
            <a:r>
              <a:rPr lang="en-US" sz="2400" i="1" kern="1200" dirty="0">
                <a:solidFill>
                  <a:srgbClr val="000000"/>
                </a:solidFill>
                <a:latin typeface="+mn-lt"/>
                <a:ea typeface="+mn-ea"/>
                <a:cs typeface="+mn-cs"/>
              </a:rPr>
              <a:t> </a:t>
            </a:r>
            <a:r>
              <a:rPr lang="en-US" sz="2400" b="1" kern="1200" dirty="0">
                <a:solidFill>
                  <a:srgbClr val="000000"/>
                </a:solidFill>
                <a:latin typeface="+mn-lt"/>
                <a:ea typeface="+mn-ea"/>
                <a:cs typeface="+mn-cs"/>
              </a:rPr>
              <a:t>should behave only in a way that one would want the behavior to be a universal law.</a:t>
            </a:r>
          </a:p>
          <a:p>
            <a:pPr marL="1144778" lvl="2" indent="-230378" defTabSz="685800">
              <a:spcAft>
                <a:spcPct val="0"/>
              </a:spcAft>
              <a:buSzPts val="2400"/>
            </a:pPr>
            <a:r>
              <a:rPr lang="en-US" sz="2400" kern="1200" dirty="0">
                <a:solidFill>
                  <a:srgbClr val="000000"/>
                </a:solidFill>
                <a:latin typeface="+mn-lt"/>
                <a:ea typeface="+mn-ea"/>
                <a:cs typeface="+mn-cs"/>
              </a:rPr>
              <a:t>Are you willing to publish your behavior to the world?</a:t>
            </a:r>
          </a:p>
        </p:txBody>
      </p:sp>
    </p:spTree>
    <p:extLst>
      <p:ext uri="{BB962C8B-B14F-4D97-AF65-F5344CB8AC3E}">
        <p14:creationId xmlns:p14="http://schemas.microsoft.com/office/powerpoint/2010/main" val="3088432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kern="1200" dirty="0">
                <a:latin typeface="Times New Roman" panose="02020603050405020304" pitchFamily="18" charset="0"/>
                <a:cs typeface="Times New Roman" panose="02020603050405020304" pitchFamily="18" charset="0"/>
              </a:rPr>
              <a:t>Ethics and Professional Responsibility </a:t>
            </a:r>
            <a:r>
              <a:rPr lang="en-US" sz="2000" b="0" kern="1200" dirty="0">
                <a:latin typeface="Times New Roman" panose="02020603050405020304" pitchFamily="18" charset="0"/>
                <a:cs typeface="Times New Roman" panose="02020603050405020304" pitchFamily="18" charset="0"/>
              </a:rPr>
              <a:t>(3 of 3)</a:t>
            </a:r>
            <a:endParaRPr lang="en-US" dirty="0"/>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t>Ethics Guide: Ethics and Professional Responsibility</a:t>
            </a:r>
          </a:p>
          <a:p>
            <a:pPr marL="255651" indent="-255651" defTabSz="685800">
              <a:spcAft>
                <a:spcPct val="0"/>
              </a:spcAft>
              <a:buSzPts val="2400"/>
            </a:pPr>
            <a:r>
              <a:rPr lang="en-US" sz="2400" kern="1200" dirty="0">
                <a:solidFill>
                  <a:srgbClr val="000000"/>
                </a:solidFill>
                <a:latin typeface="+mn-lt"/>
                <a:ea typeface="+mn-ea"/>
                <a:cs typeface="+mn-cs"/>
              </a:rPr>
              <a:t>Necessity to act in accordance with categorical imperative.</a:t>
            </a:r>
          </a:p>
          <a:p>
            <a:pPr marL="741553" lvl="1" indent="-284353" defTabSz="685800">
              <a:spcAft>
                <a:spcPct val="0"/>
              </a:spcAft>
              <a:buSzPts val="2400"/>
            </a:pPr>
            <a:r>
              <a:rPr lang="en-US" sz="2400" b="1" kern="1200" dirty="0">
                <a:solidFill>
                  <a:srgbClr val="000000"/>
                </a:solidFill>
                <a:latin typeface="+mn-lt"/>
                <a:ea typeface="+mn-ea"/>
                <a:cs typeface="+mn-cs"/>
              </a:rPr>
              <a:t>Perfect duty</a:t>
            </a:r>
            <a:r>
              <a:rPr lang="en-US" sz="2400" kern="1200" dirty="0">
                <a:solidFill>
                  <a:srgbClr val="000000"/>
                </a:solidFill>
                <a:latin typeface="+mn-lt"/>
                <a:ea typeface="+mn-ea"/>
                <a:cs typeface="+mn-cs"/>
              </a:rPr>
              <a:t>—behavior that must always be met.</a:t>
            </a:r>
          </a:p>
          <a:p>
            <a:pPr marL="741553" lvl="1" indent="-284353" defTabSz="685800">
              <a:spcAft>
                <a:spcPct val="0"/>
              </a:spcAft>
              <a:buSzPts val="2400"/>
            </a:pPr>
            <a:r>
              <a:rPr lang="en-US" sz="2400" b="1" kern="1200" dirty="0">
                <a:solidFill>
                  <a:srgbClr val="000000"/>
                </a:solidFill>
                <a:latin typeface="+mn-lt"/>
                <a:ea typeface="+mn-ea"/>
                <a:cs typeface="+mn-cs"/>
              </a:rPr>
              <a:t>Imperfect duty</a:t>
            </a:r>
            <a:r>
              <a:rPr lang="en-US" sz="2400" kern="1200" dirty="0">
                <a:solidFill>
                  <a:srgbClr val="000000"/>
                </a:solidFill>
                <a:latin typeface="+mn-lt"/>
                <a:ea typeface="+mn-ea"/>
                <a:cs typeface="+mn-cs"/>
              </a:rPr>
              <a:t>—a praiseworthy action, but not required.</a:t>
            </a:r>
          </a:p>
          <a:p>
            <a:pPr marL="1144778" lvl="2" indent="-230378" defTabSz="685800">
              <a:spcAft>
                <a:spcPct val="0"/>
              </a:spcAft>
              <a:buSzPts val="2400"/>
            </a:pPr>
            <a:r>
              <a:rPr lang="en-US" sz="2400" kern="1200" dirty="0">
                <a:solidFill>
                  <a:srgbClr val="000000"/>
                </a:solidFill>
                <a:latin typeface="+mn-lt"/>
                <a:ea typeface="+mn-ea"/>
                <a:cs typeface="+mn-cs"/>
              </a:rPr>
              <a:t>Giving to charity, developing your business skills and abilities.</a:t>
            </a:r>
          </a:p>
        </p:txBody>
      </p:sp>
    </p:spTree>
    <p:extLst>
      <p:ext uri="{BB962C8B-B14F-4D97-AF65-F5344CB8AC3E}">
        <p14:creationId xmlns:p14="http://schemas.microsoft.com/office/powerpoint/2010/main" val="267889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1-1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Why is Introduction to 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the most important class in the business school?</a:t>
            </a:r>
          </a:p>
          <a:p>
            <a:pPr marL="0" indent="0" defTabSz="685800">
              <a:buSzPts val="2400"/>
              <a:buNone/>
              <a:tabLst/>
            </a:pPr>
            <a:r>
              <a:rPr lang="en-US" sz="2400" b="1" kern="1200" dirty="0">
                <a:solidFill>
                  <a:schemeClr val="tx2"/>
                </a:solidFill>
                <a:latin typeface="Arial (Body)"/>
                <a:ea typeface="+mn-ea"/>
                <a:cs typeface="+mn-cs"/>
              </a:rPr>
              <a:t>1-2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will 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affect me?</a:t>
            </a:r>
          </a:p>
          <a:p>
            <a:pPr marL="0" indent="0" defTabSz="685800">
              <a:buSzPts val="2400"/>
              <a:buNone/>
              <a:tabLst/>
            </a:pPr>
            <a:r>
              <a:rPr lang="en-US" sz="2400" b="1" kern="1200" dirty="0">
                <a:solidFill>
                  <a:schemeClr val="tx2"/>
                </a:solidFill>
                <a:latin typeface="Arial (Body)"/>
                <a:ea typeface="+mn-ea"/>
                <a:cs typeface="+mn-cs"/>
              </a:rPr>
              <a:t>1-3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Why are </a:t>
            </a:r>
            <a:r>
              <a:rPr lang="pt-BR" sz="2400" kern="1200" dirty="0">
                <a:solidFill>
                  <a:srgbClr val="000000"/>
                </a:solidFill>
                <a:latin typeface="Arial (Body)"/>
                <a:ea typeface="+mn-ea"/>
                <a:cs typeface="+mn-cs"/>
              </a:rPr>
              <a:t>M</a:t>
            </a:r>
            <a:r>
              <a:rPr lang="pt-BR" sz="100" kern="1200" dirty="0">
                <a:solidFill>
                  <a:srgbClr val="000000"/>
                </a:solidFill>
                <a:latin typeface="Arial (Body)"/>
                <a:ea typeface="+mn-ea"/>
                <a:cs typeface="+mn-cs"/>
              </a:rPr>
              <a:t> </a:t>
            </a:r>
            <a:r>
              <a:rPr lang="pt-BR" sz="2400" kern="1200" dirty="0">
                <a:solidFill>
                  <a:srgbClr val="000000"/>
                </a:solidFill>
                <a:latin typeface="Arial (Body)"/>
                <a:ea typeface="+mn-ea"/>
                <a:cs typeface="+mn-cs"/>
              </a:rPr>
              <a:t>I</a:t>
            </a:r>
            <a:r>
              <a:rPr lang="pt-BR" sz="100" kern="1200" dirty="0">
                <a:solidFill>
                  <a:srgbClr val="000000"/>
                </a:solidFill>
                <a:latin typeface="Arial (Body)"/>
                <a:ea typeface="+mn-ea"/>
                <a:cs typeface="+mn-cs"/>
              </a:rPr>
              <a:t> </a:t>
            </a:r>
            <a:r>
              <a:rPr lang="pt-BR" sz="2400" kern="1200" dirty="0">
                <a:solidFill>
                  <a:srgbClr val="000000"/>
                </a:solidFill>
                <a:latin typeface="Arial (Body)"/>
                <a:ea typeface="+mn-ea"/>
                <a:cs typeface="+mn-cs"/>
              </a:rPr>
              <a:t>S–related </a:t>
            </a:r>
            <a:r>
              <a:rPr lang="en-US" sz="2400" kern="1200" dirty="0">
                <a:solidFill>
                  <a:srgbClr val="000000"/>
                </a:solidFill>
                <a:latin typeface="Arial (Body)"/>
                <a:ea typeface="+mn-ea"/>
                <a:cs typeface="+mn-cs"/>
              </a:rPr>
              <a:t>jobs in high demand?</a:t>
            </a:r>
          </a:p>
          <a:p>
            <a:pPr marL="0" indent="0" defTabSz="685800">
              <a:buSzPts val="2400"/>
              <a:buNone/>
              <a:tabLst/>
            </a:pPr>
            <a:r>
              <a:rPr lang="en-US" sz="2400" b="1" kern="1200" dirty="0">
                <a:solidFill>
                  <a:schemeClr val="tx2"/>
                </a:solidFill>
                <a:latin typeface="Arial (Body)"/>
                <a:ea typeface="+mn-ea"/>
                <a:cs typeface="+mn-cs"/>
              </a:rPr>
              <a:t>1-4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is 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a:t>
            </a:r>
          </a:p>
          <a:p>
            <a:pPr marL="0" indent="0" defTabSz="685800">
              <a:buSzPts val="2400"/>
              <a:buNone/>
              <a:tabLst/>
            </a:pPr>
            <a:r>
              <a:rPr lang="en-US" sz="2400" b="1" kern="1200" dirty="0">
                <a:solidFill>
                  <a:schemeClr val="tx2"/>
                </a:solidFill>
                <a:latin typeface="Arial (Body)"/>
                <a:ea typeface="+mn-ea"/>
                <a:cs typeface="+mn-cs"/>
              </a:rPr>
              <a:t>1-5 </a:t>
            </a:r>
            <a:r>
              <a:rPr lang="en-US" sz="2400" kern="1200" dirty="0">
                <a:solidFill>
                  <a:srgbClr val="000000"/>
                </a:solidFill>
                <a:latin typeface="Arial (Body)"/>
                <a:ea typeface="+mn-ea"/>
                <a:cs typeface="+mn-cs"/>
              </a:rPr>
              <a:t>What is information?</a:t>
            </a:r>
          </a:p>
          <a:p>
            <a:pPr marL="0" indent="0" defTabSz="685800">
              <a:buSzPts val="2400"/>
              <a:buNone/>
              <a:tabLst/>
            </a:pPr>
            <a:r>
              <a:rPr lang="en-US" sz="2400" b="1" kern="1200" dirty="0">
                <a:solidFill>
                  <a:schemeClr val="tx2"/>
                </a:solidFill>
                <a:latin typeface="Arial (Body)"/>
                <a:ea typeface="+mn-ea"/>
                <a:cs typeface="+mn-cs"/>
              </a:rPr>
              <a:t>1-6 </a:t>
            </a:r>
            <a:r>
              <a:rPr lang="en-US" sz="2400" kern="1200" dirty="0">
                <a:solidFill>
                  <a:srgbClr val="000000"/>
                </a:solidFill>
                <a:latin typeface="Arial (Body)"/>
                <a:ea typeface="+mn-ea"/>
                <a:cs typeface="+mn-cs"/>
              </a:rPr>
              <a:t>What data characteristics are necessary for quality information?</a:t>
            </a:r>
          </a:p>
        </p:txBody>
      </p:sp>
    </p:spTree>
    <p:extLst>
      <p:ext uri="{BB962C8B-B14F-4D97-AF65-F5344CB8AC3E}">
        <p14:creationId xmlns:p14="http://schemas.microsoft.com/office/powerpoint/2010/main" val="486486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Imperfect Duty of Business Professionals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Ethics Guide: Ethics and Professional Responsibility</a:t>
            </a:r>
          </a:p>
          <a:p>
            <a:pPr marL="255651" indent="-255651" defTabSz="685800">
              <a:spcAft>
                <a:spcPct val="0"/>
              </a:spcAft>
              <a:buSzPts val="2400"/>
            </a:pPr>
            <a:r>
              <a:rPr lang="en-US" sz="2400" kern="1200" dirty="0">
                <a:solidFill>
                  <a:srgbClr val="000000"/>
                </a:solidFill>
                <a:latin typeface="+mn-lt"/>
                <a:ea typeface="+mn-ea"/>
                <a:cs typeface="+mn-cs"/>
              </a:rPr>
              <a:t>Imperfect duties</a:t>
            </a:r>
          </a:p>
          <a:p>
            <a:pPr marL="741553" lvl="1" indent="-284353" defTabSz="685800">
              <a:spcAft>
                <a:spcPct val="0"/>
              </a:spcAft>
              <a:buSzPts val="2400"/>
            </a:pPr>
            <a:r>
              <a:rPr lang="en-US" sz="2400" kern="1200" dirty="0">
                <a:solidFill>
                  <a:srgbClr val="000000"/>
                </a:solidFill>
                <a:latin typeface="+mn-lt"/>
                <a:ea typeface="+mn-ea"/>
                <a:cs typeface="+mn-cs"/>
              </a:rPr>
              <a:t>Cultivating your talent is a professional responsibility.</a:t>
            </a:r>
          </a:p>
          <a:p>
            <a:pPr marL="741553" lvl="1" indent="-284353" defTabSz="685800">
              <a:spcAft>
                <a:spcPct val="0"/>
              </a:spcAft>
              <a:buSzPts val="2400"/>
            </a:pPr>
            <a:r>
              <a:rPr lang="en-US" sz="2400" kern="1200" dirty="0">
                <a:solidFill>
                  <a:srgbClr val="000000"/>
                </a:solidFill>
                <a:latin typeface="+mn-lt"/>
                <a:ea typeface="+mn-ea"/>
                <a:cs typeface="+mn-cs"/>
              </a:rPr>
              <a:t>Obtaining skills necessary to accomplish your job.</a:t>
            </a:r>
          </a:p>
          <a:p>
            <a:pPr marL="741553" lvl="1" indent="-284353" defTabSz="685800">
              <a:spcAft>
                <a:spcPct val="0"/>
              </a:spcAft>
              <a:buSzPts val="2400"/>
            </a:pPr>
            <a:r>
              <a:rPr lang="en-US" sz="2400" kern="1200" dirty="0">
                <a:solidFill>
                  <a:srgbClr val="000000"/>
                </a:solidFill>
                <a:latin typeface="+mn-lt"/>
                <a:ea typeface="+mn-ea"/>
                <a:cs typeface="+mn-cs"/>
              </a:rPr>
              <a:t>Continuing to develop business skills and abilities throughout your career.</a:t>
            </a:r>
          </a:p>
        </p:txBody>
      </p:sp>
    </p:spTree>
    <p:extLst>
      <p:ext uri="{BB962C8B-B14F-4D97-AF65-F5344CB8AC3E}">
        <p14:creationId xmlns:p14="http://schemas.microsoft.com/office/powerpoint/2010/main" val="225886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Arial" charset="0"/>
              </a:rPr>
              <a:t>Five-Component Careers</a:t>
            </a:r>
            <a:endParaRPr lang="en-US" kern="1200" dirty="0">
              <a:latin typeface="Times New Roman" panose="02020603050405020304" pitchFamily="18" charset="0"/>
              <a:ea typeface="+mj-ea"/>
              <a:cs typeface="Times New Roman" panose="02020603050405020304" pitchFamily="18" charset="0"/>
            </a:endParaRPr>
          </a:p>
        </p:txBody>
      </p:sp>
      <p:sp>
        <p:nvSpPr>
          <p:cNvPr id="7" name="Text Placeholder 6"/>
          <p:cNvSpPr>
            <a:spLocks noGrp="1"/>
          </p:cNvSpPr>
          <p:nvPr>
            <p:ph type="body" idx="1"/>
          </p:nvPr>
        </p:nvSpPr>
        <p:spPr>
          <a:xfrm>
            <a:off x="1981200" y="1600201"/>
            <a:ext cx="8229600" cy="333375"/>
          </a:xfrm>
        </p:spPr>
        <p:txBody>
          <a:bodyPr/>
          <a:lstStyle/>
          <a:p>
            <a:pPr marL="0" indent="0">
              <a:buNone/>
            </a:pPr>
            <a:r>
              <a:rPr lang="en-US" sz="1400" dirty="0">
                <a:latin typeface="+mn-lt"/>
              </a:rPr>
              <a:t>Career Guide</a:t>
            </a:r>
          </a:p>
        </p:txBody>
      </p:sp>
      <p:graphicFrame>
        <p:nvGraphicFramePr>
          <p:cNvPr id="5" name="Table 4"/>
          <p:cNvGraphicFramePr>
            <a:graphicFrameLocks noGrp="1"/>
          </p:cNvGraphicFramePr>
          <p:nvPr>
            <p:extLst>
              <p:ext uri="{D42A27DB-BD31-4B8C-83A1-F6EECF244321}">
                <p14:modId xmlns:p14="http://schemas.microsoft.com/office/powerpoint/2010/main" val="3654118848"/>
              </p:ext>
            </p:extLst>
          </p:nvPr>
        </p:nvGraphicFramePr>
        <p:xfrm>
          <a:off x="1971677" y="2133600"/>
          <a:ext cx="8229599" cy="4161692"/>
        </p:xfrm>
        <a:graphic>
          <a:graphicData uri="http://schemas.openxmlformats.org/drawingml/2006/table">
            <a:tbl>
              <a:tblPr firstRow="1" bandRow="1">
                <a:tableStyleId>{5C22544A-7EE6-4342-B048-85BDC9FD1C3A}</a:tableStyleId>
              </a:tblPr>
              <a:tblGrid>
                <a:gridCol w="1380955">
                  <a:extLst>
                    <a:ext uri="{9D8B030D-6E8A-4147-A177-3AD203B41FA5}">
                      <a16:colId xmlns:a16="http://schemas.microsoft.com/office/drawing/2014/main" val="300397692"/>
                    </a:ext>
                  </a:extLst>
                </a:gridCol>
                <a:gridCol w="1240864">
                  <a:extLst>
                    <a:ext uri="{9D8B030D-6E8A-4147-A177-3AD203B41FA5}">
                      <a16:colId xmlns:a16="http://schemas.microsoft.com/office/drawing/2014/main" val="1828782761"/>
                    </a:ext>
                  </a:extLst>
                </a:gridCol>
                <a:gridCol w="1401945">
                  <a:extLst>
                    <a:ext uri="{9D8B030D-6E8A-4147-A177-3AD203B41FA5}">
                      <a16:colId xmlns:a16="http://schemas.microsoft.com/office/drawing/2014/main" val="3199277851"/>
                    </a:ext>
                  </a:extLst>
                </a:gridCol>
                <a:gridCol w="1401945">
                  <a:extLst>
                    <a:ext uri="{9D8B030D-6E8A-4147-A177-3AD203B41FA5}">
                      <a16:colId xmlns:a16="http://schemas.microsoft.com/office/drawing/2014/main" val="1897398974"/>
                    </a:ext>
                  </a:extLst>
                </a:gridCol>
                <a:gridCol w="1401945">
                  <a:extLst>
                    <a:ext uri="{9D8B030D-6E8A-4147-A177-3AD203B41FA5}">
                      <a16:colId xmlns:a16="http://schemas.microsoft.com/office/drawing/2014/main" val="1336654916"/>
                    </a:ext>
                  </a:extLst>
                </a:gridCol>
                <a:gridCol w="1401945">
                  <a:extLst>
                    <a:ext uri="{9D8B030D-6E8A-4147-A177-3AD203B41FA5}">
                      <a16:colId xmlns:a16="http://schemas.microsoft.com/office/drawing/2014/main" val="344786783"/>
                    </a:ext>
                  </a:extLst>
                </a:gridCol>
              </a:tblGrid>
              <a:tr h="315280">
                <a:tc>
                  <a:txBody>
                    <a:bodyPr/>
                    <a:lstStyle/>
                    <a:p>
                      <a:pPr algn="l" fontAlgn="ctr"/>
                      <a:endParaRPr lang="en-US" sz="1400" b="0" i="0" u="none" strike="noStrike" dirty="0">
                        <a:solidFill>
                          <a:schemeClr val="bg1"/>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u="none" strike="noStrike" dirty="0">
                          <a:solidFill>
                            <a:srgbClr val="000000"/>
                          </a:solidFill>
                          <a:effectLst/>
                        </a:rPr>
                        <a:t>Hardware</a:t>
                      </a:r>
                      <a:endParaRPr lang="en-US" sz="1400" b="1"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u="none" strike="noStrike" dirty="0">
                          <a:solidFill>
                            <a:srgbClr val="000000"/>
                          </a:solidFill>
                          <a:effectLst/>
                        </a:rPr>
                        <a:t>Software</a:t>
                      </a:r>
                      <a:endParaRPr lang="en-US" sz="1400" b="1"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u="none" strike="noStrike" dirty="0">
                          <a:solidFill>
                            <a:srgbClr val="000000"/>
                          </a:solidFill>
                          <a:effectLst/>
                        </a:rPr>
                        <a:t>Data</a:t>
                      </a:r>
                      <a:endParaRPr lang="en-US" sz="1400" b="1"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u="none" strike="noStrike" dirty="0">
                          <a:solidFill>
                            <a:srgbClr val="000000"/>
                          </a:solidFill>
                          <a:effectLst/>
                        </a:rPr>
                        <a:t>Procedures</a:t>
                      </a:r>
                      <a:endParaRPr lang="en-US" sz="1400" b="1"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u="none" strike="noStrike" dirty="0">
                          <a:solidFill>
                            <a:srgbClr val="000000"/>
                          </a:solidFill>
                          <a:effectLst/>
                        </a:rPr>
                        <a:t>People</a:t>
                      </a:r>
                      <a:endParaRPr lang="en-US" sz="1400" b="1"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27279976"/>
                  </a:ext>
                </a:extLst>
              </a:tr>
              <a:tr h="756671">
                <a:tc>
                  <a:txBody>
                    <a:bodyPr/>
                    <a:lstStyle/>
                    <a:p>
                      <a:pPr algn="l" fontAlgn="ctr"/>
                      <a:r>
                        <a:rPr lang="en-US" sz="1400" u="none" strike="noStrike" dirty="0">
                          <a:effectLst/>
                        </a:rPr>
                        <a:t>Sales &amp; Marketing</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Vendors </a:t>
                      </a:r>
                      <a:br>
                        <a:rPr lang="en-US" sz="1400" u="none" strike="noStrike" dirty="0">
                          <a:effectLst/>
                        </a:rPr>
                      </a:br>
                      <a:r>
                        <a:rPr lang="en-US" sz="1400" u="none" strike="noStrike" dirty="0">
                          <a:effectLst/>
                        </a:rPr>
                        <a:t>(I</a:t>
                      </a:r>
                      <a:r>
                        <a:rPr lang="en-US" sz="100" u="none" strike="noStrike" dirty="0">
                          <a:effectLst/>
                        </a:rPr>
                        <a:t> </a:t>
                      </a:r>
                      <a:r>
                        <a:rPr lang="en-US" sz="1400" u="none" strike="noStrike" dirty="0">
                          <a:effectLst/>
                        </a:rPr>
                        <a:t>B</a:t>
                      </a:r>
                      <a:r>
                        <a:rPr lang="en-US" sz="100" u="none" strike="noStrike" dirty="0">
                          <a:effectLst/>
                        </a:rPr>
                        <a:t> </a:t>
                      </a:r>
                      <a:r>
                        <a:rPr lang="en-US" sz="1400" u="none" strike="noStrike" dirty="0">
                          <a:effectLst/>
                        </a:rPr>
                        <a:t>M, Cisco, etc.)</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Vendors </a:t>
                      </a:r>
                      <a:br>
                        <a:rPr lang="en-US" sz="1400" u="none" strike="noStrike" dirty="0">
                          <a:effectLst/>
                        </a:rPr>
                      </a:br>
                      <a:r>
                        <a:rPr lang="en-US" sz="1400" u="none" strike="noStrike" dirty="0">
                          <a:effectLst/>
                        </a:rPr>
                        <a:t>(Microsoft, Oracle, etc.)</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Vendors </a:t>
                      </a:r>
                      <a:br>
                        <a:rPr lang="en-US" sz="1400" u="none" strike="noStrike" dirty="0">
                          <a:effectLst/>
                        </a:rPr>
                      </a:br>
                      <a:r>
                        <a:rPr lang="en-US" sz="1400" u="none" strike="noStrike" dirty="0">
                          <a:effectLst/>
                        </a:rPr>
                        <a:t>(Acxiom, Google, etc.)</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Vendors </a:t>
                      </a:r>
                      <a:br>
                        <a:rPr lang="en-US" sz="1400" u="none" strike="noStrike" dirty="0">
                          <a:effectLst/>
                        </a:rPr>
                      </a:br>
                      <a:r>
                        <a:rPr lang="en-US" sz="1400" u="none" strike="noStrike" dirty="0">
                          <a:effectLst/>
                        </a:rPr>
                        <a:t>(S</a:t>
                      </a:r>
                      <a:r>
                        <a:rPr lang="en-US" sz="100" u="none" strike="noStrike" dirty="0">
                          <a:effectLst/>
                        </a:rPr>
                        <a:t> </a:t>
                      </a:r>
                      <a:r>
                        <a:rPr lang="en-US" sz="1400" u="none" strike="noStrike" dirty="0">
                          <a:effectLst/>
                        </a:rPr>
                        <a:t>A</a:t>
                      </a:r>
                      <a:r>
                        <a:rPr lang="en-US" sz="100" u="none" strike="noStrike" dirty="0">
                          <a:effectLst/>
                        </a:rPr>
                        <a:t> </a:t>
                      </a:r>
                      <a:r>
                        <a:rPr lang="en-US" sz="1400" u="none" strike="noStrike" dirty="0">
                          <a:effectLst/>
                        </a:rPr>
                        <a:t>P, Infor, Oracle)</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Recruiters </a:t>
                      </a:r>
                      <a:br>
                        <a:rPr lang="en-US" sz="1400" u="none" strike="noStrike" dirty="0">
                          <a:effectLst/>
                        </a:rPr>
                      </a:br>
                      <a:r>
                        <a:rPr lang="en-US" sz="1400" u="none" strike="noStrike" dirty="0">
                          <a:effectLst/>
                        </a:rPr>
                        <a:t>(Robert Half, Lucas Group)</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30153302"/>
                  </a:ext>
                </a:extLst>
              </a:tr>
              <a:tr h="977367">
                <a:tc>
                  <a:txBody>
                    <a:bodyPr/>
                    <a:lstStyle/>
                    <a:p>
                      <a:pPr algn="l" fontAlgn="ctr"/>
                      <a:r>
                        <a:rPr lang="en-US" sz="1400" u="none" strike="noStrike" dirty="0">
                          <a:effectLst/>
                        </a:rPr>
                        <a:t>Support</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Vendors </a:t>
                      </a:r>
                      <a:br>
                        <a:rPr lang="en-US" sz="1400" u="none" strike="noStrike" dirty="0">
                          <a:effectLst/>
                        </a:rPr>
                      </a:br>
                      <a:r>
                        <a:rPr lang="en-US" sz="1400" u="none" strike="noStrike" dirty="0">
                          <a:effectLst/>
                        </a:rPr>
                        <a:t>Internal M</a:t>
                      </a:r>
                      <a:r>
                        <a:rPr lang="en-US" sz="100" u="none" strike="noStrike" dirty="0">
                          <a:effectLst/>
                        </a:rPr>
                        <a:t> </a:t>
                      </a:r>
                      <a:r>
                        <a:rPr lang="en-US" sz="1400" u="none" strike="noStrike" dirty="0">
                          <a:effectLst/>
                        </a:rPr>
                        <a:t>I</a:t>
                      </a:r>
                      <a:r>
                        <a:rPr lang="en-US" sz="100" u="none" strike="noStrike" dirty="0">
                          <a:effectLst/>
                        </a:rPr>
                        <a:t> </a:t>
                      </a:r>
                      <a:r>
                        <a:rPr lang="en-US" sz="1400" u="none" strike="noStrike" dirty="0">
                          <a:effectLst/>
                        </a:rPr>
                        <a:t>S</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Vendors </a:t>
                      </a:r>
                      <a:br>
                        <a:rPr lang="en-US" sz="1400" u="none" strike="noStrike" dirty="0">
                          <a:effectLst/>
                        </a:rPr>
                      </a:br>
                      <a:r>
                        <a:rPr lang="en-US" sz="1400" u="none" strike="noStrike" dirty="0">
                          <a:effectLst/>
                        </a:rPr>
                        <a:t>Internal M</a:t>
                      </a:r>
                      <a:r>
                        <a:rPr lang="en-US" sz="100" u="none" strike="noStrike" dirty="0">
                          <a:effectLst/>
                        </a:rPr>
                        <a:t> </a:t>
                      </a:r>
                      <a:r>
                        <a:rPr lang="en-US" sz="1400" u="none" strike="noStrike" dirty="0">
                          <a:effectLst/>
                        </a:rPr>
                        <a:t>I</a:t>
                      </a:r>
                      <a:r>
                        <a:rPr lang="en-US" sz="100" u="none" strike="noStrike" dirty="0">
                          <a:effectLst/>
                        </a:rPr>
                        <a:t> </a:t>
                      </a:r>
                      <a:r>
                        <a:rPr lang="en-US" sz="1400" u="none" strike="noStrike" dirty="0">
                          <a:effectLst/>
                        </a:rPr>
                        <a:t>S</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Database administration </a:t>
                      </a:r>
                      <a:br>
                        <a:rPr lang="en-US" sz="1400" u="none" strike="noStrike" dirty="0">
                          <a:effectLst/>
                        </a:rPr>
                      </a:br>
                      <a:r>
                        <a:rPr lang="en-US" sz="1400" u="none" strike="noStrike" dirty="0">
                          <a:effectLst/>
                        </a:rPr>
                        <a:t>Security</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Vendors and internal customer support</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Customer support </a:t>
                      </a:r>
                      <a:br>
                        <a:rPr lang="en-US" sz="1400" u="none" strike="noStrike" dirty="0">
                          <a:effectLst/>
                        </a:rPr>
                      </a:br>
                      <a:r>
                        <a:rPr lang="en-US" sz="1400" u="none" strike="noStrike" dirty="0">
                          <a:effectLst/>
                        </a:rPr>
                        <a:t>Training</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07699344"/>
                  </a:ext>
                </a:extLst>
              </a:tr>
              <a:tr h="1198063">
                <a:tc>
                  <a:txBody>
                    <a:bodyPr/>
                    <a:lstStyle/>
                    <a:p>
                      <a:pPr algn="l" fontAlgn="ctr"/>
                      <a:r>
                        <a:rPr lang="en-US" sz="1400" u="none" strike="noStrike" dirty="0">
                          <a:effectLst/>
                        </a:rPr>
                        <a:t>Development</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Computer engineering </a:t>
                      </a:r>
                      <a:br>
                        <a:rPr lang="en-US" sz="1400" u="none" strike="noStrike" dirty="0">
                          <a:effectLst/>
                        </a:rPr>
                      </a:br>
                      <a:r>
                        <a:rPr lang="en-US" sz="1400" u="none" strike="noStrike" dirty="0">
                          <a:effectLst/>
                        </a:rPr>
                        <a:t>Internal M</a:t>
                      </a:r>
                      <a:r>
                        <a:rPr lang="en-US" sz="100" u="none" strike="noStrike" dirty="0">
                          <a:effectLst/>
                        </a:rPr>
                        <a:t> </a:t>
                      </a:r>
                      <a:r>
                        <a:rPr lang="en-US" sz="1400" u="none" strike="noStrike" dirty="0">
                          <a:effectLst/>
                        </a:rPr>
                        <a:t>I</a:t>
                      </a:r>
                      <a:r>
                        <a:rPr lang="en-US" sz="100" u="none" strike="noStrike" dirty="0">
                          <a:effectLst/>
                        </a:rPr>
                        <a:t> </a:t>
                      </a:r>
                      <a:r>
                        <a:rPr lang="en-US" sz="1400" u="none" strike="noStrike" dirty="0">
                          <a:effectLst/>
                        </a:rPr>
                        <a:t>S</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Application programmer </a:t>
                      </a:r>
                      <a:br>
                        <a:rPr lang="en-US" sz="1400" u="none" strike="noStrike" dirty="0">
                          <a:effectLst/>
                        </a:rPr>
                      </a:br>
                      <a:r>
                        <a:rPr lang="en-US" sz="1400" u="none" strike="noStrike" dirty="0">
                          <a:effectLst/>
                        </a:rPr>
                        <a:t>Quality test Engineer</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Data modeler </a:t>
                      </a:r>
                      <a:br>
                        <a:rPr lang="en-US" sz="1400" u="none" strike="noStrike" dirty="0">
                          <a:effectLst/>
                        </a:rPr>
                      </a:br>
                      <a:r>
                        <a:rPr lang="en-US" sz="1400" u="none" strike="noStrike" dirty="0">
                          <a:effectLst/>
                        </a:rPr>
                        <a:t>Database design </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Business process management </a:t>
                      </a:r>
                      <a:br>
                        <a:rPr lang="en-US" sz="1400" u="none" strike="noStrike" dirty="0">
                          <a:effectLst/>
                        </a:rPr>
                      </a:br>
                      <a:r>
                        <a:rPr lang="en-US" sz="1400" u="none" strike="noStrike" dirty="0">
                          <a:effectLst/>
                        </a:rPr>
                        <a:t>Process reengineering</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Training </a:t>
                      </a:r>
                      <a:br>
                        <a:rPr lang="en-US" sz="1400" u="none" strike="noStrike" dirty="0">
                          <a:effectLst/>
                        </a:rPr>
                      </a:br>
                      <a:r>
                        <a:rPr lang="en-US" sz="1400" u="none" strike="noStrike" dirty="0">
                          <a:effectLst/>
                        </a:rPr>
                        <a:t>Internal M</a:t>
                      </a:r>
                      <a:r>
                        <a:rPr lang="en-US" sz="100" u="none" strike="noStrike" dirty="0">
                          <a:effectLst/>
                        </a:rPr>
                        <a:t> </a:t>
                      </a:r>
                      <a:r>
                        <a:rPr lang="en-US" sz="1400" u="none" strike="noStrike" dirty="0">
                          <a:effectLst/>
                        </a:rPr>
                        <a:t>I</a:t>
                      </a:r>
                      <a:r>
                        <a:rPr lang="en-US" sz="100" u="none" strike="noStrike" dirty="0">
                          <a:effectLst/>
                        </a:rPr>
                        <a:t> </a:t>
                      </a:r>
                      <a:r>
                        <a:rPr lang="en-US" sz="1400" u="none" strike="noStrike" dirty="0">
                          <a:effectLst/>
                        </a:rPr>
                        <a:t>S recruiting</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4211510"/>
                  </a:ext>
                </a:extLst>
              </a:tr>
              <a:tr h="535975">
                <a:tc>
                  <a:txBody>
                    <a:bodyPr/>
                    <a:lstStyle/>
                    <a:p>
                      <a:pPr algn="l" fontAlgn="ctr"/>
                      <a:r>
                        <a:rPr lang="en-US" sz="1400" u="none" strike="noStrike" dirty="0">
                          <a:effectLst/>
                        </a:rPr>
                        <a:t>Management</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Internal M</a:t>
                      </a:r>
                      <a:r>
                        <a:rPr lang="en-US" sz="100" u="none" strike="noStrike" dirty="0">
                          <a:effectLst/>
                        </a:rPr>
                        <a:t> </a:t>
                      </a:r>
                      <a:r>
                        <a:rPr lang="en-US" sz="1400" u="none" strike="noStrike" dirty="0">
                          <a:effectLst/>
                        </a:rPr>
                        <a:t>I</a:t>
                      </a:r>
                      <a:r>
                        <a:rPr lang="en-US" sz="100" u="none" strike="noStrike" dirty="0">
                          <a:effectLst/>
                        </a:rPr>
                        <a:t> </a:t>
                      </a:r>
                      <a:r>
                        <a:rPr lang="en-US" sz="1400" u="none" strike="noStrike" dirty="0">
                          <a:effectLst/>
                        </a:rPr>
                        <a:t>S</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Internal M</a:t>
                      </a:r>
                      <a:r>
                        <a:rPr lang="en-US" sz="100" u="none" strike="noStrike" dirty="0">
                          <a:effectLst/>
                        </a:rPr>
                        <a:t> </a:t>
                      </a:r>
                      <a:r>
                        <a:rPr lang="en-US" sz="1400" u="none" strike="noStrike" dirty="0">
                          <a:effectLst/>
                        </a:rPr>
                        <a:t>I</a:t>
                      </a:r>
                      <a:r>
                        <a:rPr lang="en-US" sz="100" u="none" strike="noStrike" dirty="0">
                          <a:effectLst/>
                        </a:rPr>
                        <a:t> </a:t>
                      </a:r>
                      <a:r>
                        <a:rPr lang="en-US" sz="1400" u="none" strike="noStrike" dirty="0">
                          <a:effectLst/>
                        </a:rPr>
                        <a:t>S</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Data administration</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Project management</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rPr>
                        <a:t>Technical management</a:t>
                      </a: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55623166"/>
                  </a:ext>
                </a:extLst>
              </a:tr>
              <a:tr h="378336">
                <a:tc>
                  <a:txBody>
                    <a:bodyPr/>
                    <a:lstStyle/>
                    <a:p>
                      <a:pPr algn="l" fontAlgn="ctr"/>
                      <a:r>
                        <a:rPr lang="en-US" sz="1400" b="0" i="0" u="none" strike="noStrike" cap="none" dirty="0">
                          <a:solidFill>
                            <a:schemeClr val="dk1"/>
                          </a:solidFill>
                          <a:effectLst/>
                          <a:latin typeface="+mn-lt"/>
                          <a:ea typeface="+mn-ea"/>
                          <a:cs typeface="+mn-cs"/>
                          <a:sym typeface="Arial"/>
                        </a:rPr>
                        <a:t>Consulting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5">
                  <a:txBody>
                    <a:bodyPr/>
                    <a:lstStyle/>
                    <a:p>
                      <a:pPr algn="l" fontAlgn="ctr"/>
                      <a:r>
                        <a:rPr lang="en-US" sz="1400" b="0" i="0" u="none" strike="noStrike" cap="none" dirty="0">
                          <a:solidFill>
                            <a:schemeClr val="dk1"/>
                          </a:solidFill>
                          <a:effectLst/>
                          <a:latin typeface="+mn-lt"/>
                          <a:ea typeface="+mn-ea"/>
                          <a:cs typeface="+mn-cs"/>
                          <a:sym typeface="Arial"/>
                        </a:rPr>
                        <a:t>Project management, development, pre- and postsale support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ct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ct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ct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ctr"/>
                      <a:endParaRPr lang="en-US" sz="14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39771291"/>
                  </a:ext>
                </a:extLst>
              </a:tr>
            </a:tbl>
          </a:graphicData>
        </a:graphic>
      </p:graphicFrame>
    </p:spTree>
    <p:extLst>
      <p:ext uri="{BB962C8B-B14F-4D97-AF65-F5344CB8AC3E}">
        <p14:creationId xmlns:p14="http://schemas.microsoft.com/office/powerpoint/2010/main" val="2899269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Active Review</a:t>
            </a:r>
          </a:p>
        </p:txBody>
      </p:sp>
      <p:sp>
        <p:nvSpPr>
          <p:cNvPr id="3" name="Text Placeholder 2"/>
          <p:cNvSpPr>
            <a:spLocks noGrp="1"/>
          </p:cNvSpPr>
          <p:nvPr>
            <p:ph type="body" idx="1"/>
          </p:nvPr>
        </p:nvSpPr>
        <p:spPr>
          <a:xfrm>
            <a:off x="1981200" y="1600200"/>
            <a:ext cx="8229600" cy="4211515"/>
          </a:xfrm>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mn-lt"/>
                <a:ea typeface="+mn-ea"/>
                <a:cs typeface="+mn-cs"/>
              </a:rPr>
              <a:t>1-1</a:t>
            </a:r>
            <a:r>
              <a:rPr lang="en-US" sz="2400" b="1" kern="1200" dirty="0">
                <a:solidFill>
                  <a:srgbClr val="000000"/>
                </a:solidFill>
                <a:latin typeface="+mn-lt"/>
                <a:ea typeface="+mn-ea"/>
                <a:cs typeface="+mn-cs"/>
              </a:rPr>
              <a:t> </a:t>
            </a:r>
            <a:r>
              <a:rPr lang="en-US" sz="2400" kern="1200" dirty="0">
                <a:solidFill>
                  <a:srgbClr val="000000"/>
                </a:solidFill>
                <a:latin typeface="+mn-lt"/>
                <a:ea typeface="+mn-ea"/>
                <a:cs typeface="+mn-cs"/>
              </a:rPr>
              <a:t>Why is Introduction to M</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 the most important class in the business school?</a:t>
            </a:r>
          </a:p>
          <a:p>
            <a:pPr marL="0" indent="0" defTabSz="685800">
              <a:buSzPts val="2400"/>
              <a:buNone/>
              <a:tabLst/>
            </a:pPr>
            <a:r>
              <a:rPr lang="en-US" sz="2400" b="1" kern="1200" dirty="0">
                <a:solidFill>
                  <a:schemeClr val="tx2"/>
                </a:solidFill>
                <a:latin typeface="+mn-lt"/>
                <a:ea typeface="+mn-ea"/>
                <a:cs typeface="+mn-cs"/>
              </a:rPr>
              <a:t>1-2</a:t>
            </a:r>
            <a:r>
              <a:rPr lang="en-US" sz="2400" b="1" kern="1200" dirty="0">
                <a:solidFill>
                  <a:srgbClr val="000000"/>
                </a:solidFill>
                <a:latin typeface="+mn-lt"/>
                <a:ea typeface="+mn-ea"/>
                <a:cs typeface="+mn-cs"/>
              </a:rPr>
              <a:t> </a:t>
            </a:r>
            <a:r>
              <a:rPr lang="en-US" sz="2400" kern="1200" dirty="0">
                <a:solidFill>
                  <a:srgbClr val="000000"/>
                </a:solidFill>
                <a:latin typeface="+mn-lt"/>
                <a:ea typeface="+mn-ea"/>
                <a:cs typeface="+mn-cs"/>
              </a:rPr>
              <a:t>How will M</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 affect me?</a:t>
            </a:r>
          </a:p>
          <a:p>
            <a:pPr marL="0" indent="0" defTabSz="685800">
              <a:buSzPts val="2400"/>
              <a:buNone/>
              <a:tabLst/>
            </a:pPr>
            <a:r>
              <a:rPr lang="en-US" sz="2400" b="1" kern="1200" dirty="0">
                <a:solidFill>
                  <a:schemeClr val="tx2"/>
                </a:solidFill>
                <a:latin typeface="+mn-lt"/>
                <a:ea typeface="+mn-ea"/>
                <a:cs typeface="+mn-cs"/>
              </a:rPr>
              <a:t>1-3</a:t>
            </a:r>
            <a:r>
              <a:rPr lang="en-US" sz="2400" b="1" kern="1200" dirty="0">
                <a:solidFill>
                  <a:srgbClr val="000000"/>
                </a:solidFill>
                <a:latin typeface="+mn-lt"/>
                <a:ea typeface="+mn-ea"/>
                <a:cs typeface="+mn-cs"/>
              </a:rPr>
              <a:t> </a:t>
            </a:r>
            <a:r>
              <a:rPr lang="en-US" sz="2400" kern="1200" dirty="0">
                <a:solidFill>
                  <a:srgbClr val="000000"/>
                </a:solidFill>
                <a:latin typeface="+mn-lt"/>
                <a:ea typeface="+mn-ea"/>
                <a:cs typeface="+mn-cs"/>
              </a:rPr>
              <a:t>Why are </a:t>
            </a:r>
            <a:r>
              <a:rPr lang="pt-BR" sz="2400" kern="1200" dirty="0">
                <a:solidFill>
                  <a:srgbClr val="000000"/>
                </a:solidFill>
                <a:latin typeface="+mn-lt"/>
                <a:ea typeface="+mn-ea"/>
                <a:cs typeface="+mn-cs"/>
              </a:rPr>
              <a:t>M</a:t>
            </a:r>
            <a:r>
              <a:rPr lang="pt-BR" sz="100" kern="1200" dirty="0">
                <a:solidFill>
                  <a:srgbClr val="000000"/>
                </a:solidFill>
                <a:latin typeface="+mn-lt"/>
                <a:ea typeface="+mn-ea"/>
                <a:cs typeface="+mn-cs"/>
              </a:rPr>
              <a:t> </a:t>
            </a:r>
            <a:r>
              <a:rPr lang="pt-BR" sz="2400" kern="1200" dirty="0">
                <a:solidFill>
                  <a:srgbClr val="000000"/>
                </a:solidFill>
                <a:latin typeface="+mn-lt"/>
                <a:ea typeface="+mn-ea"/>
                <a:cs typeface="+mn-cs"/>
              </a:rPr>
              <a:t>I</a:t>
            </a:r>
            <a:r>
              <a:rPr lang="pt-BR" sz="100" kern="1200" dirty="0">
                <a:solidFill>
                  <a:srgbClr val="000000"/>
                </a:solidFill>
                <a:latin typeface="+mn-lt"/>
                <a:ea typeface="+mn-ea"/>
                <a:cs typeface="+mn-cs"/>
              </a:rPr>
              <a:t> </a:t>
            </a:r>
            <a:r>
              <a:rPr lang="pt-BR" sz="2400" kern="1200" dirty="0">
                <a:solidFill>
                  <a:srgbClr val="000000"/>
                </a:solidFill>
                <a:latin typeface="+mn-lt"/>
                <a:ea typeface="+mn-ea"/>
                <a:cs typeface="+mn-cs"/>
              </a:rPr>
              <a:t>S</a:t>
            </a:r>
            <a:r>
              <a:rPr lang="en-US" sz="2400" dirty="0">
                <a:latin typeface="+mn-lt"/>
              </a:rPr>
              <a:t>-</a:t>
            </a:r>
            <a:r>
              <a:rPr lang="pt-BR" sz="2400" kern="1200" dirty="0">
                <a:solidFill>
                  <a:srgbClr val="000000"/>
                </a:solidFill>
                <a:latin typeface="+mn-lt"/>
                <a:ea typeface="+mn-ea"/>
                <a:cs typeface="+mn-cs"/>
              </a:rPr>
              <a:t>related </a:t>
            </a:r>
            <a:r>
              <a:rPr lang="en-US" sz="2400" kern="1200" dirty="0">
                <a:solidFill>
                  <a:srgbClr val="000000"/>
                </a:solidFill>
                <a:latin typeface="+mn-lt"/>
                <a:ea typeface="+mn-ea"/>
                <a:cs typeface="+mn-cs"/>
              </a:rPr>
              <a:t>jobs in high demand?</a:t>
            </a:r>
          </a:p>
          <a:p>
            <a:pPr marL="0" indent="0" defTabSz="685800">
              <a:buSzPts val="2400"/>
              <a:buNone/>
            </a:pPr>
            <a:r>
              <a:rPr lang="en-US" sz="2400" b="1" kern="1200" dirty="0">
                <a:solidFill>
                  <a:schemeClr val="tx2"/>
                </a:solidFill>
                <a:latin typeface="+mn-lt"/>
                <a:ea typeface="+mn-ea"/>
                <a:cs typeface="+mn-cs"/>
              </a:rPr>
              <a:t>1-4</a:t>
            </a:r>
            <a:r>
              <a:rPr lang="en-US" sz="2400" b="1" kern="1200" dirty="0">
                <a:solidFill>
                  <a:srgbClr val="000000"/>
                </a:solidFill>
                <a:latin typeface="+mn-lt"/>
                <a:ea typeface="+mn-ea"/>
                <a:cs typeface="+mn-cs"/>
              </a:rPr>
              <a:t> </a:t>
            </a:r>
            <a:r>
              <a:rPr lang="en-IN" sz="2400" dirty="0">
                <a:solidFill>
                  <a:srgbClr val="000000"/>
                </a:solidFill>
                <a:latin typeface="Arial (Body)"/>
              </a:rPr>
              <a:t>What is MIS?</a:t>
            </a:r>
          </a:p>
          <a:p>
            <a:pPr marL="0" indent="0" defTabSz="685800">
              <a:buSzPts val="2400"/>
              <a:buNone/>
              <a:tabLst/>
            </a:pPr>
            <a:r>
              <a:rPr lang="en-US" sz="2400" b="1" kern="1200" dirty="0">
                <a:solidFill>
                  <a:schemeClr val="tx2"/>
                </a:solidFill>
                <a:latin typeface="+mn-lt"/>
                <a:ea typeface="+mn-ea"/>
                <a:cs typeface="+mn-cs"/>
              </a:rPr>
              <a:t>1-5</a:t>
            </a:r>
            <a:r>
              <a:rPr lang="en-US" sz="2400" b="1" kern="1200" dirty="0">
                <a:solidFill>
                  <a:srgbClr val="000000"/>
                </a:solidFill>
                <a:latin typeface="+mn-lt"/>
                <a:ea typeface="+mn-ea"/>
                <a:cs typeface="+mn-cs"/>
              </a:rPr>
              <a:t> </a:t>
            </a:r>
            <a:r>
              <a:rPr lang="en-IN" sz="2400" kern="1200" dirty="0">
                <a:solidFill>
                  <a:srgbClr val="000000"/>
                </a:solidFill>
                <a:latin typeface="+mn-lt"/>
                <a:ea typeface="+mn-ea"/>
                <a:cs typeface="+mn-cs"/>
              </a:rPr>
              <a:t>What is information?</a:t>
            </a:r>
          </a:p>
          <a:p>
            <a:pPr marL="0" indent="0" defTabSz="685800">
              <a:buSzPts val="2400"/>
              <a:buNone/>
              <a:tabLst/>
            </a:pPr>
            <a:r>
              <a:rPr lang="en-IN" sz="2400" b="1" kern="1200" dirty="0">
                <a:solidFill>
                  <a:schemeClr val="tx2"/>
                </a:solidFill>
                <a:latin typeface="+mn-lt"/>
                <a:ea typeface="+mn-ea"/>
                <a:cs typeface="+mn-cs"/>
              </a:rPr>
              <a:t>1-6 </a:t>
            </a:r>
            <a:r>
              <a:rPr lang="en-IN" sz="2400" dirty="0">
                <a:solidFill>
                  <a:srgbClr val="000000"/>
                </a:solidFill>
                <a:latin typeface="Arial (Body)"/>
              </a:rPr>
              <a:t>What data characteristics are necessary for quality information?</a:t>
            </a:r>
          </a:p>
          <a:p>
            <a:pPr marL="0" indent="0" defTabSz="685800">
              <a:buSzPts val="2400"/>
              <a:buNone/>
              <a:tabLst/>
            </a:pPr>
            <a:endParaRPr lang="en-IN" sz="2400" kern="1200" dirty="0">
              <a:solidFill>
                <a:srgbClr val="000000"/>
              </a:solidFill>
              <a:latin typeface="+mn-lt"/>
              <a:ea typeface="+mn-ea"/>
              <a:cs typeface="+mn-cs"/>
            </a:endParaRPr>
          </a:p>
        </p:txBody>
      </p:sp>
    </p:spTree>
    <p:extLst>
      <p:ext uri="{BB962C8B-B14F-4D97-AF65-F5344CB8AC3E}">
        <p14:creationId xmlns:p14="http://schemas.microsoft.com/office/powerpoint/2010/main" val="3228162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latin typeface="Times New Roman" panose="02020603050405020304" pitchFamily="18" charset="0"/>
                <a:cs typeface="Times New Roman" panose="02020603050405020304" pitchFamily="18" charset="0"/>
              </a:rPr>
              <a:t>Pluralsight</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Case Study 1</a:t>
            </a:r>
          </a:p>
          <a:p>
            <a:pPr marL="255651" indent="-255651" defTabSz="685800">
              <a:spcAft>
                <a:spcPct val="0"/>
              </a:spcAft>
              <a:buSzPts val="2400"/>
            </a:pPr>
            <a:r>
              <a:rPr lang="en-US" sz="2400" kern="1200" dirty="0">
                <a:solidFill>
                  <a:srgbClr val="000000"/>
                </a:solidFill>
                <a:latin typeface="Arial (Body)"/>
                <a:ea typeface="+mn-ea"/>
                <a:cs typeface="+mn-cs"/>
              </a:rPr>
              <a:t>Who is Pluralsight and what do they do?</a:t>
            </a:r>
          </a:p>
          <a:p>
            <a:pPr marL="743001" lvl="1" indent="-255651" defTabSz="685800">
              <a:spcAft>
                <a:spcPct val="0"/>
              </a:spcAft>
              <a:buSzPts val="2400"/>
            </a:pPr>
            <a:r>
              <a:rPr lang="en-US" sz="2400" kern="1200" dirty="0">
                <a:solidFill>
                  <a:srgbClr val="000000"/>
                </a:solidFill>
                <a:latin typeface="Arial (Body)"/>
                <a:ea typeface="+mn-ea"/>
                <a:cs typeface="+mn-cs"/>
              </a:rPr>
              <a:t>Go online to pluralsight.com and search for a course you might be interested in taking:</a:t>
            </a:r>
          </a:p>
          <a:p>
            <a:pPr marL="1143051" lvl="2" indent="-255651" defTabSz="685800">
              <a:spcAft>
                <a:spcPct val="0"/>
              </a:spcAft>
              <a:buSzPts val="2400"/>
            </a:pPr>
            <a:r>
              <a:rPr lang="en-US" sz="2400" kern="1200" dirty="0">
                <a:solidFill>
                  <a:srgbClr val="000000"/>
                </a:solidFill>
                <a:latin typeface="Arial (Body)"/>
                <a:ea typeface="+mn-ea"/>
                <a:cs typeface="+mn-cs"/>
              </a:rPr>
              <a:t>What is attractive to you about online training?</a:t>
            </a:r>
          </a:p>
          <a:p>
            <a:pPr marL="743001" lvl="1" indent="-255651" defTabSz="685800">
              <a:spcAft>
                <a:spcPct val="0"/>
              </a:spcAft>
              <a:buSzPts val="2400"/>
            </a:pPr>
            <a:r>
              <a:rPr lang="en-US" sz="2400" kern="1200" dirty="0">
                <a:solidFill>
                  <a:srgbClr val="000000"/>
                </a:solidFill>
                <a:latin typeface="Arial (Body)"/>
                <a:ea typeface="+mn-ea"/>
                <a:cs typeface="+mn-cs"/>
              </a:rPr>
              <a:t>What advice would you give executives at Pluralsight if they wanted to grow their business?</a:t>
            </a:r>
          </a:p>
          <a:p>
            <a:pPr marL="1143051" lvl="2" indent="-255651" defTabSz="685800">
              <a:spcAft>
                <a:spcPct val="0"/>
              </a:spcAft>
              <a:buSzPts val="2400"/>
            </a:pPr>
            <a:r>
              <a:rPr lang="en-US" sz="2400" kern="1200" dirty="0">
                <a:solidFill>
                  <a:srgbClr val="000000"/>
                </a:solidFill>
                <a:latin typeface="Arial (Body)"/>
                <a:ea typeface="+mn-ea"/>
                <a:cs typeface="+mn-cs"/>
              </a:rPr>
              <a:t>How could they increase their revenues?</a:t>
            </a:r>
          </a:p>
          <a:p>
            <a:pPr marL="743001" lvl="1" indent="-255651" defTabSz="685800">
              <a:spcAft>
                <a:spcPct val="0"/>
              </a:spcAft>
              <a:buSzPts val="2400"/>
            </a:pPr>
            <a:r>
              <a:rPr lang="en-US" sz="2400" kern="1200" dirty="0">
                <a:solidFill>
                  <a:srgbClr val="000000"/>
                </a:solidFill>
                <a:latin typeface="Arial (Body)"/>
                <a:ea typeface="+mn-ea"/>
                <a:cs typeface="+mn-cs"/>
              </a:rPr>
              <a:t>Why would corporate clients be interested in online technology training for their employees?</a:t>
            </a:r>
          </a:p>
        </p:txBody>
      </p:sp>
    </p:spTree>
    <p:extLst>
      <p:ext uri="{BB962C8B-B14F-4D97-AF65-F5344CB8AC3E}">
        <p14:creationId xmlns:p14="http://schemas.microsoft.com/office/powerpoint/2010/main" val="193498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latin typeface="Times New Roman" panose="02020603050405020304" pitchFamily="18" charset="0"/>
                <a:cs typeface="Times New Roman" panose="02020603050405020304" pitchFamily="18" charset="0"/>
              </a:rPr>
              <a:t>Pluralsight </a:t>
            </a:r>
            <a:r>
              <a:rPr lang="en-US" sz="2400" dirty="0">
                <a:latin typeface="Times New Roman" panose="02020603050405020304" pitchFamily="18" charset="0"/>
                <a:cs typeface="Times New Roman" panose="02020603050405020304" pitchFamily="18" charset="0"/>
              </a:rPr>
              <a:t>(con’t)</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Case Study 1</a:t>
            </a:r>
          </a:p>
          <a:p>
            <a:pPr defTabSz="685800">
              <a:spcAft>
                <a:spcPct val="0"/>
              </a:spcAft>
              <a:buSzPts val="2400"/>
            </a:pPr>
            <a:r>
              <a:rPr lang="en-US" sz="2400" dirty="0">
                <a:solidFill>
                  <a:srgbClr val="000000"/>
                </a:solidFill>
                <a:latin typeface="Arial (Body)"/>
              </a:rPr>
              <a:t>What is the technology skills gap and why does it exist? </a:t>
            </a:r>
          </a:p>
          <a:p>
            <a:pPr lvl="1" defTabSz="685800">
              <a:spcAft>
                <a:spcPct val="0"/>
              </a:spcAft>
              <a:buSzPts val="2400"/>
            </a:pPr>
            <a:r>
              <a:rPr lang="en-US" sz="2000" dirty="0">
                <a:solidFill>
                  <a:srgbClr val="000000"/>
                </a:solidFill>
                <a:latin typeface="Arial (Body)"/>
              </a:rPr>
              <a:t>How might a traditional university benefit from a partnership with Pluralsight?</a:t>
            </a:r>
          </a:p>
          <a:p>
            <a:pPr lvl="1" defTabSz="685800">
              <a:spcAft>
                <a:spcPct val="0"/>
              </a:spcAft>
              <a:buSzPts val="2400"/>
            </a:pPr>
            <a:r>
              <a:rPr lang="en-US" sz="2000" dirty="0">
                <a:solidFill>
                  <a:srgbClr val="000000"/>
                </a:solidFill>
                <a:latin typeface="Arial (Body)"/>
              </a:rPr>
              <a:t>Why might some universities see such a partnership as a threat?</a:t>
            </a:r>
          </a:p>
          <a:p>
            <a:pPr defTabSz="685800">
              <a:spcAft>
                <a:spcPct val="0"/>
              </a:spcAft>
              <a:buSzPts val="2400"/>
            </a:pPr>
            <a:r>
              <a:rPr lang="en-US" sz="2400" dirty="0">
                <a:solidFill>
                  <a:srgbClr val="000000"/>
                </a:solidFill>
                <a:latin typeface="Arial (Body)"/>
              </a:rPr>
              <a:t>Suppose you were considering buying stock in Pluralsight. What types of threats might Pluralsight face in the future? </a:t>
            </a:r>
          </a:p>
        </p:txBody>
      </p:sp>
    </p:spTree>
    <p:extLst>
      <p:ext uri="{BB962C8B-B14F-4D97-AF65-F5344CB8AC3E}">
        <p14:creationId xmlns:p14="http://schemas.microsoft.com/office/powerpoint/2010/main" val="2301247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Digital Revolution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1-1 Why is Introduction to M</a:t>
            </a:r>
            <a:r>
              <a:rPr lang="en-US" sz="100" dirty="0">
                <a:latin typeface="+mn-lt"/>
              </a:rPr>
              <a:t> </a:t>
            </a:r>
            <a:r>
              <a:rPr lang="en-US" sz="1400" dirty="0">
                <a:latin typeface="+mn-lt"/>
              </a:rPr>
              <a:t>I</a:t>
            </a:r>
            <a:r>
              <a:rPr lang="en-US" sz="100" dirty="0">
                <a:latin typeface="+mn-lt"/>
              </a:rPr>
              <a:t> </a:t>
            </a:r>
            <a:r>
              <a:rPr lang="en-US" sz="1400" dirty="0">
                <a:latin typeface="+mn-lt"/>
              </a:rPr>
              <a:t>S the most important class in the business school?</a:t>
            </a:r>
          </a:p>
          <a:p>
            <a:pPr marL="255651" indent="-255651" defTabSz="685800">
              <a:spcAft>
                <a:spcPct val="0"/>
              </a:spcAft>
              <a:buSzPts val="2400"/>
            </a:pPr>
            <a:r>
              <a:rPr lang="en-IN" sz="2400" kern="1200" dirty="0">
                <a:solidFill>
                  <a:srgbClr val="000000"/>
                </a:solidFill>
                <a:latin typeface="+mn-lt"/>
                <a:ea typeface="+mn-ea"/>
                <a:cs typeface="+mn-cs"/>
              </a:rPr>
              <a:t>Technology fundamentally changing business.</a:t>
            </a:r>
          </a:p>
          <a:p>
            <a:pPr marL="255651" indent="-255651" defTabSz="685800">
              <a:spcAft>
                <a:spcPct val="0"/>
              </a:spcAft>
              <a:buSzPts val="2400"/>
            </a:pPr>
            <a:r>
              <a:rPr lang="en-IN" sz="2400" b="1" kern="1200" dirty="0">
                <a:solidFill>
                  <a:srgbClr val="000000"/>
                </a:solidFill>
                <a:latin typeface="+mn-lt"/>
                <a:ea typeface="+mn-ea"/>
                <a:cs typeface="+mn-cs"/>
              </a:rPr>
              <a:t>Information Age</a:t>
            </a:r>
          </a:p>
          <a:p>
            <a:pPr marL="741553" lvl="1" indent="-284353" defTabSz="685800">
              <a:spcAft>
                <a:spcPct val="0"/>
              </a:spcAft>
              <a:buSzPts val="2400"/>
            </a:pPr>
            <a:r>
              <a:rPr lang="en-IN" sz="2400" kern="1200" dirty="0">
                <a:solidFill>
                  <a:srgbClr val="000000"/>
                </a:solidFill>
                <a:latin typeface="+mn-lt"/>
                <a:ea typeface="+mn-ea"/>
                <a:cs typeface="+mn-cs"/>
              </a:rPr>
              <a:t>Production, distribution, control of information primary economic drivers.</a:t>
            </a:r>
          </a:p>
          <a:p>
            <a:pPr marL="255651" indent="-255651" defTabSz="685800">
              <a:spcAft>
                <a:spcPct val="0"/>
              </a:spcAft>
              <a:buSzPts val="2400"/>
            </a:pPr>
            <a:r>
              <a:rPr lang="en-IN" sz="2400" b="1" kern="1200" dirty="0">
                <a:solidFill>
                  <a:srgbClr val="000000"/>
                </a:solidFill>
                <a:latin typeface="+mn-lt"/>
                <a:ea typeface="+mn-ea"/>
                <a:cs typeface="+mn-cs"/>
              </a:rPr>
              <a:t>Digital Revolution</a:t>
            </a:r>
          </a:p>
          <a:p>
            <a:pPr marL="741553" lvl="1" indent="-284353" defTabSz="685800">
              <a:spcAft>
                <a:spcPct val="0"/>
              </a:spcAft>
              <a:buSzPts val="2400"/>
            </a:pPr>
            <a:r>
              <a:rPr lang="en-IN" sz="2400" kern="1200" dirty="0">
                <a:solidFill>
                  <a:srgbClr val="000000"/>
                </a:solidFill>
                <a:latin typeface="+mn-lt"/>
                <a:ea typeface="+mn-ea"/>
                <a:cs typeface="+mn-cs"/>
              </a:rPr>
              <a:t>From mechanical/analog devices to digital devices.</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59297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Understanding the Forces Pushing the Evolution of New Digital Devices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1-1 Why is Introduction to M</a:t>
            </a:r>
            <a:r>
              <a:rPr lang="en-US" sz="100" dirty="0">
                <a:latin typeface="+mn-lt"/>
              </a:rPr>
              <a:t> </a:t>
            </a:r>
            <a:r>
              <a:rPr lang="en-US" sz="1400" dirty="0">
                <a:latin typeface="+mn-lt"/>
              </a:rPr>
              <a:t>I</a:t>
            </a:r>
            <a:r>
              <a:rPr lang="en-US" sz="100" dirty="0">
                <a:latin typeface="+mn-lt"/>
              </a:rPr>
              <a:t> </a:t>
            </a:r>
            <a:r>
              <a:rPr lang="en-US" sz="1400" dirty="0">
                <a:latin typeface="+mn-lt"/>
              </a:rPr>
              <a:t>S the most important class in the business school?</a:t>
            </a:r>
          </a:p>
          <a:p>
            <a:pPr marL="255651" indent="-255651" defTabSz="685800">
              <a:spcAft>
                <a:spcPct val="0"/>
              </a:spcAft>
              <a:buSzPts val="2400"/>
            </a:pPr>
            <a:r>
              <a:rPr lang="en-IN" sz="2400" kern="1200" dirty="0">
                <a:solidFill>
                  <a:srgbClr val="000000"/>
                </a:solidFill>
                <a:latin typeface="+mn-lt"/>
                <a:ea typeface="+mn-ea"/>
                <a:cs typeface="+mn-cs"/>
              </a:rPr>
              <a:t>Bell’s Law</a:t>
            </a:r>
          </a:p>
          <a:p>
            <a:pPr marL="741553" lvl="1" indent="-284353" defTabSz="685800">
              <a:spcAft>
                <a:spcPct val="0"/>
              </a:spcAft>
              <a:buSzPts val="2400"/>
            </a:pPr>
            <a:r>
              <a:rPr lang="en-IN" sz="2400" kern="1200" dirty="0">
                <a:solidFill>
                  <a:srgbClr val="000000"/>
                </a:solidFill>
                <a:latin typeface="+mn-lt"/>
                <a:ea typeface="+mn-ea"/>
                <a:cs typeface="+mn-cs"/>
              </a:rPr>
              <a:t>New class of computers establishes a new industry each decade.</a:t>
            </a:r>
          </a:p>
          <a:p>
            <a:pPr marL="1144778" lvl="2" indent="-230378" defTabSz="685800">
              <a:spcAft>
                <a:spcPct val="0"/>
              </a:spcAft>
              <a:buSzPts val="2400"/>
            </a:pPr>
            <a:r>
              <a:rPr lang="en-IN" sz="2400" kern="1200" dirty="0">
                <a:solidFill>
                  <a:srgbClr val="000000"/>
                </a:solidFill>
                <a:latin typeface="+mn-lt"/>
                <a:ea typeface="+mn-ea"/>
                <a:cs typeface="+mn-cs"/>
              </a:rPr>
              <a:t>New platforms, programming environments, industries, networks, and information systems.</a:t>
            </a:r>
            <a:endParaRPr lang="en-US" sz="2400" kern="1200" dirty="0">
              <a:solidFill>
                <a:srgbClr val="000000"/>
              </a:solidFill>
              <a:latin typeface="+mn-lt"/>
              <a:ea typeface="+mn-ea"/>
              <a:cs typeface="+mn-cs"/>
            </a:endParaRPr>
          </a:p>
          <a:p>
            <a:pPr marL="255651" indent="-255651" defTabSz="685800">
              <a:spcAft>
                <a:spcPct val="0"/>
              </a:spcAft>
              <a:buSzPts val="2400"/>
            </a:pPr>
            <a:r>
              <a:rPr lang="en-IN" sz="2400" kern="1200" dirty="0">
                <a:solidFill>
                  <a:srgbClr val="000000"/>
                </a:solidFill>
                <a:latin typeface="+mn-lt"/>
                <a:ea typeface="+mn-ea"/>
                <a:cs typeface="+mn-cs"/>
              </a:rPr>
              <a:t>Understand how next digital evolution will affect businesses.</a:t>
            </a:r>
          </a:p>
          <a:p>
            <a:pPr marL="255651" indent="-255651" defTabSz="685800">
              <a:spcAft>
                <a:spcPct val="0"/>
              </a:spcAft>
              <a:buSzPts val="2400"/>
            </a:pPr>
            <a:r>
              <a:rPr lang="en-IN" sz="2400" kern="1200" dirty="0">
                <a:solidFill>
                  <a:srgbClr val="000000"/>
                </a:solidFill>
                <a:latin typeface="+mn-lt"/>
                <a:ea typeface="+mn-ea"/>
                <a:cs typeface="+mn-cs"/>
              </a:rPr>
              <a:t>What an industry does and how does it will change.</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350035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Computer Price/Performance Ratio Historical Trend</a:t>
            </a:r>
          </a:p>
        </p:txBody>
      </p:sp>
      <p:sp>
        <p:nvSpPr>
          <p:cNvPr id="4" name="Content Placeholder 3"/>
          <p:cNvSpPr>
            <a:spLocks noGrp="1"/>
          </p:cNvSpPr>
          <p:nvPr>
            <p:ph type="body" idx="1"/>
          </p:nvPr>
        </p:nvSpPr>
        <p:spPr>
          <a:xfrm>
            <a:off x="1981200" y="1600200"/>
            <a:ext cx="8229600" cy="866775"/>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1-1 Why is Introduction to M</a:t>
            </a:r>
            <a:r>
              <a:rPr lang="en-US" sz="100" dirty="0">
                <a:latin typeface="+mn-lt"/>
              </a:rPr>
              <a:t> </a:t>
            </a:r>
            <a:r>
              <a:rPr lang="en-US" sz="1400" dirty="0">
                <a:latin typeface="+mn-lt"/>
              </a:rPr>
              <a:t>I</a:t>
            </a:r>
            <a:r>
              <a:rPr lang="en-US" sz="100" dirty="0">
                <a:latin typeface="+mn-lt"/>
              </a:rPr>
              <a:t> </a:t>
            </a:r>
            <a:r>
              <a:rPr lang="en-US" sz="1400" dirty="0">
                <a:latin typeface="+mn-lt"/>
              </a:rPr>
              <a:t>S the most important class in the business school?</a:t>
            </a:r>
          </a:p>
          <a:p>
            <a:pPr marL="0" indent="0" defTabSz="685800">
              <a:buSzPts val="2400"/>
              <a:buNone/>
            </a:pPr>
            <a:r>
              <a:rPr lang="en-US" sz="2200" b="1" kern="1200" dirty="0">
                <a:solidFill>
                  <a:srgbClr val="000000"/>
                </a:solidFill>
                <a:latin typeface="+mn-lt"/>
                <a:ea typeface="+mn-ea"/>
                <a:cs typeface="+mn-cs"/>
              </a:rPr>
              <a:t>Figure 1-1</a:t>
            </a:r>
            <a:r>
              <a:rPr lang="en-US" sz="2200" kern="1200" dirty="0">
                <a:solidFill>
                  <a:srgbClr val="000000"/>
                </a:solidFill>
                <a:latin typeface="+mn-lt"/>
                <a:ea typeface="+mn-ea"/>
                <a:cs typeface="+mn-cs"/>
              </a:rPr>
              <a:t> Computer Price/Performance Ratio Decreases</a:t>
            </a:r>
          </a:p>
        </p:txBody>
      </p:sp>
      <p:pic>
        <p:nvPicPr>
          <p:cNvPr id="3" name="Picture 2" descr="Price/Performance Chart for Intel Processors over time. in 1996, the price per million transistors was $110.73. This price has steadily declined to $0.02 in 2018."/>
          <p:cNvPicPr>
            <a:picLocks noChangeAspect="1"/>
          </p:cNvPicPr>
          <p:nvPr/>
        </p:nvPicPr>
        <p:blipFill>
          <a:blip r:embed="rId3"/>
          <a:srcRect/>
          <a:stretch/>
        </p:blipFill>
        <p:spPr>
          <a:xfrm>
            <a:off x="2350478" y="2517108"/>
            <a:ext cx="7095829" cy="3540958"/>
          </a:xfrm>
          <a:prstGeom prst="rect">
            <a:avLst/>
          </a:prstGeom>
        </p:spPr>
      </p:pic>
    </p:spTree>
    <p:extLst>
      <p:ext uri="{BB962C8B-B14F-4D97-AF65-F5344CB8AC3E}">
        <p14:creationId xmlns:p14="http://schemas.microsoft.com/office/powerpoint/2010/main" val="391874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solidFill>
                  <a:schemeClr val="tx2"/>
                </a:solidFill>
                <a:latin typeface="Times New Roman" panose="02020603050405020304" pitchFamily="18" charset="0"/>
                <a:ea typeface="+mj-ea"/>
                <a:cs typeface="Times New Roman" panose="02020603050405020304" pitchFamily="18" charset="0"/>
              </a:rPr>
              <a:t>Metcalfe’s Law</a:t>
            </a:r>
          </a:p>
        </p:txBody>
      </p:sp>
      <p:sp>
        <p:nvSpPr>
          <p:cNvPr id="4" name="Content Placeholder 3"/>
          <p:cNvSpPr>
            <a:spLocks noGrp="1"/>
          </p:cNvSpPr>
          <p:nvPr>
            <p:ph idx="1"/>
          </p:nvPr>
        </p:nvSpPr>
        <p:spPr>
          <a:xfrm>
            <a:off x="1981200" y="1600200"/>
            <a:ext cx="8229600" cy="476250"/>
          </a:xfrm>
        </p:spPr>
        <p:txBody>
          <a:bodyPr wrap="square" lIns="91425" tIns="91425" rIns="91425" bIns="91425" anchor="t" anchorCtr="0">
            <a:noAutofit/>
          </a:bodyPr>
          <a:lstStyle/>
          <a:p>
            <a:pPr marL="0" indent="0">
              <a:buNone/>
            </a:pPr>
            <a:r>
              <a:rPr lang="en-US" sz="1400" dirty="0">
                <a:latin typeface="+mn-lt"/>
              </a:rPr>
              <a:t>1-1 Why is Introduction to M</a:t>
            </a:r>
            <a:r>
              <a:rPr lang="en-US" sz="100" dirty="0">
                <a:latin typeface="+mn-lt"/>
              </a:rPr>
              <a:t> </a:t>
            </a:r>
            <a:r>
              <a:rPr lang="en-US" sz="1400" dirty="0">
                <a:latin typeface="+mn-lt"/>
              </a:rPr>
              <a:t>I</a:t>
            </a:r>
            <a:r>
              <a:rPr lang="en-US" sz="100" dirty="0">
                <a:latin typeface="+mn-lt"/>
              </a:rPr>
              <a:t> </a:t>
            </a:r>
            <a:r>
              <a:rPr lang="en-US" sz="1400" dirty="0">
                <a:latin typeface="+mn-lt"/>
              </a:rPr>
              <a:t>S the most important class in the business school?</a:t>
            </a:r>
          </a:p>
        </p:txBody>
      </p:sp>
      <p:sp>
        <p:nvSpPr>
          <p:cNvPr id="12" name="Content Placeholder 4"/>
          <p:cNvSpPr>
            <a:spLocks noGrp="1"/>
          </p:cNvSpPr>
          <p:nvPr>
            <p:ph idx="14"/>
          </p:nvPr>
        </p:nvSpPr>
        <p:spPr>
          <a:xfrm>
            <a:off x="1981200" y="2076450"/>
            <a:ext cx="3619500" cy="1249322"/>
          </a:xfrm>
        </p:spPr>
        <p:txBody>
          <a:bodyPr/>
          <a:lstStyle/>
          <a:p>
            <a:pPr marL="255600" indent="-255600">
              <a:buSzPts val="2400"/>
            </a:pPr>
            <a:r>
              <a:rPr lang="en-IN" sz="2400" kern="1200" dirty="0">
                <a:solidFill>
                  <a:srgbClr val="000000"/>
                </a:solidFill>
                <a:latin typeface="Arial (Body)"/>
              </a:rPr>
              <a:t>Network value equal to square of number of users connected to it.</a:t>
            </a:r>
          </a:p>
        </p:txBody>
      </p:sp>
      <p:graphicFrame>
        <p:nvGraphicFramePr>
          <p:cNvPr id="11" name="Object 10" descr="V = U squared"/>
          <p:cNvGraphicFramePr>
            <a:graphicFrameLocks noChangeAspect="1"/>
          </p:cNvGraphicFramePr>
          <p:nvPr>
            <p:extLst>
              <p:ext uri="{D42A27DB-BD31-4B8C-83A1-F6EECF244321}">
                <p14:modId xmlns:p14="http://schemas.microsoft.com/office/powerpoint/2010/main" val="1980726325"/>
              </p:ext>
            </p:extLst>
          </p:nvPr>
        </p:nvGraphicFramePr>
        <p:xfrm>
          <a:off x="2294088" y="3316359"/>
          <a:ext cx="985314" cy="403084"/>
        </p:xfrm>
        <a:graphic>
          <a:graphicData uri="http://schemas.openxmlformats.org/presentationml/2006/ole">
            <mc:AlternateContent xmlns:mc="http://schemas.openxmlformats.org/markup-compatibility/2006">
              <mc:Choice xmlns:v="urn:schemas-microsoft-com:vml" Requires="v">
                <p:oleObj spid="_x0000_s1025" name="Equation" r:id="rId4" imgW="558720" imgH="228600" progId="Equation.DSMT4">
                  <p:embed/>
                </p:oleObj>
              </mc:Choice>
              <mc:Fallback>
                <p:oleObj name="Equation" r:id="rId4" imgW="558720" imgH="228600" progId="Equation.DSMT4">
                  <p:embed/>
                  <p:pic>
                    <p:nvPicPr>
                      <p:cNvPr id="11" name="Object 10" descr="V = U squared"/>
                      <p:cNvPicPr/>
                      <p:nvPr/>
                    </p:nvPicPr>
                    <p:blipFill>
                      <a:blip r:embed="rId5"/>
                      <a:stretch>
                        <a:fillRect/>
                      </a:stretch>
                    </p:blipFill>
                    <p:spPr>
                      <a:xfrm>
                        <a:off x="2294088" y="3316359"/>
                        <a:ext cx="985314" cy="403084"/>
                      </a:xfrm>
                      <a:prstGeom prst="rect">
                        <a:avLst/>
                      </a:prstGeom>
                    </p:spPr>
                  </p:pic>
                </p:oleObj>
              </mc:Fallback>
            </mc:AlternateContent>
          </a:graphicData>
        </a:graphic>
      </p:graphicFrame>
      <p:sp>
        <p:nvSpPr>
          <p:cNvPr id="3" name="Content Placeholder 5"/>
          <p:cNvSpPr>
            <a:spLocks noGrp="1"/>
          </p:cNvSpPr>
          <p:nvPr>
            <p:ph idx="15"/>
          </p:nvPr>
        </p:nvSpPr>
        <p:spPr>
          <a:xfrm>
            <a:off x="1981200" y="3738494"/>
            <a:ext cx="3735420" cy="1735423"/>
          </a:xfrm>
        </p:spPr>
        <p:txBody>
          <a:bodyPr/>
          <a:lstStyle/>
          <a:p>
            <a:pPr marL="741600" lvl="1" indent="-284400">
              <a:buSzPts val="2400"/>
              <a:buFontTx/>
              <a:buChar char="–"/>
            </a:pPr>
            <a:r>
              <a:rPr lang="en-IN" sz="2400" kern="1200" dirty="0">
                <a:solidFill>
                  <a:srgbClr val="000000"/>
                </a:solidFill>
                <a:latin typeface="Arial (Body)"/>
              </a:rPr>
              <a:t>Google, Amazon, eBay exist due to large numbers of Internet users.</a:t>
            </a:r>
            <a:endParaRPr lang="en-US" sz="2400" kern="1200" dirty="0">
              <a:solidFill>
                <a:srgbClr val="000000"/>
              </a:solidFill>
              <a:latin typeface="Arial (Body)"/>
            </a:endParaRPr>
          </a:p>
        </p:txBody>
      </p:sp>
      <p:sp>
        <p:nvSpPr>
          <p:cNvPr id="5" name="Content Placeholder 6"/>
          <p:cNvSpPr>
            <a:spLocks noGrp="1"/>
          </p:cNvSpPr>
          <p:nvPr>
            <p:ph idx="13"/>
          </p:nvPr>
        </p:nvSpPr>
        <p:spPr>
          <a:xfrm>
            <a:off x="6181726" y="2076451"/>
            <a:ext cx="4045595" cy="892243"/>
          </a:xfrm>
        </p:spPr>
        <p:txBody>
          <a:bodyPr wrap="square" lIns="91425" tIns="91425" rIns="91425" bIns="91425" anchor="t" anchorCtr="0">
            <a:noAutofit/>
          </a:bodyPr>
          <a:lstStyle/>
          <a:p>
            <a:pPr marL="0" indent="0" defTabSz="685800">
              <a:spcBef>
                <a:spcPts val="0"/>
              </a:spcBef>
              <a:buSzPts val="2400"/>
              <a:buNone/>
            </a:pPr>
            <a:r>
              <a:rPr lang="en-US" sz="2200" b="1" kern="1200" dirty="0">
                <a:solidFill>
                  <a:srgbClr val="000000"/>
                </a:solidFill>
                <a:latin typeface="Arial (Body)"/>
              </a:rPr>
              <a:t>Figure 1-2 </a:t>
            </a:r>
            <a:r>
              <a:rPr lang="en-US" sz="2200" kern="1200" dirty="0">
                <a:solidFill>
                  <a:srgbClr val="000000"/>
                </a:solidFill>
                <a:latin typeface="Arial (Body)"/>
              </a:rPr>
              <a:t>Increasing Value of Networks</a:t>
            </a:r>
          </a:p>
        </p:txBody>
      </p:sp>
      <p:pic>
        <p:nvPicPr>
          <p:cNvPr id="6" name="Picture 5" descr="Graph showing increasing value of networks as the number of network nodes increase"/>
          <p:cNvPicPr>
            <a:picLocks noChangeAspect="1"/>
          </p:cNvPicPr>
          <p:nvPr/>
        </p:nvPicPr>
        <p:blipFill>
          <a:blip r:embed="rId6"/>
          <a:srcRect/>
          <a:stretch/>
        </p:blipFill>
        <p:spPr>
          <a:xfrm>
            <a:off x="6310111" y="2826756"/>
            <a:ext cx="3900689" cy="3560892"/>
          </a:xfrm>
          <a:prstGeom prst="rect">
            <a:avLst/>
          </a:prstGeom>
        </p:spPr>
      </p:pic>
    </p:spTree>
    <p:extLst>
      <p:ext uri="{BB962C8B-B14F-4D97-AF65-F5344CB8AC3E}">
        <p14:creationId xmlns:p14="http://schemas.microsoft.com/office/powerpoint/2010/main" val="267067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Fundamental Forces Changing Technology</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95349"/>
          </a:xfrm>
        </p:spPr>
        <p:txBody>
          <a:bodyPr/>
          <a:lstStyle/>
          <a:p>
            <a:pPr marL="0" indent="0">
              <a:buNone/>
            </a:pPr>
            <a:r>
              <a:rPr lang="en-US" sz="1400" dirty="0">
                <a:solidFill>
                  <a:schemeClr val="bg2"/>
                </a:solidFill>
                <a:latin typeface="+mn-lt"/>
              </a:rPr>
              <a:t>1-1</a:t>
            </a:r>
            <a:r>
              <a:rPr lang="en-US" sz="1400" dirty="0">
                <a:latin typeface="+mn-lt"/>
              </a:rPr>
              <a:t> Why is Introduction to M</a:t>
            </a:r>
            <a:r>
              <a:rPr lang="en-US" sz="100" dirty="0">
                <a:latin typeface="+mn-lt"/>
              </a:rPr>
              <a:t> </a:t>
            </a:r>
            <a:r>
              <a:rPr lang="en-US" sz="1400" dirty="0">
                <a:latin typeface="+mn-lt"/>
              </a:rPr>
              <a:t>I</a:t>
            </a:r>
            <a:r>
              <a:rPr lang="en-US" sz="100" dirty="0">
                <a:latin typeface="+mn-lt"/>
              </a:rPr>
              <a:t> </a:t>
            </a:r>
            <a:r>
              <a:rPr lang="en-US" sz="1400" dirty="0">
                <a:latin typeface="+mn-lt"/>
              </a:rPr>
              <a:t>S the most important class in the business school?</a:t>
            </a:r>
          </a:p>
          <a:p>
            <a:pPr marL="0" indent="0">
              <a:buNone/>
            </a:pPr>
            <a:r>
              <a:rPr lang="en-US" sz="2200" b="1" dirty="0">
                <a:solidFill>
                  <a:schemeClr val="tx1"/>
                </a:solidFill>
                <a:latin typeface="+mn-lt"/>
              </a:rPr>
              <a:t>Figure 1-3</a:t>
            </a:r>
            <a:r>
              <a:rPr lang="en-US" sz="2200" dirty="0">
                <a:solidFill>
                  <a:schemeClr val="tx1"/>
                </a:solidFill>
                <a:latin typeface="+mn-lt"/>
              </a:rPr>
              <a:t> Fundamental Forces Changing Technology</a:t>
            </a:r>
          </a:p>
        </p:txBody>
      </p:sp>
      <p:pic>
        <p:nvPicPr>
          <p:cNvPr id="5" name="Picture 4" descr="Listing of four &quot;laws&quot; describing the fundamental forces changing technology: Moore's Law (numbe rof transistors per square inch on an integrated circuit doubles every month); Metcalfe's Law (network value equals the square of the number of users connected to it); Nielsen's Law (network connection speeds for high-end users will increase by 50% per year); Kryder's Law (storage density on magnetic disks increases at an exponential rate).">
            <a:extLst>
              <a:ext uri="{FF2B5EF4-FFF2-40B4-BE49-F238E27FC236}">
                <a16:creationId xmlns:a16="http://schemas.microsoft.com/office/drawing/2014/main" id="{824E3F77-3E8E-417F-AFCB-A7F7E81D8AFA}"/>
              </a:ext>
            </a:extLst>
          </p:cNvPr>
          <p:cNvPicPr>
            <a:picLocks noChangeAspect="1"/>
          </p:cNvPicPr>
          <p:nvPr/>
        </p:nvPicPr>
        <p:blipFill>
          <a:blip r:embed="rId3"/>
          <a:stretch>
            <a:fillRect/>
          </a:stretch>
        </p:blipFill>
        <p:spPr>
          <a:xfrm>
            <a:off x="2088204" y="2450427"/>
            <a:ext cx="8401024" cy="3862824"/>
          </a:xfrm>
          <a:prstGeom prst="rect">
            <a:avLst/>
          </a:prstGeom>
        </p:spPr>
      </p:pic>
    </p:spTree>
    <p:extLst>
      <p:ext uri="{BB962C8B-B14F-4D97-AF65-F5344CB8AC3E}">
        <p14:creationId xmlns:p14="http://schemas.microsoft.com/office/powerpoint/2010/main" val="129535874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3331</Words>
  <Application>Microsoft Macintosh PowerPoint</Application>
  <PresentationFormat>Breitbild</PresentationFormat>
  <Paragraphs>372</Paragraphs>
  <Slides>45</Slides>
  <Notes>31</Notes>
  <HiddenSlides>0</HiddenSlides>
  <MMClips>0</MMClips>
  <ScaleCrop>false</ScaleCrop>
  <HeadingPairs>
    <vt:vector size="8" baseType="variant">
      <vt:variant>
        <vt:lpstr>Verwendete Schriftarten</vt:lpstr>
      </vt:variant>
      <vt:variant>
        <vt:i4>5</vt:i4>
      </vt:variant>
      <vt:variant>
        <vt:lpstr>Design</vt:lpstr>
      </vt:variant>
      <vt:variant>
        <vt:i4>2</vt:i4>
      </vt:variant>
      <vt:variant>
        <vt:lpstr>Eingebettete OLE-Server</vt:lpstr>
      </vt:variant>
      <vt:variant>
        <vt:i4>1</vt:i4>
      </vt:variant>
      <vt:variant>
        <vt:lpstr>Folientitel</vt:lpstr>
      </vt:variant>
      <vt:variant>
        <vt:i4>45</vt:i4>
      </vt:variant>
    </vt:vector>
  </HeadingPairs>
  <TitlesOfParts>
    <vt:vector size="53" baseType="lpstr">
      <vt:lpstr>Arial</vt:lpstr>
      <vt:lpstr>Arial (Body)</vt:lpstr>
      <vt:lpstr>Calibri</vt:lpstr>
      <vt:lpstr>Noto Sans Symbols</vt:lpstr>
      <vt:lpstr>Times New Roman</vt:lpstr>
      <vt:lpstr>508 Lecture</vt:lpstr>
      <vt:lpstr>1_508 Lecture</vt:lpstr>
      <vt:lpstr>Equation</vt:lpstr>
      <vt:lpstr>Experiencing M I S</vt:lpstr>
      <vt:lpstr>“But today, they’re not enough.”</vt:lpstr>
      <vt:lpstr>What Do Employers Want?</vt:lpstr>
      <vt:lpstr>Study Questions</vt:lpstr>
      <vt:lpstr>The Digital Revolution</vt:lpstr>
      <vt:lpstr>Understanding the Forces Pushing the Evolution of New Digital Devices</vt:lpstr>
      <vt:lpstr>Computer Price/Performance Ratio Historical Trend</vt:lpstr>
      <vt:lpstr>Metcalfe’s Law</vt:lpstr>
      <vt:lpstr>Fundamental Forces Changing Technology</vt:lpstr>
      <vt:lpstr>Price of Storage Capacity per G B</vt:lpstr>
      <vt:lpstr>This is the Most Important Class in the School of Business Because You Will Learn</vt:lpstr>
      <vt:lpstr>Technological Change is Accelerating</vt:lpstr>
      <vt:lpstr>How Can I Attain Job Security?</vt:lpstr>
      <vt:lpstr>What Skills Will be Marketable during Your Career?</vt:lpstr>
      <vt:lpstr>What is a Marketable Skill?</vt:lpstr>
      <vt:lpstr>How Can Intro to M I S Help You Learn Non-Routine Skills? (1 of 4)</vt:lpstr>
      <vt:lpstr>How Can Intro to M I S Help You Learn Non-Routine Skills? (2 of 4)</vt:lpstr>
      <vt:lpstr>How Can Intro to M I S Help You Learn Non-Routine Skills? (3 of 4)</vt:lpstr>
      <vt:lpstr>How Can Intro to M I S Help You Learn Non-Routine Skills? (4 of 4)</vt:lpstr>
      <vt:lpstr>Jobs</vt:lpstr>
      <vt:lpstr>Median Wages and Job Growth by Sector</vt:lpstr>
      <vt:lpstr>B L S Occupational Outlook 2016-2026</vt:lpstr>
      <vt:lpstr>Bottom Line of M I S Course</vt:lpstr>
      <vt:lpstr>A is for Alphabet (1 of 2)</vt:lpstr>
      <vt:lpstr>A is for Alphabet (2 of 2)</vt:lpstr>
      <vt:lpstr>Components of an Information System?</vt:lpstr>
      <vt:lpstr>Difference between I T and I S</vt:lpstr>
      <vt:lpstr>Management Information Systems (1 of 2)</vt:lpstr>
      <vt:lpstr>Management Information Systems (2 of 2)</vt:lpstr>
      <vt:lpstr>Achieving Strategies</vt:lpstr>
      <vt:lpstr>Management and Use of Information Systems</vt:lpstr>
      <vt:lpstr>Defining Information</vt:lpstr>
      <vt:lpstr>Where is Information?</vt:lpstr>
      <vt:lpstr>Amazon.com stock price and net income</vt:lpstr>
      <vt:lpstr>Data Characteristics Needed for Quality Information</vt:lpstr>
      <vt:lpstr>How Does the Knowledge in This Chapter Help You?</vt:lpstr>
      <vt:lpstr>Ethics and Professional Responsibility (1 of 3)</vt:lpstr>
      <vt:lpstr>Ethics and Professional Responsibility (2 of 3)</vt:lpstr>
      <vt:lpstr>Ethics and Professional Responsibility (3 of 3)</vt:lpstr>
      <vt:lpstr>Imperfect Duty of Business Professionals</vt:lpstr>
      <vt:lpstr>Five-Component Careers</vt:lpstr>
      <vt:lpstr>Active Review</vt:lpstr>
      <vt:lpstr>Pluralsight</vt:lpstr>
      <vt:lpstr>Pluralsight (con’t)</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898</cp:revision>
  <dcterms:modified xsi:type="dcterms:W3CDTF">2021-02-19T10:49:33Z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