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01" r:id="rId3"/>
    <p:sldId id="305" r:id="rId4"/>
    <p:sldId id="306" r:id="rId5"/>
    <p:sldId id="307" r:id="rId6"/>
    <p:sldId id="308" r:id="rId7"/>
    <p:sldId id="309" r:id="rId8"/>
    <p:sldId id="310" r:id="rId9"/>
    <p:sldId id="311" r:id="rId10"/>
    <p:sldId id="312" r:id="rId11"/>
    <p:sldId id="313" r:id="rId12"/>
    <p:sldId id="314"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04"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13"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15"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autoAdjust="0"/>
    <p:restoredTop sz="82823" autoAdjust="0"/>
  </p:normalViewPr>
  <p:slideViewPr>
    <p:cSldViewPr snapToGrid="0" snapToObjects="1">
      <p:cViewPr varScale="1">
        <p:scale>
          <a:sx n="107" d="100"/>
          <a:sy n="107" d="100"/>
        </p:scale>
        <p:origin x="1592" y="176"/>
      </p:cViewPr>
      <p:guideLst>
        <p:guide orient="horz" pos="2160"/>
        <p:guide pos="384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C8763409-949F-412D-9150-43EE010CBA4F}"/>
    <pc:docChg chg="custSel delSld modSld">
      <pc:chgData name="Robby Roth" userId="47608e0cc0708d8b" providerId="LiveId" clId="{C8763409-949F-412D-9150-43EE010CBA4F}" dt="2020-02-09T21:33:00.657" v="319" actId="962"/>
      <pc:docMkLst>
        <pc:docMk/>
      </pc:docMkLst>
      <pc:sldChg chg="modSp">
        <pc:chgData name="Robby Roth" userId="47608e0cc0708d8b" providerId="LiveId" clId="{C8763409-949F-412D-9150-43EE010CBA4F}" dt="2020-02-09T21:33:00.657" v="319" actId="962"/>
        <pc:sldMkLst>
          <pc:docMk/>
          <pc:sldMk cId="4140415912" sldId="301"/>
        </pc:sldMkLst>
        <pc:picChg chg="mod">
          <ac:chgData name="Robby Roth" userId="47608e0cc0708d8b" providerId="LiveId" clId="{C8763409-949F-412D-9150-43EE010CBA4F}" dt="2020-02-09T21:33:00.657" v="319" actId="962"/>
          <ac:picMkLst>
            <pc:docMk/>
            <pc:sldMk cId="4140415912" sldId="301"/>
            <ac:picMk id="8" creationId="{66F68693-04B9-45A8-9FEE-D461A6FE8391}"/>
          </ac:picMkLst>
        </pc:picChg>
      </pc:sldChg>
      <pc:sldChg chg="modSp addCm">
        <pc:chgData name="Robby Roth" userId="47608e0cc0708d8b" providerId="LiveId" clId="{C8763409-949F-412D-9150-43EE010CBA4F}" dt="2020-01-30T23:01:23.780" v="54" actId="1589"/>
        <pc:sldMkLst>
          <pc:docMk/>
          <pc:sldMk cId="3033756764" sldId="305"/>
        </pc:sldMkLst>
        <pc:spChg chg="mod">
          <ac:chgData name="Robby Roth" userId="47608e0cc0708d8b" providerId="LiveId" clId="{C8763409-949F-412D-9150-43EE010CBA4F}" dt="2020-01-30T23:01:10.715" v="51" actId="1076"/>
          <ac:spMkLst>
            <pc:docMk/>
            <pc:sldMk cId="3033756764" sldId="305"/>
            <ac:spMk id="2" creationId="{00000000-0000-0000-0000-000000000000}"/>
          </ac:spMkLst>
        </pc:spChg>
        <pc:spChg chg="mod">
          <ac:chgData name="Robby Roth" userId="47608e0cc0708d8b" providerId="LiveId" clId="{C8763409-949F-412D-9150-43EE010CBA4F}" dt="2020-01-30T23:01:17.798" v="53" actId="1076"/>
          <ac:spMkLst>
            <pc:docMk/>
            <pc:sldMk cId="3033756764" sldId="305"/>
            <ac:spMk id="3" creationId="{00000000-0000-0000-0000-000000000000}"/>
          </ac:spMkLst>
        </pc:spChg>
      </pc:sldChg>
      <pc:sldChg chg="addCm modNotesTx">
        <pc:chgData name="Robby Roth" userId="47608e0cc0708d8b" providerId="LiveId" clId="{C8763409-949F-412D-9150-43EE010CBA4F}" dt="2020-01-30T23:03:56.158" v="145" actId="1589"/>
        <pc:sldMkLst>
          <pc:docMk/>
          <pc:sldMk cId="1984447365" sldId="310"/>
        </pc:sldMkLst>
      </pc:sldChg>
      <pc:sldChg chg="modSp addCm modNotesTx">
        <pc:chgData name="Robby Roth" userId="47608e0cc0708d8b" providerId="LiveId" clId="{C8763409-949F-412D-9150-43EE010CBA4F}" dt="2020-01-30T23:05:58.173" v="170" actId="1589"/>
        <pc:sldMkLst>
          <pc:docMk/>
          <pc:sldMk cId="1433865417" sldId="311"/>
        </pc:sldMkLst>
        <pc:spChg chg="mod">
          <ac:chgData name="Robby Roth" userId="47608e0cc0708d8b" providerId="LiveId" clId="{C8763409-949F-412D-9150-43EE010CBA4F}" dt="2020-01-30T23:04:45.481" v="159" actId="20577"/>
          <ac:spMkLst>
            <pc:docMk/>
            <pc:sldMk cId="1433865417" sldId="311"/>
            <ac:spMk id="4" creationId="{00000000-0000-0000-0000-000000000000}"/>
          </ac:spMkLst>
        </pc:spChg>
      </pc:sldChg>
      <pc:sldChg chg="del">
        <pc:chgData name="Robby Roth" userId="47608e0cc0708d8b" providerId="LiveId" clId="{C8763409-949F-412D-9150-43EE010CBA4F}" dt="2020-01-30T23:08:05.625" v="171" actId="2696"/>
        <pc:sldMkLst>
          <pc:docMk/>
          <pc:sldMk cId="4160094758" sldId="315"/>
        </pc:sldMkLst>
      </pc:sldChg>
      <pc:sldChg chg="addCm modNotesTx">
        <pc:chgData name="Robby Roth" userId="47608e0cc0708d8b" providerId="LiveId" clId="{C8763409-949F-412D-9150-43EE010CBA4F}" dt="2020-01-30T23:08:49.392" v="175" actId="5793"/>
        <pc:sldMkLst>
          <pc:docMk/>
          <pc:sldMk cId="987508005" sldId="316"/>
        </pc:sldMkLst>
      </pc:sldChg>
      <pc:sldChg chg="addCm">
        <pc:chgData name="Robby Roth" userId="47608e0cc0708d8b" providerId="LiveId" clId="{C8763409-949F-412D-9150-43EE010CBA4F}" dt="2020-01-30T23:09:35.733" v="176" actId="1589"/>
        <pc:sldMkLst>
          <pc:docMk/>
          <pc:sldMk cId="2718789937" sldId="318"/>
        </pc:sldMkLst>
      </pc:sldChg>
      <pc:sldChg chg="modSp addCm">
        <pc:chgData name="Robby Roth" userId="47608e0cc0708d8b" providerId="LiveId" clId="{C8763409-949F-412D-9150-43EE010CBA4F}" dt="2020-01-30T23:09:56.360" v="179" actId="1589"/>
        <pc:sldMkLst>
          <pc:docMk/>
          <pc:sldMk cId="123123739" sldId="319"/>
        </pc:sldMkLst>
        <pc:spChg chg="mod">
          <ac:chgData name="Robby Roth" userId="47608e0cc0708d8b" providerId="LiveId" clId="{C8763409-949F-412D-9150-43EE010CBA4F}" dt="2020-01-30T23:09:50.988" v="178" actId="20577"/>
          <ac:spMkLst>
            <pc:docMk/>
            <pc:sldMk cId="123123739" sldId="319"/>
            <ac:spMk id="4" creationId="{00000000-0000-0000-0000-000000000000}"/>
          </ac:spMkLst>
        </pc:spChg>
      </pc:sldChg>
      <pc:sldChg chg="modSp addCm">
        <pc:chgData name="Robby Roth" userId="47608e0cc0708d8b" providerId="LiveId" clId="{C8763409-949F-412D-9150-43EE010CBA4F}" dt="2020-01-30T23:12:42.745" v="272" actId="1589"/>
        <pc:sldMkLst>
          <pc:docMk/>
          <pc:sldMk cId="2666366137" sldId="323"/>
        </pc:sldMkLst>
        <pc:spChg chg="mod">
          <ac:chgData name="Robby Roth" userId="47608e0cc0708d8b" providerId="LiveId" clId="{C8763409-949F-412D-9150-43EE010CBA4F}" dt="2020-01-30T23:12:29.147" v="271" actId="20577"/>
          <ac:spMkLst>
            <pc:docMk/>
            <pc:sldMk cId="2666366137" sldId="323"/>
            <ac:spMk id="4" creationId="{00000000-0000-0000-0000-000000000000}"/>
          </ac:spMkLst>
        </pc:spChg>
      </pc:sldChg>
      <pc:sldChg chg="modSp addCm modCm">
        <pc:chgData name="Robby Roth" userId="47608e0cc0708d8b" providerId="LiveId" clId="{C8763409-949F-412D-9150-43EE010CBA4F}" dt="2020-01-30T23:16:55.154" v="276"/>
        <pc:sldMkLst>
          <pc:docMk/>
          <pc:sldMk cId="1954701829" sldId="326"/>
        </pc:sldMkLst>
        <pc:spChg chg="mod">
          <ac:chgData name="Robby Roth" userId="47608e0cc0708d8b" providerId="LiveId" clId="{C8763409-949F-412D-9150-43EE010CBA4F}" dt="2020-01-30T23:16:17.913" v="273" actId="6549"/>
          <ac:spMkLst>
            <pc:docMk/>
            <pc:sldMk cId="1954701829" sldId="326"/>
            <ac:spMk id="4" creationId="{00000000-0000-0000-0000-000000000000}"/>
          </ac:spMkLst>
        </pc:spChg>
      </pc:sldChg>
      <pc:sldChg chg="addCm modNotesTx">
        <pc:chgData name="Robby Roth" userId="47608e0cc0708d8b" providerId="LiveId" clId="{C8763409-949F-412D-9150-43EE010CBA4F}" dt="2020-01-30T23:20:12.438" v="291" actId="1589"/>
        <pc:sldMkLst>
          <pc:docMk/>
          <pc:sldMk cId="697163393" sldId="333"/>
        </pc:sldMkLst>
      </pc:sldChg>
      <pc:sldChg chg="modSp addCm">
        <pc:chgData name="Robby Roth" userId="47608e0cc0708d8b" providerId="LiveId" clId="{C8763409-949F-412D-9150-43EE010CBA4F}" dt="2020-01-30T23:21:47.544" v="313" actId="1589"/>
        <pc:sldMkLst>
          <pc:docMk/>
          <pc:sldMk cId="1929072874" sldId="338"/>
        </pc:sldMkLst>
        <pc:spChg chg="mod">
          <ac:chgData name="Robby Roth" userId="47608e0cc0708d8b" providerId="LiveId" clId="{C8763409-949F-412D-9150-43EE010CBA4F}" dt="2020-01-30T23:21:36.847" v="312" actId="20577"/>
          <ac:spMkLst>
            <pc:docMk/>
            <pc:sldMk cId="1929072874" sldId="338"/>
            <ac:spMk id="4" creationId="{00000000-0000-0000-0000-000000000000}"/>
          </ac:spMkLst>
        </pc:spChg>
      </pc:sldChg>
      <pc:sldChg chg="modSp addCm">
        <pc:chgData name="Robby Roth" userId="47608e0cc0708d8b" providerId="LiveId" clId="{C8763409-949F-412D-9150-43EE010CBA4F}" dt="2020-01-30T23:22:19.711" v="316" actId="1589"/>
        <pc:sldMkLst>
          <pc:docMk/>
          <pc:sldMk cId="435137109" sldId="346"/>
        </pc:sldMkLst>
        <pc:spChg chg="mod">
          <ac:chgData name="Robby Roth" userId="47608e0cc0708d8b" providerId="LiveId" clId="{C8763409-949F-412D-9150-43EE010CBA4F}" dt="2020-01-30T23:22:07.604" v="315" actId="20577"/>
          <ac:spMkLst>
            <pc:docMk/>
            <pc:sldMk cId="435137109" sldId="346"/>
            <ac:spMk id="2" creationId="{00000000-0000-0000-0000-000000000000}"/>
          </ac:spMkLst>
        </pc:spChg>
      </pc:sldChg>
    </pc:docChg>
  </pc:docChgLst>
  <pc:docChgLst>
    <pc:chgData name="Dominik Böhler" userId="d6f71161-d1cb-4399-82c4-d80fb5b4761d" providerId="ADAL" clId="{5737CA1F-72A0-E248-AB95-8D0D49805036}"/>
    <pc:docChg chg="custSel modSld modMainMaster modNotesMaster">
      <pc:chgData name="Dominik Böhler" userId="d6f71161-d1cb-4399-82c4-d80fb5b4761d" providerId="ADAL" clId="{5737CA1F-72A0-E248-AB95-8D0D49805036}" dt="2021-02-17T09:14:28.035" v="5" actId="478"/>
      <pc:docMkLst>
        <pc:docMk/>
      </pc:docMkLst>
      <pc:sldChg chg="modSp modNotes">
        <pc:chgData name="Dominik Böhler" userId="d6f71161-d1cb-4399-82c4-d80fb5b4761d" providerId="ADAL" clId="{5737CA1F-72A0-E248-AB95-8D0D49805036}" dt="2021-02-17T09:14:08.571" v="0"/>
        <pc:sldMkLst>
          <pc:docMk/>
          <pc:sldMk cId="4140415912" sldId="301"/>
        </pc:sldMkLst>
        <pc:spChg chg="mod">
          <ac:chgData name="Dominik Böhler" userId="d6f71161-d1cb-4399-82c4-d80fb5b4761d" providerId="ADAL" clId="{5737CA1F-72A0-E248-AB95-8D0D49805036}" dt="2021-02-17T09:14:08.571" v="0"/>
          <ac:spMkLst>
            <pc:docMk/>
            <pc:sldMk cId="4140415912" sldId="301"/>
            <ac:spMk id="2" creationId="{00000000-0000-0000-0000-000000000000}"/>
          </ac:spMkLst>
        </pc:spChg>
        <pc:spChg chg="mod">
          <ac:chgData name="Dominik Böhler" userId="d6f71161-d1cb-4399-82c4-d80fb5b4761d" providerId="ADAL" clId="{5737CA1F-72A0-E248-AB95-8D0D49805036}" dt="2021-02-17T09:14:08.571" v="0"/>
          <ac:spMkLst>
            <pc:docMk/>
            <pc:sldMk cId="4140415912" sldId="301"/>
            <ac:spMk id="3" creationId="{00000000-0000-0000-0000-000000000000}"/>
          </ac:spMkLst>
        </pc:spChg>
        <pc:spChg chg="mod">
          <ac:chgData name="Dominik Böhler" userId="d6f71161-d1cb-4399-82c4-d80fb5b4761d" providerId="ADAL" clId="{5737CA1F-72A0-E248-AB95-8D0D49805036}" dt="2021-02-17T09:14:08.571" v="0"/>
          <ac:spMkLst>
            <pc:docMk/>
            <pc:sldMk cId="4140415912" sldId="301"/>
            <ac:spMk id="4" creationId="{00000000-0000-0000-0000-000000000000}"/>
          </ac:spMkLst>
        </pc:spChg>
        <pc:spChg chg="mod">
          <ac:chgData name="Dominik Böhler" userId="d6f71161-d1cb-4399-82c4-d80fb5b4761d" providerId="ADAL" clId="{5737CA1F-72A0-E248-AB95-8D0D49805036}" dt="2021-02-17T09:14:08.571" v="0"/>
          <ac:spMkLst>
            <pc:docMk/>
            <pc:sldMk cId="4140415912" sldId="301"/>
            <ac:spMk id="5" creationId="{00000000-0000-0000-0000-000000000000}"/>
          </ac:spMkLst>
        </pc:spChg>
        <pc:spChg chg="mod">
          <ac:chgData name="Dominik Böhler" userId="d6f71161-d1cb-4399-82c4-d80fb5b4761d" providerId="ADAL" clId="{5737CA1F-72A0-E248-AB95-8D0D49805036}" dt="2021-02-17T09:14:08.571" v="0"/>
          <ac:spMkLst>
            <pc:docMk/>
            <pc:sldMk cId="4140415912" sldId="301"/>
            <ac:spMk id="6" creationId="{00000000-0000-0000-0000-000000000000}"/>
          </ac:spMkLst>
        </pc:spChg>
        <pc:spChg chg="mod">
          <ac:chgData name="Dominik Böhler" userId="d6f71161-d1cb-4399-82c4-d80fb5b4761d" providerId="ADAL" clId="{5737CA1F-72A0-E248-AB95-8D0D49805036}" dt="2021-02-17T09:14:08.571" v="0"/>
          <ac:spMkLst>
            <pc:docMk/>
            <pc:sldMk cId="4140415912" sldId="301"/>
            <ac:spMk id="7" creationId="{00000000-0000-0000-0000-000000000000}"/>
          </ac:spMkLst>
        </pc:spChg>
        <pc:picChg chg="mod">
          <ac:chgData name="Dominik Böhler" userId="d6f71161-d1cb-4399-82c4-d80fb5b4761d" providerId="ADAL" clId="{5737CA1F-72A0-E248-AB95-8D0D49805036}" dt="2021-02-17T09:14:08.571" v="0"/>
          <ac:picMkLst>
            <pc:docMk/>
            <pc:sldMk cId="4140415912" sldId="301"/>
            <ac:picMk id="8" creationId="{66F68693-04B9-45A8-9FEE-D461A6FE8391}"/>
          </ac:picMkLst>
        </pc:picChg>
      </pc:sldChg>
      <pc:sldChg chg="modSp modNotes">
        <pc:chgData name="Dominik Böhler" userId="d6f71161-d1cb-4399-82c4-d80fb5b4761d" providerId="ADAL" clId="{5737CA1F-72A0-E248-AB95-8D0D49805036}" dt="2021-02-17T09:14:08.571" v="0"/>
        <pc:sldMkLst>
          <pc:docMk/>
          <pc:sldMk cId="3346985317" sldId="304"/>
        </pc:sldMkLst>
        <pc:spChg chg="mod">
          <ac:chgData name="Dominik Böhler" userId="d6f71161-d1cb-4399-82c4-d80fb5b4761d" providerId="ADAL" clId="{5737CA1F-72A0-E248-AB95-8D0D49805036}" dt="2021-02-17T09:14:08.571" v="0"/>
          <ac:spMkLst>
            <pc:docMk/>
            <pc:sldMk cId="3346985317" sldId="304"/>
            <ac:spMk id="8" creationId="{00000000-0000-0000-0000-000000000000}"/>
          </ac:spMkLst>
        </pc:spChg>
        <pc:picChg chg="mod">
          <ac:chgData name="Dominik Böhler" userId="d6f71161-d1cb-4399-82c4-d80fb5b4761d" providerId="ADAL" clId="{5737CA1F-72A0-E248-AB95-8D0D49805036}" dt="2021-02-17T09:14:08.571" v="0"/>
          <ac:picMkLst>
            <pc:docMk/>
            <pc:sldMk cId="3346985317" sldId="304"/>
            <ac:picMk id="4" creationId="{00000000-0000-0000-0000-000000000000}"/>
          </ac:picMkLst>
        </pc:picChg>
      </pc:sldChg>
      <pc:sldChg chg="modSp modNotes">
        <pc:chgData name="Dominik Böhler" userId="d6f71161-d1cb-4399-82c4-d80fb5b4761d" providerId="ADAL" clId="{5737CA1F-72A0-E248-AB95-8D0D49805036}" dt="2021-02-17T09:14:08.571" v="0"/>
        <pc:sldMkLst>
          <pc:docMk/>
          <pc:sldMk cId="3033756764" sldId="305"/>
        </pc:sldMkLst>
        <pc:spChg chg="mod">
          <ac:chgData name="Dominik Böhler" userId="d6f71161-d1cb-4399-82c4-d80fb5b4761d" providerId="ADAL" clId="{5737CA1F-72A0-E248-AB95-8D0D49805036}" dt="2021-02-17T09:14:08.571" v="0"/>
          <ac:spMkLst>
            <pc:docMk/>
            <pc:sldMk cId="3033756764" sldId="305"/>
            <ac:spMk id="2" creationId="{00000000-0000-0000-0000-000000000000}"/>
          </ac:spMkLst>
        </pc:spChg>
        <pc:spChg chg="mod">
          <ac:chgData name="Dominik Böhler" userId="d6f71161-d1cb-4399-82c4-d80fb5b4761d" providerId="ADAL" clId="{5737CA1F-72A0-E248-AB95-8D0D49805036}" dt="2021-02-17T09:14:08.571" v="0"/>
          <ac:spMkLst>
            <pc:docMk/>
            <pc:sldMk cId="3033756764" sldId="305"/>
            <ac:spMk id="3" creationId="{00000000-0000-0000-0000-000000000000}"/>
          </ac:spMkLst>
        </pc:spChg>
      </pc:sldChg>
      <pc:sldChg chg="modNotes">
        <pc:chgData name="Dominik Böhler" userId="d6f71161-d1cb-4399-82c4-d80fb5b4761d" providerId="ADAL" clId="{5737CA1F-72A0-E248-AB95-8D0D49805036}" dt="2021-02-17T09:14:08.571" v="0"/>
        <pc:sldMkLst>
          <pc:docMk/>
          <pc:sldMk cId="1728022737" sldId="306"/>
        </pc:sldMkLst>
      </pc:sldChg>
      <pc:sldChg chg="modSp">
        <pc:chgData name="Dominik Böhler" userId="d6f71161-d1cb-4399-82c4-d80fb5b4761d" providerId="ADAL" clId="{5737CA1F-72A0-E248-AB95-8D0D49805036}" dt="2021-02-17T09:14:08.571" v="0"/>
        <pc:sldMkLst>
          <pc:docMk/>
          <pc:sldMk cId="267994498" sldId="307"/>
        </pc:sldMkLst>
        <pc:spChg chg="mod">
          <ac:chgData name="Dominik Böhler" userId="d6f71161-d1cb-4399-82c4-d80fb5b4761d" providerId="ADAL" clId="{5737CA1F-72A0-E248-AB95-8D0D49805036}" dt="2021-02-17T09:14:08.571" v="0"/>
          <ac:spMkLst>
            <pc:docMk/>
            <pc:sldMk cId="267994498" sldId="307"/>
            <ac:spMk id="3" creationId="{00000000-0000-0000-0000-000000000000}"/>
          </ac:spMkLst>
        </pc:spChg>
      </pc:sldChg>
      <pc:sldChg chg="modSp modNotes">
        <pc:chgData name="Dominik Böhler" userId="d6f71161-d1cb-4399-82c4-d80fb5b4761d" providerId="ADAL" clId="{5737CA1F-72A0-E248-AB95-8D0D49805036}" dt="2021-02-17T09:14:08.571" v="0"/>
        <pc:sldMkLst>
          <pc:docMk/>
          <pc:sldMk cId="3368059106" sldId="309"/>
        </pc:sldMkLst>
        <pc:spChg chg="mod">
          <ac:chgData name="Dominik Böhler" userId="d6f71161-d1cb-4399-82c4-d80fb5b4761d" providerId="ADAL" clId="{5737CA1F-72A0-E248-AB95-8D0D49805036}" dt="2021-02-17T09:14:08.571" v="0"/>
          <ac:spMkLst>
            <pc:docMk/>
            <pc:sldMk cId="3368059106" sldId="309"/>
            <ac:spMk id="4" creationId="{00000000-0000-0000-0000-000000000000}"/>
          </ac:spMkLst>
        </pc:spChg>
        <pc:picChg chg="mod">
          <ac:chgData name="Dominik Böhler" userId="d6f71161-d1cb-4399-82c4-d80fb5b4761d" providerId="ADAL" clId="{5737CA1F-72A0-E248-AB95-8D0D49805036}" dt="2021-02-17T09:14:08.571" v="0"/>
          <ac:picMkLst>
            <pc:docMk/>
            <pc:sldMk cId="3368059106" sldId="309"/>
            <ac:picMk id="3" creationId="{00000000-0000-0000-0000-000000000000}"/>
          </ac:picMkLst>
        </pc:picChg>
      </pc:sldChg>
      <pc:sldChg chg="modSp modNotes">
        <pc:chgData name="Dominik Böhler" userId="d6f71161-d1cb-4399-82c4-d80fb5b4761d" providerId="ADAL" clId="{5737CA1F-72A0-E248-AB95-8D0D49805036}" dt="2021-02-17T09:14:08.571" v="0"/>
        <pc:sldMkLst>
          <pc:docMk/>
          <pc:sldMk cId="1984447365" sldId="310"/>
        </pc:sldMkLst>
        <pc:spChg chg="mod">
          <ac:chgData name="Dominik Böhler" userId="d6f71161-d1cb-4399-82c4-d80fb5b4761d" providerId="ADAL" clId="{5737CA1F-72A0-E248-AB95-8D0D49805036}" dt="2021-02-17T09:14:08.571" v="0"/>
          <ac:spMkLst>
            <pc:docMk/>
            <pc:sldMk cId="1984447365" sldId="310"/>
            <ac:spMk id="3" creationId="{00000000-0000-0000-0000-000000000000}"/>
          </ac:spMkLst>
        </pc:spChg>
        <pc:picChg chg="mod">
          <ac:chgData name="Dominik Böhler" userId="d6f71161-d1cb-4399-82c4-d80fb5b4761d" providerId="ADAL" clId="{5737CA1F-72A0-E248-AB95-8D0D49805036}" dt="2021-02-17T09:14:08.571" v="0"/>
          <ac:picMkLst>
            <pc:docMk/>
            <pc:sldMk cId="1984447365" sldId="310"/>
            <ac:picMk id="6" creationId="{2ED77600-3B4B-4432-BED4-3129B062DD9B}"/>
          </ac:picMkLst>
        </pc:picChg>
      </pc:sldChg>
      <pc:sldChg chg="modNotes">
        <pc:chgData name="Dominik Böhler" userId="d6f71161-d1cb-4399-82c4-d80fb5b4761d" providerId="ADAL" clId="{5737CA1F-72A0-E248-AB95-8D0D49805036}" dt="2021-02-17T09:14:08.571" v="0"/>
        <pc:sldMkLst>
          <pc:docMk/>
          <pc:sldMk cId="1433865417" sldId="311"/>
        </pc:sldMkLst>
      </pc:sldChg>
      <pc:sldChg chg="modSp modNotes">
        <pc:chgData name="Dominik Böhler" userId="d6f71161-d1cb-4399-82c4-d80fb5b4761d" providerId="ADAL" clId="{5737CA1F-72A0-E248-AB95-8D0D49805036}" dt="2021-02-17T09:14:08.571" v="0"/>
        <pc:sldMkLst>
          <pc:docMk/>
          <pc:sldMk cId="2456378921" sldId="312"/>
        </pc:sldMkLst>
        <pc:spChg chg="mod">
          <ac:chgData name="Dominik Böhler" userId="d6f71161-d1cb-4399-82c4-d80fb5b4761d" providerId="ADAL" clId="{5737CA1F-72A0-E248-AB95-8D0D49805036}" dt="2021-02-17T09:14:08.571" v="0"/>
          <ac:spMkLst>
            <pc:docMk/>
            <pc:sldMk cId="2456378921" sldId="312"/>
            <ac:spMk id="3" creationId="{00000000-0000-0000-0000-000000000000}"/>
          </ac:spMkLst>
        </pc:spChg>
        <pc:picChg chg="mod">
          <ac:chgData name="Dominik Böhler" userId="d6f71161-d1cb-4399-82c4-d80fb5b4761d" providerId="ADAL" clId="{5737CA1F-72A0-E248-AB95-8D0D49805036}" dt="2021-02-17T09:14:08.571" v="0"/>
          <ac:picMkLst>
            <pc:docMk/>
            <pc:sldMk cId="2456378921" sldId="312"/>
            <ac:picMk id="6" creationId="{09A5A9ED-DFAD-4F81-A572-76B69FD954F2}"/>
          </ac:picMkLst>
        </pc:picChg>
      </pc:sldChg>
      <pc:sldChg chg="modNotes">
        <pc:chgData name="Dominik Böhler" userId="d6f71161-d1cb-4399-82c4-d80fb5b4761d" providerId="ADAL" clId="{5737CA1F-72A0-E248-AB95-8D0D49805036}" dt="2021-02-17T09:14:08.571" v="0"/>
        <pc:sldMkLst>
          <pc:docMk/>
          <pc:sldMk cId="928269413" sldId="313"/>
        </pc:sldMkLst>
      </pc:sldChg>
      <pc:sldChg chg="modSp modNotes">
        <pc:chgData name="Dominik Böhler" userId="d6f71161-d1cb-4399-82c4-d80fb5b4761d" providerId="ADAL" clId="{5737CA1F-72A0-E248-AB95-8D0D49805036}" dt="2021-02-17T09:14:08.571" v="0"/>
        <pc:sldMkLst>
          <pc:docMk/>
          <pc:sldMk cId="2137646232" sldId="314"/>
        </pc:sldMkLst>
        <pc:spChg chg="mod">
          <ac:chgData name="Dominik Böhler" userId="d6f71161-d1cb-4399-82c4-d80fb5b4761d" providerId="ADAL" clId="{5737CA1F-72A0-E248-AB95-8D0D49805036}" dt="2021-02-17T09:14:08.571" v="0"/>
          <ac:spMkLst>
            <pc:docMk/>
            <pc:sldMk cId="2137646232" sldId="314"/>
            <ac:spMk id="3" creationId="{00000000-0000-0000-0000-000000000000}"/>
          </ac:spMkLst>
        </pc:spChg>
        <pc:picChg chg="mod">
          <ac:chgData name="Dominik Böhler" userId="d6f71161-d1cb-4399-82c4-d80fb5b4761d" providerId="ADAL" clId="{5737CA1F-72A0-E248-AB95-8D0D49805036}" dt="2021-02-17T09:14:08.571" v="0"/>
          <ac:picMkLst>
            <pc:docMk/>
            <pc:sldMk cId="2137646232" sldId="314"/>
            <ac:picMk id="5" creationId="{072B107E-C0D8-4016-A2D5-573D8B65501D}"/>
          </ac:picMkLst>
        </pc:picChg>
      </pc:sldChg>
      <pc:sldChg chg="modNotes">
        <pc:chgData name="Dominik Böhler" userId="d6f71161-d1cb-4399-82c4-d80fb5b4761d" providerId="ADAL" clId="{5737CA1F-72A0-E248-AB95-8D0D49805036}" dt="2021-02-17T09:14:08.571" v="0"/>
        <pc:sldMkLst>
          <pc:docMk/>
          <pc:sldMk cId="987508005" sldId="316"/>
        </pc:sldMkLst>
      </pc:sldChg>
      <pc:sldChg chg="modSp modNotes">
        <pc:chgData name="Dominik Böhler" userId="d6f71161-d1cb-4399-82c4-d80fb5b4761d" providerId="ADAL" clId="{5737CA1F-72A0-E248-AB95-8D0D49805036}" dt="2021-02-17T09:14:08.571" v="0"/>
        <pc:sldMkLst>
          <pc:docMk/>
          <pc:sldMk cId="1483452009" sldId="317"/>
        </pc:sldMkLst>
        <pc:spChg chg="mod">
          <ac:chgData name="Dominik Böhler" userId="d6f71161-d1cb-4399-82c4-d80fb5b4761d" providerId="ADAL" clId="{5737CA1F-72A0-E248-AB95-8D0D49805036}" dt="2021-02-17T09:14:08.571" v="0"/>
          <ac:spMkLst>
            <pc:docMk/>
            <pc:sldMk cId="1483452009" sldId="317"/>
            <ac:spMk id="3" creationId="{00000000-0000-0000-0000-000000000000}"/>
          </ac:spMkLst>
        </pc:spChg>
        <pc:picChg chg="mod">
          <ac:chgData name="Dominik Böhler" userId="d6f71161-d1cb-4399-82c4-d80fb5b4761d" providerId="ADAL" clId="{5737CA1F-72A0-E248-AB95-8D0D49805036}" dt="2021-02-17T09:14:08.571" v="0"/>
          <ac:picMkLst>
            <pc:docMk/>
            <pc:sldMk cId="1483452009" sldId="317"/>
            <ac:picMk id="5" creationId="{2B1DDF80-2CAD-4C59-A945-CC967C0589C9}"/>
          </ac:picMkLst>
        </pc:picChg>
      </pc:sldChg>
      <pc:sldChg chg="modNotes">
        <pc:chgData name="Dominik Böhler" userId="d6f71161-d1cb-4399-82c4-d80fb5b4761d" providerId="ADAL" clId="{5737CA1F-72A0-E248-AB95-8D0D49805036}" dt="2021-02-17T09:14:08.571" v="0"/>
        <pc:sldMkLst>
          <pc:docMk/>
          <pc:sldMk cId="2718789937" sldId="318"/>
        </pc:sldMkLst>
      </pc:sldChg>
      <pc:sldChg chg="modNotes">
        <pc:chgData name="Dominik Böhler" userId="d6f71161-d1cb-4399-82c4-d80fb5b4761d" providerId="ADAL" clId="{5737CA1F-72A0-E248-AB95-8D0D49805036}" dt="2021-02-17T09:14:08.571" v="0"/>
        <pc:sldMkLst>
          <pc:docMk/>
          <pc:sldMk cId="123123739" sldId="319"/>
        </pc:sldMkLst>
      </pc:sldChg>
      <pc:sldChg chg="modSp modNotes">
        <pc:chgData name="Dominik Böhler" userId="d6f71161-d1cb-4399-82c4-d80fb5b4761d" providerId="ADAL" clId="{5737CA1F-72A0-E248-AB95-8D0D49805036}" dt="2021-02-17T09:14:08.571" v="0"/>
        <pc:sldMkLst>
          <pc:docMk/>
          <pc:sldMk cId="2036730659" sldId="320"/>
        </pc:sldMkLst>
        <pc:spChg chg="mod">
          <ac:chgData name="Dominik Böhler" userId="d6f71161-d1cb-4399-82c4-d80fb5b4761d" providerId="ADAL" clId="{5737CA1F-72A0-E248-AB95-8D0D49805036}" dt="2021-02-17T09:14:08.571" v="0"/>
          <ac:spMkLst>
            <pc:docMk/>
            <pc:sldMk cId="2036730659" sldId="320"/>
            <ac:spMk id="4" creationId="{00000000-0000-0000-0000-000000000000}"/>
          </ac:spMkLst>
        </pc:spChg>
      </pc:sldChg>
      <pc:sldChg chg="modSp modNotes">
        <pc:chgData name="Dominik Böhler" userId="d6f71161-d1cb-4399-82c4-d80fb5b4761d" providerId="ADAL" clId="{5737CA1F-72A0-E248-AB95-8D0D49805036}" dt="2021-02-17T09:14:08.571" v="0"/>
        <pc:sldMkLst>
          <pc:docMk/>
          <pc:sldMk cId="2649402826" sldId="325"/>
        </pc:sldMkLst>
        <pc:spChg chg="mod">
          <ac:chgData name="Dominik Böhler" userId="d6f71161-d1cb-4399-82c4-d80fb5b4761d" providerId="ADAL" clId="{5737CA1F-72A0-E248-AB95-8D0D49805036}" dt="2021-02-17T09:14:08.571" v="0"/>
          <ac:spMkLst>
            <pc:docMk/>
            <pc:sldMk cId="2649402826" sldId="325"/>
            <ac:spMk id="4" creationId="{00000000-0000-0000-0000-000000000000}"/>
          </ac:spMkLst>
        </pc:spChg>
        <pc:spChg chg="mod">
          <ac:chgData name="Dominik Böhler" userId="d6f71161-d1cb-4399-82c4-d80fb5b4761d" providerId="ADAL" clId="{5737CA1F-72A0-E248-AB95-8D0D49805036}" dt="2021-02-17T09:14:08.571" v="0"/>
          <ac:spMkLst>
            <pc:docMk/>
            <pc:sldMk cId="2649402826" sldId="325"/>
            <ac:spMk id="5" creationId="{00000000-0000-0000-0000-000000000000}"/>
          </ac:spMkLst>
        </pc:spChg>
      </pc:sldChg>
      <pc:sldChg chg="modSp modNotes">
        <pc:chgData name="Dominik Böhler" userId="d6f71161-d1cb-4399-82c4-d80fb5b4761d" providerId="ADAL" clId="{5737CA1F-72A0-E248-AB95-8D0D49805036}" dt="2021-02-17T09:14:08.571" v="0"/>
        <pc:sldMkLst>
          <pc:docMk/>
          <pc:sldMk cId="3540561713" sldId="327"/>
        </pc:sldMkLst>
        <pc:spChg chg="mod">
          <ac:chgData name="Dominik Böhler" userId="d6f71161-d1cb-4399-82c4-d80fb5b4761d" providerId="ADAL" clId="{5737CA1F-72A0-E248-AB95-8D0D49805036}" dt="2021-02-17T09:14:08.571" v="0"/>
          <ac:spMkLst>
            <pc:docMk/>
            <pc:sldMk cId="3540561713" sldId="327"/>
            <ac:spMk id="4" creationId="{00000000-0000-0000-0000-000000000000}"/>
          </ac:spMkLst>
        </pc:spChg>
        <pc:picChg chg="mod">
          <ac:chgData name="Dominik Böhler" userId="d6f71161-d1cb-4399-82c4-d80fb5b4761d" providerId="ADAL" clId="{5737CA1F-72A0-E248-AB95-8D0D49805036}" dt="2021-02-17T09:14:08.571" v="0"/>
          <ac:picMkLst>
            <pc:docMk/>
            <pc:sldMk cId="3540561713" sldId="327"/>
            <ac:picMk id="6" creationId="{15A53DB6-BFFE-4FCC-8371-B22E094CAAD4}"/>
          </ac:picMkLst>
        </pc:picChg>
      </pc:sldChg>
      <pc:sldChg chg="modSp modNotes">
        <pc:chgData name="Dominik Böhler" userId="d6f71161-d1cb-4399-82c4-d80fb5b4761d" providerId="ADAL" clId="{5737CA1F-72A0-E248-AB95-8D0D49805036}" dt="2021-02-17T09:14:08.571" v="0"/>
        <pc:sldMkLst>
          <pc:docMk/>
          <pc:sldMk cId="2058373625" sldId="328"/>
        </pc:sldMkLst>
        <pc:spChg chg="mod">
          <ac:chgData name="Dominik Böhler" userId="d6f71161-d1cb-4399-82c4-d80fb5b4761d" providerId="ADAL" clId="{5737CA1F-72A0-E248-AB95-8D0D49805036}" dt="2021-02-17T09:14:08.571" v="0"/>
          <ac:spMkLst>
            <pc:docMk/>
            <pc:sldMk cId="2058373625" sldId="328"/>
            <ac:spMk id="6" creationId="{00000000-0000-0000-0000-000000000000}"/>
          </ac:spMkLst>
        </pc:spChg>
        <pc:picChg chg="mod">
          <ac:chgData name="Dominik Böhler" userId="d6f71161-d1cb-4399-82c4-d80fb5b4761d" providerId="ADAL" clId="{5737CA1F-72A0-E248-AB95-8D0D49805036}" dt="2021-02-17T09:14:08.571" v="0"/>
          <ac:picMkLst>
            <pc:docMk/>
            <pc:sldMk cId="2058373625" sldId="328"/>
            <ac:picMk id="10" creationId="{F2361D9E-0660-46B9-8EEE-9771CAE8233F}"/>
          </ac:picMkLst>
        </pc:picChg>
      </pc:sldChg>
      <pc:sldChg chg="modNotes">
        <pc:chgData name="Dominik Böhler" userId="d6f71161-d1cb-4399-82c4-d80fb5b4761d" providerId="ADAL" clId="{5737CA1F-72A0-E248-AB95-8D0D49805036}" dt="2021-02-17T09:14:08.571" v="0"/>
        <pc:sldMkLst>
          <pc:docMk/>
          <pc:sldMk cId="401577894" sldId="329"/>
        </pc:sldMkLst>
      </pc:sldChg>
      <pc:sldChg chg="modNotes">
        <pc:chgData name="Dominik Böhler" userId="d6f71161-d1cb-4399-82c4-d80fb5b4761d" providerId="ADAL" clId="{5737CA1F-72A0-E248-AB95-8D0D49805036}" dt="2021-02-17T09:14:08.571" v="0"/>
        <pc:sldMkLst>
          <pc:docMk/>
          <pc:sldMk cId="2541975788" sldId="331"/>
        </pc:sldMkLst>
      </pc:sldChg>
      <pc:sldChg chg="modNotes">
        <pc:chgData name="Dominik Böhler" userId="d6f71161-d1cb-4399-82c4-d80fb5b4761d" providerId="ADAL" clId="{5737CA1F-72A0-E248-AB95-8D0D49805036}" dt="2021-02-17T09:14:08.571" v="0"/>
        <pc:sldMkLst>
          <pc:docMk/>
          <pc:sldMk cId="3388160163" sldId="332"/>
        </pc:sldMkLst>
      </pc:sldChg>
      <pc:sldChg chg="modSp modNotes">
        <pc:chgData name="Dominik Böhler" userId="d6f71161-d1cb-4399-82c4-d80fb5b4761d" providerId="ADAL" clId="{5737CA1F-72A0-E248-AB95-8D0D49805036}" dt="2021-02-17T09:14:08.571" v="0"/>
        <pc:sldMkLst>
          <pc:docMk/>
          <pc:sldMk cId="697163393" sldId="333"/>
        </pc:sldMkLst>
        <pc:spChg chg="mod">
          <ac:chgData name="Dominik Böhler" userId="d6f71161-d1cb-4399-82c4-d80fb5b4761d" providerId="ADAL" clId="{5737CA1F-72A0-E248-AB95-8D0D49805036}" dt="2021-02-17T09:14:08.571" v="0"/>
          <ac:spMkLst>
            <pc:docMk/>
            <pc:sldMk cId="697163393" sldId="333"/>
            <ac:spMk id="2" creationId="{00000000-0000-0000-0000-000000000000}"/>
          </ac:spMkLst>
        </pc:spChg>
        <pc:spChg chg="mod">
          <ac:chgData name="Dominik Böhler" userId="d6f71161-d1cb-4399-82c4-d80fb5b4761d" providerId="ADAL" clId="{5737CA1F-72A0-E248-AB95-8D0D49805036}" dt="2021-02-17T09:14:08.571" v="0"/>
          <ac:spMkLst>
            <pc:docMk/>
            <pc:sldMk cId="697163393" sldId="333"/>
            <ac:spMk id="4" creationId="{00000000-0000-0000-0000-000000000000}"/>
          </ac:spMkLst>
        </pc:spChg>
      </pc:sldChg>
      <pc:sldChg chg="modSp">
        <pc:chgData name="Dominik Böhler" userId="d6f71161-d1cb-4399-82c4-d80fb5b4761d" providerId="ADAL" clId="{5737CA1F-72A0-E248-AB95-8D0D49805036}" dt="2021-02-17T09:14:08.571" v="0"/>
        <pc:sldMkLst>
          <pc:docMk/>
          <pc:sldMk cId="10764558" sldId="334"/>
        </pc:sldMkLst>
        <pc:spChg chg="mod">
          <ac:chgData name="Dominik Böhler" userId="d6f71161-d1cb-4399-82c4-d80fb5b4761d" providerId="ADAL" clId="{5737CA1F-72A0-E248-AB95-8D0D49805036}" dt="2021-02-17T09:14:08.571" v="0"/>
          <ac:spMkLst>
            <pc:docMk/>
            <pc:sldMk cId="10764558" sldId="334"/>
            <ac:spMk id="2" creationId="{00000000-0000-0000-0000-000000000000}"/>
          </ac:spMkLst>
        </pc:spChg>
      </pc:sldChg>
      <pc:sldChg chg="modSp modNotes">
        <pc:chgData name="Dominik Böhler" userId="d6f71161-d1cb-4399-82c4-d80fb5b4761d" providerId="ADAL" clId="{5737CA1F-72A0-E248-AB95-8D0D49805036}" dt="2021-02-17T09:14:08.571" v="0"/>
        <pc:sldMkLst>
          <pc:docMk/>
          <pc:sldMk cId="243172415" sldId="335"/>
        </pc:sldMkLst>
        <pc:spChg chg="mod">
          <ac:chgData name="Dominik Böhler" userId="d6f71161-d1cb-4399-82c4-d80fb5b4761d" providerId="ADAL" clId="{5737CA1F-72A0-E248-AB95-8D0D49805036}" dt="2021-02-17T09:14:08.571" v="0"/>
          <ac:spMkLst>
            <pc:docMk/>
            <pc:sldMk cId="243172415" sldId="335"/>
            <ac:spMk id="3" creationId="{00000000-0000-0000-0000-000000000000}"/>
          </ac:spMkLst>
        </pc:spChg>
        <pc:picChg chg="mod">
          <ac:chgData name="Dominik Böhler" userId="d6f71161-d1cb-4399-82c4-d80fb5b4761d" providerId="ADAL" clId="{5737CA1F-72A0-E248-AB95-8D0D49805036}" dt="2021-02-17T09:14:08.571" v="0"/>
          <ac:picMkLst>
            <pc:docMk/>
            <pc:sldMk cId="243172415" sldId="335"/>
            <ac:picMk id="6" creationId="{EFD2EE5F-5FDE-4FCC-8363-E500B6F91296}"/>
          </ac:picMkLst>
        </pc:picChg>
      </pc:sldChg>
      <pc:sldChg chg="modSp modNotes">
        <pc:chgData name="Dominik Böhler" userId="d6f71161-d1cb-4399-82c4-d80fb5b4761d" providerId="ADAL" clId="{5737CA1F-72A0-E248-AB95-8D0D49805036}" dt="2021-02-17T09:14:08.571" v="0"/>
        <pc:sldMkLst>
          <pc:docMk/>
          <pc:sldMk cId="2183141817" sldId="336"/>
        </pc:sldMkLst>
        <pc:spChg chg="mod">
          <ac:chgData name="Dominik Böhler" userId="d6f71161-d1cb-4399-82c4-d80fb5b4761d" providerId="ADAL" clId="{5737CA1F-72A0-E248-AB95-8D0D49805036}" dt="2021-02-17T09:14:08.571" v="0"/>
          <ac:spMkLst>
            <pc:docMk/>
            <pc:sldMk cId="2183141817" sldId="336"/>
            <ac:spMk id="3" creationId="{00000000-0000-0000-0000-000000000000}"/>
          </ac:spMkLst>
        </pc:spChg>
        <pc:spChg chg="mod">
          <ac:chgData name="Dominik Böhler" userId="d6f71161-d1cb-4399-82c4-d80fb5b4761d" providerId="ADAL" clId="{5737CA1F-72A0-E248-AB95-8D0D49805036}" dt="2021-02-17T09:14:08.571" v="0"/>
          <ac:spMkLst>
            <pc:docMk/>
            <pc:sldMk cId="2183141817" sldId="336"/>
            <ac:spMk id="4" creationId="{00000000-0000-0000-0000-000000000000}"/>
          </ac:spMkLst>
        </pc:spChg>
      </pc:sldChg>
      <pc:sldChg chg="modSp modNotes">
        <pc:chgData name="Dominik Böhler" userId="d6f71161-d1cb-4399-82c4-d80fb5b4761d" providerId="ADAL" clId="{5737CA1F-72A0-E248-AB95-8D0D49805036}" dt="2021-02-17T09:14:08.571" v="0"/>
        <pc:sldMkLst>
          <pc:docMk/>
          <pc:sldMk cId="2399797605" sldId="337"/>
        </pc:sldMkLst>
        <pc:spChg chg="mod">
          <ac:chgData name="Dominik Böhler" userId="d6f71161-d1cb-4399-82c4-d80fb5b4761d" providerId="ADAL" clId="{5737CA1F-72A0-E248-AB95-8D0D49805036}" dt="2021-02-17T09:14:08.571" v="0"/>
          <ac:spMkLst>
            <pc:docMk/>
            <pc:sldMk cId="2399797605" sldId="337"/>
            <ac:spMk id="4" creationId="{00000000-0000-0000-0000-000000000000}"/>
          </ac:spMkLst>
        </pc:spChg>
        <pc:picChg chg="mod">
          <ac:chgData name="Dominik Böhler" userId="d6f71161-d1cb-4399-82c4-d80fb5b4761d" providerId="ADAL" clId="{5737CA1F-72A0-E248-AB95-8D0D49805036}" dt="2021-02-17T09:14:08.571" v="0"/>
          <ac:picMkLst>
            <pc:docMk/>
            <pc:sldMk cId="2399797605" sldId="337"/>
            <ac:picMk id="9" creationId="{0A76B91B-BE68-4D77-B831-5134E83E90D2}"/>
          </ac:picMkLst>
        </pc:picChg>
      </pc:sldChg>
      <pc:sldChg chg="modNotes">
        <pc:chgData name="Dominik Böhler" userId="d6f71161-d1cb-4399-82c4-d80fb5b4761d" providerId="ADAL" clId="{5737CA1F-72A0-E248-AB95-8D0D49805036}" dt="2021-02-17T09:14:08.571" v="0"/>
        <pc:sldMkLst>
          <pc:docMk/>
          <pc:sldMk cId="1929072874" sldId="338"/>
        </pc:sldMkLst>
      </pc:sldChg>
      <pc:sldChg chg="modNotes">
        <pc:chgData name="Dominik Böhler" userId="d6f71161-d1cb-4399-82c4-d80fb5b4761d" providerId="ADAL" clId="{5737CA1F-72A0-E248-AB95-8D0D49805036}" dt="2021-02-17T09:14:08.571" v="0"/>
        <pc:sldMkLst>
          <pc:docMk/>
          <pc:sldMk cId="57986866" sldId="339"/>
        </pc:sldMkLst>
      </pc:sldChg>
      <pc:sldChg chg="modNotes">
        <pc:chgData name="Dominik Böhler" userId="d6f71161-d1cb-4399-82c4-d80fb5b4761d" providerId="ADAL" clId="{5737CA1F-72A0-E248-AB95-8D0D49805036}" dt="2021-02-17T09:14:08.571" v="0"/>
        <pc:sldMkLst>
          <pc:docMk/>
          <pc:sldMk cId="2559956787" sldId="341"/>
        </pc:sldMkLst>
      </pc:sldChg>
      <pc:sldChg chg="modNotes">
        <pc:chgData name="Dominik Böhler" userId="d6f71161-d1cb-4399-82c4-d80fb5b4761d" providerId="ADAL" clId="{5737CA1F-72A0-E248-AB95-8D0D49805036}" dt="2021-02-17T09:14:08.571" v="0"/>
        <pc:sldMkLst>
          <pc:docMk/>
          <pc:sldMk cId="358751967" sldId="342"/>
        </pc:sldMkLst>
      </pc:sldChg>
      <pc:sldChg chg="modNotes">
        <pc:chgData name="Dominik Böhler" userId="d6f71161-d1cb-4399-82c4-d80fb5b4761d" providerId="ADAL" clId="{5737CA1F-72A0-E248-AB95-8D0D49805036}" dt="2021-02-17T09:14:08.571" v="0"/>
        <pc:sldMkLst>
          <pc:docMk/>
          <pc:sldMk cId="2370024962" sldId="345"/>
        </pc:sldMkLst>
      </pc:sldChg>
      <pc:sldChg chg="modSp">
        <pc:chgData name="Dominik Böhler" userId="d6f71161-d1cb-4399-82c4-d80fb5b4761d" providerId="ADAL" clId="{5737CA1F-72A0-E248-AB95-8D0D49805036}" dt="2021-02-17T09:14:08.571" v="0"/>
        <pc:sldMkLst>
          <pc:docMk/>
          <pc:sldMk cId="435137109" sldId="346"/>
        </pc:sldMkLst>
        <pc:spChg chg="mod">
          <ac:chgData name="Dominik Böhler" userId="d6f71161-d1cb-4399-82c4-d80fb5b4761d" providerId="ADAL" clId="{5737CA1F-72A0-E248-AB95-8D0D49805036}" dt="2021-02-17T09:14:08.571" v="0"/>
          <ac:spMkLst>
            <pc:docMk/>
            <pc:sldMk cId="435137109" sldId="346"/>
            <ac:spMk id="4" creationId="{00000000-0000-0000-0000-000000000000}"/>
          </ac:spMkLst>
        </pc:spChg>
      </pc:sldChg>
      <pc:sldChg chg="modNotes">
        <pc:chgData name="Dominik Böhler" userId="d6f71161-d1cb-4399-82c4-d80fb5b4761d" providerId="ADAL" clId="{5737CA1F-72A0-E248-AB95-8D0D49805036}" dt="2021-02-17T09:14:08.571" v="0"/>
        <pc:sldMkLst>
          <pc:docMk/>
          <pc:sldMk cId="3366046016" sldId="348"/>
        </pc:sldMkLst>
      </pc:sldChg>
      <pc:sldChg chg="modNotes">
        <pc:chgData name="Dominik Böhler" userId="d6f71161-d1cb-4399-82c4-d80fb5b4761d" providerId="ADAL" clId="{5737CA1F-72A0-E248-AB95-8D0D49805036}" dt="2021-02-17T09:14:08.571" v="0"/>
        <pc:sldMkLst>
          <pc:docMk/>
          <pc:sldMk cId="823619353" sldId="349"/>
        </pc:sldMkLst>
      </pc:sldChg>
      <pc:sldMasterChg chg="delSp modSp mod modSldLayout">
        <pc:chgData name="Dominik Böhler" userId="d6f71161-d1cb-4399-82c4-d80fb5b4761d" providerId="ADAL" clId="{5737CA1F-72A0-E248-AB95-8D0D49805036}" dt="2021-02-17T09:14:28.035" v="5" actId="478"/>
        <pc:sldMasterMkLst>
          <pc:docMk/>
          <pc:sldMasterMk cId="0" sldId="2147483659"/>
        </pc:sldMasterMkLst>
        <pc:spChg chg="mod">
          <ac:chgData name="Dominik Böhler" userId="d6f71161-d1cb-4399-82c4-d80fb5b4761d" providerId="ADAL" clId="{5737CA1F-72A0-E248-AB95-8D0D49805036}" dt="2021-02-17T09:14:08.571" v="0"/>
          <ac:spMkLst>
            <pc:docMk/>
            <pc:sldMasterMk cId="0" sldId="2147483659"/>
            <ac:spMk id="10" creationId="{00000000-0000-0000-0000-000000000000}"/>
          </ac:spMkLst>
        </pc:spChg>
        <pc:spChg chg="mod">
          <ac:chgData name="Dominik Böhler" userId="d6f71161-d1cb-4399-82c4-d80fb5b4761d" providerId="ADAL" clId="{5737CA1F-72A0-E248-AB95-8D0D49805036}" dt="2021-02-17T09:14:08.571" v="0"/>
          <ac:spMkLst>
            <pc:docMk/>
            <pc:sldMasterMk cId="0" sldId="2147483659"/>
            <ac:spMk id="11" creationId="{00000000-0000-0000-0000-000000000000}"/>
          </ac:spMkLst>
        </pc:spChg>
        <pc:spChg chg="mod">
          <ac:chgData name="Dominik Böhler" userId="d6f71161-d1cb-4399-82c4-d80fb5b4761d" providerId="ADAL" clId="{5737CA1F-72A0-E248-AB95-8D0D49805036}" dt="2021-02-17T09:14:08.571" v="0"/>
          <ac:spMkLst>
            <pc:docMk/>
            <pc:sldMasterMk cId="0" sldId="2147483659"/>
            <ac:spMk id="12" creationId="{00000000-0000-0000-0000-000000000000}"/>
          </ac:spMkLst>
        </pc:spChg>
        <pc:spChg chg="mod">
          <ac:chgData name="Dominik Böhler" userId="d6f71161-d1cb-4399-82c4-d80fb5b4761d" providerId="ADAL" clId="{5737CA1F-72A0-E248-AB95-8D0D49805036}" dt="2021-02-17T09:14:08.571" v="0"/>
          <ac:spMkLst>
            <pc:docMk/>
            <pc:sldMasterMk cId="0" sldId="2147483659"/>
            <ac:spMk id="13" creationId="{00000000-0000-0000-0000-000000000000}"/>
          </ac:spMkLst>
        </pc:spChg>
        <pc:spChg chg="mod">
          <ac:chgData name="Dominik Böhler" userId="d6f71161-d1cb-4399-82c4-d80fb5b4761d" providerId="ADAL" clId="{5737CA1F-72A0-E248-AB95-8D0D49805036}" dt="2021-02-17T09:14:08.571" v="0"/>
          <ac:spMkLst>
            <pc:docMk/>
            <pc:sldMasterMk cId="0" sldId="2147483659"/>
            <ac:spMk id="14" creationId="{00000000-0000-0000-0000-000000000000}"/>
          </ac:spMkLst>
        </pc:spChg>
        <pc:spChg chg="del mod">
          <ac:chgData name="Dominik Böhler" userId="d6f71161-d1cb-4399-82c4-d80fb5b4761d" providerId="ADAL" clId="{5737CA1F-72A0-E248-AB95-8D0D49805036}" dt="2021-02-17T09:14:28.035" v="5" actId="478"/>
          <ac:spMkLst>
            <pc:docMk/>
            <pc:sldMasterMk cId="0" sldId="2147483659"/>
            <ac:spMk id="16" creationId="{00000000-0000-0000-0000-000000000000}"/>
          </ac:spMkLst>
        </pc:spChg>
        <pc:picChg chg="del mod">
          <ac:chgData name="Dominik Böhler" userId="d6f71161-d1cb-4399-82c4-d80fb5b4761d" providerId="ADAL" clId="{5737CA1F-72A0-E248-AB95-8D0D49805036}" dt="2021-02-17T09:14:26.369" v="4" actId="478"/>
          <ac:picMkLst>
            <pc:docMk/>
            <pc:sldMasterMk cId="0" sldId="2147483659"/>
            <ac:picMk id="15" creationId="{00000000-0000-0000-0000-000000000000}"/>
          </ac:picMkLst>
        </pc:picChg>
        <pc:sldLayoutChg chg="modSp">
          <pc:chgData name="Dominik Böhler" userId="d6f71161-d1cb-4399-82c4-d80fb5b4761d" providerId="ADAL" clId="{5737CA1F-72A0-E248-AB95-8D0D49805036}" dt="2021-02-17T09:14:08.571" v="0"/>
          <pc:sldLayoutMkLst>
            <pc:docMk/>
            <pc:sldMasterMk cId="0" sldId="2147483659"/>
            <pc:sldLayoutMk cId="0" sldId="2147483649"/>
          </pc:sldLayoutMkLst>
          <pc:spChg chg="mod">
            <ac:chgData name="Dominik Böhler" userId="d6f71161-d1cb-4399-82c4-d80fb5b4761d" providerId="ADAL" clId="{5737CA1F-72A0-E248-AB95-8D0D49805036}" dt="2021-02-17T09:14:08.571" v="0"/>
            <ac:spMkLst>
              <pc:docMk/>
              <pc:sldMasterMk cId="0" sldId="2147483659"/>
              <pc:sldLayoutMk cId="0" sldId="2147483649"/>
              <ac:spMk id="25"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0" sldId="2147483651"/>
          </pc:sldLayoutMkLst>
          <pc:spChg chg="mod">
            <ac:chgData name="Dominik Böhler" userId="d6f71161-d1cb-4399-82c4-d80fb5b4761d" providerId="ADAL" clId="{5737CA1F-72A0-E248-AB95-8D0D49805036}" dt="2021-02-17T09:14:08.571" v="0"/>
            <ac:spMkLst>
              <pc:docMk/>
              <pc:sldMasterMk cId="0" sldId="2147483659"/>
              <pc:sldLayoutMk cId="0" sldId="2147483651"/>
              <ac:spMk id="38"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1"/>
              <ac:spMk id="39"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1"/>
              <ac:spMk id="40"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1"/>
              <ac:spMk id="41"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1"/>
              <ac:spMk id="42"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1"/>
              <ac:spMk id="43"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0" sldId="2147483654"/>
          </pc:sldLayoutMkLst>
          <pc:spChg chg="mod">
            <ac:chgData name="Dominik Böhler" userId="d6f71161-d1cb-4399-82c4-d80fb5b4761d" providerId="ADAL" clId="{5737CA1F-72A0-E248-AB95-8D0D49805036}" dt="2021-02-17T09:14:08.571" v="0"/>
            <ac:spMkLst>
              <pc:docMk/>
              <pc:sldMasterMk cId="0" sldId="2147483659"/>
              <pc:sldLayoutMk cId="0" sldId="2147483654"/>
              <ac:spMk id="62"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4"/>
              <ac:spMk id="63"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4"/>
              <ac:spMk id="64"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4"/>
              <ac:spMk id="65"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4"/>
              <ac:spMk id="66"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0" sldId="2147483655"/>
          </pc:sldLayoutMkLst>
          <pc:spChg chg="mod">
            <ac:chgData name="Dominik Böhler" userId="d6f71161-d1cb-4399-82c4-d80fb5b4761d" providerId="ADAL" clId="{5737CA1F-72A0-E248-AB95-8D0D49805036}" dt="2021-02-17T09:14:08.571" v="0"/>
            <ac:spMkLst>
              <pc:docMk/>
              <pc:sldMasterMk cId="0" sldId="2147483659"/>
              <pc:sldLayoutMk cId="0" sldId="2147483655"/>
              <ac:spMk id="69"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5"/>
              <ac:spMk id="70"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5"/>
              <ac:spMk id="71"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5"/>
              <ac:spMk id="72"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0" sldId="2147483656"/>
          </pc:sldLayoutMkLst>
          <pc:spChg chg="mod">
            <ac:chgData name="Dominik Böhler" userId="d6f71161-d1cb-4399-82c4-d80fb5b4761d" providerId="ADAL" clId="{5737CA1F-72A0-E248-AB95-8D0D49805036}" dt="2021-02-17T09:14:08.571" v="0"/>
            <ac:spMkLst>
              <pc:docMk/>
              <pc:sldMasterMk cId="0" sldId="2147483659"/>
              <pc:sldLayoutMk cId="0" sldId="2147483656"/>
              <ac:spMk id="75"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6"/>
              <ac:spMk id="76"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6"/>
              <ac:spMk id="77"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0" sldId="2147483657"/>
          </pc:sldLayoutMkLst>
          <pc:spChg chg="mod">
            <ac:chgData name="Dominik Böhler" userId="d6f71161-d1cb-4399-82c4-d80fb5b4761d" providerId="ADAL" clId="{5737CA1F-72A0-E248-AB95-8D0D49805036}" dt="2021-02-17T09:14:08.571" v="0"/>
            <ac:spMkLst>
              <pc:docMk/>
              <pc:sldMasterMk cId="0" sldId="2147483659"/>
              <pc:sldLayoutMk cId="0" sldId="2147483657"/>
              <ac:spMk id="80"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7"/>
              <ac:spMk id="81"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3245734942" sldId="2147483665"/>
          </pc:sldLayoutMkLst>
          <pc:spChg chg="mod">
            <ac:chgData name="Dominik Böhler" userId="d6f71161-d1cb-4399-82c4-d80fb5b4761d" providerId="ADAL" clId="{5737CA1F-72A0-E248-AB95-8D0D49805036}" dt="2021-02-17T09:14:08.571" v="0"/>
            <ac:spMkLst>
              <pc:docMk/>
              <pc:sldMasterMk cId="0" sldId="2147483659"/>
              <pc:sldLayoutMk cId="3245734942" sldId="2147483665"/>
              <ac:spMk id="18"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245734942" sldId="2147483665"/>
              <ac:spMk id="19"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245734942" sldId="2147483665"/>
              <ac:spMk id="20"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245734942" sldId="2147483665"/>
              <ac:spMk id="21"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245734942" sldId="2147483665"/>
              <ac:spMk id="22"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2826302669" sldId="2147483666"/>
          </pc:sldLayoutMkLst>
          <pc:spChg chg="mod">
            <ac:chgData name="Dominik Böhler" userId="d6f71161-d1cb-4399-82c4-d80fb5b4761d" providerId="ADAL" clId="{5737CA1F-72A0-E248-AB95-8D0D49805036}" dt="2021-02-17T09:14:08.571" v="0"/>
            <ac:spMkLst>
              <pc:docMk/>
              <pc:sldMasterMk cId="0" sldId="2147483659"/>
              <pc:sldLayoutMk cId="2826302669" sldId="2147483666"/>
              <ac:spMk id="54"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2826302669" sldId="2147483666"/>
              <ac:spMk id="55"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2826302669" sldId="2147483666"/>
              <ac:spMk id="56"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2826302669" sldId="2147483666"/>
              <ac:spMk id="57"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146176256" sldId="2147483667"/>
          </pc:sldLayoutMkLst>
          <pc:spChg chg="mod">
            <ac:chgData name="Dominik Böhler" userId="d6f71161-d1cb-4399-82c4-d80fb5b4761d" providerId="ADAL" clId="{5737CA1F-72A0-E248-AB95-8D0D49805036}" dt="2021-02-17T09:14:08.571" v="0"/>
            <ac:spMkLst>
              <pc:docMk/>
              <pc:sldMasterMk cId="0" sldId="2147483659"/>
              <pc:sldLayoutMk cId="146176256" sldId="2147483667"/>
              <ac:spMk id="31"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146176256" sldId="2147483667"/>
              <ac:spMk id="32"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146176256" sldId="2147483667"/>
              <ac:spMk id="33"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146176256" sldId="2147483667"/>
              <ac:spMk id="34"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146176256" sldId="2147483667"/>
              <ac:spMk id="35"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3428980213" sldId="2147483668"/>
          </pc:sldLayoutMkLst>
          <pc:spChg chg="mod">
            <ac:chgData name="Dominik Böhler" userId="d6f71161-d1cb-4399-82c4-d80fb5b4761d" providerId="ADAL" clId="{5737CA1F-72A0-E248-AB95-8D0D49805036}" dt="2021-02-17T09:14:08.571" v="0"/>
            <ac:spMkLst>
              <pc:docMk/>
              <pc:sldMasterMk cId="0" sldId="2147483659"/>
              <pc:sldLayoutMk cId="3428980213" sldId="2147483668"/>
              <ac:spMk id="3"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428980213" sldId="2147483668"/>
              <ac:spMk id="5"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428980213" sldId="2147483668"/>
              <ac:spMk id="7"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428980213" sldId="2147483668"/>
              <ac:spMk id="9"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428980213" sldId="2147483668"/>
              <ac:spMk id="11"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428980213" sldId="2147483668"/>
              <ac:spMk id="25"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4044794982" sldId="2147483669"/>
          </pc:sldLayoutMkLst>
          <pc:spChg chg="mod">
            <ac:chgData name="Dominik Böhler" userId="d6f71161-d1cb-4399-82c4-d80fb5b4761d" providerId="ADAL" clId="{5737CA1F-72A0-E248-AB95-8D0D49805036}" dt="2021-02-17T09:14:08.571" v="0"/>
            <ac:spMkLst>
              <pc:docMk/>
              <pc:sldMasterMk cId="0" sldId="2147483659"/>
              <pc:sldLayoutMk cId="4044794982" sldId="2147483669"/>
              <ac:spMk id="3"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4"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5"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6"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7"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8"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9"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11"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12"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14"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25"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1576317051" sldId="2147483678"/>
          </pc:sldLayoutMkLst>
          <pc:spChg chg="mod">
            <ac:chgData name="Dominik Böhler" userId="d6f71161-d1cb-4399-82c4-d80fb5b4761d" providerId="ADAL" clId="{5737CA1F-72A0-E248-AB95-8D0D49805036}" dt="2021-02-17T09:14:08.571" v="0"/>
            <ac:spMkLst>
              <pc:docMk/>
              <pc:sldMasterMk cId="0" sldId="2147483659"/>
              <pc:sldLayoutMk cId="1576317051" sldId="2147483678"/>
              <ac:spMk id="3"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1576317051" sldId="2147483678"/>
              <ac:spMk id="9"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1576317051" sldId="2147483678"/>
              <ac:spMk id="11"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1576317051" sldId="2147483678"/>
              <ac:spMk id="13" creationId="{00000000-0000-0000-0000-000000000000}"/>
            </ac:spMkLst>
          </pc:spChg>
        </pc:sldLayoutChg>
        <pc:sldLayoutChg chg="modSp">
          <pc:chgData name="Dominik Böhler" userId="d6f71161-d1cb-4399-82c4-d80fb5b4761d" providerId="ADAL" clId="{5737CA1F-72A0-E248-AB95-8D0D49805036}" dt="2021-02-17T09:14:08.571" v="0"/>
          <pc:sldLayoutMkLst>
            <pc:docMk/>
            <pc:sldMasterMk cId="0" sldId="2147483659"/>
            <pc:sldLayoutMk cId="3804632222" sldId="2147483679"/>
          </pc:sldLayoutMkLst>
          <pc:spChg chg="mod">
            <ac:chgData name="Dominik Böhler" userId="d6f71161-d1cb-4399-82c4-d80fb5b4761d" providerId="ADAL" clId="{5737CA1F-72A0-E248-AB95-8D0D49805036}" dt="2021-02-17T09:14:08.571" v="0"/>
            <ac:spMkLst>
              <pc:docMk/>
              <pc:sldMasterMk cId="0" sldId="2147483659"/>
              <pc:sldLayoutMk cId="3804632222" sldId="2147483679"/>
              <ac:spMk id="3"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804632222" sldId="2147483679"/>
              <ac:spMk id="9"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804632222" sldId="2147483679"/>
              <ac:spMk id="10"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804632222" sldId="2147483679"/>
              <ac:spMk id="11" creationId="{00000000-0000-0000-0000-000000000000}"/>
            </ac:spMkLst>
          </pc:spChg>
          <pc:spChg chg="mod">
            <ac:chgData name="Dominik Böhler" userId="d6f71161-d1cb-4399-82c4-d80fb5b4761d" providerId="ADAL" clId="{5737CA1F-72A0-E248-AB95-8D0D49805036}" dt="2021-02-17T09:14:08.571" v="0"/>
            <ac:spMkLst>
              <pc:docMk/>
              <pc:sldMasterMk cId="0" sldId="2147483659"/>
              <pc:sldLayoutMk cId="3804632222" sldId="2147483679"/>
              <ac:spMk id="13" creationId="{00000000-0000-0000-0000-000000000000}"/>
            </ac:spMkLst>
          </pc:spChg>
        </pc:sldLayoutChg>
      </pc:sldMasterChg>
      <pc:sldMasterChg chg="delSp modSp mod modSldLayout">
        <pc:chgData name="Dominik Böhler" userId="d6f71161-d1cb-4399-82c4-d80fb5b4761d" providerId="ADAL" clId="{5737CA1F-72A0-E248-AB95-8D0D49805036}" dt="2021-02-17T09:14:21.626" v="3" actId="14100"/>
        <pc:sldMasterMkLst>
          <pc:docMk/>
          <pc:sldMasterMk cId="200283969" sldId="2147483660"/>
        </pc:sldMasterMkLst>
        <pc:spChg chg="mod">
          <ac:chgData name="Dominik Böhler" userId="d6f71161-d1cb-4399-82c4-d80fb5b4761d" providerId="ADAL" clId="{5737CA1F-72A0-E248-AB95-8D0D49805036}" dt="2021-02-17T09:14:08.571" v="0"/>
          <ac:spMkLst>
            <pc:docMk/>
            <pc:sldMasterMk cId="200283969" sldId="2147483660"/>
            <ac:spMk id="10"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ac:spMk id="11" creationId="{00000000-0000-0000-0000-000000000000}"/>
          </ac:spMkLst>
        </pc:spChg>
        <pc:spChg chg="mod">
          <ac:chgData name="Dominik Böhler" userId="d6f71161-d1cb-4399-82c4-d80fb5b4761d" providerId="ADAL" clId="{5737CA1F-72A0-E248-AB95-8D0D49805036}" dt="2021-02-17T09:14:21.626" v="3" actId="14100"/>
          <ac:spMkLst>
            <pc:docMk/>
            <pc:sldMasterMk cId="200283969" sldId="2147483660"/>
            <ac:spMk id="12"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ac:spMk id="13"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ac:spMk id="14" creationId="{00000000-0000-0000-0000-000000000000}"/>
          </ac:spMkLst>
        </pc:spChg>
        <pc:picChg chg="del mod">
          <ac:chgData name="Dominik Böhler" userId="d6f71161-d1cb-4399-82c4-d80fb5b4761d" providerId="ADAL" clId="{5737CA1F-72A0-E248-AB95-8D0D49805036}" dt="2021-02-17T09:14:17.798" v="2" actId="478"/>
          <ac:picMkLst>
            <pc:docMk/>
            <pc:sldMasterMk cId="200283969" sldId="2147483660"/>
            <ac:picMk id="15" creationId="{00000000-0000-0000-0000-000000000000}"/>
          </ac:picMkLst>
        </pc:picChg>
        <pc:sldLayoutChg chg="modSp">
          <pc:chgData name="Dominik Böhler" userId="d6f71161-d1cb-4399-82c4-d80fb5b4761d" providerId="ADAL" clId="{5737CA1F-72A0-E248-AB95-8D0D49805036}" dt="2021-02-17T09:14:08.571" v="0"/>
          <pc:sldLayoutMkLst>
            <pc:docMk/>
            <pc:sldMasterMk cId="200283969" sldId="2147483660"/>
            <pc:sldLayoutMk cId="3068857950" sldId="2147483664"/>
          </pc:sldLayoutMkLst>
          <pc:spChg chg="mod">
            <ac:chgData name="Dominik Böhler" userId="d6f71161-d1cb-4399-82c4-d80fb5b4761d" providerId="ADAL" clId="{5737CA1F-72A0-E248-AB95-8D0D49805036}" dt="2021-02-17T09:14:08.571"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5737CA1F-72A0-E248-AB95-8D0D49805036}" dt="2021-02-17T09:14:08.571" v="0"/>
            <ac:spMkLst>
              <pc:docMk/>
              <pc:sldMasterMk cId="200283969" sldId="2147483660"/>
              <pc:sldLayoutMk cId="3068857950" sldId="2147483664"/>
              <ac:spMk id="4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pPr>
            <a:r>
              <a:rPr lang="en-US" dirty="0">
                <a:solidFill>
                  <a:prstClr val="black"/>
                </a:solidFill>
                <a:latin typeface="Arial" panose="020B0604020202020204" pitchFamily="34" charset="0"/>
                <a:ea typeface="+mn-ea"/>
                <a:cs typeface="+mn-cs"/>
              </a:rPr>
              <a:t>In Chapter 3, Figure 3-1 (page 57), you learned the relationship of information systems to organizational strategy.</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30424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This figure summarizes how social media contributes to five primary value chain activities and to human resources support activity.</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General framework by which organizations can accomplish their strategy via a dynamic process supported by SMIS.</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66505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pPr>
            <a:r>
              <a:rPr lang="en-US" dirty="0">
                <a:solidFill>
                  <a:prstClr val="black"/>
                </a:solidFill>
                <a:latin typeface="Arial" panose="020B0604020202020204" pitchFamily="34" charset="0"/>
                <a:ea typeface="+mn-ea"/>
                <a:cs typeface="+mn-cs"/>
              </a:rPr>
              <a:t>In the past, organizations controlled their relationships with customers using structured processes and related information systems. In fact, the primary purpose of traditional CRM was to manage customer touches.</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45320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IN" dirty="0">
                <a:solidFill>
                  <a:prstClr val="black"/>
                </a:solidFill>
                <a:latin typeface="Arial" panose="020B0604020202020204" pitchFamily="34" charset="0"/>
                <a:ea typeface="+mn-ea"/>
                <a:cs typeface="+mn-cs"/>
              </a:rPr>
              <a:t>Amazon's Vine customers provide pre-release and new product reviews to the buyer community.</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Many organizations struggle to make the transition from controlled, structured, traditional CRM processes to wide-open, adaptive, dynamic social CRM processes.</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91639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The Japanese earthquake in the spring of 2011 created havoc in the automotive supply chain when major Japanese manufacturers lacked power and, in some cases, facilities to operate. Social media was used to dispense news, allay fears of radioactive products, and address ever-changing needs and problems.</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43397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sz="1300" dirty="0">
                <a:solidFill>
                  <a:prstClr val="black"/>
                </a:solidFill>
                <a:latin typeface="Arial" panose="020B0604020202020204" pitchFamily="34" charset="0"/>
                <a:ea typeface="+mn-ea"/>
                <a:cs typeface="Arial" panose="020B0604020202020204" pitchFamily="34" charset="0"/>
              </a:rPr>
              <a:t>Rela</a:t>
            </a:r>
            <a:r>
              <a:rPr lang="en-US" dirty="0">
                <a:solidFill>
                  <a:prstClr val="black"/>
                </a:solidFill>
                <a:latin typeface="Arial" panose="020B0604020202020204" pitchFamily="34" charset="0"/>
                <a:ea typeface="+mn-ea"/>
                <a:cs typeface="Arial" panose="020B0604020202020204" pitchFamily="34" charset="0"/>
              </a:rPr>
              <a:t>tionships in social networks can:</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Provide </a:t>
            </a:r>
            <a:r>
              <a:rPr lang="en-US" i="1" dirty="0">
                <a:solidFill>
                  <a:prstClr val="black"/>
                </a:solidFill>
                <a:latin typeface="Arial" panose="020B0604020202020204" pitchFamily="34" charset="0"/>
                <a:ea typeface="+mn-ea"/>
                <a:cs typeface="Arial" panose="020B0604020202020204" pitchFamily="34" charset="0"/>
              </a:rPr>
              <a:t>information</a:t>
            </a:r>
            <a:r>
              <a:rPr lang="en-US" dirty="0">
                <a:solidFill>
                  <a:prstClr val="black"/>
                </a:solidFill>
                <a:latin typeface="Arial" panose="020B0604020202020204" pitchFamily="34" charset="0"/>
                <a:ea typeface="+mn-ea"/>
                <a:cs typeface="Arial" panose="020B0604020202020204" pitchFamily="34" charset="0"/>
              </a:rPr>
              <a:t> about opportunities, alternatives, problems, and other factors important to business professionals.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Provide an opportunity to </a:t>
            </a:r>
            <a:r>
              <a:rPr lang="en-US" i="1" dirty="0">
                <a:solidFill>
                  <a:prstClr val="black"/>
                </a:solidFill>
                <a:latin typeface="Arial" panose="020B0604020202020204" pitchFamily="34" charset="0"/>
                <a:ea typeface="+mn-ea"/>
                <a:cs typeface="Arial" panose="020B0604020202020204" pitchFamily="34" charset="0"/>
              </a:rPr>
              <a:t>influence</a:t>
            </a:r>
            <a:r>
              <a:rPr lang="en-US" dirty="0">
                <a:solidFill>
                  <a:prstClr val="black"/>
                </a:solidFill>
                <a:latin typeface="Arial" panose="020B0604020202020204" pitchFamily="34" charset="0"/>
                <a:ea typeface="+mn-ea"/>
                <a:cs typeface="Arial" panose="020B0604020202020204" pitchFamily="34" charset="0"/>
              </a:rPr>
              <a:t> decision makers who are critical to your success.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Be a form of </a:t>
            </a:r>
            <a:r>
              <a:rPr lang="en-US" i="1" dirty="0">
                <a:solidFill>
                  <a:prstClr val="black"/>
                </a:solidFill>
                <a:latin typeface="Arial" panose="020B0604020202020204" pitchFamily="34" charset="0"/>
                <a:ea typeface="+mn-ea"/>
                <a:cs typeface="Arial" panose="020B0604020202020204" pitchFamily="34" charset="0"/>
              </a:rPr>
              <a:t>social credentials.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Reinforce a professional’s image and position in an organization or industry.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67522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defRPr/>
            </a:pPr>
            <a:r>
              <a:rPr lang="en-US" dirty="0">
                <a:solidFill>
                  <a:prstClr val="black"/>
                </a:solidFill>
                <a:latin typeface="Arial" panose="020B0604020202020204" pitchFamily="34" charset="0"/>
                <a:ea typeface="+mn-ea"/>
                <a:cs typeface="+mn-cs"/>
              </a:rPr>
              <a:t>Growing Social Networks.</a:t>
            </a:r>
          </a:p>
          <a:p>
            <a:pPr marL="171450" lvl="0" indent="-171450" defTabSz="914400">
              <a:buFont typeface="Arial" panose="020B0604020202020204" pitchFamily="34" charset="0"/>
              <a:buChar char="•"/>
              <a:defRPr/>
            </a:pPr>
            <a:r>
              <a:rPr lang="en-US" dirty="0">
                <a:solidFill>
                  <a:prstClr val="black"/>
                </a:solidFill>
                <a:latin typeface="Calibri" panose="020F0502020204030204"/>
                <a:ea typeface="+mn-ea"/>
                <a:cs typeface="+mn-cs"/>
              </a:rPr>
              <a:t>Organizations have social capital just as humans do.</a:t>
            </a:r>
            <a:endParaRPr lang="en-US" dirty="0">
              <a:solidFill>
                <a:prstClr val="black"/>
              </a:solidFill>
              <a:latin typeface="Arial" charset="0"/>
              <a:ea typeface="+mn-ea"/>
              <a:cs typeface="Arial" charset="0"/>
            </a:endParaRP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Discuss how a photographer could use SM to communicate a wedding experience using text, pictures, and video instantly to everyone in your social network,</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63712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pPr>
            <a:r>
              <a:rPr lang="en-US" dirty="0">
                <a:solidFill>
                  <a:prstClr val="black"/>
                </a:solidFill>
                <a:latin typeface="Arial" panose="020B0604020202020204" pitchFamily="34" charset="0"/>
                <a:ea typeface="+mn-ea"/>
                <a:cs typeface="+mn-cs"/>
              </a:rPr>
              <a:t>In general, the more views a channel gets, the more the content creator gets paid. However, the food and cooking channels have higher earnings than the beauty and style channels. The number of views is not the only factor influencing earnings. The resources (i.e., money) controlled by the viewers of the food and cooking channels may be higher than the viewers of the beauty and style channels.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79067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You </a:t>
            </a:r>
            <a:r>
              <a:rPr lang="en-US" dirty="0">
                <a:solidFill>
                  <a:prstClr val="black"/>
                </a:solidFill>
                <a:latin typeface="Arial" panose="020B0604020202020204" pitchFamily="34" charset="0"/>
                <a:ea typeface="+mn-ea"/>
                <a:cs typeface="+mn-cs"/>
              </a:rPr>
              <a:t>weaken the strength of social relationships by continually freeloading, declining requests for help, and failing to spend time with friends.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8984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As a business student, you know that nothing is free. Processing time, data communication, and data storage may be cheap, but they still cost something.</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1798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Arial" panose="020B0604020202020204" pitchFamily="34" charset="0"/>
              </a:rPr>
              <a:t>GOALS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Illustrate the unique opportunities possible in digital reality environments.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Illustrate how social applications can generate revenue.</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Consider a unique application of social networking for fitness.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Show the difficulties inherent in the systems development process.</a:t>
            </a:r>
          </a:p>
          <a:p>
            <a:pPr marL="171450" lvl="0" indent="-171450" defTabSz="914400">
              <a:buFont typeface="Arial" panose="020B0604020202020204" pitchFamily="34" charset="0"/>
              <a:buChar char="•"/>
              <a:defRPr/>
            </a:pPr>
            <a:r>
              <a:rPr lang="en-US" dirty="0">
                <a:solidFill>
                  <a:prstClr val="black"/>
                </a:solidFill>
                <a:latin typeface="Arial" panose="020B0604020202020204" pitchFamily="34" charset="0"/>
                <a:ea typeface="+mn-ea"/>
                <a:cs typeface="+mn-cs"/>
              </a:rPr>
              <a:t>Show how cloud-based infrastructure can support social applications.</a:t>
            </a:r>
          </a:p>
          <a:p>
            <a:pPr marL="171450" lvl="0" indent="-171450" defTabSz="914400">
              <a:buFont typeface="Arial" panose="020B0604020202020204" pitchFamily="34" charset="0"/>
              <a:buChar char="•"/>
            </a:pPr>
            <a:endParaRPr lang="en-US"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11774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 The two most common ways SM companies generate revenue are advertising and charging for premium services.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75617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Facebook made 99% of its 2019 first quarter earnings ($15.1B) from advertising. About 86% of Twitter’s $787M.</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9241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Mobile users click ads more often and generate more revenue.</a:t>
            </a:r>
          </a:p>
          <a:p>
            <a:pPr lvl="0" defTabSz="914400"/>
            <a:r>
              <a:rPr lang="en-US" dirty="0">
                <a:solidFill>
                  <a:prstClr val="black"/>
                </a:solidFill>
                <a:latin typeface="Calibri" panose="020F0502020204030204"/>
                <a:ea typeface="+mn-ea"/>
                <a:cs typeface="+mn-cs"/>
              </a:rPr>
              <a:t>Design problem: How best to configure mobile experience to obtain legitimate clicks and conversions?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74644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pPr>
            <a:r>
              <a:rPr lang="en-US" dirty="0">
                <a:solidFill>
                  <a:prstClr val="black"/>
                </a:solidFill>
                <a:latin typeface="Calibri" panose="020F0502020204030204"/>
                <a:ea typeface="+mn-ea"/>
                <a:cs typeface="+mn-cs"/>
              </a:rPr>
              <a:t>Organizations and executives no longer plan and control organizational messaging. Such messaging emerges via a dynamic, SM-based process. Ask students what they think about that.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131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Managing the Risk of Employee Communication.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50899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Organizations should regularly monitor the site and remove objectionable material.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Monitoring can be done by employees or by companies such as Bazaarvoice, which offer services not only to collect and manage ratings and reviews, but also to monitor sites for irrelevant content.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5531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Responses are best reserved for when the problematic content has caused the organization to do something positive as a result.</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21677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Smart managers know SM comes with both benefits and costs.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86694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Arial" panose="020B0604020202020204" pitchFamily="34" charset="0"/>
              </a:rPr>
              <a:t>Social media means customers use all the vendor’s touch points they can find to craft their own relationships.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15864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Arial" panose="020B0604020202020204" pitchFamily="34" charset="0"/>
              </a:rPr>
              <a:t>Goals.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Explore ethical questions about deception on business social networking sites.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Formulate ethical principles when creating or using social networks for business.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1288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Technological shift creates new opportunities, but also substantial risks for developers.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7524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65200"/>
            <a:r>
              <a:rPr lang="en-US" dirty="0">
                <a:solidFill>
                  <a:prstClr val="white"/>
                </a:solidFill>
                <a:latin typeface="Arial" panose="020B0604020202020204" pitchFamily="34" charset="0"/>
                <a:ea typeface="+mn-ea"/>
                <a:cs typeface="Arial" panose="020B0604020202020204" pitchFamily="34" charset="0"/>
              </a:rPr>
              <a:t>GOAL:</a:t>
            </a:r>
          </a:p>
          <a:p>
            <a:pPr marL="171450" lvl="0" indent="-171450" defTabSz="965200">
              <a:buFont typeface="Arial" panose="020B0604020202020204" pitchFamily="34" charset="0"/>
              <a:buChar char="•"/>
            </a:pPr>
            <a:r>
              <a:rPr lang="en-US" dirty="0">
                <a:solidFill>
                  <a:prstClr val="white"/>
                </a:solidFill>
                <a:latin typeface="Arial" panose="020B0604020202020204" pitchFamily="34" charset="0"/>
                <a:ea typeface="+mn-ea"/>
                <a:cs typeface="Arial" panose="020B0604020202020204" pitchFamily="34" charset="0"/>
              </a:rPr>
              <a:t>Use case questions to get student to think of ways to use social media.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05429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65200"/>
            <a:r>
              <a:rPr lang="en-US" dirty="0">
                <a:solidFill>
                  <a:prstClr val="white"/>
                </a:solidFill>
                <a:latin typeface="Arial" panose="020B0604020202020204" pitchFamily="34" charset="0"/>
                <a:ea typeface="+mn-ea"/>
                <a:cs typeface="Arial" panose="020B0604020202020204" pitchFamily="34" charset="0"/>
              </a:rPr>
              <a:t>GOAL:</a:t>
            </a:r>
          </a:p>
          <a:p>
            <a:pPr marL="171450" lvl="0" indent="-171450" defTabSz="965200">
              <a:buFont typeface="Arial" panose="020B0604020202020204" pitchFamily="34" charset="0"/>
              <a:buChar char="•"/>
            </a:pPr>
            <a:r>
              <a:rPr lang="en-US" dirty="0">
                <a:solidFill>
                  <a:prstClr val="white"/>
                </a:solidFill>
                <a:latin typeface="Arial" panose="020B0604020202020204" pitchFamily="34" charset="0"/>
                <a:ea typeface="+mn-ea"/>
                <a:cs typeface="Arial" panose="020B0604020202020204" pitchFamily="34" charset="0"/>
              </a:rPr>
              <a:t>Use case questions to get student to think of ways to use social media.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45985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Focus on MIS portion of diagram by discussing SMIS and how they contribute to organizational strategy.</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Social media is a convergence of many disciplines.</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2755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More than 72 percent of American adults use SM.</a:t>
            </a:r>
          </a:p>
          <a:p>
            <a:pPr lvl="0" defTabSz="914400"/>
            <a:r>
              <a:rPr lang="en-US" dirty="0">
                <a:solidFill>
                  <a:prstClr val="black"/>
                </a:solidFill>
                <a:latin typeface="Calibri" panose="020F0502020204030204"/>
                <a:ea typeface="+mn-ea"/>
                <a:cs typeface="+mn-cs"/>
              </a:rPr>
              <a:t>An estimated 91 percent of </a:t>
            </a:r>
            <a:r>
              <a:rPr lang="en-US" i="1" dirty="0">
                <a:solidFill>
                  <a:prstClr val="black"/>
                </a:solidFill>
                <a:latin typeface="Calibri" panose="020F0502020204030204"/>
                <a:ea typeface="+mn-ea"/>
                <a:cs typeface="+mn-cs"/>
              </a:rPr>
              <a:t>Fortune </a:t>
            </a:r>
            <a:r>
              <a:rPr lang="en-US" dirty="0">
                <a:solidFill>
                  <a:prstClr val="black"/>
                </a:solidFill>
                <a:latin typeface="Calibri" panose="020F0502020204030204"/>
                <a:ea typeface="+mn-ea"/>
                <a:cs typeface="+mn-cs"/>
              </a:rPr>
              <a:t>500 companies maintain active Twitter accounts, 89 percent have Facebook pages, and 77 percent have YouTube accounts.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79847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About 81 percent of Pinterest users are female. On LinkedIn, 61 percent of users are 30 or older.</a:t>
            </a:r>
          </a:p>
          <a:p>
            <a:pPr lvl="0" defTabSz="914400"/>
            <a:r>
              <a:rPr lang="en-US" dirty="0">
                <a:solidFill>
                  <a:prstClr val="black"/>
                </a:solidFill>
                <a:latin typeface="Arial" panose="020B0604020202020204" pitchFamily="34" charset="0"/>
                <a:ea typeface="+mn-ea"/>
                <a:cs typeface="+mn-cs"/>
              </a:rPr>
              <a:t>Companies hire staff to maintain their SM presence, promote their products, build relationships, and manage their image. Depending on how organizations want to use SM, they can be users, providers, or both.</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5937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81240" lvl="0" indent="-181240" defTabSz="914400">
              <a:buFont typeface="Arial" pitchFamily="34" charset="0"/>
              <a:buChar char="•"/>
              <a:defRPr/>
            </a:pPr>
            <a:r>
              <a:rPr lang="en-US" dirty="0">
                <a:solidFill>
                  <a:prstClr val="black"/>
                </a:solidFill>
                <a:latin typeface="Calibri" panose="020F0502020204030204"/>
                <a:ea typeface="+mn-ea"/>
                <a:cs typeface="+mn-cs"/>
              </a:rPr>
              <a:t>Community A—first-tier community of users with direct relationship to the site. User 1 belongs to three communities — A, B, and C. </a:t>
            </a:r>
          </a:p>
          <a:p>
            <a:pPr marL="181240" lvl="0" indent="-181240" defTabSz="914400">
              <a:buFont typeface="Arial" pitchFamily="34" charset="0"/>
              <a:buChar char="•"/>
              <a:defRPr/>
            </a:pPr>
            <a:r>
              <a:rPr lang="en-US" dirty="0">
                <a:solidFill>
                  <a:prstClr val="black"/>
                </a:solidFill>
                <a:latin typeface="Calibri" panose="020F0502020204030204"/>
                <a:ea typeface="+mn-ea"/>
                <a:cs typeface="+mn-cs"/>
              </a:rPr>
              <a:t>Communities B–E—second-tier communities intermediated by a first-tier user. </a:t>
            </a:r>
          </a:p>
          <a:p>
            <a:pPr marL="181240" lvl="0" indent="-181240" defTabSz="914400">
              <a:buFont typeface="Arial" pitchFamily="34" charset="0"/>
              <a:buChar char="•"/>
              <a:defRPr/>
            </a:pPr>
            <a:r>
              <a:rPr lang="en-US" dirty="0">
                <a:solidFill>
                  <a:prstClr val="black"/>
                </a:solidFill>
                <a:latin typeface="Calibri" panose="020F0502020204030204"/>
                <a:ea typeface="+mn-ea"/>
                <a:cs typeface="+mn-cs"/>
              </a:rPr>
              <a:t>Number of second and higher tier community members grows exponentially.</a:t>
            </a:r>
            <a:endParaRPr lang="en-US" dirty="0">
              <a:solidFill>
                <a:srgbClr val="FF0000"/>
              </a:solidFill>
              <a:latin typeface="Calibri" panose="020F0502020204030204"/>
              <a:ea typeface="+mn-ea"/>
              <a:cs typeface="+mn-cs"/>
            </a:endParaRPr>
          </a:p>
          <a:p>
            <a:pPr marL="171450" lvl="0" indent="-171450" defTabSz="914400">
              <a:buFont typeface="Arial" pitchFamily="34" charset="0"/>
              <a:buChar char="•"/>
              <a:defRPr/>
            </a:pPr>
            <a:r>
              <a:rPr lang="en-US" dirty="0">
                <a:solidFill>
                  <a:srgbClr val="FF0000"/>
                </a:solidFill>
                <a:latin typeface="Calibri" panose="020F0502020204030204"/>
                <a:ea typeface="+mn-ea"/>
                <a:cs typeface="+mn-cs"/>
              </a:rPr>
              <a:t>Exponential nature of relationships offers sponsoring organizations both a blessing and a curse.</a:t>
            </a:r>
          </a:p>
          <a:p>
            <a:pPr marL="171450" lvl="0" indent="-171450" defTabSz="914400">
              <a:buFont typeface="Arial" pitchFamily="34" charset="0"/>
              <a:buChar char="•"/>
              <a:defRPr/>
            </a:pPr>
            <a:r>
              <a:rPr lang="en-US" dirty="0">
                <a:solidFill>
                  <a:srgbClr val="FF0000"/>
                </a:solidFill>
                <a:latin typeface="Calibri" panose="020F0502020204030204"/>
                <a:ea typeface="+mn-ea"/>
                <a:cs typeface="+mn-cs"/>
              </a:rPr>
              <a:t>If social media site wants pure publicity, will need viral hook to relate to as many communities as possible.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91867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Larger organizations are big enough to create and manage their own internal social media platforms such as wikis, blogs, and discussion boards. Thus, becoming a social media provider.</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73052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Calibri" panose="020F0502020204030204"/>
                <a:ea typeface="+mn-ea"/>
                <a:cs typeface="+mn-cs"/>
              </a:rPr>
              <a:t>SM application providers host SM presence using elastic servers in the cloud.</a:t>
            </a:r>
          </a:p>
          <a:p>
            <a:pPr marL="171450" lvl="0" indent="-171450" defTabSz="914400">
              <a:buFontTx/>
              <a:buChar char="•"/>
            </a:pPr>
            <a:r>
              <a:rPr lang="en-US" dirty="0">
                <a:solidFill>
                  <a:prstClr val="black"/>
                </a:solidFill>
                <a:latin typeface="Calibri" panose="020F0502020204030204"/>
                <a:ea typeface="+mn-ea"/>
                <a:cs typeface="+mn-cs"/>
              </a:rPr>
              <a:t>Develop and operate custom, proprietary, social networking application software.</a:t>
            </a:r>
          </a:p>
          <a:p>
            <a:pPr marL="171450" lvl="0" indent="-171450" defTabSz="914400">
              <a:buFontTx/>
              <a:buChar char="•"/>
            </a:pPr>
            <a:r>
              <a:rPr lang="en-US" b="1" dirty="0">
                <a:solidFill>
                  <a:prstClr val="black"/>
                </a:solidFill>
                <a:latin typeface="Calibri" panose="020F0502020204030204"/>
                <a:ea typeface="+mn-ea"/>
                <a:cs typeface="+mn-cs"/>
              </a:rPr>
              <a:t>Content data</a:t>
            </a:r>
            <a:r>
              <a:rPr lang="en-US" dirty="0">
                <a:solidFill>
                  <a:prstClr val="black"/>
                </a:solidFill>
                <a:latin typeface="Calibri" panose="020F0502020204030204"/>
                <a:ea typeface="+mn-ea"/>
                <a:cs typeface="+mn-cs"/>
              </a:rPr>
              <a:t>—data and responses to data contributed by users and SM sponsors.</a:t>
            </a:r>
          </a:p>
          <a:p>
            <a:pPr marL="171450" lvl="0" indent="-171450" defTabSz="914400">
              <a:buFontTx/>
              <a:buChar char="•"/>
            </a:pPr>
            <a:r>
              <a:rPr lang="en-US" b="1" dirty="0">
                <a:solidFill>
                  <a:prstClr val="black"/>
                </a:solidFill>
                <a:latin typeface="Calibri" panose="020F0502020204030204"/>
                <a:ea typeface="+mn-ea"/>
                <a:cs typeface="+mn-cs"/>
              </a:rPr>
              <a:t>Connection data</a:t>
            </a:r>
            <a:r>
              <a:rPr lang="en-US" dirty="0">
                <a:solidFill>
                  <a:prstClr val="black"/>
                </a:solidFill>
                <a:latin typeface="Calibri" panose="020F0502020204030204"/>
                <a:ea typeface="+mn-ea"/>
                <a:cs typeface="+mn-cs"/>
              </a:rPr>
              <a:t>—data about relationships.</a:t>
            </a:r>
          </a:p>
          <a:p>
            <a:pPr marL="171450" lvl="0" indent="-171450" defTabSz="914400">
              <a:buFontTx/>
              <a:buChar char="•"/>
            </a:pPr>
            <a:r>
              <a:rPr lang="en-US" dirty="0">
                <a:solidFill>
                  <a:prstClr val="black"/>
                </a:solidFill>
                <a:latin typeface="Calibri" panose="020F0502020204030204"/>
                <a:ea typeface="+mn-ea"/>
                <a:cs typeface="+mn-cs"/>
              </a:rPr>
              <a:t>Must have procedures for creating content, managing user responses, removing obsolete or objectionable content, and extracting value from content.</a:t>
            </a:r>
          </a:p>
          <a:p>
            <a:pPr marL="171450" lvl="0" indent="-171450" defTabSz="914400">
              <a:buFontTx/>
              <a:buChar char="•"/>
            </a:pPr>
            <a:r>
              <a:rPr lang="en-US" dirty="0">
                <a:solidFill>
                  <a:prstClr val="black"/>
                </a:solidFill>
                <a:latin typeface="Calibri" panose="020F0502020204030204"/>
                <a:ea typeface="+mn-ea"/>
                <a:cs typeface="+mn-cs"/>
              </a:rPr>
              <a:t>Social media creates new job titles, new responsibilities, and need for new types of training.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876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631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4632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673386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75593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 id="214748369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609600" y="6178252"/>
            <a:ext cx="10990437"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yammer.com/"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socialmediatoday.com/content/complete-guide-developing-social-media-policy-your-business"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www.bazaarvoice.co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theweek.com/articles/560046/inside-counterfeit-facebook-farm"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553200" y="2209801"/>
            <a:ext cx="3657600" cy="815283"/>
          </a:xfrm>
        </p:spPr>
        <p:txBody>
          <a:bodyPr/>
          <a:lstStyle/>
          <a:p>
            <a:pPr lvl="0" algn="ctr"/>
            <a:r>
              <a:rPr lang="en-US" b="1" dirty="0">
                <a:latin typeface="+mn-lt"/>
              </a:rPr>
              <a:t>Chapter 9</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Social Media Information Systems</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723530" y="5109884"/>
            <a:ext cx="3316941"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Social Media Application Providers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9-1 What is a social media information system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255651" indent="-255651" defTabSz="685800">
              <a:spcAft>
                <a:spcPct val="0"/>
              </a:spcAft>
              <a:buSzPts val="2400"/>
            </a:pPr>
            <a:r>
              <a:rPr lang="en-US" sz="2400" kern="1200" dirty="0">
                <a:solidFill>
                  <a:srgbClr val="000000"/>
                </a:solidFill>
                <a:latin typeface="+mn-lt"/>
                <a:ea typeface="+mn-ea"/>
                <a:cs typeface="+mn-cs"/>
              </a:rPr>
              <a:t>Facebook, Twitter, LinkedIn, Google…</a:t>
            </a:r>
          </a:p>
          <a:p>
            <a:pPr marL="255651" indent="-255651" defTabSz="685800">
              <a:spcAft>
                <a:spcPct val="0"/>
              </a:spcAft>
              <a:buSzPts val="2400"/>
            </a:pPr>
            <a:r>
              <a:rPr lang="en-US" sz="2400" kern="1200" dirty="0">
                <a:solidFill>
                  <a:srgbClr val="000000"/>
                </a:solidFill>
                <a:latin typeface="+mn-lt"/>
                <a:ea typeface="+mn-ea"/>
                <a:cs typeface="+mn-cs"/>
              </a:rPr>
              <a:t>May charge fee, depending on application and purpose.</a:t>
            </a:r>
          </a:p>
          <a:p>
            <a:pPr marL="741553" lvl="1" indent="-284353" defTabSz="685800">
              <a:spcAft>
                <a:spcPct val="0"/>
              </a:spcAft>
              <a:buSzPts val="2400"/>
            </a:pPr>
            <a:r>
              <a:rPr lang="en-US" sz="2400" kern="1200" dirty="0">
                <a:solidFill>
                  <a:srgbClr val="000000"/>
                </a:solidFill>
                <a:latin typeface="+mn-lt"/>
                <a:ea typeface="+mn-ea"/>
                <a:cs typeface="+mn-cs"/>
              </a:rPr>
              <a:t>Free company page on Facebook, but…</a:t>
            </a:r>
          </a:p>
          <a:p>
            <a:pPr marL="741553" lvl="1" indent="-284353" defTabSz="685800">
              <a:spcAft>
                <a:spcPct val="0"/>
              </a:spcAft>
              <a:buSzPts val="2400"/>
            </a:pPr>
            <a:r>
              <a:rPr lang="en-US" sz="2400" kern="1200" dirty="0">
                <a:solidFill>
                  <a:srgbClr val="000000"/>
                </a:solidFill>
                <a:latin typeface="+mn-lt"/>
                <a:ea typeface="+mn-ea"/>
                <a:cs typeface="+mn-cs"/>
              </a:rPr>
              <a:t>Fee to advertise to communities that “Like” that page.</a:t>
            </a:r>
          </a:p>
          <a:p>
            <a:pPr marL="255651" indent="-255651" defTabSz="685800">
              <a:spcAft>
                <a:spcPct val="0"/>
              </a:spcAft>
              <a:buSzPts val="2400"/>
            </a:pPr>
            <a:r>
              <a:rPr lang="en-US" sz="2400" kern="1200" dirty="0">
                <a:solidFill>
                  <a:srgbClr val="000000"/>
                </a:solidFill>
                <a:latin typeface="+mn-lt"/>
                <a:ea typeface="+mn-ea"/>
                <a:cs typeface="+mn-cs"/>
              </a:rPr>
              <a:t>Internal S</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M using SharePoint for wikis, discussion board, photo sharing.</a:t>
            </a:r>
          </a:p>
        </p:txBody>
      </p:sp>
    </p:spTree>
    <p:extLst>
      <p:ext uri="{BB962C8B-B14F-4D97-AF65-F5344CB8AC3E}">
        <p14:creationId xmlns:p14="http://schemas.microsoft.com/office/powerpoint/2010/main" val="92826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Five Components of 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p>
        </p:txBody>
      </p:sp>
      <p:sp>
        <p:nvSpPr>
          <p:cNvPr id="3" name="Text Placeholder 2"/>
          <p:cNvSpPr>
            <a:spLocks noGrp="1"/>
          </p:cNvSpPr>
          <p:nvPr>
            <p:ph type="body" idx="1"/>
          </p:nvPr>
        </p:nvSpPr>
        <p:spPr>
          <a:xfrm>
            <a:off x="1981200" y="1600201"/>
            <a:ext cx="8229600" cy="820271"/>
          </a:xfrm>
        </p:spPr>
        <p:txBody>
          <a:bodyPr/>
          <a:lstStyle/>
          <a:p>
            <a:pPr marL="0" indent="0">
              <a:buNone/>
            </a:pPr>
            <a:r>
              <a:rPr lang="en-US" sz="1400" dirty="0">
                <a:latin typeface="+mn-lt"/>
              </a:rPr>
              <a:t>9-1 What is a social media information system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0" indent="0">
              <a:buNone/>
            </a:pPr>
            <a:r>
              <a:rPr lang="en-US" sz="2000" b="1" dirty="0">
                <a:latin typeface="+mn-lt"/>
              </a:rPr>
              <a:t>Figure 9-4</a:t>
            </a:r>
            <a:r>
              <a:rPr lang="en-US" sz="2000" dirty="0">
                <a:latin typeface="+mn-lt"/>
              </a:rPr>
              <a:t> Five Components of S</a:t>
            </a:r>
            <a:r>
              <a:rPr lang="en-US" sz="100" dirty="0">
                <a:latin typeface="+mn-lt"/>
              </a:rPr>
              <a:t> </a:t>
            </a:r>
            <a:r>
              <a:rPr lang="en-US" sz="2000" dirty="0">
                <a:latin typeface="+mn-lt"/>
              </a:rPr>
              <a:t>M</a:t>
            </a:r>
            <a:r>
              <a:rPr lang="en-US" sz="100" dirty="0">
                <a:latin typeface="+mn-lt"/>
              </a:rPr>
              <a:t> </a:t>
            </a:r>
            <a:r>
              <a:rPr lang="en-US" sz="2000" dirty="0">
                <a:latin typeface="+mn-lt"/>
              </a:rPr>
              <a:t>I</a:t>
            </a:r>
            <a:r>
              <a:rPr lang="en-US" sz="100" dirty="0">
                <a:latin typeface="+mn-lt"/>
              </a:rPr>
              <a:t> </a:t>
            </a:r>
            <a:r>
              <a:rPr lang="en-US" sz="2000" dirty="0">
                <a:latin typeface="+mn-lt"/>
              </a:rPr>
              <a:t>S</a:t>
            </a:r>
          </a:p>
        </p:txBody>
      </p:sp>
      <p:pic>
        <p:nvPicPr>
          <p:cNvPr id="5" name="Picture 4" descr="Figure showing the five components of a Social Media Information system">
            <a:extLst>
              <a:ext uri="{FF2B5EF4-FFF2-40B4-BE49-F238E27FC236}">
                <a16:creationId xmlns:a16="http://schemas.microsoft.com/office/drawing/2014/main" id="{072B107E-C0D8-4016-A2D5-573D8B65501D}"/>
              </a:ext>
            </a:extLst>
          </p:cNvPr>
          <p:cNvPicPr>
            <a:picLocks noChangeAspect="1"/>
          </p:cNvPicPr>
          <p:nvPr/>
        </p:nvPicPr>
        <p:blipFill>
          <a:blip r:embed="rId3"/>
          <a:stretch>
            <a:fillRect/>
          </a:stretch>
        </p:blipFill>
        <p:spPr>
          <a:xfrm>
            <a:off x="2734734" y="2467560"/>
            <a:ext cx="6506633" cy="3974150"/>
          </a:xfrm>
          <a:prstGeom prst="rect">
            <a:avLst/>
          </a:prstGeom>
        </p:spPr>
      </p:pic>
    </p:spTree>
    <p:extLst>
      <p:ext uri="{BB962C8B-B14F-4D97-AF65-F5344CB8AC3E}">
        <p14:creationId xmlns:p14="http://schemas.microsoft.com/office/powerpoint/2010/main" val="213764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and Organizational Strategy</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9-2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advance organizational strategy?</a:t>
            </a:r>
          </a:p>
          <a:p>
            <a:pPr marL="255651" indent="-255651" defTabSz="685800">
              <a:spcAft>
                <a:spcPct val="0"/>
              </a:spcAft>
              <a:buSzPts val="2400"/>
            </a:pPr>
            <a:r>
              <a:rPr lang="en-US" sz="2400" kern="1200" dirty="0">
                <a:solidFill>
                  <a:srgbClr val="000000"/>
                </a:solidFill>
                <a:latin typeface="+mn-lt"/>
                <a:ea typeface="+mn-ea"/>
                <a:cs typeface="+mn-cs"/>
              </a:rPr>
              <a:t>Strategy determines value chains</a:t>
            </a:r>
          </a:p>
          <a:p>
            <a:pPr marL="741553" lvl="1" indent="-284353" defTabSz="685800">
              <a:spcAft>
                <a:spcPct val="0"/>
              </a:spcAft>
              <a:buSzPts val="2400"/>
            </a:pPr>
            <a:r>
              <a:rPr lang="en-US" sz="2400" kern="1200" dirty="0">
                <a:solidFill>
                  <a:srgbClr val="000000"/>
                </a:solidFill>
                <a:latin typeface="+mn-lt"/>
                <a:ea typeface="+mn-ea"/>
                <a:cs typeface="+mn-cs"/>
              </a:rPr>
              <a:t>Value chains determine business processes.</a:t>
            </a:r>
          </a:p>
          <a:p>
            <a:pPr marL="741553" lvl="1" indent="-284353" defTabSz="685800">
              <a:spcAft>
                <a:spcPct val="0"/>
              </a:spcAft>
              <a:buSzPts val="2400"/>
            </a:pPr>
            <a:r>
              <a:rPr lang="en-US" sz="2400" kern="1200" dirty="0">
                <a:solidFill>
                  <a:srgbClr val="000000"/>
                </a:solidFill>
                <a:latin typeface="+mn-lt"/>
                <a:ea typeface="+mn-ea"/>
                <a:cs typeface="+mn-cs"/>
              </a:rPr>
              <a:t>Processes determine S</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M</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 requirements.</a:t>
            </a:r>
          </a:p>
          <a:p>
            <a:pPr marL="255651" indent="-255651" defTabSz="685800">
              <a:spcAft>
                <a:spcPct val="0"/>
              </a:spcAft>
              <a:buSzPts val="2400"/>
            </a:pPr>
            <a:r>
              <a:rPr lang="en-US" sz="2400" kern="1200" dirty="0">
                <a:solidFill>
                  <a:srgbClr val="000000"/>
                </a:solidFill>
                <a:latin typeface="+mn-lt"/>
                <a:ea typeface="+mn-ea"/>
                <a:cs typeface="+mn-cs"/>
              </a:rPr>
              <a:t>How do value chains determine </a:t>
            </a:r>
            <a:r>
              <a:rPr lang="en-US" sz="2400" b="1" kern="1200" dirty="0">
                <a:solidFill>
                  <a:srgbClr val="000000"/>
                </a:solidFill>
                <a:latin typeface="+mn-lt"/>
                <a:ea typeface="+mn-ea"/>
                <a:cs typeface="+mn-cs"/>
              </a:rPr>
              <a:t>dynamic</a:t>
            </a:r>
            <a:r>
              <a:rPr lang="en-US" sz="2400" kern="1200" dirty="0">
                <a:solidFill>
                  <a:srgbClr val="000000"/>
                </a:solidFill>
                <a:latin typeface="+mn-lt"/>
                <a:ea typeface="+mn-ea"/>
                <a:cs typeface="+mn-cs"/>
              </a:rPr>
              <a:t> processes?</a:t>
            </a:r>
          </a:p>
          <a:p>
            <a:pPr marL="741553" lvl="1" indent="-284353" defTabSz="685800">
              <a:spcAft>
                <a:spcPct val="0"/>
              </a:spcAft>
              <a:buSzPts val="2400"/>
            </a:pPr>
            <a:r>
              <a:rPr lang="en-US" sz="2400" kern="1200" dirty="0">
                <a:solidFill>
                  <a:srgbClr val="000000"/>
                </a:solidFill>
                <a:latin typeface="+mn-lt"/>
                <a:ea typeface="+mn-ea"/>
                <a:cs typeface="+mn-cs"/>
              </a:rPr>
              <a:t>Dynamic process flows cannot be designed or diagrammed.</a:t>
            </a:r>
          </a:p>
          <a:p>
            <a:pPr marL="255651" indent="-255651" defTabSz="685800">
              <a:spcAft>
                <a:spcPct val="0"/>
              </a:spcAft>
              <a:buSzPts val="2400"/>
            </a:pPr>
            <a:r>
              <a:rPr lang="en-US" sz="2400" kern="1200" dirty="0">
                <a:solidFill>
                  <a:srgbClr val="000000"/>
                </a:solidFill>
                <a:latin typeface="+mn-lt"/>
                <a:ea typeface="+mn-ea"/>
                <a:cs typeface="+mn-cs"/>
              </a:rPr>
              <a:t>S</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M fundamentally changes balance of power among users, communities, and organizations.</a:t>
            </a:r>
          </a:p>
        </p:txBody>
      </p:sp>
    </p:spTree>
    <p:extLst>
      <p:ext uri="{BB962C8B-B14F-4D97-AF65-F5344CB8AC3E}">
        <p14:creationId xmlns:p14="http://schemas.microsoft.com/office/powerpoint/2010/main" val="98750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 in Value Chain Activities</a:t>
            </a:r>
          </a:p>
        </p:txBody>
      </p:sp>
      <p:sp>
        <p:nvSpPr>
          <p:cNvPr id="3" name="Text Placeholder 2"/>
          <p:cNvSpPr>
            <a:spLocks noGrp="1"/>
          </p:cNvSpPr>
          <p:nvPr>
            <p:ph type="body" idx="1"/>
          </p:nvPr>
        </p:nvSpPr>
        <p:spPr>
          <a:xfrm>
            <a:off x="1981200" y="1600201"/>
            <a:ext cx="8229600" cy="839920"/>
          </a:xfrm>
        </p:spPr>
        <p:txBody>
          <a:bodyPr/>
          <a:lstStyle/>
          <a:p>
            <a:pPr marL="0" indent="0">
              <a:buNone/>
            </a:pPr>
            <a:r>
              <a:rPr lang="en-US" sz="1400" dirty="0">
                <a:latin typeface="+mn-lt"/>
              </a:rPr>
              <a:t>9-2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advance organizational strategy?</a:t>
            </a:r>
          </a:p>
          <a:p>
            <a:pPr marL="0" indent="0">
              <a:buNone/>
            </a:pPr>
            <a:r>
              <a:rPr lang="en-US" sz="2000" b="1" dirty="0">
                <a:latin typeface="+mn-lt"/>
              </a:rPr>
              <a:t>Figure 9-5</a:t>
            </a:r>
            <a:r>
              <a:rPr lang="en-US" sz="2000" dirty="0">
                <a:latin typeface="+mn-lt"/>
              </a:rPr>
              <a:t> S</a:t>
            </a:r>
            <a:r>
              <a:rPr lang="en-US" sz="100" dirty="0">
                <a:latin typeface="+mn-lt"/>
              </a:rPr>
              <a:t> </a:t>
            </a:r>
            <a:r>
              <a:rPr lang="en-US" sz="2000" dirty="0">
                <a:latin typeface="+mn-lt"/>
              </a:rPr>
              <a:t>M in Value Chain Activities</a:t>
            </a:r>
          </a:p>
        </p:txBody>
      </p:sp>
      <p:pic>
        <p:nvPicPr>
          <p:cNvPr id="5" name="Picture 4" descr="Figure depicting the role of social media in value chain activities">
            <a:extLst>
              <a:ext uri="{FF2B5EF4-FFF2-40B4-BE49-F238E27FC236}">
                <a16:creationId xmlns:a16="http://schemas.microsoft.com/office/drawing/2014/main" id="{2B1DDF80-2CAD-4C59-A945-CC967C0589C9}"/>
              </a:ext>
            </a:extLst>
          </p:cNvPr>
          <p:cNvPicPr>
            <a:picLocks noChangeAspect="1"/>
          </p:cNvPicPr>
          <p:nvPr/>
        </p:nvPicPr>
        <p:blipFill>
          <a:blip r:embed="rId3"/>
          <a:stretch>
            <a:fillRect/>
          </a:stretch>
        </p:blipFill>
        <p:spPr>
          <a:xfrm>
            <a:off x="2709333" y="2440121"/>
            <a:ext cx="6265334" cy="3992615"/>
          </a:xfrm>
          <a:prstGeom prst="rect">
            <a:avLst/>
          </a:prstGeom>
        </p:spPr>
      </p:pic>
    </p:spTree>
    <p:extLst>
      <p:ext uri="{BB962C8B-B14F-4D97-AF65-F5344CB8AC3E}">
        <p14:creationId xmlns:p14="http://schemas.microsoft.com/office/powerpoint/2010/main" val="148345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Social Media and the Sales and Marketing Activity</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9-2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advance organizational strategy?</a:t>
            </a:r>
          </a:p>
          <a:p>
            <a:pPr marL="255651" indent="-255651" defTabSz="685800">
              <a:spcAft>
                <a:spcPct val="0"/>
              </a:spcAft>
              <a:buSzPts val="2400"/>
            </a:pPr>
            <a:r>
              <a:rPr lang="en-US" sz="2400" kern="1200" dirty="0">
                <a:solidFill>
                  <a:srgbClr val="000000"/>
                </a:solidFill>
                <a:latin typeface="Arial (Body)"/>
                <a:ea typeface="+mn-ea"/>
                <a:cs typeface="+mn-cs"/>
              </a:rPr>
              <a:t>Dynamic, </a:t>
            </a:r>
            <a:r>
              <a:rPr lang="pt-BR" sz="2400" kern="1200" dirty="0">
                <a:solidFill>
                  <a:srgbClr val="000000"/>
                </a:solidFill>
                <a:latin typeface="Arial (Body)"/>
                <a:ea typeface="+mn-ea"/>
                <a:cs typeface="+mn-cs"/>
              </a:rPr>
              <a:t>S</a:t>
            </a:r>
            <a:r>
              <a:rPr lang="pt-BR" sz="100" kern="1200" dirty="0">
                <a:solidFill>
                  <a:srgbClr val="000000"/>
                </a:solidFill>
                <a:latin typeface="Arial (Body)"/>
                <a:ea typeface="+mn-ea"/>
                <a:cs typeface="+mn-cs"/>
              </a:rPr>
              <a:t> </a:t>
            </a:r>
            <a:r>
              <a:rPr lang="pt-BR" sz="2400" kern="1200" dirty="0">
                <a:solidFill>
                  <a:srgbClr val="000000"/>
                </a:solidFill>
                <a:latin typeface="Arial (Body)"/>
                <a:ea typeface="+mn-ea"/>
                <a:cs typeface="+mn-cs"/>
              </a:rPr>
              <a:t>M-based </a:t>
            </a:r>
            <a:r>
              <a:rPr lang="en-US" sz="2400" kern="1200" dirty="0">
                <a:solidFill>
                  <a:srgbClr val="000000"/>
                </a:solidFill>
                <a:latin typeface="Arial (Body)"/>
                <a:ea typeface="+mn-ea"/>
                <a:cs typeface="+mn-cs"/>
              </a:rPr>
              <a:t>C</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 process.</a:t>
            </a:r>
          </a:p>
          <a:p>
            <a:pPr marL="255651" indent="-255651" defTabSz="685800">
              <a:spcAft>
                <a:spcPct val="0"/>
              </a:spcAft>
              <a:buSzPts val="2400"/>
            </a:pPr>
            <a:r>
              <a:rPr lang="en-IN" sz="2400" kern="1200" dirty="0">
                <a:solidFill>
                  <a:srgbClr val="000000"/>
                </a:solidFill>
                <a:latin typeface="Arial (Body)"/>
                <a:ea typeface="+mn-ea"/>
                <a:cs typeface="+mn-cs"/>
              </a:rPr>
              <a:t>Social C</a:t>
            </a:r>
            <a:r>
              <a:rPr lang="en-IN" sz="100" kern="1200" dirty="0">
                <a:solidFill>
                  <a:srgbClr val="000000"/>
                </a:solidFill>
                <a:latin typeface="Arial (Body)"/>
                <a:ea typeface="+mn-ea"/>
                <a:cs typeface="+mn-cs"/>
              </a:rPr>
              <a:t> </a:t>
            </a:r>
            <a:r>
              <a:rPr lang="en-IN" sz="2400" kern="1200" dirty="0">
                <a:solidFill>
                  <a:srgbClr val="000000"/>
                </a:solidFill>
                <a:latin typeface="Arial (Body)"/>
                <a:ea typeface="+mn-ea"/>
                <a:cs typeface="+mn-cs"/>
              </a:rPr>
              <a:t>R</a:t>
            </a:r>
            <a:r>
              <a:rPr lang="en-IN" sz="100" kern="1200" dirty="0">
                <a:solidFill>
                  <a:srgbClr val="000000"/>
                </a:solidFill>
                <a:latin typeface="Arial (Body)"/>
                <a:ea typeface="+mn-ea"/>
                <a:cs typeface="+mn-cs"/>
              </a:rPr>
              <a:t> </a:t>
            </a:r>
            <a:r>
              <a:rPr lang="en-IN" sz="2400" kern="1200" dirty="0">
                <a:solidFill>
                  <a:srgbClr val="000000"/>
                </a:solidFill>
                <a:latin typeface="Arial (Body)"/>
                <a:ea typeface="+mn-ea"/>
                <a:cs typeface="+mn-cs"/>
              </a:rPr>
              <a:t>M</a:t>
            </a:r>
          </a:p>
          <a:p>
            <a:pPr marL="741553" lvl="1" indent="-284353" defTabSz="685800">
              <a:spcAft>
                <a:spcPct val="0"/>
              </a:spcAft>
              <a:buSzPts val="2400"/>
            </a:pPr>
            <a:r>
              <a:rPr lang="en-US" sz="2400" kern="1200" dirty="0">
                <a:solidFill>
                  <a:srgbClr val="000000"/>
                </a:solidFill>
                <a:latin typeface="Arial (Body)"/>
                <a:ea typeface="+mn-ea"/>
                <a:cs typeface="+mn-cs"/>
              </a:rPr>
              <a:t>Customers craft own relationship.</a:t>
            </a:r>
          </a:p>
          <a:p>
            <a:pPr marL="1144778" lvl="2" indent="-230378" defTabSz="685800">
              <a:spcAft>
                <a:spcPct val="0"/>
              </a:spcAft>
              <a:buSzPts val="2400"/>
            </a:pPr>
            <a:r>
              <a:rPr lang="en-US" sz="2400" kern="1200" dirty="0">
                <a:solidFill>
                  <a:srgbClr val="000000"/>
                </a:solidFill>
                <a:latin typeface="Arial (Body)"/>
                <a:ea typeface="+mn-ea"/>
                <a:cs typeface="+mn-cs"/>
              </a:rPr>
              <a:t>Wikis, blogs, discussion lists, frequently asked questions, sites for user reviews and commentary, other dynamic content.</a:t>
            </a:r>
          </a:p>
          <a:p>
            <a:pPr marL="741553" lvl="1" indent="-284353" defTabSz="685800">
              <a:spcAft>
                <a:spcPct val="0"/>
              </a:spcAft>
              <a:buSzPts val="2400"/>
            </a:pPr>
            <a:r>
              <a:rPr lang="en-US" sz="2400" kern="1200" dirty="0">
                <a:solidFill>
                  <a:srgbClr val="000000"/>
                </a:solidFill>
                <a:latin typeface="Arial (Body)"/>
                <a:ea typeface="+mn-ea"/>
                <a:cs typeface="+mn-cs"/>
              </a:rPr>
              <a:t>Customers search content, contribute reviews and commentary, ask questions, create user groups, etc.</a:t>
            </a:r>
          </a:p>
          <a:p>
            <a:pPr marL="741553" lvl="1" indent="-284353" defTabSz="685800">
              <a:spcAft>
                <a:spcPct val="0"/>
              </a:spcAft>
              <a:buSzPts val="2400"/>
            </a:pPr>
            <a:r>
              <a:rPr lang="en-US" sz="2400" kern="1200" dirty="0">
                <a:solidFill>
                  <a:srgbClr val="000000"/>
                </a:solidFill>
                <a:latin typeface="Arial (Body)"/>
                <a:ea typeface="+mn-ea"/>
                <a:cs typeface="+mn-cs"/>
              </a:rPr>
              <a:t>Not centered on customer lifetime value.</a:t>
            </a:r>
          </a:p>
        </p:txBody>
      </p:sp>
    </p:spTree>
    <p:extLst>
      <p:ext uri="{BB962C8B-B14F-4D97-AF65-F5344CB8AC3E}">
        <p14:creationId xmlns:p14="http://schemas.microsoft.com/office/powerpoint/2010/main" val="271878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Social Media and Customer Service</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9-2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advance organizational strategy?</a:t>
            </a:r>
          </a:p>
          <a:p>
            <a:pPr marL="255651" indent="-255651" defTabSz="685800">
              <a:spcAft>
                <a:spcPct val="0"/>
              </a:spcAft>
              <a:buSzPts val="2400"/>
            </a:pPr>
            <a:r>
              <a:rPr lang="en-US" sz="2400" kern="1200" dirty="0">
                <a:solidFill>
                  <a:srgbClr val="000000"/>
                </a:solidFill>
                <a:latin typeface="+mn-lt"/>
                <a:ea typeface="+mn-ea"/>
                <a:cs typeface="+mn-cs"/>
              </a:rPr>
              <a:t>Relationships emerge from joint activity; customers have as much control as companies.</a:t>
            </a:r>
          </a:p>
          <a:p>
            <a:pPr marL="255651" indent="-255651" defTabSz="685800">
              <a:spcAft>
                <a:spcPct val="0"/>
              </a:spcAft>
              <a:buSzPts val="2400"/>
            </a:pPr>
            <a:r>
              <a:rPr lang="en-US" sz="2400" kern="1200" dirty="0">
                <a:solidFill>
                  <a:srgbClr val="000000"/>
                </a:solidFill>
                <a:latin typeface="+mn-lt"/>
                <a:ea typeface="+mn-ea"/>
                <a:cs typeface="+mn-cs"/>
              </a:rPr>
              <a:t>Product users freely help each other solve problems.</a:t>
            </a:r>
          </a:p>
          <a:p>
            <a:pPr marL="255651" indent="-255651" defTabSz="685800">
              <a:spcAft>
                <a:spcPct val="0"/>
              </a:spcAft>
              <a:buSzPts val="2400"/>
            </a:pPr>
            <a:r>
              <a:rPr lang="en-US" sz="2400" kern="1200" dirty="0">
                <a:solidFill>
                  <a:srgbClr val="000000"/>
                </a:solidFill>
                <a:latin typeface="+mn-lt"/>
                <a:ea typeface="+mn-ea"/>
                <a:cs typeface="+mn-cs"/>
              </a:rPr>
              <a:t>Selling to or through developer networks most successful.</a:t>
            </a:r>
          </a:p>
          <a:p>
            <a:pPr marL="741553" lvl="1" indent="-284353" defTabSz="685800">
              <a:spcAft>
                <a:spcPct val="0"/>
              </a:spcAft>
              <a:buSzPts val="2400"/>
            </a:pPr>
            <a:r>
              <a:rPr lang="en-IN" sz="2400" kern="1200" dirty="0">
                <a:solidFill>
                  <a:srgbClr val="000000"/>
                </a:solidFill>
                <a:latin typeface="+mn-lt"/>
                <a:ea typeface="+mn-ea"/>
                <a:cs typeface="+mn-cs"/>
              </a:rPr>
              <a:t>Microsoft’s M</a:t>
            </a:r>
            <a:r>
              <a:rPr lang="en-IN" sz="100" kern="1200" dirty="0">
                <a:solidFill>
                  <a:srgbClr val="000000"/>
                </a:solidFill>
                <a:latin typeface="+mn-lt"/>
                <a:ea typeface="+mn-ea"/>
                <a:cs typeface="+mn-cs"/>
              </a:rPr>
              <a:t> </a:t>
            </a:r>
            <a:r>
              <a:rPr lang="en-IN" sz="2400" kern="1200" dirty="0">
                <a:solidFill>
                  <a:srgbClr val="000000"/>
                </a:solidFill>
                <a:latin typeface="+mn-lt"/>
                <a:ea typeface="+mn-ea"/>
                <a:cs typeface="+mn-cs"/>
              </a:rPr>
              <a:t>V</a:t>
            </a:r>
            <a:r>
              <a:rPr lang="en-IN" sz="100" kern="1200" dirty="0">
                <a:solidFill>
                  <a:srgbClr val="000000"/>
                </a:solidFill>
                <a:latin typeface="+mn-lt"/>
                <a:ea typeface="+mn-ea"/>
                <a:cs typeface="+mn-cs"/>
              </a:rPr>
              <a:t> </a:t>
            </a:r>
            <a:r>
              <a:rPr lang="en-IN" sz="2400" kern="1200" dirty="0">
                <a:solidFill>
                  <a:srgbClr val="000000"/>
                </a:solidFill>
                <a:latin typeface="+mn-lt"/>
                <a:ea typeface="+mn-ea"/>
                <a:cs typeface="+mn-cs"/>
              </a:rPr>
              <a:t>P program.</a:t>
            </a:r>
            <a:endParaRPr lang="en-US" sz="2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Peer-to-peer support risks loss of control.</a:t>
            </a:r>
          </a:p>
        </p:txBody>
      </p:sp>
    </p:spTree>
    <p:extLst>
      <p:ext uri="{BB962C8B-B14F-4D97-AF65-F5344CB8AC3E}">
        <p14:creationId xmlns:p14="http://schemas.microsoft.com/office/powerpoint/2010/main" val="12312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Social Media and Inbound and Outbound Logistics</a:t>
            </a:r>
          </a:p>
        </p:txBody>
      </p:sp>
      <p:sp>
        <p:nvSpPr>
          <p:cNvPr id="4" name="Text Placeholder 3"/>
          <p:cNvSpPr>
            <a:spLocks noGrp="1"/>
          </p:cNvSpPr>
          <p:nvPr>
            <p:ph type="body" idx="1"/>
          </p:nvPr>
        </p:nvSpPr>
        <p:spPr>
          <a:xfrm>
            <a:off x="1981200" y="1600201"/>
            <a:ext cx="8310282" cy="4525963"/>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9-2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advance organizational strategy?</a:t>
            </a:r>
          </a:p>
          <a:p>
            <a:pPr marL="255651" indent="-255651" defTabSz="685800">
              <a:spcAft>
                <a:spcPct val="0"/>
              </a:spcAft>
              <a:buSzPts val="2400"/>
            </a:pPr>
            <a:r>
              <a:rPr lang="en-US" sz="2400" kern="1200" dirty="0">
                <a:solidFill>
                  <a:srgbClr val="000000"/>
                </a:solidFill>
                <a:latin typeface="+mn-lt"/>
                <a:ea typeface="+mn-ea"/>
                <a:cs typeface="+mn-cs"/>
              </a:rPr>
              <a:t>Benefits</a:t>
            </a:r>
          </a:p>
          <a:p>
            <a:pPr marL="741553" lvl="1" indent="-284353" defTabSz="685800">
              <a:spcAft>
                <a:spcPct val="0"/>
              </a:spcAft>
              <a:buSzPts val="2400"/>
            </a:pPr>
            <a:r>
              <a:rPr lang="en-US" sz="2400" kern="1200" dirty="0">
                <a:solidFill>
                  <a:srgbClr val="000000"/>
                </a:solidFill>
                <a:latin typeface="+mn-lt"/>
                <a:ea typeface="+mn-ea"/>
                <a:cs typeface="+mn-cs"/>
              </a:rPr>
              <a:t>Numerous solution ideas and rapid evaluation of them.</a:t>
            </a:r>
          </a:p>
          <a:p>
            <a:pPr marL="741553" lvl="1" indent="-284353" defTabSz="685800">
              <a:spcAft>
                <a:spcPct val="0"/>
              </a:spcAft>
              <a:buSzPts val="2400"/>
            </a:pPr>
            <a:r>
              <a:rPr lang="en-IN" sz="2400" kern="1200" dirty="0">
                <a:solidFill>
                  <a:srgbClr val="000000"/>
                </a:solidFill>
                <a:latin typeface="+mn-lt"/>
                <a:ea typeface="+mn-ea"/>
                <a:cs typeface="+mn-cs"/>
              </a:rPr>
              <a:t>Better solutions to complex supply chain problems.</a:t>
            </a:r>
          </a:p>
          <a:p>
            <a:pPr marL="741553" lvl="1" indent="-284353" defTabSz="685800">
              <a:spcAft>
                <a:spcPct val="0"/>
              </a:spcAft>
              <a:buSzPts val="2400"/>
            </a:pPr>
            <a:r>
              <a:rPr lang="en-US" sz="2400" kern="1200" dirty="0">
                <a:solidFill>
                  <a:srgbClr val="000000"/>
                </a:solidFill>
                <a:latin typeface="+mn-lt"/>
                <a:ea typeface="+mn-ea"/>
                <a:cs typeface="+mn-cs"/>
              </a:rPr>
              <a:t>Facilitates user created content and feedback among networks needed for problem solving.</a:t>
            </a:r>
          </a:p>
          <a:p>
            <a:pPr marL="255651" indent="-255651" defTabSz="685800">
              <a:spcAft>
                <a:spcPct val="0"/>
              </a:spcAft>
              <a:buSzPts val="2400"/>
            </a:pPr>
            <a:r>
              <a:rPr lang="en-IN" sz="2400" kern="1200" dirty="0">
                <a:solidFill>
                  <a:srgbClr val="000000"/>
                </a:solidFill>
                <a:latin typeface="+mn-lt"/>
                <a:ea typeface="+mn-ea"/>
                <a:cs typeface="+mn-cs"/>
              </a:rPr>
              <a:t>Loss of privacy</a:t>
            </a:r>
          </a:p>
          <a:p>
            <a:pPr marL="741553" lvl="1" indent="-284353" defTabSz="685800">
              <a:spcAft>
                <a:spcPct val="0"/>
              </a:spcAft>
              <a:buSzPts val="2400"/>
            </a:pPr>
            <a:r>
              <a:rPr lang="en-US" sz="2400" kern="1200" dirty="0">
                <a:solidFill>
                  <a:srgbClr val="000000"/>
                </a:solidFill>
                <a:latin typeface="+mn-lt"/>
                <a:ea typeface="+mn-ea"/>
                <a:cs typeface="+mn-cs"/>
              </a:rPr>
              <a:t>Open discussion of problem definitions, causes, and solution constraints.</a:t>
            </a:r>
          </a:p>
          <a:p>
            <a:pPr marL="741553" lvl="1" indent="-284353" defTabSz="685800">
              <a:spcAft>
                <a:spcPct val="0"/>
              </a:spcAft>
              <a:buSzPts val="2400"/>
            </a:pPr>
            <a:r>
              <a:rPr lang="en-US" sz="2400" kern="1200" dirty="0">
                <a:solidFill>
                  <a:srgbClr val="000000"/>
                </a:solidFill>
                <a:latin typeface="+mn-lt"/>
                <a:ea typeface="+mn-ea"/>
                <a:cs typeface="+mn-cs"/>
              </a:rPr>
              <a:t>Problem solving in front of your competitors.</a:t>
            </a:r>
          </a:p>
        </p:txBody>
      </p:sp>
    </p:spTree>
    <p:extLst>
      <p:ext uri="{BB962C8B-B14F-4D97-AF65-F5344CB8AC3E}">
        <p14:creationId xmlns:p14="http://schemas.microsoft.com/office/powerpoint/2010/main" val="203673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Social Media and Manufacturing and Operations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9-2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advance organizational strategy?</a:t>
            </a:r>
          </a:p>
          <a:p>
            <a:pPr marL="255651" indent="-255651" defTabSz="685800">
              <a:spcAft>
                <a:spcPct val="0"/>
              </a:spcAft>
              <a:buSzPts val="2400"/>
            </a:pPr>
            <a:r>
              <a:rPr lang="en-US" sz="2400" kern="1200" dirty="0">
                <a:solidFill>
                  <a:srgbClr val="000000"/>
                </a:solidFill>
                <a:latin typeface="+mn-lt"/>
                <a:ea typeface="+mn-ea"/>
                <a:cs typeface="+mn-cs"/>
              </a:rPr>
              <a:t>Improves communication channels within organization and externally with consumers, design products, develop supplier relationships, and operational efficiencies.</a:t>
            </a:r>
          </a:p>
          <a:p>
            <a:pPr marL="255651" indent="-255651" defTabSz="685800">
              <a:spcAft>
                <a:spcPct val="0"/>
              </a:spcAft>
              <a:buSzPts val="2400"/>
            </a:pPr>
            <a:r>
              <a:rPr lang="en-US" sz="2400" b="1" kern="1200" dirty="0">
                <a:solidFill>
                  <a:srgbClr val="000000"/>
                </a:solidFill>
                <a:latin typeface="+mn-lt"/>
                <a:ea typeface="+mn-ea"/>
                <a:cs typeface="+mn-cs"/>
              </a:rPr>
              <a:t>Crowdsourcing</a:t>
            </a:r>
            <a:r>
              <a:rPr lang="en-US" sz="2400" kern="1200" dirty="0">
                <a:solidFill>
                  <a:srgbClr val="000000"/>
                </a:solidFill>
                <a:latin typeface="+mn-lt"/>
                <a:ea typeface="+mn-ea"/>
                <a:cs typeface="+mn-cs"/>
              </a:rPr>
              <a:t>.</a:t>
            </a:r>
          </a:p>
          <a:p>
            <a:pPr marL="255651" indent="-255651" defTabSz="685800">
              <a:spcAft>
                <a:spcPct val="0"/>
              </a:spcAft>
              <a:buSzPts val="2400"/>
            </a:pPr>
            <a:r>
              <a:rPr lang="en-US" sz="2400" b="1" kern="1200" dirty="0">
                <a:solidFill>
                  <a:srgbClr val="000000"/>
                </a:solidFill>
                <a:latin typeface="+mn-lt"/>
                <a:ea typeface="+mn-ea"/>
                <a:cs typeface="+mn-cs"/>
              </a:rPr>
              <a:t>Business-to-consumer</a:t>
            </a:r>
            <a:r>
              <a:rPr lang="en-US" sz="2400" kern="1200" dirty="0">
                <a:solidFill>
                  <a:srgbClr val="000000"/>
                </a:solidFill>
                <a:latin typeface="+mn-lt"/>
                <a:ea typeface="+mn-ea"/>
                <a:cs typeface="+mn-cs"/>
              </a:rPr>
              <a:t> (</a:t>
            </a:r>
            <a:r>
              <a:rPr lang="en-US" sz="2400" b="1" kern="1200" dirty="0">
                <a:solidFill>
                  <a:srgbClr val="000000"/>
                </a:solidFill>
                <a:latin typeface="+mn-lt"/>
                <a:ea typeface="+mn-ea"/>
                <a:cs typeface="+mn-cs"/>
              </a:rPr>
              <a:t>B2C</a:t>
            </a:r>
            <a:r>
              <a:rPr lang="en-US" sz="2400" kern="1200" dirty="0">
                <a:solidFill>
                  <a:srgbClr val="000000"/>
                </a:solidFill>
                <a:latin typeface="+mn-lt"/>
                <a:ea typeface="+mn-ea"/>
                <a:cs typeface="+mn-cs"/>
              </a:rPr>
              <a:t>) and </a:t>
            </a:r>
            <a:r>
              <a:rPr lang="en-US" sz="2400" b="1" kern="1200" dirty="0">
                <a:solidFill>
                  <a:srgbClr val="000000"/>
                </a:solidFill>
                <a:latin typeface="+mn-lt"/>
                <a:ea typeface="+mn-ea"/>
                <a:cs typeface="+mn-cs"/>
              </a:rPr>
              <a:t>Business-to-business (B2B).</a:t>
            </a:r>
          </a:p>
          <a:p>
            <a:pPr marL="255651" indent="-255651" defTabSz="685800">
              <a:spcAft>
                <a:spcPct val="0"/>
              </a:spcAft>
              <a:buSzPts val="2400"/>
            </a:pPr>
            <a:r>
              <a:rPr lang="en-US" sz="2400" kern="1200" dirty="0">
                <a:solidFill>
                  <a:srgbClr val="000000"/>
                </a:solidFill>
                <a:latin typeface="+mn-lt"/>
                <a:ea typeface="+mn-ea"/>
                <a:cs typeface="+mn-cs"/>
              </a:rPr>
              <a:t>YouTube for posting videos of product reviews and testing, factory walk-throughs.</a:t>
            </a:r>
          </a:p>
          <a:p>
            <a:pPr marL="255651" indent="-255651" defTabSz="685800">
              <a:spcAft>
                <a:spcPct val="0"/>
              </a:spcAft>
              <a:buSzPts val="2400"/>
            </a:pPr>
            <a:r>
              <a:rPr lang="en-US" sz="2400" kern="1200" dirty="0">
                <a:solidFill>
                  <a:srgbClr val="000000"/>
                </a:solidFill>
                <a:latin typeface="+mn-lt"/>
                <a:ea typeface="+mn-ea"/>
                <a:cs typeface="+mn-cs"/>
                <a:hlinkClick r:id="rId2" tooltip="https://www.yammer.com/"/>
              </a:rPr>
              <a:t>Yammer</a:t>
            </a:r>
            <a:r>
              <a:rPr lang="en-US" sz="2400" kern="1200" dirty="0">
                <a:solidFill>
                  <a:srgbClr val="000000"/>
                </a:solidFill>
                <a:latin typeface="+mn-lt"/>
                <a:ea typeface="+mn-ea"/>
                <a:cs typeface="+mn-cs"/>
              </a:rPr>
              <a:t>—enterprise social networking service.</a:t>
            </a:r>
          </a:p>
        </p:txBody>
      </p:sp>
    </p:spTree>
    <p:extLst>
      <p:ext uri="{BB962C8B-B14F-4D97-AF65-F5344CB8AC3E}">
        <p14:creationId xmlns:p14="http://schemas.microsoft.com/office/powerpoint/2010/main" val="395764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Social Media and Human Resources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9-2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advance organizational strategy?</a:t>
            </a:r>
          </a:p>
          <a:p>
            <a:pPr marL="255651" indent="-255651" defTabSz="685800">
              <a:spcAft>
                <a:spcPct val="0"/>
              </a:spcAft>
              <a:buSzPts val="2400"/>
            </a:pPr>
            <a:r>
              <a:rPr lang="en-US" sz="2400" kern="1200" dirty="0">
                <a:solidFill>
                  <a:srgbClr val="000000"/>
                </a:solidFill>
                <a:latin typeface="+mn-lt"/>
                <a:ea typeface="+mn-ea"/>
                <a:cs typeface="+mn-cs"/>
              </a:rPr>
              <a:t>Employee communications using internal personnel sites.</a:t>
            </a:r>
          </a:p>
          <a:p>
            <a:pPr marL="741553" lvl="1" indent="-284353" defTabSz="685800">
              <a:spcAft>
                <a:spcPct val="0"/>
              </a:spcAft>
              <a:buSzPts val="2400"/>
            </a:pPr>
            <a:r>
              <a:rPr lang="en-US" sz="2400" kern="1200" dirty="0">
                <a:solidFill>
                  <a:srgbClr val="000000"/>
                </a:solidFill>
                <a:latin typeface="+mn-lt"/>
                <a:ea typeface="+mn-ea"/>
                <a:cs typeface="+mn-cs"/>
              </a:rPr>
              <a:t>Ex: MySite and MyProfile in SharePoint.</a:t>
            </a:r>
          </a:p>
          <a:p>
            <a:pPr marL="255651" indent="-255651" defTabSz="685800">
              <a:spcAft>
                <a:spcPct val="0"/>
              </a:spcAft>
              <a:buSzPts val="2400"/>
            </a:pPr>
            <a:r>
              <a:rPr lang="en-US" sz="2400" kern="1200" dirty="0">
                <a:solidFill>
                  <a:srgbClr val="000000"/>
                </a:solidFill>
                <a:latin typeface="+mn-lt"/>
                <a:ea typeface="+mn-ea"/>
                <a:cs typeface="+mn-cs"/>
              </a:rPr>
              <a:t>Finding prospective employees, recruiting and evaluating candidates.</a:t>
            </a:r>
          </a:p>
          <a:p>
            <a:pPr marL="255651" indent="-255651" defTabSz="685800">
              <a:spcAft>
                <a:spcPct val="0"/>
              </a:spcAft>
              <a:buSzPts val="2400"/>
            </a:pPr>
            <a:r>
              <a:rPr lang="en-US" sz="2400" kern="1200" dirty="0">
                <a:solidFill>
                  <a:srgbClr val="000000"/>
                </a:solidFill>
                <a:latin typeface="+mn-lt"/>
                <a:ea typeface="+mn-ea"/>
                <a:cs typeface="+mn-cs"/>
              </a:rPr>
              <a:t>Place for employees to post their expertise.</a:t>
            </a:r>
          </a:p>
          <a:p>
            <a:pPr marL="255651" indent="-255651" defTabSz="685800">
              <a:spcAft>
                <a:spcPct val="0"/>
              </a:spcAft>
              <a:buSzPts val="2400"/>
            </a:pPr>
            <a:r>
              <a:rPr lang="en-US" sz="2400" kern="1200" dirty="0">
                <a:solidFill>
                  <a:srgbClr val="000000"/>
                </a:solidFill>
                <a:latin typeface="+mn-lt"/>
                <a:ea typeface="+mn-ea"/>
                <a:cs typeface="+mn-cs"/>
              </a:rPr>
              <a:t>Risks:</a:t>
            </a:r>
          </a:p>
          <a:p>
            <a:pPr marL="741553" lvl="1" indent="-284353" defTabSz="685800">
              <a:spcAft>
                <a:spcPct val="0"/>
              </a:spcAft>
              <a:buSzPts val="2400"/>
            </a:pPr>
            <a:r>
              <a:rPr lang="en-US" sz="2400" kern="1200" dirty="0">
                <a:solidFill>
                  <a:srgbClr val="000000"/>
                </a:solidFill>
                <a:latin typeface="+mn-lt"/>
                <a:ea typeface="+mn-ea"/>
                <a:cs typeface="+mn-cs"/>
              </a:rPr>
              <a:t>Forming erroneous conclusions about employees.</a:t>
            </a:r>
          </a:p>
          <a:p>
            <a:pPr marL="741553" lvl="1" indent="-284353" defTabSz="685800">
              <a:spcAft>
                <a:spcPct val="0"/>
              </a:spcAft>
              <a:buSzPts val="2400"/>
            </a:pPr>
            <a:r>
              <a:rPr lang="en-US" sz="2400" kern="1200" dirty="0">
                <a:solidFill>
                  <a:srgbClr val="000000"/>
                </a:solidFill>
                <a:latin typeface="+mn-lt"/>
                <a:ea typeface="+mn-ea"/>
                <a:cs typeface="+mn-cs"/>
              </a:rPr>
              <a:t>Pushing unpopular management message.</a:t>
            </a:r>
          </a:p>
        </p:txBody>
      </p:sp>
    </p:spTree>
    <p:extLst>
      <p:ext uri="{BB962C8B-B14F-4D97-AF65-F5344CB8AC3E}">
        <p14:creationId xmlns:p14="http://schemas.microsoft.com/office/powerpoint/2010/main" val="174751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IN" kern="1200" dirty="0">
                <a:latin typeface="Times New Roman" panose="02020603050405020304" pitchFamily="18" charset="0"/>
                <a:ea typeface="+mj-ea"/>
                <a:cs typeface="Times New Roman" panose="02020603050405020304" pitchFamily="18" charset="0"/>
              </a:rPr>
              <a:t>Enhanced Golf Fan</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So What?</a:t>
            </a:r>
            <a:endParaRPr lang="en-US" sz="1400" kern="1200" dirty="0">
              <a:solidFill>
                <a:srgbClr val="000000"/>
              </a:solidFill>
              <a:latin typeface="+mn-lt"/>
              <a:ea typeface="+mn-ea"/>
              <a:cs typeface="+mn-cs"/>
            </a:endParaRPr>
          </a:p>
          <a:p>
            <a:pPr marL="255651" indent="-255651" defTabSz="685800">
              <a:spcAft>
                <a:spcPct val="0"/>
              </a:spcAft>
            </a:pPr>
            <a:r>
              <a:rPr lang="en-US" sz="2200" kern="1200" dirty="0">
                <a:solidFill>
                  <a:srgbClr val="000000"/>
                </a:solidFill>
                <a:latin typeface="+mn-lt"/>
                <a:ea typeface="+mn-ea"/>
                <a:cs typeface="+mn-cs"/>
              </a:rPr>
              <a:t>Advances in technology have changed the way we </a:t>
            </a:r>
            <a:r>
              <a:rPr lang="en-US" sz="2200" b="1" kern="1200" dirty="0">
                <a:solidFill>
                  <a:srgbClr val="000000"/>
                </a:solidFill>
                <a:latin typeface="+mn-lt"/>
                <a:ea typeface="+mn-ea"/>
                <a:cs typeface="+mn-cs"/>
              </a:rPr>
              <a:t>consume </a:t>
            </a:r>
            <a:r>
              <a:rPr lang="en-US" sz="2200" kern="1200" dirty="0">
                <a:solidFill>
                  <a:srgbClr val="000000"/>
                </a:solidFill>
                <a:latin typeface="+mn-lt"/>
                <a:ea typeface="+mn-ea"/>
                <a:cs typeface="+mn-cs"/>
              </a:rPr>
              <a:t>entertainment.</a:t>
            </a:r>
          </a:p>
          <a:p>
            <a:pPr marL="255651" indent="-255651" defTabSz="685800">
              <a:spcAft>
                <a:spcPct val="0"/>
              </a:spcAft>
            </a:pPr>
            <a:r>
              <a:rPr lang="en-US" sz="2200" kern="1200" dirty="0">
                <a:solidFill>
                  <a:srgbClr val="000000"/>
                </a:solidFill>
                <a:latin typeface="+mn-lt"/>
                <a:ea typeface="+mn-ea"/>
                <a:cs typeface="+mn-cs"/>
              </a:rPr>
              <a:t>In 2017, 59% of people would rather watch a game at home than watch it live (32%).</a:t>
            </a:r>
          </a:p>
          <a:p>
            <a:pPr marL="255651" indent="-255651" defTabSz="685800">
              <a:spcAft>
                <a:spcPct val="0"/>
              </a:spcAft>
            </a:pPr>
            <a:r>
              <a:rPr lang="en-US" sz="2200" kern="1200" dirty="0">
                <a:solidFill>
                  <a:srgbClr val="000000"/>
                </a:solidFill>
                <a:latin typeface="+mn-lt"/>
                <a:ea typeface="+mn-ea"/>
                <a:cs typeface="+mn-cs"/>
              </a:rPr>
              <a:t>The P</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G</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A has started providing data visualizations, advanced statistics, real-time updates, and live feeds to improve the viewing experience.</a:t>
            </a:r>
          </a:p>
          <a:p>
            <a:pPr marL="255651" indent="-255651" defTabSz="685800">
              <a:spcAft>
                <a:spcPct val="0"/>
              </a:spcAft>
            </a:pPr>
            <a:r>
              <a:rPr lang="en-US" sz="2200" kern="1200" dirty="0">
                <a:solidFill>
                  <a:srgbClr val="000000"/>
                </a:solidFill>
                <a:latin typeface="+mn-lt"/>
                <a:ea typeface="+mn-ea"/>
                <a:cs typeface="+mn-cs"/>
              </a:rPr>
              <a:t>How could other sports use data analytics to enhance the viewing experience?</a:t>
            </a:r>
          </a:p>
        </p:txBody>
      </p:sp>
    </p:spTree>
    <p:extLst>
      <p:ext uri="{BB962C8B-B14F-4D97-AF65-F5344CB8AC3E}">
        <p14:creationId xmlns:p14="http://schemas.microsoft.com/office/powerpoint/2010/main" val="266636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7714"/>
            <a:ext cx="8229600" cy="1097279"/>
          </a:xfrm>
        </p:spPr>
        <p:txBody>
          <a:bodyPr lIns="91425" tIns="91425" rIns="91425" bIns="91425" anchor="b" anchorCtr="0">
            <a:noAutofit/>
          </a:bodyPr>
          <a:lstStyle/>
          <a:p>
            <a:pPr defTabSz="685800">
              <a:spcBef>
                <a:spcPct val="0"/>
              </a:spcBef>
              <a:buClrTx/>
            </a:pPr>
            <a:r>
              <a:rPr lang="en-IN" kern="1200" dirty="0">
                <a:latin typeface="Times New Roman" panose="02020603050405020304" pitchFamily="18" charset="0"/>
                <a:ea typeface="+mj-ea"/>
                <a:cs typeface="Times New Roman" panose="02020603050405020304" pitchFamily="18" charset="0"/>
              </a:rPr>
              <a:t>“In a mixed-reality environment, we can create anything, replace anything, and alter anything.”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728021"/>
            <a:ext cx="8229600" cy="4004187"/>
          </a:xfrm>
        </p:spPr>
        <p:txBody>
          <a:bodyPr/>
          <a:lstStyle/>
          <a:p>
            <a:r>
              <a:rPr lang="en-US" sz="2400" dirty="0">
                <a:latin typeface="+mn-lt"/>
              </a:rPr>
              <a:t>Find ways to make A</a:t>
            </a:r>
            <a:r>
              <a:rPr lang="en-US" sz="100" dirty="0">
                <a:latin typeface="+mn-lt"/>
              </a:rPr>
              <a:t> </a:t>
            </a:r>
            <a:r>
              <a:rPr lang="en-US" sz="2400" dirty="0">
                <a:latin typeface="+mn-lt"/>
              </a:rPr>
              <a:t>R</a:t>
            </a:r>
            <a:r>
              <a:rPr lang="en-US" sz="100" dirty="0">
                <a:latin typeface="+mn-lt"/>
              </a:rPr>
              <a:t> </a:t>
            </a:r>
            <a:r>
              <a:rPr lang="en-US" sz="2400" dirty="0">
                <a:latin typeface="+mn-lt"/>
              </a:rPr>
              <a:t>E</a:t>
            </a:r>
            <a:r>
              <a:rPr lang="en-US" sz="100" dirty="0">
                <a:latin typeface="+mn-lt"/>
              </a:rPr>
              <a:t> </a:t>
            </a:r>
            <a:r>
              <a:rPr lang="en-US" sz="2400" dirty="0">
                <a:latin typeface="+mn-lt"/>
              </a:rPr>
              <a:t>S profitable.</a:t>
            </a:r>
          </a:p>
          <a:p>
            <a:r>
              <a:rPr lang="en-US" sz="2400" dirty="0">
                <a:latin typeface="+mn-lt"/>
              </a:rPr>
              <a:t>Traditionally banner ads, pop-ups, and short videos generate ad revenue.</a:t>
            </a:r>
          </a:p>
          <a:p>
            <a:r>
              <a:rPr lang="en-US" sz="2400" dirty="0">
                <a:latin typeface="+mn-lt"/>
              </a:rPr>
              <a:t>Mixed-reality apps allows developers to create anything, replace anything, and alter anything.</a:t>
            </a:r>
          </a:p>
          <a:p>
            <a:pPr marL="741600" lvl="1"/>
            <a:r>
              <a:rPr lang="en-US" sz="2400" dirty="0">
                <a:latin typeface="+mn-lt"/>
              </a:rPr>
              <a:t>Virtual 60-foot prehistoric megalodon shark.</a:t>
            </a:r>
          </a:p>
          <a:p>
            <a:pPr marL="741600" lvl="1"/>
            <a:r>
              <a:rPr lang="en-US" sz="2400" dirty="0">
                <a:latin typeface="+mn-lt"/>
              </a:rPr>
              <a:t>Virtual 40-foot power bar.</a:t>
            </a:r>
          </a:p>
          <a:p>
            <a:pPr marL="741600" lvl="1"/>
            <a:r>
              <a:rPr lang="en-US" sz="2400" dirty="0">
                <a:latin typeface="+mn-lt"/>
              </a:rPr>
              <a:t>Overlay virtual objects over reality.</a:t>
            </a:r>
          </a:p>
        </p:txBody>
      </p:sp>
    </p:spTree>
    <p:extLst>
      <p:ext uri="{BB962C8B-B14F-4D97-AF65-F5344CB8AC3E}">
        <p14:creationId xmlns:p14="http://schemas.microsoft.com/office/powerpoint/2010/main" val="3033756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9-3 How Do 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Increase Social Capital?</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9-3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increase social capital?</a:t>
            </a:r>
          </a:p>
          <a:p>
            <a:pPr marL="255651" indent="-255651" defTabSz="685800">
              <a:spcAft>
                <a:spcPct val="0"/>
              </a:spcAft>
              <a:buSzPts val="2400"/>
            </a:pPr>
            <a:r>
              <a:rPr lang="en-US" sz="2400" kern="1200" dirty="0">
                <a:solidFill>
                  <a:srgbClr val="000000"/>
                </a:solidFill>
                <a:latin typeface="+mn-lt"/>
                <a:ea typeface="+mn-ea"/>
                <a:cs typeface="+mn-cs"/>
              </a:rPr>
              <a:t>Capital</a:t>
            </a:r>
          </a:p>
          <a:p>
            <a:pPr marL="741553" lvl="1" indent="-284353" defTabSz="685800">
              <a:spcAft>
                <a:spcPct val="0"/>
              </a:spcAft>
              <a:buSzPts val="2400"/>
            </a:pPr>
            <a:r>
              <a:rPr lang="en-US" sz="2400" kern="1200" dirty="0">
                <a:solidFill>
                  <a:srgbClr val="000000"/>
                </a:solidFill>
                <a:latin typeface="+mn-lt"/>
                <a:ea typeface="+mn-ea"/>
                <a:cs typeface="+mn-cs"/>
              </a:rPr>
              <a:t>Investment of resources for future profit.</a:t>
            </a:r>
          </a:p>
          <a:p>
            <a:pPr marL="255651" indent="-255651" defTabSz="685800">
              <a:spcAft>
                <a:spcPct val="0"/>
              </a:spcAft>
              <a:buSzPts val="2400"/>
            </a:pPr>
            <a:r>
              <a:rPr lang="en-US" sz="2400" kern="1200" dirty="0">
                <a:solidFill>
                  <a:srgbClr val="000000"/>
                </a:solidFill>
                <a:latin typeface="+mn-lt"/>
                <a:ea typeface="+mn-ea"/>
                <a:cs typeface="+mn-cs"/>
              </a:rPr>
              <a:t>Types of business capital</a:t>
            </a:r>
          </a:p>
          <a:p>
            <a:pPr marL="741553" lvl="1" indent="-284353" defTabSz="685800">
              <a:spcAft>
                <a:spcPct val="0"/>
              </a:spcAft>
              <a:buSzPts val="2400"/>
            </a:pPr>
            <a:r>
              <a:rPr lang="en-US" sz="2400" kern="1200" dirty="0">
                <a:solidFill>
                  <a:srgbClr val="000000"/>
                </a:solidFill>
                <a:latin typeface="+mn-lt"/>
                <a:ea typeface="+mn-ea"/>
                <a:cs typeface="+mn-cs"/>
              </a:rPr>
              <a:t>Physical capital: produce goods and services (factories, machines, manufacturing equipment).</a:t>
            </a:r>
          </a:p>
          <a:p>
            <a:pPr marL="741553" lvl="1" indent="-284353" defTabSz="685800">
              <a:spcAft>
                <a:spcPct val="0"/>
              </a:spcAft>
              <a:buSzPts val="2400"/>
            </a:pPr>
            <a:r>
              <a:rPr lang="en-US" sz="2400" kern="1200" dirty="0">
                <a:solidFill>
                  <a:srgbClr val="000000"/>
                </a:solidFill>
                <a:latin typeface="+mn-lt"/>
                <a:ea typeface="+mn-ea"/>
                <a:cs typeface="+mn-cs"/>
              </a:rPr>
              <a:t>Human capital: human knowledge and skills investments.</a:t>
            </a:r>
          </a:p>
          <a:p>
            <a:pPr marL="741553" lvl="1" indent="-284353" defTabSz="685800">
              <a:spcAft>
                <a:spcPct val="0"/>
              </a:spcAft>
              <a:buSzPts val="2400"/>
            </a:pPr>
            <a:r>
              <a:rPr lang="en-US" sz="2400" kern="1200" dirty="0">
                <a:solidFill>
                  <a:srgbClr val="000000"/>
                </a:solidFill>
                <a:latin typeface="+mn-lt"/>
                <a:ea typeface="+mn-ea"/>
                <a:cs typeface="+mn-cs"/>
              </a:rPr>
              <a:t>Social capital: social relations with expectation of marketplace returns.</a:t>
            </a:r>
          </a:p>
        </p:txBody>
      </p:sp>
    </p:spTree>
    <p:extLst>
      <p:ext uri="{BB962C8B-B14F-4D97-AF65-F5344CB8AC3E}">
        <p14:creationId xmlns:p14="http://schemas.microsoft.com/office/powerpoint/2010/main" val="254944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is the Value of Social Capital?</a:t>
            </a:r>
          </a:p>
        </p:txBody>
      </p:sp>
      <p:sp>
        <p:nvSpPr>
          <p:cNvPr id="4" name="Text Placeholder 3"/>
          <p:cNvSpPr>
            <a:spLocks noGrp="1"/>
          </p:cNvSpPr>
          <p:nvPr>
            <p:ph type="body" idx="1"/>
          </p:nvPr>
        </p:nvSpPr>
        <p:spPr>
          <a:xfrm>
            <a:off x="1981200" y="1600201"/>
            <a:ext cx="8229600" cy="2272557"/>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9-3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increase social capital?</a:t>
            </a:r>
          </a:p>
          <a:p>
            <a:pPr marL="255651" indent="-255651" defTabSz="685800">
              <a:spcAft>
                <a:spcPct val="0"/>
              </a:spcAft>
              <a:buSzPts val="2400"/>
            </a:pPr>
            <a:r>
              <a:rPr lang="en-US" sz="2400" kern="1200" dirty="0">
                <a:solidFill>
                  <a:srgbClr val="000000"/>
                </a:solidFill>
                <a:latin typeface="+mn-lt"/>
                <a:ea typeface="+mn-ea"/>
                <a:cs typeface="+mn-cs"/>
              </a:rPr>
              <a:t>Value of </a:t>
            </a:r>
            <a:r>
              <a:rPr lang="en-US" sz="2400" b="1" kern="1200" dirty="0">
                <a:solidFill>
                  <a:srgbClr val="000000"/>
                </a:solidFill>
                <a:latin typeface="+mn-lt"/>
                <a:ea typeface="+mn-ea"/>
                <a:cs typeface="+mn-cs"/>
              </a:rPr>
              <a:t>social</a:t>
            </a:r>
            <a:r>
              <a:rPr lang="en-US" sz="2400" kern="1200" dirty="0">
                <a:solidFill>
                  <a:srgbClr val="000000"/>
                </a:solidFill>
                <a:latin typeface="+mn-lt"/>
                <a:ea typeface="+mn-ea"/>
                <a:cs typeface="+mn-cs"/>
              </a:rPr>
              <a:t> </a:t>
            </a:r>
            <a:r>
              <a:rPr lang="en-US" sz="2400" b="1" kern="1200" dirty="0">
                <a:solidFill>
                  <a:srgbClr val="000000"/>
                </a:solidFill>
                <a:latin typeface="+mn-lt"/>
                <a:ea typeface="+mn-ea"/>
                <a:cs typeface="+mn-cs"/>
              </a:rPr>
              <a:t>capital</a:t>
            </a:r>
            <a:endParaRPr lang="en-US" sz="2400" kern="1200" dirty="0">
              <a:solidFill>
                <a:srgbClr val="000000"/>
              </a:solidFill>
              <a:latin typeface="+mn-lt"/>
              <a:ea typeface="+mn-ea"/>
              <a:cs typeface="+mn-cs"/>
            </a:endParaRPr>
          </a:p>
          <a:p>
            <a:pPr marL="741553" lvl="1" indent="-284400" defTabSz="685800">
              <a:spcAft>
                <a:spcPct val="0"/>
              </a:spcAft>
              <a:buSzPts val="2400"/>
            </a:pPr>
            <a:r>
              <a:rPr lang="en-US" sz="2400" kern="1200" dirty="0">
                <a:solidFill>
                  <a:srgbClr val="000000"/>
                </a:solidFill>
                <a:latin typeface="+mn-lt"/>
                <a:ea typeface="+mn-ea"/>
                <a:cs typeface="+mn-cs"/>
              </a:rPr>
              <a:t>Number of relationships, strength of relationships, resources controlled.</a:t>
            </a:r>
          </a:p>
          <a:p>
            <a:pPr marL="255651" indent="-255651" defTabSz="685800">
              <a:spcAft>
                <a:spcPct val="0"/>
              </a:spcAft>
              <a:buSzPts val="2400"/>
            </a:pPr>
            <a:r>
              <a:rPr lang="en-US" sz="2400" kern="1200" dirty="0">
                <a:solidFill>
                  <a:srgbClr val="000000"/>
                </a:solidFill>
                <a:latin typeface="+mn-lt"/>
                <a:ea typeface="+mn-ea"/>
                <a:cs typeface="+mn-cs"/>
              </a:rPr>
              <a:t>Adds value </a:t>
            </a:r>
            <a:r>
              <a:rPr lang="en-IN" sz="2400" kern="1200" dirty="0">
                <a:solidFill>
                  <a:srgbClr val="000000"/>
                </a:solidFill>
                <a:latin typeface="+mn-lt"/>
                <a:ea typeface="+mn-ea"/>
                <a:cs typeface="+mn-cs"/>
              </a:rPr>
              <a:t>in four ways</a:t>
            </a:r>
            <a:endParaRPr lang="en-US" sz="2400" kern="1200" dirty="0">
              <a:solidFill>
                <a:srgbClr val="000000"/>
              </a:solidFill>
              <a:latin typeface="+mn-lt"/>
              <a:ea typeface="+mn-ea"/>
              <a:cs typeface="+mn-cs"/>
            </a:endParaRPr>
          </a:p>
        </p:txBody>
      </p:sp>
      <p:sp>
        <p:nvSpPr>
          <p:cNvPr id="5" name="Text Placeholder 4"/>
          <p:cNvSpPr>
            <a:spLocks noGrp="1"/>
          </p:cNvSpPr>
          <p:nvPr>
            <p:ph type="body" idx="2"/>
          </p:nvPr>
        </p:nvSpPr>
        <p:spPr>
          <a:xfrm>
            <a:off x="1981200" y="3872758"/>
            <a:ext cx="8229600" cy="1783975"/>
          </a:xfrm>
        </p:spPr>
        <p:txBody>
          <a:bodyPr/>
          <a:lstStyle/>
          <a:p>
            <a:pPr marL="741553" lvl="1" indent="-428371" defTabSz="685800">
              <a:spcAft>
                <a:spcPct val="0"/>
              </a:spcAft>
              <a:buSzPts val="2400"/>
              <a:buFont typeface="+mj-lt"/>
              <a:buAutoNum type="arabicPeriod"/>
            </a:pPr>
            <a:r>
              <a:rPr lang="en-US" sz="2400" kern="1200" dirty="0">
                <a:solidFill>
                  <a:srgbClr val="000000"/>
                </a:solidFill>
                <a:latin typeface="Arial (Body)"/>
              </a:rPr>
              <a:t>Information</a:t>
            </a:r>
          </a:p>
          <a:p>
            <a:pPr marL="741553" lvl="1" indent="-428371" defTabSz="685800">
              <a:spcAft>
                <a:spcPct val="0"/>
              </a:spcAft>
              <a:buSzPts val="2400"/>
              <a:buFont typeface="+mj-lt"/>
              <a:buAutoNum type="arabicPeriod"/>
            </a:pPr>
            <a:r>
              <a:rPr lang="en-US" sz="2400" kern="1200" dirty="0">
                <a:solidFill>
                  <a:srgbClr val="000000"/>
                </a:solidFill>
                <a:latin typeface="Arial (Body)"/>
              </a:rPr>
              <a:t>Influence</a:t>
            </a:r>
          </a:p>
          <a:p>
            <a:pPr marL="741553" lvl="1" indent="-428371" defTabSz="685800">
              <a:spcAft>
                <a:spcPct val="0"/>
              </a:spcAft>
              <a:buSzPts val="2400"/>
              <a:buFont typeface="+mj-lt"/>
              <a:buAutoNum type="arabicPeriod"/>
            </a:pPr>
            <a:r>
              <a:rPr lang="en-US" sz="2400" kern="1200" dirty="0">
                <a:solidFill>
                  <a:srgbClr val="000000"/>
                </a:solidFill>
                <a:latin typeface="Arial (Body)"/>
              </a:rPr>
              <a:t>Social credentials</a:t>
            </a:r>
          </a:p>
          <a:p>
            <a:pPr marL="741553" lvl="1" indent="-428371" defTabSz="685800">
              <a:spcAft>
                <a:spcPct val="0"/>
              </a:spcAft>
              <a:buSzPts val="2400"/>
              <a:buFont typeface="+mj-lt"/>
              <a:buAutoNum type="arabicPeriod"/>
            </a:pPr>
            <a:r>
              <a:rPr lang="en-US" sz="2400" kern="1200" dirty="0">
                <a:solidFill>
                  <a:srgbClr val="000000"/>
                </a:solidFill>
                <a:latin typeface="Arial (Body)"/>
              </a:rPr>
              <a:t>Personal reinforcement</a:t>
            </a:r>
          </a:p>
        </p:txBody>
      </p:sp>
    </p:spTree>
    <p:extLst>
      <p:ext uri="{BB962C8B-B14F-4D97-AF65-F5344CB8AC3E}">
        <p14:creationId xmlns:p14="http://schemas.microsoft.com/office/powerpoint/2010/main" val="264940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 Social Networks Add Value to Businesses?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9-3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increase social capital?</a:t>
            </a:r>
          </a:p>
          <a:p>
            <a:pPr marL="255651" indent="-255651" defTabSz="685800">
              <a:spcAft>
                <a:spcPct val="0"/>
              </a:spcAft>
              <a:buSzPts val="2400"/>
            </a:pPr>
            <a:r>
              <a:rPr lang="en-US" sz="2400" kern="1200" dirty="0">
                <a:solidFill>
                  <a:srgbClr val="000000"/>
                </a:solidFill>
                <a:latin typeface="+mn-lt"/>
                <a:ea typeface="+mn-ea"/>
                <a:cs typeface="+mn-cs"/>
              </a:rPr>
              <a:t>Progressive organizations:</a:t>
            </a:r>
          </a:p>
          <a:p>
            <a:pPr marL="741553" lvl="1" indent="-284353" defTabSz="685800">
              <a:spcAft>
                <a:spcPct val="0"/>
              </a:spcAft>
              <a:buSzPts val="2400"/>
            </a:pPr>
            <a:r>
              <a:rPr lang="en-US" sz="2400" kern="1200" dirty="0">
                <a:solidFill>
                  <a:srgbClr val="000000"/>
                </a:solidFill>
                <a:latin typeface="+mn-lt"/>
                <a:ea typeface="+mn-ea"/>
                <a:cs typeface="+mn-cs"/>
              </a:rPr>
              <a:t>Have Facebook, LinkedIn, Twitter, other S</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N sites.</a:t>
            </a:r>
          </a:p>
          <a:p>
            <a:pPr marL="741553" lvl="1" indent="-284353" defTabSz="685800">
              <a:spcAft>
                <a:spcPct val="0"/>
              </a:spcAft>
              <a:buSzPts val="2400"/>
            </a:pPr>
            <a:r>
              <a:rPr lang="en-US" sz="2400" kern="1200" dirty="0">
                <a:solidFill>
                  <a:srgbClr val="000000"/>
                </a:solidFill>
                <a:latin typeface="+mn-lt"/>
                <a:ea typeface="+mn-ea"/>
                <a:cs typeface="+mn-cs"/>
              </a:rPr>
              <a:t>Encourage customers and interested parties to leave comments.</a:t>
            </a:r>
          </a:p>
        </p:txBody>
      </p:sp>
    </p:spTree>
    <p:extLst>
      <p:ext uri="{BB962C8B-B14F-4D97-AF65-F5344CB8AC3E}">
        <p14:creationId xmlns:p14="http://schemas.microsoft.com/office/powerpoint/2010/main" val="195470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Using Social Networking to Increase the Number of Relationships</a:t>
            </a:r>
          </a:p>
        </p:txBody>
      </p:sp>
      <p:sp>
        <p:nvSpPr>
          <p:cNvPr id="4" name="Content Placeholder 3"/>
          <p:cNvSpPr>
            <a:spLocks noGrp="1"/>
          </p:cNvSpPr>
          <p:nvPr>
            <p:ph type="body" idx="1"/>
          </p:nvPr>
        </p:nvSpPr>
        <p:spPr>
          <a:xfrm>
            <a:off x="1981200" y="1600201"/>
            <a:ext cx="8229600" cy="856129"/>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9-3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increase social capital?</a:t>
            </a:r>
          </a:p>
          <a:p>
            <a:pPr marL="0" indent="0" defTabSz="685800">
              <a:buSzPts val="2400"/>
              <a:buNone/>
            </a:pPr>
            <a:r>
              <a:rPr lang="en-US" sz="2000" b="1" kern="1200" dirty="0">
                <a:solidFill>
                  <a:srgbClr val="000000"/>
                </a:solidFill>
                <a:latin typeface="+mn-lt"/>
                <a:ea typeface="+mn-ea"/>
                <a:cs typeface="+mn-cs"/>
              </a:rPr>
              <a:t>Figure 9-6</a:t>
            </a:r>
            <a:r>
              <a:rPr lang="en-US" sz="2000" kern="1200" dirty="0">
                <a:solidFill>
                  <a:srgbClr val="000000"/>
                </a:solidFill>
                <a:latin typeface="+mn-lt"/>
                <a:ea typeface="+mn-ea"/>
                <a:cs typeface="+mn-cs"/>
              </a:rPr>
              <a:t> Growing Social Networks</a:t>
            </a:r>
          </a:p>
        </p:txBody>
      </p:sp>
      <p:pic>
        <p:nvPicPr>
          <p:cNvPr id="6" name="Picture 5" descr="Figure showing the growth process of social networks">
            <a:extLst>
              <a:ext uri="{FF2B5EF4-FFF2-40B4-BE49-F238E27FC236}">
                <a16:creationId xmlns:a16="http://schemas.microsoft.com/office/drawing/2014/main" id="{15A53DB6-BFFE-4FCC-8371-B22E094CAAD4}"/>
              </a:ext>
            </a:extLst>
          </p:cNvPr>
          <p:cNvPicPr>
            <a:picLocks noChangeAspect="1"/>
          </p:cNvPicPr>
          <p:nvPr/>
        </p:nvPicPr>
        <p:blipFill>
          <a:blip r:embed="rId3"/>
          <a:srcRect/>
          <a:stretch/>
        </p:blipFill>
        <p:spPr>
          <a:xfrm>
            <a:off x="3843002" y="2593540"/>
            <a:ext cx="4231930" cy="3658109"/>
          </a:xfrm>
          <a:prstGeom prst="rect">
            <a:avLst/>
          </a:prstGeom>
        </p:spPr>
      </p:pic>
    </p:spTree>
    <p:extLst>
      <p:ext uri="{BB962C8B-B14F-4D97-AF65-F5344CB8AC3E}">
        <p14:creationId xmlns:p14="http://schemas.microsoft.com/office/powerpoint/2010/main" val="3540561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Top YouTube Channels</a:t>
            </a:r>
            <a:endParaRPr lang="en-US" b="0"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6" name="Text Placeholder 5"/>
          <p:cNvSpPr>
            <a:spLocks noGrp="1"/>
          </p:cNvSpPr>
          <p:nvPr>
            <p:ph type="body" idx="1"/>
          </p:nvPr>
        </p:nvSpPr>
        <p:spPr>
          <a:xfrm>
            <a:off x="1981200" y="1600201"/>
            <a:ext cx="8229600" cy="881587"/>
          </a:xfrm>
        </p:spPr>
        <p:txBody>
          <a:bodyPr/>
          <a:lstStyle/>
          <a:p>
            <a:pPr marL="0" indent="0">
              <a:buNone/>
            </a:pPr>
            <a:r>
              <a:rPr lang="en-US" sz="1400" dirty="0">
                <a:latin typeface="+mn-lt"/>
              </a:rPr>
              <a:t>9-3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increase social capital?</a:t>
            </a:r>
          </a:p>
          <a:p>
            <a:pPr marL="0" indent="0">
              <a:buNone/>
            </a:pPr>
            <a:r>
              <a:rPr lang="en-US" sz="2000" b="1" dirty="0">
                <a:latin typeface="+mn-lt"/>
              </a:rPr>
              <a:t>Figure 9-7</a:t>
            </a:r>
            <a:r>
              <a:rPr lang="en-US" sz="2000" dirty="0">
                <a:latin typeface="+mn-lt"/>
              </a:rPr>
              <a:t> Top YouTube Channels</a:t>
            </a:r>
          </a:p>
        </p:txBody>
      </p:sp>
      <p:pic>
        <p:nvPicPr>
          <p:cNvPr id="10" name="Picture 9" descr="Figure showing top YouTube channels">
            <a:extLst>
              <a:ext uri="{FF2B5EF4-FFF2-40B4-BE49-F238E27FC236}">
                <a16:creationId xmlns:a16="http://schemas.microsoft.com/office/drawing/2014/main" id="{F2361D9E-0660-46B9-8EEE-9771CAE8233F}"/>
              </a:ext>
            </a:extLst>
          </p:cNvPr>
          <p:cNvPicPr>
            <a:picLocks noChangeAspect="1"/>
          </p:cNvPicPr>
          <p:nvPr/>
        </p:nvPicPr>
        <p:blipFill>
          <a:blip r:embed="rId3"/>
          <a:stretch>
            <a:fillRect/>
          </a:stretch>
        </p:blipFill>
        <p:spPr>
          <a:xfrm>
            <a:off x="6224162" y="1413932"/>
            <a:ext cx="4647038" cy="4958136"/>
          </a:xfrm>
          <a:prstGeom prst="rect">
            <a:avLst/>
          </a:prstGeom>
        </p:spPr>
      </p:pic>
    </p:spTree>
    <p:extLst>
      <p:ext uri="{BB962C8B-B14F-4D97-AF65-F5344CB8AC3E}">
        <p14:creationId xmlns:p14="http://schemas.microsoft.com/office/powerpoint/2010/main" val="2058373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IN" kern="1200" dirty="0">
                <a:latin typeface="Times New Roman" panose="02020603050405020304" pitchFamily="18" charset="0"/>
                <a:ea typeface="+mj-ea"/>
                <a:cs typeface="Times New Roman" panose="02020603050405020304" pitchFamily="18" charset="0"/>
              </a:rPr>
              <a:t>Using Social Networks to Increase the Strength of Relationships</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9-3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increase social capital?</a:t>
            </a:r>
          </a:p>
          <a:p>
            <a:pPr marL="255651" indent="-255651" defTabSz="685800">
              <a:spcAft>
                <a:spcPct val="0"/>
              </a:spcAft>
              <a:buSzPts val="2400"/>
            </a:pPr>
            <a:r>
              <a:rPr lang="en-US" sz="2400" b="1" kern="1200" dirty="0">
                <a:solidFill>
                  <a:srgbClr val="000000"/>
                </a:solidFill>
                <a:latin typeface="+mn-lt"/>
                <a:ea typeface="+mn-ea"/>
                <a:cs typeface="+mn-cs"/>
              </a:rPr>
              <a:t>Strength of a relationship</a:t>
            </a:r>
          </a:p>
          <a:p>
            <a:pPr marL="741600" lvl="2" indent="-284400" defTabSz="685800">
              <a:spcAft>
                <a:spcPct val="0"/>
              </a:spcAft>
              <a:buSzPts val="2400"/>
              <a:buFontTx/>
              <a:buChar char="–"/>
            </a:pPr>
            <a:r>
              <a:rPr lang="en-US" sz="2400" kern="1200" dirty="0">
                <a:solidFill>
                  <a:srgbClr val="000000"/>
                </a:solidFill>
                <a:latin typeface="+mn-lt"/>
                <a:ea typeface="+mn-ea"/>
                <a:cs typeface="+mn-cs"/>
              </a:rPr>
              <a:t>Likelihood other entity will do something that benefits your organization.</a:t>
            </a:r>
          </a:p>
          <a:p>
            <a:pPr marL="255651" indent="-255651" defTabSz="685800">
              <a:spcAft>
                <a:spcPct val="0"/>
              </a:spcAft>
              <a:buSzPts val="2400"/>
            </a:pPr>
            <a:r>
              <a:rPr lang="en-US" sz="2400" kern="1200" dirty="0">
                <a:solidFill>
                  <a:srgbClr val="000000"/>
                </a:solidFill>
                <a:latin typeface="+mn-lt"/>
                <a:ea typeface="+mn-ea"/>
                <a:cs typeface="+mn-cs"/>
              </a:rPr>
              <a:t>Positive reviews, post pictures using organization’s products or services, tweet about upcoming product releases, and so on.</a:t>
            </a:r>
          </a:p>
          <a:p>
            <a:pPr marL="255651" indent="-255651" defTabSz="685800">
              <a:spcAft>
                <a:spcPct val="0"/>
              </a:spcAft>
              <a:buSzPts val="2400"/>
            </a:pPr>
            <a:r>
              <a:rPr lang="en-US" sz="2400" kern="1200" dirty="0">
                <a:solidFill>
                  <a:srgbClr val="000000"/>
                </a:solidFill>
                <a:latin typeface="+mn-lt"/>
                <a:ea typeface="+mn-ea"/>
                <a:cs typeface="+mn-cs"/>
              </a:rPr>
              <a:t>Strengthen relationships by asking someone to do you a favor.</a:t>
            </a:r>
          </a:p>
          <a:p>
            <a:pPr marL="255651" indent="-255651" defTabSz="685800">
              <a:spcAft>
                <a:spcPct val="0"/>
              </a:spcAft>
              <a:buSzPts val="2400"/>
            </a:pPr>
            <a:r>
              <a:rPr lang="en-US" sz="2400" kern="1200" dirty="0">
                <a:solidFill>
                  <a:srgbClr val="000000"/>
                </a:solidFill>
                <a:latin typeface="+mn-lt"/>
                <a:ea typeface="+mn-ea"/>
                <a:cs typeface="+mn-cs"/>
              </a:rPr>
              <a:t>Frequent interactions strengthen relationships.</a:t>
            </a:r>
          </a:p>
        </p:txBody>
      </p:sp>
    </p:spTree>
    <p:extLst>
      <p:ext uri="{BB962C8B-B14F-4D97-AF65-F5344CB8AC3E}">
        <p14:creationId xmlns:p14="http://schemas.microsoft.com/office/powerpoint/2010/main" val="40157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Using Social Networks to Connect to Those with More Resources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9-3 How do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increase social capital?</a:t>
            </a:r>
          </a:p>
          <a:p>
            <a:pPr marL="255651" indent="-255651" defTabSz="685800">
              <a:spcAft>
                <a:spcPct val="0"/>
              </a:spcAft>
              <a:buSzPts val="2400"/>
            </a:pPr>
            <a:r>
              <a:rPr lang="en-US" sz="2400" b="1" kern="1200" dirty="0">
                <a:solidFill>
                  <a:srgbClr val="000000"/>
                </a:solidFill>
                <a:latin typeface="+mn-lt"/>
                <a:ea typeface="+mn-ea"/>
                <a:cs typeface="+mn-cs"/>
              </a:rPr>
              <a:t>Social Capital = Number of Relationships × Relationship Strength × Entity Resources</a:t>
            </a:r>
            <a:r>
              <a:rPr lang="en-US" sz="2400" kern="1200" dirty="0">
                <a:solidFill>
                  <a:srgbClr val="000000"/>
                </a:solidFill>
                <a:latin typeface="+mn-lt"/>
                <a:ea typeface="+mn-ea"/>
                <a:cs typeface="+mn-cs"/>
              </a:rPr>
              <a:t>.</a:t>
            </a:r>
          </a:p>
          <a:p>
            <a:pPr marL="255651" indent="-255651" defTabSz="685800">
              <a:spcAft>
                <a:spcPct val="0"/>
              </a:spcAft>
              <a:buSzPts val="2400"/>
            </a:pPr>
            <a:r>
              <a:rPr lang="en-US" sz="2400" kern="1200" dirty="0">
                <a:solidFill>
                  <a:srgbClr val="000000"/>
                </a:solidFill>
                <a:latin typeface="+mn-lt"/>
                <a:ea typeface="+mn-ea"/>
                <a:cs typeface="+mn-cs"/>
              </a:rPr>
              <a:t>Huge network of people with few resources less valuable than a smaller network of people with substantial resources.</a:t>
            </a:r>
          </a:p>
          <a:p>
            <a:pPr marL="255651" indent="-255651" defTabSz="685800">
              <a:spcAft>
                <a:spcPct val="0"/>
              </a:spcAft>
              <a:buSzPts val="2400"/>
            </a:pPr>
            <a:r>
              <a:rPr lang="en-US" sz="2400" kern="1200" dirty="0">
                <a:solidFill>
                  <a:srgbClr val="000000"/>
                </a:solidFill>
                <a:latin typeface="+mn-lt"/>
                <a:ea typeface="+mn-ea"/>
                <a:cs typeface="+mn-cs"/>
              </a:rPr>
              <a:t>Resources must be relevant.</a:t>
            </a:r>
          </a:p>
          <a:p>
            <a:pPr marL="255651" indent="-255651" defTabSz="685800">
              <a:spcAft>
                <a:spcPct val="0"/>
              </a:spcAft>
              <a:buSzPts val="2400"/>
            </a:pPr>
            <a:r>
              <a:rPr lang="en-US" sz="2400" kern="1200" dirty="0">
                <a:solidFill>
                  <a:srgbClr val="000000"/>
                </a:solidFill>
                <a:latin typeface="+mn-lt"/>
                <a:ea typeface="+mn-ea"/>
                <a:cs typeface="+mn-cs"/>
              </a:rPr>
              <a:t>Most organizations ignore value of entity assets.</a:t>
            </a:r>
          </a:p>
        </p:txBody>
      </p:sp>
    </p:spTree>
    <p:extLst>
      <p:ext uri="{BB962C8B-B14F-4D97-AF65-F5344CB8AC3E}">
        <p14:creationId xmlns:p14="http://schemas.microsoft.com/office/powerpoint/2010/main" val="2574882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Earning Revenue from Social Media</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9-4 How do (some) companies earn revenue from social media?</a:t>
            </a:r>
          </a:p>
          <a:p>
            <a:pPr marL="255651" indent="-255651" defTabSz="685800">
              <a:spcAft>
                <a:spcPct val="0"/>
              </a:spcAft>
              <a:buSzPts val="2400"/>
            </a:pPr>
            <a:r>
              <a:rPr lang="en-US" sz="2400" b="1" kern="1200" dirty="0">
                <a:solidFill>
                  <a:srgbClr val="000000"/>
                </a:solidFill>
                <a:latin typeface="+mn-lt"/>
                <a:ea typeface="+mn-ea"/>
                <a:cs typeface="+mn-cs"/>
              </a:rPr>
              <a:t>Hyper-social organization</a:t>
            </a:r>
          </a:p>
          <a:p>
            <a:pPr marL="741553" lvl="1" indent="-284353" defTabSz="685800">
              <a:spcAft>
                <a:spcPct val="0"/>
              </a:spcAft>
              <a:buSzPts val="2400"/>
            </a:pPr>
            <a:r>
              <a:rPr lang="en-US" sz="2400" kern="1200" dirty="0">
                <a:solidFill>
                  <a:srgbClr val="000000"/>
                </a:solidFill>
                <a:latin typeface="+mn-lt"/>
                <a:ea typeface="+mn-ea"/>
                <a:cs typeface="+mn-cs"/>
              </a:rPr>
              <a:t>Transform interactions with customers, employees, and partners into mutually satisfying relationships with them and their communities.</a:t>
            </a:r>
          </a:p>
          <a:p>
            <a:pPr marL="255651" indent="-255651" defTabSz="685800">
              <a:spcAft>
                <a:spcPct val="0"/>
              </a:spcAft>
              <a:buSzPts val="2400"/>
            </a:pPr>
            <a:r>
              <a:rPr lang="en-US" sz="2400" b="1" kern="1200" dirty="0">
                <a:solidFill>
                  <a:srgbClr val="000000"/>
                </a:solidFill>
                <a:latin typeface="+mn-lt"/>
                <a:ea typeface="+mn-ea"/>
                <a:cs typeface="+mn-cs"/>
              </a:rPr>
              <a:t>You Are the Product</a:t>
            </a:r>
          </a:p>
          <a:p>
            <a:pPr marL="741553" lvl="1" indent="-284353" defTabSz="685800">
              <a:spcAft>
                <a:spcPct val="0"/>
              </a:spcAft>
              <a:buSzPts val="2400"/>
            </a:pPr>
            <a:r>
              <a:rPr lang="en-US" sz="2400" kern="1200" dirty="0">
                <a:solidFill>
                  <a:srgbClr val="000000"/>
                </a:solidFill>
                <a:latin typeface="+mn-lt"/>
                <a:ea typeface="+mn-ea"/>
                <a:cs typeface="+mn-cs"/>
              </a:rPr>
              <a:t>“If you’re not paying, you’re the product.”</a:t>
            </a:r>
          </a:p>
          <a:p>
            <a:pPr marL="741553" lvl="1" indent="-284353" defTabSz="685800">
              <a:spcAft>
                <a:spcPct val="0"/>
              </a:spcAft>
              <a:buSzPts val="2400"/>
            </a:pPr>
            <a:r>
              <a:rPr lang="en-US" sz="2400" kern="1200" dirty="0">
                <a:solidFill>
                  <a:srgbClr val="000000"/>
                </a:solidFill>
                <a:latin typeface="+mn-lt"/>
                <a:ea typeface="+mn-ea"/>
                <a:cs typeface="+mn-cs"/>
              </a:rPr>
              <a:t>Renting your eyeballs to an advertiser.</a:t>
            </a:r>
          </a:p>
          <a:p>
            <a:pPr marL="255651" indent="-255651" defTabSz="685800">
              <a:spcAft>
                <a:spcPct val="0"/>
              </a:spcAft>
              <a:buSzPts val="2400"/>
            </a:pPr>
            <a:r>
              <a:rPr lang="en-US" sz="2400" b="1" kern="1200" dirty="0">
                <a:solidFill>
                  <a:srgbClr val="000000"/>
                </a:solidFill>
                <a:latin typeface="+mn-lt"/>
                <a:ea typeface="+mn-ea"/>
                <a:cs typeface="+mn-cs"/>
              </a:rPr>
              <a:t>Monetize</a:t>
            </a:r>
          </a:p>
        </p:txBody>
      </p:sp>
    </p:spTree>
    <p:extLst>
      <p:ext uri="{BB962C8B-B14F-4D97-AF65-F5344CB8AC3E}">
        <p14:creationId xmlns:p14="http://schemas.microsoft.com/office/powerpoint/2010/main" val="2541975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IN" kern="1200" dirty="0">
                <a:latin typeface="Times New Roman" panose="02020603050405020304" pitchFamily="18" charset="0"/>
                <a:ea typeface="+mj-ea"/>
                <a:cs typeface="Times New Roman" panose="02020603050405020304" pitchFamily="18" charset="0"/>
              </a:rPr>
              <a:t>Revenue Models for Social Media</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9-4 How do (some) companies earn revenue from social media?</a:t>
            </a:r>
          </a:p>
          <a:p>
            <a:pPr marL="255651" indent="-255651" defTabSz="685800">
              <a:spcAft>
                <a:spcPct val="0"/>
              </a:spcAft>
              <a:buSzPts val="2400"/>
            </a:pPr>
            <a:r>
              <a:rPr lang="en-IN" sz="2400" b="1" kern="1200" dirty="0">
                <a:solidFill>
                  <a:srgbClr val="000000"/>
                </a:solidFill>
                <a:latin typeface="+mn-lt"/>
                <a:ea typeface="+mn-ea"/>
                <a:cs typeface="+mn-cs"/>
              </a:rPr>
              <a:t>Advertising</a:t>
            </a:r>
            <a:endParaRPr lang="en-US" sz="2400" b="1" kern="1200" dirty="0">
              <a:solidFill>
                <a:srgbClr val="000000"/>
              </a:solidFill>
              <a:latin typeface="+mn-lt"/>
              <a:ea typeface="+mn-ea"/>
              <a:cs typeface="+mn-cs"/>
            </a:endParaRPr>
          </a:p>
          <a:p>
            <a:pPr marL="741553" lvl="1" indent="-284353" defTabSz="685800">
              <a:spcAft>
                <a:spcPct val="0"/>
              </a:spcAft>
              <a:buSzPts val="2400"/>
            </a:pPr>
            <a:r>
              <a:rPr lang="en-US" sz="2400" b="1" kern="1200" dirty="0">
                <a:solidFill>
                  <a:srgbClr val="000000"/>
                </a:solidFill>
                <a:latin typeface="+mn-lt"/>
                <a:ea typeface="+mn-ea"/>
                <a:cs typeface="+mn-cs"/>
              </a:rPr>
              <a:t>Pay</a:t>
            </a:r>
            <a:r>
              <a:rPr lang="en-US" sz="2400" kern="1200" dirty="0">
                <a:solidFill>
                  <a:srgbClr val="000000"/>
                </a:solidFill>
                <a:latin typeface="+mn-lt"/>
                <a:ea typeface="+mn-ea"/>
                <a:cs typeface="+mn-cs"/>
              </a:rPr>
              <a:t>-</a:t>
            </a:r>
            <a:r>
              <a:rPr lang="en-US" sz="2400" b="1" kern="1200" dirty="0">
                <a:solidFill>
                  <a:srgbClr val="000000"/>
                </a:solidFill>
                <a:latin typeface="+mn-lt"/>
                <a:ea typeface="+mn-ea"/>
                <a:cs typeface="+mn-cs"/>
              </a:rPr>
              <a:t>per</a:t>
            </a:r>
            <a:r>
              <a:rPr lang="en-US" sz="2400" kern="1200" dirty="0">
                <a:solidFill>
                  <a:srgbClr val="000000"/>
                </a:solidFill>
                <a:latin typeface="+mn-lt"/>
                <a:ea typeface="+mn-ea"/>
                <a:cs typeface="+mn-cs"/>
              </a:rPr>
              <a:t>-</a:t>
            </a:r>
            <a:r>
              <a:rPr lang="en-US" sz="2400" b="1" kern="1200" dirty="0">
                <a:solidFill>
                  <a:srgbClr val="000000"/>
                </a:solidFill>
                <a:latin typeface="+mn-lt"/>
                <a:ea typeface="+mn-ea"/>
                <a:cs typeface="+mn-cs"/>
              </a:rPr>
              <a:t>click.</a:t>
            </a:r>
          </a:p>
          <a:p>
            <a:pPr marL="741553" lvl="1" indent="-284353" defTabSz="685800">
              <a:spcAft>
                <a:spcPct val="0"/>
              </a:spcAft>
              <a:buSzPts val="2400"/>
            </a:pPr>
            <a:r>
              <a:rPr lang="en-US" sz="2400" kern="1200" dirty="0">
                <a:solidFill>
                  <a:srgbClr val="000000"/>
                </a:solidFill>
                <a:latin typeface="+mn-lt"/>
                <a:ea typeface="+mn-ea"/>
                <a:cs typeface="+mn-cs"/>
              </a:rPr>
              <a:t>Use increases value.</a:t>
            </a:r>
          </a:p>
          <a:p>
            <a:pPr marL="255651" indent="-255651" defTabSz="685800">
              <a:spcAft>
                <a:spcPct val="0"/>
              </a:spcAft>
              <a:buSzPts val="2400"/>
            </a:pPr>
            <a:r>
              <a:rPr lang="en-IN" sz="2400" b="1" kern="1200" dirty="0">
                <a:solidFill>
                  <a:srgbClr val="000000"/>
                </a:solidFill>
                <a:latin typeface="+mn-lt"/>
                <a:ea typeface="+mn-ea"/>
                <a:cs typeface="+mn-cs"/>
              </a:rPr>
              <a:t>Freemium</a:t>
            </a:r>
          </a:p>
          <a:p>
            <a:pPr marL="741553" lvl="1" indent="-284353" defTabSz="685800">
              <a:spcAft>
                <a:spcPct val="0"/>
              </a:spcAft>
              <a:buSzPts val="2400"/>
            </a:pPr>
            <a:r>
              <a:rPr lang="en-IN" sz="2400" kern="1200" dirty="0">
                <a:solidFill>
                  <a:srgbClr val="000000"/>
                </a:solidFill>
                <a:latin typeface="+mn-lt"/>
                <a:ea typeface="+mn-ea"/>
                <a:cs typeface="+mn-cs"/>
              </a:rPr>
              <a:t>Offers users a basic service for free, and then charges a premium for upgrades or advanced features.</a:t>
            </a:r>
          </a:p>
          <a:p>
            <a:pPr marL="255651" indent="-255651" defTabSz="685800">
              <a:spcAft>
                <a:spcPct val="0"/>
              </a:spcAft>
              <a:buSzPts val="2400"/>
            </a:pPr>
            <a:r>
              <a:rPr lang="en-IN" sz="2400" b="1" kern="1200" dirty="0">
                <a:solidFill>
                  <a:srgbClr val="000000"/>
                </a:solidFill>
                <a:latin typeface="+mn-lt"/>
                <a:ea typeface="+mn-ea"/>
                <a:cs typeface="+mn-cs"/>
              </a:rPr>
              <a:t>Sales</a:t>
            </a:r>
            <a:r>
              <a:rPr lang="en-US" sz="2400" kern="1200" dirty="0">
                <a:solidFill>
                  <a:srgbClr val="000000"/>
                </a:solidFill>
                <a:latin typeface="+mn-lt"/>
                <a:ea typeface="+mn-ea"/>
                <a:cs typeface="+mn-cs"/>
              </a:rPr>
              <a:t>—</a:t>
            </a:r>
            <a:r>
              <a:rPr lang="en-IN" sz="2400" kern="1200" dirty="0">
                <a:solidFill>
                  <a:srgbClr val="000000"/>
                </a:solidFill>
                <a:latin typeface="+mn-lt"/>
                <a:ea typeface="+mn-ea"/>
                <a:cs typeface="+mn-cs"/>
              </a:rPr>
              <a:t>apps and virtual goods, affiliate commissions, donations.</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3388160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062686"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Does Mobility Reduce Online Ad Revenue?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a:xfrm>
            <a:off x="1981200" y="1600200"/>
            <a:ext cx="8229600" cy="4379259"/>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9-4 How do (some) companies earn revenue from social media?</a:t>
            </a:r>
          </a:p>
          <a:p>
            <a:pPr marL="255651" indent="-255651" defTabSz="685800">
              <a:spcAft>
                <a:spcPct val="0"/>
              </a:spcAft>
              <a:buSzPts val="2400"/>
            </a:pPr>
            <a:r>
              <a:rPr lang="en-US" sz="2400" kern="1200" dirty="0">
                <a:solidFill>
                  <a:srgbClr val="000000"/>
                </a:solidFill>
                <a:latin typeface="+mn-lt"/>
                <a:ea typeface="+mn-ea"/>
                <a:cs typeface="+mn-cs"/>
              </a:rPr>
              <a:t>By 2022, number of mobile devices to reach 12.3 billion.</a:t>
            </a:r>
          </a:p>
          <a:p>
            <a:pPr marL="741553" lvl="1" indent="-284353" defTabSz="685800">
              <a:spcAft>
                <a:spcPct val="0"/>
              </a:spcAft>
              <a:buSzPts val="2400"/>
            </a:pPr>
            <a:r>
              <a:rPr lang="en-US" sz="2400" kern="1200" dirty="0">
                <a:solidFill>
                  <a:srgbClr val="000000"/>
                </a:solidFill>
                <a:latin typeface="+mn-lt"/>
                <a:ea typeface="+mn-ea"/>
                <a:cs typeface="+mn-cs"/>
              </a:rPr>
              <a:t>Mobile ad spending should reach $141B, and account for 75 percent of total digital ad spending.</a:t>
            </a:r>
          </a:p>
          <a:p>
            <a:pPr marL="255651" indent="-255651" defTabSz="685800">
              <a:spcAft>
                <a:spcPct val="0"/>
              </a:spcAft>
              <a:buSzPts val="2400"/>
            </a:pPr>
            <a:r>
              <a:rPr lang="en-US" sz="2400" b="1" kern="1200" dirty="0">
                <a:solidFill>
                  <a:srgbClr val="000000"/>
                </a:solidFill>
                <a:latin typeface="+mn-lt"/>
                <a:ea typeface="+mn-ea"/>
                <a:cs typeface="+mn-cs"/>
              </a:rPr>
              <a:t>Conversion</a:t>
            </a:r>
            <a:r>
              <a:rPr lang="en-US" sz="2400" kern="1200" dirty="0">
                <a:solidFill>
                  <a:srgbClr val="000000"/>
                </a:solidFill>
                <a:latin typeface="+mn-lt"/>
                <a:ea typeface="+mn-ea"/>
                <a:cs typeface="+mn-cs"/>
              </a:rPr>
              <a:t> </a:t>
            </a:r>
            <a:r>
              <a:rPr lang="en-US" sz="2400" b="1" kern="1200" dirty="0">
                <a:solidFill>
                  <a:srgbClr val="000000"/>
                </a:solidFill>
                <a:latin typeface="+mn-lt"/>
                <a:ea typeface="+mn-ea"/>
                <a:cs typeface="+mn-cs"/>
              </a:rPr>
              <a:t>rate</a:t>
            </a:r>
          </a:p>
          <a:p>
            <a:pPr marL="741600" lvl="2" indent="-284400" defTabSz="685800">
              <a:spcAft>
                <a:spcPct val="0"/>
              </a:spcAft>
              <a:buSzPts val="2400"/>
              <a:buFontTx/>
              <a:buChar char="–"/>
            </a:pPr>
            <a:r>
              <a:rPr lang="en-US" sz="2400" kern="1200" dirty="0">
                <a:solidFill>
                  <a:srgbClr val="000000"/>
                </a:solidFill>
                <a:latin typeface="+mn-lt"/>
                <a:ea typeface="+mn-ea"/>
                <a:cs typeface="+mn-cs"/>
              </a:rPr>
              <a:t>Frequency someone clicks on ad makes a purchase, “likes” a site, or takes some other action desired by advertiser. </a:t>
            </a:r>
          </a:p>
          <a:p>
            <a:pPr marL="400050" lvl="1" indent="-342900" defTabSz="685800">
              <a:spcAft>
                <a:spcPct val="0"/>
              </a:spcAft>
              <a:buSzPts val="2400"/>
              <a:buFont typeface="Arial" panose="020B0604020202020204" pitchFamily="34" charset="0"/>
              <a:buChar char="•"/>
            </a:pPr>
            <a:r>
              <a:rPr lang="en-US" sz="2400" kern="1200" dirty="0">
                <a:solidFill>
                  <a:srgbClr val="000000"/>
                </a:solidFill>
                <a:latin typeface="+mn-lt"/>
                <a:ea typeface="+mn-ea"/>
                <a:cs typeface="+mn-cs"/>
              </a:rPr>
              <a:t>Conversion rate on smartphones is 2.25%, but 4.84% on P</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C</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a:t>
            </a:r>
          </a:p>
          <a:p>
            <a:pPr marL="741600" lvl="2" indent="-284400" defTabSz="685800">
              <a:spcAft>
                <a:spcPct val="0"/>
              </a:spcAft>
              <a:buSzPts val="2400"/>
              <a:buFontTx/>
              <a:buChar char="–"/>
            </a:pPr>
            <a:endParaRPr lang="en-IN" sz="2400" kern="1200" dirty="0">
              <a:solidFill>
                <a:srgbClr val="000000"/>
              </a:solidFill>
              <a:latin typeface="+mn-lt"/>
              <a:ea typeface="+mn-ea"/>
              <a:cs typeface="+mn-cs"/>
            </a:endParaRPr>
          </a:p>
        </p:txBody>
      </p:sp>
    </p:spTree>
    <p:extLst>
      <p:ext uri="{BB962C8B-B14F-4D97-AF65-F5344CB8AC3E}">
        <p14:creationId xmlns:p14="http://schemas.microsoft.com/office/powerpoint/2010/main" val="69716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Application Prototype</a:t>
            </a:r>
          </a:p>
        </p:txBody>
      </p:sp>
      <p:sp>
        <p:nvSpPr>
          <p:cNvPr id="3" name="Text Placeholder 2"/>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tabLst/>
            </a:pPr>
            <a:r>
              <a:rPr lang="en-US" sz="2400" kern="1200" dirty="0">
                <a:solidFill>
                  <a:srgbClr val="000000"/>
                </a:solidFill>
                <a:latin typeface="Arial (Body)"/>
                <a:ea typeface="+mn-ea"/>
                <a:cs typeface="+mn-cs"/>
              </a:rPr>
              <a:t>Users can cycle with friends virtually.</a:t>
            </a:r>
          </a:p>
          <a:p>
            <a:pPr marL="741553" lvl="1" indent="-284353" defTabSz="685800">
              <a:spcAft>
                <a:spcPct val="0"/>
              </a:spcAft>
              <a:buSzPts val="2400"/>
            </a:pPr>
            <a:r>
              <a:rPr lang="en-US" sz="2400" kern="1200" dirty="0">
                <a:solidFill>
                  <a:srgbClr val="000000"/>
                </a:solidFill>
                <a:latin typeface="Arial (Body)"/>
                <a:ea typeface="+mn-ea"/>
                <a:cs typeface="+mn-cs"/>
              </a:rPr>
              <a:t>Unsure how many users it can support.</a:t>
            </a:r>
          </a:p>
          <a:p>
            <a:pPr marL="741553" lvl="1" indent="-284353" defTabSz="685800">
              <a:spcAft>
                <a:spcPct val="0"/>
              </a:spcAft>
              <a:buSzPts val="2400"/>
            </a:pPr>
            <a:r>
              <a:rPr lang="en-US" sz="2400" kern="1200" dirty="0">
                <a:solidFill>
                  <a:srgbClr val="000000"/>
                </a:solidFill>
                <a:latin typeface="Arial (Body)"/>
                <a:ea typeface="+mn-ea"/>
                <a:cs typeface="+mn-cs"/>
              </a:rPr>
              <a:t>Think about details of how system will function before estimating development costs or project timeline.</a:t>
            </a:r>
          </a:p>
          <a:p>
            <a:pPr marL="255651" indent="-255651" defTabSz="685800">
              <a:spcAft>
                <a:spcPct val="0"/>
              </a:spcAft>
              <a:buSzPts val="2400"/>
              <a:tabLst/>
            </a:pPr>
            <a:r>
              <a:rPr lang="en-US" sz="2400" kern="1200" dirty="0">
                <a:solidFill>
                  <a:srgbClr val="000000"/>
                </a:solidFill>
                <a:latin typeface="Arial (Body)"/>
                <a:ea typeface="+mn-ea"/>
                <a:cs typeface="+mn-cs"/>
              </a:rPr>
              <a:t>Generating revenue from social media applications difficult.</a:t>
            </a:r>
          </a:p>
          <a:p>
            <a:pPr marL="255651" indent="-255651" defTabSz="685800">
              <a:spcAft>
                <a:spcPct val="0"/>
              </a:spcAft>
              <a:buSzPts val="2400"/>
              <a:tabLst/>
            </a:pPr>
            <a:r>
              <a:rPr lang="en-US" sz="2400" kern="1200" dirty="0">
                <a:solidFill>
                  <a:srgbClr val="000000"/>
                </a:solidFill>
                <a:latin typeface="Arial (Body)"/>
                <a:ea typeface="+mn-ea"/>
                <a:cs typeface="+mn-cs"/>
              </a:rPr>
              <a:t>Think about ways to apply new, emerging technology to accomplish business organizational strategies.</a:t>
            </a:r>
          </a:p>
        </p:txBody>
      </p:sp>
    </p:spTree>
    <p:extLst>
      <p:ext uri="{BB962C8B-B14F-4D97-AF65-F5344CB8AC3E}">
        <p14:creationId xmlns:p14="http://schemas.microsoft.com/office/powerpoint/2010/main" val="172802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215372"/>
            <a:ext cx="7830457"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Does Mobility Reduce Online Ad Revenue? </a:t>
            </a:r>
            <a:r>
              <a:rPr lang="en-US" sz="2000" b="0" kern="1200" dirty="0">
                <a:latin typeface="Times New Roman" panose="02020603050405020304" pitchFamily="18" charset="0"/>
                <a:cs typeface="Times New Roman" panose="02020603050405020304" pitchFamily="18" charset="0"/>
              </a:rPr>
              <a:t>(2 of 2)</a:t>
            </a:r>
            <a:endParaRPr lang="en-US" sz="200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9-4 How do (some) companies earn revenue from social media?</a:t>
            </a:r>
          </a:p>
          <a:p>
            <a:pPr marL="255651" indent="-255651" defTabSz="685800">
              <a:spcAft>
                <a:spcPct val="0"/>
              </a:spcAft>
              <a:buSzPts val="2400"/>
            </a:pPr>
            <a:r>
              <a:rPr lang="en-US" sz="2400" kern="1200" dirty="0">
                <a:solidFill>
                  <a:srgbClr val="000000"/>
                </a:solidFill>
                <a:latin typeface="+mn-lt"/>
                <a:ea typeface="+mn-ea"/>
                <a:cs typeface="+mn-cs"/>
              </a:rPr>
              <a:t>Mobile devices are not likely to spell the death of the Web/social media revenue model.</a:t>
            </a:r>
          </a:p>
          <a:p>
            <a:pPr marL="255651" indent="-255651" defTabSz="685800">
              <a:spcAft>
                <a:spcPct val="0"/>
              </a:spcAft>
              <a:buSzPts val="2400"/>
            </a:pPr>
            <a:r>
              <a:rPr lang="en-US" sz="2400" kern="1200" dirty="0">
                <a:solidFill>
                  <a:srgbClr val="000000"/>
                </a:solidFill>
                <a:latin typeface="+mn-lt"/>
                <a:ea typeface="+mn-ea"/>
                <a:cs typeface="+mn-cs"/>
              </a:rPr>
              <a:t>How best to configure mobile experience to obtain legitimate clicks and conversions?</a:t>
            </a:r>
          </a:p>
          <a:p>
            <a:pPr marL="255651" indent="-255651" defTabSz="685800">
              <a:spcAft>
                <a:spcPct val="0"/>
              </a:spcAft>
              <a:buSzPts val="2400"/>
            </a:pPr>
            <a:r>
              <a:rPr lang="en-US" sz="2400" b="1" kern="1200" dirty="0">
                <a:solidFill>
                  <a:srgbClr val="000000"/>
                </a:solidFill>
                <a:latin typeface="+mn-lt"/>
                <a:ea typeface="+mn-ea"/>
                <a:cs typeface="+mn-cs"/>
              </a:rPr>
              <a:t>Geofencing</a:t>
            </a:r>
            <a:r>
              <a:rPr lang="en-US" sz="2400" kern="1200" dirty="0">
                <a:solidFill>
                  <a:srgbClr val="000000"/>
                </a:solidFill>
                <a:latin typeface="+mn-lt"/>
                <a:ea typeface="+mn-ea"/>
                <a:cs typeface="+mn-cs"/>
              </a:rPr>
              <a:t>—a location service that allows applications to know when a user has crossed a virtual fence (specific location) and then triggers an automated action.</a:t>
            </a:r>
          </a:p>
          <a:p>
            <a:pPr marL="743001" lvl="1" indent="-255651" defTabSz="685800">
              <a:spcAft>
                <a:spcPct val="0"/>
              </a:spcAft>
              <a:buSzPts val="2400"/>
            </a:pPr>
            <a:r>
              <a:rPr lang="en-US" sz="2400" kern="1200" dirty="0">
                <a:solidFill>
                  <a:srgbClr val="000000"/>
                </a:solidFill>
                <a:latin typeface="+mn-lt"/>
                <a:ea typeface="+mn-ea"/>
                <a:cs typeface="+mn-cs"/>
              </a:rPr>
              <a:t>Consumers receive specific ads/coupons based on location</a:t>
            </a:r>
          </a:p>
        </p:txBody>
      </p:sp>
    </p:spTree>
    <p:extLst>
      <p:ext uri="{BB962C8B-B14F-4D97-AF65-F5344CB8AC3E}">
        <p14:creationId xmlns:p14="http://schemas.microsoft.com/office/powerpoint/2010/main" val="10764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Mobile Ad Spending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65094"/>
          </a:xfrm>
        </p:spPr>
        <p:txBody>
          <a:bodyPr/>
          <a:lstStyle/>
          <a:p>
            <a:pPr marL="0" indent="0">
              <a:buNone/>
            </a:pPr>
            <a:r>
              <a:rPr lang="en-US" sz="1400" dirty="0">
                <a:latin typeface="+mn-lt"/>
              </a:rPr>
              <a:t>9-4 How do (some) companies earn revenue from social media?</a:t>
            </a:r>
          </a:p>
          <a:p>
            <a:pPr marL="0" indent="0">
              <a:buNone/>
            </a:pPr>
            <a:r>
              <a:rPr lang="en-US" sz="2000" b="1" dirty="0">
                <a:latin typeface="+mn-lt"/>
              </a:rPr>
              <a:t>Figure 9-8</a:t>
            </a:r>
            <a:r>
              <a:rPr lang="en-US" sz="2000" dirty="0">
                <a:latin typeface="+mn-lt"/>
              </a:rPr>
              <a:t> Mobile Ad Spending</a:t>
            </a:r>
          </a:p>
        </p:txBody>
      </p:sp>
      <p:pic>
        <p:nvPicPr>
          <p:cNvPr id="6" name="Picture 5" descr="Graph showing the growth pattern of mobile ad spending">
            <a:extLst>
              <a:ext uri="{FF2B5EF4-FFF2-40B4-BE49-F238E27FC236}">
                <a16:creationId xmlns:a16="http://schemas.microsoft.com/office/drawing/2014/main" id="{EFD2EE5F-5FDE-4FCC-8363-E500B6F91296}"/>
              </a:ext>
            </a:extLst>
          </p:cNvPr>
          <p:cNvPicPr>
            <a:picLocks noChangeAspect="1"/>
          </p:cNvPicPr>
          <p:nvPr/>
        </p:nvPicPr>
        <p:blipFill>
          <a:blip r:embed="rId3"/>
          <a:srcRect/>
          <a:stretch/>
        </p:blipFill>
        <p:spPr>
          <a:xfrm>
            <a:off x="2714166" y="2614886"/>
            <a:ext cx="6521637" cy="3516569"/>
          </a:xfrm>
          <a:prstGeom prst="rect">
            <a:avLst/>
          </a:prstGeom>
        </p:spPr>
      </p:pic>
    </p:spTree>
    <p:extLst>
      <p:ext uri="{BB962C8B-B14F-4D97-AF65-F5344CB8AC3E}">
        <p14:creationId xmlns:p14="http://schemas.microsoft.com/office/powerpoint/2010/main" val="243172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Social Media Policy</a:t>
            </a:r>
          </a:p>
        </p:txBody>
      </p:sp>
      <p:sp>
        <p:nvSpPr>
          <p:cNvPr id="4" name="Text Placeholder 3"/>
          <p:cNvSpPr>
            <a:spLocks noGrp="1"/>
          </p:cNvSpPr>
          <p:nvPr>
            <p:ph type="body" idx="1"/>
          </p:nvPr>
        </p:nvSpPr>
        <p:spPr>
          <a:xfrm>
            <a:off x="1981200" y="1600200"/>
            <a:ext cx="8229600" cy="2362200"/>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9-5 How can organizations address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security concerns?</a:t>
            </a:r>
          </a:p>
          <a:p>
            <a:pPr marL="255651" indent="-255651" defTabSz="685800">
              <a:spcAft>
                <a:spcPct val="0"/>
              </a:spcAft>
              <a:buSzPts val="2400"/>
            </a:pPr>
            <a:r>
              <a:rPr lang="en-US" sz="2400" kern="1200" dirty="0">
                <a:solidFill>
                  <a:srgbClr val="000000"/>
                </a:solidFill>
                <a:latin typeface="+mn-lt"/>
                <a:ea typeface="+mn-ea"/>
                <a:cs typeface="+mn-cs"/>
              </a:rPr>
              <a:t>Develop and publicize </a:t>
            </a:r>
            <a:r>
              <a:rPr lang="en-US" sz="2400" b="1" kern="1200" dirty="0">
                <a:solidFill>
                  <a:srgbClr val="000000"/>
                </a:solidFill>
                <a:latin typeface="+mn-lt"/>
                <a:ea typeface="+mn-ea"/>
                <a:cs typeface="+mn-cs"/>
              </a:rPr>
              <a:t>social</a:t>
            </a:r>
            <a:r>
              <a:rPr lang="en-US" sz="2400" kern="1200" dirty="0">
                <a:solidFill>
                  <a:srgbClr val="000000"/>
                </a:solidFill>
                <a:latin typeface="+mn-lt"/>
                <a:ea typeface="+mn-ea"/>
                <a:cs typeface="+mn-cs"/>
              </a:rPr>
              <a:t> </a:t>
            </a:r>
            <a:r>
              <a:rPr lang="en-US" sz="2400" b="1" kern="1200" dirty="0">
                <a:solidFill>
                  <a:srgbClr val="000000"/>
                </a:solidFill>
                <a:latin typeface="+mn-lt"/>
                <a:ea typeface="+mn-ea"/>
                <a:cs typeface="+mn-cs"/>
              </a:rPr>
              <a:t>media</a:t>
            </a:r>
            <a:r>
              <a:rPr lang="en-US" sz="2400" kern="1200" dirty="0">
                <a:solidFill>
                  <a:srgbClr val="000000"/>
                </a:solidFill>
                <a:latin typeface="+mn-lt"/>
                <a:ea typeface="+mn-ea"/>
                <a:cs typeface="+mn-cs"/>
              </a:rPr>
              <a:t> </a:t>
            </a:r>
            <a:r>
              <a:rPr lang="en-US" sz="2400" b="1" kern="1200" dirty="0">
                <a:solidFill>
                  <a:srgbClr val="000000"/>
                </a:solidFill>
                <a:latin typeface="+mn-lt"/>
                <a:ea typeface="+mn-ea"/>
                <a:cs typeface="+mn-cs"/>
              </a:rPr>
              <a:t>policy</a:t>
            </a:r>
            <a:r>
              <a:rPr lang="en-US" sz="2400" kern="1200" dirty="0">
                <a:solidFill>
                  <a:srgbClr val="000000"/>
                </a:solidFill>
                <a:latin typeface="+mn-lt"/>
                <a:ea typeface="+mn-ea"/>
                <a:cs typeface="+mn-cs"/>
              </a:rPr>
              <a:t>.</a:t>
            </a:r>
          </a:p>
          <a:p>
            <a:pPr marL="741553" lvl="1" indent="-284400" defTabSz="685800">
              <a:spcAft>
                <a:spcPct val="0"/>
              </a:spcAft>
              <a:buSzPts val="2400"/>
            </a:pPr>
            <a:r>
              <a:rPr lang="en-US" sz="2400" kern="1200" dirty="0">
                <a:solidFill>
                  <a:srgbClr val="000000"/>
                </a:solidFill>
                <a:latin typeface="+mn-lt"/>
                <a:ea typeface="+mn-ea"/>
                <a:cs typeface="+mn-cs"/>
              </a:rPr>
              <a:t>Delineate employees’ rights and responsibilities.</a:t>
            </a:r>
          </a:p>
          <a:p>
            <a:pPr marL="741553" lvl="1" indent="-284400" defTabSz="685800">
              <a:spcAft>
                <a:spcPct val="0"/>
              </a:spcAft>
              <a:buSzPts val="2400"/>
            </a:pPr>
            <a:r>
              <a:rPr lang="en-US" sz="2400" kern="1200" dirty="0">
                <a:solidFill>
                  <a:srgbClr val="000000"/>
                </a:solidFill>
                <a:latin typeface="+mn-lt"/>
                <a:ea typeface="+mn-ea"/>
                <a:cs typeface="+mn-cs"/>
              </a:rPr>
              <a:t>Index to 100 different policies at </a:t>
            </a:r>
            <a:r>
              <a:rPr lang="en-US" sz="2400" kern="1200" dirty="0">
                <a:solidFill>
                  <a:srgbClr val="000000"/>
                </a:solidFill>
                <a:latin typeface="+mn-lt"/>
                <a:ea typeface="+mn-ea"/>
                <a:cs typeface="+mn-cs"/>
                <a:hlinkClick r:id="rId3" tooltip="https://www.socialmediatoday.com/content/complete-guide-developing-social-media-policy-your-business"/>
              </a:rPr>
              <a:t>Social Media Today</a:t>
            </a:r>
            <a:r>
              <a:rPr lang="en-US" sz="2400" kern="1200" dirty="0">
                <a:solidFill>
                  <a:srgbClr val="000000"/>
                </a:solidFill>
                <a:latin typeface="+mn-lt"/>
                <a:ea typeface="+mn-ea"/>
                <a:cs typeface="+mn-cs"/>
              </a:rPr>
              <a:t>.</a:t>
            </a:r>
          </a:p>
          <a:p>
            <a:pPr marL="255651" indent="-255651" defTabSz="685800">
              <a:spcAft>
                <a:spcPct val="0"/>
              </a:spcAft>
              <a:buSzPts val="2400"/>
            </a:pPr>
            <a:r>
              <a:rPr lang="en-US" sz="2400" kern="1200" dirty="0">
                <a:solidFill>
                  <a:srgbClr val="000000"/>
                </a:solidFill>
                <a:latin typeface="+mn-lt"/>
                <a:ea typeface="+mn-ea"/>
                <a:cs typeface="+mn-cs"/>
              </a:rPr>
              <a:t>Intel’s Three Pillars of </a:t>
            </a:r>
            <a:r>
              <a:rPr lang="en-IN" sz="2400" kern="1200" dirty="0">
                <a:solidFill>
                  <a:srgbClr val="000000"/>
                </a:solidFill>
                <a:latin typeface="+mn-lt"/>
                <a:ea typeface="+mn-ea"/>
                <a:cs typeface="+mn-cs"/>
              </a:rPr>
              <a:t>S</a:t>
            </a:r>
            <a:r>
              <a:rPr lang="en-IN" sz="100" kern="1200" dirty="0">
                <a:solidFill>
                  <a:srgbClr val="000000"/>
                </a:solidFill>
                <a:latin typeface="+mn-lt"/>
                <a:ea typeface="+mn-ea"/>
                <a:cs typeface="+mn-cs"/>
              </a:rPr>
              <a:t> </a:t>
            </a:r>
            <a:r>
              <a:rPr lang="en-IN" sz="2400" kern="1200" dirty="0">
                <a:solidFill>
                  <a:srgbClr val="000000"/>
                </a:solidFill>
                <a:latin typeface="+mn-lt"/>
                <a:ea typeface="+mn-ea"/>
                <a:cs typeface="+mn-cs"/>
              </a:rPr>
              <a:t>M Policies.</a:t>
            </a:r>
          </a:p>
        </p:txBody>
      </p:sp>
      <p:sp>
        <p:nvSpPr>
          <p:cNvPr id="3" name="Text Placeholder 2"/>
          <p:cNvSpPr>
            <a:spLocks noGrp="1"/>
          </p:cNvSpPr>
          <p:nvPr>
            <p:ph type="body" idx="2"/>
          </p:nvPr>
        </p:nvSpPr>
        <p:spPr>
          <a:xfrm>
            <a:off x="1981200" y="3989296"/>
            <a:ext cx="8229600" cy="1582057"/>
          </a:xfrm>
        </p:spPr>
        <p:txBody>
          <a:bodyPr/>
          <a:lstStyle/>
          <a:p>
            <a:pPr marL="741553" lvl="1" indent="-428371" defTabSz="685800">
              <a:spcAft>
                <a:spcPct val="0"/>
              </a:spcAft>
              <a:buSzPts val="2400"/>
              <a:buFont typeface="+mj-lt"/>
              <a:buAutoNum type="arabicPeriod"/>
            </a:pPr>
            <a:r>
              <a:rPr lang="en-US" sz="2400" kern="1200" dirty="0">
                <a:solidFill>
                  <a:srgbClr val="000000"/>
                </a:solidFill>
                <a:latin typeface="Arial (Body)"/>
              </a:rPr>
              <a:t>Disclose</a:t>
            </a:r>
          </a:p>
          <a:p>
            <a:pPr marL="741553" lvl="1" indent="-428371" defTabSz="685800">
              <a:spcAft>
                <a:spcPct val="0"/>
              </a:spcAft>
              <a:buSzPts val="2400"/>
              <a:buFont typeface="+mj-lt"/>
              <a:buAutoNum type="arabicPeriod"/>
            </a:pPr>
            <a:r>
              <a:rPr lang="en-US" sz="2400" kern="1200" dirty="0">
                <a:solidFill>
                  <a:srgbClr val="000000"/>
                </a:solidFill>
                <a:latin typeface="Arial (Body)"/>
              </a:rPr>
              <a:t>Protect</a:t>
            </a:r>
          </a:p>
          <a:p>
            <a:pPr marL="741553" lvl="1" indent="-428371" defTabSz="685800">
              <a:spcAft>
                <a:spcPct val="0"/>
              </a:spcAft>
              <a:buSzPts val="2400"/>
              <a:buFont typeface="+mj-lt"/>
              <a:buAutoNum type="arabicPeriod"/>
            </a:pPr>
            <a:r>
              <a:rPr lang="en-IN" sz="2400" kern="1200" dirty="0">
                <a:solidFill>
                  <a:srgbClr val="000000"/>
                </a:solidFill>
                <a:latin typeface="Arial (Body)"/>
              </a:rPr>
              <a:t>Use Common Sense</a:t>
            </a:r>
            <a:endParaRPr lang="en-US" sz="2400" kern="1200" dirty="0">
              <a:solidFill>
                <a:srgbClr val="000000"/>
              </a:solidFill>
              <a:latin typeface="Arial (Body)"/>
            </a:endParaRPr>
          </a:p>
        </p:txBody>
      </p:sp>
    </p:spTree>
    <p:extLst>
      <p:ext uri="{BB962C8B-B14F-4D97-AF65-F5344CB8AC3E}">
        <p14:creationId xmlns:p14="http://schemas.microsoft.com/office/powerpoint/2010/main" val="2183141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Intel’s Rules of Social Media Engagement </a:t>
            </a:r>
            <a:endParaRPr lang="en-US" kern="1200" dirty="0">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type="body" idx="1"/>
          </p:nvPr>
        </p:nvSpPr>
        <p:spPr>
          <a:xfrm>
            <a:off x="1981200" y="1600201"/>
            <a:ext cx="8229600" cy="829235"/>
          </a:xfrm>
        </p:spPr>
        <p:txBody>
          <a:bodyPr wrap="square" lIns="91425" tIns="91425" rIns="91425" bIns="91425" anchor="t" anchorCtr="0">
            <a:noAutofit/>
          </a:bodyPr>
          <a:lstStyle/>
          <a:p>
            <a:pPr marL="0" indent="0">
              <a:buNone/>
            </a:pPr>
            <a:r>
              <a:rPr lang="en-US" sz="1400" dirty="0">
                <a:latin typeface="+mn-lt"/>
              </a:rPr>
              <a:t>9-5 How can organizations address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security concerns?</a:t>
            </a:r>
          </a:p>
          <a:p>
            <a:pPr marL="0" indent="0">
              <a:buNone/>
            </a:pPr>
            <a:r>
              <a:rPr lang="en-US" sz="2000" b="1" dirty="0">
                <a:latin typeface="+mn-lt"/>
              </a:rPr>
              <a:t>Figure 9-9</a:t>
            </a:r>
            <a:r>
              <a:rPr lang="en-US" sz="2000" dirty="0">
                <a:latin typeface="+mn-lt"/>
              </a:rPr>
              <a:t> Intel’s Rules of Social Media Engagement</a:t>
            </a:r>
          </a:p>
        </p:txBody>
      </p:sp>
      <p:pic>
        <p:nvPicPr>
          <p:cNvPr id="9" name="Picture 8" descr="Figure showing Intel's rules of social media engagement">
            <a:extLst>
              <a:ext uri="{FF2B5EF4-FFF2-40B4-BE49-F238E27FC236}">
                <a16:creationId xmlns:a16="http://schemas.microsoft.com/office/drawing/2014/main" id="{0A76B91B-BE68-4D77-B831-5134E83E90D2}"/>
              </a:ext>
            </a:extLst>
          </p:cNvPr>
          <p:cNvPicPr>
            <a:picLocks noChangeAspect="1"/>
          </p:cNvPicPr>
          <p:nvPr/>
        </p:nvPicPr>
        <p:blipFill>
          <a:blip r:embed="rId3"/>
          <a:stretch>
            <a:fillRect/>
          </a:stretch>
        </p:blipFill>
        <p:spPr>
          <a:xfrm>
            <a:off x="3369734" y="2540001"/>
            <a:ext cx="2645087" cy="3740280"/>
          </a:xfrm>
          <a:prstGeom prst="rect">
            <a:avLst/>
          </a:prstGeom>
        </p:spPr>
      </p:pic>
    </p:spTree>
    <p:extLst>
      <p:ext uri="{BB962C8B-B14F-4D97-AF65-F5344CB8AC3E}">
        <p14:creationId xmlns:p14="http://schemas.microsoft.com/office/powerpoint/2010/main" val="2399797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Managing the Risk of Inappropriate Content</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9-5 How can organizations address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security concerns?</a:t>
            </a:r>
          </a:p>
          <a:p>
            <a:pPr marL="255651" indent="-255651" defTabSz="685800">
              <a:spcAft>
                <a:spcPct val="0"/>
              </a:spcAft>
              <a:buSzPts val="2400"/>
            </a:pPr>
            <a:r>
              <a:rPr lang="en-US" sz="2400" b="1" kern="1200" dirty="0">
                <a:solidFill>
                  <a:srgbClr val="000000"/>
                </a:solidFill>
                <a:latin typeface="+mn-lt"/>
                <a:ea typeface="+mn-ea"/>
                <a:cs typeface="+mn-cs"/>
              </a:rPr>
              <a:t>User-generated content (U</a:t>
            </a:r>
            <a:r>
              <a:rPr lang="en-US" sz="100" b="1" kern="1200" dirty="0">
                <a:solidFill>
                  <a:srgbClr val="000000"/>
                </a:solidFill>
                <a:latin typeface="+mn-lt"/>
                <a:ea typeface="+mn-ea"/>
                <a:cs typeface="+mn-cs"/>
              </a:rPr>
              <a:t> </a:t>
            </a:r>
            <a:r>
              <a:rPr lang="en-US" sz="2400" b="1" kern="1200" dirty="0">
                <a:solidFill>
                  <a:srgbClr val="000000"/>
                </a:solidFill>
                <a:latin typeface="+mn-lt"/>
                <a:ea typeface="+mn-ea"/>
                <a:cs typeface="+mn-cs"/>
              </a:rPr>
              <a:t>G</a:t>
            </a:r>
            <a:r>
              <a:rPr lang="en-US" sz="100" b="1" kern="1200" dirty="0">
                <a:solidFill>
                  <a:srgbClr val="000000"/>
                </a:solidFill>
                <a:latin typeface="+mn-lt"/>
                <a:ea typeface="+mn-ea"/>
                <a:cs typeface="+mn-cs"/>
              </a:rPr>
              <a:t> </a:t>
            </a:r>
            <a:r>
              <a:rPr lang="en-US" sz="2400" b="1" kern="1200" dirty="0">
                <a:solidFill>
                  <a:srgbClr val="000000"/>
                </a:solidFill>
                <a:latin typeface="+mn-lt"/>
                <a:ea typeface="+mn-ea"/>
                <a:cs typeface="+mn-cs"/>
              </a:rPr>
              <a:t>C)</a:t>
            </a:r>
          </a:p>
          <a:p>
            <a:pPr marL="255651" indent="-255651" defTabSz="685800">
              <a:spcAft>
                <a:spcPct val="0"/>
              </a:spcAft>
              <a:buSzPts val="2400"/>
            </a:pPr>
            <a:r>
              <a:rPr lang="en-US" sz="2400" b="1" kern="1200" dirty="0">
                <a:solidFill>
                  <a:srgbClr val="000000"/>
                </a:solidFill>
                <a:latin typeface="+mn-lt"/>
                <a:ea typeface="+mn-ea"/>
                <a:cs typeface="+mn-cs"/>
              </a:rPr>
              <a:t>Problems from external sources</a:t>
            </a:r>
          </a:p>
          <a:p>
            <a:pPr marL="741553" lvl="1" indent="-284353" defTabSz="685800">
              <a:spcAft>
                <a:spcPct val="0"/>
              </a:spcAft>
              <a:buSzPts val="2400"/>
            </a:pPr>
            <a:r>
              <a:rPr lang="en-US" sz="2400" kern="1200" dirty="0">
                <a:solidFill>
                  <a:srgbClr val="000000"/>
                </a:solidFill>
                <a:latin typeface="+mn-lt"/>
                <a:ea typeface="+mn-ea"/>
                <a:cs typeface="+mn-cs"/>
              </a:rPr>
              <a:t>Junk and crackpot contributions</a:t>
            </a:r>
          </a:p>
          <a:p>
            <a:pPr marL="741553" lvl="1" indent="-284353" defTabSz="685800">
              <a:spcAft>
                <a:spcPct val="0"/>
              </a:spcAft>
              <a:buSzPts val="2400"/>
            </a:pPr>
            <a:r>
              <a:rPr lang="en-US" sz="2400" kern="1200" dirty="0">
                <a:solidFill>
                  <a:srgbClr val="000000"/>
                </a:solidFill>
                <a:latin typeface="+mn-lt"/>
                <a:ea typeface="+mn-ea"/>
                <a:cs typeface="+mn-cs"/>
              </a:rPr>
              <a:t>Inappropriate content</a:t>
            </a:r>
          </a:p>
          <a:p>
            <a:pPr marL="741553" lvl="1" indent="-284353" defTabSz="685800">
              <a:spcAft>
                <a:spcPct val="0"/>
              </a:spcAft>
              <a:buSzPts val="2400"/>
            </a:pPr>
            <a:r>
              <a:rPr lang="en-US" sz="2400" kern="1200" dirty="0">
                <a:solidFill>
                  <a:srgbClr val="000000"/>
                </a:solidFill>
                <a:latin typeface="+mn-lt"/>
                <a:ea typeface="+mn-ea"/>
                <a:cs typeface="+mn-cs"/>
              </a:rPr>
              <a:t>Unfavorable reviews</a:t>
            </a:r>
          </a:p>
          <a:p>
            <a:pPr marL="741553" lvl="1" indent="-284353" defTabSz="685800">
              <a:spcAft>
                <a:spcPct val="0"/>
              </a:spcAft>
              <a:buSzPts val="2400"/>
            </a:pPr>
            <a:r>
              <a:rPr lang="en-IN" sz="2400" kern="1200" dirty="0">
                <a:solidFill>
                  <a:srgbClr val="000000"/>
                </a:solidFill>
                <a:latin typeface="+mn-lt"/>
                <a:ea typeface="+mn-ea"/>
                <a:cs typeface="+mn-cs"/>
              </a:rPr>
              <a:t>Mutinous movements</a:t>
            </a:r>
          </a:p>
          <a:p>
            <a:pPr marL="255651" indent="-255651" defTabSz="685800">
              <a:spcAft>
                <a:spcPct val="0"/>
              </a:spcAft>
              <a:buSzPts val="2400"/>
            </a:pPr>
            <a:r>
              <a:rPr lang="en-US" sz="2400" kern="1200" dirty="0">
                <a:solidFill>
                  <a:srgbClr val="000000"/>
                </a:solidFill>
                <a:latin typeface="+mn-lt"/>
                <a:ea typeface="+mn-ea"/>
                <a:cs typeface="+mn-cs"/>
              </a:rPr>
              <a:t>Monitor by employees or use outsource service such as  </a:t>
            </a:r>
            <a:r>
              <a:rPr lang="en-US" sz="2400" kern="1200" dirty="0" err="1">
                <a:solidFill>
                  <a:srgbClr val="000000"/>
                </a:solidFill>
                <a:latin typeface="+mn-lt"/>
                <a:ea typeface="+mn-ea"/>
                <a:cs typeface="+mn-cs"/>
                <a:hlinkClick r:id="rId3" tooltip="http://www.bazaarvoice.com/"/>
              </a:rPr>
              <a:t>Bazaarvoice</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192907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Responding to Social Networking Problems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9-5 How can organizations address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security concerns?</a:t>
            </a:r>
          </a:p>
          <a:p>
            <a:pPr marL="255651" indent="-255651" defTabSz="685800">
              <a:spcAft>
                <a:spcPct val="0"/>
              </a:spcAft>
              <a:buSzPts val="2400"/>
            </a:pPr>
            <a:r>
              <a:rPr lang="en-US" sz="2400" kern="1200" dirty="0">
                <a:solidFill>
                  <a:srgbClr val="000000"/>
                </a:solidFill>
                <a:latin typeface="+mn-lt"/>
                <a:ea typeface="+mn-ea"/>
                <a:cs typeface="+mn-cs"/>
              </a:rPr>
              <a:t>Leave it.</a:t>
            </a:r>
          </a:p>
          <a:p>
            <a:pPr marL="741553" lvl="1" indent="-284353" defTabSz="685800">
              <a:spcAft>
                <a:spcPct val="0"/>
              </a:spcAft>
              <a:buSzPts val="2400"/>
            </a:pPr>
            <a:r>
              <a:rPr lang="en-US" sz="2400" kern="1200" dirty="0">
                <a:solidFill>
                  <a:srgbClr val="000000"/>
                </a:solidFill>
                <a:latin typeface="+mn-lt"/>
                <a:ea typeface="+mn-ea"/>
                <a:cs typeface="+mn-cs"/>
              </a:rPr>
              <a:t>“Never wrestle with a pig; you’ll get dirty and the pig will enjoy it.”</a:t>
            </a:r>
          </a:p>
          <a:p>
            <a:pPr marL="255651" indent="-255651" defTabSz="685800">
              <a:spcAft>
                <a:spcPct val="0"/>
              </a:spcAft>
              <a:buSzPts val="2400"/>
            </a:pPr>
            <a:r>
              <a:rPr lang="en-US" sz="2400" kern="1200" dirty="0">
                <a:solidFill>
                  <a:srgbClr val="000000"/>
                </a:solidFill>
                <a:latin typeface="+mn-lt"/>
                <a:ea typeface="+mn-ea"/>
                <a:cs typeface="+mn-cs"/>
              </a:rPr>
              <a:t>Respond to it.</a:t>
            </a:r>
          </a:p>
          <a:p>
            <a:pPr marL="741553" lvl="1" indent="-284353" defTabSz="685800">
              <a:spcAft>
                <a:spcPct val="0"/>
              </a:spcAft>
              <a:buSzPts val="2400"/>
            </a:pPr>
            <a:r>
              <a:rPr lang="en-US" sz="2400" kern="1200" dirty="0">
                <a:solidFill>
                  <a:srgbClr val="000000"/>
                </a:solidFill>
                <a:latin typeface="+mn-lt"/>
                <a:ea typeface="+mn-ea"/>
                <a:cs typeface="+mn-cs"/>
              </a:rPr>
              <a:t>If it yields positive result.</a:t>
            </a:r>
          </a:p>
          <a:p>
            <a:pPr marL="255651" indent="-255651" defTabSz="685800">
              <a:spcAft>
                <a:spcPct val="0"/>
              </a:spcAft>
              <a:buSzPts val="2400"/>
            </a:pPr>
            <a:r>
              <a:rPr lang="en-US" sz="2400" kern="1200" dirty="0">
                <a:solidFill>
                  <a:srgbClr val="000000"/>
                </a:solidFill>
                <a:latin typeface="+mn-lt"/>
                <a:ea typeface="+mn-ea"/>
                <a:cs typeface="+mn-cs"/>
              </a:rPr>
              <a:t>Delete it.</a:t>
            </a:r>
          </a:p>
          <a:p>
            <a:pPr marL="741553" lvl="1" indent="-284353" defTabSz="685800">
              <a:spcAft>
                <a:spcPct val="0"/>
              </a:spcAft>
              <a:buSzPts val="2400"/>
            </a:pPr>
            <a:r>
              <a:rPr lang="en-US" sz="2400" kern="1200" dirty="0">
                <a:solidFill>
                  <a:srgbClr val="000000"/>
                </a:solidFill>
                <a:latin typeface="+mn-lt"/>
                <a:ea typeface="+mn-ea"/>
                <a:cs typeface="+mn-cs"/>
              </a:rPr>
              <a:t>Comments by crackpots, have nothing to do with the site, or contains obscene or otherwise inappropriate content.</a:t>
            </a:r>
          </a:p>
        </p:txBody>
      </p:sp>
    </p:spTree>
    <p:extLst>
      <p:ext uri="{BB962C8B-B14F-4D97-AF65-F5344CB8AC3E}">
        <p14:creationId xmlns:p14="http://schemas.microsoft.com/office/powerpoint/2010/main" val="57986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IN" kern="1200" dirty="0">
                <a:latin typeface="Times New Roman" panose="02020603050405020304" pitchFamily="18" charset="0"/>
                <a:ea typeface="+mj-ea"/>
                <a:cs typeface="Times New Roman" panose="02020603050405020304" pitchFamily="18" charset="0"/>
              </a:rPr>
              <a:t>Internal Risks from Social Media </a:t>
            </a:r>
            <a:r>
              <a:rPr lang="en-IN" sz="2000" b="0" kern="1200" dirty="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9-5 How can organizations address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security concerns?</a:t>
            </a:r>
          </a:p>
          <a:p>
            <a:pPr marL="255651" indent="-255651" defTabSz="685800">
              <a:spcAft>
                <a:spcPct val="0"/>
              </a:spcAft>
              <a:buSzPts val="2400"/>
            </a:pPr>
            <a:r>
              <a:rPr lang="en-US" sz="2400" kern="1200" dirty="0">
                <a:solidFill>
                  <a:srgbClr val="000000"/>
                </a:solidFill>
                <a:latin typeface="+mn-lt"/>
                <a:ea typeface="+mn-ea"/>
                <a:cs typeface="+mn-cs"/>
              </a:rPr>
              <a:t>Threats to information security, increased organizational liability, decreased employee productivity.</a:t>
            </a:r>
          </a:p>
          <a:p>
            <a:pPr marL="255651" indent="-255651" defTabSz="685800">
              <a:spcAft>
                <a:spcPct val="0"/>
              </a:spcAft>
              <a:buSzPts val="2400"/>
            </a:pPr>
            <a:r>
              <a:rPr lang="en-US" sz="2400" kern="1200" dirty="0">
                <a:solidFill>
                  <a:srgbClr val="000000"/>
                </a:solidFill>
                <a:latin typeface="+mn-lt"/>
                <a:ea typeface="+mn-ea"/>
                <a:cs typeface="+mn-cs"/>
              </a:rPr>
              <a:t>Seemingly innocuous comments inadvertently leak information used to secure access to organizational resources.</a:t>
            </a:r>
          </a:p>
          <a:p>
            <a:pPr marL="741553" lvl="1" indent="-284353" defTabSz="685800">
              <a:spcAft>
                <a:spcPct val="0"/>
              </a:spcAft>
              <a:buSzPts val="2400"/>
            </a:pPr>
            <a:r>
              <a:rPr lang="en-US" sz="2400" kern="1200" dirty="0">
                <a:solidFill>
                  <a:srgbClr val="000000"/>
                </a:solidFill>
                <a:latin typeface="+mn-lt"/>
                <a:ea typeface="+mn-ea"/>
                <a:cs typeface="+mn-cs"/>
              </a:rPr>
              <a:t>Bad idea to tell everyone it’s your birthday because your date of birth (D</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O</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B) can be used to steal your identity.</a:t>
            </a:r>
          </a:p>
        </p:txBody>
      </p:sp>
    </p:spTree>
    <p:extLst>
      <p:ext uri="{BB962C8B-B14F-4D97-AF65-F5344CB8AC3E}">
        <p14:creationId xmlns:p14="http://schemas.microsoft.com/office/powerpoint/2010/main" val="2036662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IN" kern="1200" dirty="0">
                <a:latin typeface="Times New Roman" panose="02020603050405020304" pitchFamily="18" charset="0"/>
                <a:cs typeface="Times New Roman" panose="02020603050405020304" pitchFamily="18" charset="0"/>
              </a:rPr>
              <a:t>Internal Risks from Social Media </a:t>
            </a:r>
            <a:r>
              <a:rPr lang="en-IN" sz="2000" b="0" kern="12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9-5 How can organizations address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 security concerns?</a:t>
            </a:r>
          </a:p>
          <a:p>
            <a:pPr marL="255651" indent="-255651" defTabSz="685800">
              <a:spcAft>
                <a:spcPct val="0"/>
              </a:spcAft>
              <a:buSzPts val="2400"/>
            </a:pPr>
            <a:r>
              <a:rPr lang="en-US" sz="2400" kern="1200" dirty="0">
                <a:solidFill>
                  <a:srgbClr val="000000"/>
                </a:solidFill>
                <a:latin typeface="+mn-lt"/>
                <a:ea typeface="+mn-ea"/>
                <a:cs typeface="+mn-cs"/>
              </a:rPr>
              <a:t>Employees may inadvertently increase corporate liability when they use social media.</a:t>
            </a:r>
          </a:p>
          <a:p>
            <a:pPr marL="741553" lvl="1" indent="-284353" defTabSz="685800">
              <a:spcAft>
                <a:spcPct val="0"/>
              </a:spcAft>
              <a:buSzPts val="2400"/>
            </a:pPr>
            <a:r>
              <a:rPr lang="en-US" sz="2400" kern="1200" dirty="0">
                <a:solidFill>
                  <a:srgbClr val="000000"/>
                </a:solidFill>
                <a:latin typeface="+mn-lt"/>
                <a:ea typeface="+mn-ea"/>
                <a:cs typeface="+mn-cs"/>
              </a:rPr>
              <a:t>Sexual harassment liability.</a:t>
            </a:r>
          </a:p>
          <a:p>
            <a:pPr marL="741553" lvl="1" indent="-284353" defTabSz="685800">
              <a:spcAft>
                <a:spcPct val="0"/>
              </a:spcAft>
              <a:buSzPts val="2400"/>
            </a:pPr>
            <a:r>
              <a:rPr lang="en-US" sz="2400" kern="1200" dirty="0">
                <a:solidFill>
                  <a:srgbClr val="000000"/>
                </a:solidFill>
                <a:latin typeface="+mn-lt"/>
                <a:ea typeface="+mn-ea"/>
                <a:cs typeface="+mn-cs"/>
              </a:rPr>
              <a:t>Leak confidential information.</a:t>
            </a:r>
          </a:p>
          <a:p>
            <a:pPr marL="255651" indent="-255651" defTabSz="685800">
              <a:spcAft>
                <a:spcPct val="0"/>
              </a:spcAft>
              <a:buSzPts val="2400"/>
            </a:pPr>
            <a:r>
              <a:rPr lang="en-US" sz="2400" kern="1200" dirty="0">
                <a:solidFill>
                  <a:srgbClr val="000000"/>
                </a:solidFill>
                <a:latin typeface="+mn-lt"/>
                <a:ea typeface="+mn-ea"/>
                <a:cs typeface="+mn-cs"/>
              </a:rPr>
              <a:t>Reduced employee productivity.</a:t>
            </a:r>
          </a:p>
          <a:p>
            <a:pPr marL="741553" lvl="1" indent="-284353" defTabSz="685800">
              <a:spcAft>
                <a:spcPct val="0"/>
              </a:spcAft>
              <a:buSzPts val="2400"/>
            </a:pPr>
            <a:r>
              <a:rPr lang="en-US" sz="2400" kern="1200" dirty="0">
                <a:solidFill>
                  <a:srgbClr val="000000"/>
                </a:solidFill>
                <a:latin typeface="+mn-lt"/>
                <a:ea typeface="+mn-ea"/>
                <a:cs typeface="+mn-cs"/>
              </a:rPr>
              <a:t>Many employees visit non-work-related Web sites each day.</a:t>
            </a:r>
          </a:p>
          <a:p>
            <a:pPr marL="741553" lvl="1" indent="-284353" defTabSz="685800">
              <a:spcAft>
                <a:spcPct val="0"/>
              </a:spcAft>
              <a:buSzPts val="2400"/>
            </a:pPr>
            <a:r>
              <a:rPr lang="en-US" sz="2400" kern="1200" dirty="0">
                <a:solidFill>
                  <a:srgbClr val="000000"/>
                </a:solidFill>
                <a:latin typeface="+mn-lt"/>
                <a:ea typeface="+mn-ea"/>
                <a:cs typeface="+mn-cs"/>
              </a:rPr>
              <a:t>Facebook (65%), Twitter (7%), Instagram (9%), and Snapchat (7%).</a:t>
            </a:r>
          </a:p>
        </p:txBody>
      </p:sp>
    </p:spTree>
    <p:extLst>
      <p:ext uri="{BB962C8B-B14F-4D97-AF65-F5344CB8AC3E}">
        <p14:creationId xmlns:p14="http://schemas.microsoft.com/office/powerpoint/2010/main" val="2559956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Future of Social Media</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9-6 Where is social media taking us?</a:t>
            </a:r>
          </a:p>
          <a:p>
            <a:pPr marL="255651" indent="-255651" defTabSz="685800">
              <a:spcAft>
                <a:spcPct val="0"/>
              </a:spcAft>
              <a:buSzPts val="2400"/>
            </a:pPr>
            <a:r>
              <a:rPr lang="en-US" sz="2400" kern="1200" dirty="0">
                <a:solidFill>
                  <a:srgbClr val="000000"/>
                </a:solidFill>
                <a:latin typeface="+mn-lt"/>
                <a:ea typeface="+mn-ea"/>
                <a:cs typeface="+mn-cs"/>
              </a:rPr>
              <a:t>New mobile devices with innovative mobile-device U</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X, coupled with dynamic and agile information systems based on cloud computing and dynamic virtualization.</a:t>
            </a:r>
          </a:p>
          <a:p>
            <a:pPr marL="255651" indent="-255651" defTabSz="685800">
              <a:spcAft>
                <a:spcPct val="0"/>
              </a:spcAft>
              <a:buSzPts val="2400"/>
            </a:pPr>
            <a:r>
              <a:rPr lang="en-US" sz="2400" kern="1200" dirty="0">
                <a:solidFill>
                  <a:srgbClr val="000000"/>
                </a:solidFill>
                <a:latin typeface="+mn-lt"/>
                <a:ea typeface="+mn-ea"/>
                <a:cs typeface="+mn-cs"/>
              </a:rPr>
              <a:t>B</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Y</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O</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D policy</a:t>
            </a:r>
          </a:p>
          <a:p>
            <a:pPr marL="741553" lvl="1" indent="-284353" defTabSz="685800">
              <a:spcAft>
                <a:spcPct val="0"/>
              </a:spcAft>
              <a:buSzPts val="2400"/>
            </a:pPr>
            <a:r>
              <a:rPr lang="en-US" sz="2400" kern="1200" dirty="0">
                <a:solidFill>
                  <a:srgbClr val="000000"/>
                </a:solidFill>
                <a:latin typeface="+mn-lt"/>
                <a:ea typeface="+mn-ea"/>
                <a:cs typeface="+mn-cs"/>
              </a:rPr>
              <a:t>Organization the endoskeleton, supporting the work of people on the exterior.</a:t>
            </a:r>
          </a:p>
          <a:p>
            <a:pPr marL="1144778" lvl="2" indent="-230378" defTabSz="685800">
              <a:spcAft>
                <a:spcPct val="0"/>
              </a:spcAft>
              <a:buSzPts val="2400"/>
            </a:pPr>
            <a:r>
              <a:rPr lang="en-US" sz="2400" kern="1200" dirty="0">
                <a:solidFill>
                  <a:srgbClr val="000000"/>
                </a:solidFill>
                <a:latin typeface="+mn-lt"/>
                <a:ea typeface="+mn-ea"/>
                <a:cs typeface="+mn-cs"/>
              </a:rPr>
              <a:t>Employees craft own relationships with their employers.</a:t>
            </a:r>
          </a:p>
          <a:p>
            <a:pPr marL="255651" indent="-255651" defTabSz="685800">
              <a:spcAft>
                <a:spcPct val="0"/>
              </a:spcAft>
              <a:buSzPts val="2400"/>
            </a:pPr>
            <a:r>
              <a:rPr lang="en-US" sz="2400" kern="1200" dirty="0">
                <a:solidFill>
                  <a:srgbClr val="000000"/>
                </a:solidFill>
                <a:latin typeface="+mn-lt"/>
                <a:ea typeface="+mn-ea"/>
                <a:cs typeface="+mn-cs"/>
              </a:rPr>
              <a:t>Non-routine cognitive skills more important.</a:t>
            </a:r>
          </a:p>
        </p:txBody>
      </p:sp>
    </p:spTree>
    <p:extLst>
      <p:ext uri="{BB962C8B-B14F-4D97-AF65-F5344CB8AC3E}">
        <p14:creationId xmlns:p14="http://schemas.microsoft.com/office/powerpoint/2010/main" val="358751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Knowledge in This Chapter Help You?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3" name="Text Placeholder 2"/>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tabLst/>
            </a:pPr>
            <a:r>
              <a:rPr lang="en-US" sz="2400" kern="1200" dirty="0">
                <a:solidFill>
                  <a:srgbClr val="000000"/>
                </a:solidFill>
                <a:latin typeface="Arial (Body)"/>
                <a:ea typeface="+mn-ea"/>
                <a:cs typeface="+mn-cs"/>
              </a:rPr>
              <a:t>How to apply some of your knowledge to help organizations</a:t>
            </a:r>
          </a:p>
          <a:p>
            <a:pPr marL="255651" indent="-255651" defTabSz="685800">
              <a:spcAft>
                <a:spcPct val="0"/>
              </a:spcAft>
              <a:buSzPts val="2400"/>
              <a:tabLst/>
            </a:pPr>
            <a:r>
              <a:rPr lang="en-US" sz="2400" kern="1200" dirty="0">
                <a:solidFill>
                  <a:srgbClr val="000000"/>
                </a:solidFill>
                <a:latin typeface="Arial (Body)"/>
                <a:ea typeface="+mn-ea"/>
                <a:cs typeface="+mn-cs"/>
              </a:rPr>
              <a:t>Learned components of a social media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and commitment organization makes when it places a Facebook or Twitter icon on its Web page</a:t>
            </a:r>
          </a:p>
          <a:p>
            <a:pPr marL="255651" indent="-255651" defTabSz="685800">
              <a:spcAft>
                <a:spcPct val="0"/>
              </a:spcAft>
              <a:buSzPts val="2400"/>
              <a:tabLst/>
            </a:pPr>
            <a:r>
              <a:rPr lang="en-US" sz="2400" kern="1200" dirty="0">
                <a:solidFill>
                  <a:srgbClr val="000000"/>
                </a:solidFill>
                <a:latin typeface="Arial (Body)"/>
                <a:ea typeface="+mn-ea"/>
                <a:cs typeface="+mn-cs"/>
              </a:rPr>
              <a:t>Learned how organizations use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to achieve strategies across the five primary value chain activities and how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can increase social capital</a:t>
            </a:r>
          </a:p>
        </p:txBody>
      </p:sp>
    </p:spTree>
    <p:extLst>
      <p:ext uri="{BB962C8B-B14F-4D97-AF65-F5344CB8AC3E}">
        <p14:creationId xmlns:p14="http://schemas.microsoft.com/office/powerpoint/2010/main" val="6429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a:xfrm>
            <a:off x="1981200" y="1600200"/>
            <a:ext cx="8229600" cy="4705066"/>
          </a:xfrm>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9-1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is a social media information system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a:t>
            </a:r>
          </a:p>
          <a:p>
            <a:pPr marL="0" indent="0" defTabSz="685800">
              <a:buSzPts val="2400"/>
              <a:buNone/>
              <a:tabLst/>
            </a:pPr>
            <a:r>
              <a:rPr lang="en-US" sz="2400" b="1" kern="1200" dirty="0">
                <a:solidFill>
                  <a:schemeClr val="tx2"/>
                </a:solidFill>
                <a:latin typeface="Arial (Body)"/>
                <a:ea typeface="+mn-ea"/>
                <a:cs typeface="+mn-cs"/>
              </a:rPr>
              <a:t>9-2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advance organizational strategy?</a:t>
            </a:r>
          </a:p>
          <a:p>
            <a:pPr marL="0" indent="0" defTabSz="685800">
              <a:buSzPts val="2400"/>
              <a:buNone/>
              <a:tabLst/>
            </a:pPr>
            <a:r>
              <a:rPr lang="en-US" sz="2400" b="1" kern="1200" dirty="0">
                <a:solidFill>
                  <a:schemeClr val="tx2"/>
                </a:solidFill>
                <a:latin typeface="Arial (Body)"/>
                <a:ea typeface="+mn-ea"/>
                <a:cs typeface="+mn-cs"/>
              </a:rPr>
              <a:t>9-3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increase social capital?</a:t>
            </a:r>
          </a:p>
          <a:p>
            <a:pPr marL="0" indent="0" defTabSz="685800">
              <a:buSzPts val="2400"/>
              <a:buNone/>
              <a:tabLst/>
            </a:pPr>
            <a:r>
              <a:rPr lang="en-US" sz="2400" b="1" kern="1200" dirty="0">
                <a:solidFill>
                  <a:schemeClr val="tx2"/>
                </a:solidFill>
                <a:latin typeface="Arial (Body)"/>
                <a:ea typeface="+mn-ea"/>
                <a:cs typeface="+mn-cs"/>
              </a:rPr>
              <a:t>9-4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(some) companies earn revenue from social media?</a:t>
            </a:r>
          </a:p>
          <a:p>
            <a:pPr marL="0" indent="0" defTabSz="685800">
              <a:buSzPts val="2400"/>
              <a:buNone/>
              <a:tabLst/>
            </a:pPr>
            <a:r>
              <a:rPr lang="en-US" sz="2400" b="1" kern="1200" dirty="0">
                <a:solidFill>
                  <a:schemeClr val="tx2"/>
                </a:solidFill>
                <a:latin typeface="Arial (Body)"/>
                <a:ea typeface="+mn-ea"/>
                <a:cs typeface="+mn-cs"/>
              </a:rPr>
              <a:t>9-5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can organizations address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security concerns?</a:t>
            </a:r>
          </a:p>
          <a:p>
            <a:pPr marL="0" indent="0" defTabSz="685800">
              <a:buSzPts val="2400"/>
              <a:buNone/>
              <a:tabLst/>
            </a:pPr>
            <a:r>
              <a:rPr lang="en-US" sz="2400" b="1" kern="1200" dirty="0">
                <a:solidFill>
                  <a:schemeClr val="tx2"/>
                </a:solidFill>
                <a:latin typeface="Arial (Body)"/>
                <a:ea typeface="+mn-ea"/>
                <a:cs typeface="+mn-cs"/>
              </a:rPr>
              <a:t>9-6</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Where is social media taking us?</a:t>
            </a:r>
          </a:p>
        </p:txBody>
      </p:sp>
    </p:spTree>
    <p:extLst>
      <p:ext uri="{BB962C8B-B14F-4D97-AF65-F5344CB8AC3E}">
        <p14:creationId xmlns:p14="http://schemas.microsoft.com/office/powerpoint/2010/main" val="267994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How Does the Knowledge in This Chapter Help You? </a:t>
            </a:r>
            <a:r>
              <a:rPr lang="en-US" sz="2000" b="0" kern="1200" dirty="0">
                <a:latin typeface="Times New Roman" panose="02020603050405020304" pitchFamily="18" charset="0"/>
                <a:cs typeface="Times New Roman" panose="02020603050405020304" pitchFamily="18" charset="0"/>
              </a:rPr>
              <a:t>(2 of 2)</a:t>
            </a:r>
            <a:endParaRPr lang="en-US" sz="20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tabLst/>
            </a:pPr>
            <a:r>
              <a:rPr lang="en-US" sz="2400" kern="1200" dirty="0">
                <a:solidFill>
                  <a:srgbClr val="000000"/>
                </a:solidFill>
                <a:latin typeface="Arial (Body)"/>
                <a:ea typeface="+mn-ea"/>
                <a:cs typeface="+mn-cs"/>
              </a:rPr>
              <a:t>Learned how revenue can be earned from social media</a:t>
            </a:r>
          </a:p>
          <a:p>
            <a:pPr marL="255651" indent="-255651" defTabSz="685800">
              <a:spcAft>
                <a:spcPct val="0"/>
              </a:spcAft>
              <a:buSzPts val="2400"/>
              <a:tabLst/>
            </a:pPr>
            <a:r>
              <a:rPr lang="en-US" sz="2400" kern="1200" dirty="0">
                <a:solidFill>
                  <a:srgbClr val="000000"/>
                </a:solidFill>
                <a:latin typeface="Arial (Body)"/>
                <a:ea typeface="+mn-ea"/>
                <a:cs typeface="+mn-cs"/>
              </a:rPr>
              <a:t>Learned about need to manage risks of social media, and how social media will challenge you in the future</a:t>
            </a:r>
          </a:p>
        </p:txBody>
      </p:sp>
    </p:spTree>
    <p:extLst>
      <p:ext uri="{BB962C8B-B14F-4D97-AF65-F5344CB8AC3E}">
        <p14:creationId xmlns:p14="http://schemas.microsoft.com/office/powerpoint/2010/main" val="700485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Synthetic Friends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mn-lt"/>
              </a:rPr>
              <a:t>Ethics Guide</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Army of bots for company S</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M.</a:t>
            </a:r>
          </a:p>
          <a:p>
            <a:pPr marL="741553" lvl="1" indent="-284353" defTabSz="685800">
              <a:spcAft>
                <a:spcPct val="0"/>
              </a:spcAft>
              <a:buSzPts val="2400"/>
            </a:pPr>
            <a:r>
              <a:rPr lang="en-US" sz="2400" kern="1200" dirty="0">
                <a:solidFill>
                  <a:srgbClr val="000000"/>
                </a:solidFill>
                <a:latin typeface="+mn-lt"/>
                <a:ea typeface="+mn-ea"/>
                <a:cs typeface="+mn-cs"/>
              </a:rPr>
              <a:t>Inflates follower count.</a:t>
            </a:r>
          </a:p>
          <a:p>
            <a:pPr marL="255651" indent="-255651" defTabSz="685800">
              <a:spcAft>
                <a:spcPct val="0"/>
              </a:spcAft>
              <a:buSzPts val="2400"/>
            </a:pPr>
            <a:r>
              <a:rPr lang="en-US" sz="2400" kern="1200" dirty="0">
                <a:solidFill>
                  <a:srgbClr val="000000"/>
                </a:solidFill>
                <a:latin typeface="+mn-lt"/>
                <a:ea typeface="+mn-ea"/>
                <a:cs typeface="+mn-cs"/>
              </a:rPr>
              <a:t>“</a:t>
            </a:r>
            <a:r>
              <a:rPr lang="en-US" sz="2400" kern="1200" dirty="0">
                <a:solidFill>
                  <a:srgbClr val="000000"/>
                </a:solidFill>
                <a:latin typeface="+mn-lt"/>
                <a:ea typeface="+mn-ea"/>
                <a:cs typeface="+mn-cs"/>
                <a:hlinkClick r:id="rId3" tooltip="http://theweek.com/articles/560046/inside-counterfeit-facebook-farm"/>
              </a:rPr>
              <a:t>Click farms</a:t>
            </a:r>
            <a:r>
              <a:rPr lang="en-US" sz="2400" kern="1200" dirty="0">
                <a:solidFill>
                  <a:srgbClr val="000000"/>
                </a:solidFill>
                <a:latin typeface="+mn-lt"/>
                <a:ea typeface="+mn-ea"/>
                <a:cs typeface="+mn-cs"/>
              </a:rPr>
              <a:t>”</a:t>
            </a:r>
          </a:p>
          <a:p>
            <a:pPr marL="741553" lvl="1" indent="-284353" defTabSz="685800">
              <a:spcAft>
                <a:spcPct val="0"/>
              </a:spcAft>
              <a:buSzPts val="2400"/>
            </a:pPr>
            <a:r>
              <a:rPr lang="en-US" sz="2400" kern="1200" dirty="0">
                <a:solidFill>
                  <a:srgbClr val="000000"/>
                </a:solidFill>
                <a:latin typeface="+mn-lt"/>
                <a:ea typeface="+mn-ea"/>
                <a:cs typeface="+mn-cs"/>
              </a:rPr>
              <a:t>Form of</a:t>
            </a:r>
            <a:r>
              <a:rPr lang="en-US" sz="2600" kern="1200" dirty="0">
                <a:solidFill>
                  <a:prstClr val="black"/>
                </a:solidFill>
                <a:latin typeface="+mn-lt"/>
                <a:ea typeface="+mn-ea"/>
                <a:cs typeface="+mn-cs"/>
              </a:rPr>
              <a:t> </a:t>
            </a:r>
            <a:r>
              <a:rPr lang="en-US" sz="2400" b="1" kern="1200" dirty="0">
                <a:solidFill>
                  <a:srgbClr val="000000"/>
                </a:solidFill>
                <a:latin typeface="+mn-lt"/>
                <a:ea typeface="+mn-ea"/>
                <a:cs typeface="+mn-cs"/>
              </a:rPr>
              <a:t>click</a:t>
            </a:r>
            <a:r>
              <a:rPr lang="en-US" sz="2600" kern="1200" dirty="0">
                <a:solidFill>
                  <a:prstClr val="black"/>
                </a:solidFill>
                <a:latin typeface="+mn-lt"/>
                <a:ea typeface="+mn-ea"/>
                <a:cs typeface="+mn-cs"/>
              </a:rPr>
              <a:t> </a:t>
            </a:r>
            <a:r>
              <a:rPr lang="en-US" sz="2400" b="1" kern="1200" dirty="0">
                <a:solidFill>
                  <a:srgbClr val="000000"/>
                </a:solidFill>
                <a:latin typeface="+mn-lt"/>
                <a:ea typeface="+mn-ea"/>
                <a:cs typeface="+mn-cs"/>
              </a:rPr>
              <a:t>fraud</a:t>
            </a:r>
            <a:r>
              <a:rPr lang="en-US" sz="2400" kern="1200" dirty="0">
                <a:solidFill>
                  <a:srgbClr val="000000"/>
                </a:solidFill>
                <a:latin typeface="+mn-lt"/>
                <a:ea typeface="+mn-ea"/>
                <a:cs typeface="+mn-cs"/>
              </a:rPr>
              <a:t>.</a:t>
            </a:r>
          </a:p>
          <a:p>
            <a:pPr marL="741553" lvl="1" indent="-284353" defTabSz="685800">
              <a:spcAft>
                <a:spcPct val="0"/>
              </a:spcAft>
              <a:buSzPts val="2400"/>
            </a:pPr>
            <a:r>
              <a:rPr lang="en-US" sz="2400" kern="1200" dirty="0">
                <a:solidFill>
                  <a:srgbClr val="000000"/>
                </a:solidFill>
                <a:latin typeface="+mn-lt"/>
                <a:ea typeface="+mn-ea"/>
                <a:cs typeface="+mn-cs"/>
              </a:rPr>
              <a:t>Large group of low-paid workers hired to</a:t>
            </a:r>
            <a:r>
              <a:rPr lang="en-US" sz="2600" kern="1200" dirty="0">
                <a:solidFill>
                  <a:prstClr val="black"/>
                </a:solidFill>
                <a:latin typeface="+mn-lt"/>
                <a:ea typeface="+mn-ea"/>
                <a:cs typeface="+mn-cs"/>
              </a:rPr>
              <a:t> </a:t>
            </a:r>
            <a:r>
              <a:rPr lang="en-US" sz="2400" b="1" kern="1200" dirty="0">
                <a:solidFill>
                  <a:srgbClr val="000000"/>
                </a:solidFill>
                <a:latin typeface="+mn-lt"/>
                <a:ea typeface="+mn-ea"/>
                <a:cs typeface="+mn-cs"/>
              </a:rPr>
              <a:t>click</a:t>
            </a:r>
            <a:r>
              <a:rPr lang="en-US" sz="2600" kern="1200" dirty="0">
                <a:solidFill>
                  <a:prstClr val="black"/>
                </a:solidFill>
                <a:latin typeface="+mn-lt"/>
                <a:ea typeface="+mn-ea"/>
                <a:cs typeface="+mn-cs"/>
              </a:rPr>
              <a:t> </a:t>
            </a:r>
            <a:r>
              <a:rPr lang="en-US" sz="2400" kern="1200" dirty="0">
                <a:solidFill>
                  <a:srgbClr val="000000"/>
                </a:solidFill>
                <a:latin typeface="+mn-lt"/>
                <a:ea typeface="+mn-ea"/>
                <a:cs typeface="+mn-cs"/>
              </a:rPr>
              <a:t>on paid advertising links for the</a:t>
            </a:r>
            <a:r>
              <a:rPr lang="en-US" sz="2600" kern="1200" dirty="0">
                <a:solidFill>
                  <a:prstClr val="black"/>
                </a:solidFill>
                <a:latin typeface="+mn-lt"/>
                <a:ea typeface="+mn-ea"/>
                <a:cs typeface="+mn-cs"/>
              </a:rPr>
              <a:t> </a:t>
            </a:r>
            <a:r>
              <a:rPr lang="en-US" sz="2400" b="1" kern="1200" dirty="0">
                <a:solidFill>
                  <a:srgbClr val="000000"/>
                </a:solidFill>
                <a:latin typeface="+mn-lt"/>
                <a:ea typeface="+mn-ea"/>
                <a:cs typeface="+mn-cs"/>
              </a:rPr>
              <a:t>click</a:t>
            </a:r>
            <a:r>
              <a:rPr lang="en-US" sz="2600" kern="1200" dirty="0">
                <a:solidFill>
                  <a:prstClr val="black"/>
                </a:solidFill>
                <a:latin typeface="+mn-lt"/>
                <a:ea typeface="+mn-ea"/>
                <a:cs typeface="+mn-cs"/>
              </a:rPr>
              <a:t> </a:t>
            </a:r>
            <a:r>
              <a:rPr lang="en-US" sz="2400" kern="1200" dirty="0">
                <a:solidFill>
                  <a:srgbClr val="000000"/>
                </a:solidFill>
                <a:latin typeface="+mn-lt"/>
                <a:ea typeface="+mn-ea"/>
                <a:cs typeface="+mn-cs"/>
              </a:rPr>
              <a:t>fraudster.</a:t>
            </a:r>
          </a:p>
          <a:p>
            <a:pPr marL="255651" indent="-255651" defTabSz="685800">
              <a:spcAft>
                <a:spcPct val="0"/>
              </a:spcAft>
              <a:buSzPts val="2400"/>
            </a:pPr>
            <a:r>
              <a:rPr lang="en-US" sz="2400" kern="1200" dirty="0">
                <a:solidFill>
                  <a:srgbClr val="000000"/>
                </a:solidFill>
                <a:latin typeface="+mn-lt"/>
                <a:ea typeface="+mn-ea"/>
                <a:cs typeface="+mn-cs"/>
              </a:rPr>
              <a:t>Attracts annoying spam accounts.</a:t>
            </a:r>
          </a:p>
          <a:p>
            <a:pPr marL="255651" indent="-255651" defTabSz="685800">
              <a:spcAft>
                <a:spcPct val="0"/>
              </a:spcAft>
              <a:buSzPts val="2400"/>
            </a:pPr>
            <a:r>
              <a:rPr lang="en-US" sz="2400" kern="1200" dirty="0">
                <a:solidFill>
                  <a:srgbClr val="000000"/>
                </a:solidFill>
                <a:latin typeface="+mn-lt"/>
                <a:ea typeface="+mn-ea"/>
                <a:cs typeface="+mn-cs"/>
              </a:rPr>
              <a:t>Then comes the purge.</a:t>
            </a:r>
          </a:p>
        </p:txBody>
      </p:sp>
    </p:spTree>
    <p:extLst>
      <p:ext uri="{BB962C8B-B14F-4D97-AF65-F5344CB8AC3E}">
        <p14:creationId xmlns:p14="http://schemas.microsoft.com/office/powerpoint/2010/main" val="2370024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it-IT" kern="1200" dirty="0">
                <a:latin typeface="Times New Roman" panose="02020603050405020304" pitchFamily="18" charset="0"/>
                <a:ea typeface="+mj-ea"/>
                <a:cs typeface="Times New Roman" panose="02020603050405020304" pitchFamily="18" charset="0"/>
              </a:rPr>
              <a:t>Social Media/Online Reputation Manager</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1981200" y="1600201"/>
            <a:ext cx="8229600" cy="4669971"/>
          </a:xfrm>
        </p:spPr>
        <p:txBody>
          <a:bodyPr wrap="square" lIns="91425" tIns="91425" rIns="91425" bIns="91425" anchor="t" anchorCtr="0">
            <a:noAutofit/>
          </a:bodyPr>
          <a:lstStyle/>
          <a:p>
            <a:pPr marL="0" indent="0" defTabSz="685800">
              <a:spcBef>
                <a:spcPts val="1125"/>
              </a:spcBef>
              <a:buSzPts val="2400"/>
              <a:buNone/>
            </a:pPr>
            <a:r>
              <a:rPr lang="en-US" sz="1400" dirty="0">
                <a:latin typeface="+mn-lt"/>
              </a:rPr>
              <a:t>Career Guide</a:t>
            </a:r>
            <a:endParaRPr lang="en-US" sz="1400" kern="1200" dirty="0">
              <a:solidFill>
                <a:srgbClr val="000000"/>
              </a:solidFill>
              <a:latin typeface="+mn-lt"/>
              <a:ea typeface="+mn-ea"/>
              <a:cs typeface="+mn-cs"/>
            </a:endParaRPr>
          </a:p>
          <a:p>
            <a:pPr marL="0" indent="0" defTabSz="685800">
              <a:spcBef>
                <a:spcPts val="1125"/>
              </a:spcBef>
              <a:buSzPts val="2400"/>
              <a:buNone/>
            </a:pPr>
            <a:r>
              <a:rPr lang="en-US" sz="2000" kern="1200" dirty="0">
                <a:solidFill>
                  <a:srgbClr val="000000"/>
                </a:solidFill>
                <a:latin typeface="+mn-lt"/>
                <a:ea typeface="+mn-ea"/>
                <a:cs typeface="+mn-cs"/>
              </a:rPr>
              <a:t>Adam Young at RC Willey</a:t>
            </a:r>
          </a:p>
          <a:p>
            <a:pPr marL="0" indent="0" defTabSz="685800">
              <a:spcBef>
                <a:spcPts val="1125"/>
              </a:spcBef>
              <a:buSzPts val="2400"/>
              <a:buNone/>
            </a:pPr>
            <a:r>
              <a:rPr lang="en-US" sz="2000" kern="1200" dirty="0">
                <a:solidFill>
                  <a:srgbClr val="000000"/>
                </a:solidFill>
                <a:latin typeface="+mn-lt"/>
                <a:ea typeface="+mn-ea"/>
                <a:cs typeface="+mn-cs"/>
              </a:rPr>
              <a:t>Q. What attracted you to this field?</a:t>
            </a:r>
          </a:p>
          <a:p>
            <a:pPr marL="487350" lvl="1" indent="0" defTabSz="685800">
              <a:spcBef>
                <a:spcPts val="1125"/>
              </a:spcBef>
              <a:buSzPts val="2400"/>
              <a:buNone/>
            </a:pPr>
            <a:r>
              <a:rPr lang="en-US" sz="2000" kern="1200" dirty="0">
                <a:solidFill>
                  <a:srgbClr val="000000"/>
                </a:solidFill>
                <a:latin typeface="+mn-lt"/>
                <a:ea typeface="+mn-ea"/>
                <a:cs typeface="+mn-cs"/>
              </a:rPr>
              <a:t>A. “While looking for career opportunities, I saw that technology was always going to be important and was constantly evolving. I’ve always liked new challenges, and this looked like a good starting point.”</a:t>
            </a:r>
          </a:p>
          <a:p>
            <a:pPr marL="0" indent="0" defTabSz="685800">
              <a:spcBef>
                <a:spcPts val="1125"/>
              </a:spcBef>
              <a:buSzPts val="2400"/>
              <a:buNone/>
            </a:pPr>
            <a:r>
              <a:rPr lang="en-US" sz="2000" kern="1200" dirty="0">
                <a:solidFill>
                  <a:srgbClr val="000000"/>
                </a:solidFill>
                <a:latin typeface="+mn-lt"/>
                <a:ea typeface="+mn-ea"/>
                <a:cs typeface="+mn-cs"/>
              </a:rPr>
              <a:t>Q. What advice would you give to someone who is considering working in your field?</a:t>
            </a:r>
          </a:p>
          <a:p>
            <a:pPr marL="487350" lvl="1" indent="0" defTabSz="685800">
              <a:spcBef>
                <a:spcPts val="1125"/>
              </a:spcBef>
              <a:buSzPts val="2400"/>
              <a:buNone/>
            </a:pPr>
            <a:r>
              <a:rPr lang="en-US" sz="2000" kern="1200" dirty="0">
                <a:solidFill>
                  <a:srgbClr val="000000"/>
                </a:solidFill>
                <a:latin typeface="+mn-lt"/>
                <a:ea typeface="+mn-ea"/>
                <a:cs typeface="+mn-cs"/>
              </a:rPr>
              <a:t>A. “Do as much as you can to gain as much experience as you can before you graduate. A lot of companies are looking for experience. The more that you do now to develop those skill sets, the better you will stand out.”</a:t>
            </a:r>
          </a:p>
        </p:txBody>
      </p:sp>
    </p:spTree>
    <p:extLst>
      <p:ext uri="{BB962C8B-B14F-4D97-AF65-F5344CB8AC3E}">
        <p14:creationId xmlns:p14="http://schemas.microsoft.com/office/powerpoint/2010/main" val="435137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9-1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is a social media information system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a:t>
            </a:r>
          </a:p>
          <a:p>
            <a:pPr marL="0" indent="0" defTabSz="685800">
              <a:buSzPts val="2400"/>
              <a:buNone/>
              <a:tabLst/>
            </a:pPr>
            <a:r>
              <a:rPr lang="en-US" sz="2400" b="1" kern="1200" dirty="0">
                <a:solidFill>
                  <a:schemeClr val="tx2"/>
                </a:solidFill>
                <a:latin typeface="Arial (Body)"/>
                <a:ea typeface="+mn-ea"/>
                <a:cs typeface="+mn-cs"/>
              </a:rPr>
              <a:t>9-2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advance organizational strategy?</a:t>
            </a:r>
          </a:p>
          <a:p>
            <a:pPr marL="0" indent="0" defTabSz="685800">
              <a:buSzPts val="2400"/>
              <a:buNone/>
              <a:tabLst/>
            </a:pPr>
            <a:r>
              <a:rPr lang="en-US" sz="2400" b="1" kern="1200" dirty="0">
                <a:solidFill>
                  <a:schemeClr val="tx2"/>
                </a:solidFill>
                <a:latin typeface="Arial (Body)"/>
                <a:ea typeface="+mn-ea"/>
                <a:cs typeface="+mn-cs"/>
              </a:rPr>
              <a:t>9-3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increase social capital?</a:t>
            </a:r>
          </a:p>
          <a:p>
            <a:pPr marL="0" indent="0" defTabSz="685800">
              <a:buSzPts val="2400"/>
              <a:buNone/>
              <a:tabLst/>
            </a:pPr>
            <a:r>
              <a:rPr lang="en-US" sz="2400" b="1" kern="1200" dirty="0">
                <a:solidFill>
                  <a:schemeClr val="tx2"/>
                </a:solidFill>
                <a:latin typeface="Arial (Body)"/>
                <a:ea typeface="+mn-ea"/>
                <a:cs typeface="+mn-cs"/>
              </a:rPr>
              <a:t>9-4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(some) companies earn revenue from social media?</a:t>
            </a:r>
          </a:p>
          <a:p>
            <a:pPr marL="0" indent="0" defTabSz="685800">
              <a:buSzPts val="2400"/>
              <a:buNone/>
              <a:tabLst/>
            </a:pPr>
            <a:r>
              <a:rPr lang="en-US" sz="2400" b="1" kern="1200" dirty="0">
                <a:solidFill>
                  <a:schemeClr val="tx2"/>
                </a:solidFill>
                <a:latin typeface="Arial (Body)"/>
                <a:ea typeface="+mn-ea"/>
                <a:cs typeface="+mn-cs"/>
              </a:rPr>
              <a:t>9-5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can organizations address S</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security concerns?</a:t>
            </a:r>
          </a:p>
          <a:p>
            <a:pPr marL="0" indent="0" defTabSz="685800">
              <a:buSzPts val="2400"/>
              <a:buNone/>
              <a:tabLst/>
            </a:pPr>
            <a:r>
              <a:rPr lang="en-US" sz="2400" b="1" kern="1200" dirty="0">
                <a:solidFill>
                  <a:schemeClr val="tx2"/>
                </a:solidFill>
                <a:latin typeface="Arial (Body)"/>
                <a:ea typeface="+mn-ea"/>
                <a:cs typeface="+mn-cs"/>
              </a:rPr>
              <a:t>9-6</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Where is social media taking us?</a:t>
            </a:r>
          </a:p>
        </p:txBody>
      </p:sp>
    </p:spTree>
    <p:extLst>
      <p:ext uri="{BB962C8B-B14F-4D97-AF65-F5344CB8AC3E}">
        <p14:creationId xmlns:p14="http://schemas.microsoft.com/office/powerpoint/2010/main" val="3615555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LinkedIn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Case Study 9</a:t>
            </a:r>
            <a:endParaRPr lang="en-US" sz="1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In 2006, LinkedIn boasted more than 5 million members</a:t>
            </a:r>
          </a:p>
          <a:p>
            <a:pPr marL="255651" indent="-255651" defTabSz="685800">
              <a:spcAft>
                <a:spcPct val="0"/>
              </a:spcAft>
              <a:buSzPts val="2400"/>
            </a:pPr>
            <a:r>
              <a:rPr lang="en-US" sz="2400" kern="1200" dirty="0">
                <a:solidFill>
                  <a:srgbClr val="000000"/>
                </a:solidFill>
                <a:latin typeface="Arial (Body)"/>
                <a:ea typeface="+mn-ea"/>
                <a:cs typeface="+mn-cs"/>
              </a:rPr>
              <a:t>In 2010, LinkedIn saw membership climb to 90 million</a:t>
            </a:r>
          </a:p>
          <a:p>
            <a:pPr marL="255651" indent="-255651" defTabSz="685800">
              <a:spcAft>
                <a:spcPct val="0"/>
              </a:spcAft>
              <a:buSzPts val="2400"/>
            </a:pPr>
            <a:r>
              <a:rPr lang="en-US" sz="2400" kern="1200" dirty="0">
                <a:solidFill>
                  <a:srgbClr val="000000"/>
                </a:solidFill>
                <a:latin typeface="Arial (Body)"/>
                <a:ea typeface="+mn-ea"/>
                <a:cs typeface="+mn-cs"/>
              </a:rPr>
              <a:t>More than 1,000 employees in 10 offices around the world</a:t>
            </a:r>
          </a:p>
          <a:p>
            <a:pPr marL="255651" indent="-255651" defTabSz="685800">
              <a:spcAft>
                <a:spcPct val="0"/>
              </a:spcAft>
              <a:buSzPts val="2400"/>
            </a:pPr>
            <a:r>
              <a:rPr lang="en-US" sz="2400" kern="1200" dirty="0">
                <a:solidFill>
                  <a:srgbClr val="000000"/>
                </a:solidFill>
                <a:latin typeface="Arial (Body)"/>
                <a:ea typeface="+mn-ea"/>
                <a:cs typeface="+mn-cs"/>
              </a:rPr>
              <a:t>In 2011, LinkedIn became publicly traded and was valued at more than $4.5 billion</a:t>
            </a:r>
          </a:p>
          <a:p>
            <a:pPr marL="743001" lvl="1" indent="-255651" defTabSz="685800">
              <a:spcAft>
                <a:spcPct val="0"/>
              </a:spcAft>
              <a:buSzPts val="2400"/>
            </a:pPr>
            <a:r>
              <a:rPr lang="en-US" sz="2400" kern="1200" dirty="0">
                <a:solidFill>
                  <a:srgbClr val="000000"/>
                </a:solidFill>
                <a:latin typeface="Arial (Body)"/>
                <a:ea typeface="+mn-ea"/>
                <a:cs typeface="+mn-cs"/>
              </a:rPr>
              <a:t>Earned more than $150 million per year in advertising revenue</a:t>
            </a:r>
          </a:p>
        </p:txBody>
      </p:sp>
    </p:spTree>
    <p:extLst>
      <p:ext uri="{BB962C8B-B14F-4D97-AF65-F5344CB8AC3E}">
        <p14:creationId xmlns:p14="http://schemas.microsoft.com/office/powerpoint/2010/main" val="3366046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LinkedIn </a:t>
            </a:r>
            <a:r>
              <a:rPr lang="en-US" sz="2400" kern="1200" dirty="0">
                <a:latin typeface="Times New Roman" panose="02020603050405020304" pitchFamily="18" charset="0"/>
                <a:ea typeface="+mj-ea"/>
                <a:cs typeface="Times New Roman" panose="02020603050405020304" pitchFamily="18" charset="0"/>
              </a:rPr>
              <a:t>(con’t)</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Case Study 9</a:t>
            </a:r>
            <a:endParaRPr lang="en-US" sz="1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In 2016, LinkedIn was acquired by Microsoft for $26 billion</a:t>
            </a:r>
          </a:p>
          <a:p>
            <a:pPr marL="743001" lvl="1" indent="-255651" defTabSz="685800">
              <a:spcAft>
                <a:spcPct val="0"/>
              </a:spcAft>
              <a:buSzPts val="2400"/>
            </a:pPr>
            <a:r>
              <a:rPr lang="en-US" sz="2400" kern="1200" dirty="0">
                <a:solidFill>
                  <a:srgbClr val="000000"/>
                </a:solidFill>
                <a:latin typeface="Arial (Body)"/>
                <a:ea typeface="+mn-ea"/>
                <a:cs typeface="+mn-cs"/>
              </a:rPr>
              <a:t>More than 9,000 employees and more than half a billion members in more than 200 countries worldwide</a:t>
            </a:r>
          </a:p>
          <a:p>
            <a:pPr marL="255651" indent="-255651" defTabSz="685800">
              <a:spcAft>
                <a:spcPct val="0"/>
              </a:spcAft>
              <a:buSzPts val="2400"/>
            </a:pPr>
            <a:r>
              <a:rPr lang="en-US" sz="2400" kern="1200" dirty="0">
                <a:solidFill>
                  <a:srgbClr val="000000"/>
                </a:solidFill>
                <a:latin typeface="Arial (Body)"/>
                <a:ea typeface="+mn-ea"/>
                <a:cs typeface="+mn-cs"/>
              </a:rPr>
              <a:t>Would the two companies be worth more together than apart?</a:t>
            </a:r>
          </a:p>
          <a:p>
            <a:pPr marL="255651" indent="-255651" defTabSz="685800">
              <a:spcAft>
                <a:spcPct val="0"/>
              </a:spcAft>
              <a:buSzPts val="2400"/>
            </a:pPr>
            <a:r>
              <a:rPr lang="en-US" sz="2400" kern="1200" dirty="0">
                <a:solidFill>
                  <a:srgbClr val="000000"/>
                </a:solidFill>
                <a:latin typeface="Arial (Body)"/>
                <a:ea typeface="+mn-ea"/>
                <a:cs typeface="+mn-cs"/>
              </a:rPr>
              <a:t>Can it be successfully integrated across all Windows products?</a:t>
            </a:r>
          </a:p>
        </p:txBody>
      </p:sp>
    </p:spTree>
    <p:extLst>
      <p:ext uri="{BB962C8B-B14F-4D97-AF65-F5344CB8AC3E}">
        <p14:creationId xmlns:p14="http://schemas.microsoft.com/office/powerpoint/2010/main" val="823619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Social Media Information System (S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9-1 What is a social media information system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255651" indent="-255651" defTabSz="685800">
              <a:spcAft>
                <a:spcPct val="0"/>
              </a:spcAft>
              <a:buSzPts val="2400"/>
            </a:pPr>
            <a:r>
              <a:rPr lang="en-US" sz="2400" kern="1200" dirty="0">
                <a:solidFill>
                  <a:srgbClr val="000000"/>
                </a:solidFill>
                <a:latin typeface="+mn-lt"/>
                <a:ea typeface="+mn-ea"/>
                <a:cs typeface="+mn-cs"/>
              </a:rPr>
              <a:t>Social media (S</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M)</a:t>
            </a:r>
          </a:p>
          <a:p>
            <a:pPr marL="741553" lvl="1" indent="-284353" defTabSz="685800">
              <a:spcAft>
                <a:spcPct val="0"/>
              </a:spcAft>
              <a:buSzPts val="2400"/>
            </a:pPr>
            <a:r>
              <a:rPr lang="en-US" sz="2400" kern="1200" dirty="0">
                <a:solidFill>
                  <a:srgbClr val="000000"/>
                </a:solidFill>
                <a:latin typeface="+mn-lt"/>
                <a:ea typeface="+mn-ea"/>
                <a:cs typeface="+mn-cs"/>
              </a:rPr>
              <a:t>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T for sharing content among networks of users.</a:t>
            </a:r>
          </a:p>
          <a:p>
            <a:pPr marL="741600" lvl="1" indent="-284400" defTabSz="685800">
              <a:spcAft>
                <a:spcPct val="0"/>
              </a:spcAft>
              <a:buSzPts val="2400"/>
              <a:buFontTx/>
              <a:buChar char="–"/>
            </a:pPr>
            <a:r>
              <a:rPr lang="en-US" sz="2400" kern="1200" dirty="0">
                <a:solidFill>
                  <a:srgbClr val="000000"/>
                </a:solidFill>
                <a:latin typeface="+mn-lt"/>
                <a:ea typeface="+mn-ea"/>
                <a:cs typeface="+mn-cs"/>
              </a:rPr>
              <a:t>Enables </a:t>
            </a:r>
            <a:r>
              <a:rPr lang="en-US" sz="2400" b="1" kern="1200" dirty="0">
                <a:solidFill>
                  <a:srgbClr val="000000"/>
                </a:solidFill>
                <a:latin typeface="+mn-lt"/>
                <a:ea typeface="+mn-ea"/>
                <a:cs typeface="+mn-cs"/>
              </a:rPr>
              <a:t>communities of practice</a:t>
            </a:r>
            <a:r>
              <a:rPr lang="en-US" sz="2400" kern="1200" dirty="0">
                <a:solidFill>
                  <a:srgbClr val="000000"/>
                </a:solidFill>
                <a:latin typeface="+mn-lt"/>
                <a:ea typeface="+mn-ea"/>
                <a:cs typeface="+mn-cs"/>
              </a:rPr>
              <a:t>.</a:t>
            </a:r>
          </a:p>
          <a:p>
            <a:pPr marL="1144778" lvl="2" indent="-230378" defTabSz="685800">
              <a:spcAft>
                <a:spcPct val="0"/>
              </a:spcAft>
              <a:buSzPts val="2400"/>
            </a:pPr>
            <a:r>
              <a:rPr lang="en-US" sz="2400" kern="1200" dirty="0">
                <a:solidFill>
                  <a:srgbClr val="000000"/>
                </a:solidFill>
                <a:latin typeface="+mn-lt"/>
                <a:ea typeface="+mn-ea"/>
                <a:cs typeface="+mn-cs"/>
              </a:rPr>
              <a:t>People related by a common interest.</a:t>
            </a:r>
          </a:p>
          <a:p>
            <a:pPr marL="255651" indent="-255651" defTabSz="685800">
              <a:spcAft>
                <a:spcPct val="0"/>
              </a:spcAft>
              <a:buSzPts val="2400"/>
            </a:pPr>
            <a:r>
              <a:rPr lang="en-US" sz="2400" kern="1200" dirty="0">
                <a:solidFill>
                  <a:srgbClr val="000000"/>
                </a:solidFill>
                <a:latin typeface="+mn-lt"/>
                <a:ea typeface="+mn-ea"/>
                <a:cs typeface="+mn-cs"/>
              </a:rPr>
              <a:t>Social media information system (S</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M</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a:t>
            </a:r>
          </a:p>
          <a:p>
            <a:pPr marL="741553" lvl="1" indent="-284353" defTabSz="685800">
              <a:spcAft>
                <a:spcPct val="0"/>
              </a:spcAft>
              <a:buSzPts val="2400"/>
            </a:pPr>
            <a:r>
              <a:rPr lang="en-US" sz="2400" kern="1200" dirty="0">
                <a:solidFill>
                  <a:srgbClr val="000000"/>
                </a:solidFill>
                <a:latin typeface="+mn-lt"/>
                <a:ea typeface="+mn-ea"/>
                <a:cs typeface="+mn-cs"/>
              </a:rPr>
              <a:t>Sharing content among networks of users.</a:t>
            </a:r>
          </a:p>
        </p:txBody>
      </p:sp>
    </p:spTree>
    <p:extLst>
      <p:ext uri="{BB962C8B-B14F-4D97-AF65-F5344CB8AC3E}">
        <p14:creationId xmlns:p14="http://schemas.microsoft.com/office/powerpoint/2010/main" val="417062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Convergence of Many Disciplines</a:t>
            </a:r>
          </a:p>
        </p:txBody>
      </p:sp>
      <p:sp>
        <p:nvSpPr>
          <p:cNvPr id="4" name="Content Placeholder 3"/>
          <p:cNvSpPr>
            <a:spLocks noGrp="1"/>
          </p:cNvSpPr>
          <p:nvPr>
            <p:ph type="body" idx="1"/>
          </p:nvPr>
        </p:nvSpPr>
        <p:spPr>
          <a:xfrm>
            <a:off x="1981200" y="1600201"/>
            <a:ext cx="8229600" cy="795659"/>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9-1 What is a social media information system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0" indent="0" defTabSz="685800">
              <a:buSzPts val="2400"/>
              <a:buNone/>
            </a:pPr>
            <a:r>
              <a:rPr lang="en-US" sz="2000" b="1" kern="1200" dirty="0">
                <a:solidFill>
                  <a:srgbClr val="000000"/>
                </a:solidFill>
                <a:latin typeface="+mn-lt"/>
                <a:ea typeface="+mn-ea"/>
                <a:cs typeface="+mn-cs"/>
              </a:rPr>
              <a:t>Figure 9-1 </a:t>
            </a:r>
            <a:r>
              <a:rPr lang="en-US" sz="2000" kern="1200" dirty="0">
                <a:solidFill>
                  <a:srgbClr val="000000"/>
                </a:solidFill>
                <a:latin typeface="+mn-lt"/>
                <a:ea typeface="+mn-ea"/>
                <a:cs typeface="+mn-cs"/>
              </a:rPr>
              <a:t>Social Media is a Convergence of Disciplines</a:t>
            </a:r>
          </a:p>
        </p:txBody>
      </p:sp>
      <p:pic>
        <p:nvPicPr>
          <p:cNvPr id="3" name="Picture 2" descr="Figure showing the various disciplines that contribute to social media"/>
          <p:cNvPicPr>
            <a:picLocks noChangeAspect="1"/>
          </p:cNvPicPr>
          <p:nvPr/>
        </p:nvPicPr>
        <p:blipFill>
          <a:blip r:embed="rId3"/>
          <a:srcRect/>
          <a:stretch/>
        </p:blipFill>
        <p:spPr>
          <a:xfrm>
            <a:off x="4251570" y="2576083"/>
            <a:ext cx="3688860" cy="3660153"/>
          </a:xfrm>
          <a:prstGeom prst="rect">
            <a:avLst/>
          </a:prstGeom>
        </p:spPr>
      </p:pic>
    </p:spTree>
    <p:extLst>
      <p:ext uri="{BB962C8B-B14F-4D97-AF65-F5344CB8AC3E}">
        <p14:creationId xmlns:p14="http://schemas.microsoft.com/office/powerpoint/2010/main" val="336805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Number of Social Media Active Users</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2"/>
            <a:ext cx="8229600" cy="838199"/>
          </a:xfrm>
        </p:spPr>
        <p:txBody>
          <a:bodyPr/>
          <a:lstStyle/>
          <a:p>
            <a:pPr marL="0" indent="0">
              <a:buNone/>
            </a:pPr>
            <a:r>
              <a:rPr lang="en-US" sz="1400" dirty="0">
                <a:latin typeface="+mn-lt"/>
              </a:rPr>
              <a:t>9-1 What is a social media information system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0" indent="0">
              <a:buNone/>
            </a:pPr>
            <a:r>
              <a:rPr lang="en-US" sz="2000" b="1" dirty="0">
                <a:latin typeface="+mn-lt"/>
              </a:rPr>
              <a:t>Figure 9-2</a:t>
            </a:r>
            <a:r>
              <a:rPr lang="en-US" sz="2000" dirty="0">
                <a:latin typeface="+mn-lt"/>
              </a:rPr>
              <a:t> Number of Social Media Active Users</a:t>
            </a:r>
          </a:p>
        </p:txBody>
      </p:sp>
      <p:pic>
        <p:nvPicPr>
          <p:cNvPr id="6" name="Picture 5" descr="Chart showing the number of social media users in 2014-2019 grouped by major social media platforms">
            <a:extLst>
              <a:ext uri="{FF2B5EF4-FFF2-40B4-BE49-F238E27FC236}">
                <a16:creationId xmlns:a16="http://schemas.microsoft.com/office/drawing/2014/main" id="{2ED77600-3B4B-4432-BED4-3129B062DD9B}"/>
              </a:ext>
            </a:extLst>
          </p:cNvPr>
          <p:cNvPicPr>
            <a:picLocks noChangeAspect="1"/>
          </p:cNvPicPr>
          <p:nvPr/>
        </p:nvPicPr>
        <p:blipFill>
          <a:blip r:embed="rId3"/>
          <a:srcRect/>
          <a:stretch/>
        </p:blipFill>
        <p:spPr>
          <a:xfrm>
            <a:off x="2054180" y="2590800"/>
            <a:ext cx="7293021" cy="3439160"/>
          </a:xfrm>
          <a:prstGeom prst="rect">
            <a:avLst/>
          </a:prstGeom>
        </p:spPr>
      </p:pic>
    </p:spTree>
    <p:extLst>
      <p:ext uri="{BB962C8B-B14F-4D97-AF65-F5344CB8AC3E}">
        <p14:creationId xmlns:p14="http://schemas.microsoft.com/office/powerpoint/2010/main" val="198444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IN" kern="1200" dirty="0">
                <a:latin typeface="Times New Roman" panose="02020603050405020304" pitchFamily="18" charset="0"/>
                <a:ea typeface="+mj-ea"/>
                <a:cs typeface="Times New Roman" panose="02020603050405020304" pitchFamily="18" charset="0"/>
              </a:rPr>
              <a:t>Three S</a:t>
            </a:r>
            <a:r>
              <a:rPr lang="en-IN" sz="100" kern="1200" dirty="0">
                <a:latin typeface="Times New Roman" panose="02020603050405020304" pitchFamily="18" charset="0"/>
                <a:ea typeface="+mj-ea"/>
                <a:cs typeface="Times New Roman" panose="02020603050405020304" pitchFamily="18" charset="0"/>
              </a:rPr>
              <a:t> </a:t>
            </a:r>
            <a:r>
              <a:rPr lang="en-IN" kern="1200" dirty="0">
                <a:latin typeface="Times New Roman" panose="02020603050405020304" pitchFamily="18" charset="0"/>
                <a:ea typeface="+mj-ea"/>
                <a:cs typeface="Times New Roman" panose="02020603050405020304" pitchFamily="18" charset="0"/>
              </a:rPr>
              <a:t>M</a:t>
            </a:r>
            <a:r>
              <a:rPr lang="en-IN" sz="100" kern="1200" dirty="0">
                <a:latin typeface="Times New Roman" panose="02020603050405020304" pitchFamily="18" charset="0"/>
                <a:ea typeface="+mj-ea"/>
                <a:cs typeface="Times New Roman" panose="02020603050405020304" pitchFamily="18" charset="0"/>
              </a:rPr>
              <a:t> </a:t>
            </a:r>
            <a:r>
              <a:rPr lang="en-IN" kern="1200" dirty="0">
                <a:latin typeface="Times New Roman" panose="02020603050405020304" pitchFamily="18" charset="0"/>
                <a:ea typeface="+mj-ea"/>
                <a:cs typeface="Times New Roman" panose="02020603050405020304" pitchFamily="18" charset="0"/>
              </a:rPr>
              <a:t>I</a:t>
            </a:r>
            <a:r>
              <a:rPr lang="en-IN" sz="100" kern="1200" dirty="0">
                <a:latin typeface="Times New Roman" panose="02020603050405020304" pitchFamily="18" charset="0"/>
                <a:ea typeface="+mj-ea"/>
                <a:cs typeface="Times New Roman" panose="02020603050405020304" pitchFamily="18" charset="0"/>
              </a:rPr>
              <a:t> </a:t>
            </a:r>
            <a:r>
              <a:rPr lang="en-IN" kern="1200" dirty="0">
                <a:latin typeface="Times New Roman" panose="02020603050405020304" pitchFamily="18" charset="0"/>
                <a:ea typeface="+mj-ea"/>
                <a:cs typeface="Times New Roman" panose="02020603050405020304" pitchFamily="18" charset="0"/>
              </a:rPr>
              <a:t>S Roles</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9-1 What is a social media information system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255651" indent="-255651" defTabSz="685800">
              <a:spcAft>
                <a:spcPct val="0"/>
              </a:spcAft>
              <a:buSzPts val="2400"/>
            </a:pPr>
            <a:r>
              <a:rPr lang="en-US" sz="2400" kern="1200" dirty="0">
                <a:solidFill>
                  <a:srgbClr val="000000"/>
                </a:solidFill>
                <a:latin typeface="+mn-lt"/>
                <a:ea typeface="+mn-ea"/>
                <a:cs typeface="+mn-cs"/>
              </a:rPr>
              <a:t>Social Media Providers</a:t>
            </a:r>
          </a:p>
          <a:p>
            <a:pPr marL="741553" lvl="1" indent="-284353" defTabSz="685800">
              <a:spcAft>
                <a:spcPct val="0"/>
              </a:spcAft>
              <a:buSzPts val="2400"/>
            </a:pPr>
            <a:r>
              <a:rPr lang="en-IN" sz="2400" kern="1200" dirty="0">
                <a:solidFill>
                  <a:srgbClr val="000000"/>
                </a:solidFill>
                <a:latin typeface="+mn-lt"/>
                <a:ea typeface="+mn-ea"/>
                <a:cs typeface="+mn-cs"/>
              </a:rPr>
              <a:t>Facebook, Snapchat, LinkedIn, Twitter, Instagram, and Pinterest platforms.</a:t>
            </a:r>
          </a:p>
          <a:p>
            <a:pPr marL="741553" lvl="1" indent="-284353" defTabSz="685800">
              <a:spcAft>
                <a:spcPct val="0"/>
              </a:spcAft>
              <a:buSzPts val="2400"/>
            </a:pPr>
            <a:r>
              <a:rPr lang="en-IN" sz="2400" kern="1200" dirty="0">
                <a:solidFill>
                  <a:srgbClr val="000000"/>
                </a:solidFill>
                <a:latin typeface="+mn-lt"/>
                <a:ea typeface="+mn-ea"/>
                <a:cs typeface="+mn-cs"/>
              </a:rPr>
              <a:t>Attracting, targeting demographic groups.</a:t>
            </a:r>
            <a:endParaRPr lang="en-US" sz="2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Users</a:t>
            </a:r>
          </a:p>
          <a:p>
            <a:pPr marL="741553" lvl="1" indent="-284353" defTabSz="685800">
              <a:spcAft>
                <a:spcPct val="0"/>
              </a:spcAft>
              <a:buSzPts val="2400"/>
            </a:pPr>
            <a:r>
              <a:rPr lang="en-IN" sz="2400" kern="1200" dirty="0">
                <a:solidFill>
                  <a:srgbClr val="000000"/>
                </a:solidFill>
                <a:latin typeface="+mn-lt"/>
                <a:ea typeface="+mn-ea"/>
                <a:cs typeface="+mn-cs"/>
              </a:rPr>
              <a:t>Individuals and organizations.</a:t>
            </a:r>
            <a:endParaRPr lang="en-US" sz="2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Communities</a:t>
            </a:r>
          </a:p>
          <a:p>
            <a:pPr marL="741553" lvl="1" indent="-284353" defTabSz="685800">
              <a:spcAft>
                <a:spcPct val="0"/>
              </a:spcAft>
              <a:buSzPts val="2400"/>
            </a:pPr>
            <a:r>
              <a:rPr lang="en-US" sz="2400" kern="1200" dirty="0">
                <a:solidFill>
                  <a:srgbClr val="000000"/>
                </a:solidFill>
                <a:latin typeface="+mn-lt"/>
                <a:ea typeface="+mn-ea"/>
                <a:cs typeface="+mn-cs"/>
              </a:rPr>
              <a:t>Mutual interests that transcend familial, geographic, and organizational boundaries.</a:t>
            </a:r>
          </a:p>
        </p:txBody>
      </p:sp>
    </p:spTree>
    <p:extLst>
      <p:ext uri="{BB962C8B-B14F-4D97-AF65-F5344CB8AC3E}">
        <p14:creationId xmlns:p14="http://schemas.microsoft.com/office/powerpoint/2010/main" val="143386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 User Communities</a:t>
            </a:r>
          </a:p>
        </p:txBody>
      </p:sp>
      <p:sp>
        <p:nvSpPr>
          <p:cNvPr id="3" name="Text Placeholder 2"/>
          <p:cNvSpPr>
            <a:spLocks noGrp="1"/>
          </p:cNvSpPr>
          <p:nvPr>
            <p:ph type="body" idx="1"/>
          </p:nvPr>
        </p:nvSpPr>
        <p:spPr>
          <a:xfrm>
            <a:off x="1981200" y="1600201"/>
            <a:ext cx="8229600" cy="829235"/>
          </a:xfrm>
        </p:spPr>
        <p:txBody>
          <a:bodyPr/>
          <a:lstStyle/>
          <a:p>
            <a:pPr marL="0" indent="0">
              <a:buNone/>
            </a:pPr>
            <a:r>
              <a:rPr lang="en-US" sz="1400" dirty="0">
                <a:latin typeface="+mn-lt"/>
              </a:rPr>
              <a:t>9-1 What is a social media information system (S</a:t>
            </a:r>
            <a:r>
              <a:rPr lang="en-US" sz="100" dirty="0">
                <a:latin typeface="+mn-lt"/>
              </a:rPr>
              <a:t> </a:t>
            </a:r>
            <a:r>
              <a:rPr lang="en-US" sz="1400" dirty="0">
                <a:latin typeface="+mn-lt"/>
              </a:rPr>
              <a:t>M</a:t>
            </a:r>
            <a:r>
              <a:rPr lang="en-US" sz="100" dirty="0">
                <a:latin typeface="+mn-lt"/>
              </a:rPr>
              <a:t> </a:t>
            </a:r>
            <a:r>
              <a:rPr lang="en-US" sz="1400" dirty="0">
                <a:latin typeface="+mn-lt"/>
              </a:rPr>
              <a:t>I</a:t>
            </a:r>
            <a:r>
              <a:rPr lang="en-US" sz="100" dirty="0">
                <a:latin typeface="+mn-lt"/>
              </a:rPr>
              <a:t> </a:t>
            </a:r>
            <a:r>
              <a:rPr lang="en-US" sz="1400" dirty="0">
                <a:latin typeface="+mn-lt"/>
              </a:rPr>
              <a:t>S)?</a:t>
            </a:r>
          </a:p>
          <a:p>
            <a:pPr marL="0" indent="0">
              <a:buNone/>
            </a:pPr>
            <a:r>
              <a:rPr lang="en-US" sz="2000" b="1" dirty="0">
                <a:latin typeface="+mn-lt"/>
              </a:rPr>
              <a:t>Figure 9-3</a:t>
            </a:r>
            <a:r>
              <a:rPr lang="en-US" sz="2000" dirty="0">
                <a:latin typeface="+mn-lt"/>
              </a:rPr>
              <a:t> S</a:t>
            </a:r>
            <a:r>
              <a:rPr lang="en-US" sz="100" dirty="0">
                <a:latin typeface="+mn-lt"/>
              </a:rPr>
              <a:t> </a:t>
            </a:r>
            <a:r>
              <a:rPr lang="en-US" sz="2000" dirty="0">
                <a:latin typeface="+mn-lt"/>
              </a:rPr>
              <a:t>M Communities</a:t>
            </a:r>
          </a:p>
        </p:txBody>
      </p:sp>
      <p:pic>
        <p:nvPicPr>
          <p:cNvPr id="6" name="Picture 5" descr="Figure showing the concepts of social media communities">
            <a:extLst>
              <a:ext uri="{FF2B5EF4-FFF2-40B4-BE49-F238E27FC236}">
                <a16:creationId xmlns:a16="http://schemas.microsoft.com/office/drawing/2014/main" id="{09A5A9ED-DFAD-4F81-A572-76B69FD954F2}"/>
              </a:ext>
            </a:extLst>
          </p:cNvPr>
          <p:cNvPicPr>
            <a:picLocks noChangeAspect="1"/>
          </p:cNvPicPr>
          <p:nvPr/>
        </p:nvPicPr>
        <p:blipFill>
          <a:blip r:embed="rId3"/>
          <a:srcRect/>
          <a:stretch/>
        </p:blipFill>
        <p:spPr>
          <a:xfrm>
            <a:off x="4496035" y="2653553"/>
            <a:ext cx="3204468" cy="3719906"/>
          </a:xfrm>
          <a:prstGeom prst="rect">
            <a:avLst/>
          </a:prstGeom>
        </p:spPr>
      </p:pic>
    </p:spTree>
    <p:extLst>
      <p:ext uri="{BB962C8B-B14F-4D97-AF65-F5344CB8AC3E}">
        <p14:creationId xmlns:p14="http://schemas.microsoft.com/office/powerpoint/2010/main" val="245637892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3791</Words>
  <Application>Microsoft Macintosh PowerPoint</Application>
  <PresentationFormat>Breitbild</PresentationFormat>
  <Paragraphs>382</Paragraphs>
  <Slides>46</Slides>
  <Notes>32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46</vt:i4>
      </vt:variant>
    </vt:vector>
  </HeadingPairs>
  <TitlesOfParts>
    <vt:vector size="54" baseType="lpstr">
      <vt:lpstr>Arial</vt:lpstr>
      <vt:lpstr>Arial (Body)</vt:lpstr>
      <vt:lpstr>Calibri</vt:lpstr>
      <vt:lpstr>Noto Sans Symbols</vt:lpstr>
      <vt:lpstr>Times New Roman</vt:lpstr>
      <vt:lpstr>Verdana</vt:lpstr>
      <vt:lpstr>508 Lecture</vt:lpstr>
      <vt:lpstr>1_508 Lecture</vt:lpstr>
      <vt:lpstr>Experiencing M I S</vt:lpstr>
      <vt:lpstr>“In a mixed-reality environment, we can create anything, replace anything, and alter anything.”</vt:lpstr>
      <vt:lpstr>A R E S Application Prototype</vt:lpstr>
      <vt:lpstr>Study Questions</vt:lpstr>
      <vt:lpstr>Social Media Information System (S M I S)</vt:lpstr>
      <vt:lpstr>Convergence of Many Disciplines</vt:lpstr>
      <vt:lpstr>Number of Social Media Active Users</vt:lpstr>
      <vt:lpstr>Three S M I S Roles</vt:lpstr>
      <vt:lpstr>S M User Communities</vt:lpstr>
      <vt:lpstr>Social Media Application Providers</vt:lpstr>
      <vt:lpstr>Five Components of S M I S</vt:lpstr>
      <vt:lpstr>S M I S and Organizational Strategy</vt:lpstr>
      <vt:lpstr>S M in Value Chain Activities</vt:lpstr>
      <vt:lpstr>Social Media and the Sales and Marketing Activity</vt:lpstr>
      <vt:lpstr>Social Media and Customer Service</vt:lpstr>
      <vt:lpstr>Social Media and Inbound and Outbound Logistics</vt:lpstr>
      <vt:lpstr>Social Media and Manufacturing and Operations</vt:lpstr>
      <vt:lpstr>Social Media and Human Resources</vt:lpstr>
      <vt:lpstr>Enhanced Golf Fan</vt:lpstr>
      <vt:lpstr>9-3 How Do S M I S Increase Social Capital?</vt:lpstr>
      <vt:lpstr>What is the Value of Social Capital?</vt:lpstr>
      <vt:lpstr>How Do Social Networks Add Value to Businesses?</vt:lpstr>
      <vt:lpstr>Using Social Networking to Increase the Number of Relationships</vt:lpstr>
      <vt:lpstr>Top YouTube Channels</vt:lpstr>
      <vt:lpstr>Using Social Networks to Increase the Strength of Relationships</vt:lpstr>
      <vt:lpstr>Using Social Networks to Connect to Those with More Resources</vt:lpstr>
      <vt:lpstr>Earning Revenue from Social Media</vt:lpstr>
      <vt:lpstr>Revenue Models for Social Media</vt:lpstr>
      <vt:lpstr>Does Mobility Reduce Online Ad Revenue? (1 of 2)</vt:lpstr>
      <vt:lpstr>Does Mobility Reduce Online Ad Revenue? (2 of 2)</vt:lpstr>
      <vt:lpstr>Mobile Ad Spending</vt:lpstr>
      <vt:lpstr>Social Media Policy</vt:lpstr>
      <vt:lpstr>Intel’s Rules of Social Media Engagement </vt:lpstr>
      <vt:lpstr>Managing the Risk of Inappropriate Content</vt:lpstr>
      <vt:lpstr>Responding to Social Networking Problems</vt:lpstr>
      <vt:lpstr>Internal Risks from Social Media (1 of 2)</vt:lpstr>
      <vt:lpstr>Internal Risks from Social Media (2 of 2)</vt:lpstr>
      <vt:lpstr>The Future of Social Media</vt:lpstr>
      <vt:lpstr>How Does the Knowledge in This Chapter Help You? (1 of 2)</vt:lpstr>
      <vt:lpstr>How Does the Knowledge in This Chapter Help You? (2 of 2)</vt:lpstr>
      <vt:lpstr>Synthetic Friends</vt:lpstr>
      <vt:lpstr>Social Media/Online Reputation Manager</vt:lpstr>
      <vt:lpstr>Active Review</vt:lpstr>
      <vt:lpstr>LinkedIn</vt:lpstr>
      <vt:lpstr>LinkedIn (con’t)</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8e</dc:title>
  <dc:subject>BC3-MIS</dc:subject>
  <dc:creator>Kroenke/Boyle</dc:creator>
  <cp:keywords>Experiencing MIS</cp:keywords>
  <cp:lastModifiedBy>Dominik Böhler</cp:lastModifiedBy>
  <cp:revision>826</cp:revision>
  <dcterms:modified xsi:type="dcterms:W3CDTF">2021-02-17T09:14:44Z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