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9"/>
  </p:notesMasterIdLst>
  <p:handoutMasterIdLst>
    <p:handoutMasterId r:id="rId50"/>
  </p:handoutMasterIdLst>
  <p:sldIdLst>
    <p:sldId id="301" r:id="rId3"/>
    <p:sldId id="305" r:id="rId4"/>
    <p:sldId id="306" r:id="rId5"/>
    <p:sldId id="307" r:id="rId6"/>
    <p:sldId id="308" r:id="rId7"/>
    <p:sldId id="309" r:id="rId8"/>
    <p:sldId id="311" r:id="rId9"/>
    <p:sldId id="312" r:id="rId10"/>
    <p:sldId id="313" r:id="rId11"/>
    <p:sldId id="314" r:id="rId12"/>
    <p:sldId id="315" r:id="rId13"/>
    <p:sldId id="316" r:id="rId14"/>
    <p:sldId id="317" r:id="rId15"/>
    <p:sldId id="318" r:id="rId16"/>
    <p:sldId id="319" r:id="rId17"/>
    <p:sldId id="320" r:id="rId18"/>
    <p:sldId id="323" r:id="rId19"/>
    <p:sldId id="321" r:id="rId20"/>
    <p:sldId id="322" r:id="rId21"/>
    <p:sldId id="351" r:id="rId22"/>
    <p:sldId id="324" r:id="rId23"/>
    <p:sldId id="326" r:id="rId24"/>
    <p:sldId id="327" r:id="rId25"/>
    <p:sldId id="329" r:id="rId26"/>
    <p:sldId id="328"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6" r:id="rId43"/>
    <p:sldId id="347" r:id="rId44"/>
    <p:sldId id="348" r:id="rId45"/>
    <p:sldId id="349" r:id="rId46"/>
    <p:sldId id="350" r:id="rId47"/>
    <p:sldId id="304"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27"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27"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8" autoAdjust="0"/>
    <p:restoredTop sz="75100" autoAdjust="0"/>
  </p:normalViewPr>
  <p:slideViewPr>
    <p:cSldViewPr snapToGrid="0" snapToObjects="1">
      <p:cViewPr varScale="1">
        <p:scale>
          <a:sx n="97" d="100"/>
          <a:sy n="97" d="100"/>
        </p:scale>
        <p:origin x="1688" y="184"/>
      </p:cViewPr>
      <p:guideLst>
        <p:guide orient="horz" pos="2160"/>
        <p:guide pos="3840"/>
      </p:guideLst>
    </p:cSldViewPr>
  </p:slideViewPr>
  <p:outlineViewPr>
    <p:cViewPr>
      <p:scale>
        <a:sx n="66" d="100"/>
        <a:sy n="66" d="100"/>
      </p:scale>
      <p:origin x="0" y="-7291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8C75F1BA-7326-4D63-B91C-28A54918E63F}"/>
    <pc:docChg chg="custSel modSld">
      <pc:chgData name="Robby Roth" userId="47608e0cc0708d8b" providerId="LiveId" clId="{8C75F1BA-7326-4D63-B91C-28A54918E63F}" dt="2020-02-09T21:33:53.729" v="54" actId="962"/>
      <pc:docMkLst>
        <pc:docMk/>
      </pc:docMkLst>
      <pc:sldChg chg="modSp">
        <pc:chgData name="Robby Roth" userId="47608e0cc0708d8b" providerId="LiveId" clId="{8C75F1BA-7326-4D63-B91C-28A54918E63F}" dt="2020-02-09T21:33:53.729" v="54" actId="962"/>
        <pc:sldMkLst>
          <pc:docMk/>
          <pc:sldMk cId="4140415912" sldId="301"/>
        </pc:sldMkLst>
        <pc:picChg chg="mod">
          <ac:chgData name="Robby Roth" userId="47608e0cc0708d8b" providerId="LiveId" clId="{8C75F1BA-7326-4D63-B91C-28A54918E63F}" dt="2020-02-09T21:33:53.729" v="54" actId="962"/>
          <ac:picMkLst>
            <pc:docMk/>
            <pc:sldMk cId="4140415912" sldId="301"/>
            <ac:picMk id="8" creationId="{66F68693-04B9-45A8-9FEE-D461A6FE8391}"/>
          </ac:picMkLst>
        </pc:picChg>
      </pc:sldChg>
      <pc:sldChg chg="modSp addCm">
        <pc:chgData name="Robby Roth" userId="47608e0cc0708d8b" providerId="LiveId" clId="{8C75F1BA-7326-4D63-B91C-28A54918E63F}" dt="2020-01-30T23:52:20.954" v="3" actId="1589"/>
        <pc:sldMkLst>
          <pc:docMk/>
          <pc:sldMk cId="812284444" sldId="305"/>
        </pc:sldMkLst>
        <pc:spChg chg="mod">
          <ac:chgData name="Robby Roth" userId="47608e0cc0708d8b" providerId="LiveId" clId="{8C75F1BA-7326-4D63-B91C-28A54918E63F}" dt="2020-01-30T23:52:04.293" v="1" actId="255"/>
          <ac:spMkLst>
            <pc:docMk/>
            <pc:sldMk cId="812284444" sldId="305"/>
            <ac:spMk id="2" creationId="{00000000-0000-0000-0000-000000000000}"/>
          </ac:spMkLst>
        </pc:spChg>
        <pc:spChg chg="mod">
          <ac:chgData name="Robby Roth" userId="47608e0cc0708d8b" providerId="LiveId" clId="{8C75F1BA-7326-4D63-B91C-28A54918E63F}" dt="2020-01-30T23:51:46.199" v="0" actId="6549"/>
          <ac:spMkLst>
            <pc:docMk/>
            <pc:sldMk cId="812284444" sldId="305"/>
            <ac:spMk id="3" creationId="{00000000-0000-0000-0000-000000000000}"/>
          </ac:spMkLst>
        </pc:spChg>
      </pc:sldChg>
      <pc:sldChg chg="modSp addCm">
        <pc:chgData name="Robby Roth" userId="47608e0cc0708d8b" providerId="LiveId" clId="{8C75F1BA-7326-4D63-B91C-28A54918E63F}" dt="2020-01-30T23:52:35.468" v="5" actId="1589"/>
        <pc:sldMkLst>
          <pc:docMk/>
          <pc:sldMk cId="3235201357" sldId="309"/>
        </pc:sldMkLst>
        <pc:spChg chg="mod">
          <ac:chgData name="Robby Roth" userId="47608e0cc0708d8b" providerId="LiveId" clId="{8C75F1BA-7326-4D63-B91C-28A54918E63F}" dt="2020-01-30T23:52:31.302" v="4" actId="255"/>
          <ac:spMkLst>
            <pc:docMk/>
            <pc:sldMk cId="3235201357" sldId="309"/>
            <ac:spMk id="2" creationId="{00000000-0000-0000-0000-000000000000}"/>
          </ac:spMkLst>
        </pc:spChg>
      </pc:sldChg>
      <pc:sldChg chg="addCm">
        <pc:chgData name="Robby Roth" userId="47608e0cc0708d8b" providerId="LiveId" clId="{8C75F1BA-7326-4D63-B91C-28A54918E63F}" dt="2020-01-30T23:53:10.514" v="6" actId="1589"/>
        <pc:sldMkLst>
          <pc:docMk/>
          <pc:sldMk cId="1568606119" sldId="312"/>
        </pc:sldMkLst>
      </pc:sldChg>
      <pc:sldChg chg="addCm">
        <pc:chgData name="Robby Roth" userId="47608e0cc0708d8b" providerId="LiveId" clId="{8C75F1BA-7326-4D63-B91C-28A54918E63F}" dt="2020-01-30T23:53:59.698" v="7" actId="1589"/>
        <pc:sldMkLst>
          <pc:docMk/>
          <pc:sldMk cId="3419745098" sldId="313"/>
        </pc:sldMkLst>
      </pc:sldChg>
      <pc:sldChg chg="modSp addCm">
        <pc:chgData name="Robby Roth" userId="47608e0cc0708d8b" providerId="LiveId" clId="{8C75F1BA-7326-4D63-B91C-28A54918E63F}" dt="2020-01-30T23:54:26.311" v="17" actId="1589"/>
        <pc:sldMkLst>
          <pc:docMk/>
          <pc:sldMk cId="469559986" sldId="319"/>
        </pc:sldMkLst>
        <pc:spChg chg="mod">
          <ac:chgData name="Robby Roth" userId="47608e0cc0708d8b" providerId="LiveId" clId="{8C75F1BA-7326-4D63-B91C-28A54918E63F}" dt="2020-01-30T23:54:14.285" v="16" actId="20577"/>
          <ac:spMkLst>
            <pc:docMk/>
            <pc:sldMk cId="469559986" sldId="319"/>
            <ac:spMk id="4" creationId="{00000000-0000-0000-0000-000000000000}"/>
          </ac:spMkLst>
        </pc:spChg>
      </pc:sldChg>
      <pc:sldChg chg="addCm">
        <pc:chgData name="Robby Roth" userId="47608e0cc0708d8b" providerId="LiveId" clId="{8C75F1BA-7326-4D63-B91C-28A54918E63F}" dt="2020-01-30T23:55:23.327" v="19" actId="1589"/>
        <pc:sldMkLst>
          <pc:docMk/>
          <pc:sldMk cId="397273631" sldId="320"/>
        </pc:sldMkLst>
      </pc:sldChg>
      <pc:sldChg chg="addCm">
        <pc:chgData name="Robby Roth" userId="47608e0cc0708d8b" providerId="LiveId" clId="{8C75F1BA-7326-4D63-B91C-28A54918E63F}" dt="2020-01-30T23:55:41.891" v="20" actId="1589"/>
        <pc:sldMkLst>
          <pc:docMk/>
          <pc:sldMk cId="2662257896" sldId="323"/>
        </pc:sldMkLst>
      </pc:sldChg>
      <pc:sldChg chg="addCm">
        <pc:chgData name="Robby Roth" userId="47608e0cc0708d8b" providerId="LiveId" clId="{8C75F1BA-7326-4D63-B91C-28A54918E63F}" dt="2020-01-30T23:56:12.794" v="24" actId="1589"/>
        <pc:sldMkLst>
          <pc:docMk/>
          <pc:sldMk cId="2575253229" sldId="326"/>
        </pc:sldMkLst>
      </pc:sldChg>
      <pc:sldChg chg="modSp addCm">
        <pc:chgData name="Robby Roth" userId="47608e0cc0708d8b" providerId="LiveId" clId="{8C75F1BA-7326-4D63-B91C-28A54918E63F}" dt="2020-01-30T23:56:33.564" v="26" actId="1589"/>
        <pc:sldMkLst>
          <pc:docMk/>
          <pc:sldMk cId="3132206781" sldId="328"/>
        </pc:sldMkLst>
        <pc:spChg chg="mod">
          <ac:chgData name="Robby Roth" userId="47608e0cc0708d8b" providerId="LiveId" clId="{8C75F1BA-7326-4D63-B91C-28A54918E63F}" dt="2020-01-30T23:56:22.772" v="25" actId="20577"/>
          <ac:spMkLst>
            <pc:docMk/>
            <pc:sldMk cId="3132206781" sldId="328"/>
            <ac:spMk id="4" creationId="{00000000-0000-0000-0000-000000000000}"/>
          </ac:spMkLst>
        </pc:spChg>
      </pc:sldChg>
      <pc:sldChg chg="modSp addCm">
        <pc:chgData name="Robby Roth" userId="47608e0cc0708d8b" providerId="LiveId" clId="{8C75F1BA-7326-4D63-B91C-28A54918E63F}" dt="2020-01-30T23:56:54.750" v="28" actId="1589"/>
        <pc:sldMkLst>
          <pc:docMk/>
          <pc:sldMk cId="2162991933" sldId="330"/>
        </pc:sldMkLst>
        <pc:spChg chg="mod">
          <ac:chgData name="Robby Roth" userId="47608e0cc0708d8b" providerId="LiveId" clId="{8C75F1BA-7326-4D63-B91C-28A54918E63F}" dt="2020-01-30T23:56:44.061" v="27" actId="255"/>
          <ac:spMkLst>
            <pc:docMk/>
            <pc:sldMk cId="2162991933" sldId="330"/>
            <ac:spMk id="2" creationId="{00000000-0000-0000-0000-000000000000}"/>
          </ac:spMkLst>
        </pc:spChg>
      </pc:sldChg>
      <pc:sldChg chg="addCm">
        <pc:chgData name="Robby Roth" userId="47608e0cc0708d8b" providerId="LiveId" clId="{8C75F1BA-7326-4D63-B91C-28A54918E63F}" dt="2020-01-30T23:57:05.544" v="29" actId="1589"/>
        <pc:sldMkLst>
          <pc:docMk/>
          <pc:sldMk cId="2485118663" sldId="333"/>
        </pc:sldMkLst>
      </pc:sldChg>
      <pc:sldChg chg="modSp addCm">
        <pc:chgData name="Robby Roth" userId="47608e0cc0708d8b" providerId="LiveId" clId="{8C75F1BA-7326-4D63-B91C-28A54918E63F}" dt="2020-01-30T23:59:07.142" v="34" actId="1589"/>
        <pc:sldMkLst>
          <pc:docMk/>
          <pc:sldMk cId="192383651" sldId="336"/>
        </pc:sldMkLst>
        <pc:spChg chg="mod">
          <ac:chgData name="Robby Roth" userId="47608e0cc0708d8b" providerId="LiveId" clId="{8C75F1BA-7326-4D63-B91C-28A54918E63F}" dt="2020-01-30T23:58:49.061" v="33" actId="20577"/>
          <ac:spMkLst>
            <pc:docMk/>
            <pc:sldMk cId="192383651" sldId="336"/>
            <ac:spMk id="4" creationId="{00000000-0000-0000-0000-000000000000}"/>
          </ac:spMkLst>
        </pc:spChg>
      </pc:sldChg>
      <pc:sldChg chg="addCm">
        <pc:chgData name="Robby Roth" userId="47608e0cc0708d8b" providerId="LiveId" clId="{8C75F1BA-7326-4D63-B91C-28A54918E63F}" dt="2020-01-30T23:59:17.710" v="35" actId="1589"/>
        <pc:sldMkLst>
          <pc:docMk/>
          <pc:sldMk cId="1712043327" sldId="337"/>
        </pc:sldMkLst>
      </pc:sldChg>
      <pc:sldChg chg="modSp addCm">
        <pc:chgData name="Robby Roth" userId="47608e0cc0708d8b" providerId="LiveId" clId="{8C75F1BA-7326-4D63-B91C-28A54918E63F}" dt="2020-01-31T00:00:00.116" v="38" actId="1589"/>
        <pc:sldMkLst>
          <pc:docMk/>
          <pc:sldMk cId="2035723578" sldId="338"/>
        </pc:sldMkLst>
        <pc:spChg chg="mod">
          <ac:chgData name="Robby Roth" userId="47608e0cc0708d8b" providerId="LiveId" clId="{8C75F1BA-7326-4D63-B91C-28A54918E63F}" dt="2020-01-30T23:59:44.362" v="37" actId="20577"/>
          <ac:spMkLst>
            <pc:docMk/>
            <pc:sldMk cId="2035723578" sldId="338"/>
            <ac:spMk id="4" creationId="{00000000-0000-0000-0000-000000000000}"/>
          </ac:spMkLst>
        </pc:spChg>
      </pc:sldChg>
      <pc:sldChg chg="modSp addCm">
        <pc:chgData name="Robby Roth" userId="47608e0cc0708d8b" providerId="LiveId" clId="{8C75F1BA-7326-4D63-B91C-28A54918E63F}" dt="2020-01-31T00:00:19.556" v="41" actId="1589"/>
        <pc:sldMkLst>
          <pc:docMk/>
          <pc:sldMk cId="3660745079" sldId="340"/>
        </pc:sldMkLst>
        <pc:spChg chg="mod">
          <ac:chgData name="Robby Roth" userId="47608e0cc0708d8b" providerId="LiveId" clId="{8C75F1BA-7326-4D63-B91C-28A54918E63F}" dt="2020-01-31T00:00:10.006" v="39" actId="255"/>
          <ac:spMkLst>
            <pc:docMk/>
            <pc:sldMk cId="3660745079" sldId="340"/>
            <ac:spMk id="2" creationId="{00000000-0000-0000-0000-000000000000}"/>
          </ac:spMkLst>
        </pc:spChg>
      </pc:sldChg>
      <pc:sldChg chg="addCm">
        <pc:chgData name="Robby Roth" userId="47608e0cc0708d8b" providerId="LiveId" clId="{8C75F1BA-7326-4D63-B91C-28A54918E63F}" dt="2020-01-31T00:00:42.661" v="43" actId="1589"/>
        <pc:sldMkLst>
          <pc:docMk/>
          <pc:sldMk cId="545936238" sldId="341"/>
        </pc:sldMkLst>
      </pc:sldChg>
      <pc:sldChg chg="addCm">
        <pc:chgData name="Robby Roth" userId="47608e0cc0708d8b" providerId="LiveId" clId="{8C75F1BA-7326-4D63-B91C-28A54918E63F}" dt="2020-01-31T00:00:52.747" v="44" actId="1589"/>
        <pc:sldMkLst>
          <pc:docMk/>
          <pc:sldMk cId="2806692954" sldId="344"/>
        </pc:sldMkLst>
      </pc:sldChg>
      <pc:sldChg chg="modSp addCm">
        <pc:chgData name="Robby Roth" userId="47608e0cc0708d8b" providerId="LiveId" clId="{8C75F1BA-7326-4D63-B91C-28A54918E63F}" dt="2020-01-31T00:01:21.850" v="47" actId="1589"/>
        <pc:sldMkLst>
          <pc:docMk/>
          <pc:sldMk cId="3052341767" sldId="347"/>
        </pc:sldMkLst>
        <pc:spChg chg="mod">
          <ac:chgData name="Robby Roth" userId="47608e0cc0708d8b" providerId="LiveId" clId="{8C75F1BA-7326-4D63-B91C-28A54918E63F}" dt="2020-01-31T00:01:11.414" v="46" actId="20577"/>
          <ac:spMkLst>
            <pc:docMk/>
            <pc:sldMk cId="3052341767" sldId="347"/>
            <ac:spMk id="4" creationId="{00000000-0000-0000-0000-000000000000}"/>
          </ac:spMkLst>
        </pc:spChg>
      </pc:sldChg>
      <pc:sldChg chg="addCm">
        <pc:chgData name="Robby Roth" userId="47608e0cc0708d8b" providerId="LiveId" clId="{8C75F1BA-7326-4D63-B91C-28A54918E63F}" dt="2020-01-31T00:01:36.255" v="48" actId="1589"/>
        <pc:sldMkLst>
          <pc:docMk/>
          <pc:sldMk cId="3674205581" sldId="348"/>
        </pc:sldMkLst>
      </pc:sldChg>
      <pc:sldChg chg="addCm">
        <pc:chgData name="Robby Roth" userId="47608e0cc0708d8b" providerId="LiveId" clId="{8C75F1BA-7326-4D63-B91C-28A54918E63F}" dt="2020-01-31T00:02:01.521" v="50" actId="1589"/>
        <pc:sldMkLst>
          <pc:docMk/>
          <pc:sldMk cId="1845541575" sldId="349"/>
        </pc:sldMkLst>
      </pc:sldChg>
      <pc:sldChg chg="addCm">
        <pc:chgData name="Robby Roth" userId="47608e0cc0708d8b" providerId="LiveId" clId="{8C75F1BA-7326-4D63-B91C-28A54918E63F}" dt="2020-01-31T00:02:09.656" v="51" actId="1589"/>
        <pc:sldMkLst>
          <pc:docMk/>
          <pc:sldMk cId="2066179429" sldId="350"/>
        </pc:sldMkLst>
      </pc:sldChg>
      <pc:sldChg chg="modSp addCm">
        <pc:chgData name="Robby Roth" userId="47608e0cc0708d8b" providerId="LiveId" clId="{8C75F1BA-7326-4D63-B91C-28A54918E63F}" dt="2020-01-30T23:56:04.256" v="23" actId="1589"/>
        <pc:sldMkLst>
          <pc:docMk/>
          <pc:sldMk cId="2431629902" sldId="351"/>
        </pc:sldMkLst>
        <pc:spChg chg="mod">
          <ac:chgData name="Robby Roth" userId="47608e0cc0708d8b" providerId="LiveId" clId="{8C75F1BA-7326-4D63-B91C-28A54918E63F}" dt="2020-01-30T23:56:00.031" v="22" actId="20577"/>
          <ac:spMkLst>
            <pc:docMk/>
            <pc:sldMk cId="2431629902" sldId="351"/>
            <ac:spMk id="4" creationId="{00000000-0000-0000-0000-000000000000}"/>
          </ac:spMkLst>
        </pc:spChg>
      </pc:sldChg>
    </pc:docChg>
  </pc:docChgLst>
  <pc:docChgLst>
    <pc:chgData name="Dominik Böhler" userId="d6f71161-d1cb-4399-82c4-d80fb5b4761d" providerId="ADAL" clId="{AE099424-517C-D541-8AD6-6A25B5FADBFD}"/>
    <pc:docChg chg="custSel modSld modMainMaster modNotesMaster">
      <pc:chgData name="Dominik Böhler" userId="d6f71161-d1cb-4399-82c4-d80fb5b4761d" providerId="ADAL" clId="{AE099424-517C-D541-8AD6-6A25B5FADBFD}" dt="2021-02-17T09:17:30.518" v="12" actId="1076"/>
      <pc:docMkLst>
        <pc:docMk/>
      </pc:docMkLst>
      <pc:sldChg chg="modSp modNotes">
        <pc:chgData name="Dominik Böhler" userId="d6f71161-d1cb-4399-82c4-d80fb5b4761d" providerId="ADAL" clId="{AE099424-517C-D541-8AD6-6A25B5FADBFD}" dt="2021-02-17T09:15:49.606" v="0"/>
        <pc:sldMkLst>
          <pc:docMk/>
          <pc:sldMk cId="4140415912" sldId="301"/>
        </pc:sldMkLst>
        <pc:spChg chg="mod">
          <ac:chgData name="Dominik Böhler" userId="d6f71161-d1cb-4399-82c4-d80fb5b4761d" providerId="ADAL" clId="{AE099424-517C-D541-8AD6-6A25B5FADBFD}" dt="2021-02-17T09:15:49.606" v="0"/>
          <ac:spMkLst>
            <pc:docMk/>
            <pc:sldMk cId="4140415912" sldId="301"/>
            <ac:spMk id="2" creationId="{00000000-0000-0000-0000-000000000000}"/>
          </ac:spMkLst>
        </pc:spChg>
        <pc:spChg chg="mod">
          <ac:chgData name="Dominik Böhler" userId="d6f71161-d1cb-4399-82c4-d80fb5b4761d" providerId="ADAL" clId="{AE099424-517C-D541-8AD6-6A25B5FADBFD}" dt="2021-02-17T09:15:49.606" v="0"/>
          <ac:spMkLst>
            <pc:docMk/>
            <pc:sldMk cId="4140415912" sldId="301"/>
            <ac:spMk id="3" creationId="{00000000-0000-0000-0000-000000000000}"/>
          </ac:spMkLst>
        </pc:spChg>
        <pc:spChg chg="mod">
          <ac:chgData name="Dominik Böhler" userId="d6f71161-d1cb-4399-82c4-d80fb5b4761d" providerId="ADAL" clId="{AE099424-517C-D541-8AD6-6A25B5FADBFD}" dt="2021-02-17T09:15:49.606" v="0"/>
          <ac:spMkLst>
            <pc:docMk/>
            <pc:sldMk cId="4140415912" sldId="301"/>
            <ac:spMk id="4" creationId="{00000000-0000-0000-0000-000000000000}"/>
          </ac:spMkLst>
        </pc:spChg>
        <pc:spChg chg="mod">
          <ac:chgData name="Dominik Böhler" userId="d6f71161-d1cb-4399-82c4-d80fb5b4761d" providerId="ADAL" clId="{AE099424-517C-D541-8AD6-6A25B5FADBFD}" dt="2021-02-17T09:15:49.606" v="0"/>
          <ac:spMkLst>
            <pc:docMk/>
            <pc:sldMk cId="4140415912" sldId="301"/>
            <ac:spMk id="5" creationId="{00000000-0000-0000-0000-000000000000}"/>
          </ac:spMkLst>
        </pc:spChg>
        <pc:spChg chg="mod">
          <ac:chgData name="Dominik Böhler" userId="d6f71161-d1cb-4399-82c4-d80fb5b4761d" providerId="ADAL" clId="{AE099424-517C-D541-8AD6-6A25B5FADBFD}" dt="2021-02-17T09:15:49.606" v="0"/>
          <ac:spMkLst>
            <pc:docMk/>
            <pc:sldMk cId="4140415912" sldId="301"/>
            <ac:spMk id="6" creationId="{00000000-0000-0000-0000-000000000000}"/>
          </ac:spMkLst>
        </pc:spChg>
        <pc:spChg chg="mod">
          <ac:chgData name="Dominik Böhler" userId="d6f71161-d1cb-4399-82c4-d80fb5b4761d" providerId="ADAL" clId="{AE099424-517C-D541-8AD6-6A25B5FADBFD}" dt="2021-02-17T09:15:49.606" v="0"/>
          <ac:spMkLst>
            <pc:docMk/>
            <pc:sldMk cId="4140415912" sldId="301"/>
            <ac:spMk id="7" creationId="{00000000-0000-0000-0000-000000000000}"/>
          </ac:spMkLst>
        </pc:spChg>
        <pc:picChg chg="mod">
          <ac:chgData name="Dominik Böhler" userId="d6f71161-d1cb-4399-82c4-d80fb5b4761d" providerId="ADAL" clId="{AE099424-517C-D541-8AD6-6A25B5FADBFD}" dt="2021-02-17T09:15:49.606" v="0"/>
          <ac:picMkLst>
            <pc:docMk/>
            <pc:sldMk cId="4140415912" sldId="301"/>
            <ac:picMk id="8" creationId="{66F68693-04B9-45A8-9FEE-D461A6FE8391}"/>
          </ac:picMkLst>
        </pc:picChg>
      </pc:sldChg>
      <pc:sldChg chg="modSp modNotes">
        <pc:chgData name="Dominik Böhler" userId="d6f71161-d1cb-4399-82c4-d80fb5b4761d" providerId="ADAL" clId="{AE099424-517C-D541-8AD6-6A25B5FADBFD}" dt="2021-02-17T09:15:49.606" v="0"/>
        <pc:sldMkLst>
          <pc:docMk/>
          <pc:sldMk cId="3346985317" sldId="304"/>
        </pc:sldMkLst>
        <pc:spChg chg="mod">
          <ac:chgData name="Dominik Böhler" userId="d6f71161-d1cb-4399-82c4-d80fb5b4761d" providerId="ADAL" clId="{AE099424-517C-D541-8AD6-6A25B5FADBFD}" dt="2021-02-17T09:15:49.606" v="0"/>
          <ac:spMkLst>
            <pc:docMk/>
            <pc:sldMk cId="3346985317" sldId="304"/>
            <ac:spMk id="8" creationId="{00000000-0000-0000-0000-000000000000}"/>
          </ac:spMkLst>
        </pc:spChg>
        <pc:picChg chg="mod">
          <ac:chgData name="Dominik Böhler" userId="d6f71161-d1cb-4399-82c4-d80fb5b4761d" providerId="ADAL" clId="{AE099424-517C-D541-8AD6-6A25B5FADBFD}" dt="2021-02-17T09:15:49.606" v="0"/>
          <ac:picMkLst>
            <pc:docMk/>
            <pc:sldMk cId="3346985317" sldId="304"/>
            <ac:picMk id="4" creationId="{00000000-0000-0000-0000-000000000000}"/>
          </ac:picMkLst>
        </pc:picChg>
      </pc:sldChg>
      <pc:sldChg chg="modNotes">
        <pc:chgData name="Dominik Böhler" userId="d6f71161-d1cb-4399-82c4-d80fb5b4761d" providerId="ADAL" clId="{AE099424-517C-D541-8AD6-6A25B5FADBFD}" dt="2021-02-17T09:15:49.606" v="0"/>
        <pc:sldMkLst>
          <pc:docMk/>
          <pc:sldMk cId="812284444" sldId="305"/>
        </pc:sldMkLst>
      </pc:sldChg>
      <pc:sldChg chg="modNotes">
        <pc:chgData name="Dominik Böhler" userId="d6f71161-d1cb-4399-82c4-d80fb5b4761d" providerId="ADAL" clId="{AE099424-517C-D541-8AD6-6A25B5FADBFD}" dt="2021-02-17T09:15:49.606" v="0"/>
        <pc:sldMkLst>
          <pc:docMk/>
          <pc:sldMk cId="767960460" sldId="307"/>
        </pc:sldMkLst>
      </pc:sldChg>
      <pc:sldChg chg="modSp">
        <pc:chgData name="Dominik Böhler" userId="d6f71161-d1cb-4399-82c4-d80fb5b4761d" providerId="ADAL" clId="{AE099424-517C-D541-8AD6-6A25B5FADBFD}" dt="2021-02-17T09:15:49.606" v="0"/>
        <pc:sldMkLst>
          <pc:docMk/>
          <pc:sldMk cId="78937995" sldId="308"/>
        </pc:sldMkLst>
        <pc:spChg chg="mod">
          <ac:chgData name="Dominik Böhler" userId="d6f71161-d1cb-4399-82c4-d80fb5b4761d" providerId="ADAL" clId="{AE099424-517C-D541-8AD6-6A25B5FADBFD}" dt="2021-02-17T09:15:49.606" v="0"/>
          <ac:spMkLst>
            <pc:docMk/>
            <pc:sldMk cId="78937995" sldId="308"/>
            <ac:spMk id="4" creationId="{00000000-0000-0000-0000-000000000000}"/>
          </ac:spMkLst>
        </pc:spChg>
        <pc:picChg chg="mod">
          <ac:chgData name="Dominik Böhler" userId="d6f71161-d1cb-4399-82c4-d80fb5b4761d" providerId="ADAL" clId="{AE099424-517C-D541-8AD6-6A25B5FADBFD}" dt="2021-02-17T09:15:49.606" v="0"/>
          <ac:picMkLst>
            <pc:docMk/>
            <pc:sldMk cId="78937995" sldId="308"/>
            <ac:picMk id="7" creationId="{E7A94216-2B90-49CB-813B-B0BBC39048D2}"/>
          </ac:picMkLst>
        </pc:picChg>
      </pc:sldChg>
      <pc:sldChg chg="modSp mod modNotes">
        <pc:chgData name="Dominik Böhler" userId="d6f71161-d1cb-4399-82c4-d80fb5b4761d" providerId="ADAL" clId="{AE099424-517C-D541-8AD6-6A25B5FADBFD}" dt="2021-02-17T09:17:30.518" v="12" actId="1076"/>
        <pc:sldMkLst>
          <pc:docMk/>
          <pc:sldMk cId="1568606119" sldId="312"/>
        </pc:sldMkLst>
        <pc:spChg chg="mod">
          <ac:chgData name="Dominik Böhler" userId="d6f71161-d1cb-4399-82c4-d80fb5b4761d" providerId="ADAL" clId="{AE099424-517C-D541-8AD6-6A25B5FADBFD}" dt="2021-02-17T09:17:30.518" v="12" actId="1076"/>
          <ac:spMkLst>
            <pc:docMk/>
            <pc:sldMk cId="1568606119" sldId="312"/>
            <ac:spMk id="3" creationId="{00000000-0000-0000-0000-000000000000}"/>
          </ac:spMkLst>
        </pc:spChg>
        <pc:picChg chg="mod">
          <ac:chgData name="Dominik Böhler" userId="d6f71161-d1cb-4399-82c4-d80fb5b4761d" providerId="ADAL" clId="{AE099424-517C-D541-8AD6-6A25B5FADBFD}" dt="2021-02-17T09:17:21.587" v="10" actId="1076"/>
          <ac:picMkLst>
            <pc:docMk/>
            <pc:sldMk cId="1568606119" sldId="312"/>
            <ac:picMk id="6" creationId="{8DFE75CA-94DE-439A-BB46-31AB1AA3A152}"/>
          </ac:picMkLst>
        </pc:picChg>
      </pc:sldChg>
      <pc:sldChg chg="modNotes">
        <pc:chgData name="Dominik Böhler" userId="d6f71161-d1cb-4399-82c4-d80fb5b4761d" providerId="ADAL" clId="{AE099424-517C-D541-8AD6-6A25B5FADBFD}" dt="2021-02-17T09:15:49.606" v="0"/>
        <pc:sldMkLst>
          <pc:docMk/>
          <pc:sldMk cId="3419745098" sldId="313"/>
        </pc:sldMkLst>
      </pc:sldChg>
      <pc:sldChg chg="modNotes">
        <pc:chgData name="Dominik Böhler" userId="d6f71161-d1cb-4399-82c4-d80fb5b4761d" providerId="ADAL" clId="{AE099424-517C-D541-8AD6-6A25B5FADBFD}" dt="2021-02-17T09:15:49.606" v="0"/>
        <pc:sldMkLst>
          <pc:docMk/>
          <pc:sldMk cId="3259522905" sldId="314"/>
        </pc:sldMkLst>
      </pc:sldChg>
      <pc:sldChg chg="modNotes">
        <pc:chgData name="Dominik Böhler" userId="d6f71161-d1cb-4399-82c4-d80fb5b4761d" providerId="ADAL" clId="{AE099424-517C-D541-8AD6-6A25B5FADBFD}" dt="2021-02-17T09:15:49.606" v="0"/>
        <pc:sldMkLst>
          <pc:docMk/>
          <pc:sldMk cId="4098807696" sldId="315"/>
        </pc:sldMkLst>
      </pc:sldChg>
      <pc:sldChg chg="modNotes">
        <pc:chgData name="Dominik Böhler" userId="d6f71161-d1cb-4399-82c4-d80fb5b4761d" providerId="ADAL" clId="{AE099424-517C-D541-8AD6-6A25B5FADBFD}" dt="2021-02-17T09:15:49.606" v="0"/>
        <pc:sldMkLst>
          <pc:docMk/>
          <pc:sldMk cId="1536286363" sldId="316"/>
        </pc:sldMkLst>
      </pc:sldChg>
      <pc:sldChg chg="modNotes">
        <pc:chgData name="Dominik Böhler" userId="d6f71161-d1cb-4399-82c4-d80fb5b4761d" providerId="ADAL" clId="{AE099424-517C-D541-8AD6-6A25B5FADBFD}" dt="2021-02-17T09:15:49.606" v="0"/>
        <pc:sldMkLst>
          <pc:docMk/>
          <pc:sldMk cId="3430453862" sldId="317"/>
        </pc:sldMkLst>
      </pc:sldChg>
      <pc:sldChg chg="modNotes">
        <pc:chgData name="Dominik Böhler" userId="d6f71161-d1cb-4399-82c4-d80fb5b4761d" providerId="ADAL" clId="{AE099424-517C-D541-8AD6-6A25B5FADBFD}" dt="2021-02-17T09:15:49.606" v="0"/>
        <pc:sldMkLst>
          <pc:docMk/>
          <pc:sldMk cId="469559986" sldId="319"/>
        </pc:sldMkLst>
      </pc:sldChg>
      <pc:sldChg chg="modSp modNotes">
        <pc:chgData name="Dominik Böhler" userId="d6f71161-d1cb-4399-82c4-d80fb5b4761d" providerId="ADAL" clId="{AE099424-517C-D541-8AD6-6A25B5FADBFD}" dt="2021-02-17T09:15:49.606" v="0"/>
        <pc:sldMkLst>
          <pc:docMk/>
          <pc:sldMk cId="397273631" sldId="320"/>
        </pc:sldMkLst>
        <pc:spChg chg="mod">
          <ac:chgData name="Dominik Böhler" userId="d6f71161-d1cb-4399-82c4-d80fb5b4761d" providerId="ADAL" clId="{AE099424-517C-D541-8AD6-6A25B5FADBFD}" dt="2021-02-17T09:15:49.606" v="0"/>
          <ac:spMkLst>
            <pc:docMk/>
            <pc:sldMk cId="397273631" sldId="320"/>
            <ac:spMk id="4" creationId="{00000000-0000-0000-0000-000000000000}"/>
          </ac:spMkLst>
        </pc:spChg>
        <pc:picChg chg="mod">
          <ac:chgData name="Dominik Böhler" userId="d6f71161-d1cb-4399-82c4-d80fb5b4761d" providerId="ADAL" clId="{AE099424-517C-D541-8AD6-6A25B5FADBFD}" dt="2021-02-17T09:15:49.606" v="0"/>
          <ac:picMkLst>
            <pc:docMk/>
            <pc:sldMk cId="397273631" sldId="320"/>
            <ac:picMk id="6" creationId="{ECE8EC24-13BD-4B9F-B9E5-1C872F9213C1}"/>
          </ac:picMkLst>
        </pc:picChg>
      </pc:sldChg>
      <pc:sldChg chg="modSp modNotes">
        <pc:chgData name="Dominik Böhler" userId="d6f71161-d1cb-4399-82c4-d80fb5b4761d" providerId="ADAL" clId="{AE099424-517C-D541-8AD6-6A25B5FADBFD}" dt="2021-02-17T09:15:49.606" v="0"/>
        <pc:sldMkLst>
          <pc:docMk/>
          <pc:sldMk cId="2662257896" sldId="323"/>
        </pc:sldMkLst>
        <pc:spChg chg="mod">
          <ac:chgData name="Dominik Böhler" userId="d6f71161-d1cb-4399-82c4-d80fb5b4761d" providerId="ADAL" clId="{AE099424-517C-D541-8AD6-6A25B5FADBFD}" dt="2021-02-17T09:15:49.606" v="0"/>
          <ac:spMkLst>
            <pc:docMk/>
            <pc:sldMk cId="2662257896" sldId="323"/>
            <ac:spMk id="4" creationId="{00000000-0000-0000-0000-000000000000}"/>
          </ac:spMkLst>
        </pc:spChg>
        <pc:picChg chg="mod">
          <ac:chgData name="Dominik Böhler" userId="d6f71161-d1cb-4399-82c4-d80fb5b4761d" providerId="ADAL" clId="{AE099424-517C-D541-8AD6-6A25B5FADBFD}" dt="2021-02-17T09:15:49.606" v="0"/>
          <ac:picMkLst>
            <pc:docMk/>
            <pc:sldMk cId="2662257896" sldId="323"/>
            <ac:picMk id="6" creationId="{E65D02BB-0141-4435-9A11-11B600DEAF84}"/>
          </ac:picMkLst>
        </pc:picChg>
      </pc:sldChg>
      <pc:sldChg chg="modNotes">
        <pc:chgData name="Dominik Böhler" userId="d6f71161-d1cb-4399-82c4-d80fb5b4761d" providerId="ADAL" clId="{AE099424-517C-D541-8AD6-6A25B5FADBFD}" dt="2021-02-17T09:15:49.606" v="0"/>
        <pc:sldMkLst>
          <pc:docMk/>
          <pc:sldMk cId="3378989462" sldId="324"/>
        </pc:sldMkLst>
      </pc:sldChg>
      <pc:sldChg chg="modSp modNotes">
        <pc:chgData name="Dominik Böhler" userId="d6f71161-d1cb-4399-82c4-d80fb5b4761d" providerId="ADAL" clId="{AE099424-517C-D541-8AD6-6A25B5FADBFD}" dt="2021-02-17T09:15:49.606" v="0"/>
        <pc:sldMkLst>
          <pc:docMk/>
          <pc:sldMk cId="2575253229" sldId="326"/>
        </pc:sldMkLst>
        <pc:spChg chg="mod">
          <ac:chgData name="Dominik Böhler" userId="d6f71161-d1cb-4399-82c4-d80fb5b4761d" providerId="ADAL" clId="{AE099424-517C-D541-8AD6-6A25B5FADBFD}" dt="2021-02-17T09:15:49.606" v="0"/>
          <ac:spMkLst>
            <pc:docMk/>
            <pc:sldMk cId="2575253229" sldId="326"/>
            <ac:spMk id="3" creationId="{00000000-0000-0000-0000-000000000000}"/>
          </ac:spMkLst>
        </pc:spChg>
        <pc:picChg chg="mod">
          <ac:chgData name="Dominik Böhler" userId="d6f71161-d1cb-4399-82c4-d80fb5b4761d" providerId="ADAL" clId="{AE099424-517C-D541-8AD6-6A25B5FADBFD}" dt="2021-02-17T09:15:49.606" v="0"/>
          <ac:picMkLst>
            <pc:docMk/>
            <pc:sldMk cId="2575253229" sldId="326"/>
            <ac:picMk id="6" creationId="{00000000-0000-0000-0000-000000000000}"/>
          </ac:picMkLst>
        </pc:picChg>
      </pc:sldChg>
      <pc:sldChg chg="modNotes">
        <pc:chgData name="Dominik Böhler" userId="d6f71161-d1cb-4399-82c4-d80fb5b4761d" providerId="ADAL" clId="{AE099424-517C-D541-8AD6-6A25B5FADBFD}" dt="2021-02-17T09:15:49.606" v="0"/>
        <pc:sldMkLst>
          <pc:docMk/>
          <pc:sldMk cId="1407975684" sldId="327"/>
        </pc:sldMkLst>
      </pc:sldChg>
      <pc:sldChg chg="modNotes">
        <pc:chgData name="Dominik Böhler" userId="d6f71161-d1cb-4399-82c4-d80fb5b4761d" providerId="ADAL" clId="{AE099424-517C-D541-8AD6-6A25B5FADBFD}" dt="2021-02-17T09:15:49.606" v="0"/>
        <pc:sldMkLst>
          <pc:docMk/>
          <pc:sldMk cId="3132206781" sldId="328"/>
        </pc:sldMkLst>
      </pc:sldChg>
      <pc:sldChg chg="modSp modNotes">
        <pc:chgData name="Dominik Böhler" userId="d6f71161-d1cb-4399-82c4-d80fb5b4761d" providerId="ADAL" clId="{AE099424-517C-D541-8AD6-6A25B5FADBFD}" dt="2021-02-17T09:15:49.606" v="0"/>
        <pc:sldMkLst>
          <pc:docMk/>
          <pc:sldMk cId="1416561843" sldId="329"/>
        </pc:sldMkLst>
        <pc:spChg chg="mod">
          <ac:chgData name="Dominik Böhler" userId="d6f71161-d1cb-4399-82c4-d80fb5b4761d" providerId="ADAL" clId="{AE099424-517C-D541-8AD6-6A25B5FADBFD}" dt="2021-02-17T09:15:49.606" v="0"/>
          <ac:spMkLst>
            <pc:docMk/>
            <pc:sldMk cId="1416561843" sldId="329"/>
            <ac:spMk id="3" creationId="{00000000-0000-0000-0000-000000000000}"/>
          </ac:spMkLst>
        </pc:spChg>
        <pc:picChg chg="mod">
          <ac:chgData name="Dominik Böhler" userId="d6f71161-d1cb-4399-82c4-d80fb5b4761d" providerId="ADAL" clId="{AE099424-517C-D541-8AD6-6A25B5FADBFD}" dt="2021-02-17T09:15:49.606" v="0"/>
          <ac:picMkLst>
            <pc:docMk/>
            <pc:sldMk cId="1416561843" sldId="329"/>
            <ac:picMk id="6" creationId="{D0545C0B-0234-4898-8228-07BF25611449}"/>
          </ac:picMkLst>
        </pc:picChg>
      </pc:sldChg>
      <pc:sldChg chg="modNotes">
        <pc:chgData name="Dominik Böhler" userId="d6f71161-d1cb-4399-82c4-d80fb5b4761d" providerId="ADAL" clId="{AE099424-517C-D541-8AD6-6A25B5FADBFD}" dt="2021-02-17T09:15:49.606" v="0"/>
        <pc:sldMkLst>
          <pc:docMk/>
          <pc:sldMk cId="2162991933" sldId="330"/>
        </pc:sldMkLst>
      </pc:sldChg>
      <pc:sldChg chg="modSp modNotes">
        <pc:chgData name="Dominik Böhler" userId="d6f71161-d1cb-4399-82c4-d80fb5b4761d" providerId="ADAL" clId="{AE099424-517C-D541-8AD6-6A25B5FADBFD}" dt="2021-02-17T09:15:49.606" v="0"/>
        <pc:sldMkLst>
          <pc:docMk/>
          <pc:sldMk cId="2485118663" sldId="333"/>
        </pc:sldMkLst>
        <pc:spChg chg="mod">
          <ac:chgData name="Dominik Böhler" userId="d6f71161-d1cb-4399-82c4-d80fb5b4761d" providerId="ADAL" clId="{AE099424-517C-D541-8AD6-6A25B5FADBFD}" dt="2021-02-17T09:15:49.606" v="0"/>
          <ac:spMkLst>
            <pc:docMk/>
            <pc:sldMk cId="2485118663" sldId="333"/>
            <ac:spMk id="4" creationId="{00000000-0000-0000-0000-000000000000}"/>
          </ac:spMkLst>
        </pc:spChg>
        <pc:picChg chg="mod">
          <ac:chgData name="Dominik Böhler" userId="d6f71161-d1cb-4399-82c4-d80fb5b4761d" providerId="ADAL" clId="{AE099424-517C-D541-8AD6-6A25B5FADBFD}" dt="2021-02-17T09:15:49.606" v="0"/>
          <ac:picMkLst>
            <pc:docMk/>
            <pc:sldMk cId="2485118663" sldId="333"/>
            <ac:picMk id="6" creationId="{ED4A0241-E8B6-49C6-9162-D6041D5647C8}"/>
          </ac:picMkLst>
        </pc:picChg>
      </pc:sldChg>
      <pc:sldChg chg="modNotes">
        <pc:chgData name="Dominik Böhler" userId="d6f71161-d1cb-4399-82c4-d80fb5b4761d" providerId="ADAL" clId="{AE099424-517C-D541-8AD6-6A25B5FADBFD}" dt="2021-02-17T09:15:49.606" v="0"/>
        <pc:sldMkLst>
          <pc:docMk/>
          <pc:sldMk cId="553367237" sldId="335"/>
        </pc:sldMkLst>
      </pc:sldChg>
      <pc:sldChg chg="modSp modNotes">
        <pc:chgData name="Dominik Böhler" userId="d6f71161-d1cb-4399-82c4-d80fb5b4761d" providerId="ADAL" clId="{AE099424-517C-D541-8AD6-6A25B5FADBFD}" dt="2021-02-17T09:15:49.606" v="0"/>
        <pc:sldMkLst>
          <pc:docMk/>
          <pc:sldMk cId="192383651" sldId="336"/>
        </pc:sldMkLst>
        <pc:spChg chg="mod">
          <ac:chgData name="Dominik Böhler" userId="d6f71161-d1cb-4399-82c4-d80fb5b4761d" providerId="ADAL" clId="{AE099424-517C-D541-8AD6-6A25B5FADBFD}" dt="2021-02-17T09:15:49.606" v="0"/>
          <ac:spMkLst>
            <pc:docMk/>
            <pc:sldMk cId="192383651" sldId="336"/>
            <ac:spMk id="4" creationId="{00000000-0000-0000-0000-000000000000}"/>
          </ac:spMkLst>
        </pc:spChg>
      </pc:sldChg>
      <pc:sldChg chg="modSp modNotes">
        <pc:chgData name="Dominik Böhler" userId="d6f71161-d1cb-4399-82c4-d80fb5b4761d" providerId="ADAL" clId="{AE099424-517C-D541-8AD6-6A25B5FADBFD}" dt="2021-02-17T09:15:49.606" v="0"/>
        <pc:sldMkLst>
          <pc:docMk/>
          <pc:sldMk cId="1712043327" sldId="337"/>
        </pc:sldMkLst>
        <pc:spChg chg="mod">
          <ac:chgData name="Dominik Böhler" userId="d6f71161-d1cb-4399-82c4-d80fb5b4761d" providerId="ADAL" clId="{AE099424-517C-D541-8AD6-6A25B5FADBFD}" dt="2021-02-17T09:15:49.606" v="0"/>
          <ac:spMkLst>
            <pc:docMk/>
            <pc:sldMk cId="1712043327" sldId="337"/>
            <ac:spMk id="4" creationId="{00000000-0000-0000-0000-000000000000}"/>
          </ac:spMkLst>
        </pc:spChg>
        <pc:picChg chg="mod">
          <ac:chgData name="Dominik Böhler" userId="d6f71161-d1cb-4399-82c4-d80fb5b4761d" providerId="ADAL" clId="{AE099424-517C-D541-8AD6-6A25B5FADBFD}" dt="2021-02-17T09:15:49.606" v="0"/>
          <ac:picMkLst>
            <pc:docMk/>
            <pc:sldMk cId="1712043327" sldId="337"/>
            <ac:picMk id="6" creationId="{D775FC52-C5BF-4729-87D4-8BE0EB18139F}"/>
          </ac:picMkLst>
        </pc:picChg>
      </pc:sldChg>
      <pc:sldChg chg="modNotes">
        <pc:chgData name="Dominik Böhler" userId="d6f71161-d1cb-4399-82c4-d80fb5b4761d" providerId="ADAL" clId="{AE099424-517C-D541-8AD6-6A25B5FADBFD}" dt="2021-02-17T09:15:49.606" v="0"/>
        <pc:sldMkLst>
          <pc:docMk/>
          <pc:sldMk cId="2035723578" sldId="338"/>
        </pc:sldMkLst>
      </pc:sldChg>
      <pc:sldChg chg="modSp modNotes">
        <pc:chgData name="Dominik Böhler" userId="d6f71161-d1cb-4399-82c4-d80fb5b4761d" providerId="ADAL" clId="{AE099424-517C-D541-8AD6-6A25B5FADBFD}" dt="2021-02-17T09:15:49.606" v="0"/>
        <pc:sldMkLst>
          <pc:docMk/>
          <pc:sldMk cId="975215769" sldId="339"/>
        </pc:sldMkLst>
        <pc:spChg chg="mod">
          <ac:chgData name="Dominik Böhler" userId="d6f71161-d1cb-4399-82c4-d80fb5b4761d" providerId="ADAL" clId="{AE099424-517C-D541-8AD6-6A25B5FADBFD}" dt="2021-02-17T09:15:49.606" v="0"/>
          <ac:spMkLst>
            <pc:docMk/>
            <pc:sldMk cId="975215769" sldId="339"/>
            <ac:spMk id="4" creationId="{00000000-0000-0000-0000-000000000000}"/>
          </ac:spMkLst>
        </pc:spChg>
        <pc:graphicFrameChg chg="mod">
          <ac:chgData name="Dominik Böhler" userId="d6f71161-d1cb-4399-82c4-d80fb5b4761d" providerId="ADAL" clId="{AE099424-517C-D541-8AD6-6A25B5FADBFD}" dt="2021-02-17T09:15:49.606" v="0"/>
          <ac:graphicFrameMkLst>
            <pc:docMk/>
            <pc:sldMk cId="975215769" sldId="339"/>
            <ac:graphicFrameMk id="7" creationId="{00000000-0000-0000-0000-000000000000}"/>
          </ac:graphicFrameMkLst>
        </pc:graphicFrameChg>
      </pc:sldChg>
      <pc:sldChg chg="modSp modNotes">
        <pc:chgData name="Dominik Böhler" userId="d6f71161-d1cb-4399-82c4-d80fb5b4761d" providerId="ADAL" clId="{AE099424-517C-D541-8AD6-6A25B5FADBFD}" dt="2021-02-17T09:15:49.606" v="0"/>
        <pc:sldMkLst>
          <pc:docMk/>
          <pc:sldMk cId="3660745079" sldId="340"/>
        </pc:sldMkLst>
        <pc:spChg chg="mod">
          <ac:chgData name="Dominik Böhler" userId="d6f71161-d1cb-4399-82c4-d80fb5b4761d" providerId="ADAL" clId="{AE099424-517C-D541-8AD6-6A25B5FADBFD}" dt="2021-02-17T09:15:49.606" v="0"/>
          <ac:spMkLst>
            <pc:docMk/>
            <pc:sldMk cId="3660745079" sldId="340"/>
            <ac:spMk id="4" creationId="{00000000-0000-0000-0000-000000000000}"/>
          </ac:spMkLst>
        </pc:spChg>
        <pc:picChg chg="mod">
          <ac:chgData name="Dominik Böhler" userId="d6f71161-d1cb-4399-82c4-d80fb5b4761d" providerId="ADAL" clId="{AE099424-517C-D541-8AD6-6A25B5FADBFD}" dt="2021-02-17T09:15:49.606" v="0"/>
          <ac:picMkLst>
            <pc:docMk/>
            <pc:sldMk cId="3660745079" sldId="340"/>
            <ac:picMk id="5" creationId="{DB07CA87-B626-4DB2-8A91-8CA86C54907E}"/>
          </ac:picMkLst>
        </pc:picChg>
      </pc:sldChg>
      <pc:sldChg chg="modSp modNotes">
        <pc:chgData name="Dominik Böhler" userId="d6f71161-d1cb-4399-82c4-d80fb5b4761d" providerId="ADAL" clId="{AE099424-517C-D541-8AD6-6A25B5FADBFD}" dt="2021-02-17T09:15:49.606" v="0"/>
        <pc:sldMkLst>
          <pc:docMk/>
          <pc:sldMk cId="545936238" sldId="341"/>
        </pc:sldMkLst>
        <pc:spChg chg="mod">
          <ac:chgData name="Dominik Böhler" userId="d6f71161-d1cb-4399-82c4-d80fb5b4761d" providerId="ADAL" clId="{AE099424-517C-D541-8AD6-6A25B5FADBFD}" dt="2021-02-17T09:15:49.606" v="0"/>
          <ac:spMkLst>
            <pc:docMk/>
            <pc:sldMk cId="545936238" sldId="341"/>
            <ac:spMk id="3" creationId="{00000000-0000-0000-0000-000000000000}"/>
          </ac:spMkLst>
        </pc:spChg>
        <pc:picChg chg="mod">
          <ac:chgData name="Dominik Böhler" userId="d6f71161-d1cb-4399-82c4-d80fb5b4761d" providerId="ADAL" clId="{AE099424-517C-D541-8AD6-6A25B5FADBFD}" dt="2021-02-17T09:15:49.606" v="0"/>
          <ac:picMkLst>
            <pc:docMk/>
            <pc:sldMk cId="545936238" sldId="341"/>
            <ac:picMk id="6" creationId="{A16C42CA-0541-4D67-A445-121CA4C49F46}"/>
          </ac:picMkLst>
        </pc:picChg>
      </pc:sldChg>
      <pc:sldChg chg="modNotes">
        <pc:chgData name="Dominik Böhler" userId="d6f71161-d1cb-4399-82c4-d80fb5b4761d" providerId="ADAL" clId="{AE099424-517C-D541-8AD6-6A25B5FADBFD}" dt="2021-02-17T09:15:49.606" v="0"/>
        <pc:sldMkLst>
          <pc:docMk/>
          <pc:sldMk cId="4014753227" sldId="342"/>
        </pc:sldMkLst>
      </pc:sldChg>
      <pc:sldChg chg="modNotes">
        <pc:chgData name="Dominik Böhler" userId="d6f71161-d1cb-4399-82c4-d80fb5b4761d" providerId="ADAL" clId="{AE099424-517C-D541-8AD6-6A25B5FADBFD}" dt="2021-02-17T09:15:49.606" v="0"/>
        <pc:sldMkLst>
          <pc:docMk/>
          <pc:sldMk cId="2806692954" sldId="344"/>
        </pc:sldMkLst>
      </pc:sldChg>
      <pc:sldChg chg="modNotes">
        <pc:chgData name="Dominik Böhler" userId="d6f71161-d1cb-4399-82c4-d80fb5b4761d" providerId="ADAL" clId="{AE099424-517C-D541-8AD6-6A25B5FADBFD}" dt="2021-02-17T09:15:49.606" v="0"/>
        <pc:sldMkLst>
          <pc:docMk/>
          <pc:sldMk cId="3674205581" sldId="348"/>
        </pc:sldMkLst>
      </pc:sldChg>
      <pc:sldChg chg="modNotes">
        <pc:chgData name="Dominik Böhler" userId="d6f71161-d1cb-4399-82c4-d80fb5b4761d" providerId="ADAL" clId="{AE099424-517C-D541-8AD6-6A25B5FADBFD}" dt="2021-02-17T09:15:49.606" v="0"/>
        <pc:sldMkLst>
          <pc:docMk/>
          <pc:sldMk cId="1845541575" sldId="349"/>
        </pc:sldMkLst>
      </pc:sldChg>
      <pc:sldMasterChg chg="delSp modSp mod modSldLayout">
        <pc:chgData name="Dominik Böhler" userId="d6f71161-d1cb-4399-82c4-d80fb5b4761d" providerId="ADAL" clId="{AE099424-517C-D541-8AD6-6A25B5FADBFD}" dt="2021-02-17T09:16:02.613" v="4" actId="14100"/>
        <pc:sldMasterMkLst>
          <pc:docMk/>
          <pc:sldMasterMk cId="0" sldId="2147483659"/>
        </pc:sldMasterMkLst>
        <pc:spChg chg="mod">
          <ac:chgData name="Dominik Böhler" userId="d6f71161-d1cb-4399-82c4-d80fb5b4761d" providerId="ADAL" clId="{AE099424-517C-D541-8AD6-6A25B5FADBFD}" dt="2021-02-17T09:15:49.606" v="0"/>
          <ac:spMkLst>
            <pc:docMk/>
            <pc:sldMasterMk cId="0" sldId="2147483659"/>
            <ac:spMk id="10" creationId="{00000000-0000-0000-0000-000000000000}"/>
          </ac:spMkLst>
        </pc:spChg>
        <pc:spChg chg="mod">
          <ac:chgData name="Dominik Böhler" userId="d6f71161-d1cb-4399-82c4-d80fb5b4761d" providerId="ADAL" clId="{AE099424-517C-D541-8AD6-6A25B5FADBFD}" dt="2021-02-17T09:15:49.606" v="0"/>
          <ac:spMkLst>
            <pc:docMk/>
            <pc:sldMasterMk cId="0" sldId="2147483659"/>
            <ac:spMk id="11" creationId="{00000000-0000-0000-0000-000000000000}"/>
          </ac:spMkLst>
        </pc:spChg>
        <pc:spChg chg="mod">
          <ac:chgData name="Dominik Böhler" userId="d6f71161-d1cb-4399-82c4-d80fb5b4761d" providerId="ADAL" clId="{AE099424-517C-D541-8AD6-6A25B5FADBFD}" dt="2021-02-17T09:16:02.613" v="4" actId="14100"/>
          <ac:spMkLst>
            <pc:docMk/>
            <pc:sldMasterMk cId="0" sldId="2147483659"/>
            <ac:spMk id="12" creationId="{00000000-0000-0000-0000-000000000000}"/>
          </ac:spMkLst>
        </pc:spChg>
        <pc:spChg chg="mod">
          <ac:chgData name="Dominik Böhler" userId="d6f71161-d1cb-4399-82c4-d80fb5b4761d" providerId="ADAL" clId="{AE099424-517C-D541-8AD6-6A25B5FADBFD}" dt="2021-02-17T09:15:49.606" v="0"/>
          <ac:spMkLst>
            <pc:docMk/>
            <pc:sldMasterMk cId="0" sldId="2147483659"/>
            <ac:spMk id="13" creationId="{00000000-0000-0000-0000-000000000000}"/>
          </ac:spMkLst>
        </pc:spChg>
        <pc:spChg chg="mod">
          <ac:chgData name="Dominik Böhler" userId="d6f71161-d1cb-4399-82c4-d80fb5b4761d" providerId="ADAL" clId="{AE099424-517C-D541-8AD6-6A25B5FADBFD}" dt="2021-02-17T09:15:49.606" v="0"/>
          <ac:spMkLst>
            <pc:docMk/>
            <pc:sldMasterMk cId="0" sldId="2147483659"/>
            <ac:spMk id="14" creationId="{00000000-0000-0000-0000-000000000000}"/>
          </ac:spMkLst>
        </pc:spChg>
        <pc:spChg chg="del mod">
          <ac:chgData name="Dominik Böhler" userId="d6f71161-d1cb-4399-82c4-d80fb5b4761d" providerId="ADAL" clId="{AE099424-517C-D541-8AD6-6A25B5FADBFD}" dt="2021-02-17T09:15:59.911" v="3" actId="478"/>
          <ac:spMkLst>
            <pc:docMk/>
            <pc:sldMasterMk cId="0" sldId="2147483659"/>
            <ac:spMk id="16" creationId="{00000000-0000-0000-0000-000000000000}"/>
          </ac:spMkLst>
        </pc:spChg>
        <pc:picChg chg="del mod">
          <ac:chgData name="Dominik Böhler" userId="d6f71161-d1cb-4399-82c4-d80fb5b4761d" providerId="ADAL" clId="{AE099424-517C-D541-8AD6-6A25B5FADBFD}" dt="2021-02-17T09:15:58.225" v="2" actId="478"/>
          <ac:picMkLst>
            <pc:docMk/>
            <pc:sldMasterMk cId="0" sldId="2147483659"/>
            <ac:picMk id="15" creationId="{00000000-0000-0000-0000-000000000000}"/>
          </ac:picMkLst>
        </pc:picChg>
        <pc:sldLayoutChg chg="modSp">
          <pc:chgData name="Dominik Böhler" userId="d6f71161-d1cb-4399-82c4-d80fb5b4761d" providerId="ADAL" clId="{AE099424-517C-D541-8AD6-6A25B5FADBFD}" dt="2021-02-17T09:15:49.606" v="0"/>
          <pc:sldLayoutMkLst>
            <pc:docMk/>
            <pc:sldMasterMk cId="0" sldId="2147483659"/>
            <pc:sldLayoutMk cId="0" sldId="2147483649"/>
          </pc:sldLayoutMkLst>
          <pc:spChg chg="mod">
            <ac:chgData name="Dominik Böhler" userId="d6f71161-d1cb-4399-82c4-d80fb5b4761d" providerId="ADAL" clId="{AE099424-517C-D541-8AD6-6A25B5FADBFD}" dt="2021-02-17T09:15:49.606" v="0"/>
            <ac:spMkLst>
              <pc:docMk/>
              <pc:sldMasterMk cId="0" sldId="2147483659"/>
              <pc:sldLayoutMk cId="0" sldId="2147483649"/>
              <ac:spMk id="25"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0" sldId="2147483651"/>
          </pc:sldLayoutMkLst>
          <pc:spChg chg="mod">
            <ac:chgData name="Dominik Böhler" userId="d6f71161-d1cb-4399-82c4-d80fb5b4761d" providerId="ADAL" clId="{AE099424-517C-D541-8AD6-6A25B5FADBFD}" dt="2021-02-17T09:15:49.606" v="0"/>
            <ac:spMkLst>
              <pc:docMk/>
              <pc:sldMasterMk cId="0" sldId="2147483659"/>
              <pc:sldLayoutMk cId="0" sldId="2147483651"/>
              <ac:spMk id="38"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1"/>
              <ac:spMk id="39"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1"/>
              <ac:spMk id="40"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1"/>
              <ac:spMk id="41"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1"/>
              <ac:spMk id="42"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1"/>
              <ac:spMk id="43"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0" sldId="2147483654"/>
          </pc:sldLayoutMkLst>
          <pc:spChg chg="mod">
            <ac:chgData name="Dominik Böhler" userId="d6f71161-d1cb-4399-82c4-d80fb5b4761d" providerId="ADAL" clId="{AE099424-517C-D541-8AD6-6A25B5FADBFD}" dt="2021-02-17T09:15:49.606" v="0"/>
            <ac:spMkLst>
              <pc:docMk/>
              <pc:sldMasterMk cId="0" sldId="2147483659"/>
              <pc:sldLayoutMk cId="0" sldId="2147483654"/>
              <ac:spMk id="62"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4"/>
              <ac:spMk id="63"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4"/>
              <ac:spMk id="64"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4"/>
              <ac:spMk id="65"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4"/>
              <ac:spMk id="66"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0" sldId="2147483655"/>
          </pc:sldLayoutMkLst>
          <pc:spChg chg="mod">
            <ac:chgData name="Dominik Böhler" userId="d6f71161-d1cb-4399-82c4-d80fb5b4761d" providerId="ADAL" clId="{AE099424-517C-D541-8AD6-6A25B5FADBFD}" dt="2021-02-17T09:15:49.606" v="0"/>
            <ac:spMkLst>
              <pc:docMk/>
              <pc:sldMasterMk cId="0" sldId="2147483659"/>
              <pc:sldLayoutMk cId="0" sldId="2147483655"/>
              <ac:spMk id="69"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5"/>
              <ac:spMk id="70"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5"/>
              <ac:spMk id="71"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5"/>
              <ac:spMk id="72"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0" sldId="2147483656"/>
          </pc:sldLayoutMkLst>
          <pc:spChg chg="mod">
            <ac:chgData name="Dominik Böhler" userId="d6f71161-d1cb-4399-82c4-d80fb5b4761d" providerId="ADAL" clId="{AE099424-517C-D541-8AD6-6A25B5FADBFD}" dt="2021-02-17T09:15:49.606" v="0"/>
            <ac:spMkLst>
              <pc:docMk/>
              <pc:sldMasterMk cId="0" sldId="2147483659"/>
              <pc:sldLayoutMk cId="0" sldId="2147483656"/>
              <ac:spMk id="75"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6"/>
              <ac:spMk id="76"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6"/>
              <ac:spMk id="77"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0" sldId="2147483657"/>
          </pc:sldLayoutMkLst>
          <pc:spChg chg="mod">
            <ac:chgData name="Dominik Böhler" userId="d6f71161-d1cb-4399-82c4-d80fb5b4761d" providerId="ADAL" clId="{AE099424-517C-D541-8AD6-6A25B5FADBFD}" dt="2021-02-17T09:15:49.606" v="0"/>
            <ac:spMkLst>
              <pc:docMk/>
              <pc:sldMasterMk cId="0" sldId="2147483659"/>
              <pc:sldLayoutMk cId="0" sldId="2147483657"/>
              <ac:spMk id="80"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7"/>
              <ac:spMk id="81"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3245734942" sldId="2147483665"/>
          </pc:sldLayoutMkLst>
          <pc:spChg chg="mod">
            <ac:chgData name="Dominik Böhler" userId="d6f71161-d1cb-4399-82c4-d80fb5b4761d" providerId="ADAL" clId="{AE099424-517C-D541-8AD6-6A25B5FADBFD}" dt="2021-02-17T09:15:49.606" v="0"/>
            <ac:spMkLst>
              <pc:docMk/>
              <pc:sldMasterMk cId="0" sldId="2147483659"/>
              <pc:sldLayoutMk cId="3245734942" sldId="2147483665"/>
              <ac:spMk id="18"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3245734942" sldId="2147483665"/>
              <ac:spMk id="19"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3245734942" sldId="2147483665"/>
              <ac:spMk id="20"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3245734942" sldId="2147483665"/>
              <ac:spMk id="21"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3245734942" sldId="2147483665"/>
              <ac:spMk id="22"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2826302669" sldId="2147483666"/>
          </pc:sldLayoutMkLst>
          <pc:spChg chg="mod">
            <ac:chgData name="Dominik Böhler" userId="d6f71161-d1cb-4399-82c4-d80fb5b4761d" providerId="ADAL" clId="{AE099424-517C-D541-8AD6-6A25B5FADBFD}" dt="2021-02-17T09:15:49.606" v="0"/>
            <ac:spMkLst>
              <pc:docMk/>
              <pc:sldMasterMk cId="0" sldId="2147483659"/>
              <pc:sldLayoutMk cId="2826302669" sldId="2147483666"/>
              <ac:spMk id="54"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2826302669" sldId="2147483666"/>
              <ac:spMk id="55"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2826302669" sldId="2147483666"/>
              <ac:spMk id="56"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2826302669" sldId="2147483666"/>
              <ac:spMk id="57"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146176256" sldId="2147483667"/>
          </pc:sldLayoutMkLst>
          <pc:spChg chg="mod">
            <ac:chgData name="Dominik Böhler" userId="d6f71161-d1cb-4399-82c4-d80fb5b4761d" providerId="ADAL" clId="{AE099424-517C-D541-8AD6-6A25B5FADBFD}" dt="2021-02-17T09:15:49.606" v="0"/>
            <ac:spMkLst>
              <pc:docMk/>
              <pc:sldMasterMk cId="0" sldId="2147483659"/>
              <pc:sldLayoutMk cId="146176256" sldId="2147483667"/>
              <ac:spMk id="31"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146176256" sldId="2147483667"/>
              <ac:spMk id="32"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146176256" sldId="2147483667"/>
              <ac:spMk id="33"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146176256" sldId="2147483667"/>
              <ac:spMk id="34"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146176256" sldId="2147483667"/>
              <ac:spMk id="35"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3428980213" sldId="2147483668"/>
          </pc:sldLayoutMkLst>
          <pc:spChg chg="mod">
            <ac:chgData name="Dominik Böhler" userId="d6f71161-d1cb-4399-82c4-d80fb5b4761d" providerId="ADAL" clId="{AE099424-517C-D541-8AD6-6A25B5FADBFD}" dt="2021-02-17T09:15:49.606" v="0"/>
            <ac:spMkLst>
              <pc:docMk/>
              <pc:sldMasterMk cId="0" sldId="2147483659"/>
              <pc:sldLayoutMk cId="3428980213" sldId="2147483668"/>
              <ac:spMk id="3"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3428980213" sldId="2147483668"/>
              <ac:spMk id="5"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3428980213" sldId="2147483668"/>
              <ac:spMk id="7"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3428980213" sldId="2147483668"/>
              <ac:spMk id="9"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3428980213" sldId="2147483668"/>
              <ac:spMk id="11"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3428980213" sldId="2147483668"/>
              <ac:spMk id="25"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4044794982" sldId="2147483669"/>
          </pc:sldLayoutMkLst>
          <pc:spChg chg="mod">
            <ac:chgData name="Dominik Böhler" userId="d6f71161-d1cb-4399-82c4-d80fb5b4761d" providerId="ADAL" clId="{AE099424-517C-D541-8AD6-6A25B5FADBFD}" dt="2021-02-17T09:15:49.606" v="0"/>
            <ac:spMkLst>
              <pc:docMk/>
              <pc:sldMasterMk cId="0" sldId="2147483659"/>
              <pc:sldLayoutMk cId="4044794982" sldId="2147483669"/>
              <ac:spMk id="3"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4044794982" sldId="2147483669"/>
              <ac:spMk id="4"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4044794982" sldId="2147483669"/>
              <ac:spMk id="5"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4044794982" sldId="2147483669"/>
              <ac:spMk id="6"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4044794982" sldId="2147483669"/>
              <ac:spMk id="7"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4044794982" sldId="2147483669"/>
              <ac:spMk id="8"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4044794982" sldId="2147483669"/>
              <ac:spMk id="9"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4044794982" sldId="2147483669"/>
              <ac:spMk id="11"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4044794982" sldId="2147483669"/>
              <ac:spMk id="12"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4044794982" sldId="2147483669"/>
              <ac:spMk id="14"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4044794982" sldId="2147483669"/>
              <ac:spMk id="25"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2670276526" sldId="2147483678"/>
          </pc:sldLayoutMkLst>
          <pc:spChg chg="mod">
            <ac:chgData name="Dominik Böhler" userId="d6f71161-d1cb-4399-82c4-d80fb5b4761d" providerId="ADAL" clId="{AE099424-517C-D541-8AD6-6A25B5FADBFD}" dt="2021-02-17T09:15:49.606" v="0"/>
            <ac:spMkLst>
              <pc:docMk/>
              <pc:sldMasterMk cId="0" sldId="2147483659"/>
              <pc:sldLayoutMk cId="2670276526" sldId="2147483678"/>
              <ac:spMk id="3"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2670276526" sldId="2147483678"/>
              <ac:spMk id="9"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2670276526" sldId="2147483678"/>
              <ac:spMk id="11"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2670276526" sldId="2147483678"/>
              <ac:spMk id="13" creationId="{00000000-0000-0000-0000-000000000000}"/>
            </ac:spMkLst>
          </pc:spChg>
        </pc:sldLayoutChg>
        <pc:sldLayoutChg chg="modSp">
          <pc:chgData name="Dominik Böhler" userId="d6f71161-d1cb-4399-82c4-d80fb5b4761d" providerId="ADAL" clId="{AE099424-517C-D541-8AD6-6A25B5FADBFD}" dt="2021-02-17T09:15:49.606" v="0"/>
          <pc:sldLayoutMkLst>
            <pc:docMk/>
            <pc:sldMasterMk cId="0" sldId="2147483659"/>
            <pc:sldLayoutMk cId="2847077313" sldId="2147483679"/>
          </pc:sldLayoutMkLst>
          <pc:spChg chg="mod">
            <ac:chgData name="Dominik Böhler" userId="d6f71161-d1cb-4399-82c4-d80fb5b4761d" providerId="ADAL" clId="{AE099424-517C-D541-8AD6-6A25B5FADBFD}" dt="2021-02-17T09:15:49.606" v="0"/>
            <ac:spMkLst>
              <pc:docMk/>
              <pc:sldMasterMk cId="0" sldId="2147483659"/>
              <pc:sldLayoutMk cId="2847077313" sldId="2147483679"/>
              <ac:spMk id="3"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2847077313" sldId="2147483679"/>
              <ac:spMk id="9"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2847077313" sldId="2147483679"/>
              <ac:spMk id="10"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2847077313" sldId="2147483679"/>
              <ac:spMk id="11" creationId="{00000000-0000-0000-0000-000000000000}"/>
            </ac:spMkLst>
          </pc:spChg>
          <pc:spChg chg="mod">
            <ac:chgData name="Dominik Böhler" userId="d6f71161-d1cb-4399-82c4-d80fb5b4761d" providerId="ADAL" clId="{AE099424-517C-D541-8AD6-6A25B5FADBFD}" dt="2021-02-17T09:15:49.606" v="0"/>
            <ac:spMkLst>
              <pc:docMk/>
              <pc:sldMasterMk cId="0" sldId="2147483659"/>
              <pc:sldLayoutMk cId="2847077313" sldId="2147483679"/>
              <ac:spMk id="13" creationId="{00000000-0000-0000-0000-000000000000}"/>
            </ac:spMkLst>
          </pc:spChg>
        </pc:sldLayoutChg>
      </pc:sldMasterChg>
      <pc:sldMasterChg chg="delSp modSp mod modSldLayout">
        <pc:chgData name="Dominik Böhler" userId="d6f71161-d1cb-4399-82c4-d80fb5b4761d" providerId="ADAL" clId="{AE099424-517C-D541-8AD6-6A25B5FADBFD}" dt="2021-02-17T09:16:14.852" v="6" actId="14100"/>
        <pc:sldMasterMkLst>
          <pc:docMk/>
          <pc:sldMasterMk cId="200283969" sldId="2147483660"/>
        </pc:sldMasterMkLst>
        <pc:spChg chg="mod">
          <ac:chgData name="Dominik Böhler" userId="d6f71161-d1cb-4399-82c4-d80fb5b4761d" providerId="ADAL" clId="{AE099424-517C-D541-8AD6-6A25B5FADBFD}" dt="2021-02-17T09:15:49.606" v="0"/>
          <ac:spMkLst>
            <pc:docMk/>
            <pc:sldMasterMk cId="200283969" sldId="2147483660"/>
            <ac:spMk id="10" creationId="{00000000-0000-0000-0000-000000000000}"/>
          </ac:spMkLst>
        </pc:spChg>
        <pc:spChg chg="mod">
          <ac:chgData name="Dominik Böhler" userId="d6f71161-d1cb-4399-82c4-d80fb5b4761d" providerId="ADAL" clId="{AE099424-517C-D541-8AD6-6A25B5FADBFD}" dt="2021-02-17T09:15:49.606" v="0"/>
          <ac:spMkLst>
            <pc:docMk/>
            <pc:sldMasterMk cId="200283969" sldId="2147483660"/>
            <ac:spMk id="11" creationId="{00000000-0000-0000-0000-000000000000}"/>
          </ac:spMkLst>
        </pc:spChg>
        <pc:spChg chg="mod">
          <ac:chgData name="Dominik Böhler" userId="d6f71161-d1cb-4399-82c4-d80fb5b4761d" providerId="ADAL" clId="{AE099424-517C-D541-8AD6-6A25B5FADBFD}" dt="2021-02-17T09:16:09.305" v="5" actId="14100"/>
          <ac:spMkLst>
            <pc:docMk/>
            <pc:sldMasterMk cId="200283969" sldId="2147483660"/>
            <ac:spMk id="12" creationId="{00000000-0000-0000-0000-000000000000}"/>
          </ac:spMkLst>
        </pc:spChg>
        <pc:spChg chg="mod">
          <ac:chgData name="Dominik Böhler" userId="d6f71161-d1cb-4399-82c4-d80fb5b4761d" providerId="ADAL" clId="{AE099424-517C-D541-8AD6-6A25B5FADBFD}" dt="2021-02-17T09:15:49.606" v="0"/>
          <ac:spMkLst>
            <pc:docMk/>
            <pc:sldMasterMk cId="200283969" sldId="2147483660"/>
            <ac:spMk id="13" creationId="{00000000-0000-0000-0000-000000000000}"/>
          </ac:spMkLst>
        </pc:spChg>
        <pc:spChg chg="mod">
          <ac:chgData name="Dominik Böhler" userId="d6f71161-d1cb-4399-82c4-d80fb5b4761d" providerId="ADAL" clId="{AE099424-517C-D541-8AD6-6A25B5FADBFD}" dt="2021-02-17T09:15:49.606" v="0"/>
          <ac:spMkLst>
            <pc:docMk/>
            <pc:sldMasterMk cId="200283969" sldId="2147483660"/>
            <ac:spMk id="14" creationId="{00000000-0000-0000-0000-000000000000}"/>
          </ac:spMkLst>
        </pc:spChg>
        <pc:picChg chg="del mod">
          <ac:chgData name="Dominik Böhler" userId="d6f71161-d1cb-4399-82c4-d80fb5b4761d" providerId="ADAL" clId="{AE099424-517C-D541-8AD6-6A25B5FADBFD}" dt="2021-02-17T09:15:54.153" v="1" actId="478"/>
          <ac:picMkLst>
            <pc:docMk/>
            <pc:sldMasterMk cId="200283969" sldId="2147483660"/>
            <ac:picMk id="15" creationId="{00000000-0000-0000-0000-000000000000}"/>
          </ac:picMkLst>
        </pc:picChg>
        <pc:sldLayoutChg chg="modSp mod">
          <pc:chgData name="Dominik Böhler" userId="d6f71161-d1cb-4399-82c4-d80fb5b4761d" providerId="ADAL" clId="{AE099424-517C-D541-8AD6-6A25B5FADBFD}" dt="2021-02-17T09:16:14.852" v="6" actId="14100"/>
          <pc:sldLayoutMkLst>
            <pc:docMk/>
            <pc:sldMasterMk cId="200283969" sldId="2147483660"/>
            <pc:sldLayoutMk cId="3068857950" sldId="2147483664"/>
          </pc:sldLayoutMkLst>
          <pc:spChg chg="mod">
            <ac:chgData name="Dominik Böhler" userId="d6f71161-d1cb-4399-82c4-d80fb5b4761d" providerId="ADAL" clId="{AE099424-517C-D541-8AD6-6A25B5FADBFD}" dt="2021-02-17T09:15:49.606" v="0"/>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AE099424-517C-D541-8AD6-6A25B5FADBFD}" dt="2021-02-17T09:15:49.606" v="0"/>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AE099424-517C-D541-8AD6-6A25B5FADBFD}" dt="2021-02-17T09:15:49.606" v="0"/>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AE099424-517C-D541-8AD6-6A25B5FADBFD}" dt="2021-02-17T09:15:49.606" v="0"/>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AE099424-517C-D541-8AD6-6A25B5FADBFD}" dt="2021-02-17T09:15:49.606" v="0"/>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AE099424-517C-D541-8AD6-6A25B5FADBFD}" dt="2021-02-17T09:16:14.852" v="6" actId="14100"/>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AE099424-517C-D541-8AD6-6A25B5FADBFD}" dt="2021-02-17T09:15:49.606" v="0"/>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AE099424-517C-D541-8AD6-6A25B5FADBFD}" dt="2021-02-17T09:15:49.606" v="0"/>
            <ac:spMkLst>
              <pc:docMk/>
              <pc:sldMasterMk cId="200283969" sldId="2147483660"/>
              <pc:sldLayoutMk cId="3068857950" sldId="2147483664"/>
              <ac:spMk id="4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ea typeface="Arial"/>
              <a:cs typeface="Arial"/>
              <a:sym typeface="Arial"/>
            </a:endParaRPr>
          </a:p>
          <a:p>
            <a:pPr marL="171450" indent="-171450">
              <a:buFont typeface="Arial" panose="020B0604020202020204" pitchFamily="34" charset="0"/>
              <a:buChar char="•"/>
            </a:pPr>
            <a:r>
              <a:rPr lang="en-US" sz="1200" b="0" i="0" u="none" strike="noStrike" kern="1200" cap="none" baseline="0" dirty="0">
                <a:solidFill>
                  <a:schemeClr val="tx1"/>
                </a:solidFill>
                <a:latin typeface="Arial" panose="020B0604020202020204" pitchFamily="34" charset="0"/>
                <a:ea typeface="Arial"/>
                <a:cs typeface="Arial"/>
                <a:sym typeface="Arial"/>
              </a:rPr>
              <a:t>As a future business professional, you will be involved in the development of new technology applications to your business. You may take the lead in developing an IS project, or you might be an office manager who implements procedures and trains people in the use of systems. Or, you might become a business analyst and work as a liaison between users and technical staff.</a:t>
            </a:r>
          </a:p>
          <a:p>
            <a:pPr marL="171450" indent="-171450">
              <a:buFont typeface="Arial" panose="020B0604020202020204" pitchFamily="34" charset="0"/>
              <a:buChar char="•"/>
            </a:pPr>
            <a:r>
              <a:rPr lang="en-US" sz="1200" b="0" i="0" u="none" strike="noStrike" kern="1200" cap="none" baseline="0" dirty="0">
                <a:solidFill>
                  <a:schemeClr val="tx1"/>
                </a:solidFill>
                <a:latin typeface="Arial" panose="020B0604020202020204" pitchFamily="34" charset="0"/>
                <a:ea typeface="Arial"/>
                <a:cs typeface="Arial"/>
                <a:sym typeface="Arial"/>
              </a:rPr>
              <a:t>If nothing else, you may be asked to provide requirements and to test the system to ensure those requirements have been met. Whatever your role, it is important that you understand how processes and systems are developed and managed.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defRPr/>
            </a:pPr>
            <a:r>
              <a:rPr lang="en-US" b="1">
                <a:solidFill>
                  <a:prstClr val="black"/>
                </a:solidFill>
                <a:latin typeface="Arial" panose="020B0604020202020204" pitchFamily="34" charset="0"/>
                <a:ea typeface="+mn-ea"/>
                <a:cs typeface="+mn-cs"/>
              </a:rPr>
              <a:t>SDLC </a:t>
            </a:r>
            <a:r>
              <a:rPr lang="en-US">
                <a:solidFill>
                  <a:prstClr val="black"/>
                </a:solidFill>
                <a:latin typeface="Arial" panose="020B0604020202020204" pitchFamily="34" charset="0"/>
                <a:ea typeface="+mn-ea"/>
                <a:cs typeface="+mn-cs"/>
              </a:rPr>
              <a:t>is the traditional process used to develop information systems and applications. The IT industry developed the SDLC in the “school of hard knocks.” Many early projects met with disaster, and companies and systems developers sifted through the ashes of those disasters to determine what went wrong.</a:t>
            </a:r>
          </a:p>
          <a:p>
            <a:pPr marL="171450" lvl="0" indent="-171450" defTabSz="914400">
              <a:buFont typeface="Arial" panose="020B0604020202020204" pitchFamily="34" charset="0"/>
              <a:buChar char="•"/>
              <a:defRPr/>
            </a:pPr>
            <a:r>
              <a:rPr lang="en-US">
                <a:solidFill>
                  <a:prstClr val="black"/>
                </a:solidFill>
                <a:latin typeface="Arial" panose="020B0604020202020204" pitchFamily="34" charset="0"/>
                <a:ea typeface="+mn-ea"/>
                <a:cs typeface="+mn-cs"/>
              </a:rPr>
              <a:t>Different authors and organizations package the tasks into different numbers of phases, such as 5, 7, or 8. Here is a 5-phase SDLC.</a:t>
            </a:r>
            <a:endParaRPr lang="en-US" dirty="0">
              <a:solidFill>
                <a:prstClr val="black"/>
              </a:solidFill>
              <a:latin typeface="Arial" panose="020B0604020202020204"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44835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b="1">
                <a:solidFill>
                  <a:prstClr val="black"/>
                </a:solidFill>
                <a:latin typeface="Arial" panose="020B0604020202020204" pitchFamily="34" charset="0"/>
                <a:ea typeface="+mn-ea"/>
                <a:cs typeface="+mn-cs"/>
              </a:rPr>
              <a:t>SDLC </a:t>
            </a:r>
            <a:r>
              <a:rPr lang="en-US">
                <a:solidFill>
                  <a:prstClr val="black"/>
                </a:solidFill>
                <a:latin typeface="Arial" panose="020B0604020202020204" pitchFamily="34" charset="0"/>
                <a:ea typeface="+mn-ea"/>
                <a:cs typeface="+mn-cs"/>
              </a:rPr>
              <a:t>is the traditional process used to develop information systems and applications. The IT industry developed the SDLC in the “school of hard knocks.” Many early projects met with disaster, and companies and systems developers sifted through the ashes of those disasters to determine what went wrong.</a:t>
            </a:r>
          </a:p>
          <a:p>
            <a:pPr marL="171450" lvl="0" indent="-171450" defTabSz="914400">
              <a:buFont typeface="Arial" panose="020B0604020202020204" pitchFamily="34" charset="0"/>
              <a:buChar char="•"/>
            </a:pPr>
            <a:r>
              <a:rPr lang="en-US">
                <a:solidFill>
                  <a:prstClr val="black"/>
                </a:solidFill>
                <a:latin typeface="Arial" panose="020B0604020202020204" pitchFamily="34" charset="0"/>
                <a:ea typeface="+mn-ea"/>
                <a:cs typeface="+mn-cs"/>
              </a:rPr>
              <a:t>Different authors and organizations package the tasks into different numbers of phases, such as 5, 7, or 8. Here is a 5-phase SDLC.</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560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sz="1100" dirty="0">
                <a:solidFill>
                  <a:prstClr val="black"/>
                </a:solidFill>
                <a:latin typeface="Calibri" panose="020F0502020204030204"/>
                <a:ea typeface="+mn-ea"/>
                <a:cs typeface="+mn-cs"/>
              </a:rPr>
              <a:t>At the start, cost and schedule feasibility are only an approximation or back-of-the-envelope analysis. </a:t>
            </a:r>
          </a:p>
          <a:p>
            <a:pPr marL="171450" lvl="0" indent="-171450" defTabSz="914400">
              <a:spcBef>
                <a:spcPct val="0"/>
              </a:spcBef>
              <a:buFontTx/>
              <a:buChar char="•"/>
            </a:pPr>
            <a:r>
              <a:rPr lang="en-US" sz="1100" dirty="0">
                <a:solidFill>
                  <a:prstClr val="black"/>
                </a:solidFill>
                <a:latin typeface="Calibri" panose="020F0502020204030204"/>
                <a:ea typeface="+mn-ea"/>
                <a:cs typeface="+mn-cs"/>
              </a:rPr>
              <a:t>Eliminate any obviously infeasible ideas as soon as possible.</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scope might be defined by specifying the users, or the business processes, or the plants, offices, and factories that will be involved.</a:t>
            </a:r>
            <a:endParaRPr lang="en-US" sz="1100"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3235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Normally, consists of both IS professionals and user representatives. Project manager and IS professionals can be in-house personnel or outside contractors.</a:t>
            </a:r>
          </a:p>
          <a:p>
            <a:pPr marL="171450" lvl="0" indent="-171450" defTabSz="914400">
              <a:spcBef>
                <a:spcPct val="0"/>
              </a:spcBef>
              <a:buFontTx/>
              <a:buChar char="•"/>
            </a:pPr>
            <a:r>
              <a:rPr lang="en-US" b="1">
                <a:solidFill>
                  <a:prstClr val="black"/>
                </a:solidFill>
                <a:latin typeface="Calibri" panose="020F0502020204030204"/>
                <a:ea typeface="+mn-ea"/>
                <a:cs typeface="+mn-cs"/>
              </a:rPr>
              <a:t>Business analysts </a:t>
            </a:r>
            <a:r>
              <a:rPr lang="en-US">
                <a:solidFill>
                  <a:prstClr val="black"/>
                </a:solidFill>
                <a:latin typeface="Calibri" panose="020F0502020204030204"/>
                <a:ea typeface="+mn-ea"/>
                <a:cs typeface="+mn-cs"/>
              </a:rPr>
              <a:t>specialize in understanding business needs, strategies, and goals and helping businesses implement systems to accomplish competitive strategies. </a:t>
            </a:r>
          </a:p>
          <a:p>
            <a:pPr marL="171450" lvl="0" indent="-171450" defTabSz="914400">
              <a:spcBef>
                <a:spcPct val="0"/>
              </a:spcBef>
              <a:buFontTx/>
              <a:buChar char="•"/>
            </a:pPr>
            <a:r>
              <a:rPr lang="en-US" b="1">
                <a:solidFill>
                  <a:prstClr val="black"/>
                </a:solidFill>
                <a:latin typeface="Calibri" panose="020F0502020204030204"/>
                <a:ea typeface="+mn-ea"/>
                <a:cs typeface="+mn-cs"/>
              </a:rPr>
              <a:t>Systems analysts </a:t>
            </a:r>
            <a:r>
              <a:rPr lang="en-US">
                <a:solidFill>
                  <a:prstClr val="black"/>
                </a:solidFill>
                <a:latin typeface="Calibri" panose="020F0502020204030204"/>
                <a:ea typeface="+mn-ea"/>
                <a:cs typeface="+mn-cs"/>
              </a:rPr>
              <a:t>are IT professionals who understand both business and technology.</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9411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This is the most important phase in the systems development. If the requirements are wrong, the system will be wrong. If the requirements are determined completely and correctly, then design and implementation will be easier and more likely to result in system success.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15806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Expense is often justified for greater clarity and completeness of requirements, and because parts of prototype can be reused in operational system.</a:t>
            </a:r>
          </a:p>
          <a:p>
            <a:pPr marL="171450" lvl="0" indent="-171450" defTabSz="914400">
              <a:buFont typeface="Arial" panose="020B0604020202020204" pitchFamily="34" charset="0"/>
              <a:buChar char="•"/>
            </a:pPr>
            <a:r>
              <a:rPr lang="en-US">
                <a:solidFill>
                  <a:prstClr val="black"/>
                </a:solidFill>
                <a:latin typeface="Arial" panose="020B0604020202020204" pitchFamily="34" charset="0"/>
                <a:ea typeface="+mn-ea"/>
                <a:cs typeface="+mn-cs"/>
              </a:rPr>
              <a:t>Will we obtain sufficient return to justify these estimated costs? At ARES, Zev most likely asked for a prototype because he didn’t like the price tag for developing the multiple applications for multiple systems.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32446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Team determines hardware specifications required for the application.</a:t>
            </a:r>
          </a:p>
          <a:p>
            <a:pPr marL="171450" lvl="0" indent="-171450" defTabSz="914400">
              <a:spcBef>
                <a:spcPct val="0"/>
              </a:spcBef>
              <a:buFontTx/>
              <a:buChar char="•"/>
            </a:pPr>
            <a:r>
              <a:rPr lang="en-US">
                <a:solidFill>
                  <a:prstClr val="black"/>
                </a:solidFill>
                <a:latin typeface="Calibri" panose="020F0502020204030204"/>
                <a:ea typeface="+mn-ea"/>
                <a:cs typeface="+mn-cs"/>
              </a:rPr>
              <a:t>Program design depends on the source of the programs. For off-the-shelf software, team must determine candidate products and evaluate them against the requirements. For off-the-shelf with alteration programs, team identifies products to be acquired off-the-shelf, then determines alterations required. For custom-developed programs, team produces design documentation for writing program code.</a:t>
            </a:r>
          </a:p>
          <a:p>
            <a:pPr marL="171450" lvl="0" indent="-171450" defTabSz="914400">
              <a:spcBef>
                <a:spcPct val="0"/>
              </a:spcBef>
              <a:buFontTx/>
              <a:buChar char="•"/>
            </a:pPr>
            <a:r>
              <a:rPr lang="en-US">
                <a:solidFill>
                  <a:prstClr val="black"/>
                </a:solidFill>
                <a:latin typeface="Calibri" panose="020F0502020204030204"/>
                <a:ea typeface="+mn-ea"/>
                <a:cs typeface="+mn-cs"/>
              </a:rPr>
              <a:t>The prototype can be useful in this phase also.</a:t>
            </a:r>
          </a:p>
          <a:p>
            <a:pPr marL="171450" lvl="0" indent="-171450" defTabSz="914400">
              <a:buFont typeface="Arial" panose="020B0604020202020204" pitchFamily="34" charset="0"/>
              <a:buChar char="•"/>
            </a:pPr>
            <a:r>
              <a:rPr lang="en-US">
                <a:solidFill>
                  <a:prstClr val="black"/>
                </a:solidFill>
                <a:latin typeface="Arial" panose="020B0604020202020204" pitchFamily="34" charset="0"/>
                <a:ea typeface="+mn-ea"/>
                <a:cs typeface="+mn-cs"/>
              </a:rPr>
              <a:t>Design involves developing job descriptions for the various roles. These descriptions detail responsibilities, skills needed, training required, and so forth.</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72933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Team designs each component by developing alternatives, evaluating each alternative against requirements, and selecting among those alternatives. </a:t>
            </a:r>
          </a:p>
          <a:p>
            <a:pPr marL="171450" lvl="0" indent="-171450" defTabSz="914400">
              <a:spcBef>
                <a:spcPct val="0"/>
              </a:spcBef>
              <a:buFontTx/>
              <a:buChar char="•"/>
            </a:pPr>
            <a:r>
              <a:rPr lang="en-US">
                <a:solidFill>
                  <a:prstClr val="black"/>
                </a:solidFill>
                <a:latin typeface="Calibri" panose="020F0502020204030204"/>
                <a:ea typeface="+mn-ea"/>
                <a:cs typeface="+mn-cs"/>
              </a:rPr>
              <a:t>Accurate requirements are critical; if they are incomplete or wrong, then they will be poor guides for evaluation.</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1168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For ARES, data will be stored in the cloud and perhaps some application processing done there.</a:t>
            </a:r>
          </a:p>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Hardware design dec</a:t>
            </a:r>
            <a:r>
              <a:rPr lang="en-US">
                <a:solidFill>
                  <a:prstClr val="black"/>
                </a:solidFill>
                <a:latin typeface="Arial" panose="020B0604020202020204" pitchFamily="34" charset="0"/>
                <a:ea typeface="+mn-ea"/>
                <a:cs typeface="+mn-cs"/>
              </a:rPr>
              <a:t>ision involves interaction with software design.</a:t>
            </a:r>
          </a:p>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Which mixed-reality devices will they want to support in addition to HoloLens?</a:t>
            </a:r>
          </a:p>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If ARES uses a Web application, the project can afford to support more devices than if it must create native applications for every device type.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6864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Usually, teams of systems analysts and key users design procedures. </a:t>
            </a:r>
          </a:p>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Procedures for both users and operations personnel.</a:t>
            </a:r>
          </a:p>
          <a:p>
            <a:pPr marL="171450" lvl="0" indent="-171450" defTabSz="914400">
              <a:buFont typeface="Arial" panose="020B0604020202020204" pitchFamily="34" charset="0"/>
              <a:buChar char="•"/>
            </a:pPr>
            <a:endParaRPr lang="en-US">
              <a:solidFill>
                <a:prstClr val="black"/>
              </a:solidFill>
              <a:latin typeface="Calibri" panose="020F0502020204030204"/>
              <a:ea typeface="+mn-ea"/>
              <a:cs typeface="+mn-cs"/>
            </a:endParaRPr>
          </a:p>
          <a:p>
            <a:pPr lvl="0" defTabSz="914400"/>
            <a:r>
              <a:rPr lang="en-US">
                <a:solidFill>
                  <a:prstClr val="black"/>
                </a:solidFill>
                <a:latin typeface="Calibri" panose="020F0502020204030204"/>
                <a:ea typeface="+mn-ea"/>
                <a:cs typeface="+mn-cs"/>
              </a:rPr>
              <a:t>Procedures need to be developed for normal, backup, and failure recovery operations, as summarized in Figure 12-7. Procedures for both users and operations personnel. Procedures need to be developed for normal, backup, and failure recovery operations, as summarized in Figure 12-7. Usually, teams of systems analysts and key users design the procedures.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75595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spcBef>
                <a:spcPct val="0"/>
              </a:spcBef>
            </a:pPr>
            <a:r>
              <a:rPr lang="en-US">
                <a:solidFill>
                  <a:prstClr val="black"/>
                </a:solidFill>
                <a:latin typeface="Arial" panose="020B0604020202020204" pitchFamily="34" charset="0"/>
                <a:ea typeface="+mn-ea"/>
                <a:cs typeface="Arial" panose="020B0604020202020204" pitchFamily="34" charset="0"/>
              </a:rPr>
              <a:t>GOALS</a:t>
            </a:r>
          </a:p>
          <a:p>
            <a:pPr lvl="0" defTabSz="914400"/>
            <a:r>
              <a:rPr lang="en-US">
                <a:solidFill>
                  <a:prstClr val="black"/>
                </a:solidFill>
                <a:latin typeface="Arial" panose="020B0604020202020204" pitchFamily="34" charset="0"/>
                <a:ea typeface="+mn-ea"/>
                <a:cs typeface="Arial" panose="020B0604020202020204" pitchFamily="34" charset="0"/>
              </a:rPr>
              <a:t>Use the ARES system to:</a:t>
            </a:r>
          </a:p>
          <a:p>
            <a:pPr marL="171450" lvl="0" indent="-171450" defTabSz="914400">
              <a:buFont typeface="Arial" panose="020B0604020202020204" pitchFamily="34" charset="0"/>
              <a:buChar char="•"/>
            </a:pPr>
            <a:r>
              <a:rPr lang="en-US">
                <a:solidFill>
                  <a:prstClr val="black"/>
                </a:solidFill>
                <a:latin typeface="Arial" panose="020B0604020202020204" pitchFamily="34" charset="0"/>
                <a:ea typeface="+mn-ea"/>
                <a:cs typeface="+mn-cs"/>
              </a:rPr>
              <a:t>Demonstrate a typical software development meeting in a small startup.</a:t>
            </a:r>
          </a:p>
          <a:p>
            <a:pPr marL="171450" lvl="0" indent="-171450" defTabSz="914400">
              <a:buFont typeface="Arial" panose="020B0604020202020204" pitchFamily="34" charset="0"/>
              <a:buChar char="•"/>
            </a:pPr>
            <a:r>
              <a:rPr lang="en-US">
                <a:solidFill>
                  <a:prstClr val="black"/>
                </a:solidFill>
                <a:latin typeface="Arial" panose="020B0604020202020204" pitchFamily="34" charset="0"/>
                <a:ea typeface="+mn-ea"/>
                <a:cs typeface="+mn-cs"/>
              </a:rPr>
              <a:t>Show the wide range in development options and costs that can exist.</a:t>
            </a:r>
          </a:p>
          <a:p>
            <a:pPr marL="171450" lvl="0" indent="-171450" defTabSz="914400">
              <a:buFont typeface="Arial" panose="020B0604020202020204" pitchFamily="34" charset="0"/>
              <a:buChar char="•"/>
            </a:pPr>
            <a:r>
              <a:rPr lang="en-US">
                <a:solidFill>
                  <a:prstClr val="black"/>
                </a:solidFill>
                <a:latin typeface="Arial" panose="020B0604020202020204" pitchFamily="34" charset="0"/>
                <a:ea typeface="+mn-ea"/>
                <a:cs typeface="+mn-cs"/>
              </a:rPr>
              <a:t>Illustrate the use of a prototype for reducing risk.</a:t>
            </a:r>
          </a:p>
          <a:p>
            <a:pPr marL="171450" lvl="0" indent="-171450" defTabSz="914400">
              <a:buFont typeface="Arial" panose="020B0604020202020204" pitchFamily="34" charset="0"/>
              <a:buChar char="•"/>
            </a:pPr>
            <a:r>
              <a:rPr lang="en-US">
                <a:solidFill>
                  <a:prstClr val="black"/>
                </a:solidFill>
                <a:latin typeface="Arial" panose="020B0604020202020204" pitchFamily="34" charset="0"/>
                <a:ea typeface="+mn-ea"/>
                <a:cs typeface="+mn-cs"/>
              </a:rPr>
              <a:t>Provide a setting for a discussion of scrum.</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25235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a:solidFill>
                  <a:prstClr val="black"/>
                </a:solidFill>
                <a:latin typeface="Calibri" panose="020F0502020204030204"/>
                <a:ea typeface="+mn-ea"/>
                <a:cs typeface="+mn-cs"/>
              </a:rPr>
              <a:t>In-class exercise. Identify any potential drawbacks or complications that may arise from this connectivity?</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57855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a:solidFill>
                  <a:prstClr val="black"/>
                </a:solidFill>
                <a:latin typeface="Calibri" panose="020F0502020204030204"/>
                <a:ea typeface="+mn-ea"/>
                <a:cs typeface="+mn-cs"/>
              </a:rPr>
              <a:t>What are the potential pitfalls of drastically </a:t>
            </a:r>
            <a:r>
              <a:rPr lang="en-US" i="1">
                <a:solidFill>
                  <a:prstClr val="black"/>
                </a:solidFill>
                <a:latin typeface="Calibri" panose="020F0502020204030204"/>
                <a:ea typeface="+mn-ea"/>
                <a:cs typeface="+mn-cs"/>
              </a:rPr>
              <a:t>increasing </a:t>
            </a:r>
            <a:r>
              <a:rPr lang="en-US">
                <a:solidFill>
                  <a:prstClr val="black"/>
                </a:solidFill>
                <a:latin typeface="Calibri" panose="020F0502020204030204"/>
                <a:ea typeface="+mn-ea"/>
                <a:cs typeface="+mn-cs"/>
              </a:rPr>
              <a:t>the number of financial transactions you or a company is responsible for in a given period of time (e.g., buying groceries or raw materials in very small quantities)?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0547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b="1">
                <a:solidFill>
                  <a:prstClr val="black"/>
                </a:solidFill>
                <a:latin typeface="Arial" panose="020B0604020202020204" pitchFamily="34" charset="0"/>
                <a:ea typeface="+mn-ea"/>
                <a:cs typeface="+mn-cs"/>
              </a:rPr>
              <a:t>Implementation </a:t>
            </a:r>
            <a:r>
              <a:rPr lang="en-US">
                <a:solidFill>
                  <a:prstClr val="black"/>
                </a:solidFill>
                <a:latin typeface="Arial" panose="020B0604020202020204" pitchFamily="34" charset="0"/>
                <a:ea typeface="+mn-ea"/>
                <a:cs typeface="+mn-cs"/>
              </a:rPr>
              <a:t>has two meanings. It could mean to implement the information systems components only, or it could mean to implement the information system and the business processes that use the system.</a:t>
            </a:r>
          </a:p>
          <a:p>
            <a:pPr marL="171450" lvl="0" indent="-171450" defTabSz="914400">
              <a:buFont typeface="Arial" panose="020B0604020202020204" pitchFamily="34" charset="0"/>
              <a:buChar char="•"/>
            </a:pPr>
            <a:r>
              <a:rPr lang="en-US">
                <a:solidFill>
                  <a:prstClr val="black"/>
                </a:solidFill>
                <a:latin typeface="Arial" panose="020B0604020202020204" pitchFamily="34" charset="0"/>
                <a:ea typeface="+mn-ea"/>
                <a:cs typeface="+mn-cs"/>
              </a:rPr>
              <a:t>A </a:t>
            </a:r>
            <a:r>
              <a:rPr lang="en-US" b="1">
                <a:solidFill>
                  <a:prstClr val="black"/>
                </a:solidFill>
                <a:latin typeface="Arial" panose="020B0604020202020204" pitchFamily="34" charset="0"/>
                <a:ea typeface="+mn-ea"/>
                <a:cs typeface="+mn-cs"/>
              </a:rPr>
              <a:t>test plan</a:t>
            </a:r>
            <a:r>
              <a:rPr lang="en-US">
                <a:solidFill>
                  <a:prstClr val="black"/>
                </a:solidFill>
                <a:latin typeface="Arial" panose="020B0604020202020204" pitchFamily="34" charset="0"/>
                <a:ea typeface="+mn-ea"/>
                <a:cs typeface="+mn-cs"/>
              </a:rPr>
              <a:t>, which is a formal description of the system’s response to use and misuse scenarios, is written. Professional test engineers, called product quality assurance (PQA) test engineers, are hired for this task. Teams of these engineers are augmented by users as well.</a:t>
            </a:r>
            <a:endParaRPr lang="en-US" sz="1000"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98079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A </a:t>
            </a:r>
            <a:r>
              <a:rPr lang="en-US" b="1">
                <a:solidFill>
                  <a:prstClr val="black"/>
                </a:solidFill>
                <a:latin typeface="Calibri" panose="020F0502020204030204"/>
                <a:ea typeface="+mn-ea"/>
                <a:cs typeface="+mn-cs"/>
              </a:rPr>
              <a:t>test plan </a:t>
            </a:r>
            <a:r>
              <a:rPr lang="en-US">
                <a:solidFill>
                  <a:prstClr val="black"/>
                </a:solidFill>
                <a:latin typeface="Calibri" panose="020F0502020204030204"/>
                <a:ea typeface="+mn-ea"/>
                <a:cs typeface="+mn-cs"/>
              </a:rPr>
              <a:t>consists of sequences of actions that users will take when using the new system. Test plans include not only the normal actions that users will take, but also incorrect actions. A comprehensive test plan should cause every line of program code to be executed. </a:t>
            </a:r>
          </a:p>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Test plan should cause every error message to be displayed. Testing, retesting, and re-retesting consume huge amounts of labor. Often, developers can reduce the labor cost of testing by writing programs that invoke system features automatically.</a:t>
            </a:r>
          </a:p>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PQA personnel usually construct the test plan with the advice and assistance of users. PQA test engineers perform testing, and supervise user test activity. Many PQA professionals are programmers who write automated test programs.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70664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Calibri" panose="020F0502020204030204"/>
                <a:ea typeface="+mn-ea"/>
                <a:cs typeface="+mn-cs"/>
              </a:rPr>
              <a:t>IS professionals recommend any of first three, depending on circumstances. In most cases, avoid “taking the plunge!”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12319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defRPr/>
            </a:pPr>
            <a:r>
              <a:rPr lang="en-US">
                <a:solidFill>
                  <a:prstClr val="black"/>
                </a:solidFill>
                <a:latin typeface="Calibri" panose="020F0502020204030204"/>
                <a:ea typeface="+mn-ea"/>
                <a:cs typeface="+mn-cs"/>
              </a:rPr>
              <a:t>Figure 12-9 shows design and implementation for the Five Components.</a:t>
            </a:r>
          </a:p>
          <a:p>
            <a:pPr marL="171450" lvl="0" indent="-171450" defTabSz="914400">
              <a:spcBef>
                <a:spcPct val="0"/>
              </a:spcBef>
              <a:buFontTx/>
              <a:buChar char="•"/>
              <a:defRPr/>
            </a:pPr>
            <a:r>
              <a:rPr lang="en-US">
                <a:solidFill>
                  <a:prstClr val="black"/>
                </a:solidFill>
                <a:latin typeface="Calibri" panose="020F0502020204030204"/>
                <a:ea typeface="+mn-ea"/>
                <a:cs typeface="+mn-cs"/>
              </a:rPr>
              <a:t>This table summarizes the tasks for five IS components during the design and implementation phases. </a:t>
            </a:r>
          </a:p>
          <a:p>
            <a:pPr marL="171450" lvl="0" indent="-171450" defTabSz="914400">
              <a:spcBef>
                <a:spcPct val="0"/>
              </a:spcBef>
              <a:buFontTx/>
              <a:buChar char="•"/>
              <a:defRPr/>
            </a:pPr>
            <a:endParaRPr lang="en-US">
              <a:solidFill>
                <a:prstClr val="black"/>
              </a:solidFill>
              <a:latin typeface="Calibri" panose="020F0502020204030204"/>
              <a:ea typeface="+mn-ea"/>
              <a:cs typeface="+mn-cs"/>
            </a:endParaRPr>
          </a:p>
          <a:p>
            <a:pPr marL="171450" lvl="0" indent="-171450" defTabSz="914400">
              <a:spcBef>
                <a:spcPct val="0"/>
              </a:spcBef>
              <a:buFontTx/>
              <a:buChar char="•"/>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06988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defRPr/>
            </a:pPr>
            <a:r>
              <a:rPr lang="en-US" dirty="0">
                <a:solidFill>
                  <a:prstClr val="black"/>
                </a:solidFill>
                <a:latin typeface="Calibri" panose="020F0502020204030204"/>
                <a:ea typeface="+mn-ea"/>
                <a:cs typeface="+mn-cs"/>
              </a:rPr>
              <a:t>There needs to be a means for tracking both failures and requests for enhancements to meet new requirements. Many organizations find it necessary to develop a tracking database. This database contains a description of failures and enhancements, who reported them, who made the fix or enhancement, status of that work, and whether the fix or enhancement was tested and verified by the originator.</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IS personnel prioritize system problems according to their severity. </a:t>
            </a:r>
            <a:endParaRPr lang="en-US" sz="1050"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195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The process is supposed to operate in a sequence of non-repetitive phases. For example, the team completes the requirements phase and goes over the waterfall into the design phase and on through the process. </a:t>
            </a:r>
          </a:p>
          <a:p>
            <a:pPr marL="171450" lvl="0" indent="-171450" defTabSz="914400">
              <a:buFont typeface="Arial" panose="020B0604020202020204" pitchFamily="34" charset="0"/>
              <a:buChar char="•"/>
            </a:pPr>
            <a:r>
              <a:rPr lang="en-US">
                <a:solidFill>
                  <a:prstClr val="black"/>
                </a:solidFill>
                <a:latin typeface="Calibri" panose="020F0502020204030204"/>
                <a:ea typeface="+mn-ea"/>
                <a:cs typeface="+mn-cs"/>
              </a:rPr>
              <a:t>Waterfall rarely works smoothly, causing development team to go back and forth, raising costs and delaying project.</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8265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spcBef>
                <a:spcPct val="0"/>
              </a:spcBef>
            </a:pPr>
            <a:r>
              <a:rPr lang="en-US" sz="1100" b="1" dirty="0">
                <a:solidFill>
                  <a:prstClr val="black"/>
                </a:solidFill>
                <a:latin typeface="Calibri" panose="020F0502020204030204"/>
                <a:ea typeface="+mn-ea"/>
                <a:cs typeface="+mn-cs"/>
              </a:rPr>
              <a:t>GOALS</a:t>
            </a:r>
          </a:p>
          <a:p>
            <a:pPr marL="228600" indent="-228600">
              <a:spcBef>
                <a:spcPct val="0"/>
              </a:spcBef>
              <a:buAutoNum type="arabicPeriod"/>
            </a:pPr>
            <a:r>
              <a:rPr lang="en-US" sz="1100" dirty="0"/>
              <a:t>According to the definitions of the ethical principles previously defined in this book: </a:t>
            </a:r>
          </a:p>
          <a:p>
            <a:pPr marL="685800" lvl="1" indent="-228600">
              <a:spcBef>
                <a:spcPct val="0"/>
              </a:spcBef>
              <a:buAutoNum type="alphaLcPeriod"/>
            </a:pPr>
            <a:r>
              <a:rPr lang="en-US" sz="1100" dirty="0"/>
              <a:t>Do you think intentionally slowing down a device without customers knowing is ethical according to the categorical imperative?  </a:t>
            </a:r>
          </a:p>
          <a:p>
            <a:pPr marL="685800" lvl="1" indent="-228600">
              <a:spcBef>
                <a:spcPct val="0"/>
              </a:spcBef>
              <a:buAutoNum type="alphaLcPeriod"/>
            </a:pPr>
            <a:r>
              <a:rPr lang="en-US" sz="1100" dirty="0"/>
              <a:t>Do you think intentionally slowing down a device without customers knowing is ethical according to the utilitarian perspective? </a:t>
            </a:r>
          </a:p>
          <a:p>
            <a:pPr marL="0" indent="0">
              <a:spcBef>
                <a:spcPct val="0"/>
              </a:spcBef>
              <a:buNone/>
            </a:pPr>
            <a:r>
              <a:rPr lang="en-US" sz="1100" dirty="0"/>
              <a:t>2. How would you feel if you were asked to write software that intentionally slowed down a product over time without customers knowing about it? Do you think other types of companies may be engaged in similar tactics? How would this benefit those companies? </a:t>
            </a:r>
          </a:p>
          <a:p>
            <a:pPr marL="0" indent="0">
              <a:spcBef>
                <a:spcPct val="0"/>
              </a:spcBef>
              <a:buNone/>
            </a:pPr>
            <a:r>
              <a:rPr lang="en-US" sz="1100" dirty="0"/>
              <a:t>3. Suppose the company producing the leading operating system slowly adds in more “features” that progressively increase processing power requirements (i.e., slows down the device). This would cause users to have to purchase a new device (laptop, desktop, tablet, or phone) every couple of years. How might hardware and software companies benefit from an increasingly inefficient operating system? Can you think of any other industry where something similar might be happening? </a:t>
            </a:r>
          </a:p>
          <a:p>
            <a:pPr marL="0" indent="0">
              <a:spcBef>
                <a:spcPct val="0"/>
              </a:spcBef>
              <a:buNone/>
            </a:pPr>
            <a:r>
              <a:rPr lang="en-US" sz="1100" dirty="0"/>
              <a:t>4. How could Mike justify introducing the intentional slowdown in processing power? Would you be OK calling this intentional slowdown a “feature” that increases battery life, knowing</a:t>
            </a:r>
            <a:r>
              <a:rPr lang="en-US" sz="1100" baseline="0" dirty="0"/>
              <a:t> full well that it shortens the life of the device? Why?</a:t>
            </a:r>
            <a:endParaRPr lang="en-US" sz="1100"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71176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Remind students that </a:t>
            </a:r>
            <a:r>
              <a:rPr lang="en-US" dirty="0">
                <a:solidFill>
                  <a:prstClr val="black"/>
                </a:solidFill>
                <a:latin typeface="Arial" panose="020B0604020202020204" pitchFamily="34" charset="0"/>
                <a:ea typeface="+mn-ea"/>
                <a:cs typeface="+mn-cs"/>
              </a:rPr>
              <a:t>as a business professional, they will be involved in the development of new technology applications for their business and may take the lead in developing an application.</a:t>
            </a:r>
            <a:endParaRPr lang="en-US" dirty="0">
              <a:solidFill>
                <a:prstClr val="black"/>
              </a:solidFill>
              <a:latin typeface="Calibri" panose="020F0502020204030204"/>
              <a:ea typeface="+mn-ea"/>
              <a:cs typeface="+mn-cs"/>
            </a:endParaRP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1880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Arial" panose="020B0604020202020204" pitchFamily="34" charset="0"/>
                <a:ea typeface="+mn-ea"/>
                <a:cs typeface="+mn-cs"/>
              </a:rPr>
              <a:t>As a business professional, you will be involved in the development of new technology applications for their business and may take the lead in developing an application.</a:t>
            </a:r>
            <a:endParaRPr lang="en-US" dirty="0">
              <a:solidFill>
                <a:prstClr val="black"/>
              </a:solidFill>
              <a:latin typeface="Calibri" panose="020F0502020204030204"/>
              <a:ea typeface="+mn-ea"/>
              <a:cs typeface="+mn-cs"/>
            </a:endParaRP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01234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spcBef>
                <a:spcPct val="0"/>
              </a:spcBef>
            </a:pPr>
            <a:r>
              <a:rPr lang="en-US" dirty="0">
                <a:solidFill>
                  <a:prstClr val="black"/>
                </a:solidFill>
                <a:latin typeface="Calibri" panose="020F0502020204030204"/>
                <a:ea typeface="+mn-ea"/>
                <a:cs typeface="+mn-cs"/>
              </a:rPr>
              <a:t>GOALS</a:t>
            </a:r>
          </a:p>
          <a:p>
            <a:pPr lvl="1" indent="-228600" defTabSz="914400">
              <a:spcBef>
                <a:spcPct val="0"/>
              </a:spcBef>
              <a:buFont typeface="Calibri" pitchFamily="34" charset="0"/>
              <a:buAutoNum type="arabicPeriod"/>
            </a:pPr>
            <a:r>
              <a:rPr lang="en-US" dirty="0">
                <a:solidFill>
                  <a:prstClr val="black"/>
                </a:solidFill>
                <a:latin typeface="Calibri" panose="020F0502020204030204"/>
                <a:ea typeface="+mn-ea"/>
                <a:cs typeface="+mn-cs"/>
              </a:rPr>
              <a:t>Illustrate difference between application development and systems development.</a:t>
            </a:r>
          </a:p>
          <a:p>
            <a:pPr lvl="1" indent="-228600" defTabSz="914400">
              <a:spcBef>
                <a:spcPct val="0"/>
              </a:spcBef>
              <a:buFont typeface="Calibri" pitchFamily="34" charset="0"/>
              <a:buAutoNum type="arabicPeriod"/>
            </a:pPr>
            <a:r>
              <a:rPr lang="en-US" dirty="0">
                <a:solidFill>
                  <a:prstClr val="black"/>
                </a:solidFill>
                <a:latin typeface="Calibri" panose="020F0502020204030204"/>
                <a:ea typeface="+mn-ea"/>
                <a:cs typeface="+mn-cs"/>
              </a:rPr>
              <a:t>Motivate need for the SDLC or other development process.</a:t>
            </a:r>
          </a:p>
          <a:p>
            <a:pPr lvl="1" indent="-228600" defTabSz="914400">
              <a:spcBef>
                <a:spcPct val="0"/>
              </a:spcBef>
              <a:buFont typeface="Calibri" pitchFamily="34" charset="0"/>
              <a:buAutoNum type="arabicPeriod"/>
            </a:pPr>
            <a:r>
              <a:rPr lang="en-US" dirty="0">
                <a:solidFill>
                  <a:prstClr val="black"/>
                </a:solidFill>
                <a:latin typeface="Calibri" panose="020F0502020204030204"/>
                <a:ea typeface="+mn-ea"/>
                <a:cs typeface="+mn-cs"/>
              </a:rPr>
              <a:t>Illustrate some difficulties in creating and managing an interenterprise system.</a:t>
            </a:r>
          </a:p>
          <a:p>
            <a:pPr lvl="0" defTabSz="914400">
              <a:spcBef>
                <a:spcPct val="0"/>
              </a:spcBef>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35062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46</a:t>
            </a:fld>
            <a:endParaRPr lang="en-US"/>
          </a:p>
        </p:txBody>
      </p:sp>
    </p:spTree>
    <p:extLst>
      <p:ext uri="{BB962C8B-B14F-4D97-AF65-F5344CB8AC3E}">
        <p14:creationId xmlns:p14="http://schemas.microsoft.com/office/powerpoint/2010/main" val="65754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itchFamily="34" charset="0"/>
              <a:buNone/>
              <a:defRPr/>
            </a:pPr>
            <a:r>
              <a:rPr lang="en-US" dirty="0">
                <a:solidFill>
                  <a:prstClr val="black"/>
                </a:solidFill>
                <a:latin typeface="Arial" panose="020B0604020202020204" pitchFamily="34" charset="0"/>
                <a:ea typeface="+mn-ea"/>
                <a:cs typeface="Arial" panose="020B0604020202020204" pitchFamily="34" charset="0"/>
              </a:rPr>
              <a:t>Before system can be finalized, detailed requirements need to be specified.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353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a:solidFill>
                  <a:prstClr val="black"/>
                </a:solidFill>
                <a:latin typeface="Arial" panose="020B0604020202020204" pitchFamily="34" charset="0"/>
                <a:ea typeface="+mn-ea"/>
                <a:cs typeface="Arial" panose="020B0604020202020204" pitchFamily="34" charset="0"/>
              </a:rPr>
              <a:t>The ARES system started with a prototype. As they think about operational system, what are the true requirements?</a:t>
            </a:r>
          </a:p>
          <a:p>
            <a:pPr marL="171450" lvl="0" indent="-171450" defTabSz="914400">
              <a:spcBef>
                <a:spcPct val="0"/>
              </a:spcBef>
              <a:buFontTx/>
              <a:buChar char="•"/>
            </a:pPr>
            <a:r>
              <a:rPr lang="en-US">
                <a:solidFill>
                  <a:prstClr val="black"/>
                </a:solidFill>
                <a:latin typeface="Arial" panose="020B0604020202020204" pitchFamily="34" charset="0"/>
                <a:ea typeface="+mn-ea"/>
                <a:cs typeface="Arial" panose="020B0604020202020204" pitchFamily="34" charset="0"/>
              </a:rPr>
              <a:t>What does privacy mean for the ARES system, in details? Who sets the privacy policy? Who can change it? What granularity of permission is needed? As any experienced systems analyst knows, there will undoubtedly be important questions that no one knows to ask.</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490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a:solidFill>
                  <a:prstClr val="black"/>
                </a:solidFill>
                <a:latin typeface="Calibri" panose="020F0502020204030204"/>
                <a:ea typeface="+mn-ea"/>
                <a:cs typeface="+mn-cs"/>
              </a:rPr>
              <a:t>Midway through the development process, a major health club chain approaches Ashley with a lucrative contract proposal. But that proposal necessitates major changes in planned HoloLens requirements.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551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a:solidFill>
                  <a:prstClr val="black"/>
                </a:solidFill>
                <a:latin typeface="Calibri" panose="020F0502020204030204"/>
                <a:ea typeface="+mn-ea"/>
                <a:cs typeface="+mn-cs"/>
              </a:rPr>
              <a:t>If you cannot estimate how much a system costs, then how do you perform a financial analysis to determine if system generates an appropriate rate of return?</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227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a:solidFill>
                  <a:prstClr val="black"/>
                </a:solidFill>
                <a:latin typeface="Calibri" panose="020F0502020204030204"/>
                <a:ea typeface="+mn-ea"/>
                <a:cs typeface="+mn-cs"/>
              </a:rPr>
              <a:t>Example: While you are developing the ARES application for Microsoft’s HoloLens, Apple and Google both release new holographic mixed-reality devices. These new devices have improved graphics, battery life, and user interfaces. You know that with these new devices you can create better applications more rapidly than the platform you’re currently using.</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6411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a:solidFill>
                  <a:prstClr val="black"/>
                </a:solidFill>
                <a:latin typeface="Calibri" panose="020F0502020204030204"/>
                <a:ea typeface="+mn-ea"/>
                <a:cs typeface="+mn-cs"/>
              </a:rPr>
              <a:t>“Nine women cannot make a baby in one month.”</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4002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027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7077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2013237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609600" y="6165337"/>
            <a:ext cx="10976172"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342963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609600" y="6172200"/>
            <a:ext cx="10976172"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 id="214748369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609600" y="6172200"/>
            <a:ext cx="10976172"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en.wikipedia.org/wiki/Analysis_paralysi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553200" y="2209801"/>
            <a:ext cx="3657600" cy="815283"/>
          </a:xfrm>
        </p:spPr>
        <p:txBody>
          <a:bodyPr/>
          <a:lstStyle/>
          <a:p>
            <a:pPr lvl="0" algn="ctr"/>
            <a:r>
              <a:rPr lang="en-US" b="1" dirty="0">
                <a:latin typeface="+mn-lt"/>
              </a:rPr>
              <a:t>Chapter 12</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Information Systems Development</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6740237" y="5174674"/>
            <a:ext cx="3283526"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Changes in Requirements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12-2 Why is systems development difficult and risky?</a:t>
            </a:r>
          </a:p>
          <a:p>
            <a:pPr marL="255651" indent="-255651" defTabSz="685800">
              <a:spcAft>
                <a:spcPct val="0"/>
              </a:spcAft>
              <a:buSzPts val="2400"/>
            </a:pPr>
            <a:r>
              <a:rPr lang="en-US" sz="2400" kern="1200" dirty="0">
                <a:solidFill>
                  <a:srgbClr val="000000"/>
                </a:solidFill>
                <a:latin typeface="+mn-lt"/>
                <a:ea typeface="+mn-ea"/>
                <a:cs typeface="Arial" charset="0"/>
              </a:rPr>
              <a:t>Aims at moving target</a:t>
            </a:r>
          </a:p>
          <a:p>
            <a:pPr marL="255651" indent="-255651" defTabSz="685800">
              <a:spcAft>
                <a:spcPct val="0"/>
              </a:spcAft>
              <a:buSzPts val="2400"/>
            </a:pPr>
            <a:r>
              <a:rPr lang="en-US" sz="2400" kern="1200" dirty="0">
                <a:solidFill>
                  <a:srgbClr val="000000"/>
                </a:solidFill>
                <a:latin typeface="+mn-lt"/>
                <a:ea typeface="+mn-ea"/>
                <a:cs typeface="Arial" charset="0"/>
              </a:rPr>
              <a:t>Bigger system, longer project, more requirements will change</a:t>
            </a:r>
          </a:p>
          <a:p>
            <a:pPr marL="255651" indent="-255651" defTabSz="685800">
              <a:spcAft>
                <a:spcPct val="0"/>
              </a:spcAft>
              <a:buSzPts val="2400"/>
            </a:pPr>
            <a:r>
              <a:rPr lang="en-US" sz="2400" kern="1200" dirty="0">
                <a:solidFill>
                  <a:srgbClr val="000000"/>
                </a:solidFill>
                <a:latin typeface="+mn-lt"/>
                <a:ea typeface="+mn-ea"/>
                <a:cs typeface="Arial" charset="0"/>
              </a:rPr>
              <a:t>What should development team do?</a:t>
            </a:r>
          </a:p>
          <a:p>
            <a:pPr marL="741600" lvl="1" indent="-284400" defTabSz="685800">
              <a:spcAft>
                <a:spcPct val="0"/>
              </a:spcAft>
              <a:buSzPts val="2400"/>
              <a:buFontTx/>
              <a:buChar char="–"/>
            </a:pPr>
            <a:r>
              <a:rPr lang="en-US" sz="2400" kern="1200" dirty="0">
                <a:solidFill>
                  <a:srgbClr val="000000"/>
                </a:solidFill>
                <a:latin typeface="+mn-lt"/>
                <a:ea typeface="+mn-ea"/>
                <a:cs typeface="Arial" charset="0"/>
              </a:rPr>
              <a:t>Incorporate changes along the way or make changes in maintenance phase?</a:t>
            </a:r>
          </a:p>
        </p:txBody>
      </p:sp>
    </p:spTree>
    <p:extLst>
      <p:ext uri="{BB962C8B-B14F-4D97-AF65-F5344CB8AC3E}">
        <p14:creationId xmlns:p14="http://schemas.microsoft.com/office/powerpoint/2010/main" val="325952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Scheduling and Budgeting Difficulties</a:t>
            </a:r>
          </a:p>
        </p:txBody>
      </p:sp>
      <p:sp>
        <p:nvSpPr>
          <p:cNvPr id="4" name="Text Placeholder 3"/>
          <p:cNvSpPr>
            <a:spLocks noGrp="1"/>
          </p:cNvSpPr>
          <p:nvPr>
            <p:ph type="body" idx="1"/>
          </p:nvPr>
        </p:nvSpPr>
        <p:spPr/>
        <p:txBody>
          <a:bodyPr wrap="square" lIns="91425" tIns="91425" rIns="91425" bIns="91425" anchor="t" anchorCtr="0">
            <a:noAutofit/>
          </a:bodyPr>
          <a:lstStyle/>
          <a:p>
            <a:pPr marL="0" lvl="1" indent="0" defTabSz="933450">
              <a:spcBef>
                <a:spcPts val="1500"/>
              </a:spcBef>
              <a:buNone/>
              <a:tabLst>
                <a:tab pos="176213" algn="l"/>
              </a:tabLst>
              <a:defRPr/>
            </a:pPr>
            <a:r>
              <a:rPr lang="en-US" sz="1400" kern="1200" dirty="0">
                <a:solidFill>
                  <a:srgbClr val="000000"/>
                </a:solidFill>
                <a:latin typeface="+mn-lt"/>
                <a:ea typeface="+mn-ea"/>
                <a:cs typeface="+mn-cs"/>
              </a:rPr>
              <a:t>12-2 Why is systems development difficult and risky?</a:t>
            </a:r>
          </a:p>
          <a:p>
            <a:pPr defTabSz="933450">
              <a:spcAft>
                <a:spcPct val="0"/>
              </a:spcAft>
              <a:buSzPts val="2400"/>
              <a:defRPr/>
            </a:pPr>
            <a:r>
              <a:rPr lang="en-US" sz="2200" kern="1200" dirty="0">
                <a:solidFill>
                  <a:srgbClr val="000000"/>
                </a:solidFill>
                <a:latin typeface="Arial (Body)"/>
                <a:ea typeface="+mn-ea"/>
                <a:cs typeface="+mn-cs"/>
              </a:rPr>
              <a:t>How long to build it?</a:t>
            </a:r>
          </a:p>
          <a:p>
            <a:pPr defTabSz="933450">
              <a:spcAft>
                <a:spcPct val="0"/>
              </a:spcAft>
              <a:buSzPts val="2400"/>
              <a:defRPr/>
            </a:pPr>
            <a:r>
              <a:rPr lang="en-US" sz="2200" kern="1200" dirty="0">
                <a:solidFill>
                  <a:srgbClr val="000000"/>
                </a:solidFill>
                <a:latin typeface="Arial (Body)"/>
                <a:ea typeface="+mn-ea"/>
                <a:cs typeface="+mn-cs"/>
              </a:rPr>
              <a:t>How long to create data model?</a:t>
            </a:r>
          </a:p>
          <a:p>
            <a:pPr defTabSz="933450">
              <a:spcAft>
                <a:spcPct val="0"/>
              </a:spcAft>
              <a:buSzPts val="2400"/>
              <a:defRPr/>
            </a:pPr>
            <a:r>
              <a:rPr lang="en-US" sz="2200" kern="1200" dirty="0">
                <a:solidFill>
                  <a:srgbClr val="000000"/>
                </a:solidFill>
                <a:latin typeface="Arial (Body)"/>
                <a:ea typeface="+mn-ea"/>
                <a:cs typeface="+mn-cs"/>
              </a:rPr>
              <a:t>How long to build database applications?</a:t>
            </a:r>
          </a:p>
          <a:p>
            <a:pPr defTabSz="933450">
              <a:spcAft>
                <a:spcPct val="0"/>
              </a:spcAft>
              <a:buSzPts val="2400"/>
              <a:defRPr/>
            </a:pPr>
            <a:r>
              <a:rPr lang="en-US" sz="2200" kern="1200" dirty="0">
                <a:solidFill>
                  <a:srgbClr val="000000"/>
                </a:solidFill>
                <a:latin typeface="Arial (Body)"/>
                <a:ea typeface="+mn-ea"/>
                <a:cs typeface="+mn-cs"/>
              </a:rPr>
              <a:t>How long to do testing?</a:t>
            </a:r>
          </a:p>
          <a:p>
            <a:pPr defTabSz="933450">
              <a:spcAft>
                <a:spcPct val="0"/>
              </a:spcAft>
              <a:buSzPts val="2400"/>
              <a:defRPr/>
            </a:pPr>
            <a:r>
              <a:rPr lang="en-US" sz="2200" kern="1200" dirty="0">
                <a:solidFill>
                  <a:srgbClr val="000000"/>
                </a:solidFill>
                <a:latin typeface="Arial (Body)"/>
                <a:ea typeface="+mn-ea"/>
                <a:cs typeface="+mn-cs"/>
              </a:rPr>
              <a:t>How long to develop and document procedures?</a:t>
            </a:r>
          </a:p>
          <a:p>
            <a:pPr defTabSz="933450">
              <a:spcAft>
                <a:spcPct val="0"/>
              </a:spcAft>
              <a:buSzPts val="2400"/>
              <a:defRPr/>
            </a:pPr>
            <a:r>
              <a:rPr lang="en-US" sz="2200" kern="1200" dirty="0">
                <a:solidFill>
                  <a:srgbClr val="000000"/>
                </a:solidFill>
                <a:latin typeface="Arial (Body)"/>
                <a:ea typeface="+mn-ea"/>
                <a:cs typeface="+mn-cs"/>
              </a:rPr>
              <a:t>How long for training?</a:t>
            </a:r>
          </a:p>
          <a:p>
            <a:pPr defTabSz="933450">
              <a:spcAft>
                <a:spcPct val="0"/>
              </a:spcAft>
              <a:buSzPts val="2400"/>
              <a:defRPr/>
            </a:pPr>
            <a:r>
              <a:rPr lang="en-US" sz="2200" kern="1200" dirty="0">
                <a:solidFill>
                  <a:srgbClr val="000000"/>
                </a:solidFill>
                <a:latin typeface="Arial (Body)"/>
                <a:ea typeface="+mn-ea"/>
                <a:cs typeface="+mn-cs"/>
              </a:rPr>
              <a:t>How many labor hours? Labor cost?</a:t>
            </a:r>
          </a:p>
          <a:p>
            <a:pPr defTabSz="933450">
              <a:spcAft>
                <a:spcPct val="0"/>
              </a:spcAft>
              <a:buSzPts val="2400"/>
              <a:defRPr/>
            </a:pPr>
            <a:r>
              <a:rPr lang="en-US" sz="2200" kern="1200" dirty="0">
                <a:solidFill>
                  <a:srgbClr val="000000"/>
                </a:solidFill>
                <a:latin typeface="Arial (Body)"/>
                <a:ea typeface="+mn-ea"/>
                <a:cs typeface="+mn-cs"/>
              </a:rPr>
              <a:t>What’s the rate of return on investment?</a:t>
            </a:r>
          </a:p>
        </p:txBody>
      </p:sp>
    </p:spTree>
    <p:extLst>
      <p:ext uri="{BB962C8B-B14F-4D97-AF65-F5344CB8AC3E}">
        <p14:creationId xmlns:p14="http://schemas.microsoft.com/office/powerpoint/2010/main" val="409880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Changing Technology</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12-2 Why is systems development difficult and risky?</a:t>
            </a:r>
          </a:p>
          <a:p>
            <a:pPr marL="255651" indent="-255651" defTabSz="685800">
              <a:spcAft>
                <a:spcPct val="0"/>
              </a:spcAft>
              <a:buSzPts val="2400"/>
            </a:pPr>
            <a:r>
              <a:rPr lang="en-US" sz="2400" kern="1200" dirty="0">
                <a:solidFill>
                  <a:srgbClr val="000000"/>
                </a:solidFill>
                <a:latin typeface="+mn-lt"/>
                <a:ea typeface="+mn-ea"/>
                <a:cs typeface="Arial" charset="0"/>
              </a:rPr>
              <a:t>Stop development to switch to new technology?</a:t>
            </a:r>
          </a:p>
          <a:p>
            <a:pPr marL="255651" indent="-255651" defTabSz="685800">
              <a:spcAft>
                <a:spcPct val="0"/>
              </a:spcAft>
              <a:buSzPts val="2400"/>
            </a:pPr>
            <a:r>
              <a:rPr lang="en-US" sz="2400" kern="1200" dirty="0">
                <a:solidFill>
                  <a:srgbClr val="000000"/>
                </a:solidFill>
                <a:latin typeface="+mn-lt"/>
                <a:ea typeface="+mn-ea"/>
                <a:cs typeface="Arial" charset="0"/>
              </a:rPr>
              <a:t>Finish developing according to existing plan?</a:t>
            </a:r>
          </a:p>
          <a:p>
            <a:pPr marL="255651" indent="-255651" defTabSz="685800">
              <a:spcAft>
                <a:spcPct val="0"/>
              </a:spcAft>
              <a:buSzPts val="2400"/>
            </a:pPr>
            <a:r>
              <a:rPr lang="en-US" sz="2400" kern="1200" dirty="0">
                <a:solidFill>
                  <a:srgbClr val="000000"/>
                </a:solidFill>
                <a:latin typeface="+mn-lt"/>
                <a:ea typeface="+mn-ea"/>
                <a:cs typeface="Arial" charset="0"/>
              </a:rPr>
              <a:t>Why build an out-of-date system?</a:t>
            </a:r>
          </a:p>
          <a:p>
            <a:pPr marL="255651" indent="-255651" defTabSz="685800">
              <a:spcAft>
                <a:spcPct val="0"/>
              </a:spcAft>
              <a:buSzPts val="2400"/>
            </a:pPr>
            <a:r>
              <a:rPr lang="en-US" sz="2400" kern="1200" dirty="0">
                <a:solidFill>
                  <a:srgbClr val="000000"/>
                </a:solidFill>
                <a:latin typeface="+mn-lt"/>
                <a:ea typeface="+mn-ea"/>
                <a:cs typeface="Arial" charset="0"/>
              </a:rPr>
              <a:t>Can you afford to keep changing the project?</a:t>
            </a:r>
          </a:p>
        </p:txBody>
      </p:sp>
    </p:spTree>
    <p:extLst>
      <p:ext uri="{BB962C8B-B14F-4D97-AF65-F5344CB8AC3E}">
        <p14:creationId xmlns:p14="http://schemas.microsoft.com/office/powerpoint/2010/main" val="153628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Diseconomies of Scale</a:t>
            </a:r>
          </a:p>
        </p:txBody>
      </p:sp>
      <p:sp>
        <p:nvSpPr>
          <p:cNvPr id="4" name="Text Placeholder 3"/>
          <p:cNvSpPr>
            <a:spLocks noGrp="1"/>
          </p:cNvSpPr>
          <p:nvPr>
            <p:ph type="body" idx="1"/>
          </p:nvPr>
        </p:nvSpPr>
        <p:spPr/>
        <p:txBody>
          <a:bodyPr wrap="square" lIns="91425" tIns="91425" rIns="91425" bIns="91425" anchor="t" anchorCtr="0">
            <a:noAutofit/>
          </a:bodyPr>
          <a:lstStyle/>
          <a:p>
            <a:pPr marL="0" lvl="1" indent="0" defTabSz="1022350">
              <a:spcBef>
                <a:spcPts val="1500"/>
              </a:spcBef>
              <a:buNone/>
              <a:tabLst>
                <a:tab pos="176213" algn="l"/>
              </a:tabLst>
              <a:defRPr/>
            </a:pPr>
            <a:r>
              <a:rPr lang="en-US" sz="1400" kern="1200" dirty="0">
                <a:solidFill>
                  <a:srgbClr val="000000"/>
                </a:solidFill>
                <a:latin typeface="+mn-lt"/>
                <a:ea typeface="+mn-ea"/>
                <a:cs typeface="+mn-cs"/>
              </a:rPr>
              <a:t>12-2 Why is systems development difficult and risky?</a:t>
            </a:r>
          </a:p>
          <a:p>
            <a:pPr marL="0" lvl="1" indent="0" defTabSz="1022350">
              <a:spcBef>
                <a:spcPts val="1500"/>
              </a:spcBef>
              <a:buSzPts val="2400"/>
              <a:buNone/>
              <a:defRPr/>
            </a:pPr>
            <a:r>
              <a:rPr lang="en-US" sz="2400" b="1" kern="1200" dirty="0">
                <a:solidFill>
                  <a:srgbClr val="000000"/>
                </a:solidFill>
                <a:latin typeface="+mn-lt"/>
                <a:ea typeface="+mn-ea"/>
                <a:cs typeface="+mn-cs"/>
              </a:rPr>
              <a:t>Brooks’ Law</a:t>
            </a:r>
          </a:p>
          <a:p>
            <a:pPr defTabSz="1022350">
              <a:spcAft>
                <a:spcPct val="0"/>
              </a:spcAft>
              <a:buSzPts val="2400"/>
              <a:defRPr/>
            </a:pPr>
            <a:r>
              <a:rPr lang="en-US" sz="2400" kern="1200" dirty="0">
                <a:solidFill>
                  <a:srgbClr val="000000"/>
                </a:solidFill>
                <a:latin typeface="+mn-lt"/>
                <a:ea typeface="+mn-ea"/>
                <a:cs typeface="+mn-cs"/>
              </a:rPr>
              <a:t>“Adding more people to a late project makes the project later”</a:t>
            </a:r>
          </a:p>
          <a:p>
            <a:pPr defTabSz="1022350">
              <a:spcAft>
                <a:spcPct val="0"/>
              </a:spcAft>
              <a:buSzPts val="2400"/>
              <a:defRPr/>
            </a:pPr>
            <a:r>
              <a:rPr lang="en-US" sz="2400" kern="1200" dirty="0">
                <a:solidFill>
                  <a:srgbClr val="000000"/>
                </a:solidFill>
                <a:latin typeface="+mn-lt"/>
                <a:ea typeface="+mn-ea"/>
                <a:cs typeface="+mn-cs"/>
              </a:rPr>
              <a:t>Veteran members train new staff and lose productivity while training</a:t>
            </a:r>
          </a:p>
          <a:p>
            <a:pPr defTabSz="1022350">
              <a:spcAft>
                <a:spcPct val="0"/>
              </a:spcAft>
              <a:buSzPts val="2400"/>
              <a:defRPr/>
            </a:pPr>
            <a:r>
              <a:rPr lang="en-US" sz="2400" kern="1200" dirty="0">
                <a:solidFill>
                  <a:srgbClr val="000000"/>
                </a:solidFill>
                <a:latin typeface="+mn-lt"/>
                <a:ea typeface="+mn-ea"/>
                <a:cs typeface="+mn-cs"/>
              </a:rPr>
              <a:t>Schedules can be compressed only so far</a:t>
            </a:r>
          </a:p>
          <a:p>
            <a:pPr defTabSz="1022350">
              <a:spcAft>
                <a:spcPct val="0"/>
              </a:spcAft>
              <a:buSzPts val="2400"/>
              <a:defRPr/>
            </a:pPr>
            <a:r>
              <a:rPr lang="en-US" sz="2400" kern="1200" dirty="0">
                <a:solidFill>
                  <a:srgbClr val="000000"/>
                </a:solidFill>
                <a:latin typeface="+mn-lt"/>
                <a:ea typeface="+mn-ea"/>
                <a:cs typeface="+mn-cs"/>
              </a:rPr>
              <a:t>Once a project is late and over budget, no good choices exist</a:t>
            </a:r>
          </a:p>
        </p:txBody>
      </p:sp>
    </p:spTree>
    <p:extLst>
      <p:ext uri="{BB962C8B-B14F-4D97-AF65-F5344CB8AC3E}">
        <p14:creationId xmlns:p14="http://schemas.microsoft.com/office/powerpoint/2010/main" val="343045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Is it Really So Bleak?</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defRPr/>
            </a:pPr>
            <a:r>
              <a:rPr lang="en-US" sz="1400" kern="1200" dirty="0">
                <a:solidFill>
                  <a:srgbClr val="000000"/>
                </a:solidFill>
                <a:latin typeface="+mn-lt"/>
                <a:ea typeface="+mn-ea"/>
                <a:cs typeface="+mn-cs"/>
              </a:rPr>
              <a:t>12-2 Why is systems development difficult and risky?</a:t>
            </a:r>
          </a:p>
          <a:p>
            <a:pPr marL="255651" indent="-255651" defTabSz="685800">
              <a:spcAft>
                <a:spcPct val="0"/>
              </a:spcAft>
              <a:buSzPts val="2400"/>
              <a:defRPr/>
            </a:pPr>
            <a:r>
              <a:rPr lang="en-US" sz="2400" kern="1200" dirty="0">
                <a:solidFill>
                  <a:srgbClr val="000000"/>
                </a:solidFill>
                <a:latin typeface="+mn-lt"/>
                <a:ea typeface="+mn-ea"/>
                <a:cs typeface="+mn-cs"/>
              </a:rPr>
              <a:t>Yes and No</a:t>
            </a:r>
          </a:p>
          <a:p>
            <a:pPr marL="255651" indent="-255651" defTabSz="685800">
              <a:spcAft>
                <a:spcPct val="0"/>
              </a:spcAft>
              <a:buSzPts val="2400"/>
              <a:defRPr/>
            </a:pPr>
            <a:r>
              <a:rPr lang="en-US" sz="2400" kern="1200" dirty="0">
                <a:solidFill>
                  <a:srgbClr val="000000"/>
                </a:solidFill>
                <a:latin typeface="+mn-lt"/>
                <a:ea typeface="+mn-ea"/>
                <a:cs typeface="+mn-cs"/>
              </a:rPr>
              <a:t>Successful methodologies exist</a:t>
            </a:r>
          </a:p>
          <a:p>
            <a:pPr marL="741600" lvl="1" indent="-284400" defTabSz="685800">
              <a:spcAft>
                <a:spcPct val="0"/>
              </a:spcAft>
              <a:buSzPts val="2400"/>
              <a:buFontTx/>
              <a:buChar char="–"/>
              <a:defRPr/>
            </a:pPr>
            <a:r>
              <a:rPr lang="en-US" sz="2400" kern="1200" dirty="0">
                <a:solidFill>
                  <a:srgbClr val="000000"/>
                </a:solidFill>
                <a:latin typeface="+mn-lt"/>
                <a:ea typeface="+mn-ea"/>
                <a:cs typeface="+mn-cs"/>
              </a:rPr>
              <a:t>When supported and managed properly</a:t>
            </a:r>
          </a:p>
          <a:p>
            <a:pPr marL="255651" indent="-255651" defTabSz="685800">
              <a:spcAft>
                <a:spcPct val="0"/>
              </a:spcAft>
              <a:buSzPts val="2400"/>
              <a:defRPr/>
            </a:pPr>
            <a:r>
              <a:rPr lang="en-US" sz="2400" kern="1200" dirty="0">
                <a:solidFill>
                  <a:srgbClr val="000000"/>
                </a:solidFill>
                <a:latin typeface="+mn-lt"/>
                <a:ea typeface="+mn-ea"/>
                <a:cs typeface="+mn-cs"/>
              </a:rPr>
              <a:t>Systems development life cycle (S</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D</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L</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C), still most common methodology</a:t>
            </a:r>
          </a:p>
        </p:txBody>
      </p:sp>
    </p:spTree>
    <p:extLst>
      <p:ext uri="{BB962C8B-B14F-4D97-AF65-F5344CB8AC3E}">
        <p14:creationId xmlns:p14="http://schemas.microsoft.com/office/powerpoint/2010/main" val="2210192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the Five Phases of the 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D</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L</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C?</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12-3 What are the five phases of the S</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D</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L</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C?</a:t>
            </a:r>
          </a:p>
          <a:p>
            <a:pPr marL="432000" indent="-432000" defTabSz="685800">
              <a:buSzPts val="2400"/>
              <a:buFont typeface="+mj-lt"/>
              <a:buAutoNum type="arabicPeriod"/>
            </a:pPr>
            <a:r>
              <a:rPr lang="en-US" sz="2400" kern="1200" dirty="0">
                <a:solidFill>
                  <a:srgbClr val="000000"/>
                </a:solidFill>
                <a:latin typeface="+mn-lt"/>
                <a:ea typeface="+mn-ea"/>
                <a:cs typeface="Arial" charset="0"/>
              </a:rPr>
              <a:t>System definition</a:t>
            </a:r>
          </a:p>
          <a:p>
            <a:pPr marL="432000" indent="-432000" defTabSz="685800">
              <a:buSzPts val="2400"/>
              <a:buFont typeface="+mj-lt"/>
              <a:buAutoNum type="arabicPeriod"/>
            </a:pPr>
            <a:r>
              <a:rPr lang="en-US" sz="2400" kern="1200" dirty="0">
                <a:solidFill>
                  <a:srgbClr val="000000"/>
                </a:solidFill>
                <a:latin typeface="+mn-lt"/>
                <a:ea typeface="+mn-ea"/>
                <a:cs typeface="Arial" charset="0"/>
              </a:rPr>
              <a:t>Requirements analysis</a:t>
            </a:r>
          </a:p>
          <a:p>
            <a:pPr marL="432000" indent="-432000" defTabSz="685800">
              <a:buSzPts val="2400"/>
              <a:buFont typeface="+mj-lt"/>
              <a:buAutoNum type="arabicPeriod"/>
            </a:pPr>
            <a:r>
              <a:rPr lang="en-US" sz="2400" kern="1200" dirty="0">
                <a:solidFill>
                  <a:srgbClr val="000000"/>
                </a:solidFill>
                <a:latin typeface="+mn-lt"/>
                <a:ea typeface="+mn-ea"/>
                <a:cs typeface="Arial" charset="0"/>
              </a:rPr>
              <a:t>Component design</a:t>
            </a:r>
          </a:p>
          <a:p>
            <a:pPr marL="432000" indent="-432000" defTabSz="685800">
              <a:buSzPts val="2400"/>
              <a:buFont typeface="+mj-lt"/>
              <a:buAutoNum type="arabicPeriod"/>
            </a:pPr>
            <a:r>
              <a:rPr lang="en-US" sz="2400" kern="1200" dirty="0">
                <a:solidFill>
                  <a:srgbClr val="000000"/>
                </a:solidFill>
                <a:latin typeface="+mn-lt"/>
                <a:ea typeface="+mn-ea"/>
                <a:cs typeface="Arial" charset="0"/>
              </a:rPr>
              <a:t>Implementation</a:t>
            </a:r>
          </a:p>
          <a:p>
            <a:pPr marL="432000" indent="-432000" defTabSz="685800">
              <a:buSzPts val="2400"/>
              <a:buFont typeface="+mj-lt"/>
              <a:buAutoNum type="arabicPeriod"/>
            </a:pPr>
            <a:r>
              <a:rPr lang="en-US" sz="2400" kern="1200" dirty="0">
                <a:solidFill>
                  <a:srgbClr val="000000"/>
                </a:solidFill>
                <a:latin typeface="+mn-lt"/>
                <a:ea typeface="+mn-ea"/>
                <a:cs typeface="Arial" charset="0"/>
              </a:rPr>
              <a:t>System maintenance</a:t>
            </a:r>
          </a:p>
        </p:txBody>
      </p:sp>
    </p:spTree>
    <p:extLst>
      <p:ext uri="{BB962C8B-B14F-4D97-AF65-F5344CB8AC3E}">
        <p14:creationId xmlns:p14="http://schemas.microsoft.com/office/powerpoint/2010/main" val="469559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Systems Development Life Cycle (S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D</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L</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C)</a:t>
            </a:r>
          </a:p>
        </p:txBody>
      </p:sp>
      <p:sp>
        <p:nvSpPr>
          <p:cNvPr id="4" name="Content Placeholder 3"/>
          <p:cNvSpPr>
            <a:spLocks noGrp="1"/>
          </p:cNvSpPr>
          <p:nvPr>
            <p:ph type="body" idx="1"/>
          </p:nvPr>
        </p:nvSpPr>
        <p:spPr>
          <a:xfrm>
            <a:off x="1981200" y="1600201"/>
            <a:ext cx="8229600" cy="810491"/>
          </a:xfrm>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12-3 What are the five phases of the S</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D</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L</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C?</a:t>
            </a:r>
          </a:p>
          <a:p>
            <a:pPr marL="0" indent="0" defTabSz="685800">
              <a:buSzPts val="2400"/>
              <a:buNone/>
            </a:pPr>
            <a:r>
              <a:rPr lang="en-US" sz="2200" b="1" kern="1200" dirty="0">
                <a:solidFill>
                  <a:srgbClr val="000000"/>
                </a:solidFill>
                <a:latin typeface="+mn-lt"/>
                <a:ea typeface="+mn-ea"/>
                <a:cs typeface="+mn-cs"/>
              </a:rPr>
              <a:t>Figure 12-3</a:t>
            </a:r>
            <a:r>
              <a:rPr lang="en-US" sz="2200" kern="1200" dirty="0">
                <a:solidFill>
                  <a:srgbClr val="000000"/>
                </a:solidFill>
                <a:latin typeface="+mn-lt"/>
                <a:ea typeface="+mn-ea"/>
                <a:cs typeface="+mn-cs"/>
              </a:rPr>
              <a:t> Phases in the S</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D</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L</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C</a:t>
            </a:r>
          </a:p>
        </p:txBody>
      </p:sp>
      <p:pic>
        <p:nvPicPr>
          <p:cNvPr id="6" name="Picture 5" descr="Figure depicting the phases of the Systems Development Life Cycle">
            <a:extLst>
              <a:ext uri="{FF2B5EF4-FFF2-40B4-BE49-F238E27FC236}">
                <a16:creationId xmlns:a16="http://schemas.microsoft.com/office/drawing/2014/main" id="{ECE8EC24-13BD-4B9F-B9E5-1C872F9213C1}"/>
              </a:ext>
            </a:extLst>
          </p:cNvPr>
          <p:cNvPicPr>
            <a:picLocks noChangeAspect="1"/>
          </p:cNvPicPr>
          <p:nvPr/>
        </p:nvPicPr>
        <p:blipFill>
          <a:blip r:embed="rId3"/>
          <a:srcRect/>
          <a:stretch/>
        </p:blipFill>
        <p:spPr>
          <a:xfrm>
            <a:off x="3847534" y="2484458"/>
            <a:ext cx="4496932" cy="3856674"/>
          </a:xfrm>
          <a:prstGeom prst="rect">
            <a:avLst/>
          </a:prstGeom>
        </p:spPr>
      </p:pic>
    </p:spTree>
    <p:extLst>
      <p:ext uri="{BB962C8B-B14F-4D97-AF65-F5344CB8AC3E}">
        <p14:creationId xmlns:p14="http://schemas.microsoft.com/office/powerpoint/2010/main" val="39727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D</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L</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C Definition Phase</a:t>
            </a:r>
          </a:p>
        </p:txBody>
      </p:sp>
      <p:sp>
        <p:nvSpPr>
          <p:cNvPr id="4" name="Content Placeholder 3"/>
          <p:cNvSpPr>
            <a:spLocks noGrp="1"/>
          </p:cNvSpPr>
          <p:nvPr>
            <p:ph type="body" idx="1"/>
          </p:nvPr>
        </p:nvSpPr>
        <p:spPr>
          <a:xfrm>
            <a:off x="1981200" y="1600200"/>
            <a:ext cx="8229600" cy="893618"/>
          </a:xfrm>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12-4 How is system definition accomplished?</a:t>
            </a:r>
          </a:p>
          <a:p>
            <a:pPr marL="0" indent="0" defTabSz="685800">
              <a:buSzPts val="2400"/>
              <a:buNone/>
            </a:pPr>
            <a:r>
              <a:rPr lang="en-US" sz="2200" b="1" kern="1200" dirty="0">
                <a:solidFill>
                  <a:srgbClr val="000000"/>
                </a:solidFill>
                <a:latin typeface="+mn-lt"/>
                <a:ea typeface="+mn-ea"/>
                <a:cs typeface="+mn-cs"/>
              </a:rPr>
              <a:t>Figure 12-4</a:t>
            </a:r>
            <a:r>
              <a:rPr lang="en-US" sz="2200" kern="1200" dirty="0">
                <a:solidFill>
                  <a:srgbClr val="000000"/>
                </a:solidFill>
                <a:latin typeface="+mn-lt"/>
                <a:ea typeface="+mn-ea"/>
                <a:cs typeface="+mn-cs"/>
              </a:rPr>
              <a:t> S</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D</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L</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C: System Definition Phase</a:t>
            </a:r>
          </a:p>
        </p:txBody>
      </p:sp>
      <p:pic>
        <p:nvPicPr>
          <p:cNvPr id="6" name="Picture 5" descr="Figure showing the details of the System Definition phase of the System Development Life Cycle">
            <a:extLst>
              <a:ext uri="{FF2B5EF4-FFF2-40B4-BE49-F238E27FC236}">
                <a16:creationId xmlns:a16="http://schemas.microsoft.com/office/drawing/2014/main" id="{E65D02BB-0141-4435-9A11-11B600DEAF84}"/>
              </a:ext>
            </a:extLst>
          </p:cNvPr>
          <p:cNvPicPr>
            <a:picLocks noChangeAspect="1"/>
          </p:cNvPicPr>
          <p:nvPr/>
        </p:nvPicPr>
        <p:blipFill>
          <a:blip r:embed="rId3"/>
          <a:srcRect/>
          <a:stretch/>
        </p:blipFill>
        <p:spPr>
          <a:xfrm>
            <a:off x="2906224" y="2627464"/>
            <a:ext cx="6379552" cy="3615080"/>
          </a:xfrm>
          <a:prstGeom prst="rect">
            <a:avLst/>
          </a:prstGeom>
        </p:spPr>
      </p:pic>
    </p:spTree>
    <p:extLst>
      <p:ext uri="{BB962C8B-B14F-4D97-AF65-F5344CB8AC3E}">
        <p14:creationId xmlns:p14="http://schemas.microsoft.com/office/powerpoint/2010/main" val="2662257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Systems Definition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12-4 How is system definition accomplished?</a:t>
            </a:r>
          </a:p>
          <a:p>
            <a:pPr marL="255651" indent="-255651" defTabSz="685800">
              <a:spcAft>
                <a:spcPct val="0"/>
              </a:spcAft>
              <a:buSzPts val="2400"/>
            </a:pPr>
            <a:r>
              <a:rPr lang="en-US" sz="2400" kern="1200" dirty="0">
                <a:solidFill>
                  <a:srgbClr val="000000"/>
                </a:solidFill>
                <a:latin typeface="+mn-lt"/>
                <a:ea typeface="+mn-ea"/>
                <a:cs typeface="+mn-cs"/>
              </a:rPr>
              <a:t>Assign a few employees, possibly on a part-time basis, to define new system, assess its feasibility, and plan project</a:t>
            </a:r>
          </a:p>
          <a:p>
            <a:pPr marL="255651" indent="-255651" defTabSz="685800">
              <a:spcAft>
                <a:spcPct val="0"/>
              </a:spcAft>
              <a:buSzPts val="2400"/>
            </a:pPr>
            <a:r>
              <a:rPr lang="en-US" sz="2400" kern="1200" dirty="0">
                <a:solidFill>
                  <a:srgbClr val="000000"/>
                </a:solidFill>
                <a:latin typeface="+mn-lt"/>
                <a:ea typeface="+mn-ea"/>
                <a:cs typeface="+mn-cs"/>
              </a:rPr>
              <a:t>Members include users, managers, and 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 professionals</a:t>
            </a:r>
            <a:endParaRPr lang="en-US" sz="2400" kern="1200" dirty="0">
              <a:solidFill>
                <a:srgbClr val="000000"/>
              </a:solidFill>
              <a:latin typeface="+mn-lt"/>
              <a:ea typeface="+mn-ea"/>
              <a:cs typeface="Arial" charset="0"/>
            </a:endParaRPr>
          </a:p>
        </p:txBody>
      </p:sp>
    </p:spTree>
    <p:extLst>
      <p:ext uri="{BB962C8B-B14F-4D97-AF65-F5344CB8AC3E}">
        <p14:creationId xmlns:p14="http://schemas.microsoft.com/office/powerpoint/2010/main" val="227451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Define System Goals and Scope (Example)</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12-4 How is system definition accomplished?</a:t>
            </a:r>
          </a:p>
          <a:p>
            <a:pPr marL="255651" indent="-255651" defTabSz="685800">
              <a:spcAft>
                <a:spcPct val="0"/>
              </a:spcAft>
              <a:buSzPts val="2400"/>
            </a:pPr>
            <a:r>
              <a:rPr lang="en-US" sz="2400" kern="1200" dirty="0">
                <a:solidFill>
                  <a:srgbClr val="000000"/>
                </a:solidFill>
                <a:latin typeface="+mn-lt"/>
                <a:ea typeface="+mn-ea"/>
                <a:cs typeface="+mn-cs"/>
              </a:rPr>
              <a:t>Define goal and purpose in terms of organization’s competitive strategy</a:t>
            </a:r>
          </a:p>
          <a:p>
            <a:pPr marL="741600" lvl="1" indent="-284400" defTabSz="685800">
              <a:spcAft>
                <a:spcPct val="0"/>
              </a:spcAft>
              <a:buSzPts val="2400"/>
              <a:buFontTx/>
              <a:buChar char="–"/>
            </a:pPr>
            <a:r>
              <a:rPr lang="en-US" sz="2400" kern="1200" dirty="0">
                <a:solidFill>
                  <a:srgbClr val="000000"/>
                </a:solidFill>
                <a:latin typeface="+mn-lt"/>
                <a:ea typeface="+mn-ea"/>
                <a:cs typeface="+mn-cs"/>
              </a:rPr>
              <a:t>A</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R</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E</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 team wants a 3D augmented reality application for Microsoft HoloLens.</a:t>
            </a:r>
          </a:p>
          <a:p>
            <a:pPr marL="741600" lvl="1" indent="-284400" defTabSz="685800">
              <a:spcAft>
                <a:spcPct val="0"/>
              </a:spcAft>
              <a:buSzPts val="2400"/>
              <a:buFontTx/>
              <a:buChar char="–"/>
            </a:pPr>
            <a:r>
              <a:rPr lang="en-US" sz="2400" kern="1200" dirty="0">
                <a:solidFill>
                  <a:srgbClr val="000000"/>
                </a:solidFill>
                <a:latin typeface="+mn-lt"/>
                <a:ea typeface="+mn-ea"/>
                <a:cs typeface="+mn-cs"/>
              </a:rPr>
              <a:t>Will it attract new clients?</a:t>
            </a:r>
          </a:p>
          <a:p>
            <a:pPr marL="741600" lvl="1" indent="-284400" defTabSz="685800">
              <a:spcAft>
                <a:spcPct val="0"/>
              </a:spcAft>
              <a:buSzPts val="2400"/>
              <a:buFontTx/>
              <a:buChar char="–"/>
            </a:pPr>
            <a:r>
              <a:rPr lang="en-US" sz="2400" kern="1200" dirty="0">
                <a:solidFill>
                  <a:srgbClr val="000000"/>
                </a:solidFill>
                <a:latin typeface="+mn-lt"/>
                <a:ea typeface="+mn-ea"/>
                <a:cs typeface="+mn-cs"/>
              </a:rPr>
              <a:t>What major features of application need to be implemented?</a:t>
            </a:r>
          </a:p>
          <a:p>
            <a:pPr marL="255651" indent="-255651" defTabSz="685800">
              <a:spcAft>
                <a:spcPct val="0"/>
              </a:spcAft>
              <a:buSzPts val="2400"/>
            </a:pPr>
            <a:r>
              <a:rPr lang="en-US" sz="2400" kern="1200" dirty="0">
                <a:solidFill>
                  <a:srgbClr val="000000"/>
                </a:solidFill>
                <a:latin typeface="+mn-lt"/>
                <a:ea typeface="+mn-ea"/>
                <a:cs typeface="+mn-cs"/>
              </a:rPr>
              <a:t>Define specific business activities, users, business processes, plants, offices, and factories involved</a:t>
            </a:r>
          </a:p>
        </p:txBody>
      </p:sp>
    </p:spTree>
    <p:extLst>
      <p:ext uri="{BB962C8B-B14F-4D97-AF65-F5344CB8AC3E}">
        <p14:creationId xmlns:p14="http://schemas.microsoft.com/office/powerpoint/2010/main" val="5160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“Augmented Reality is a Dream Come True.”</a:t>
            </a:r>
          </a:p>
        </p:txBody>
      </p:sp>
      <p:sp>
        <p:nvSpPr>
          <p:cNvPr id="3" name="Text Placeholder 2"/>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tabLst/>
            </a:pPr>
            <a:r>
              <a:rPr lang="en-US" sz="2400" kern="1200" dirty="0">
                <a:solidFill>
                  <a:srgbClr val="000000"/>
                </a:solidFill>
                <a:latin typeface="Arial (Body)"/>
                <a:ea typeface="+mn-ea"/>
                <a:cs typeface="+mn-cs"/>
              </a:rPr>
              <a:t>Example of decision making in small company.</a:t>
            </a:r>
          </a:p>
          <a:p>
            <a:pPr marL="741553" lvl="1" indent="-284353" defTabSz="685800">
              <a:spcAft>
                <a:spcPct val="0"/>
              </a:spcAft>
              <a:buSzPts val="2400"/>
            </a:pPr>
            <a:r>
              <a:rPr lang="en-US" sz="2400" kern="1200" dirty="0">
                <a:solidFill>
                  <a:srgbClr val="000000"/>
                </a:solidFill>
                <a:latin typeface="Arial (Body)"/>
                <a:ea typeface="+mn-ea"/>
                <a:cs typeface="+mn-cs"/>
              </a:rPr>
              <a:t>Zev, owner and source of investment funds.</a:t>
            </a:r>
          </a:p>
          <a:p>
            <a:pPr marL="741553" lvl="1" indent="-284353" defTabSz="685800">
              <a:spcAft>
                <a:spcPct val="0"/>
              </a:spcAft>
              <a:buSzPts val="2400"/>
            </a:pPr>
            <a:r>
              <a:rPr lang="en-US" sz="2400" kern="1200" dirty="0">
                <a:solidFill>
                  <a:srgbClr val="000000"/>
                </a:solidFill>
                <a:latin typeface="Arial (Body)"/>
                <a:ea typeface="+mn-ea"/>
                <a:cs typeface="+mn-cs"/>
              </a:rPr>
              <a:t>Team presents options, he listens and makes a decision.</a:t>
            </a:r>
          </a:p>
          <a:p>
            <a:pPr marL="255651" indent="-255651" defTabSz="685800">
              <a:spcAft>
                <a:spcPct val="0"/>
              </a:spcAft>
              <a:buSzPts val="2400"/>
              <a:tabLst/>
            </a:pPr>
            <a:r>
              <a:rPr lang="en-US" sz="2400" kern="1200" dirty="0">
                <a:solidFill>
                  <a:srgbClr val="000000"/>
                </a:solidFill>
                <a:latin typeface="Arial (Body)"/>
                <a:ea typeface="+mn-ea"/>
                <a:cs typeface="+mn-cs"/>
              </a:rPr>
              <a:t>Team is nervous, not really sure what will happen.</a:t>
            </a:r>
          </a:p>
          <a:p>
            <a:pPr marL="255651" indent="-255651" defTabSz="685800">
              <a:spcAft>
                <a:spcPct val="0"/>
              </a:spcAft>
              <a:buSzPts val="2400"/>
              <a:tabLst/>
            </a:pPr>
            <a:r>
              <a:rPr lang="en-US" sz="2400" kern="1200" dirty="0">
                <a:solidFill>
                  <a:srgbClr val="000000"/>
                </a:solidFill>
                <a:latin typeface="Arial (Body)"/>
                <a:ea typeface="+mn-ea"/>
                <a:cs typeface="+mn-cs"/>
              </a:rPr>
              <a:t>“The ad possibilities are </a:t>
            </a:r>
            <a:r>
              <a:rPr lang="en-US" sz="2400" b="1" kern="1200" dirty="0">
                <a:solidFill>
                  <a:srgbClr val="000000"/>
                </a:solidFill>
                <a:latin typeface="Arial (Body)"/>
                <a:ea typeface="+mn-ea"/>
                <a:cs typeface="+mn-cs"/>
              </a:rPr>
              <a:t>huge</a:t>
            </a:r>
            <a:r>
              <a:rPr lang="en-US" sz="2400" kern="1200" dirty="0">
                <a:solidFill>
                  <a:srgbClr val="000000"/>
                </a:solidFill>
                <a:latin typeface="Arial (Body)"/>
                <a:ea typeface="+mn-ea"/>
                <a:cs typeface="+mn-cs"/>
              </a:rPr>
              <a:t>. We could sell new kinds of ads that people have never seen before.”</a:t>
            </a:r>
          </a:p>
          <a:p>
            <a:pPr marL="255651" indent="-255651" defTabSz="685800">
              <a:spcAft>
                <a:spcPct val="0"/>
              </a:spcAft>
              <a:buSzPts val="2400"/>
              <a:tabLst/>
            </a:pPr>
            <a:r>
              <a:rPr lang="en-US" sz="2400" kern="1200" dirty="0">
                <a:solidFill>
                  <a:srgbClr val="000000"/>
                </a:solidFill>
                <a:latin typeface="Arial (Body)"/>
                <a:ea typeface="+mn-ea"/>
                <a:cs typeface="+mn-cs"/>
              </a:rPr>
              <a:t>Will focus on building a HoloLens prototype.</a:t>
            </a:r>
          </a:p>
        </p:txBody>
      </p:sp>
    </p:spTree>
    <p:extLst>
      <p:ext uri="{BB962C8B-B14F-4D97-AF65-F5344CB8AC3E}">
        <p14:creationId xmlns:p14="http://schemas.microsoft.com/office/powerpoint/2010/main" val="812284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Assess Feasibility</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12-4 How is system definition accomplished?</a:t>
            </a:r>
          </a:p>
          <a:p>
            <a:pPr marL="255651" indent="-255651" defTabSz="685800">
              <a:spcAft>
                <a:spcPct val="0"/>
              </a:spcAft>
              <a:buSzPts val="2400"/>
            </a:pPr>
            <a:r>
              <a:rPr lang="en-US" sz="2400" kern="1200" dirty="0">
                <a:solidFill>
                  <a:srgbClr val="000000"/>
                </a:solidFill>
                <a:latin typeface="+mn-lt"/>
                <a:ea typeface="+mn-ea"/>
                <a:cs typeface="+mn-cs"/>
              </a:rPr>
              <a:t>Four types of feasibility to include</a:t>
            </a:r>
          </a:p>
          <a:p>
            <a:pPr marL="743001" lvl="1" indent="-255651" defTabSz="685800">
              <a:spcAft>
                <a:spcPct val="0"/>
              </a:spcAft>
              <a:buSzPts val="2400"/>
            </a:pPr>
            <a:r>
              <a:rPr lang="en-US" sz="2000" kern="1200" dirty="0">
                <a:solidFill>
                  <a:srgbClr val="000000"/>
                </a:solidFill>
                <a:latin typeface="+mn-lt"/>
                <a:ea typeface="+mn-ea"/>
                <a:cs typeface="+mn-cs"/>
              </a:rPr>
              <a:t>Cost Feasibility—assess whether benefits justify the estimated development and operational costs</a:t>
            </a:r>
          </a:p>
          <a:p>
            <a:pPr marL="743001" lvl="1" indent="-255651" defTabSz="685800">
              <a:spcAft>
                <a:spcPct val="0"/>
              </a:spcAft>
              <a:buSzPts val="2400"/>
            </a:pPr>
            <a:r>
              <a:rPr lang="en-US" sz="2000" kern="1200" dirty="0">
                <a:solidFill>
                  <a:srgbClr val="000000"/>
                </a:solidFill>
                <a:latin typeface="+mn-lt"/>
                <a:ea typeface="+mn-ea"/>
                <a:cs typeface="+mn-cs"/>
              </a:rPr>
              <a:t>Schedule Feasibility</a:t>
            </a:r>
            <a:r>
              <a:rPr lang="en-US" sz="2000" kern="1200" dirty="0">
                <a:solidFill>
                  <a:srgbClr val="000000"/>
                </a:solidFill>
              </a:rPr>
              <a:t> — </a:t>
            </a:r>
            <a:r>
              <a:rPr lang="en-US" sz="2000" kern="1200" dirty="0">
                <a:solidFill>
                  <a:srgbClr val="000000"/>
                </a:solidFill>
                <a:latin typeface="+mn-lt"/>
                <a:ea typeface="+mn-ea"/>
                <a:cs typeface="+mn-cs"/>
              </a:rPr>
              <a:t>assess whether project can be completed in a given time</a:t>
            </a:r>
          </a:p>
          <a:p>
            <a:pPr marL="743001" lvl="1" indent="-255651" defTabSz="685800">
              <a:spcAft>
                <a:spcPct val="0"/>
              </a:spcAft>
              <a:buSzPts val="2400"/>
            </a:pPr>
            <a:r>
              <a:rPr lang="en-US" sz="2000" kern="1200" dirty="0">
                <a:solidFill>
                  <a:srgbClr val="000000"/>
                </a:solidFill>
                <a:latin typeface="+mn-lt"/>
                <a:ea typeface="+mn-ea"/>
                <a:cs typeface="+mn-cs"/>
              </a:rPr>
              <a:t>Technical Feasibility</a:t>
            </a:r>
            <a:r>
              <a:rPr lang="en-US" sz="2000" kern="1200" dirty="0">
                <a:solidFill>
                  <a:srgbClr val="000000"/>
                </a:solidFill>
              </a:rPr>
              <a:t> — </a:t>
            </a:r>
            <a:r>
              <a:rPr lang="en-US" sz="2000" kern="1200" dirty="0">
                <a:solidFill>
                  <a:srgbClr val="000000"/>
                </a:solidFill>
                <a:latin typeface="+mn-lt"/>
                <a:ea typeface="+mn-ea"/>
                <a:cs typeface="+mn-cs"/>
              </a:rPr>
              <a:t>assess whether existing  technology is able to meet the needs of the new system</a:t>
            </a:r>
          </a:p>
          <a:p>
            <a:pPr marL="743001" lvl="1" indent="-255651" defTabSz="685800">
              <a:spcAft>
                <a:spcPct val="0"/>
              </a:spcAft>
              <a:buSzPts val="2400"/>
            </a:pPr>
            <a:r>
              <a:rPr lang="en-US" sz="2000" kern="1200" dirty="0">
                <a:solidFill>
                  <a:srgbClr val="000000"/>
                </a:solidFill>
                <a:latin typeface="+mn-lt"/>
                <a:ea typeface="+mn-ea"/>
                <a:cs typeface="+mn-cs"/>
              </a:rPr>
              <a:t>Organizational Feasibility </a:t>
            </a:r>
            <a:r>
              <a:rPr lang="en-US" sz="2000" kern="1200" dirty="0">
                <a:solidFill>
                  <a:srgbClr val="000000"/>
                </a:solidFill>
              </a:rPr>
              <a:t>— </a:t>
            </a:r>
            <a:r>
              <a:rPr lang="en-US" sz="2000" kern="1200" dirty="0">
                <a:solidFill>
                  <a:srgbClr val="000000"/>
                </a:solidFill>
                <a:latin typeface="+mn-lt"/>
                <a:ea typeface="+mn-ea"/>
                <a:cs typeface="+mn-cs"/>
              </a:rPr>
              <a:t>assess whether new system fits within current organizations culture</a:t>
            </a:r>
          </a:p>
          <a:p>
            <a:pPr marL="255651" indent="-255651" defTabSz="685800">
              <a:spcAft>
                <a:spcPct val="0"/>
              </a:spcAft>
              <a:buSzPts val="2400"/>
            </a:pPr>
            <a:r>
              <a:rPr lang="en-US" sz="2000" kern="1200" dirty="0">
                <a:solidFill>
                  <a:srgbClr val="000000"/>
                </a:solidFill>
                <a:latin typeface="+mn-lt"/>
                <a:ea typeface="+mn-ea"/>
                <a:cs typeface="+mn-cs"/>
              </a:rPr>
              <a:t>Assess initially and update throughout the project</a:t>
            </a:r>
          </a:p>
        </p:txBody>
      </p:sp>
    </p:spTree>
    <p:extLst>
      <p:ext uri="{BB962C8B-B14F-4D97-AF65-F5344CB8AC3E}">
        <p14:creationId xmlns:p14="http://schemas.microsoft.com/office/powerpoint/2010/main" val="2431629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Form a Project Team and Plan the Project</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12-4 How is system definition accomplished?</a:t>
            </a:r>
          </a:p>
          <a:p>
            <a:pPr marL="255651" indent="-255651" defTabSz="685800">
              <a:spcAft>
                <a:spcPct val="0"/>
              </a:spcAft>
              <a:buSzPts val="2400"/>
            </a:pPr>
            <a:r>
              <a:rPr lang="en-US" sz="2400" kern="1200" dirty="0">
                <a:solidFill>
                  <a:srgbClr val="000000"/>
                </a:solidFill>
                <a:latin typeface="+mn-lt"/>
                <a:ea typeface="+mn-ea"/>
                <a:cs typeface="+mn-cs"/>
              </a:rPr>
              <a:t>Both IS professionals and user representatives</a:t>
            </a:r>
          </a:p>
          <a:p>
            <a:pPr marL="743001" lvl="1" indent="-255651" defTabSz="685800">
              <a:spcAft>
                <a:spcPct val="0"/>
              </a:spcAft>
              <a:buSzPts val="2400"/>
            </a:pPr>
            <a:r>
              <a:rPr lang="en-US" sz="2400" kern="1200" dirty="0">
                <a:solidFill>
                  <a:srgbClr val="000000"/>
                </a:solidFill>
                <a:latin typeface="+mn-lt"/>
                <a:ea typeface="+mn-ea"/>
                <a:cs typeface="+mn-cs"/>
              </a:rPr>
              <a:t>Managers, business analysts, systems analysts, programmers, software testers, and users</a:t>
            </a:r>
          </a:p>
          <a:p>
            <a:pPr marL="255651" indent="-255651" defTabSz="685800">
              <a:spcAft>
                <a:spcPct val="0"/>
              </a:spcAft>
              <a:buSzPts val="2400"/>
            </a:pPr>
            <a:r>
              <a:rPr lang="en-US" sz="2400" kern="1200" dirty="0">
                <a:solidFill>
                  <a:srgbClr val="000000"/>
                </a:solidFill>
                <a:latin typeface="+mn-lt"/>
                <a:ea typeface="+mn-ea"/>
                <a:cs typeface="+mn-cs"/>
              </a:rPr>
              <a:t>Team composition changes over time</a:t>
            </a:r>
          </a:p>
          <a:p>
            <a:pPr marL="743001" lvl="1" indent="-255651" defTabSz="685800">
              <a:spcAft>
                <a:spcPct val="0"/>
              </a:spcAft>
              <a:buSzPts val="2400"/>
            </a:pPr>
            <a:r>
              <a:rPr lang="en-US" sz="2400" kern="1200" dirty="0">
                <a:solidFill>
                  <a:srgbClr val="000000"/>
                </a:solidFill>
                <a:latin typeface="+mn-lt"/>
                <a:ea typeface="+mn-ea"/>
                <a:cs typeface="+mn-cs"/>
              </a:rPr>
              <a:t>User Involvement critical throughout entire process</a:t>
            </a:r>
          </a:p>
          <a:p>
            <a:pPr marL="255651" indent="-255651" defTabSz="685800">
              <a:spcAft>
                <a:spcPct val="0"/>
              </a:spcAft>
              <a:buSzPts val="2400"/>
            </a:pPr>
            <a:r>
              <a:rPr lang="en-US" sz="2400" kern="1200" dirty="0">
                <a:solidFill>
                  <a:srgbClr val="000000"/>
                </a:solidFill>
                <a:latin typeface="+mn-lt"/>
                <a:ea typeface="+mn-ea"/>
                <a:cs typeface="+mn-cs"/>
              </a:rPr>
              <a:t>Plan the project</a:t>
            </a:r>
          </a:p>
          <a:p>
            <a:pPr marL="743001" lvl="1" indent="-255651" defTabSz="685800">
              <a:spcAft>
                <a:spcPct val="0"/>
              </a:spcAft>
              <a:buSzPts val="2400"/>
            </a:pPr>
            <a:r>
              <a:rPr lang="en-US" sz="2400" kern="1200" dirty="0">
                <a:solidFill>
                  <a:srgbClr val="000000"/>
                </a:solidFill>
                <a:latin typeface="+mn-lt"/>
                <a:ea typeface="+mn-ea"/>
                <a:cs typeface="+mn-cs"/>
              </a:rPr>
              <a:t>Tasks, personnel, dependencies, schedules </a:t>
            </a:r>
          </a:p>
        </p:txBody>
      </p:sp>
    </p:spTree>
    <p:extLst>
      <p:ext uri="{BB962C8B-B14F-4D97-AF65-F5344CB8AC3E}">
        <p14:creationId xmlns:p14="http://schemas.microsoft.com/office/powerpoint/2010/main" val="3378989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S</a:t>
            </a:r>
            <a:r>
              <a:rPr lang="en-US" sz="100" dirty="0"/>
              <a:t> </a:t>
            </a:r>
            <a:r>
              <a:rPr lang="en-US" dirty="0"/>
              <a:t>D</a:t>
            </a:r>
            <a:r>
              <a:rPr lang="en-US" sz="100" dirty="0"/>
              <a:t> </a:t>
            </a:r>
            <a:r>
              <a:rPr lang="en-US" dirty="0"/>
              <a:t>L</a:t>
            </a:r>
            <a:r>
              <a:rPr lang="en-US" sz="100" dirty="0"/>
              <a:t> </a:t>
            </a:r>
            <a:r>
              <a:rPr lang="en-US" dirty="0"/>
              <a:t>C: Requirements Analysis Phase</a:t>
            </a:r>
          </a:p>
        </p:txBody>
      </p:sp>
      <p:sp>
        <p:nvSpPr>
          <p:cNvPr id="3" name="Text Placeholder 2"/>
          <p:cNvSpPr>
            <a:spLocks noGrp="1"/>
          </p:cNvSpPr>
          <p:nvPr>
            <p:ph type="body" idx="1"/>
          </p:nvPr>
        </p:nvSpPr>
        <p:spPr>
          <a:xfrm>
            <a:off x="1981200" y="1600201"/>
            <a:ext cx="8229600" cy="810491"/>
          </a:xfrm>
        </p:spPr>
        <p:txBody>
          <a:bodyPr/>
          <a:lstStyle/>
          <a:p>
            <a:pPr marL="0" indent="0">
              <a:buNone/>
            </a:pPr>
            <a:r>
              <a:rPr lang="en-US" sz="1400" kern="1200" dirty="0">
                <a:solidFill>
                  <a:srgbClr val="000000"/>
                </a:solidFill>
                <a:latin typeface="+mn-lt"/>
                <a:ea typeface="+mn-ea"/>
                <a:cs typeface="+mn-cs"/>
              </a:rPr>
              <a:t>12-5 What is the users’ role in the requirements phase?</a:t>
            </a:r>
          </a:p>
          <a:p>
            <a:pPr marL="0" indent="0">
              <a:buNone/>
            </a:pPr>
            <a:r>
              <a:rPr lang="en-US" sz="2200" b="1" kern="1200" dirty="0">
                <a:solidFill>
                  <a:srgbClr val="000000"/>
                </a:solidFill>
                <a:latin typeface="+mn-lt"/>
                <a:ea typeface="+mn-ea"/>
                <a:cs typeface="+mn-cs"/>
              </a:rPr>
              <a:t>Figure 12-5</a:t>
            </a:r>
            <a:r>
              <a:rPr lang="en-US" sz="2200" kern="1200" dirty="0">
                <a:solidFill>
                  <a:srgbClr val="000000"/>
                </a:solidFill>
                <a:latin typeface="+mn-lt"/>
                <a:ea typeface="+mn-ea"/>
                <a:cs typeface="+mn-cs"/>
              </a:rPr>
              <a:t> S</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D</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L</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C: Requirements Analysis Phase</a:t>
            </a:r>
          </a:p>
        </p:txBody>
      </p:sp>
      <p:pic>
        <p:nvPicPr>
          <p:cNvPr id="6" name="Picture 5" descr="Figure showing the details of the Requirements Analysis phase of the System Development Life Cycle"/>
          <p:cNvPicPr>
            <a:picLocks noChangeAspect="1"/>
          </p:cNvPicPr>
          <p:nvPr/>
        </p:nvPicPr>
        <p:blipFill>
          <a:blip r:embed="rId3"/>
          <a:srcRect/>
          <a:stretch/>
        </p:blipFill>
        <p:spPr>
          <a:xfrm>
            <a:off x="3147920" y="2495451"/>
            <a:ext cx="5896161" cy="3861408"/>
          </a:xfrm>
          <a:prstGeom prst="rect">
            <a:avLst/>
          </a:prstGeom>
        </p:spPr>
      </p:pic>
    </p:spTree>
    <p:extLst>
      <p:ext uri="{BB962C8B-B14F-4D97-AF65-F5344CB8AC3E}">
        <p14:creationId xmlns:p14="http://schemas.microsoft.com/office/powerpoint/2010/main" val="257525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Role of a Prototype</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12-5 What is the users’ role in the requirements phase?</a:t>
            </a:r>
          </a:p>
          <a:p>
            <a:pPr marL="255651" indent="-255651" defTabSz="685800">
              <a:spcAft>
                <a:spcPct val="0"/>
              </a:spcAft>
              <a:buSzPts val="2400"/>
            </a:pPr>
            <a:r>
              <a:rPr lang="en-US" sz="2400" kern="1200" dirty="0">
                <a:solidFill>
                  <a:srgbClr val="000000"/>
                </a:solidFill>
                <a:latin typeface="+mn-lt"/>
                <a:ea typeface="+mn-ea"/>
                <a:cs typeface="+mn-cs"/>
              </a:rPr>
              <a:t>Direct user experience.</a:t>
            </a:r>
          </a:p>
          <a:p>
            <a:pPr marL="255651" indent="-255651" defTabSz="685800">
              <a:spcAft>
                <a:spcPct val="0"/>
              </a:spcAft>
              <a:buSzPts val="2400"/>
            </a:pPr>
            <a:r>
              <a:rPr lang="en-US" sz="2400" kern="1200" dirty="0">
                <a:solidFill>
                  <a:srgbClr val="000000"/>
                </a:solidFill>
                <a:latin typeface="+mn-lt"/>
                <a:ea typeface="+mn-ea"/>
                <a:cs typeface="+mn-cs"/>
              </a:rPr>
              <a:t>Assess technical and organizational feasibility.</a:t>
            </a:r>
          </a:p>
          <a:p>
            <a:pPr marL="255651" indent="-255651" defTabSz="685800">
              <a:spcAft>
                <a:spcPct val="0"/>
              </a:spcAft>
              <a:buSzPts val="2400"/>
            </a:pPr>
            <a:r>
              <a:rPr lang="en-US" sz="2400" kern="1200" dirty="0">
                <a:solidFill>
                  <a:srgbClr val="000000"/>
                </a:solidFill>
                <a:latin typeface="+mn-lt"/>
                <a:ea typeface="+mn-ea"/>
                <a:cs typeface="+mn-cs"/>
              </a:rPr>
              <a:t>Define requirements and functions.</a:t>
            </a:r>
          </a:p>
          <a:p>
            <a:pPr marL="255651" indent="-255651" defTabSz="685800">
              <a:spcAft>
                <a:spcPct val="0"/>
              </a:spcAft>
              <a:buSzPts val="2400"/>
            </a:pPr>
            <a:r>
              <a:rPr lang="en-US" sz="2400" kern="1200" dirty="0">
                <a:solidFill>
                  <a:srgbClr val="000000"/>
                </a:solidFill>
                <a:latin typeface="+mn-lt"/>
                <a:ea typeface="+mn-ea"/>
                <a:cs typeface="+mn-cs"/>
              </a:rPr>
              <a:t>Parts often reused.</a:t>
            </a:r>
          </a:p>
          <a:p>
            <a:pPr marL="741600" lvl="1" indent="-284400" defTabSz="685800">
              <a:spcAft>
                <a:spcPct val="0"/>
              </a:spcAft>
              <a:buSzPts val="2400"/>
              <a:buFont typeface="Arial" panose="020B0604020202020204" pitchFamily="34" charset="0"/>
              <a:buChar char="–"/>
            </a:pPr>
            <a:r>
              <a:rPr lang="en-US" sz="2400" kern="1200" dirty="0">
                <a:solidFill>
                  <a:srgbClr val="000000"/>
                </a:solidFill>
                <a:latin typeface="+mn-lt"/>
                <a:ea typeface="+mn-ea"/>
                <a:cs typeface="+mn-cs"/>
              </a:rPr>
              <a:t>Code for A</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R</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E</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 prototype reused in other digital reality devices?</a:t>
            </a:r>
          </a:p>
          <a:p>
            <a:pPr marL="255651" indent="-255651" defTabSz="685800">
              <a:spcAft>
                <a:spcPct val="0"/>
              </a:spcAft>
              <a:buSzPts val="2400"/>
            </a:pPr>
            <a:r>
              <a:rPr lang="en-US" sz="2400" kern="1200" dirty="0">
                <a:solidFill>
                  <a:srgbClr val="000000"/>
                </a:solidFill>
                <a:latin typeface="+mn-lt"/>
                <a:ea typeface="+mn-ea"/>
                <a:cs typeface="+mn-cs"/>
              </a:rPr>
              <a:t>Prototype-funding dilemma. Which comes first?</a:t>
            </a:r>
          </a:p>
        </p:txBody>
      </p:sp>
    </p:spTree>
    <p:extLst>
      <p:ext uri="{BB962C8B-B14F-4D97-AF65-F5344CB8AC3E}">
        <p14:creationId xmlns:p14="http://schemas.microsoft.com/office/powerpoint/2010/main" val="1407975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D</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L</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C Component Design Phase</a:t>
            </a:r>
          </a:p>
        </p:txBody>
      </p:sp>
      <p:sp>
        <p:nvSpPr>
          <p:cNvPr id="3" name="Text Placeholder 2"/>
          <p:cNvSpPr>
            <a:spLocks noGrp="1"/>
          </p:cNvSpPr>
          <p:nvPr>
            <p:ph type="body" idx="1"/>
          </p:nvPr>
        </p:nvSpPr>
        <p:spPr>
          <a:xfrm>
            <a:off x="1981200" y="1600201"/>
            <a:ext cx="8229600" cy="852055"/>
          </a:xfrm>
        </p:spPr>
        <p:txBody>
          <a:bodyPr/>
          <a:lstStyle/>
          <a:p>
            <a:pPr marL="0" indent="0">
              <a:buNone/>
            </a:pPr>
            <a:r>
              <a:rPr lang="en-US" sz="1400" kern="1200" dirty="0">
                <a:solidFill>
                  <a:srgbClr val="000000"/>
                </a:solidFill>
                <a:latin typeface="+mn-lt"/>
                <a:ea typeface="+mn-ea"/>
                <a:cs typeface="+mn-cs"/>
              </a:rPr>
              <a:t>12-6 How are the five components designed?</a:t>
            </a:r>
          </a:p>
          <a:p>
            <a:pPr marL="0" indent="0">
              <a:buNone/>
            </a:pPr>
            <a:r>
              <a:rPr lang="en-US" sz="2200" b="1" kern="1200" dirty="0">
                <a:solidFill>
                  <a:srgbClr val="000000"/>
                </a:solidFill>
                <a:latin typeface="+mn-lt"/>
                <a:ea typeface="+mn-ea"/>
                <a:cs typeface="+mn-cs"/>
              </a:rPr>
              <a:t>Figure 12-6</a:t>
            </a:r>
            <a:r>
              <a:rPr lang="en-US" sz="2200" kern="1200" dirty="0">
                <a:solidFill>
                  <a:srgbClr val="000000"/>
                </a:solidFill>
                <a:latin typeface="+mn-lt"/>
                <a:ea typeface="+mn-ea"/>
                <a:cs typeface="+mn-cs"/>
              </a:rPr>
              <a:t> S</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D</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L</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C: Component Design Phase</a:t>
            </a:r>
          </a:p>
        </p:txBody>
      </p:sp>
      <p:pic>
        <p:nvPicPr>
          <p:cNvPr id="6" name="Picture 5" descr="A diagram outlines the component design phase of the systems development life cycle, and reads as follows. Requirements Analysis. Approved User Requirements. Component Design. Determine hardware specifications, Determine software specifications, depends on source, Design the database, Design procedures, Create job definitions. System Design, Implementation.">
            <a:extLst>
              <a:ext uri="{FF2B5EF4-FFF2-40B4-BE49-F238E27FC236}">
                <a16:creationId xmlns:a16="http://schemas.microsoft.com/office/drawing/2014/main" id="{D0545C0B-0234-4898-8228-07BF25611449}"/>
              </a:ext>
            </a:extLst>
          </p:cNvPr>
          <p:cNvPicPr>
            <a:picLocks noChangeAspect="1"/>
          </p:cNvPicPr>
          <p:nvPr/>
        </p:nvPicPr>
        <p:blipFill rotWithShape="1">
          <a:blip r:embed="rId3"/>
          <a:srcRect l="13977" t="14810" r="22819" b="5000"/>
          <a:stretch/>
        </p:blipFill>
        <p:spPr>
          <a:xfrm>
            <a:off x="3295650" y="2545773"/>
            <a:ext cx="5600700" cy="3848990"/>
          </a:xfrm>
          <a:prstGeom prst="rect">
            <a:avLst/>
          </a:prstGeom>
        </p:spPr>
      </p:pic>
    </p:spTree>
    <p:extLst>
      <p:ext uri="{BB962C8B-B14F-4D97-AF65-F5344CB8AC3E}">
        <p14:creationId xmlns:p14="http://schemas.microsoft.com/office/powerpoint/2010/main" val="1416561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Designing Components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12-6 How are the five components designed?</a:t>
            </a:r>
          </a:p>
          <a:p>
            <a:pPr marL="255651" indent="-255651" defTabSz="685800">
              <a:spcAft>
                <a:spcPct val="0"/>
              </a:spcAft>
              <a:buSzPts val="2400"/>
            </a:pPr>
            <a:r>
              <a:rPr lang="en-US" sz="2400" kern="1200" dirty="0">
                <a:solidFill>
                  <a:srgbClr val="000000"/>
                </a:solidFill>
                <a:latin typeface="+mn-lt"/>
                <a:ea typeface="+mn-ea"/>
                <a:cs typeface="Arial" charset="0"/>
              </a:rPr>
              <a:t>Determine hardware specifications</a:t>
            </a:r>
          </a:p>
          <a:p>
            <a:pPr marL="255651" indent="-255651" defTabSz="685800">
              <a:spcAft>
                <a:spcPct val="0"/>
              </a:spcAft>
              <a:buSzPts val="2400"/>
            </a:pPr>
            <a:r>
              <a:rPr lang="en-US" sz="2400" kern="1200" dirty="0">
                <a:solidFill>
                  <a:srgbClr val="000000"/>
                </a:solidFill>
                <a:latin typeface="+mn-lt"/>
                <a:ea typeface="+mn-ea"/>
                <a:cs typeface="Arial" charset="0"/>
              </a:rPr>
              <a:t>Determine software specifications</a:t>
            </a:r>
          </a:p>
          <a:p>
            <a:pPr marL="255651" indent="-255651" defTabSz="685800">
              <a:spcAft>
                <a:spcPct val="0"/>
              </a:spcAft>
              <a:buSzPts val="2400"/>
            </a:pPr>
            <a:r>
              <a:rPr lang="en-US" sz="2400" kern="1200" dirty="0">
                <a:solidFill>
                  <a:srgbClr val="000000"/>
                </a:solidFill>
                <a:latin typeface="+mn-lt"/>
                <a:ea typeface="+mn-ea"/>
                <a:cs typeface="Arial" charset="0"/>
              </a:rPr>
              <a:t>Design database</a:t>
            </a:r>
          </a:p>
          <a:p>
            <a:pPr marL="255651" indent="-255651" defTabSz="685800">
              <a:spcAft>
                <a:spcPct val="0"/>
              </a:spcAft>
              <a:buSzPts val="2400"/>
            </a:pPr>
            <a:r>
              <a:rPr lang="en-US" sz="2400" kern="1200" dirty="0">
                <a:solidFill>
                  <a:srgbClr val="000000"/>
                </a:solidFill>
                <a:latin typeface="+mn-lt"/>
                <a:ea typeface="+mn-ea"/>
                <a:cs typeface="Arial" charset="0"/>
              </a:rPr>
              <a:t>Design procedures</a:t>
            </a:r>
          </a:p>
          <a:p>
            <a:pPr marL="741553" lvl="1" indent="-284353" defTabSz="685800">
              <a:spcAft>
                <a:spcPct val="0"/>
              </a:spcAft>
              <a:buSzPts val="2400"/>
            </a:pPr>
            <a:r>
              <a:rPr lang="en-US" sz="2400" kern="1200" dirty="0">
                <a:solidFill>
                  <a:srgbClr val="000000"/>
                </a:solidFill>
                <a:latin typeface="+mn-lt"/>
                <a:ea typeface="+mn-ea"/>
                <a:cs typeface="Arial" charset="0"/>
              </a:rPr>
              <a:t>Normal, backup, and failure recovery procedures</a:t>
            </a:r>
          </a:p>
          <a:p>
            <a:pPr marL="255651" indent="-255651" defTabSz="685800">
              <a:spcAft>
                <a:spcPct val="0"/>
              </a:spcAft>
              <a:buSzPts val="2400"/>
            </a:pPr>
            <a:r>
              <a:rPr lang="en-US" sz="2400" kern="1200" dirty="0">
                <a:solidFill>
                  <a:srgbClr val="000000"/>
                </a:solidFill>
                <a:latin typeface="+mn-lt"/>
                <a:ea typeface="+mn-ea"/>
                <a:cs typeface="Arial" charset="0"/>
              </a:rPr>
              <a:t>Design job descriptions</a:t>
            </a:r>
          </a:p>
          <a:p>
            <a:pPr marL="741553" lvl="1" indent="-284353" defTabSz="685800">
              <a:spcAft>
                <a:spcPct val="0"/>
              </a:spcAft>
              <a:buSzPts val="2400"/>
            </a:pPr>
            <a:r>
              <a:rPr lang="en-US" sz="2400" kern="1200" dirty="0">
                <a:solidFill>
                  <a:srgbClr val="000000"/>
                </a:solidFill>
                <a:latin typeface="+mn-lt"/>
                <a:ea typeface="+mn-ea"/>
                <a:cs typeface="Arial" charset="0"/>
              </a:rPr>
              <a:t>Create and define new tasks and responsibilities</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3132206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Hardware, Database, and Procedure Design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12-6 How are the five components designed?</a:t>
            </a:r>
          </a:p>
          <a:p>
            <a:pPr marL="255651" indent="-255651" defTabSz="685800">
              <a:spcAft>
                <a:spcPct val="0"/>
              </a:spcAft>
              <a:buSzPts val="2400"/>
            </a:pPr>
            <a:r>
              <a:rPr lang="en-US" sz="2400" kern="1200" dirty="0">
                <a:solidFill>
                  <a:srgbClr val="000000"/>
                </a:solidFill>
                <a:latin typeface="+mn-lt"/>
                <a:ea typeface="+mn-ea"/>
                <a:cs typeface="Arial" charset="0"/>
              </a:rPr>
              <a:t>Hardware design</a:t>
            </a:r>
          </a:p>
          <a:p>
            <a:pPr marL="741553" lvl="1" indent="-284353" defTabSz="685800">
              <a:spcAft>
                <a:spcPct val="0"/>
              </a:spcAft>
              <a:buSzPts val="2400"/>
            </a:pPr>
            <a:r>
              <a:rPr lang="en-US" sz="2400" kern="1200" dirty="0">
                <a:solidFill>
                  <a:srgbClr val="000000"/>
                </a:solidFill>
                <a:latin typeface="+mn-lt"/>
                <a:ea typeface="+mn-ea"/>
                <a:cs typeface="+mn-cs"/>
              </a:rPr>
              <a:t>Determine specifications and source of hardware</a:t>
            </a:r>
          </a:p>
          <a:p>
            <a:pPr marL="741553" lvl="1" indent="-284353" defTabSz="685800">
              <a:spcAft>
                <a:spcPct val="0"/>
              </a:spcAft>
              <a:buSzPts val="2400"/>
            </a:pPr>
            <a:r>
              <a:rPr lang="en-US" sz="2400" kern="1200" dirty="0">
                <a:solidFill>
                  <a:srgbClr val="000000"/>
                </a:solidFill>
                <a:latin typeface="+mn-lt"/>
                <a:ea typeface="+mn-ea"/>
                <a:cs typeface="+mn-cs"/>
              </a:rPr>
              <a:t>Purchase, lease, or lease time from a hosting service in the cloud</a:t>
            </a:r>
            <a:endParaRPr lang="en-US" sz="2400" kern="1200" dirty="0">
              <a:solidFill>
                <a:srgbClr val="000000"/>
              </a:solidFill>
              <a:latin typeface="+mn-lt"/>
              <a:ea typeface="+mn-ea"/>
              <a:cs typeface="Arial" charset="0"/>
            </a:endParaRPr>
          </a:p>
          <a:p>
            <a:pPr marL="255651" indent="-255651" defTabSz="685800">
              <a:spcAft>
                <a:spcPct val="0"/>
              </a:spcAft>
              <a:buSzPts val="2400"/>
            </a:pPr>
            <a:r>
              <a:rPr lang="en-US" sz="2400" kern="1200" dirty="0">
                <a:solidFill>
                  <a:srgbClr val="000000"/>
                </a:solidFill>
                <a:latin typeface="+mn-lt"/>
                <a:ea typeface="+mn-ea"/>
                <a:cs typeface="+mn-cs"/>
              </a:rPr>
              <a:t>Database design</a:t>
            </a:r>
          </a:p>
          <a:p>
            <a:pPr marL="741553" lvl="1" indent="-284353" defTabSz="685800">
              <a:spcAft>
                <a:spcPct val="0"/>
              </a:spcAft>
              <a:buSzPts val="2400"/>
            </a:pPr>
            <a:r>
              <a:rPr lang="en-US" sz="2400" kern="1200" dirty="0">
                <a:solidFill>
                  <a:srgbClr val="000000"/>
                </a:solidFill>
                <a:latin typeface="+mn-lt"/>
                <a:ea typeface="+mn-ea"/>
                <a:cs typeface="+mn-cs"/>
              </a:rPr>
              <a:t>Convert data model to database design</a:t>
            </a:r>
          </a:p>
        </p:txBody>
      </p:sp>
    </p:spTree>
    <p:extLst>
      <p:ext uri="{BB962C8B-B14F-4D97-AF65-F5344CB8AC3E}">
        <p14:creationId xmlns:p14="http://schemas.microsoft.com/office/powerpoint/2010/main" val="2162991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Software Design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12-6 How are the five components designed?</a:t>
            </a:r>
          </a:p>
          <a:p>
            <a:pPr marL="255651" indent="-255651" defTabSz="685800">
              <a:spcAft>
                <a:spcPct val="0"/>
              </a:spcAft>
              <a:buSzPts val="2400"/>
            </a:pPr>
            <a:r>
              <a:rPr lang="en-US" sz="2400" kern="1200" dirty="0">
                <a:solidFill>
                  <a:srgbClr val="000000"/>
                </a:solidFill>
                <a:latin typeface="+mn-lt"/>
                <a:ea typeface="+mn-ea"/>
                <a:cs typeface="+mn-cs"/>
              </a:rPr>
              <a:t>Software design depends on source of programs</a:t>
            </a:r>
          </a:p>
          <a:p>
            <a:pPr marL="741600" lvl="1" indent="-284400" defTabSz="685800">
              <a:spcAft>
                <a:spcPct val="0"/>
              </a:spcAft>
              <a:buSzPts val="2400"/>
              <a:buFontTx/>
              <a:buChar char="–"/>
            </a:pPr>
            <a:r>
              <a:rPr lang="en-US" sz="2400" kern="1200" dirty="0">
                <a:solidFill>
                  <a:srgbClr val="000000"/>
                </a:solidFill>
                <a:latin typeface="+mn-lt"/>
                <a:ea typeface="+mn-ea"/>
                <a:cs typeface="+mn-cs"/>
              </a:rPr>
              <a:t>Off-the-shelf software</a:t>
            </a:r>
          </a:p>
          <a:p>
            <a:pPr marL="741600" lvl="1" indent="-284400" defTabSz="685800">
              <a:spcAft>
                <a:spcPct val="0"/>
              </a:spcAft>
              <a:buSzPts val="2400"/>
              <a:buFontTx/>
              <a:buChar char="–"/>
            </a:pPr>
            <a:r>
              <a:rPr lang="en-US" sz="2400" kern="1200" dirty="0">
                <a:solidFill>
                  <a:srgbClr val="000000"/>
                </a:solidFill>
                <a:latin typeface="+mn-lt"/>
                <a:ea typeface="+mn-ea"/>
                <a:cs typeface="+mn-cs"/>
              </a:rPr>
              <a:t>Off-the-shelf-with-alteration software</a:t>
            </a:r>
          </a:p>
          <a:p>
            <a:pPr marL="741600" lvl="1" indent="-284400" defTabSz="685800">
              <a:spcAft>
                <a:spcPct val="0"/>
              </a:spcAft>
              <a:buSzPts val="2400"/>
              <a:buFontTx/>
              <a:buChar char="–"/>
            </a:pPr>
            <a:r>
              <a:rPr lang="en-US" sz="2400" kern="1200" dirty="0">
                <a:solidFill>
                  <a:srgbClr val="000000"/>
                </a:solidFill>
                <a:latin typeface="+mn-lt"/>
                <a:ea typeface="+mn-ea"/>
                <a:cs typeface="+mn-cs"/>
              </a:rPr>
              <a:t>Custom-developed programs</a:t>
            </a:r>
          </a:p>
          <a:p>
            <a:pPr marL="255651" indent="-255651" defTabSz="685800">
              <a:spcAft>
                <a:spcPct val="0"/>
              </a:spcAft>
              <a:buSzPts val="2400"/>
            </a:pPr>
            <a:r>
              <a:rPr lang="en-US" sz="2400" kern="1200" dirty="0">
                <a:solidFill>
                  <a:srgbClr val="000000"/>
                </a:solidFill>
                <a:latin typeface="+mn-lt"/>
                <a:ea typeface="+mn-ea"/>
                <a:cs typeface="+mn-cs"/>
              </a:rPr>
              <a:t>Decide where application processing will occur</a:t>
            </a:r>
          </a:p>
          <a:p>
            <a:pPr marL="741600" lvl="1" indent="-284400" defTabSz="685800">
              <a:spcAft>
                <a:spcPct val="0"/>
              </a:spcAft>
              <a:buSzPts val="2400"/>
              <a:buFontTx/>
              <a:buChar char="–"/>
            </a:pPr>
            <a:r>
              <a:rPr lang="en-US" sz="2400" kern="1200" dirty="0">
                <a:solidFill>
                  <a:srgbClr val="000000"/>
                </a:solidFill>
                <a:latin typeface="+mn-lt"/>
                <a:ea typeface="+mn-ea"/>
                <a:cs typeface="+mn-cs"/>
              </a:rPr>
              <a:t>Mobile devices</a:t>
            </a:r>
          </a:p>
          <a:p>
            <a:pPr marL="741600" lvl="1" indent="-284400" defTabSz="685800">
              <a:spcAft>
                <a:spcPct val="0"/>
              </a:spcAft>
              <a:buSzPts val="2400"/>
              <a:buFontTx/>
              <a:buChar char="–"/>
            </a:pPr>
            <a:r>
              <a:rPr lang="en-US" sz="2400" kern="1200" dirty="0">
                <a:solidFill>
                  <a:srgbClr val="000000"/>
                </a:solidFill>
                <a:latin typeface="+mn-lt"/>
                <a:ea typeface="+mn-ea"/>
                <a:cs typeface="+mn-cs"/>
              </a:rPr>
              <a:t>Processing can occur on cloud-servers, or a mixture</a:t>
            </a:r>
          </a:p>
          <a:p>
            <a:pPr marL="255651" indent="-255651" defTabSz="685800">
              <a:spcAft>
                <a:spcPct val="0"/>
              </a:spcAft>
              <a:buSzPts val="2400"/>
            </a:pPr>
            <a:r>
              <a:rPr lang="en-US" sz="2400" kern="1200" dirty="0">
                <a:solidFill>
                  <a:srgbClr val="000000"/>
                </a:solidFill>
                <a:latin typeface="+mn-lt"/>
                <a:ea typeface="+mn-ea"/>
                <a:cs typeface="+mn-cs"/>
              </a:rPr>
              <a:t>Thin-client or native application?</a:t>
            </a:r>
          </a:p>
        </p:txBody>
      </p:sp>
    </p:spTree>
    <p:extLst>
      <p:ext uri="{BB962C8B-B14F-4D97-AF65-F5344CB8AC3E}">
        <p14:creationId xmlns:p14="http://schemas.microsoft.com/office/powerpoint/2010/main" val="105480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Database Design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12-6 How are the five components designed?</a:t>
            </a:r>
          </a:p>
          <a:p>
            <a:pPr marL="255651" indent="-255651" defTabSz="685800">
              <a:spcAft>
                <a:spcPct val="0"/>
              </a:spcAft>
              <a:buSzPts val="2400"/>
            </a:pPr>
            <a:r>
              <a:rPr lang="en-US" sz="2400" kern="1200" dirty="0">
                <a:solidFill>
                  <a:srgbClr val="000000"/>
                </a:solidFill>
                <a:latin typeface="+mn-lt"/>
                <a:ea typeface="+mn-ea"/>
                <a:cs typeface="+mn-cs"/>
              </a:rPr>
              <a:t>Convert data model to database design using techniques like those described in Chapter 5</a:t>
            </a:r>
          </a:p>
          <a:p>
            <a:pPr marL="255651" indent="-255651" defTabSz="685800">
              <a:spcAft>
                <a:spcPct val="0"/>
              </a:spcAft>
              <a:buSzPts val="2400"/>
            </a:pPr>
            <a:r>
              <a:rPr lang="en-US" sz="2400" kern="1200" dirty="0">
                <a:solidFill>
                  <a:srgbClr val="000000"/>
                </a:solidFill>
                <a:latin typeface="+mn-lt"/>
                <a:ea typeface="+mn-ea"/>
                <a:cs typeface="+mn-cs"/>
              </a:rPr>
              <a:t>If using off-the-shelf programs, then little database design needed; the programs will handle their own database processing</a:t>
            </a:r>
          </a:p>
        </p:txBody>
      </p:sp>
    </p:spTree>
    <p:extLst>
      <p:ext uri="{BB962C8B-B14F-4D97-AF65-F5344CB8AC3E}">
        <p14:creationId xmlns:p14="http://schemas.microsoft.com/office/powerpoint/2010/main" val="2215187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Procedure Design</a:t>
            </a:r>
          </a:p>
        </p:txBody>
      </p:sp>
      <p:sp>
        <p:nvSpPr>
          <p:cNvPr id="4" name="Content Placeholder 3"/>
          <p:cNvSpPr>
            <a:spLocks noGrp="1"/>
          </p:cNvSpPr>
          <p:nvPr>
            <p:ph type="body" idx="1"/>
          </p:nvPr>
        </p:nvSpPr>
        <p:spPr>
          <a:xfrm>
            <a:off x="1981200" y="1600201"/>
            <a:ext cx="8229600" cy="883226"/>
          </a:xfrm>
        </p:spPr>
        <p:txBody>
          <a:bodyPr wrap="square" lIns="91425" tIns="91425" rIns="91425" bIns="91425" anchor="t" anchorCtr="0">
            <a:noAutofit/>
          </a:bodyPr>
          <a:lstStyle/>
          <a:p>
            <a:pPr marL="0" indent="0">
              <a:buNone/>
            </a:pPr>
            <a:r>
              <a:rPr lang="en-US" sz="1400" kern="1200" dirty="0">
                <a:solidFill>
                  <a:srgbClr val="000000"/>
                </a:solidFill>
                <a:latin typeface="+mn-lt"/>
                <a:ea typeface="+mn-ea"/>
                <a:cs typeface="+mn-cs"/>
              </a:rPr>
              <a:t>12-6 How are the five components designed?</a:t>
            </a:r>
          </a:p>
          <a:p>
            <a:pPr marL="0" indent="0">
              <a:buSzPts val="2400"/>
              <a:buNone/>
            </a:pPr>
            <a:r>
              <a:rPr lang="en-US" sz="2200" b="1" kern="1200" dirty="0">
                <a:solidFill>
                  <a:srgbClr val="000000"/>
                </a:solidFill>
                <a:latin typeface="+mn-lt"/>
                <a:ea typeface="+mn-ea"/>
                <a:cs typeface="+mn-cs"/>
              </a:rPr>
              <a:t>Figure 12-7</a:t>
            </a:r>
            <a:r>
              <a:rPr lang="en-US" sz="2200" kern="1200" dirty="0">
                <a:solidFill>
                  <a:srgbClr val="000000"/>
                </a:solidFill>
                <a:latin typeface="+mn-lt"/>
                <a:ea typeface="+mn-ea"/>
                <a:cs typeface="+mn-cs"/>
              </a:rPr>
              <a:t> Procedures to Be Designed</a:t>
            </a:r>
          </a:p>
        </p:txBody>
      </p:sp>
      <p:pic>
        <p:nvPicPr>
          <p:cNvPr id="6" name="Picture 5" descr="Procedures that must be designed when an information system is developed">
            <a:extLst>
              <a:ext uri="{FF2B5EF4-FFF2-40B4-BE49-F238E27FC236}">
                <a16:creationId xmlns:a16="http://schemas.microsoft.com/office/drawing/2014/main" id="{ED4A0241-E8B6-49C6-9162-D6041D5647C8}"/>
              </a:ext>
            </a:extLst>
          </p:cNvPr>
          <p:cNvPicPr>
            <a:picLocks noChangeAspect="1"/>
          </p:cNvPicPr>
          <p:nvPr/>
        </p:nvPicPr>
        <p:blipFill>
          <a:blip r:embed="rId3"/>
          <a:stretch>
            <a:fillRect/>
          </a:stretch>
        </p:blipFill>
        <p:spPr>
          <a:xfrm>
            <a:off x="2870201" y="2483428"/>
            <a:ext cx="5158191" cy="3969835"/>
          </a:xfrm>
          <a:prstGeom prst="rect">
            <a:avLst/>
          </a:prstGeom>
        </p:spPr>
      </p:pic>
    </p:spTree>
    <p:extLst>
      <p:ext uri="{BB962C8B-B14F-4D97-AF65-F5344CB8AC3E}">
        <p14:creationId xmlns:p14="http://schemas.microsoft.com/office/powerpoint/2010/main" val="248511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Bottom Line</a:t>
            </a:r>
          </a:p>
        </p:txBody>
      </p:sp>
      <p:sp>
        <p:nvSpPr>
          <p:cNvPr id="3" name="Text Placeholder 2"/>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tabLst/>
            </a:pPr>
            <a:r>
              <a:rPr lang="en-US" sz="2400" kern="1200" dirty="0">
                <a:solidFill>
                  <a:srgbClr val="000000"/>
                </a:solidFill>
                <a:latin typeface="Arial (Body)"/>
                <a:ea typeface="+mn-ea"/>
                <a:cs typeface="+mn-cs"/>
              </a:rPr>
              <a:t>Startups are fun and interesting places to work.</a:t>
            </a:r>
          </a:p>
          <a:p>
            <a:pPr marL="255651" indent="-255651" defTabSz="685800">
              <a:spcAft>
                <a:spcPct val="0"/>
              </a:spcAft>
              <a:buSzPts val="2400"/>
              <a:tabLst/>
            </a:pPr>
            <a:r>
              <a:rPr lang="en-US" sz="2400" kern="1200" dirty="0">
                <a:solidFill>
                  <a:srgbClr val="000000"/>
                </a:solidFill>
                <a:latin typeface="Arial (Body)"/>
                <a:ea typeface="+mn-ea"/>
                <a:cs typeface="+mn-cs"/>
              </a:rPr>
              <a:t>Time and budgets limited.</a:t>
            </a:r>
          </a:p>
          <a:p>
            <a:pPr marL="255651" indent="-255651" defTabSz="685800">
              <a:spcAft>
                <a:spcPct val="0"/>
              </a:spcAft>
              <a:buSzPts val="2400"/>
              <a:tabLst/>
            </a:pPr>
            <a:r>
              <a:rPr lang="en-US" sz="2400" kern="1200" dirty="0">
                <a:solidFill>
                  <a:srgbClr val="000000"/>
                </a:solidFill>
                <a:latin typeface="Arial (Body)"/>
                <a:ea typeface="+mn-ea"/>
                <a:cs typeface="+mn-cs"/>
              </a:rPr>
              <a:t>Decisions made more quickly, but risky if not well managed.</a:t>
            </a:r>
          </a:p>
          <a:p>
            <a:pPr marL="255651" indent="-255651" defTabSz="685800">
              <a:spcAft>
                <a:spcPct val="0"/>
              </a:spcAft>
              <a:buSzPts val="2400"/>
              <a:tabLst/>
            </a:pPr>
            <a:r>
              <a:rPr lang="en-US" sz="2400" kern="1200" dirty="0">
                <a:solidFill>
                  <a:srgbClr val="000000"/>
                </a:solidFill>
                <a:latin typeface="Arial (Body)"/>
                <a:ea typeface="+mn-ea"/>
                <a:cs typeface="+mn-cs"/>
              </a:rPr>
              <a:t>Prototypes used to reduce front-end risk.</a:t>
            </a:r>
          </a:p>
          <a:p>
            <a:pPr marL="255651" indent="-255651" defTabSz="685800">
              <a:spcAft>
                <a:spcPct val="0"/>
              </a:spcAft>
              <a:buSzPts val="2400"/>
              <a:tabLst/>
            </a:pPr>
            <a:r>
              <a:rPr lang="en-US" sz="2400" kern="1200" dirty="0">
                <a:solidFill>
                  <a:srgbClr val="000000"/>
                </a:solidFill>
                <a:latin typeface="Arial (Body)"/>
                <a:ea typeface="+mn-ea"/>
                <a:cs typeface="+mn-cs"/>
              </a:rPr>
              <a:t>Scrum ideal process for creating prototypes.</a:t>
            </a:r>
          </a:p>
        </p:txBody>
      </p:sp>
    </p:spTree>
    <p:extLst>
      <p:ext uri="{BB962C8B-B14F-4D97-AF65-F5344CB8AC3E}">
        <p14:creationId xmlns:p14="http://schemas.microsoft.com/office/powerpoint/2010/main" val="1514247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Design of Job Descriptions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12-6 How are the five components designed?</a:t>
            </a:r>
          </a:p>
          <a:p>
            <a:pPr marL="255651" indent="-255651" defTabSz="685800">
              <a:spcAft>
                <a:spcPct val="0"/>
              </a:spcAft>
              <a:buSzPts val="2400"/>
            </a:pPr>
            <a:r>
              <a:rPr lang="en-US" sz="2400" kern="1200" dirty="0">
                <a:solidFill>
                  <a:srgbClr val="000000"/>
                </a:solidFill>
                <a:latin typeface="+mn-lt"/>
                <a:ea typeface="+mn-ea"/>
                <a:cs typeface="+mn-cs"/>
              </a:rPr>
              <a:t>Teams of systems analysts and users determine job descriptions, functions for users, and operations personnel</a:t>
            </a:r>
          </a:p>
          <a:p>
            <a:pPr marL="255651" indent="-255651" defTabSz="685800">
              <a:spcAft>
                <a:spcPct val="0"/>
              </a:spcAft>
              <a:buSzPts val="2400"/>
            </a:pPr>
            <a:r>
              <a:rPr lang="en-US" sz="2400" kern="1200" dirty="0">
                <a:solidFill>
                  <a:srgbClr val="000000"/>
                </a:solidFill>
                <a:latin typeface="+mn-lt"/>
                <a:ea typeface="+mn-ea"/>
                <a:cs typeface="+mn-cs"/>
              </a:rPr>
              <a:t>New information systems may require creating new jobs</a:t>
            </a:r>
          </a:p>
          <a:p>
            <a:pPr marL="741600" lvl="1" indent="-284400" defTabSz="685800">
              <a:spcAft>
                <a:spcPct val="0"/>
              </a:spcAft>
              <a:buSzPts val="2400"/>
              <a:buFontTx/>
              <a:buChar char="–"/>
            </a:pPr>
            <a:r>
              <a:rPr lang="en-US" sz="2400" kern="1200" dirty="0">
                <a:solidFill>
                  <a:srgbClr val="000000"/>
                </a:solidFill>
                <a:latin typeface="+mn-lt"/>
                <a:ea typeface="+mn-ea"/>
                <a:cs typeface="+mn-cs"/>
              </a:rPr>
              <a:t>Duties and responsibilities need to be defined in accordance with human resources policies</a:t>
            </a:r>
          </a:p>
          <a:p>
            <a:pPr marL="255651" indent="-255651" defTabSz="685800">
              <a:spcAft>
                <a:spcPct val="0"/>
              </a:spcAft>
              <a:buSzPts val="2400"/>
            </a:pPr>
            <a:r>
              <a:rPr lang="en-US" sz="2400" kern="1200" dirty="0">
                <a:solidFill>
                  <a:srgbClr val="000000"/>
                </a:solidFill>
                <a:latin typeface="+mn-lt"/>
                <a:ea typeface="+mn-ea"/>
                <a:cs typeface="+mn-cs"/>
              </a:rPr>
              <a:t>Usually, new duties and responsibilities added to existing jobs</a:t>
            </a:r>
          </a:p>
        </p:txBody>
      </p:sp>
    </p:spTree>
    <p:extLst>
      <p:ext uri="{BB962C8B-B14F-4D97-AF65-F5344CB8AC3E}">
        <p14:creationId xmlns:p14="http://schemas.microsoft.com/office/powerpoint/2010/main" val="746051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Banking on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o</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T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So What?</a:t>
            </a:r>
          </a:p>
          <a:p>
            <a:pPr marL="255651" indent="-255651" defTabSz="685800">
              <a:spcAft>
                <a:spcPct val="0"/>
              </a:spcAft>
              <a:buSzPts val="2400"/>
            </a:pPr>
            <a:r>
              <a:rPr lang="en-US" sz="2400" kern="1200" dirty="0">
                <a:solidFill>
                  <a:srgbClr val="000000"/>
                </a:solidFill>
                <a:latin typeface="+mn-lt"/>
                <a:ea typeface="+mn-ea"/>
                <a:cs typeface="+mn-cs"/>
              </a:rPr>
              <a:t>Immediate access to analytics allows for</a:t>
            </a:r>
          </a:p>
          <a:p>
            <a:pPr marL="741553" lvl="1" indent="-284353" defTabSz="685800">
              <a:spcAft>
                <a:spcPct val="0"/>
              </a:spcAft>
              <a:buSzPts val="2400"/>
            </a:pPr>
            <a:r>
              <a:rPr lang="en-US" sz="2400" kern="1200" dirty="0">
                <a:solidFill>
                  <a:srgbClr val="000000"/>
                </a:solidFill>
                <a:latin typeface="+mn-lt"/>
                <a:ea typeface="+mn-ea"/>
                <a:cs typeface="+mn-cs"/>
              </a:rPr>
              <a:t>Better strategic decision making</a:t>
            </a:r>
          </a:p>
          <a:p>
            <a:pPr marL="741553" lvl="1" indent="-284353" defTabSz="685800">
              <a:spcAft>
                <a:spcPct val="0"/>
              </a:spcAft>
              <a:buSzPts val="2400"/>
            </a:pPr>
            <a:r>
              <a:rPr lang="en-US" sz="2400" kern="1200" dirty="0">
                <a:solidFill>
                  <a:srgbClr val="000000"/>
                </a:solidFill>
                <a:latin typeface="+mn-lt"/>
                <a:ea typeface="+mn-ea"/>
                <a:cs typeface="+mn-cs"/>
              </a:rPr>
              <a:t>New strategic competitive opportunities</a:t>
            </a:r>
          </a:p>
          <a:p>
            <a:pPr marL="255651" indent="-255651" defTabSz="685800">
              <a:spcAft>
                <a:spcPct val="0"/>
              </a:spcAft>
              <a:buSzPts val="2400"/>
            </a:pPr>
            <a:r>
              <a:rPr lang="en-US" sz="2400" kern="1200" dirty="0">
                <a:solidFill>
                  <a:srgbClr val="000000"/>
                </a:solidFill>
                <a:latin typeface="+mn-lt"/>
                <a:ea typeface="+mn-ea"/>
                <a:cs typeface="+mn-cs"/>
              </a:rPr>
              <a:t>Sensor technologies and the ability to rapidly transmit, store, and analyze large data sets have redefined operations and industries.</a:t>
            </a:r>
          </a:p>
          <a:p>
            <a:pPr marL="255651" indent="-255651" defTabSz="685800">
              <a:spcAft>
                <a:spcPct val="0"/>
              </a:spcAft>
              <a:buSzPts val="2400"/>
            </a:pPr>
            <a:r>
              <a:rPr lang="en-US" sz="2400" kern="1200" dirty="0">
                <a:solidFill>
                  <a:srgbClr val="000000"/>
                </a:solidFill>
                <a:latin typeface="+mn-lt"/>
                <a:ea typeface="+mn-ea"/>
                <a:cs typeface="+mn-cs"/>
              </a:rPr>
              <a:t>As more smart devices (I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o</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T) are connected to the Internet, increasing amounts of data are captured and transmitted by these devices.</a:t>
            </a:r>
          </a:p>
        </p:txBody>
      </p:sp>
    </p:spTree>
    <p:extLst>
      <p:ext uri="{BB962C8B-B14F-4D97-AF65-F5344CB8AC3E}">
        <p14:creationId xmlns:p14="http://schemas.microsoft.com/office/powerpoint/2010/main" val="553367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Banking on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o</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T </a:t>
            </a:r>
            <a:r>
              <a:rPr lang="en-US" sz="2000" b="0" kern="1200" dirty="0">
                <a:latin typeface="Times New Roman" panose="02020603050405020304" pitchFamily="18" charset="0"/>
                <a:ea typeface="+mj-ea"/>
                <a:cs typeface="Times New Roman" panose="02020603050405020304" pitchFamily="18" charset="0"/>
              </a:rPr>
              <a:t>(2 of 2)</a:t>
            </a:r>
          </a:p>
        </p:txBody>
      </p:sp>
      <p:sp>
        <p:nvSpPr>
          <p:cNvPr id="4" name="Text Placeholder 3"/>
          <p:cNvSpPr>
            <a:spLocks noGrp="1"/>
          </p:cNvSpPr>
          <p:nvPr>
            <p:ph type="body" idx="1"/>
          </p:nvPr>
        </p:nvSpPr>
        <p:spPr>
          <a:xfrm>
            <a:off x="1981200" y="1600200"/>
            <a:ext cx="8229600" cy="4613564"/>
          </a:xfrm>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So What?</a:t>
            </a:r>
          </a:p>
          <a:p>
            <a:pPr marL="255651" indent="-255651" defTabSz="685800">
              <a:spcAft>
                <a:spcPct val="0"/>
              </a:spcAft>
              <a:buSzPts val="2400"/>
            </a:pPr>
            <a:r>
              <a:rPr lang="en-US" sz="2400" b="1" kern="1200" dirty="0">
                <a:solidFill>
                  <a:srgbClr val="000000"/>
                </a:solidFill>
                <a:latin typeface="+mn-lt"/>
                <a:ea typeface="+mn-ea"/>
                <a:cs typeface="+mn-cs"/>
              </a:rPr>
              <a:t>I</a:t>
            </a:r>
            <a:r>
              <a:rPr lang="en-US" sz="100" b="1" kern="1200" dirty="0">
                <a:solidFill>
                  <a:srgbClr val="000000"/>
                </a:solidFill>
                <a:latin typeface="+mn-lt"/>
                <a:ea typeface="+mn-ea"/>
                <a:cs typeface="+mn-cs"/>
              </a:rPr>
              <a:t> </a:t>
            </a:r>
            <a:r>
              <a:rPr lang="en-US" sz="2400" b="1" kern="1200" dirty="0">
                <a:solidFill>
                  <a:srgbClr val="000000"/>
                </a:solidFill>
                <a:latin typeface="+mn-lt"/>
                <a:ea typeface="+mn-ea"/>
                <a:cs typeface="+mn-cs"/>
              </a:rPr>
              <a:t>o</a:t>
            </a:r>
            <a:r>
              <a:rPr lang="en-US" sz="100" b="1" kern="1200" dirty="0">
                <a:solidFill>
                  <a:srgbClr val="000000"/>
                </a:solidFill>
                <a:latin typeface="+mn-lt"/>
                <a:ea typeface="+mn-ea"/>
                <a:cs typeface="+mn-cs"/>
              </a:rPr>
              <a:t> </a:t>
            </a:r>
            <a:r>
              <a:rPr lang="en-US" sz="2400" b="1" kern="1200" dirty="0">
                <a:solidFill>
                  <a:srgbClr val="000000"/>
                </a:solidFill>
                <a:latin typeface="+mn-lt"/>
                <a:ea typeface="+mn-ea"/>
                <a:cs typeface="+mn-cs"/>
              </a:rPr>
              <a:t>T</a:t>
            </a:r>
            <a:r>
              <a:rPr lang="en-US" sz="2400" kern="1200" dirty="0">
                <a:solidFill>
                  <a:srgbClr val="000000"/>
                </a:solidFill>
                <a:latin typeface="+mn-lt"/>
                <a:ea typeface="+mn-ea"/>
                <a:cs typeface="+mn-cs"/>
              </a:rPr>
              <a:t> is generally defined as the proliferation of Internet-connected devices.</a:t>
            </a:r>
          </a:p>
          <a:p>
            <a:pPr marL="741553" lvl="1" indent="-284353" defTabSz="685800">
              <a:spcAft>
                <a:spcPct val="0"/>
              </a:spcAft>
              <a:buSzPts val="2400"/>
            </a:pPr>
            <a:r>
              <a:rPr lang="en-US" sz="2400" kern="1200" dirty="0">
                <a:solidFill>
                  <a:srgbClr val="000000"/>
                </a:solidFill>
                <a:latin typeface="+mn-lt"/>
                <a:ea typeface="+mn-ea"/>
                <a:cs typeface="+mn-cs"/>
              </a:rPr>
              <a:t>By 2030 there will be roughly 500 billion Internet-connected devices.</a:t>
            </a:r>
          </a:p>
          <a:p>
            <a:pPr marL="255651" indent="-255651" defTabSz="685800">
              <a:spcAft>
                <a:spcPct val="0"/>
              </a:spcAft>
              <a:buSzPts val="2400"/>
            </a:pPr>
            <a:r>
              <a:rPr lang="en-US" sz="2400" kern="1200" dirty="0">
                <a:solidFill>
                  <a:srgbClr val="000000"/>
                </a:solidFill>
                <a:latin typeface="+mn-lt"/>
                <a:ea typeface="+mn-ea"/>
                <a:cs typeface="+mn-cs"/>
              </a:rPr>
              <a:t>Banks want to manage automated transactions conducted by 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o</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T devices.</a:t>
            </a:r>
          </a:p>
          <a:p>
            <a:pPr marL="741553" lvl="1" indent="-284353" defTabSz="685800">
              <a:spcAft>
                <a:spcPct val="0"/>
              </a:spcAft>
              <a:buSzPts val="2400"/>
            </a:pPr>
            <a:r>
              <a:rPr lang="en-US" sz="2400" kern="1200" dirty="0">
                <a:solidFill>
                  <a:srgbClr val="000000"/>
                </a:solidFill>
                <a:latin typeface="+mn-lt"/>
                <a:ea typeface="+mn-ea"/>
                <a:cs typeface="+mn-cs"/>
              </a:rPr>
              <a:t>Huge potential for loyalty programs paired with these transactions.</a:t>
            </a:r>
          </a:p>
          <a:p>
            <a:pPr marL="741553" lvl="1" indent="-284353" defTabSz="685800">
              <a:spcAft>
                <a:spcPct val="0"/>
              </a:spcAft>
              <a:buSzPts val="2400"/>
            </a:pPr>
            <a:r>
              <a:rPr lang="en-US" sz="2400" kern="1200" dirty="0">
                <a:solidFill>
                  <a:srgbClr val="000000"/>
                </a:solidFill>
                <a:latin typeface="+mn-lt"/>
                <a:ea typeface="+mn-ea"/>
                <a:cs typeface="+mn-cs"/>
              </a:rPr>
              <a:t>Debit card charged several times a day when your refrigerator orders groceries for you.</a:t>
            </a:r>
          </a:p>
        </p:txBody>
      </p:sp>
    </p:spTree>
    <p:extLst>
      <p:ext uri="{BB962C8B-B14F-4D97-AF65-F5344CB8AC3E}">
        <p14:creationId xmlns:p14="http://schemas.microsoft.com/office/powerpoint/2010/main" val="192383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D</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L</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C System Implementation Phase</a:t>
            </a:r>
          </a:p>
        </p:txBody>
      </p:sp>
      <p:sp>
        <p:nvSpPr>
          <p:cNvPr id="4" name="Content Placeholder 3"/>
          <p:cNvSpPr>
            <a:spLocks noGrp="1"/>
          </p:cNvSpPr>
          <p:nvPr>
            <p:ph type="body" idx="1"/>
          </p:nvPr>
        </p:nvSpPr>
        <p:spPr>
          <a:xfrm>
            <a:off x="1981200" y="1600200"/>
            <a:ext cx="8229600" cy="872836"/>
          </a:xfrm>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12-7 How is an information system implemented?</a:t>
            </a:r>
          </a:p>
          <a:p>
            <a:pPr marL="0" indent="0" defTabSz="685800">
              <a:buSzPts val="2400"/>
              <a:buNone/>
            </a:pPr>
            <a:r>
              <a:rPr lang="en-US" sz="2200" b="1" kern="1200" dirty="0">
                <a:solidFill>
                  <a:srgbClr val="000000"/>
                </a:solidFill>
                <a:latin typeface="+mn-lt"/>
                <a:ea typeface="+mn-ea"/>
                <a:cs typeface="+mn-cs"/>
              </a:rPr>
              <a:t>Figure 12-8</a:t>
            </a:r>
            <a:r>
              <a:rPr lang="en-US" sz="2200" kern="1200" dirty="0">
                <a:solidFill>
                  <a:srgbClr val="000000"/>
                </a:solidFill>
                <a:latin typeface="+mn-lt"/>
                <a:ea typeface="+mn-ea"/>
                <a:cs typeface="+mn-cs"/>
              </a:rPr>
              <a:t> S</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D</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L</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C: Implementation Phase</a:t>
            </a:r>
          </a:p>
        </p:txBody>
      </p:sp>
      <p:pic>
        <p:nvPicPr>
          <p:cNvPr id="6" name="Picture 5" descr="Figure showing the details of the Implementation phase of the System Development Life Cycle">
            <a:extLst>
              <a:ext uri="{FF2B5EF4-FFF2-40B4-BE49-F238E27FC236}">
                <a16:creationId xmlns:a16="http://schemas.microsoft.com/office/drawing/2014/main" id="{D775FC52-C5BF-4729-87D4-8BE0EB18139F}"/>
              </a:ext>
            </a:extLst>
          </p:cNvPr>
          <p:cNvPicPr>
            <a:picLocks noChangeAspect="1"/>
          </p:cNvPicPr>
          <p:nvPr/>
        </p:nvPicPr>
        <p:blipFill>
          <a:blip r:embed="rId3"/>
          <a:srcRect/>
          <a:stretch/>
        </p:blipFill>
        <p:spPr>
          <a:xfrm>
            <a:off x="3872084" y="2639167"/>
            <a:ext cx="4447833" cy="3751480"/>
          </a:xfrm>
          <a:prstGeom prst="rect">
            <a:avLst/>
          </a:prstGeom>
        </p:spPr>
      </p:pic>
    </p:spTree>
    <p:extLst>
      <p:ext uri="{BB962C8B-B14F-4D97-AF65-F5344CB8AC3E}">
        <p14:creationId xmlns:p14="http://schemas.microsoft.com/office/powerpoint/2010/main" val="1712043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System Testing</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12-7 How is an information system implemented?</a:t>
            </a:r>
          </a:p>
          <a:p>
            <a:pPr marL="255651" indent="-255651" defTabSz="685800">
              <a:spcAft>
                <a:spcPct val="0"/>
              </a:spcAft>
              <a:buSzPts val="2400"/>
            </a:pPr>
            <a:r>
              <a:rPr lang="en-US" sz="2400" kern="1200" dirty="0">
                <a:solidFill>
                  <a:srgbClr val="000000"/>
                </a:solidFill>
                <a:latin typeface="+mn-lt"/>
                <a:ea typeface="+mn-ea"/>
                <a:cs typeface="+mn-cs"/>
              </a:rPr>
              <a:t>Test plan</a:t>
            </a:r>
          </a:p>
          <a:p>
            <a:pPr marL="255651" indent="-255651" defTabSz="685800">
              <a:spcAft>
                <a:spcPct val="0"/>
              </a:spcAft>
              <a:buSzPts val="2400"/>
            </a:pPr>
            <a:r>
              <a:rPr lang="en-US" sz="2400" kern="1200" dirty="0">
                <a:solidFill>
                  <a:srgbClr val="000000"/>
                </a:solidFill>
                <a:latin typeface="+mn-lt"/>
                <a:ea typeface="+mn-ea"/>
                <a:cs typeface="+mn-cs"/>
              </a:rPr>
              <a:t>Product quality assurance (P</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Q</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A)</a:t>
            </a:r>
          </a:p>
          <a:p>
            <a:pPr marL="255651" indent="-255651" defTabSz="685800">
              <a:spcAft>
                <a:spcPct val="0"/>
              </a:spcAft>
              <a:buSzPts val="2400"/>
            </a:pPr>
            <a:r>
              <a:rPr lang="en-US" sz="2400" kern="1200" dirty="0">
                <a:solidFill>
                  <a:srgbClr val="000000"/>
                </a:solidFill>
                <a:latin typeface="+mn-lt"/>
                <a:ea typeface="+mn-ea"/>
                <a:cs typeface="+mn-cs"/>
              </a:rPr>
              <a:t>User testing</a:t>
            </a:r>
          </a:p>
          <a:p>
            <a:pPr marL="741553" lvl="1" indent="-284353" defTabSz="685800">
              <a:spcAft>
                <a:spcPct val="0"/>
              </a:spcAft>
              <a:buSzPts val="2400"/>
            </a:pPr>
            <a:r>
              <a:rPr lang="en-US" sz="2400" kern="1200" dirty="0">
                <a:solidFill>
                  <a:srgbClr val="000000"/>
                </a:solidFill>
                <a:latin typeface="+mn-lt"/>
                <a:ea typeface="+mn-ea"/>
                <a:cs typeface="+mn-cs"/>
              </a:rPr>
              <a:t>Develop test plans and test cases.</a:t>
            </a:r>
          </a:p>
          <a:p>
            <a:pPr marL="255651" indent="-255651" defTabSz="685800">
              <a:spcAft>
                <a:spcPct val="0"/>
              </a:spcAft>
              <a:buSzPts val="2400"/>
            </a:pPr>
            <a:r>
              <a:rPr lang="en-US" sz="2400" b="1" kern="1200" dirty="0">
                <a:solidFill>
                  <a:srgbClr val="000000"/>
                </a:solidFill>
                <a:latin typeface="+mn-lt"/>
                <a:ea typeface="+mn-ea"/>
                <a:cs typeface="+mn-cs"/>
              </a:rPr>
              <a:t>Beta testing</a:t>
            </a:r>
          </a:p>
          <a:p>
            <a:pPr marL="741553" lvl="1" indent="-284353" defTabSz="685800">
              <a:spcAft>
                <a:spcPct val="0"/>
              </a:spcAft>
              <a:buSzPts val="2400"/>
            </a:pPr>
            <a:r>
              <a:rPr lang="en-US" sz="2400" kern="1200" dirty="0">
                <a:solidFill>
                  <a:srgbClr val="000000"/>
                </a:solidFill>
                <a:latin typeface="+mn-lt"/>
                <a:ea typeface="+mn-ea"/>
                <a:cs typeface="+mn-cs"/>
              </a:rPr>
              <a:t>Users final say on whether system “production ready”</a:t>
            </a:r>
          </a:p>
        </p:txBody>
      </p:sp>
    </p:spTree>
    <p:extLst>
      <p:ext uri="{BB962C8B-B14F-4D97-AF65-F5344CB8AC3E}">
        <p14:creationId xmlns:p14="http://schemas.microsoft.com/office/powerpoint/2010/main" val="2035723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System Conversion Approaches</a:t>
            </a:r>
          </a:p>
        </p:txBody>
      </p:sp>
      <p:sp>
        <p:nvSpPr>
          <p:cNvPr id="4" name="Content Placeholder 3"/>
          <p:cNvSpPr>
            <a:spLocks noGrp="1"/>
          </p:cNvSpPr>
          <p:nvPr>
            <p:ph type="body" idx="1"/>
          </p:nvPr>
        </p:nvSpPr>
        <p:spPr>
          <a:xfrm>
            <a:off x="1981200" y="1600200"/>
            <a:ext cx="8229600" cy="893618"/>
          </a:xfrm>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12-7 How is an information system implemented?</a:t>
            </a:r>
          </a:p>
          <a:p>
            <a:pPr marL="0" indent="0" defTabSz="685800">
              <a:buSzPts val="2400"/>
              <a:buNone/>
            </a:pPr>
            <a:r>
              <a:rPr lang="en-US" sz="2200" kern="1200" dirty="0">
                <a:solidFill>
                  <a:srgbClr val="000000"/>
                </a:solidFill>
                <a:latin typeface="+mn-lt"/>
                <a:ea typeface="+mn-ea"/>
                <a:cs typeface="+mn-cs"/>
              </a:rPr>
              <a:t>Four Ways of Implementing an Information System.</a:t>
            </a:r>
          </a:p>
        </p:txBody>
      </p:sp>
      <p:graphicFrame>
        <p:nvGraphicFramePr>
          <p:cNvPr id="7" name="Table 6"/>
          <p:cNvGraphicFramePr>
            <a:graphicFrameLocks noGrp="1"/>
          </p:cNvGraphicFramePr>
          <p:nvPr>
            <p:extLst>
              <p:ext uri="{D42A27DB-BD31-4B8C-83A1-F6EECF244321}">
                <p14:modId xmlns:p14="http://schemas.microsoft.com/office/powerpoint/2010/main" val="1013713585"/>
              </p:ext>
            </p:extLst>
          </p:nvPr>
        </p:nvGraphicFramePr>
        <p:xfrm>
          <a:off x="2152650" y="2740598"/>
          <a:ext cx="7886700" cy="2861655"/>
        </p:xfrm>
        <a:graphic>
          <a:graphicData uri="http://schemas.openxmlformats.org/drawingml/2006/table">
            <a:tbl>
              <a:tblPr firstRow="1">
                <a:tableStyleId>{5C22544A-7EE6-4342-B048-85BDC9FD1C3A}</a:tableStyleId>
              </a:tblPr>
              <a:tblGrid>
                <a:gridCol w="1344406">
                  <a:extLst>
                    <a:ext uri="{9D8B030D-6E8A-4147-A177-3AD203B41FA5}">
                      <a16:colId xmlns:a16="http://schemas.microsoft.com/office/drawing/2014/main" val="20000"/>
                    </a:ext>
                  </a:extLst>
                </a:gridCol>
                <a:gridCol w="6542294">
                  <a:extLst>
                    <a:ext uri="{9D8B030D-6E8A-4147-A177-3AD203B41FA5}">
                      <a16:colId xmlns:a16="http://schemas.microsoft.com/office/drawing/2014/main" val="20001"/>
                    </a:ext>
                  </a:extLst>
                </a:gridCol>
              </a:tblGrid>
              <a:tr h="743635">
                <a:tc>
                  <a:txBody>
                    <a:bodyPr/>
                    <a:lstStyle/>
                    <a:p>
                      <a:pPr marL="0" indent="0">
                        <a:buFont typeface="Arial" panose="020B0604020202020204" pitchFamily="34" charset="0"/>
                        <a:buNone/>
                      </a:pPr>
                      <a:r>
                        <a:rPr lang="en-US" sz="1800" b="1" dirty="0">
                          <a:solidFill>
                            <a:schemeClr val="tx1"/>
                          </a:solidFill>
                        </a:rPr>
                        <a:t>Pilot</a:t>
                      </a:r>
                      <a:endParaRPr lang="en-US" sz="1800"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1" indent="0" algn="l" defTabSz="755650" rtl="0">
                        <a:lnSpc>
                          <a:spcPct val="90000"/>
                        </a:lnSpc>
                        <a:spcBef>
                          <a:spcPct val="0"/>
                        </a:spcBef>
                        <a:spcAft>
                          <a:spcPct val="20000"/>
                        </a:spcAft>
                        <a:buFont typeface="Arial" panose="020B0604020202020204" pitchFamily="34" charset="0"/>
                        <a:buNone/>
                      </a:pPr>
                      <a:r>
                        <a:rPr lang="en-US" sz="1800" b="0" kern="1200" dirty="0">
                          <a:solidFill>
                            <a:schemeClr val="tx1"/>
                          </a:solidFill>
                        </a:rPr>
                        <a:t>• Implement entire system in limited portion of business</a:t>
                      </a:r>
                    </a:p>
                    <a:p>
                      <a:pPr marL="0" lvl="1" indent="0" algn="l" defTabSz="755650" rtl="0">
                        <a:lnSpc>
                          <a:spcPct val="90000"/>
                        </a:lnSpc>
                        <a:spcBef>
                          <a:spcPct val="0"/>
                        </a:spcBef>
                        <a:spcAft>
                          <a:spcPct val="20000"/>
                        </a:spcAft>
                        <a:buFont typeface="Arial" panose="020B0604020202020204" pitchFamily="34" charset="0"/>
                        <a:buNone/>
                      </a:pPr>
                      <a:r>
                        <a:rPr lang="en-US" sz="1800" b="0" kern="1200" dirty="0">
                          <a:solidFill>
                            <a:schemeClr val="tx1"/>
                          </a:solidFill>
                        </a:rPr>
                        <a:t>• Limits exposure to business if system fails </a:t>
                      </a:r>
                      <a:endParaRPr lang="en-US" sz="1800" b="0" kern="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17220">
                <a:tc>
                  <a:txBody>
                    <a:bodyPr/>
                    <a:lstStyle/>
                    <a:p>
                      <a:pPr marL="0" indent="0">
                        <a:buFont typeface="Arial" panose="020B0604020202020204" pitchFamily="34" charset="0"/>
                        <a:buNone/>
                      </a:pPr>
                      <a:r>
                        <a:rPr lang="en-US" sz="1800" b="1" kern="1200" dirty="0">
                          <a:solidFill>
                            <a:schemeClr val="tx1"/>
                          </a:solidFill>
                        </a:rPr>
                        <a:t>Phased</a:t>
                      </a:r>
                      <a:endParaRPr lang="en-US" sz="1800" b="1" kern="1200" dirty="0">
                        <a:solidFill>
                          <a:schemeClr val="tx1"/>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1" indent="0" algn="l" defTabSz="755650" rtl="0">
                        <a:lnSpc>
                          <a:spcPct val="90000"/>
                        </a:lnSpc>
                        <a:spcBef>
                          <a:spcPct val="0"/>
                        </a:spcBef>
                        <a:spcAft>
                          <a:spcPct val="20000"/>
                        </a:spcAft>
                        <a:buFont typeface="Arial" panose="020B0604020202020204" pitchFamily="34" charset="0"/>
                        <a:buNone/>
                      </a:pPr>
                      <a:r>
                        <a:rPr lang="en-US" sz="1800" kern="1200" dirty="0">
                          <a:solidFill>
                            <a:schemeClr val="tx1"/>
                          </a:solidFill>
                        </a:rPr>
                        <a:t>• System installed in phases or modules</a:t>
                      </a:r>
                    </a:p>
                    <a:p>
                      <a:pPr marL="0" lvl="1" indent="0" algn="l" defTabSz="755650" rtl="0">
                        <a:lnSpc>
                          <a:spcPct val="90000"/>
                        </a:lnSpc>
                        <a:spcBef>
                          <a:spcPct val="0"/>
                        </a:spcBef>
                        <a:spcAft>
                          <a:spcPct val="20000"/>
                        </a:spcAft>
                        <a:buFont typeface="Arial" panose="020B0604020202020204" pitchFamily="34" charset="0"/>
                        <a:buNone/>
                      </a:pPr>
                      <a:r>
                        <a:rPr lang="en-US" sz="1800" kern="1200" dirty="0">
                          <a:solidFill>
                            <a:schemeClr val="tx1"/>
                          </a:solidFill>
                        </a:rPr>
                        <a:t>• Each piece installed and tested </a:t>
                      </a:r>
                      <a:endParaRPr lang="en-US" sz="18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38970">
                <a:tc>
                  <a:txBody>
                    <a:bodyPr/>
                    <a:lstStyle/>
                    <a:p>
                      <a:pPr marL="0" indent="0">
                        <a:buFont typeface="Arial" panose="020B0604020202020204" pitchFamily="34" charset="0"/>
                        <a:buNone/>
                      </a:pPr>
                      <a:r>
                        <a:rPr lang="en-US" sz="1800" b="1" dirty="0">
                          <a:solidFill>
                            <a:schemeClr val="tx1"/>
                          </a:solidFill>
                        </a:rPr>
                        <a:t>Parallel</a:t>
                      </a:r>
                      <a:endParaRPr lang="en-US" sz="1800"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1" indent="0" algn="l" defTabSz="755650" rtl="0">
                        <a:lnSpc>
                          <a:spcPct val="90000"/>
                        </a:lnSpc>
                        <a:spcBef>
                          <a:spcPct val="0"/>
                        </a:spcBef>
                        <a:spcAft>
                          <a:spcPct val="20000"/>
                        </a:spcAft>
                        <a:buFont typeface="Arial" panose="020B0604020202020204" pitchFamily="34" charset="0"/>
                        <a:buNone/>
                      </a:pPr>
                      <a:r>
                        <a:rPr lang="en-US" sz="1800" kern="1200" dirty="0">
                          <a:solidFill>
                            <a:schemeClr val="tx1"/>
                          </a:solidFill>
                        </a:rPr>
                        <a:t>• Complete new and old systems run simultaneously</a:t>
                      </a:r>
                    </a:p>
                    <a:p>
                      <a:pPr marL="0" lvl="1" indent="0" algn="l" defTabSz="755650" rtl="0">
                        <a:lnSpc>
                          <a:spcPct val="90000"/>
                        </a:lnSpc>
                        <a:spcBef>
                          <a:spcPct val="0"/>
                        </a:spcBef>
                        <a:spcAft>
                          <a:spcPct val="20000"/>
                        </a:spcAft>
                        <a:buFont typeface="Arial" panose="020B0604020202020204" pitchFamily="34" charset="0"/>
                        <a:buNone/>
                      </a:pPr>
                      <a:r>
                        <a:rPr lang="en-US" sz="1800" kern="1200" dirty="0">
                          <a:solidFill>
                            <a:schemeClr val="tx1"/>
                          </a:solidFill>
                        </a:rPr>
                        <a:t>• Very safe, but expensive</a:t>
                      </a:r>
                      <a:endParaRPr lang="en-US" sz="1800" b="0" kern="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38970">
                <a:tc>
                  <a:txBody>
                    <a:bodyPr/>
                    <a:lstStyle/>
                    <a:p>
                      <a:pPr marL="0" indent="0">
                        <a:buFont typeface="Arial" panose="020B0604020202020204" pitchFamily="34" charset="0"/>
                        <a:buNone/>
                      </a:pPr>
                      <a:r>
                        <a:rPr lang="en-US" sz="1800" b="1" dirty="0">
                          <a:solidFill>
                            <a:schemeClr val="tx1"/>
                          </a:solidFill>
                        </a:rPr>
                        <a:t>Plunge </a:t>
                      </a:r>
                      <a:endParaRPr lang="en-US" sz="1800"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1" indent="0" algn="l" defTabSz="755650" rtl="0">
                        <a:lnSpc>
                          <a:spcPct val="90000"/>
                        </a:lnSpc>
                        <a:spcBef>
                          <a:spcPct val="0"/>
                        </a:spcBef>
                        <a:spcAft>
                          <a:spcPct val="20000"/>
                        </a:spcAft>
                        <a:buFont typeface="Arial" panose="020B0604020202020204" pitchFamily="34" charset="0"/>
                        <a:buNone/>
                      </a:pPr>
                      <a:r>
                        <a:rPr lang="en-US" sz="1800" kern="1200" dirty="0">
                          <a:solidFill>
                            <a:schemeClr val="tx1"/>
                          </a:solidFill>
                        </a:rPr>
                        <a:t>• High risk if new system fails</a:t>
                      </a:r>
                    </a:p>
                    <a:p>
                      <a:pPr marL="0" lvl="1" indent="0" algn="l" defTabSz="755650" rtl="0">
                        <a:lnSpc>
                          <a:spcPct val="90000"/>
                        </a:lnSpc>
                        <a:spcBef>
                          <a:spcPct val="0"/>
                        </a:spcBef>
                        <a:spcAft>
                          <a:spcPct val="20000"/>
                        </a:spcAft>
                        <a:buFont typeface="Arial" panose="020B0604020202020204" pitchFamily="34" charset="0"/>
                        <a:buNone/>
                      </a:pPr>
                      <a:r>
                        <a:rPr lang="en-US" sz="1800" kern="1200" dirty="0">
                          <a:solidFill>
                            <a:schemeClr val="tx1"/>
                          </a:solidFill>
                        </a:rPr>
                        <a:t>• Only used if new system</a:t>
                      </a:r>
                      <a:r>
                        <a:rPr lang="en-US" sz="1800" kern="1200" baseline="0" dirty="0">
                          <a:solidFill>
                            <a:schemeClr val="tx1"/>
                          </a:solidFill>
                        </a:rPr>
                        <a:t> </a:t>
                      </a:r>
                      <a:r>
                        <a:rPr lang="en-US" sz="1800" kern="1200" dirty="0">
                          <a:solidFill>
                            <a:schemeClr val="tx1"/>
                          </a:solidFill>
                        </a:rPr>
                        <a:t>not vital to company operations</a:t>
                      </a:r>
                      <a:endParaRPr lang="en-US" sz="1800" kern="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75215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Design and Implementation for the Five Components</a:t>
            </a:r>
          </a:p>
        </p:txBody>
      </p:sp>
      <p:sp>
        <p:nvSpPr>
          <p:cNvPr id="4" name="Content Placeholder 3"/>
          <p:cNvSpPr>
            <a:spLocks noGrp="1"/>
          </p:cNvSpPr>
          <p:nvPr>
            <p:ph type="body" idx="1"/>
          </p:nvPr>
        </p:nvSpPr>
        <p:spPr>
          <a:xfrm>
            <a:off x="1981200" y="1600201"/>
            <a:ext cx="8324491" cy="841663"/>
          </a:xfrm>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12-7 How is an information system implemented?</a:t>
            </a:r>
          </a:p>
          <a:p>
            <a:pPr marL="0" indent="0" defTabSz="685800">
              <a:buSzPts val="2400"/>
              <a:buNone/>
            </a:pPr>
            <a:r>
              <a:rPr lang="en-US" sz="2200" b="1" kern="1200" dirty="0">
                <a:solidFill>
                  <a:srgbClr val="000000"/>
                </a:solidFill>
                <a:latin typeface="Arial (Body)"/>
                <a:ea typeface="+mn-ea"/>
                <a:cs typeface="+mn-cs"/>
              </a:rPr>
              <a:t>Figure 12-9</a:t>
            </a:r>
            <a:r>
              <a:rPr lang="en-US" sz="2200" kern="1200" dirty="0">
                <a:solidFill>
                  <a:srgbClr val="000000"/>
                </a:solidFill>
                <a:latin typeface="Arial (Body)"/>
                <a:ea typeface="+mn-ea"/>
                <a:cs typeface="+mn-cs"/>
              </a:rPr>
              <a:t> Design and Implementation for the Five Components</a:t>
            </a:r>
          </a:p>
        </p:txBody>
      </p:sp>
      <p:pic>
        <p:nvPicPr>
          <p:cNvPr id="5" name="Picture 4" descr="Figure that shows the design and implementation tasks organized by the five component model">
            <a:extLst>
              <a:ext uri="{FF2B5EF4-FFF2-40B4-BE49-F238E27FC236}">
                <a16:creationId xmlns:a16="http://schemas.microsoft.com/office/drawing/2014/main" id="{DB07CA87-B626-4DB2-8A91-8CA86C54907E}"/>
              </a:ext>
            </a:extLst>
          </p:cNvPr>
          <p:cNvPicPr>
            <a:picLocks noChangeAspect="1"/>
          </p:cNvPicPr>
          <p:nvPr/>
        </p:nvPicPr>
        <p:blipFill>
          <a:blip r:embed="rId3"/>
          <a:stretch>
            <a:fillRect/>
          </a:stretch>
        </p:blipFill>
        <p:spPr>
          <a:xfrm>
            <a:off x="2091267" y="2490781"/>
            <a:ext cx="7747000" cy="3850715"/>
          </a:xfrm>
          <a:prstGeom prst="rect">
            <a:avLst/>
          </a:prstGeom>
        </p:spPr>
      </p:pic>
    </p:spTree>
    <p:extLst>
      <p:ext uri="{BB962C8B-B14F-4D97-AF65-F5344CB8AC3E}">
        <p14:creationId xmlns:p14="http://schemas.microsoft.com/office/powerpoint/2010/main" val="3660745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S</a:t>
            </a:r>
            <a:r>
              <a:rPr lang="en-US" sz="100" dirty="0"/>
              <a:t> </a:t>
            </a:r>
            <a:r>
              <a:rPr lang="en-US" dirty="0"/>
              <a:t>D</a:t>
            </a:r>
            <a:r>
              <a:rPr lang="en-US" sz="100" dirty="0"/>
              <a:t> </a:t>
            </a:r>
            <a:r>
              <a:rPr lang="en-US" dirty="0"/>
              <a:t>L</a:t>
            </a:r>
            <a:r>
              <a:rPr lang="en-US" sz="100" dirty="0"/>
              <a:t> </a:t>
            </a:r>
            <a:r>
              <a:rPr lang="en-US" dirty="0"/>
              <a:t>C System Maintenance Phase</a:t>
            </a:r>
          </a:p>
        </p:txBody>
      </p:sp>
      <p:sp>
        <p:nvSpPr>
          <p:cNvPr id="3" name="Text Placeholder 2"/>
          <p:cNvSpPr>
            <a:spLocks noGrp="1"/>
          </p:cNvSpPr>
          <p:nvPr>
            <p:ph type="body" idx="1"/>
          </p:nvPr>
        </p:nvSpPr>
        <p:spPr>
          <a:xfrm>
            <a:off x="1981200" y="1600201"/>
            <a:ext cx="8229600" cy="841664"/>
          </a:xfrm>
        </p:spPr>
        <p:txBody>
          <a:bodyPr/>
          <a:lstStyle/>
          <a:p>
            <a:pPr marL="0" indent="0">
              <a:buNone/>
            </a:pPr>
            <a:r>
              <a:rPr lang="en-US" sz="1400" kern="1200" dirty="0">
                <a:solidFill>
                  <a:srgbClr val="000000"/>
                </a:solidFill>
                <a:latin typeface="+mn-lt"/>
                <a:ea typeface="+mn-ea"/>
                <a:cs typeface="+mn-cs"/>
              </a:rPr>
              <a:t>12-8 What are the tasks for system maintenance?</a:t>
            </a:r>
          </a:p>
          <a:p>
            <a:pPr marL="0" indent="0">
              <a:buNone/>
            </a:pPr>
            <a:r>
              <a:rPr lang="en-US" sz="2200" b="1" kern="1200" dirty="0">
                <a:solidFill>
                  <a:srgbClr val="000000"/>
                </a:solidFill>
                <a:latin typeface="+mn-lt"/>
                <a:ea typeface="+mn-ea"/>
                <a:cs typeface="+mn-cs"/>
              </a:rPr>
              <a:t>Figure 12-10</a:t>
            </a:r>
            <a:r>
              <a:rPr lang="en-US" sz="2200" kern="1200" dirty="0">
                <a:solidFill>
                  <a:srgbClr val="000000"/>
                </a:solidFill>
                <a:latin typeface="+mn-lt"/>
                <a:ea typeface="+mn-ea"/>
                <a:cs typeface="+mn-cs"/>
              </a:rPr>
              <a:t> S</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D</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L</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C: System Maintenance Phase</a:t>
            </a:r>
          </a:p>
        </p:txBody>
      </p:sp>
      <p:pic>
        <p:nvPicPr>
          <p:cNvPr id="6" name="Picture 5" descr="Figure showing the details of the System Maintenance phase of the System Development Life Cycle">
            <a:extLst>
              <a:ext uri="{FF2B5EF4-FFF2-40B4-BE49-F238E27FC236}">
                <a16:creationId xmlns:a16="http://schemas.microsoft.com/office/drawing/2014/main" id="{A16C42CA-0541-4D67-A445-121CA4C49F46}"/>
              </a:ext>
            </a:extLst>
          </p:cNvPr>
          <p:cNvPicPr>
            <a:picLocks noChangeAspect="1"/>
          </p:cNvPicPr>
          <p:nvPr/>
        </p:nvPicPr>
        <p:blipFill>
          <a:blip r:embed="rId3"/>
          <a:srcRect/>
          <a:stretch/>
        </p:blipFill>
        <p:spPr>
          <a:xfrm>
            <a:off x="3709598" y="2545783"/>
            <a:ext cx="4772803" cy="3855538"/>
          </a:xfrm>
          <a:prstGeom prst="rect">
            <a:avLst/>
          </a:prstGeom>
        </p:spPr>
      </p:pic>
    </p:spTree>
    <p:extLst>
      <p:ext uri="{BB962C8B-B14F-4D97-AF65-F5344CB8AC3E}">
        <p14:creationId xmlns:p14="http://schemas.microsoft.com/office/powerpoint/2010/main" val="545936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Problems with the 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D</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L</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C</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12-9 What are some of the problems with the S</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D</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L</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C?</a:t>
            </a:r>
            <a:endParaRPr lang="en-US" sz="1400" kern="1200" dirty="0">
              <a:solidFill>
                <a:srgbClr val="000000"/>
              </a:solidFill>
              <a:latin typeface="+mn-lt"/>
              <a:ea typeface="+mn-ea"/>
              <a:cs typeface="+mn-cs"/>
              <a:hlinkClick r:id="rId3" tooltip="https://en.wikipedia.org/wiki/Waterfall_model"/>
            </a:endParaRPr>
          </a:p>
          <a:p>
            <a:pPr marL="255651" indent="-255651" defTabSz="685800">
              <a:spcAft>
                <a:spcPct val="0"/>
              </a:spcAft>
              <a:buSzPts val="2400"/>
            </a:pPr>
            <a:r>
              <a:rPr lang="en-US" sz="2400" kern="1200" dirty="0">
                <a:solidFill>
                  <a:srgbClr val="000000"/>
                </a:solidFill>
                <a:latin typeface="Arial (Body)"/>
                <a:ea typeface="+mn-ea"/>
                <a:cs typeface="+mn-cs"/>
                <a:hlinkClick r:id="rId3" tooltip="https://en.wikipedia.org/wiki/Waterfall_model"/>
              </a:rPr>
              <a:t>S</a:t>
            </a:r>
            <a:r>
              <a:rPr lang="en-US" sz="100" kern="1200" dirty="0">
                <a:solidFill>
                  <a:srgbClr val="000000"/>
                </a:solidFill>
                <a:latin typeface="Arial (Body)"/>
                <a:ea typeface="+mn-ea"/>
                <a:cs typeface="+mn-cs"/>
                <a:hlinkClick r:id="rId3" tooltip="https://en.wikipedia.org/wiki/Waterfall_model"/>
              </a:rPr>
              <a:t> </a:t>
            </a:r>
            <a:r>
              <a:rPr lang="en-US" sz="2400" kern="1200" dirty="0">
                <a:solidFill>
                  <a:srgbClr val="000000"/>
                </a:solidFill>
                <a:latin typeface="Arial (Body)"/>
                <a:ea typeface="+mn-ea"/>
                <a:cs typeface="+mn-cs"/>
                <a:hlinkClick r:id="rId3" tooltip="https://en.wikipedia.org/wiki/Waterfall_model"/>
              </a:rPr>
              <a:t>D</a:t>
            </a:r>
            <a:r>
              <a:rPr lang="en-US" sz="100" kern="1200" dirty="0">
                <a:solidFill>
                  <a:srgbClr val="000000"/>
                </a:solidFill>
                <a:latin typeface="Arial (Body)"/>
                <a:ea typeface="+mn-ea"/>
                <a:cs typeface="+mn-cs"/>
                <a:hlinkClick r:id="rId3" tooltip="https://en.wikipedia.org/wiki/Waterfall_model"/>
              </a:rPr>
              <a:t> </a:t>
            </a:r>
            <a:r>
              <a:rPr lang="en-US" sz="2400" kern="1200" dirty="0">
                <a:solidFill>
                  <a:srgbClr val="000000"/>
                </a:solidFill>
                <a:latin typeface="Arial (Body)"/>
                <a:ea typeface="+mn-ea"/>
                <a:cs typeface="+mn-cs"/>
                <a:hlinkClick r:id="rId3" tooltip="https://en.wikipedia.org/wiki/Waterfall_model"/>
              </a:rPr>
              <a:t>L</a:t>
            </a:r>
            <a:r>
              <a:rPr lang="en-US" sz="100" kern="1200" dirty="0">
                <a:solidFill>
                  <a:srgbClr val="000000"/>
                </a:solidFill>
                <a:latin typeface="Arial (Body)"/>
                <a:ea typeface="+mn-ea"/>
                <a:cs typeface="+mn-cs"/>
                <a:hlinkClick r:id="rId3" tooltip="https://en.wikipedia.org/wiki/Waterfall_model"/>
              </a:rPr>
              <a:t> </a:t>
            </a:r>
            <a:r>
              <a:rPr lang="en-US" sz="2400" kern="1200" dirty="0">
                <a:solidFill>
                  <a:srgbClr val="000000"/>
                </a:solidFill>
                <a:latin typeface="Arial (Body)"/>
                <a:ea typeface="+mn-ea"/>
                <a:cs typeface="+mn-cs"/>
                <a:hlinkClick r:id="rId3" tooltip="https://en.wikipedia.org/wiki/Waterfall_model"/>
              </a:rPr>
              <a:t>C Waterfall Method</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Requirements documentation difficult</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Business requirements change</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a:t>
            </a:r>
            <a:r>
              <a:rPr lang="en-US" sz="2400" kern="1200" dirty="0">
                <a:solidFill>
                  <a:srgbClr val="000000"/>
                </a:solidFill>
                <a:latin typeface="Arial (Body)"/>
                <a:ea typeface="+mn-ea"/>
                <a:cs typeface="+mn-cs"/>
                <a:hlinkClick r:id="rId4" tooltip="https://en.wikipedia.org/wiki/Analysis_paralysis"/>
              </a:rPr>
              <a:t>Analysis paralysis</a:t>
            </a:r>
            <a:r>
              <a:rPr lang="en-US" sz="2400" kern="1200" dirty="0">
                <a:solidFill>
                  <a:srgbClr val="000000"/>
                </a:solidFill>
                <a:latin typeface="Arial (Body)"/>
                <a:ea typeface="+mn-ea"/>
                <a:cs typeface="+mn-cs"/>
              </a:rPr>
              <a:t>”—Spend so much time on documentation, it hampers progress</a:t>
            </a:r>
          </a:p>
          <a:p>
            <a:pPr marL="255651" indent="-255651" defTabSz="685800">
              <a:spcAft>
                <a:spcPct val="0"/>
              </a:spcAft>
              <a:buSzPts val="2400"/>
            </a:pPr>
            <a:r>
              <a:rPr lang="en-US" sz="2400" kern="1200" dirty="0">
                <a:solidFill>
                  <a:srgbClr val="000000"/>
                </a:solidFill>
                <a:latin typeface="Arial (Body)"/>
                <a:ea typeface="+mn-ea"/>
                <a:cs typeface="+mn-cs"/>
              </a:rPr>
              <a:t>Scheduling and budgeting difficulties</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Time and cost estimates for large project way off</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People who make initial estimates know little about how much time it will take or cost</a:t>
            </a:r>
          </a:p>
        </p:txBody>
      </p:sp>
    </p:spTree>
    <p:extLst>
      <p:ext uri="{BB962C8B-B14F-4D97-AF65-F5344CB8AC3E}">
        <p14:creationId xmlns:p14="http://schemas.microsoft.com/office/powerpoint/2010/main" val="4014753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Does the Knowledge in This Chapter Help You?</a:t>
            </a:r>
          </a:p>
        </p:txBody>
      </p:sp>
      <p:sp>
        <p:nvSpPr>
          <p:cNvPr id="4" name="Text Placeholder 3"/>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pPr>
            <a:r>
              <a:rPr lang="en-US" sz="2400" kern="1200">
                <a:solidFill>
                  <a:srgbClr val="000000"/>
                </a:solidFill>
                <a:latin typeface="+mn-lt"/>
                <a:ea typeface="+mn-ea"/>
                <a:cs typeface="+mn-cs"/>
              </a:rPr>
              <a:t>You </a:t>
            </a:r>
            <a:r>
              <a:rPr lang="en-US" sz="2400" kern="1200" dirty="0">
                <a:solidFill>
                  <a:srgbClr val="000000"/>
                </a:solidFill>
                <a:latin typeface="+mn-lt"/>
                <a:ea typeface="+mn-ea"/>
                <a:cs typeface="+mn-cs"/>
              </a:rPr>
              <a:t>will be involved in development projects as a business professional</a:t>
            </a:r>
          </a:p>
          <a:p>
            <a:pPr marL="255651" indent="-255651" defTabSz="685800">
              <a:spcAft>
                <a:spcPct val="0"/>
              </a:spcAft>
              <a:buSzPts val="2400"/>
            </a:pPr>
            <a:r>
              <a:rPr lang="en-US" sz="2400" kern="1200" dirty="0">
                <a:solidFill>
                  <a:srgbClr val="000000"/>
                </a:solidFill>
                <a:latin typeface="+mn-lt"/>
                <a:ea typeface="+mn-ea"/>
                <a:cs typeface="+mn-cs"/>
              </a:rPr>
              <a:t>Given robots, drones, driverless cars, and 3D printing, how will anyone in manufacturing, operations, marketing, accounting, finance not be involved in systems development?</a:t>
            </a:r>
          </a:p>
          <a:p>
            <a:pPr marL="255651" indent="-255651" defTabSz="685800">
              <a:spcAft>
                <a:spcPct val="0"/>
              </a:spcAft>
              <a:buSzPts val="2400"/>
            </a:pPr>
            <a:r>
              <a:rPr lang="en-US" sz="2400" kern="1200" dirty="0">
                <a:solidFill>
                  <a:srgbClr val="000000"/>
                </a:solidFill>
                <a:latin typeface="+mn-lt"/>
                <a:ea typeface="+mn-ea"/>
                <a:cs typeface="+mn-cs"/>
              </a:rPr>
              <a:t>All business grads will play strong roles in developing new systems strategies and priorities as well as managing projects</a:t>
            </a:r>
          </a:p>
        </p:txBody>
      </p:sp>
    </p:spTree>
    <p:extLst>
      <p:ext uri="{BB962C8B-B14F-4D97-AF65-F5344CB8AC3E}">
        <p14:creationId xmlns:p14="http://schemas.microsoft.com/office/powerpoint/2010/main" val="26239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600"/>
              </a:spcBef>
              <a:buSzPts val="2400"/>
              <a:buNone/>
              <a:tabLst/>
            </a:pPr>
            <a:r>
              <a:rPr lang="en-US" sz="2400" b="1" kern="1200" dirty="0">
                <a:solidFill>
                  <a:schemeClr val="tx2"/>
                </a:solidFill>
                <a:latin typeface="Arial (Body)"/>
                <a:ea typeface="+mn-ea"/>
                <a:cs typeface="+mn-cs"/>
              </a:rPr>
              <a:t>12-1 </a:t>
            </a:r>
            <a:r>
              <a:rPr lang="en-US" sz="2400" kern="1200" dirty="0">
                <a:solidFill>
                  <a:srgbClr val="000000"/>
                </a:solidFill>
                <a:latin typeface="Arial (Body)"/>
                <a:ea typeface="+mn-ea"/>
                <a:cs typeface="+mn-cs"/>
              </a:rPr>
              <a:t>What is systems development?</a:t>
            </a:r>
          </a:p>
          <a:p>
            <a:pPr marL="0" indent="0" defTabSz="685800">
              <a:spcBef>
                <a:spcPts val="600"/>
              </a:spcBef>
              <a:buSzPts val="2400"/>
              <a:buNone/>
              <a:tabLst/>
            </a:pPr>
            <a:r>
              <a:rPr lang="en-US" sz="2400" b="1" kern="1200" dirty="0">
                <a:solidFill>
                  <a:schemeClr val="tx2"/>
                </a:solidFill>
                <a:latin typeface="Arial (Body)"/>
                <a:ea typeface="+mn-ea"/>
                <a:cs typeface="+mn-cs"/>
              </a:rPr>
              <a:t>12-2 </a:t>
            </a:r>
            <a:r>
              <a:rPr lang="en-US" sz="2400" kern="1200" dirty="0">
                <a:solidFill>
                  <a:srgbClr val="000000"/>
                </a:solidFill>
                <a:latin typeface="Arial (Body)"/>
                <a:ea typeface="+mn-ea"/>
                <a:cs typeface="+mn-cs"/>
              </a:rPr>
              <a:t>Why is systems development difficult and risky?</a:t>
            </a:r>
          </a:p>
          <a:p>
            <a:pPr marL="0" indent="0" defTabSz="685800">
              <a:spcBef>
                <a:spcPts val="600"/>
              </a:spcBef>
              <a:buSzPts val="2400"/>
              <a:buNone/>
              <a:tabLst/>
            </a:pPr>
            <a:r>
              <a:rPr lang="en-US" sz="2400" b="1" kern="1200" dirty="0">
                <a:solidFill>
                  <a:schemeClr val="tx2"/>
                </a:solidFill>
                <a:latin typeface="Arial (Body)"/>
                <a:ea typeface="+mn-ea"/>
                <a:cs typeface="+mn-cs"/>
              </a:rPr>
              <a:t>12-3 </a:t>
            </a:r>
            <a:r>
              <a:rPr lang="en-US" sz="2400" kern="1200" dirty="0">
                <a:solidFill>
                  <a:srgbClr val="000000"/>
                </a:solidFill>
                <a:latin typeface="Arial (Body)"/>
                <a:ea typeface="+mn-ea"/>
                <a:cs typeface="+mn-cs"/>
              </a:rPr>
              <a:t>What are the five phases of the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L</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C?</a:t>
            </a:r>
          </a:p>
          <a:p>
            <a:pPr marL="0" indent="0" defTabSz="685800">
              <a:spcBef>
                <a:spcPts val="600"/>
              </a:spcBef>
              <a:buSzPts val="2400"/>
              <a:buNone/>
              <a:tabLst/>
            </a:pPr>
            <a:r>
              <a:rPr lang="en-US" sz="2400" b="1" kern="1200" dirty="0">
                <a:solidFill>
                  <a:schemeClr val="tx2"/>
                </a:solidFill>
                <a:latin typeface="Arial (Body)"/>
                <a:ea typeface="+mn-ea"/>
                <a:cs typeface="+mn-cs"/>
              </a:rPr>
              <a:t>12-4 </a:t>
            </a:r>
            <a:r>
              <a:rPr lang="en-US" sz="2400" kern="1200" dirty="0">
                <a:solidFill>
                  <a:srgbClr val="000000"/>
                </a:solidFill>
                <a:latin typeface="Arial (Body)"/>
                <a:ea typeface="+mn-ea"/>
                <a:cs typeface="+mn-cs"/>
              </a:rPr>
              <a:t>How is system definition accomplished?</a:t>
            </a:r>
          </a:p>
          <a:p>
            <a:pPr marL="0" indent="0" defTabSz="685800">
              <a:spcBef>
                <a:spcPts val="600"/>
              </a:spcBef>
              <a:buSzPts val="2400"/>
              <a:buNone/>
              <a:tabLst/>
            </a:pPr>
            <a:r>
              <a:rPr lang="en-US" sz="2400" b="1" kern="1200" dirty="0">
                <a:solidFill>
                  <a:schemeClr val="tx2"/>
                </a:solidFill>
                <a:latin typeface="Arial (Body)"/>
                <a:ea typeface="+mn-ea"/>
                <a:cs typeface="+mn-cs"/>
              </a:rPr>
              <a:t>12-5 </a:t>
            </a:r>
            <a:r>
              <a:rPr lang="en-US" sz="2400" kern="1200" dirty="0">
                <a:solidFill>
                  <a:srgbClr val="000000"/>
                </a:solidFill>
                <a:latin typeface="Arial (Body)"/>
                <a:ea typeface="+mn-ea"/>
                <a:cs typeface="+mn-cs"/>
              </a:rPr>
              <a:t>What is the users’ role in the requirements phase?</a:t>
            </a:r>
          </a:p>
          <a:p>
            <a:pPr marL="0" indent="0" defTabSz="685800">
              <a:spcBef>
                <a:spcPts val="600"/>
              </a:spcBef>
              <a:buSzPts val="2400"/>
              <a:buNone/>
              <a:tabLst/>
            </a:pPr>
            <a:r>
              <a:rPr lang="en-US" sz="2400" b="1" kern="1200" dirty="0">
                <a:solidFill>
                  <a:schemeClr val="tx2"/>
                </a:solidFill>
                <a:latin typeface="Arial (Body)"/>
                <a:ea typeface="+mn-ea"/>
                <a:cs typeface="+mn-cs"/>
              </a:rPr>
              <a:t>12-6 </a:t>
            </a:r>
            <a:r>
              <a:rPr lang="en-US" sz="2400" kern="1200" dirty="0">
                <a:solidFill>
                  <a:srgbClr val="000000"/>
                </a:solidFill>
                <a:latin typeface="Arial (Body)"/>
                <a:ea typeface="+mn-ea"/>
                <a:cs typeface="+mn-cs"/>
              </a:rPr>
              <a:t>How are the five components designed?</a:t>
            </a:r>
          </a:p>
          <a:p>
            <a:pPr marL="0" indent="0" defTabSz="685800">
              <a:spcBef>
                <a:spcPts val="600"/>
              </a:spcBef>
              <a:buSzPts val="2400"/>
              <a:buNone/>
              <a:tabLst/>
            </a:pPr>
            <a:r>
              <a:rPr lang="en-US" sz="2400" b="1" kern="1200" dirty="0">
                <a:solidFill>
                  <a:schemeClr val="tx2"/>
                </a:solidFill>
                <a:latin typeface="Arial (Body)"/>
                <a:ea typeface="+mn-ea"/>
                <a:cs typeface="+mn-cs"/>
              </a:rPr>
              <a:t>12-7</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is an information system implemented?</a:t>
            </a:r>
          </a:p>
          <a:p>
            <a:pPr marL="0" indent="0" defTabSz="685800">
              <a:spcBef>
                <a:spcPts val="600"/>
              </a:spcBef>
              <a:buSzPts val="2400"/>
              <a:buNone/>
              <a:tabLst/>
            </a:pPr>
            <a:r>
              <a:rPr lang="en-US" sz="2400" b="1" kern="1200" dirty="0">
                <a:solidFill>
                  <a:schemeClr val="tx2"/>
                </a:solidFill>
                <a:latin typeface="Arial (Body)"/>
                <a:ea typeface="+mn-ea"/>
                <a:cs typeface="+mn-cs"/>
              </a:rPr>
              <a:t>12-8</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tasks for system maintenance?</a:t>
            </a:r>
          </a:p>
          <a:p>
            <a:pPr marL="0" indent="0" defTabSz="685800">
              <a:spcBef>
                <a:spcPts val="600"/>
              </a:spcBef>
              <a:buSzPts val="2400"/>
              <a:buNone/>
              <a:tabLst/>
            </a:pPr>
            <a:r>
              <a:rPr lang="en-US" sz="2400" b="1" kern="1200" dirty="0">
                <a:solidFill>
                  <a:schemeClr val="tx2"/>
                </a:solidFill>
                <a:latin typeface="Arial (Body)"/>
                <a:ea typeface="+mn-ea"/>
                <a:cs typeface="+mn-cs"/>
              </a:rPr>
              <a:t>12-9</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some of the problems with the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L</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C?</a:t>
            </a:r>
          </a:p>
        </p:txBody>
      </p:sp>
    </p:spTree>
    <p:extLst>
      <p:ext uri="{BB962C8B-B14F-4D97-AF65-F5344CB8AC3E}">
        <p14:creationId xmlns:p14="http://schemas.microsoft.com/office/powerpoint/2010/main" val="767960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Engineered Slowdown</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Ethics Guide</a:t>
            </a:r>
          </a:p>
          <a:p>
            <a:pPr marL="255651" indent="-255651" defTabSz="685800">
              <a:spcAft>
                <a:spcPct val="0"/>
              </a:spcAft>
              <a:buSzPts val="2400"/>
            </a:pPr>
            <a:r>
              <a:rPr lang="en-US" sz="2400" kern="1200" dirty="0">
                <a:solidFill>
                  <a:srgbClr val="000000"/>
                </a:solidFill>
                <a:latin typeface="+mn-lt"/>
                <a:ea typeface="+mn-ea"/>
                <a:cs typeface="+mn-cs"/>
              </a:rPr>
              <a:t>Faulty batteries installed in first batch of tablets</a:t>
            </a:r>
          </a:p>
          <a:p>
            <a:pPr marL="743001" lvl="1" indent="-255651" defTabSz="685800">
              <a:spcAft>
                <a:spcPct val="0"/>
              </a:spcAft>
              <a:buSzPts val="2400"/>
            </a:pPr>
            <a:r>
              <a:rPr lang="en-US" sz="2400" kern="1200" dirty="0">
                <a:solidFill>
                  <a:srgbClr val="000000"/>
                </a:solidFill>
                <a:latin typeface="+mn-lt"/>
                <a:ea typeface="+mn-ea"/>
                <a:cs typeface="+mn-cs"/>
              </a:rPr>
              <a:t>Company wants to intentionally slow down the processing capacity of the tablet as it ages</a:t>
            </a:r>
          </a:p>
          <a:p>
            <a:pPr marL="743001" lvl="1" indent="-255651" defTabSz="685800">
              <a:spcAft>
                <a:spcPct val="0"/>
              </a:spcAft>
              <a:buSzPts val="2400"/>
            </a:pPr>
            <a:r>
              <a:rPr lang="en-US" sz="2400" kern="1200" dirty="0">
                <a:solidFill>
                  <a:srgbClr val="000000"/>
                </a:solidFill>
                <a:latin typeface="+mn-lt"/>
                <a:ea typeface="+mn-ea"/>
                <a:cs typeface="+mn-cs"/>
              </a:rPr>
              <a:t>Will ensure that the tablets will last at least until customer warranty expires</a:t>
            </a:r>
          </a:p>
          <a:p>
            <a:pPr marL="1143051" lvl="2" indent="-255651" defTabSz="685800">
              <a:spcAft>
                <a:spcPct val="0"/>
              </a:spcAft>
              <a:buSzPts val="2400"/>
            </a:pPr>
            <a:r>
              <a:rPr lang="en-US" sz="2400" kern="1200" dirty="0">
                <a:solidFill>
                  <a:srgbClr val="000000"/>
                </a:solidFill>
                <a:latin typeface="+mn-lt"/>
                <a:ea typeface="+mn-ea"/>
                <a:cs typeface="+mn-cs"/>
              </a:rPr>
              <a:t>Won’t have the money to replace batteries once they start failing</a:t>
            </a:r>
          </a:p>
          <a:p>
            <a:pPr marL="255651" indent="-255651" defTabSz="685800">
              <a:spcAft>
                <a:spcPct val="0"/>
              </a:spcAft>
              <a:buSzPts val="2400"/>
            </a:pPr>
            <a:r>
              <a:rPr lang="en-US" sz="2400" kern="1200" dirty="0">
                <a:solidFill>
                  <a:srgbClr val="000000"/>
                </a:solidFill>
                <a:latin typeface="+mn-lt"/>
                <a:ea typeface="+mn-ea"/>
                <a:cs typeface="+mn-cs"/>
              </a:rPr>
              <a:t>Apple has done same thing to iPhones</a:t>
            </a:r>
          </a:p>
        </p:txBody>
      </p:sp>
    </p:spTree>
    <p:extLst>
      <p:ext uri="{BB962C8B-B14F-4D97-AF65-F5344CB8AC3E}">
        <p14:creationId xmlns:p14="http://schemas.microsoft.com/office/powerpoint/2010/main" val="2806692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Developing Your Personal Brand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Career Guide</a:t>
            </a:r>
          </a:p>
          <a:p>
            <a:pPr marL="255651" indent="-255651" defTabSz="685800">
              <a:spcAft>
                <a:spcPct val="0"/>
              </a:spcAft>
              <a:buSzPts val="2400"/>
            </a:pPr>
            <a:r>
              <a:rPr lang="en-US" sz="2400" kern="1200" dirty="0">
                <a:solidFill>
                  <a:srgbClr val="000000"/>
                </a:solidFill>
                <a:latin typeface="+mn-lt"/>
                <a:ea typeface="+mn-ea"/>
                <a:cs typeface="+mn-cs"/>
              </a:rPr>
              <a:t>Professionals use social media, such as LinkedIn, to build their personal brand.</a:t>
            </a:r>
          </a:p>
          <a:p>
            <a:pPr marL="255651" indent="-255651" defTabSz="685800">
              <a:spcAft>
                <a:spcPct val="0"/>
              </a:spcAft>
              <a:buSzPts val="2400"/>
            </a:pPr>
            <a:r>
              <a:rPr lang="en-US" sz="2400" b="1" kern="1200" dirty="0">
                <a:solidFill>
                  <a:srgbClr val="000000"/>
                </a:solidFill>
                <a:latin typeface="+mn-lt"/>
                <a:ea typeface="+mn-ea"/>
                <a:cs typeface="+mn-cs"/>
              </a:rPr>
              <a:t>Personal brand</a:t>
            </a:r>
            <a:r>
              <a:rPr lang="en-US" sz="2400" kern="1200" dirty="0">
                <a:solidFill>
                  <a:srgbClr val="000000"/>
                </a:solidFill>
                <a:latin typeface="+mn-lt"/>
                <a:ea typeface="+mn-ea"/>
                <a:cs typeface="+mn-cs"/>
              </a:rPr>
              <a:t> is the means by which you conduct authentic relationships with the market for your talents and abilities.</a:t>
            </a:r>
          </a:p>
          <a:p>
            <a:pPr marL="255651" indent="-255651" defTabSz="685800">
              <a:spcAft>
                <a:spcPct val="0"/>
              </a:spcAft>
              <a:buSzPts val="2400"/>
            </a:pPr>
            <a:r>
              <a:rPr lang="en-US" sz="2400" kern="1200" dirty="0">
                <a:solidFill>
                  <a:srgbClr val="000000"/>
                </a:solidFill>
                <a:latin typeface="+mn-lt"/>
                <a:ea typeface="+mn-ea"/>
                <a:cs typeface="+mn-cs"/>
              </a:rPr>
              <a:t>That market might be your professional colleagues, your employer, your fellow employees, your competition, or anyone who cares about what you care about.</a:t>
            </a:r>
          </a:p>
        </p:txBody>
      </p:sp>
    </p:spTree>
    <p:extLst>
      <p:ext uri="{BB962C8B-B14F-4D97-AF65-F5344CB8AC3E}">
        <p14:creationId xmlns:p14="http://schemas.microsoft.com/office/powerpoint/2010/main" val="1599348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Developing Your Personal Brand </a:t>
            </a:r>
            <a:r>
              <a:rPr lang="en-US" sz="2000" b="0" kern="1200" dirty="0">
                <a:latin typeface="Times New Roman" panose="02020603050405020304" pitchFamily="18" charset="0"/>
                <a:ea typeface="+mj-ea"/>
                <a:cs typeface="Times New Roman" panose="02020603050405020304" pitchFamily="18" charset="0"/>
              </a:rPr>
              <a:t>(2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buNone/>
            </a:pPr>
            <a:r>
              <a:rPr lang="en-US" sz="1400" kern="1200" dirty="0">
                <a:solidFill>
                  <a:srgbClr val="000000"/>
                </a:solidFill>
                <a:latin typeface="+mn-lt"/>
                <a:ea typeface="+mn-ea"/>
                <a:cs typeface="+mn-cs"/>
              </a:rPr>
              <a:t>Career Guide</a:t>
            </a:r>
          </a:p>
          <a:p>
            <a:pPr marL="255651" indent="-255651" defTabSz="685800">
              <a:spcAft>
                <a:spcPct val="0"/>
              </a:spcAft>
              <a:buSzPts val="2400"/>
            </a:pPr>
            <a:r>
              <a:rPr lang="en-US" sz="2400" kern="1200" dirty="0">
                <a:solidFill>
                  <a:srgbClr val="000000"/>
                </a:solidFill>
                <a:latin typeface="+mn-lt"/>
                <a:ea typeface="+mn-ea"/>
                <a:cs typeface="+mn-cs"/>
              </a:rPr>
              <a:t>What is your personal competitive advantage?</a:t>
            </a:r>
          </a:p>
          <a:p>
            <a:pPr marL="255651" indent="-255651" defTabSz="685800">
              <a:spcAft>
                <a:spcPct val="0"/>
              </a:spcAft>
              <a:buSzPts val="2400"/>
            </a:pPr>
            <a:r>
              <a:rPr lang="en-US" sz="2400" kern="1200" dirty="0">
                <a:solidFill>
                  <a:srgbClr val="000000"/>
                </a:solidFill>
                <a:latin typeface="+mn-lt"/>
                <a:ea typeface="+mn-ea"/>
                <a:cs typeface="+mn-cs"/>
              </a:rPr>
              <a:t>Why would someone choose you, your expertise, or your work products over others?</a:t>
            </a:r>
          </a:p>
          <a:p>
            <a:pPr marL="255651" indent="-255651" defTabSz="685800">
              <a:spcAft>
                <a:spcPct val="0"/>
              </a:spcAft>
              <a:buSzPts val="2400"/>
            </a:pPr>
            <a:r>
              <a:rPr lang="en-US" sz="2400" kern="1200" dirty="0">
                <a:solidFill>
                  <a:srgbClr val="000000"/>
                </a:solidFill>
                <a:latin typeface="+mn-lt"/>
                <a:ea typeface="+mn-ea"/>
                <a:cs typeface="+mn-cs"/>
              </a:rPr>
              <a:t>How could you use social media (like LinkedIn) to make an existing professional contact more personal in nature while still maintaining your privacy?</a:t>
            </a:r>
          </a:p>
        </p:txBody>
      </p:sp>
    </p:spTree>
    <p:extLst>
      <p:ext uri="{BB962C8B-B14F-4D97-AF65-F5344CB8AC3E}">
        <p14:creationId xmlns:p14="http://schemas.microsoft.com/office/powerpoint/2010/main" val="3052341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600"/>
              </a:spcBef>
              <a:buSzPts val="2400"/>
              <a:buNone/>
              <a:tabLst/>
            </a:pPr>
            <a:r>
              <a:rPr lang="en-US" sz="2400" b="1" kern="1200" dirty="0">
                <a:solidFill>
                  <a:schemeClr val="tx2"/>
                </a:solidFill>
                <a:latin typeface="Arial (Body)"/>
                <a:ea typeface="+mn-ea"/>
                <a:cs typeface="+mn-cs"/>
              </a:rPr>
              <a:t>12-1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is systems development?</a:t>
            </a:r>
          </a:p>
          <a:p>
            <a:pPr marL="0" indent="0" defTabSz="685800">
              <a:spcBef>
                <a:spcPts val="600"/>
              </a:spcBef>
              <a:buSzPts val="2400"/>
              <a:buNone/>
              <a:tabLst/>
            </a:pPr>
            <a:r>
              <a:rPr lang="en-US" sz="2400" b="1" kern="1200" dirty="0">
                <a:solidFill>
                  <a:schemeClr val="tx2"/>
                </a:solidFill>
                <a:latin typeface="Arial (Body)"/>
                <a:ea typeface="+mn-ea"/>
                <a:cs typeface="+mn-cs"/>
              </a:rPr>
              <a:t>12-2 </a:t>
            </a:r>
            <a:r>
              <a:rPr lang="en-US" sz="2400" kern="1200" dirty="0">
                <a:solidFill>
                  <a:srgbClr val="000000"/>
                </a:solidFill>
                <a:latin typeface="Arial (Body)"/>
                <a:ea typeface="+mn-ea"/>
                <a:cs typeface="+mn-cs"/>
              </a:rPr>
              <a:t>Why is systems development difficult and risky?</a:t>
            </a:r>
          </a:p>
          <a:p>
            <a:pPr marL="0" indent="0" defTabSz="685800">
              <a:spcBef>
                <a:spcPts val="600"/>
              </a:spcBef>
              <a:buSzPts val="2400"/>
              <a:buNone/>
              <a:tabLst/>
            </a:pPr>
            <a:r>
              <a:rPr lang="en-US" sz="2400" b="1" kern="1200" dirty="0">
                <a:solidFill>
                  <a:schemeClr val="tx2"/>
                </a:solidFill>
                <a:latin typeface="Arial (Body)"/>
                <a:ea typeface="+mn-ea"/>
                <a:cs typeface="+mn-cs"/>
              </a:rPr>
              <a:t>12-3 </a:t>
            </a:r>
            <a:r>
              <a:rPr lang="en-US" sz="2400" kern="1200" dirty="0">
                <a:solidFill>
                  <a:srgbClr val="000000"/>
                </a:solidFill>
                <a:latin typeface="Arial (Body)"/>
                <a:ea typeface="+mn-ea"/>
                <a:cs typeface="+mn-cs"/>
              </a:rPr>
              <a:t>What are the five phases of the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L</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C?</a:t>
            </a:r>
          </a:p>
          <a:p>
            <a:pPr marL="0" indent="0" defTabSz="685800">
              <a:spcBef>
                <a:spcPts val="600"/>
              </a:spcBef>
              <a:buSzPts val="2400"/>
              <a:buNone/>
              <a:tabLst/>
            </a:pPr>
            <a:r>
              <a:rPr lang="en-US" sz="2400" b="1" kern="1200" dirty="0">
                <a:solidFill>
                  <a:schemeClr val="tx2"/>
                </a:solidFill>
                <a:latin typeface="Arial (Body)"/>
                <a:ea typeface="+mn-ea"/>
                <a:cs typeface="+mn-cs"/>
              </a:rPr>
              <a:t>12-4 </a:t>
            </a:r>
            <a:r>
              <a:rPr lang="en-US" sz="2400" kern="1200" dirty="0">
                <a:solidFill>
                  <a:srgbClr val="000000"/>
                </a:solidFill>
                <a:latin typeface="Arial (Body)"/>
                <a:ea typeface="+mn-ea"/>
                <a:cs typeface="+mn-cs"/>
              </a:rPr>
              <a:t>How is system definition accomplished?</a:t>
            </a:r>
          </a:p>
          <a:p>
            <a:pPr marL="0" indent="0" defTabSz="685800">
              <a:spcBef>
                <a:spcPts val="600"/>
              </a:spcBef>
              <a:buSzPts val="2400"/>
              <a:buNone/>
              <a:tabLst/>
            </a:pPr>
            <a:r>
              <a:rPr lang="en-US" sz="2400" b="1" kern="1200" dirty="0">
                <a:solidFill>
                  <a:schemeClr val="tx2"/>
                </a:solidFill>
                <a:latin typeface="Arial (Body)"/>
                <a:ea typeface="+mn-ea"/>
                <a:cs typeface="+mn-cs"/>
              </a:rPr>
              <a:t>12-5 </a:t>
            </a:r>
            <a:r>
              <a:rPr lang="en-US" sz="2400" kern="1200" dirty="0">
                <a:solidFill>
                  <a:srgbClr val="000000"/>
                </a:solidFill>
                <a:latin typeface="Arial (Body)"/>
                <a:ea typeface="+mn-ea"/>
                <a:cs typeface="+mn-cs"/>
              </a:rPr>
              <a:t>What is the users’ role in the requirements phase?</a:t>
            </a:r>
          </a:p>
          <a:p>
            <a:pPr marL="0" indent="0" defTabSz="685800">
              <a:spcBef>
                <a:spcPts val="600"/>
              </a:spcBef>
              <a:buSzPts val="2400"/>
              <a:buNone/>
              <a:tabLst/>
            </a:pPr>
            <a:r>
              <a:rPr lang="en-US" sz="2400" b="1" kern="1200" dirty="0">
                <a:solidFill>
                  <a:schemeClr val="tx2"/>
                </a:solidFill>
                <a:latin typeface="Arial (Body)"/>
                <a:ea typeface="+mn-ea"/>
                <a:cs typeface="+mn-cs"/>
              </a:rPr>
              <a:t>12-6 </a:t>
            </a:r>
            <a:r>
              <a:rPr lang="en-US" sz="2400" kern="1200" dirty="0">
                <a:solidFill>
                  <a:srgbClr val="000000"/>
                </a:solidFill>
                <a:latin typeface="Arial (Body)"/>
                <a:ea typeface="+mn-ea"/>
                <a:cs typeface="+mn-cs"/>
              </a:rPr>
              <a:t>How are the five components designed?</a:t>
            </a:r>
          </a:p>
          <a:p>
            <a:pPr marL="0" indent="0" defTabSz="685800">
              <a:spcBef>
                <a:spcPts val="600"/>
              </a:spcBef>
              <a:buSzPts val="2400"/>
              <a:buNone/>
              <a:tabLst/>
            </a:pPr>
            <a:r>
              <a:rPr lang="en-US" sz="2400" b="1" kern="1200" dirty="0">
                <a:solidFill>
                  <a:schemeClr val="tx2"/>
                </a:solidFill>
                <a:latin typeface="Arial (Body)"/>
                <a:ea typeface="+mn-ea"/>
                <a:cs typeface="+mn-cs"/>
              </a:rPr>
              <a:t>12-7 </a:t>
            </a:r>
            <a:r>
              <a:rPr lang="en-US" sz="2400" kern="1200" dirty="0">
                <a:solidFill>
                  <a:srgbClr val="000000"/>
                </a:solidFill>
                <a:latin typeface="Arial (Body)"/>
                <a:ea typeface="+mn-ea"/>
                <a:cs typeface="+mn-cs"/>
              </a:rPr>
              <a:t>How is an information system implemented?</a:t>
            </a:r>
          </a:p>
          <a:p>
            <a:pPr marL="0" indent="0" defTabSz="685800">
              <a:spcBef>
                <a:spcPts val="600"/>
              </a:spcBef>
              <a:buSzPts val="2400"/>
              <a:buNone/>
              <a:tabLst/>
            </a:pPr>
            <a:r>
              <a:rPr lang="en-US" sz="2400" b="1" kern="1200" dirty="0">
                <a:solidFill>
                  <a:schemeClr val="tx2"/>
                </a:solidFill>
                <a:latin typeface="Arial (Body)"/>
                <a:ea typeface="+mn-ea"/>
                <a:cs typeface="+mn-cs"/>
              </a:rPr>
              <a:t>12-8 </a:t>
            </a:r>
            <a:r>
              <a:rPr lang="en-US" sz="2400" kern="1200" dirty="0">
                <a:solidFill>
                  <a:srgbClr val="000000"/>
                </a:solidFill>
                <a:latin typeface="Arial (Body)"/>
                <a:ea typeface="+mn-ea"/>
                <a:cs typeface="+mn-cs"/>
              </a:rPr>
              <a:t>What are the tasks for system maintenance?</a:t>
            </a:r>
          </a:p>
          <a:p>
            <a:pPr marL="0" indent="0" defTabSz="685800">
              <a:spcBef>
                <a:spcPts val="600"/>
              </a:spcBef>
              <a:buSzPts val="2400"/>
              <a:buNone/>
              <a:tabLst/>
            </a:pPr>
            <a:r>
              <a:rPr lang="en-US" sz="2400" b="1" kern="1200" dirty="0">
                <a:solidFill>
                  <a:schemeClr val="tx2"/>
                </a:solidFill>
                <a:latin typeface="Arial (Body)"/>
                <a:ea typeface="+mn-ea"/>
                <a:cs typeface="+mn-cs"/>
              </a:rPr>
              <a:t>12-9 </a:t>
            </a:r>
            <a:r>
              <a:rPr lang="en-US" sz="2400" kern="1200" dirty="0">
                <a:solidFill>
                  <a:srgbClr val="000000"/>
                </a:solidFill>
                <a:latin typeface="Arial (Body)"/>
                <a:ea typeface="+mn-ea"/>
                <a:cs typeface="+mn-cs"/>
              </a:rPr>
              <a:t>What are some of the problems with the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L</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C?</a:t>
            </a:r>
          </a:p>
        </p:txBody>
      </p:sp>
    </p:spTree>
    <p:extLst>
      <p:ext uri="{BB962C8B-B14F-4D97-AF65-F5344CB8AC3E}">
        <p14:creationId xmlns:p14="http://schemas.microsoft.com/office/powerpoint/2010/main" val="367420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When Will We Learn?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chemeClr val="tx1"/>
                </a:solidFill>
                <a:latin typeface="Arial (Body)"/>
                <a:ea typeface="+mn-ea"/>
                <a:cs typeface="+mn-cs"/>
              </a:rPr>
              <a:t>Case Study 12</a:t>
            </a:r>
          </a:p>
          <a:p>
            <a:pPr marL="255651" indent="-255651" defTabSz="685800">
              <a:spcAft>
                <a:spcPct val="0"/>
              </a:spcAft>
              <a:buSzPts val="2400"/>
            </a:pPr>
            <a:r>
              <a:rPr lang="en-US" sz="2400" kern="1200" dirty="0">
                <a:solidFill>
                  <a:srgbClr val="000000"/>
                </a:solidFill>
                <a:latin typeface="Arial (Body)"/>
                <a:ea typeface="+mn-ea"/>
                <a:cs typeface="+mn-cs"/>
              </a:rPr>
              <a:t>1974: Cause of failure</a:t>
            </a:r>
          </a:p>
          <a:p>
            <a:pPr marL="741553" lvl="1" indent="-284353" defTabSz="685800">
              <a:spcAft>
                <a:spcPct val="0"/>
              </a:spcAft>
              <a:buSzPts val="2400"/>
            </a:pPr>
            <a:r>
              <a:rPr lang="en-US" sz="2400" kern="1200" dirty="0">
                <a:solidFill>
                  <a:srgbClr val="000000"/>
                </a:solidFill>
                <a:latin typeface="Arial (Body)"/>
                <a:ea typeface="+mn-ea"/>
                <a:cs typeface="+mn-cs"/>
              </a:rPr>
              <a:t>Lack of user involvement in creating and managing system requirements.</a:t>
            </a:r>
          </a:p>
          <a:p>
            <a:pPr marL="255651" indent="-255651" defTabSz="685800">
              <a:spcAft>
                <a:spcPct val="0"/>
              </a:spcAft>
              <a:buSzPts val="2400"/>
            </a:pPr>
            <a:r>
              <a:rPr lang="en-US" sz="2400" kern="1200" dirty="0">
                <a:solidFill>
                  <a:srgbClr val="000000"/>
                </a:solidFill>
                <a:latin typeface="Arial (Body)"/>
                <a:ea typeface="+mn-ea"/>
                <a:cs typeface="+mn-cs"/>
              </a:rPr>
              <a:t>Access C</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T project (2013) successful.</a:t>
            </a:r>
          </a:p>
          <a:p>
            <a:pPr marL="741553" lvl="1" indent="-284353" defTabSz="685800">
              <a:spcAft>
                <a:spcPct val="0"/>
              </a:spcAft>
              <a:buSzPts val="2400"/>
            </a:pPr>
            <a:r>
              <a:rPr lang="en-US" sz="2400" kern="1200" dirty="0">
                <a:solidFill>
                  <a:srgbClr val="000000"/>
                </a:solidFill>
                <a:latin typeface="Arial (Body)"/>
                <a:ea typeface="+mn-ea"/>
                <a:cs typeface="+mn-cs"/>
              </a:rPr>
              <a:t>If schedule fixed, funding fixed, what factors can be traded-off to reduce project difficulty and risk?</a:t>
            </a:r>
          </a:p>
          <a:p>
            <a:pPr marL="1144778" lvl="2" indent="-230378" defTabSz="685800">
              <a:spcAft>
                <a:spcPct val="0"/>
              </a:spcAft>
              <a:buSzPts val="2400"/>
            </a:pPr>
            <a:r>
              <a:rPr lang="en-US" sz="2400" kern="1200" dirty="0">
                <a:solidFill>
                  <a:srgbClr val="000000"/>
                </a:solidFill>
                <a:latin typeface="Arial (Body)"/>
                <a:ea typeface="+mn-ea"/>
                <a:cs typeface="+mn-cs"/>
              </a:rPr>
              <a:t>Requirements. Reduce to bare minimum, get system running, add to it.</a:t>
            </a:r>
          </a:p>
        </p:txBody>
      </p:sp>
    </p:spTree>
    <p:extLst>
      <p:ext uri="{BB962C8B-B14F-4D97-AF65-F5344CB8AC3E}">
        <p14:creationId xmlns:p14="http://schemas.microsoft.com/office/powerpoint/2010/main" val="1845541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When Will We Learn? </a:t>
            </a:r>
            <a:r>
              <a:rPr lang="en-US" sz="2000" b="0" kern="1200" dirty="0">
                <a:latin typeface="Times New Roman" panose="02020603050405020304" pitchFamily="18" charset="0"/>
                <a:ea typeface="+mj-ea"/>
                <a:cs typeface="Times New Roman" panose="02020603050405020304" pitchFamily="18" charset="0"/>
              </a:rPr>
              <a:t>(2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chemeClr val="tx1"/>
                </a:solidFill>
                <a:latin typeface="Arial (Body)"/>
                <a:ea typeface="+mn-ea"/>
                <a:cs typeface="+mn-cs"/>
              </a:rPr>
              <a:t>Case Study 12</a:t>
            </a:r>
          </a:p>
          <a:p>
            <a:pPr marL="255651" indent="-255651" defTabSz="685800">
              <a:spcAft>
                <a:spcPct val="0"/>
              </a:spcAft>
              <a:buSzPts val="2400"/>
            </a:pPr>
            <a:r>
              <a:rPr lang="en-US" sz="2400" kern="1200" dirty="0">
                <a:solidFill>
                  <a:srgbClr val="000000"/>
                </a:solidFill>
                <a:latin typeface="Arial (Body)"/>
                <a:ea typeface="+mn-ea"/>
                <a:cs typeface="+mn-cs"/>
              </a:rPr>
              <a:t>Failure: State of Oregon wasted $248+ million attempting to develop an information system to support healthcare exchange.</a:t>
            </a:r>
          </a:p>
          <a:p>
            <a:pPr marL="255651" indent="-255651" defTabSz="685800">
              <a:spcAft>
                <a:spcPct val="0"/>
              </a:spcAft>
              <a:buSzPts val="2400"/>
            </a:pPr>
            <a:r>
              <a:rPr lang="en-US" sz="2400" kern="1200" dirty="0">
                <a:solidFill>
                  <a:srgbClr val="000000"/>
                </a:solidFill>
                <a:latin typeface="Arial (Body)"/>
                <a:ea typeface="+mn-ea"/>
                <a:cs typeface="+mn-cs"/>
              </a:rPr>
              <a:t>Very early in project, consulting firm hired to provide quality assurance, warned requirements were vague, changing, and inconsistent.</a:t>
            </a:r>
          </a:p>
          <a:p>
            <a:pPr marL="255651" indent="-255651" defTabSz="685800">
              <a:spcAft>
                <a:spcPct val="0"/>
              </a:spcAft>
              <a:buSzPts val="2400"/>
            </a:pPr>
            <a:r>
              <a:rPr lang="en-US" sz="2400" kern="1200" dirty="0">
                <a:solidFill>
                  <a:srgbClr val="000000"/>
                </a:solidFill>
                <a:latin typeface="Arial (Body)"/>
                <a:ea typeface="+mn-ea"/>
                <a:cs typeface="+mn-cs"/>
              </a:rPr>
              <a:t>Warnings made no difference. Why?</a:t>
            </a:r>
          </a:p>
          <a:p>
            <a:pPr marL="255651" indent="-255651" defTabSz="685800">
              <a:spcAft>
                <a:spcPct val="0"/>
              </a:spcAft>
              <a:buSzPts val="2400"/>
            </a:pPr>
            <a:r>
              <a:rPr lang="en-US" sz="2400" kern="1200" dirty="0">
                <a:solidFill>
                  <a:srgbClr val="000000"/>
                </a:solidFill>
                <a:latin typeface="Arial (Body)"/>
                <a:ea typeface="+mn-ea"/>
                <a:cs typeface="+mn-cs"/>
              </a:rPr>
              <a:t>Software and systems made of “pure thought-stuff.”</a:t>
            </a:r>
          </a:p>
        </p:txBody>
      </p:sp>
    </p:spTree>
    <p:extLst>
      <p:ext uri="{BB962C8B-B14F-4D97-AF65-F5344CB8AC3E}">
        <p14:creationId xmlns:p14="http://schemas.microsoft.com/office/powerpoint/2010/main" val="2066179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Information Systems Development</a:t>
            </a:r>
          </a:p>
        </p:txBody>
      </p:sp>
      <p:sp>
        <p:nvSpPr>
          <p:cNvPr id="4" name="Content Placeholder 3"/>
          <p:cNvSpPr>
            <a:spLocks noGrp="1"/>
          </p:cNvSpPr>
          <p:nvPr>
            <p:ph type="body" idx="1"/>
          </p:nvPr>
        </p:nvSpPr>
        <p:spPr>
          <a:xfrm>
            <a:off x="1981200" y="1600201"/>
            <a:ext cx="8385464" cy="1953491"/>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12-1 What is systems development?</a:t>
            </a:r>
            <a:endParaRPr lang="en-US" sz="1400" b="1" kern="1200" dirty="0">
              <a:solidFill>
                <a:srgbClr val="000000"/>
              </a:solidFill>
              <a:latin typeface="+mn-lt"/>
              <a:ea typeface="+mn-ea"/>
              <a:cs typeface="+mn-cs"/>
            </a:endParaRPr>
          </a:p>
          <a:p>
            <a:pPr marL="255651" indent="-255651" defTabSz="685800">
              <a:spcAft>
                <a:spcPct val="0"/>
              </a:spcAft>
              <a:buSzPts val="2400"/>
            </a:pPr>
            <a:r>
              <a:rPr lang="en-US" sz="2200" b="1" kern="1200" dirty="0">
                <a:solidFill>
                  <a:srgbClr val="000000"/>
                </a:solidFill>
                <a:latin typeface="+mn-lt"/>
                <a:ea typeface="+mn-ea"/>
                <a:cs typeface="+mn-cs"/>
              </a:rPr>
              <a:t>Process of creating and maintaining information systems</a:t>
            </a:r>
          </a:p>
          <a:p>
            <a:pPr marL="255651" indent="-255651" defTabSz="685800">
              <a:spcAft>
                <a:spcPct val="0"/>
              </a:spcAft>
              <a:buSzPts val="2400"/>
            </a:pPr>
            <a:r>
              <a:rPr lang="en-US" sz="2200" kern="1200" dirty="0">
                <a:solidFill>
                  <a:srgbClr val="000000"/>
                </a:solidFill>
                <a:latin typeface="+mn-lt"/>
                <a:ea typeface="+mn-ea"/>
                <a:cs typeface="+mn-cs"/>
              </a:rPr>
              <a:t>Involves all five components of I</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S model</a:t>
            </a:r>
          </a:p>
          <a:p>
            <a:pPr marL="0" indent="0" defTabSz="685800">
              <a:spcAft>
                <a:spcPct val="0"/>
              </a:spcAft>
              <a:buSzPts val="2400"/>
              <a:buNone/>
            </a:pPr>
            <a:r>
              <a:rPr lang="en-US" sz="2200" b="1" kern="1200" dirty="0">
                <a:solidFill>
                  <a:srgbClr val="000000"/>
                </a:solidFill>
                <a:latin typeface="+mn-lt"/>
              </a:rPr>
              <a:t>Figure 12-1 </a:t>
            </a:r>
            <a:r>
              <a:rPr lang="en-US" sz="2200" kern="1200" dirty="0">
                <a:solidFill>
                  <a:srgbClr val="000000"/>
                </a:solidFill>
                <a:latin typeface="+mn-lt"/>
              </a:rPr>
              <a:t>Systems Development Versus Program Development</a:t>
            </a:r>
          </a:p>
        </p:txBody>
      </p:sp>
      <p:pic>
        <p:nvPicPr>
          <p:cNvPr id="7" name="Picture 6" descr="Figure that distinguishes between systems development versus program development using the five component model">
            <a:extLst>
              <a:ext uri="{FF2B5EF4-FFF2-40B4-BE49-F238E27FC236}">
                <a16:creationId xmlns:a16="http://schemas.microsoft.com/office/drawing/2014/main" id="{E7A94216-2B90-49CB-813B-B0BBC39048D2}"/>
              </a:ext>
            </a:extLst>
          </p:cNvPr>
          <p:cNvPicPr>
            <a:picLocks noChangeAspect="1"/>
          </p:cNvPicPr>
          <p:nvPr/>
        </p:nvPicPr>
        <p:blipFill>
          <a:blip r:embed="rId2"/>
          <a:srcRect/>
          <a:stretch/>
        </p:blipFill>
        <p:spPr>
          <a:xfrm>
            <a:off x="2128157" y="3698033"/>
            <a:ext cx="7298782" cy="2454395"/>
          </a:xfrm>
          <a:prstGeom prst="rect">
            <a:avLst/>
          </a:prstGeom>
        </p:spPr>
      </p:pic>
    </p:spTree>
    <p:extLst>
      <p:ext uri="{BB962C8B-B14F-4D97-AF65-F5344CB8AC3E}">
        <p14:creationId xmlns:p14="http://schemas.microsoft.com/office/powerpoint/2010/main" val="7893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Requirements of Information Systems Development</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12-1 What is systems development?</a:t>
            </a:r>
          </a:p>
          <a:p>
            <a:pPr marL="255651" indent="-255651" defTabSz="685800">
              <a:spcAft>
                <a:spcPct val="0"/>
              </a:spcAft>
              <a:buSzPts val="2400"/>
            </a:pPr>
            <a:r>
              <a:rPr lang="en-US" sz="2400" kern="1200" dirty="0">
                <a:solidFill>
                  <a:srgbClr val="000000"/>
                </a:solidFill>
                <a:latin typeface="+mn-lt"/>
                <a:ea typeface="+mn-ea"/>
                <a:cs typeface="+mn-cs"/>
              </a:rPr>
              <a:t>Requires</a:t>
            </a:r>
          </a:p>
          <a:p>
            <a:pPr marL="741553" lvl="1" indent="-284353" defTabSz="685800">
              <a:spcAft>
                <a:spcPct val="0"/>
              </a:spcAft>
              <a:buSzPts val="2400"/>
            </a:pPr>
            <a:r>
              <a:rPr lang="en-US" sz="2400" kern="1200" dirty="0">
                <a:solidFill>
                  <a:srgbClr val="000000"/>
                </a:solidFill>
                <a:latin typeface="+mn-lt"/>
                <a:ea typeface="+mn-ea"/>
                <a:cs typeface="+mn-cs"/>
              </a:rPr>
              <a:t>Establishing system goals</a:t>
            </a:r>
          </a:p>
          <a:p>
            <a:pPr marL="741553" lvl="1" indent="-284353" defTabSz="685800">
              <a:spcAft>
                <a:spcPct val="0"/>
              </a:spcAft>
              <a:buSzPts val="2400"/>
            </a:pPr>
            <a:r>
              <a:rPr lang="en-US" sz="2400" kern="1200" dirty="0">
                <a:solidFill>
                  <a:srgbClr val="000000"/>
                </a:solidFill>
                <a:latin typeface="+mn-lt"/>
                <a:ea typeface="+mn-ea"/>
                <a:cs typeface="+mn-cs"/>
              </a:rPr>
              <a:t>Setting up the project</a:t>
            </a:r>
          </a:p>
          <a:p>
            <a:pPr marL="741553" lvl="1" indent="-284353" defTabSz="685800">
              <a:spcAft>
                <a:spcPct val="0"/>
              </a:spcAft>
              <a:buSzPts val="2400"/>
            </a:pPr>
            <a:r>
              <a:rPr lang="en-US" sz="2400" kern="1200" dirty="0">
                <a:solidFill>
                  <a:srgbClr val="000000"/>
                </a:solidFill>
                <a:latin typeface="+mn-lt"/>
                <a:ea typeface="+mn-ea"/>
                <a:cs typeface="+mn-cs"/>
              </a:rPr>
              <a:t>Determining requirements</a:t>
            </a:r>
          </a:p>
          <a:p>
            <a:pPr marL="741553" lvl="1" indent="-284353" defTabSz="685800">
              <a:spcAft>
                <a:spcPct val="0"/>
              </a:spcAft>
              <a:buSzPts val="2400"/>
            </a:pPr>
            <a:r>
              <a:rPr lang="en-US" sz="2400" kern="1200" dirty="0">
                <a:solidFill>
                  <a:srgbClr val="000000"/>
                </a:solidFill>
                <a:latin typeface="+mn-lt"/>
                <a:ea typeface="+mn-ea"/>
                <a:cs typeface="+mn-cs"/>
              </a:rPr>
              <a:t>Business knowledge and management skill</a:t>
            </a:r>
          </a:p>
          <a:p>
            <a:pPr marL="741553" lvl="1" indent="-284353" defTabSz="685800">
              <a:spcAft>
                <a:spcPct val="0"/>
              </a:spcAft>
              <a:buSzPts val="2400"/>
            </a:pPr>
            <a:r>
              <a:rPr lang="en-US" sz="2400" kern="1200" dirty="0">
                <a:solidFill>
                  <a:srgbClr val="000000"/>
                </a:solidFill>
                <a:latin typeface="+mn-lt"/>
                <a:ea typeface="+mn-ea"/>
                <a:cs typeface="+mn-cs"/>
              </a:rPr>
              <a:t>Coordinated teamwork of both specialists and non-specialists with business knowledge</a:t>
            </a:r>
          </a:p>
        </p:txBody>
      </p:sp>
    </p:spTree>
    <p:extLst>
      <p:ext uri="{BB962C8B-B14F-4D97-AF65-F5344CB8AC3E}">
        <p14:creationId xmlns:p14="http://schemas.microsoft.com/office/powerpoint/2010/main" val="323520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Why So Risky?</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mn-lt"/>
                <a:ea typeface="+mn-ea"/>
                <a:cs typeface="+mn-cs"/>
              </a:rPr>
              <a:t>12-2 Why is systems development difficult and risky?</a:t>
            </a:r>
          </a:p>
          <a:p>
            <a:pPr marL="255651" indent="-255651" defTabSz="685800">
              <a:spcAft>
                <a:spcPct val="0"/>
              </a:spcAft>
              <a:buSzPts val="2400"/>
            </a:pPr>
            <a:r>
              <a:rPr lang="en-US" sz="2400" kern="1200" dirty="0">
                <a:solidFill>
                  <a:srgbClr val="000000"/>
                </a:solidFill>
                <a:latin typeface="+mn-lt"/>
                <a:ea typeface="+mn-ea"/>
                <a:cs typeface="+mn-cs"/>
              </a:rPr>
              <a:t>Many projects never finish</a:t>
            </a:r>
          </a:p>
          <a:p>
            <a:pPr marL="255651" indent="-255651" defTabSz="685800">
              <a:spcAft>
                <a:spcPct val="0"/>
              </a:spcAft>
              <a:buSzPts val="2400"/>
            </a:pPr>
            <a:r>
              <a:rPr lang="en-US" sz="2400" kern="1200" dirty="0">
                <a:solidFill>
                  <a:srgbClr val="000000"/>
                </a:solidFill>
                <a:latin typeface="+mn-lt"/>
                <a:ea typeface="+mn-ea"/>
                <a:cs typeface="+mn-cs"/>
              </a:rPr>
              <a:t>Often 200–300% over budget</a:t>
            </a:r>
          </a:p>
          <a:p>
            <a:pPr marL="255651" indent="-255651" defTabSz="685800">
              <a:spcAft>
                <a:spcPct val="0"/>
              </a:spcAft>
              <a:buSzPts val="2400"/>
            </a:pPr>
            <a:r>
              <a:rPr lang="en-US" sz="2400" kern="1200" dirty="0">
                <a:solidFill>
                  <a:srgbClr val="000000"/>
                </a:solidFill>
                <a:latin typeface="+mn-lt"/>
                <a:ea typeface="+mn-ea"/>
                <a:cs typeface="+mn-cs"/>
              </a:rPr>
              <a:t>Some don’t accomplish goals</a:t>
            </a:r>
          </a:p>
          <a:p>
            <a:pPr marL="255651" indent="-255651" defTabSz="685800">
              <a:spcAft>
                <a:spcPct val="0"/>
              </a:spcAft>
              <a:buSzPts val="2400"/>
            </a:pPr>
            <a:r>
              <a:rPr lang="en-US" sz="2400" kern="1200" dirty="0">
                <a:solidFill>
                  <a:srgbClr val="000000"/>
                </a:solidFill>
                <a:latin typeface="+mn-lt"/>
                <a:ea typeface="+mn-ea"/>
                <a:cs typeface="+mn-cs"/>
              </a:rPr>
              <a:t>High risk of failure</a:t>
            </a:r>
          </a:p>
          <a:p>
            <a:pPr marL="741553" lvl="1" indent="-284353" defTabSz="685800">
              <a:spcAft>
                <a:spcPct val="0"/>
              </a:spcAft>
              <a:buSzPts val="2400"/>
            </a:pPr>
            <a:r>
              <a:rPr lang="en-US" sz="2400" kern="1200" dirty="0">
                <a:solidFill>
                  <a:srgbClr val="000000"/>
                </a:solidFill>
                <a:latin typeface="+mn-lt"/>
                <a:ea typeface="+mn-ea"/>
                <a:cs typeface="+mn-cs"/>
              </a:rPr>
              <a:t>Even with competent people following appropriate methodology</a:t>
            </a:r>
          </a:p>
        </p:txBody>
      </p:sp>
    </p:spTree>
    <p:extLst>
      <p:ext uri="{BB962C8B-B14F-4D97-AF65-F5344CB8AC3E}">
        <p14:creationId xmlns:p14="http://schemas.microsoft.com/office/powerpoint/2010/main" val="410932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Major Challenges to System Development</a:t>
            </a:r>
          </a:p>
        </p:txBody>
      </p:sp>
      <p:sp>
        <p:nvSpPr>
          <p:cNvPr id="3" name="Text Placeholder 2"/>
          <p:cNvSpPr>
            <a:spLocks noGrp="1"/>
          </p:cNvSpPr>
          <p:nvPr>
            <p:ph type="body" idx="1"/>
          </p:nvPr>
        </p:nvSpPr>
        <p:spPr>
          <a:xfrm>
            <a:off x="6334541" y="4117629"/>
            <a:ext cx="2597424" cy="841664"/>
          </a:xfrm>
        </p:spPr>
        <p:txBody>
          <a:bodyPr/>
          <a:lstStyle/>
          <a:p>
            <a:pPr marL="0" indent="0">
              <a:buNone/>
            </a:pPr>
            <a:r>
              <a:rPr lang="en-US" sz="1400" kern="1200" dirty="0">
                <a:solidFill>
                  <a:srgbClr val="000000"/>
                </a:solidFill>
                <a:latin typeface="+mn-lt"/>
                <a:ea typeface="+mn-ea"/>
                <a:cs typeface="+mn-cs"/>
              </a:rPr>
              <a:t>12-2 Why is systems development difficult and risky?</a:t>
            </a:r>
          </a:p>
          <a:p>
            <a:pPr marL="0" indent="0">
              <a:buNone/>
            </a:pPr>
            <a:r>
              <a:rPr lang="en-US" sz="2200" b="1" kern="1200" dirty="0">
                <a:solidFill>
                  <a:srgbClr val="000000"/>
                </a:solidFill>
                <a:latin typeface="+mn-lt"/>
                <a:ea typeface="+mn-ea"/>
                <a:cs typeface="+mn-cs"/>
              </a:rPr>
              <a:t>Figure 12-3</a:t>
            </a:r>
            <a:r>
              <a:rPr lang="en-US" sz="2200" kern="1200" dirty="0">
                <a:solidFill>
                  <a:srgbClr val="000000"/>
                </a:solidFill>
                <a:latin typeface="+mn-lt"/>
                <a:ea typeface="+mn-ea"/>
                <a:cs typeface="+mn-cs"/>
              </a:rPr>
              <a:t> Major Challenges to Systems Development</a:t>
            </a:r>
          </a:p>
        </p:txBody>
      </p:sp>
      <p:pic>
        <p:nvPicPr>
          <p:cNvPr id="6" name="Picture 5" descr="Figure summarizing major challenges in the system development process">
            <a:extLst>
              <a:ext uri="{FF2B5EF4-FFF2-40B4-BE49-F238E27FC236}">
                <a16:creationId xmlns:a16="http://schemas.microsoft.com/office/drawing/2014/main" id="{8DFE75CA-94DE-439A-BB46-31AB1AA3A152}"/>
              </a:ext>
            </a:extLst>
          </p:cNvPr>
          <p:cNvPicPr>
            <a:picLocks noChangeAspect="1"/>
          </p:cNvPicPr>
          <p:nvPr/>
        </p:nvPicPr>
        <p:blipFill>
          <a:blip r:embed="rId3"/>
          <a:srcRect/>
          <a:stretch/>
        </p:blipFill>
        <p:spPr>
          <a:xfrm>
            <a:off x="728869" y="1312651"/>
            <a:ext cx="5221357" cy="5368735"/>
          </a:xfrm>
          <a:prstGeom prst="rect">
            <a:avLst/>
          </a:prstGeom>
        </p:spPr>
      </p:pic>
    </p:spTree>
    <p:extLst>
      <p:ext uri="{BB962C8B-B14F-4D97-AF65-F5344CB8AC3E}">
        <p14:creationId xmlns:p14="http://schemas.microsoft.com/office/powerpoint/2010/main" val="156860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Difficulty of Requirements Determination</a:t>
            </a:r>
          </a:p>
        </p:txBody>
      </p:sp>
      <p:sp>
        <p:nvSpPr>
          <p:cNvPr id="4" name="Text Placeholder 3"/>
          <p:cNvSpPr>
            <a:spLocks noGrp="1"/>
          </p:cNvSpPr>
          <p:nvPr>
            <p:ph type="body" idx="1"/>
          </p:nvPr>
        </p:nvSpPr>
        <p:spPr/>
        <p:txBody>
          <a:bodyPr wrap="square" lIns="91425" tIns="91425" rIns="91425" bIns="91425" anchor="t" anchorCtr="0">
            <a:noAutofit/>
          </a:bodyPr>
          <a:lstStyle/>
          <a:p>
            <a:pPr marL="0" lvl="1" indent="0" defTabSz="800100">
              <a:spcBef>
                <a:spcPts val="1500"/>
              </a:spcBef>
              <a:buNone/>
              <a:tabLst>
                <a:tab pos="176213" algn="l"/>
              </a:tabLst>
              <a:defRPr/>
            </a:pPr>
            <a:r>
              <a:rPr lang="en-US" sz="1400" kern="1200" dirty="0">
                <a:solidFill>
                  <a:srgbClr val="000000"/>
                </a:solidFill>
                <a:latin typeface="+mn-lt"/>
                <a:ea typeface="+mn-ea"/>
                <a:cs typeface="+mn-cs"/>
              </a:rPr>
              <a:t>12-2 Why is systems development difficult and risky?</a:t>
            </a:r>
          </a:p>
          <a:p>
            <a:pPr defTabSz="800100">
              <a:spcAft>
                <a:spcPct val="0"/>
              </a:spcAft>
              <a:buSzPts val="2400"/>
              <a:defRPr/>
            </a:pPr>
            <a:r>
              <a:rPr lang="en-US" sz="2400" kern="1200" dirty="0">
                <a:solidFill>
                  <a:srgbClr val="000000"/>
                </a:solidFill>
                <a:latin typeface="+mn-lt"/>
                <a:ea typeface="+mn-ea"/>
                <a:cs typeface="+mn-cs"/>
              </a:rPr>
              <a:t>What specifically is system to do?</a:t>
            </a:r>
          </a:p>
          <a:p>
            <a:pPr defTabSz="800100">
              <a:spcAft>
                <a:spcPct val="0"/>
              </a:spcAft>
              <a:buSzPts val="2400"/>
              <a:defRPr/>
            </a:pPr>
            <a:r>
              <a:rPr lang="en-US" sz="2400" kern="1200" dirty="0">
                <a:solidFill>
                  <a:srgbClr val="000000"/>
                </a:solidFill>
                <a:latin typeface="+mn-lt"/>
                <a:ea typeface="+mn-ea"/>
                <a:cs typeface="+mn-cs"/>
              </a:rPr>
              <a:t>What should the holographic displays look like?</a:t>
            </a:r>
          </a:p>
          <a:p>
            <a:pPr defTabSz="800100">
              <a:spcAft>
                <a:spcPct val="0"/>
              </a:spcAft>
              <a:buSzPts val="2400"/>
              <a:defRPr/>
            </a:pPr>
            <a:r>
              <a:rPr lang="en-US" sz="2400" kern="1200" dirty="0">
                <a:solidFill>
                  <a:srgbClr val="000000"/>
                </a:solidFill>
                <a:latin typeface="+mn-lt"/>
                <a:ea typeface="+mn-ea"/>
                <a:cs typeface="+mn-cs"/>
              </a:rPr>
              <a:t>What sort of feedback should competitors receive?</a:t>
            </a:r>
          </a:p>
          <a:p>
            <a:pPr defTabSz="800100">
              <a:spcAft>
                <a:spcPct val="0"/>
              </a:spcAft>
              <a:buSzPts val="2400"/>
              <a:defRPr/>
            </a:pPr>
            <a:r>
              <a:rPr lang="en-US" sz="2400" kern="1200" dirty="0">
                <a:solidFill>
                  <a:srgbClr val="000000"/>
                </a:solidFill>
                <a:latin typeface="+mn-lt"/>
                <a:ea typeface="+mn-ea"/>
                <a:cs typeface="+mn-cs"/>
              </a:rPr>
              <a:t>How do users join spinning classes?</a:t>
            </a:r>
          </a:p>
          <a:p>
            <a:pPr defTabSz="800100">
              <a:spcAft>
                <a:spcPct val="0"/>
              </a:spcAft>
              <a:buSzPts val="2400"/>
              <a:defRPr/>
            </a:pPr>
            <a:r>
              <a:rPr lang="en-US" sz="2400" kern="1200" dirty="0">
                <a:solidFill>
                  <a:srgbClr val="000000"/>
                </a:solidFill>
                <a:latin typeface="+mn-lt"/>
                <a:ea typeface="+mn-ea"/>
                <a:cs typeface="+mn-cs"/>
              </a:rPr>
              <a:t>How much cloud resource needed?</a:t>
            </a:r>
          </a:p>
          <a:p>
            <a:pPr marL="741600" lvl="1" indent="-284400" defTabSz="800100">
              <a:spcAft>
                <a:spcPct val="0"/>
              </a:spcAft>
              <a:buSzPts val="2400"/>
              <a:defRPr/>
            </a:pPr>
            <a:r>
              <a:rPr lang="en-US" sz="2400" b="1" kern="1200" dirty="0">
                <a:solidFill>
                  <a:srgbClr val="000000"/>
                </a:solidFill>
                <a:latin typeface="+mn-lt"/>
                <a:ea typeface="+mn-ea"/>
                <a:cs typeface="+mn-cs"/>
              </a:rPr>
              <a:t>Must create environment where difficult questions are asked and answered.</a:t>
            </a:r>
          </a:p>
        </p:txBody>
      </p:sp>
    </p:spTree>
    <p:extLst>
      <p:ext uri="{BB962C8B-B14F-4D97-AF65-F5344CB8AC3E}">
        <p14:creationId xmlns:p14="http://schemas.microsoft.com/office/powerpoint/2010/main" val="341974509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4222</Words>
  <Application>Microsoft Macintosh PowerPoint</Application>
  <PresentationFormat>Breitbild</PresentationFormat>
  <Paragraphs>393</Paragraphs>
  <Slides>46</Slides>
  <Notes>31</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46</vt:i4>
      </vt:variant>
    </vt:vector>
  </HeadingPairs>
  <TitlesOfParts>
    <vt:vector size="54" baseType="lpstr">
      <vt:lpstr>Arial</vt:lpstr>
      <vt:lpstr>Arial (Body)</vt:lpstr>
      <vt:lpstr>Calibri</vt:lpstr>
      <vt:lpstr>Noto Sans Symbols</vt:lpstr>
      <vt:lpstr>Times New Roman</vt:lpstr>
      <vt:lpstr>Verdana</vt:lpstr>
      <vt:lpstr>508 Lecture</vt:lpstr>
      <vt:lpstr>1_508 Lecture</vt:lpstr>
      <vt:lpstr>Experiencing M I S</vt:lpstr>
      <vt:lpstr>“Augmented Reality is a Dream Come True.”</vt:lpstr>
      <vt:lpstr>Bottom Line</vt:lpstr>
      <vt:lpstr>Study Questions</vt:lpstr>
      <vt:lpstr>Information Systems Development</vt:lpstr>
      <vt:lpstr>Requirements of Information Systems Development</vt:lpstr>
      <vt:lpstr>Why So Risky?</vt:lpstr>
      <vt:lpstr>Major Challenges to System Development</vt:lpstr>
      <vt:lpstr>Difficulty of Requirements Determination</vt:lpstr>
      <vt:lpstr>Changes in Requirements</vt:lpstr>
      <vt:lpstr>Scheduling and Budgeting Difficulties</vt:lpstr>
      <vt:lpstr>Changing Technology</vt:lpstr>
      <vt:lpstr>Diseconomies of Scale</vt:lpstr>
      <vt:lpstr>Is it Really So Bleak?</vt:lpstr>
      <vt:lpstr>What are the Five Phases of the S D L C?</vt:lpstr>
      <vt:lpstr>Systems Development Life Cycle (S D L C)</vt:lpstr>
      <vt:lpstr>S D L C Definition Phase</vt:lpstr>
      <vt:lpstr>Systems Definition</vt:lpstr>
      <vt:lpstr>Define System Goals and Scope (Example)</vt:lpstr>
      <vt:lpstr>Assess Feasibility</vt:lpstr>
      <vt:lpstr>Form a Project Team and Plan the Project</vt:lpstr>
      <vt:lpstr>S D L C: Requirements Analysis Phase</vt:lpstr>
      <vt:lpstr>Role of a Prototype</vt:lpstr>
      <vt:lpstr>S D L C Component Design Phase</vt:lpstr>
      <vt:lpstr>Designing Components</vt:lpstr>
      <vt:lpstr>Hardware, Database, and Procedure Design</vt:lpstr>
      <vt:lpstr>Software Design</vt:lpstr>
      <vt:lpstr>Database Design</vt:lpstr>
      <vt:lpstr>Procedure Design</vt:lpstr>
      <vt:lpstr>Design of Job Descriptions</vt:lpstr>
      <vt:lpstr>Banking on I o T (1 of 2)</vt:lpstr>
      <vt:lpstr>Banking on I o T (2 of 2)</vt:lpstr>
      <vt:lpstr>S D L C System Implementation Phase</vt:lpstr>
      <vt:lpstr>System Testing</vt:lpstr>
      <vt:lpstr>System Conversion Approaches</vt:lpstr>
      <vt:lpstr>Design and Implementation for the Five Components</vt:lpstr>
      <vt:lpstr>S D L C System Maintenance Phase</vt:lpstr>
      <vt:lpstr>Problems with the S D L C</vt:lpstr>
      <vt:lpstr>How Does the Knowledge in This Chapter Help You?</vt:lpstr>
      <vt:lpstr>Engineered Slowdown</vt:lpstr>
      <vt:lpstr>Developing Your Personal Brand (1 of 2)</vt:lpstr>
      <vt:lpstr>Developing Your Personal Brand (2 of 2)</vt:lpstr>
      <vt:lpstr>Active Review</vt:lpstr>
      <vt:lpstr>When Will We Learn? (1 of 2)</vt:lpstr>
      <vt:lpstr>When Will We Learn?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805</cp:revision>
  <dcterms:modified xsi:type="dcterms:W3CDTF">2021-02-17T09:18:46Z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