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urri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40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03T18:23:46.382" idx="1">
    <p:pos x="4096" y="924"/>
    <p:text>es wird noch die Liste mit identischen Objekten generiert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511821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Vorher noch das 2. MUSCLE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7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Plasmidanalyse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05.01.2015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Generierung der einzelnen Objekte</a:t>
            </a:r>
          </a:p>
        </p:txBody>
      </p:sp>
      <p:sp>
        <p:nvSpPr>
          <p:cNvPr id="58" name="Shape 58"/>
          <p:cNvSpPr/>
          <p:nvPr/>
        </p:nvSpPr>
        <p:spPr>
          <a:xfrm>
            <a:off x="825406" y="3194049"/>
            <a:ext cx="11353988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generateList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(feature_type):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 generator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feature_type: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a ResultObject with the desired sequence and annotation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(record.seq) &gt;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1500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minimum for number of bases</a:t>
            </a:r>
            <a:b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record.features: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feature.type == feature_type: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sequence_of_feature = record.seq[feature.location.start: feature.location.end]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annotation = feature.qualifiers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feature_type = feature.type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 = ResultObject(sequence_of_feature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yield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952500" y="102299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 dirty="0">
                <a:solidFill>
                  <a:srgbClr val="FFFFFF"/>
                </a:solidFill>
              </a:rPr>
              <a:t>Herausstreichen von Duplikaten</a:t>
            </a:r>
          </a:p>
        </p:txBody>
      </p:sp>
      <p:sp>
        <p:nvSpPr>
          <p:cNvPr id="61" name="Shape 61"/>
          <p:cNvSpPr/>
          <p:nvPr/>
        </p:nvSpPr>
        <p:spPr>
          <a:xfrm>
            <a:off x="1331303" y="1686520"/>
            <a:ext cx="10023575" cy="793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200" b="1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reduce_to_single_sequences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(generated_object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feature):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same sequences + annotations -&gt; count occurences and prepare new list</a:t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 dirty="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generated_object: list generator</a:t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 dirty="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 of identical objects</a:t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 dirty="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 = {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'oriT'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'polyA_signal'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'rep_origin'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'primer_bind'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'rRNA'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'poduct'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'mRNA'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'tRNA'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'promoter'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"RBS"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"-10_signal"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'-35_signal'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'terminator'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'CDS'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'protein_bind'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'misc_binding'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'misc_recomb'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'LTR'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'misc_signal'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'enhancer'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'mobile_element_type'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'sig_peptide'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}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results = []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try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results.append(generated_object.next())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except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StopIteration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"Warning: empty generator. "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</a:t>
            </a:r>
            <a:r>
              <a:rPr sz="1200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not found!"</a:t>
            </a:r>
            <a:b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[]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dirty="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results</a:t>
            </a:r>
            <a:br>
              <a:rPr sz="1200" dirty="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dirty="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generated_object: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counter = </a:t>
            </a: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b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matchCounter = </a:t>
            </a: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key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featureTypes[feature]: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(resultObject.sequence) ==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(result.sequence) \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resultObject.annotation.get(key)==result.annotation.get(key):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matchCounter += </a:t>
            </a: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matchCounter ==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(featureTypes[feature]):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result.setOccurences()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foundMatch =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b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(results) == counter: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== </a:t>
            </a:r>
            <a:r>
              <a:rPr sz="1200" dirty="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results.append(resultObject)</a:t>
            </a:r>
            <a:b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counter += </a:t>
            </a: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dirty="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dirty="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 dirty="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Sequenzen mit wichtiger Annotation speichern</a:t>
            </a:r>
          </a:p>
        </p:txBody>
      </p:sp>
      <p:sp>
        <p:nvSpPr>
          <p:cNvPr id="64" name="Shape 64"/>
          <p:cNvSpPr/>
          <p:nvPr/>
        </p:nvSpPr>
        <p:spPr>
          <a:xfrm>
            <a:off x="648707" y="2514881"/>
            <a:ext cx="9506421" cy="7212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def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b="1" dirty="0" err="1">
                <a:solidFill>
                  <a:srgbClr val="A9B7C6"/>
                </a:solidFill>
                <a:latin typeface="Menlo"/>
              </a:rPr>
              <a:t>group_identical_annotations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single_sequence_list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):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Identical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annotations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with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different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Sequences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are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grouped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br>
              <a:rPr lang="de-DE" sz="1400" dirty="0">
                <a:solidFill>
                  <a:srgbClr val="A5C261"/>
                </a:solidFill>
                <a:latin typeface="Menlo"/>
              </a:rPr>
            </a:br>
            <a:r>
              <a:rPr lang="de-DE" sz="1400" dirty="0">
                <a:solidFill>
                  <a:srgbClr val="A5C261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A5C261"/>
                </a:solidFill>
                <a:latin typeface="Menlo"/>
              </a:rPr>
            </a:br>
            <a:r>
              <a:rPr lang="de-DE" sz="14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featureTypes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 {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terminator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:{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'T0'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'T1'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'T2'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400" dirty="0">
                <a:solidFill>
                  <a:srgbClr val="CC7832"/>
                </a:solidFill>
                <a:latin typeface="Menlo"/>
              </a:rPr>
            </a:br>
            <a:r>
              <a:rPr lang="de-DE" sz="1400" dirty="0">
                <a:solidFill>
                  <a:srgbClr val="CC7832"/>
                </a:solidFill>
                <a:latin typeface="Menlo"/>
              </a:rPr>
              <a:t>    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'T7'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rrnB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tNOS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note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br>
              <a:rPr lang="de-DE" sz="1400" dirty="0">
                <a:solidFill>
                  <a:srgbClr val="A5C261"/>
                </a:solidFill>
                <a:latin typeface="Menlo"/>
              </a:rPr>
            </a:br>
            <a:r>
              <a:rPr lang="de-DE" sz="14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}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400" dirty="0">
                <a:solidFill>
                  <a:srgbClr val="CC7832"/>
                </a:solidFill>
                <a:latin typeface="Menlo"/>
              </a:rPr>
            </a:br>
            <a:r>
              <a:rPr lang="de-DE" sz="14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'CDS'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{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hypothetical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protein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product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bla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gene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ampR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gene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400" dirty="0">
                <a:solidFill>
                  <a:srgbClr val="CC7832"/>
                </a:solidFill>
                <a:latin typeface="Menlo"/>
              </a:rPr>
            </a:br>
            <a:r>
              <a:rPr lang="de-DE" sz="1400" dirty="0">
                <a:solidFill>
                  <a:srgbClr val="CC7832"/>
                </a:solidFill>
                <a:latin typeface="Menlo"/>
              </a:rPr>
              <a:t>    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kanamycin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resistance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protein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product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Amp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product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tetR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product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400" dirty="0">
                <a:solidFill>
                  <a:srgbClr val="CC7832"/>
                </a:solidFill>
                <a:latin typeface="Menlo"/>
              </a:rPr>
            </a:br>
            <a:r>
              <a:rPr lang="de-DE" sz="1400" dirty="0">
                <a:solidFill>
                  <a:srgbClr val="CC7832"/>
                </a:solidFill>
                <a:latin typeface="Menlo"/>
              </a:rPr>
              <a:t>       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cat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gene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green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fluorescent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protein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product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neo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gene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</a:t>
            </a:r>
            <a:br>
              <a:rPr lang="de-DE" sz="1400" dirty="0">
                <a:solidFill>
                  <a:srgbClr val="A5C261"/>
                </a:solidFill>
                <a:latin typeface="Menlo"/>
              </a:rPr>
            </a:br>
            <a:r>
              <a:rPr lang="de-DE" sz="14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}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400" dirty="0">
                <a:solidFill>
                  <a:srgbClr val="CC7832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808080"/>
                </a:solidFill>
                <a:latin typeface="Menlo"/>
              </a:rPr>
              <a:t># </a:t>
            </a:r>
            <a:r>
              <a:rPr lang="de-DE" sz="1400" dirty="0" err="1">
                <a:solidFill>
                  <a:srgbClr val="808080"/>
                </a:solidFill>
                <a:latin typeface="Menlo"/>
              </a:rPr>
              <a:t>and</a:t>
            </a:r>
            <a:r>
              <a:rPr lang="de-DE" sz="14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808080"/>
                </a:solidFill>
                <a:latin typeface="Menlo"/>
              </a:rPr>
              <a:t>resultValue</a:t>
            </a:r>
            <a:r>
              <a:rPr lang="de-DE" sz="1400" dirty="0">
                <a:solidFill>
                  <a:srgbClr val="808080"/>
                </a:solidFill>
                <a:latin typeface="Menlo"/>
              </a:rPr>
              <a:t> == </a:t>
            </a:r>
            <a:r>
              <a:rPr lang="de-DE" sz="1400" dirty="0" err="1">
                <a:solidFill>
                  <a:srgbClr val="808080"/>
                </a:solidFill>
                <a:latin typeface="Menlo"/>
              </a:rPr>
              <a:t>annotationKey</a:t>
            </a:r>
            <a:r>
              <a:rPr lang="de-DE" sz="14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808080"/>
                </a:solidFill>
                <a:latin typeface="Menlo"/>
              </a:rPr>
            </a:br>
            <a:r>
              <a:rPr lang="de-DE" sz="14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808080"/>
                </a:solidFill>
                <a:latin typeface="Menlo"/>
              </a:rPr>
            </a:br>
            <a:r>
              <a:rPr lang="de-DE" sz="14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save_list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 []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featureTypes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[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]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counter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400" dirty="0">
                <a:solidFill>
                  <a:srgbClr val="6897BB"/>
                </a:solidFill>
                <a:latin typeface="Menlo"/>
              </a:rPr>
              <a:t>0</a:t>
            </a:r>
            <a:br>
              <a:rPr lang="de-DE" sz="1400" dirty="0">
                <a:solidFill>
                  <a:srgbClr val="6897BB"/>
                </a:solidFill>
                <a:latin typeface="Menlo"/>
              </a:rPr>
            </a:br>
            <a:r>
              <a:rPr lang="de-DE" sz="1400" dirty="0">
                <a:solidFill>
                  <a:srgbClr val="6897BB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resultKey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resultValue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featureTypes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[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].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items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():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counter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+= </a:t>
            </a:r>
            <a:r>
              <a:rPr lang="de-DE" sz="1400" dirty="0">
                <a:solidFill>
                  <a:srgbClr val="6897BB"/>
                </a:solidFill>
                <a:latin typeface="Menlo"/>
              </a:rPr>
              <a:t>1</a:t>
            </a:r>
            <a:br>
              <a:rPr lang="de-DE" sz="1400" dirty="0">
                <a:solidFill>
                  <a:srgbClr val="6897BB"/>
                </a:solidFill>
                <a:latin typeface="Menlo"/>
              </a:rPr>
            </a:br>
            <a:r>
              <a:rPr lang="de-DE" sz="1400" dirty="0">
                <a:solidFill>
                  <a:srgbClr val="6897BB"/>
                </a:solidFill>
                <a:latin typeface="Menlo"/>
              </a:rPr>
              <a:t>    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tempSequenceList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single_sequence_list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tempList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 []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resultObject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tempSequenceList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annotationKey</a:t>
            </a:r>
            <a:r>
              <a:rPr lang="de-DE" sz="14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annotationValue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resultObject.annotation.items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():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    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if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resultKey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==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annotationValue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[</a:t>
            </a:r>
            <a:r>
              <a:rPr lang="de-DE" sz="1400" dirty="0">
                <a:solidFill>
                  <a:srgbClr val="6897BB"/>
                </a:solidFill>
                <a:latin typeface="Menlo"/>
              </a:rPr>
              <a:t>0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]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and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resultValue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 ==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annotationKey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        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tempList.append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resultObject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save_list.append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tempList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"*---*"</a:t>
            </a:r>
            <a:br>
              <a:rPr lang="de-DE" sz="1400" dirty="0">
                <a:solidFill>
                  <a:srgbClr val="A5C261"/>
                </a:solidFill>
                <a:latin typeface="Menlo"/>
              </a:rPr>
            </a:br>
            <a:r>
              <a:rPr lang="de-DE" sz="14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8888C6"/>
                </a:solidFill>
                <a:latin typeface="Menlo"/>
              </a:rPr>
              <a:t>len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save_list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'save </a:t>
            </a:r>
            <a:r>
              <a:rPr lang="de-DE" sz="1400" dirty="0" err="1">
                <a:solidFill>
                  <a:srgbClr val="A5C261"/>
                </a:solidFill>
                <a:latin typeface="Menlo"/>
              </a:rPr>
              <a:t>list</a:t>
            </a:r>
            <a:r>
              <a:rPr lang="de-DE" sz="1400" dirty="0">
                <a:solidFill>
                  <a:srgbClr val="A5C261"/>
                </a:solidFill>
                <a:latin typeface="Menlo"/>
              </a:rPr>
              <a:t>: ' 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4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save_list</a:t>
            </a:r>
            <a:r>
              <a:rPr lang="de-DE" sz="14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400" dirty="0">
                <a:solidFill>
                  <a:srgbClr val="A9B7C6"/>
                </a:solidFill>
                <a:latin typeface="Menlo"/>
              </a:rPr>
            </a:br>
            <a:r>
              <a:rPr lang="de-DE" sz="14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400" b="1" dirty="0" err="1">
                <a:solidFill>
                  <a:srgbClr val="CC7832"/>
                </a:solidFill>
                <a:latin typeface="Menlo"/>
              </a:rPr>
              <a:t>return</a:t>
            </a:r>
            <a:r>
              <a:rPr lang="de-DE" sz="14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400" dirty="0" err="1">
                <a:solidFill>
                  <a:srgbClr val="A9B7C6"/>
                </a:solidFill>
                <a:latin typeface="Menlo"/>
              </a:rPr>
              <a:t>save_list</a:t>
            </a:r>
            <a:endParaRPr lang="de-DE" sz="1400" dirty="0">
              <a:solidFill>
                <a:srgbClr val="A9B7C6"/>
              </a:solidFill>
              <a:latin typeface="Menlo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MUSCLE Multialignment</a:t>
            </a:r>
          </a:p>
        </p:txBody>
      </p:sp>
      <p:sp>
        <p:nvSpPr>
          <p:cNvPr id="68" name="Shape 68"/>
          <p:cNvSpPr/>
          <p:nvPr/>
        </p:nvSpPr>
        <p:spPr>
          <a:xfrm>
            <a:off x="318460" y="2609378"/>
            <a:ext cx="5942448" cy="656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def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b="1" dirty="0" err="1">
                <a:solidFill>
                  <a:srgbClr val="A9B7C6"/>
                </a:solidFill>
                <a:latin typeface="Menlo"/>
              </a:rPr>
              <a:t>clustering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objects_of_sequences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durchgang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"""</a:t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MUSCLE</a:t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Compare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the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sequences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to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similarity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. same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sequences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with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similar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annotations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shall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be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clustered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/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</a:t>
            </a:r>
            <a:r>
              <a:rPr lang="de-DE" sz="1200" b="1" i="1" dirty="0">
                <a:solidFill>
                  <a:srgbClr val="526D4A"/>
                </a:solidFill>
                <a:latin typeface="Menlo"/>
              </a:rPr>
              <a:t>:</a:t>
            </a:r>
            <a:r>
              <a:rPr lang="de-DE" sz="1200" b="1" i="1" dirty="0" err="1">
                <a:solidFill>
                  <a:srgbClr val="526D4A"/>
                </a:solidFill>
                <a:latin typeface="Menlo"/>
              </a:rPr>
              <a:t>param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 </a:t>
            </a:r>
            <a:r>
              <a:rPr lang="de-DE" sz="1200" i="1" dirty="0" err="1">
                <a:solidFill>
                  <a:srgbClr val="629755"/>
                </a:solidFill>
                <a:latin typeface="Menlo"/>
              </a:rPr>
              <a:t>objects_of_sequences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:</a:t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</a:t>
            </a:r>
            <a:r>
              <a:rPr lang="de-DE" sz="1200" b="1" i="1" dirty="0">
                <a:solidFill>
                  <a:srgbClr val="526D4A"/>
                </a:solidFill>
                <a:latin typeface="Menlo"/>
              </a:rPr>
              <a:t>:</a:t>
            </a:r>
            <a:r>
              <a:rPr lang="de-DE" sz="1200" b="1" i="1" dirty="0" err="1">
                <a:solidFill>
                  <a:srgbClr val="526D4A"/>
                </a:solidFill>
                <a:latin typeface="Menlo"/>
              </a:rPr>
              <a:t>return</a:t>
            </a:r>
            <a:r>
              <a:rPr lang="de-DE" sz="1200" i="1" dirty="0">
                <a:solidFill>
                  <a:srgbClr val="629755"/>
                </a:solidFill>
                <a:latin typeface="Menlo"/>
              </a:rPr>
              <a:t>:</a:t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"""</a:t>
            </a:r>
            <a:br>
              <a:rPr lang="de-DE" sz="1200" i="1" dirty="0">
                <a:solidFill>
                  <a:srgbClr val="629755"/>
                </a:solidFill>
                <a:latin typeface="Menlo"/>
              </a:rPr>
            </a:br>
            <a:r>
              <a:rPr lang="de-DE" sz="1200" i="1" dirty="0">
                <a:solidFill>
                  <a:srgbClr val="629755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""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if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len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objects_of_sequences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)&lt;=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1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return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[]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if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durchgang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==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2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'MUSCLE 2. Durchgang'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i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,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k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enumerate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objects_of_sequences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print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k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+=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"&gt;"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identifier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(i) +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k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)+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else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'MUSCLE 1. Durchgang'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i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,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k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enumerate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objects_of_sequences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print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k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+=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"&gt;"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identifier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(i) +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k.sequence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)+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print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list_of_sequences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m = MUSCLE(</a:t>
            </a:r>
            <a:r>
              <a:rPr lang="de-DE" sz="1200" dirty="0">
                <a:solidFill>
                  <a:srgbClr val="AA4926"/>
                </a:solidFill>
                <a:latin typeface="Menlo"/>
              </a:rPr>
              <a:t>verbose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False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m.run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A4926"/>
                </a:solidFill>
                <a:latin typeface="Menlo"/>
              </a:rPr>
              <a:t>frmt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fasta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A4926"/>
                </a:solidFill>
                <a:latin typeface="Menlo"/>
              </a:rPr>
              <a:t>sequence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list_of_sequences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A4926"/>
                </a:solidFill>
                <a:latin typeface="Menlo"/>
              </a:rPr>
              <a:t>email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"dominik.burri1@students.fhnw.ch"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while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m.getStatus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 == </a:t>
            </a:r>
            <a:r>
              <a:rPr lang="de-DE" sz="1200" dirty="0" err="1">
                <a:solidFill>
                  <a:srgbClr val="008080"/>
                </a:solidFill>
                <a:latin typeface="Menlo"/>
              </a:rPr>
              <a:t>u'RUNNING</a:t>
            </a:r>
            <a:r>
              <a:rPr lang="de-DE" sz="1200" dirty="0">
                <a:solidFill>
                  <a:srgbClr val="008080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"Status: 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m.getStatus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endParaRPr lang="de-DE" sz="1200" dirty="0">
              <a:solidFill>
                <a:srgbClr val="A9B7C6"/>
              </a:solidFill>
              <a:latin typeface="Menlo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794188" y="7170195"/>
            <a:ext cx="4868958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speichert die Werte in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separate </a:t>
            </a:r>
            <a:r>
              <a:rPr sz="3800" dirty="0">
                <a:solidFill>
                  <a:srgbClr val="FFFFFF"/>
                </a:solidFill>
              </a:rPr>
              <a:t>Files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60908" y="2609378"/>
            <a:ext cx="6904887" cy="4349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de-DE" sz="12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if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durchgang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==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2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m.getResult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aln-fasta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f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fastatmp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w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else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resultFile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results.txt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'a'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m.getResult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sequence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f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sequence_result.fasta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w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resultFile.write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=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m.getResult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jobid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pim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pim_result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f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pim_result.txt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w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pim_result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resultFile.write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pim_result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resultFile.close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return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sequencelist</a:t>
            </a: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</a:t>
            </a:r>
          </a:p>
        </p:txBody>
      </p:sp>
      <p:sp>
        <p:nvSpPr>
          <p:cNvPr id="72" name="Shape 72"/>
          <p:cNvSpPr/>
          <p:nvPr/>
        </p:nvSpPr>
        <p:spPr>
          <a:xfrm>
            <a:off x="2408138" y="2311399"/>
            <a:ext cx="8188524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2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pim_evaluation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(schwellenwert):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'''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Auswertung der Percent Identity Matrix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Nimmt die bestehenden Files zur Berechnung: pim_result.txt und sequence_result.fasta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schwellenwert: der Schwellenwert fuer die Erkennung von Matches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Liste mit aehnlichen Sequenzen (als Seq Object gespeichert), 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die jeweils in eine Liste gepackt sind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'''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'pim_result.txt'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lines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while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line =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 ==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 = line.split()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1: etc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 = words[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identifier_list.append(name)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(words) &gt;=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index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value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float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(value)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&lt; lines: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&gt; schwellenwert: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matches.append([name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name, secondname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lines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</a:p>
        </p:txBody>
      </p:sp>
      <p:sp>
        <p:nvSpPr>
          <p:cNvPr id="73" name="Shape 73"/>
          <p:cNvSpPr/>
          <p:nvPr/>
        </p:nvSpPr>
        <p:spPr>
          <a:xfrm>
            <a:off x="1891487" y="1993899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 2</a:t>
            </a:r>
          </a:p>
        </p:txBody>
      </p:sp>
      <p:sp>
        <p:nvSpPr>
          <p:cNvPr id="76" name="Shape 76"/>
          <p:cNvSpPr/>
          <p:nvPr/>
        </p:nvSpPr>
        <p:spPr>
          <a:xfrm>
            <a:off x="331225" y="2396066"/>
            <a:ext cx="5619453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correct index from the full identifier list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and set the name of the corresponding identifier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= identifier_list[match[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]-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new_matches.append(match[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names.append(match[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the identifier names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match[0]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names.append(match[0])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match[1]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names.append(match[1])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multiple sequences that are similar</a:t>
            </a:r>
            <a:b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multiple_similar_sequences.append(new_match)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multiple_similar_sequences.append(entry)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endParaRPr sz="1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037758" y="4224866"/>
            <a:ext cx="6720484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'Multiple similar sequences: ' + str(multiple_similar_sequences)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unnessecary entries out</a:t>
            </a:r>
            <a:b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for match in matches: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match[0]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match[1]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matches.append(multiple_similar_sequences)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'Matches: '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(matches)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sequence from the identifier 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'sequence_result.fasta'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SeqIO.parse(handle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(match)):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record.id == match[i]: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match[i] = record.seq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handle.close()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</a:p>
        </p:txBody>
      </p:sp>
      <p:sp>
        <p:nvSpPr>
          <p:cNvPr id="78" name="Shape 78"/>
          <p:cNvSpPr/>
          <p:nvPr/>
        </p:nvSpPr>
        <p:spPr>
          <a:xfrm>
            <a:off x="333620" y="1722966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9" name="Shape 79"/>
          <p:cNvSpPr/>
          <p:nvPr/>
        </p:nvSpPr>
        <p:spPr>
          <a:xfrm>
            <a:off x="6074020" y="3585633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rgbClr val="FFFFFF"/>
                </a:solidFill>
              </a:rPr>
              <a:t>Create PSSM </a:t>
            </a:r>
          </a:p>
        </p:txBody>
      </p:sp>
      <p:sp>
        <p:nvSpPr>
          <p:cNvPr id="82" name="Shape 82"/>
          <p:cNvSpPr/>
          <p:nvPr/>
        </p:nvSpPr>
        <p:spPr>
          <a:xfrm>
            <a:off x="1525442" y="2675466"/>
            <a:ext cx="8463782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4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createPSSM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"Start PSSM"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(sequencelist)==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b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#sequencelist = sequencelist.replace("-", ".")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'fastatmp'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f.write(sequencelist)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list = []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seq_record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"fastatmp"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list.append(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(seq_record.seq))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#Blast typical sequence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result_handle = NCBIWWW.qblast(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"blastn"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"nt"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list[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"my_blast.xml"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save_file.write(result_handle.read())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result_handle.close()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#motifs.create(test, alphabet=Gapped(IUPAC.unambiguous_dna))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 = motifs.create(list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alphabet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=Gapped(IUPAC.unambiguous_dna))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"motif created"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pwm = m.counts.normalize(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pseudocounts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0.25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"PWM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 = pwm.log_odds()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"PSSM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</a:t>
            </a:r>
          </a:p>
        </p:txBody>
      </p:sp>
      <p:pic>
        <p:nvPicPr>
          <p:cNvPr id="2" name="Bild 1" descr="pos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94">
            <a:off x="10132712" y="1112047"/>
            <a:ext cx="1854497" cy="3126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49634" y="2689870"/>
            <a:ext cx="12505533" cy="6101060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Überblick</a:t>
            </a:r>
          </a:p>
        </p:txBody>
      </p:sp>
      <p:pic>
        <p:nvPicPr>
          <p:cNvPr id="37" name="BI_Plasmid_Aufgabenstellung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" y="3337567"/>
            <a:ext cx="12505690" cy="467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41777" y="301187"/>
            <a:ext cx="12424851" cy="915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de-DE" sz="1200" dirty="0">
                <a:solidFill>
                  <a:srgbClr val="808080"/>
                </a:solidFill>
                <a:latin typeface="Menlo"/>
              </a:rPr>
              <a:t># - - - -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start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of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skript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- - - -</a:t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# - - - - - - - - - - - - - - - -</a:t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jeremyFeatures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[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oriT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polyA_signal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rep_origin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primer_bind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rRNA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mRNA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tRNA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]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dominiks_list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[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promoter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'RBS'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'-10_signal'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'-35_signal'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]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kevins_list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[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terminator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'CDS'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]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alessandros_list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[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protein_bind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misc_binding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misc_recomb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'LTR'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misc_signal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</a:t>
            </a:r>
            <a:br>
              <a:rPr lang="de-DE" sz="1200" dirty="0">
                <a:solidFill>
                  <a:srgbClr val="CC7832"/>
                </a:solidFill>
                <a:latin typeface="Menlo"/>
              </a:rPr>
            </a:br>
            <a:r>
              <a:rPr lang="de-DE" sz="1200" dirty="0">
                <a:solidFill>
                  <a:srgbClr val="CC7832"/>
                </a:solidFill>
                <a:latin typeface="Menlo"/>
              </a:rPr>
              <a:t>                   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enhancer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mobile_element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sig_peptide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]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complete_list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jeremyFeatures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+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dominiks_list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+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kevins_list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+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alessandros_list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save_file_object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list_of_identical_objects.txt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w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# Schwellenwert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fuer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nahezu identische Sequenzen bei der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percent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identitiy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matrix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schwellenwert =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90.0</a:t>
            </a:r>
            <a:br>
              <a:rPr lang="de-DE" sz="1200" dirty="0">
                <a:solidFill>
                  <a:srgbClr val="6897BB"/>
                </a:solidFill>
                <a:latin typeface="Menlo"/>
              </a:rPr>
            </a:br>
            <a:r>
              <a:rPr lang="de-DE" sz="1200" dirty="0">
                <a:solidFill>
                  <a:srgbClr val="6897BB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6897BB"/>
                </a:solidFill>
                <a:latin typeface="Menlo"/>
              </a:rPr>
            </a:b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alessandros_list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'Feature: '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filePath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"../../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files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/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vectors.gb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br>
              <a:rPr lang="de-DE" sz="1200" dirty="0">
                <a:solidFill>
                  <a:srgbClr val="A5C261"/>
                </a:solidFill>
                <a:latin typeface="Menlo"/>
              </a:rPr>
            </a:br>
            <a:r>
              <a:rPr lang="de-DE" sz="1200" dirty="0">
                <a:solidFill>
                  <a:srgbClr val="A5C261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make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a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list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generator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with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the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desired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and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its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annotation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list_generator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generateList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filePath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  same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+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annotations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-&gt;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count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occurences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and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prepare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new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list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list_of_identical_objects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reduce_to_single_sequences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list_generator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summe =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0</a:t>
            </a:r>
            <a:br>
              <a:rPr lang="de-DE" sz="1200" dirty="0">
                <a:solidFill>
                  <a:srgbClr val="6897BB"/>
                </a:solidFill>
                <a:latin typeface="Menlo"/>
              </a:rPr>
            </a:br>
            <a:r>
              <a:rPr lang="de-DE" sz="1200" dirty="0">
                <a:solidFill>
                  <a:srgbClr val="6897BB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list_of_identical_objects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summe +=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object.getOccurences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#Blast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typical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sequence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save_file_object.write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 +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object.getOccurences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()) +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</a:t>
            </a:r>
            <a:r>
              <a:rPr lang="de-DE" sz="1200" dirty="0" err="1">
                <a:solidFill>
                  <a:srgbClr val="CC7832"/>
                </a:solidFill>
                <a:latin typeface="Menlo"/>
              </a:rPr>
              <a:t>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"Anzahl identischer 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objekte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: 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len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list_of_identical_objects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)))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"Summe aller Objekte: 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\t\t\t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"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(summe))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 'wichtige Annotation' Sequenzen in Liste speichern und MUSCLE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uebergeben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prepared_list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group_identical_annotations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list_of_identical_objects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feature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prepared_list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list_of_identical_objects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entry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prepared_list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entry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muscle_result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clustering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entry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1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# PIM Auswertung: Sequenzen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groesser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Schwellenwert (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bsp.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 95%) rausspeichern. </a:t>
            </a:r>
            <a:r>
              <a:rPr lang="de-DE" sz="1200" dirty="0" err="1">
                <a:solidFill>
                  <a:srgbClr val="808080"/>
                </a:solidFill>
                <a:latin typeface="Menlo"/>
              </a:rPr>
              <a:t>Rueckgabe</a:t>
            </a:r>
            <a:r>
              <a:rPr lang="de-DE" sz="1200" dirty="0">
                <a:solidFill>
                  <a:srgbClr val="808080"/>
                </a:solidFill>
                <a:latin typeface="Menlo"/>
              </a:rPr>
              <a:t>: Liste von "fast identische Sequenzen"</a:t>
            </a:r>
            <a:br>
              <a:rPr lang="de-DE" sz="1200" dirty="0">
                <a:solidFill>
                  <a:srgbClr val="808080"/>
                </a:solidFill>
                <a:latin typeface="Menlo"/>
              </a:rPr>
            </a:br>
            <a:r>
              <a:rPr lang="de-DE" sz="1200" dirty="0">
                <a:solidFill>
                  <a:srgbClr val="808080"/>
                </a:solidFill>
                <a:latin typeface="Menl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list_of_near_identical_sequences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pim_evaluation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(schwellenwert)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for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in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list_of_near_identical_sequences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print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for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further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inspection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: ' 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+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str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de-DE" sz="1200" b="1" dirty="0" err="1">
                <a:solidFill>
                  <a:srgbClr val="CC7832"/>
                </a:solidFill>
                <a:latin typeface="Menlo"/>
              </a:rPr>
              <a:t>if</a:t>
            </a:r>
            <a:r>
              <a:rPr lang="de-DE" sz="12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de-DE" sz="1200" dirty="0" err="1">
                <a:solidFill>
                  <a:srgbClr val="8888C6"/>
                </a:solidFill>
                <a:latin typeface="Menlo"/>
              </a:rPr>
              <a:t>len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 &gt;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1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: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clustering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sequences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6897BB"/>
                </a:solidFill>
                <a:latin typeface="Menlo"/>
              </a:rPr>
              <a:t>2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pssm_result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 =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createPSSM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    f = </a:t>
            </a:r>
            <a:r>
              <a:rPr lang="de-DE" sz="1200" dirty="0">
                <a:solidFill>
                  <a:srgbClr val="8888C6"/>
                </a:solidFill>
                <a:latin typeface="Menlo"/>
              </a:rPr>
              <a:t>open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 err="1">
                <a:solidFill>
                  <a:srgbClr val="A5C261"/>
                </a:solidFill>
                <a:latin typeface="Menlo"/>
              </a:rPr>
              <a:t>pssm_results.txt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</a:t>
            </a:r>
            <a:r>
              <a:rPr lang="de-DE" sz="1200" dirty="0">
                <a:solidFill>
                  <a:srgbClr val="CC7832"/>
                </a:solidFill>
                <a:latin typeface="Menlo"/>
              </a:rPr>
              <a:t>, </a:t>
            </a:r>
            <a:r>
              <a:rPr lang="de-DE" sz="1200" dirty="0">
                <a:solidFill>
                  <a:srgbClr val="A5C261"/>
                </a:solidFill>
                <a:latin typeface="Menlo"/>
              </a:rPr>
              <a:t>'a'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f.write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pssm_result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>                </a:t>
            </a:r>
            <a:r>
              <a:rPr lang="de-DE" sz="1200" dirty="0" err="1">
                <a:solidFill>
                  <a:srgbClr val="A9B7C6"/>
                </a:solidFill>
                <a:latin typeface="Menlo"/>
              </a:rPr>
              <a:t>f.close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>
                <a:solidFill>
                  <a:srgbClr val="A9B7C6"/>
                </a:solidFill>
                <a:latin typeface="Menlo"/>
              </a:rPr>
              <a:t/>
            </a:r>
            <a:br>
              <a:rPr lang="de-DE" sz="1200" dirty="0">
                <a:solidFill>
                  <a:srgbClr val="A9B7C6"/>
                </a:solidFill>
                <a:latin typeface="Menlo"/>
              </a:rPr>
            </a:br>
            <a:r>
              <a:rPr lang="de-DE" sz="1200" dirty="0" err="1">
                <a:solidFill>
                  <a:srgbClr val="A9B7C6"/>
                </a:solidFill>
                <a:latin typeface="Menlo"/>
              </a:rPr>
              <a:t>save_file_object.close</a:t>
            </a:r>
            <a:r>
              <a:rPr lang="de-DE" sz="1200" dirty="0">
                <a:solidFill>
                  <a:srgbClr val="A9B7C6"/>
                </a:solidFill>
                <a:latin typeface="Menlo"/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2" name="Shape 42"/>
          <p:cNvSpPr/>
          <p:nvPr/>
        </p:nvSpPr>
        <p:spPr>
          <a:xfrm>
            <a:off x="1407913" y="2645833"/>
            <a:ext cx="5430470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Feature: oriT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Anzahl identischer objekte: 	40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Summe aller Objekte: 			116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MUSCLE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89B1A"/>
                </a:solidFill>
              </a:rPr>
              <a:t>['identifier3', 'identifier1']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8A433"/>
                </a:solidFill>
              </a:rPr>
              <a:t>['identifier11',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'identifier4']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Percent Identity Matrix</a:t>
            </a:r>
          </a:p>
        </p:txBody>
      </p:sp>
      <p:sp>
        <p:nvSpPr>
          <p:cNvPr id="45" name="Shape 45"/>
          <p:cNvSpPr/>
          <p:nvPr/>
        </p:nvSpPr>
        <p:spPr>
          <a:xfrm>
            <a:off x="6015977" y="4533899"/>
            <a:ext cx="97284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25400" y="3199916"/>
            <a:ext cx="12638522" cy="335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  Percent Identity  Matrix - created by Clustal2.1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1: identifier2   100.00   36.33   41.07   41.07   47.30   58.82   58.42   58.25   58.42   46.98   52.84  43.84   36.84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2: identifier0    36.33  100.00   41.15   41.15   48.26   59.63   59.26   59.09   58.33   48.26   52.54   50.00   50.18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3: identifier1    41.07   41.15  100.00  100.00   38.94   61.47   61.11   60.00   58.33   41.12   54.77   39.08   39.11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4: identifier3    41.07   41.15  </a:t>
            </a:r>
            <a:r>
              <a:rPr sz="1300" b="1">
                <a:solidFill>
                  <a:srgbClr val="189B1A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100.00   38.97   61.47   61.11   60.00   58.33   41.12   54.77   39.11   39.14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5: identifier17   47.30   48.26   38.94   38.97  100.00  100.00  100.00  100.00   99.09   96.12   99.59   99.87   99.86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6: identifier11   58.82   59.63   61.47   61.47  </a:t>
            </a:r>
            <a:r>
              <a:rPr sz="13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7: identifier4    58.42   59.26   61.11   61.11  100.00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8: identifier14   58.25   59.09   60.00   60.00  100.00  100.00  100.00  100.00   99.09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9: identifier16   58.42   58.33   58.33   58.33   99.09   99.07   99.07   99.09  100.00   99.09   99.09   99.09   99.09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10: identifier19   46.98   48.26   41.12   41.12   96.12  100.00  100.00  100.00   99.09  100.00  100.00   99.16   99.15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11: identifier22   52.84   52.54   54.77   54.77   99.59  100.00  100.00  100.00   99.09  100.00  100.00 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100.00  100.00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Sequence 1 &amp; 3</a:t>
            </a:r>
          </a:p>
        </p:txBody>
      </p:sp>
      <p:sp>
        <p:nvSpPr>
          <p:cNvPr id="49" name="Shape 49"/>
          <p:cNvSpPr/>
          <p:nvPr/>
        </p:nvSpPr>
        <p:spPr>
          <a:xfrm>
            <a:off x="3060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&gt;identifier1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ATCGATGATAAGCTGTCAAAGATGAGAATTAATTCCACGGACTATAGACTATACTAGATA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CTCCGTCTACTGTACGATACACTTCCGCTCAGGTCCTTGTCCTTTAACGAGGCCTTACCA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CTCTTTTGTTACTCTATTGATCCAGCTCAGCAAAGGCAGTGTGATCTAAGATTCTATCTT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CGCGATGTAGTAAAACTAGCTAGACCGAGAAAGAGACTAGAAATGCAAAAGGCACTTCTA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CAATGGCTGCCATCATTATTATCCGATGTGACGCTGCAGCTTCTCAATGATATTCGAATA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CGCTTTGAGGAGATACAGCCTAATATCCGACAAACTGTTTTACAGATTTACGATCGTACT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TGTTACCCATCATTGAATTTTGAACATCCGAACCTGGGAGTTTTCCCTGAAACAGATAGT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ATATTTGAACCTGTATAATAATATATAGTCTAGCGCTTTACGGAAGACAATGTATGTATT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TCGGTTCCTGGAGAAACTATTGCATCTATTGCATAGGTAATCTTGCACGTCGCATCCCCG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GTTCATTTTCTGCGTTTCCATCTTGCACTTCAATAGCATATCTTTGTTAACGAAGCATCT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GTGCTTCATTTTGTAGAACAAAAATGCAACGCGAGAGCGCTAATTTTTCAAACAAAGAAT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CTGAGCTGCATTTTTACAGAACAGAAATGCAACGCGAAAGCGCTATTTTACCAACGAAGA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ATCTGTGCTTCATTTTTGTAAAACAAAAATGCAACGCGACGAGAGCGCTAATTTTTCAAA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CAAAGAATCTGAGCTGCATTTTTACAGAACAGAAATGCAACGCGAGAGCGCTATTTTACC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AACAAAGAATCTATACTTCTTTTTTGTTCTACAAAAATGCATCCCGAGAGCGCTATTTTT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CTAACAAAGCATCTTAGATTACTTTTTTTCTCCTTTGTGCGCTCTATAATGCAGTCTCTT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GATAACTTTTTGCACTGTAGGTCCGTTAAGGTTAGAAGAAGGCTACTTTGGTGTCTATTT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TCTCTTCCATAAAAAAAGCCTGACTCCACTTCCCGCGTTTACTGATTACTAGCGAAGCTG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CGGGTGCATTTTTTCAAGATAAAGGCATCCCCGATTATATTCTATACCGATGTGGATTGC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GCATACTTTGTGAACAGAAAGTGATAGCGTTGATGATTCTTCATTGGTCAGAAAATTATG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AACGGTTTCTTCTATTTTGTCTCTATATACTACGTATAGGAAATGTTTACATTTTCGTAT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TGTTTTCGATTCACTCTATGAATAGTTCTTACTACAATTTTTTTGTCTAAAGAGTAATAC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TAGAGATAAACATAAAAAATGTAGAGGTCGAGTTTAGATGCAAGTTCAAGGAGCGAAAGG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TGGATGGGTAGGTTATATAGGGATATAGCACAGAGATATATAGCAAAGAGATACTTTTGA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GCAATGTTTGTGGAAGCGGTATTCGCAATG</a:t>
            </a:r>
          </a:p>
        </p:txBody>
      </p:sp>
      <p:sp>
        <p:nvSpPr>
          <p:cNvPr id="50" name="Shape 50"/>
          <p:cNvSpPr/>
          <p:nvPr/>
        </p:nvSpPr>
        <p:spPr>
          <a:xfrm>
            <a:off x="65544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&gt;identifier3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TTATCGATGATAAGCTGTCAAAGATGAGAATTAATTCCACGGACTATAGACTATACTAGA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TACTCCGTCTACTGTACGATACACTTCCGCTCAGGTCCTTGTCCTTTAACGAGGCCTTAC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CACTCTTTTGTTACTCTATTGATCCAGCTCAGCAAAGGCAGTGTGATCTAAGATTCTATC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TTCGCGATGTAGTAAAACTAGCTAGACCGAGAAAGAGACTAGAAATGCAAAAGGCACTTC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TACAATGGCTGCCATCATTATTATCCGATGTGACGCTGCAGCTTCTCAATGATATTCGAA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TACGCTTTGAGGAGATACAGCCTAATATCCGACAAACTGTTTTACAGATTTACGATCGTA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CTTGTTACCCATCATTGAATTTTGAACATCCGAACCTGGGAGTTTTCCCTGAAACAGATA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GTATATTTGAACCTGTATAATAATATATAGTCTAGCGCTTTACGGAAGACAATGTATGTA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TTTCGGTTCCTGGAGAAACTATTGCATCTATTGCATAGGTAATCTTGCACGTCGCATCCC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CGGTTCATTTTCTGCGTTTCCATCTTGCACTTCAATAGCATATCTTTGTTAACGAAGCAT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CTGTGCTTCATTTTGTAGAACAAAAATGCAACGCGAGAGCGCTAATTTTTCAAACAAAGA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ATCTGAGCTGCATTTTTACAGAACAGAAATGCAACGCGAAAGCGCTATTTTACCAACGAA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GAATCTGTGCTTCATTTTTGTAAAACAAAAATGCAACGCGACGAGAGCGCTAATTTTTCA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AACAAAGAATCTGAGCTGCATTTTTACAGAACAGAAATGCAACGCGAGAGCGCTATTTTA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CCAACAAAGAATCTATACTTCTTTTTTGTTCTACAAAAATGCATCCCGAGAGCGCTATTT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TTCTAACAAAGCATCTTAGATTACTTTTTTTCTCCTTTGTGCGCTCTATAATGCAGTCTC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TTGATAACTTTTTGCACTGTAGGTCCGTTAAGGTTAGAAGAAGGCTACTTTGGTGTCTAT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TTTCTCTTCCATAAAAAAAGCCTGACTCCACTTCCCGCGTTTACTGATTACTAGCGAAGC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TGCGGGTGCATTTTTTCAAGATAAAGGCATCCCCGATTATATTCTATACCGATGTGGATT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GCGCATACTTTGTGAACAGAAAGTGATAGCGTTGATGATTCTTCATTGGTCAGAAAATTA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TGAACGGTTTCTTCTATTTTGTCTCTATATACTACGTATAGGAAATGTTTACATTTTCGT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ATTGTTTTCGATTCACTCTATGAATAGTTCTTACTACAATTTTTTTGTCTAAAGAGTAAT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ACTAGAGATAAACATAAAAAATGTAGAGGTCGAGTTTAGATGCAAGTTCAAGGAGCGAAA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GGTGGATGGGTAGGTTATATAGGGATATAGCACAGAGATATATAGCAAAGAGATACTTTT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GAGCAATGTTTGTGGAAGCGGTATTCGCAATG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PSSM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" y="3764721"/>
            <a:ext cx="1300480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fr-FR" sz="1600" dirty="0"/>
              <a:t>PSSM </a:t>
            </a:r>
            <a:r>
              <a:rPr lang="fr-FR" sz="1600" dirty="0" err="1"/>
              <a:t>done</a:t>
            </a:r>
            <a:endParaRPr lang="fr-FR" sz="1600" dirty="0"/>
          </a:p>
          <a:p>
            <a:pPr algn="l" rtl="0" latinLnBrk="1" hangingPunct="0"/>
            <a:r>
              <a:rPr lang="fr-FR" sz="1600" dirty="0"/>
              <a:t>        0      1      2      3      4      5      6      7      8      9     10     11     12     13     14     15     16     17     18     19     20     21     22     23     </a:t>
            </a:r>
            <a:r>
              <a:rPr lang="fr-FR" sz="1600" dirty="0" smtClean="0"/>
              <a:t>24</a:t>
            </a:r>
            <a:endParaRPr lang="fr-FR" sz="1600" dirty="0"/>
          </a:p>
          <a:p>
            <a:pPr algn="l" rtl="0" latinLnBrk="1" hangingPunct="0"/>
            <a:r>
              <a:rPr lang="fr-FR" sz="1600" dirty="0"/>
              <a:t>-:   0.94   0.94   0.94   0.94   0.94   0.94   0.94   0.94   0.94   0.94   0.94   0.94   0.94   0.94   0.94   0.94   0.94   0.94   0.94   0.94   0.94   0.94   </a:t>
            </a:r>
            <a:endParaRPr lang="fr-FR" sz="1600" dirty="0" smtClean="0"/>
          </a:p>
          <a:p>
            <a:pPr algn="l" rtl="0" latinLnBrk="1" hangingPunct="0"/>
            <a:r>
              <a:rPr lang="fr-FR" sz="1600" dirty="0" smtClean="0"/>
              <a:t>A</a:t>
            </a:r>
            <a:r>
              <a:rPr lang="fr-FR" sz="1600" dirty="0"/>
              <a:t>:  -1.38   0.94  -1.38   0.94  -1.38   0.94   0.94   0.94   0.94  -1.38  -1.38  -1.38  -1.38   0.94  -1.38  -1.38   0.94   0.94  -1.38  -1.38  -1.38  -1.38  </a:t>
            </a:r>
            <a:endParaRPr lang="fr-FR" sz="1600" dirty="0" smtClean="0"/>
          </a:p>
          <a:p>
            <a:pPr algn="l" rtl="0" latinLnBrk="1" hangingPunct="0"/>
            <a:r>
              <a:rPr lang="fr-FR" sz="1600" dirty="0" smtClean="0"/>
              <a:t>C</a:t>
            </a:r>
            <a:r>
              <a:rPr lang="fr-FR" sz="1600" dirty="0"/>
              <a:t>:   0.94  -1.38   0.94  -1.38  -1.38  -1.38  -1.38  -1.38  -1.38  -1.38  -1.38  -1.38  -1.38  -1.38  -1.38   0.94  -1.38  -1.38  -1.38  -1.38  -1.38   0.94  </a:t>
            </a:r>
          </a:p>
          <a:p>
            <a:pPr algn="l" rtl="0" latinLnBrk="1" hangingPunct="0"/>
            <a:r>
              <a:rPr lang="fr-FR" sz="1600" dirty="0"/>
              <a:t>G:  -1.38  -1.38  -1.38  -1.38  -1.38  -1.38  -1.38  -1.38  -1.38   0.94  -1.38   0.94  -1.38  -1.38   0.94  -1.38  -1.38  -1.38  -1.38  -1.38  -1.38  -1.38  </a:t>
            </a:r>
            <a:endParaRPr lang="fr-FR" sz="1600" dirty="0" smtClean="0"/>
          </a:p>
          <a:p>
            <a:pPr algn="l" rtl="0" latinLnBrk="1" hangingPunct="0"/>
            <a:r>
              <a:rPr lang="fr-FR" sz="1600" dirty="0" err="1" smtClean="0"/>
              <a:t>T</a:t>
            </a:r>
            <a:r>
              <a:rPr lang="fr-FR" sz="1600" dirty="0"/>
              <a:t>:  -1.38  -1.38  -1.38  -1.38   0.94  -1.38  -1.38  -1.38  -1.38  -1.38   0.94  -1.38   0.94  -1.38  -1.38  -1.38  -1.38  -1.38   0.94   0.94   0.94  -1.38  </a:t>
            </a: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08900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Aufbau des Codes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ResultObject</a:t>
            </a:r>
          </a:p>
        </p:txBody>
      </p:sp>
      <p:sp>
        <p:nvSpPr>
          <p:cNvPr id="55" name="Shape 55"/>
          <p:cNvSpPr/>
          <p:nvPr/>
        </p:nvSpPr>
        <p:spPr>
          <a:xfrm>
            <a:off x="1361033" y="3130549"/>
            <a:ext cx="1066584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An Object for storing the sequence, feature type and annotation of the feature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__init__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 = annotation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 = feature_type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 = sequence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__str__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.feature_type)+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.sequence)+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+=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Macintosh PowerPoint</Application>
  <PresentationFormat>Benutzerdefiniert</PresentationFormat>
  <Paragraphs>57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Gradient</vt:lpstr>
      <vt:lpstr>Plasmidanalyse</vt:lpstr>
      <vt:lpstr>Überblick</vt:lpstr>
      <vt:lpstr>PowerPoint-Präsentation</vt:lpstr>
      <vt:lpstr>Output</vt:lpstr>
      <vt:lpstr>Percent Identity Matrix</vt:lpstr>
      <vt:lpstr>Sequence 1 &amp; 3</vt:lpstr>
      <vt:lpstr>PSSM Result</vt:lpstr>
      <vt:lpstr>Aufbau des Codes</vt:lpstr>
      <vt:lpstr>ResultObject</vt:lpstr>
      <vt:lpstr>Generierung der einzelnen Objekte</vt:lpstr>
      <vt:lpstr>Herausstreichen von Duplikaten</vt:lpstr>
      <vt:lpstr>Sequenzen mit wichtiger Annotation speichern</vt:lpstr>
      <vt:lpstr>MUSCLE Multialignment</vt:lpstr>
      <vt:lpstr>PIM Auswertung</vt:lpstr>
      <vt:lpstr>PIM Auswertung 2</vt:lpstr>
      <vt:lpstr>Create PSSM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Plasmidanalyse</dc:title>
  <cp:lastModifiedBy>Dominik Burri</cp:lastModifiedBy>
  <cp:revision>5</cp:revision>
  <dcterms:modified xsi:type="dcterms:W3CDTF">2015-01-05T12:15:20Z</dcterms:modified>
</cp:coreProperties>
</file>