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73" r:id="rId5"/>
    <p:sldId id="270" r:id="rId6"/>
    <p:sldId id="267" r:id="rId7"/>
    <p:sldId id="261" r:id="rId8"/>
    <p:sldId id="259" r:id="rId9"/>
    <p:sldId id="260" r:id="rId10"/>
    <p:sldId id="268" r:id="rId11"/>
    <p:sldId id="276" r:id="rId12"/>
    <p:sldId id="274" r:id="rId13"/>
    <p:sldId id="271" r:id="rId14"/>
    <p:sldId id="282" r:id="rId15"/>
    <p:sldId id="290" r:id="rId16"/>
    <p:sldId id="281" r:id="rId17"/>
    <p:sldId id="283" r:id="rId18"/>
    <p:sldId id="291" r:id="rId19"/>
    <p:sldId id="292" r:id="rId20"/>
    <p:sldId id="265" r:id="rId21"/>
    <p:sldId id="269" r:id="rId22"/>
    <p:sldId id="284" r:id="rId23"/>
    <p:sldId id="285" r:id="rId24"/>
    <p:sldId id="287" r:id="rId25"/>
    <p:sldId id="288" r:id="rId26"/>
    <p:sldId id="286" r:id="rId27"/>
    <p:sldId id="289" r:id="rId28"/>
    <p:sldId id="26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ila, s rešetkom tablice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23073-3765-47ED-8B88-A9FCBD2B3F7C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63917-C288-4CE1-BC4E-748B7B0FCC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356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hr-HR" dirty="0"/>
              <a:t>Krećemo od prvog člana niza i promatramo ga u odnosu na svakog idućeg. Kada dođemo do kraja niza prvi član će biti najmanji. </a:t>
            </a:r>
          </a:p>
          <a:p>
            <a:pPr marL="201168" lvl="1" indent="0">
              <a:buNone/>
            </a:pPr>
            <a:r>
              <a:rPr lang="hr-HR" dirty="0"/>
              <a:t>Zatim se pomičemo na drugi član niza i pratimo analogan postupak, promatramo ga u odnosu na preostale članove koji slijede nakon njega sve do kraja samog niza. </a:t>
            </a:r>
          </a:p>
          <a:p>
            <a:pPr marL="201168" lvl="1" indent="0">
              <a:buNone/>
            </a:pPr>
            <a:r>
              <a:rPr lang="hr-HR" dirty="0"/>
              <a:t>I tako sve do kraja zadanog niza. Konačan rezultat biti će sortiran niz. 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9891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Nacrtam otprilike graf na ploču za O(n^2) i O(</a:t>
            </a:r>
            <a:r>
              <a:rPr lang="hr-HR" dirty="0" err="1"/>
              <a:t>nlogn</a:t>
            </a:r>
            <a:r>
              <a:rPr lang="hr-HR" dirty="0"/>
              <a:t>)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123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Laički rečeno n^2 je gori od ovog n pa kažemo da je složenost veliko O od n^2, tzv. Kvadratna složenost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784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Treba li dokaz napisati? Ili samo neko kratko </a:t>
            </a:r>
            <a:r>
              <a:rPr lang="hr-HR" dirty="0" err="1"/>
              <a:t>objasnjenje</a:t>
            </a:r>
            <a:endParaRPr lang="hr-HR" dirty="0"/>
          </a:p>
          <a:p>
            <a:r>
              <a:rPr lang="hr-HR" dirty="0" err="1"/>
              <a:t>Prakticna</a:t>
            </a:r>
            <a:r>
              <a:rPr lang="hr-HR" dirty="0"/>
              <a:t> iskustva…kraj…brži nego što se to može prepoznati iz teorijskih ocjena</a:t>
            </a: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755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Treba li dokaz napisati? Ili samo neko kratko </a:t>
            </a:r>
            <a:r>
              <a:rPr lang="hr-HR" dirty="0" err="1"/>
              <a:t>objasnjenje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14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5110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Treba li dokaz napisati? Ili samo neko kratko </a:t>
            </a:r>
            <a:r>
              <a:rPr lang="hr-HR" dirty="0" err="1"/>
              <a:t>objasnjenje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275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Treba li dokaz napisati? Ili samo neko kratko </a:t>
            </a:r>
            <a:r>
              <a:rPr lang="hr-HR" dirty="0" err="1"/>
              <a:t>objasnjenje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393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Treba li dokaz napisati? Ili samo neko kratko </a:t>
            </a:r>
            <a:r>
              <a:rPr lang="hr-HR" dirty="0" err="1"/>
              <a:t>objasnjenje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903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Treba li dokaz napisati? Ili samo neko kratko </a:t>
            </a:r>
            <a:r>
              <a:rPr lang="hr-HR" dirty="0" err="1"/>
              <a:t>objasnjenje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18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0072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Treba li dokaz napisati? Ili samo neko kratko </a:t>
            </a:r>
            <a:r>
              <a:rPr lang="hr-HR" dirty="0" err="1"/>
              <a:t>objasnjenje</a:t>
            </a:r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063917-C288-4CE1-BC4E-748B7B0FCC77}" type="slidenum">
              <a:rPr lang="hr-HR" smtClean="0"/>
              <a:t>19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854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4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4678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86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06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045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903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380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96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552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860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AD5D11-13A2-4B58-97FB-EBA618A2B11F}" type="datetimeFigureOut">
              <a:rPr lang="hr-HR" smtClean="0"/>
              <a:t>29.10.2023.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65D979-40F9-4BA1-B767-55650DE8AD87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9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ath.pmf.unizg.hr/nastava/prog1/materijali/prog1-vjezbe.pdf" TargetMode="External"/><Relationship Id="rId2" Type="http://schemas.openxmlformats.org/officeDocument/2006/relationships/hyperlink" Target="https://web.math.pmf.unizg.hr/nastava/prog2/materijali/prog2-vjezb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9rHQtJD1lo4&amp;t=439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6F787AF-29F0-5F11-EEE5-9FB7848A6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204" y="815512"/>
            <a:ext cx="11321592" cy="3566160"/>
          </a:xfrm>
        </p:spPr>
        <p:txBody>
          <a:bodyPr/>
          <a:lstStyle/>
          <a:p>
            <a:pPr algn="ctr"/>
            <a:r>
              <a:rPr lang="hr-HR" dirty="0"/>
              <a:t>USPOREDBA SORTIRANJA</a:t>
            </a:r>
            <a:r>
              <a:rPr lang="hr-HR"/>
              <a:t>: KLASIČNI </a:t>
            </a:r>
            <a:r>
              <a:rPr lang="hr-HR" dirty="0"/>
              <a:t>SORT I </a:t>
            </a:r>
            <a:br>
              <a:rPr lang="hr-HR" dirty="0"/>
            </a:br>
            <a:r>
              <a:rPr lang="hr-HR" dirty="0"/>
              <a:t>QUICK SORT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3D93427-A82F-148C-44E2-561527038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hr-HR" dirty="0"/>
              <a:t>Kolegij: Oblikovanje i analiza algoritama</a:t>
            </a:r>
          </a:p>
          <a:p>
            <a:pPr algn="r"/>
            <a:r>
              <a:rPr lang="hr-HR" dirty="0"/>
              <a:t>Predavač: Matej </a:t>
            </a:r>
            <a:r>
              <a:rPr lang="hr-HR" dirty="0" err="1"/>
              <a:t>mihelčić</a:t>
            </a:r>
            <a:endParaRPr lang="hr-HR" dirty="0"/>
          </a:p>
          <a:p>
            <a:pPr algn="r"/>
            <a:r>
              <a:rPr lang="hr-HR" dirty="0"/>
              <a:t>Izradio: Dominik Horvat</a:t>
            </a:r>
          </a:p>
        </p:txBody>
      </p:sp>
    </p:spTree>
    <p:extLst>
      <p:ext uri="{BB962C8B-B14F-4D97-AF65-F5344CB8AC3E}">
        <p14:creationId xmlns:p14="http://schemas.microsoft.com/office/powerpoint/2010/main" val="20382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7E6BB1-23F6-733F-ED44-0D00A98C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Quick</a:t>
            </a:r>
            <a:r>
              <a:rPr lang="hr-HR" dirty="0"/>
              <a:t> </a:t>
            </a:r>
            <a:r>
              <a:rPr lang="hr-HR" dirty="0" err="1"/>
              <a:t>sort</a:t>
            </a:r>
            <a:r>
              <a:rPr lang="hr-HR" dirty="0"/>
              <a:t> - opis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5B7BEA53-77C4-BA46-5FBE-038915ACBA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r-HR" u="sng" dirty="0"/>
                  <a:t>Rekurzivni algoritam za sortiranje</a:t>
                </a:r>
              </a:p>
              <a:p>
                <a:r>
                  <a:rPr lang="hr-HR" dirty="0"/>
                  <a:t>Biramo jedan element u polju, takozvani </a:t>
                </a:r>
                <a:r>
                  <a:rPr lang="hr-HR" b="1" dirty="0"/>
                  <a:t>STOŽER</a:t>
                </a:r>
              </a:p>
              <a:p>
                <a:r>
                  <a:rPr lang="hr-HR" dirty="0"/>
                  <a:t>Ostali elementi razvrstavaju se ispred odnosno iza stožera</a:t>
                </a:r>
              </a:p>
              <a:p>
                <a:pPr lvl="1"/>
                <a:r>
                  <a:rPr lang="hr-HR" dirty="0"/>
                  <a:t>Ovisno o tome jesu li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hr-HR" dirty="0"/>
                  <a:t> ili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hr-HR" dirty="0"/>
                  <a:t> u odnosu na stožer</a:t>
                </a:r>
              </a:p>
              <a:p>
                <a:r>
                  <a:rPr lang="hr-HR" dirty="0"/>
                  <a:t>Nakon razvrstavanja elemenata polja, stožer se nalazi na „konačnom mjestu” </a:t>
                </a:r>
              </a:p>
              <a:p>
                <a:r>
                  <a:rPr lang="hr-HR" dirty="0"/>
                  <a:t>Za konačno sortirano polje, dovoljno je zasebno sortirati pod-polje ispred odnosno iza stožera. To se postiže na dva načina:</a:t>
                </a:r>
              </a:p>
              <a:p>
                <a:pPr lvl="1"/>
                <a:r>
                  <a:rPr lang="hr-HR" dirty="0"/>
                  <a:t>Rekurzivnim pozivom istog algoritma</a:t>
                </a:r>
              </a:p>
              <a:p>
                <a:pPr lvl="1"/>
                <a:r>
                  <a:rPr lang="hr-HR" dirty="0"/>
                  <a:t>Trivijalno za pod-polje duljine 0 ili 1</a:t>
                </a:r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5B7BEA53-77C4-BA46-5FBE-038915ACB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939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1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kstniOkvir 26">
            <a:extLst>
              <a:ext uri="{FF2B5EF4-FFF2-40B4-BE49-F238E27FC236}">
                <a16:creationId xmlns:a16="http://schemas.microsoft.com/office/drawing/2014/main" id="{9FA6D1B1-6B4B-2B4F-F0A5-9F9FA31F28E9}"/>
              </a:ext>
            </a:extLst>
          </p:cNvPr>
          <p:cNvSpPr txBox="1"/>
          <p:nvPr/>
        </p:nvSpPr>
        <p:spPr>
          <a:xfrm>
            <a:off x="94268" y="386498"/>
            <a:ext cx="2903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u="sng" dirty="0"/>
              <a:t>Primjer</a:t>
            </a:r>
            <a:r>
              <a:rPr lang="hr-HR" sz="2800" u="sng"/>
              <a:t>. </a:t>
            </a:r>
            <a:br>
              <a:rPr lang="hr-HR" sz="2800" u="sng"/>
            </a:br>
            <a:r>
              <a:rPr lang="hr-HR" sz="2800"/>
              <a:t>Sortiranje </a:t>
            </a:r>
            <a:r>
              <a:rPr lang="hr-HR" sz="2800" dirty="0"/>
              <a:t>pomoću</a:t>
            </a:r>
          </a:p>
          <a:p>
            <a:pPr algn="ctr"/>
            <a:r>
              <a:rPr lang="hr-HR" sz="2800" dirty="0" err="1"/>
              <a:t>quick</a:t>
            </a:r>
            <a:r>
              <a:rPr lang="hr-HR" sz="2800" dirty="0"/>
              <a:t> sorta</a:t>
            </a:r>
          </a:p>
        </p:txBody>
      </p:sp>
      <p:pic>
        <p:nvPicPr>
          <p:cNvPr id="28" name="Slika 27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42842CA8-BDEF-7BCB-3462-1EAF1144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98" y="386498"/>
            <a:ext cx="5912204" cy="6202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728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ADABF5-9A94-5F88-5BCE-51852038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33529"/>
          </a:xfrm>
        </p:spPr>
        <p:txBody>
          <a:bodyPr>
            <a:normAutofit fontScale="90000"/>
          </a:bodyPr>
          <a:lstStyle/>
          <a:p>
            <a:r>
              <a:rPr lang="hr-HR" dirty="0" err="1"/>
              <a:t>QuickSort</a:t>
            </a:r>
            <a:r>
              <a:rPr lang="hr-HR" dirty="0"/>
              <a:t> – primjer koda u C jeziku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D32CEA8-51E6-DDB3-98A3-4FF6B87D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0C6DCE3-71B4-62E0-696C-59AB8DD74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623" y="820132"/>
            <a:ext cx="69818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6F7624-9849-7581-DE53-E08F3F87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Vrijeme izvršavanja algoritma </a:t>
            </a:r>
            <a:r>
              <a:rPr lang="hr-HR" dirty="0" err="1"/>
              <a:t>quick</a:t>
            </a:r>
            <a:r>
              <a:rPr lang="hr-HR" dirty="0"/>
              <a:t> </a:t>
            </a:r>
            <a:r>
              <a:rPr lang="hr-HR" dirty="0" err="1"/>
              <a:t>sort</a:t>
            </a:r>
            <a:endParaRPr lang="hr-H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U najgorem slučaju zahtjeva vrijeme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  <a:p>
                <a:pPr lvl="1"/>
                <a:r>
                  <a:rPr lang="hr-HR" dirty="0"/>
                  <a:t>Stožer početni element, polje je sortirano</a:t>
                </a:r>
              </a:p>
              <a:p>
                <a:r>
                  <a:rPr lang="hr-HR" dirty="0"/>
                  <a:t>Prosječno vrijeme izvršavanja je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  <a:p>
                <a:pPr lvl="1"/>
                <a:r>
                  <a:rPr lang="hr-HR" dirty="0"/>
                  <a:t>Za slučajne dobro razbacane nizove</a:t>
                </a:r>
              </a:p>
              <a:p>
                <a:r>
                  <a:rPr lang="hr-HR" dirty="0"/>
                  <a:t>Praktična iskustva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hr-HR" dirty="0"/>
                  <a:t>algoritam je izuzetno brz, najbrži od svih poznatih algoritama</a:t>
                </a:r>
              </a:p>
              <a:p>
                <a:r>
                  <a:rPr lang="hr-HR" dirty="0"/>
                  <a:t>Ponašanje algoritma poprilično ovisi o načinu biranja stožera:</a:t>
                </a:r>
              </a:p>
              <a:p>
                <a:pPr lvl="1"/>
                <a:r>
                  <a:rPr lang="hr-HR" dirty="0"/>
                  <a:t>Početni element </a:t>
                </a:r>
              </a:p>
              <a:p>
                <a:pPr lvl="1"/>
                <a:r>
                  <a:rPr lang="hr-HR" dirty="0"/>
                  <a:t>Medijan izabran između triju elemenata koji se nalaze na početku, sredini, kraju polja</a:t>
                </a:r>
              </a:p>
              <a:p>
                <a:pPr lvl="1"/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1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6F7624-9849-7581-DE53-E08F3F87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94" y="263527"/>
            <a:ext cx="11877772" cy="1450757"/>
          </a:xfrm>
        </p:spPr>
        <p:txBody>
          <a:bodyPr/>
          <a:lstStyle/>
          <a:p>
            <a:pPr algn="ctr"/>
            <a:r>
              <a:rPr lang="hr-HR" dirty="0"/>
              <a:t>Analiza složenosti u najgorem slučaju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74855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hr-HR" dirty="0"/>
                  <a:t>najgore vrijeme za </a:t>
                </a:r>
                <a:r>
                  <a:rPr lang="hr-HR" dirty="0" err="1"/>
                  <a:t>quick</a:t>
                </a:r>
                <a:r>
                  <a:rPr lang="hr-HR" dirty="0"/>
                  <a:t> </a:t>
                </a:r>
                <a:r>
                  <a:rPr lang="hr-HR" dirty="0" err="1"/>
                  <a:t>sort</a:t>
                </a:r>
                <a:r>
                  <a:rPr lang="hr-HR" dirty="0"/>
                  <a:t> za ulaznu veličinu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r-HR" dirty="0"/>
              </a:p>
              <a:p>
                <a:pPr marL="201168" lvl="1" indent="0">
                  <a:buNone/>
                </a:pPr>
                <a:r>
                  <a:rPr lang="hr-HR" dirty="0"/>
                  <a:t>Stavili stožer na pravo mjesto i podijelili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hr-HR" dirty="0"/>
                  <a:t> elemenata na dva pod-polja</a:t>
                </a:r>
              </a:p>
              <a:p>
                <a:pPr marL="201168" lvl="1" indent="0">
                  <a:buNone/>
                </a:pPr>
                <a:r>
                  <a:rPr lang="hr-HR" dirty="0"/>
                  <a:t>Dobivamo rekurziju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18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hr-H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hr-H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hr-H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−1−</m:t>
                                  </m:r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:0≤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r>
                  <a:rPr lang="hr-HR" dirty="0"/>
                  <a:t>Pretpostavimo </a:t>
                </a:r>
                <a:r>
                  <a:rPr lang="hr-HR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r-HR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hr-H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hr-HR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hr-HR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r-HR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hr-H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hr-HR" sz="1800" b="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hr-HR" sz="1800" b="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r-HR" sz="1800" b="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hr-HR" dirty="0"/>
                  <a:t>, supstituirajući u T(n) dobivamo: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hr-H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hr-H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hr-H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r-H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hr-H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−1−</m:t>
                                      </m:r>
                                      <m:r>
                                        <a:rPr lang="hr-H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:0≤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hr-H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18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hr-H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r-H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hr-HR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r-H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r-HR" sz="1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hr-HR" sz="1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−1−</m:t>
                                      </m:r>
                                      <m:r>
                                        <a:rPr lang="hr-HR" sz="1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:0≤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r>
                  <a:rPr lang="hr-HR" dirty="0"/>
                  <a:t>Gledamo izraz unutar vitičastih zagrada: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r-HR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−1−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−2⋅</m:t>
                      </m:r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r-H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+2⋅</m:t>
                      </m:r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hr-H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r-H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hr-H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r-H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r-HR" dirty="0"/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74855"/>
              </a:xfrm>
              <a:blipFill>
                <a:blip r:embed="rId4"/>
                <a:stretch>
                  <a:fillRect l="-1515" t="-136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2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6F7624-9849-7581-DE53-E08F3F87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7" y="263527"/>
            <a:ext cx="12004406" cy="1450757"/>
          </a:xfrm>
        </p:spPr>
        <p:txBody>
          <a:bodyPr>
            <a:normAutofit/>
          </a:bodyPr>
          <a:lstStyle/>
          <a:p>
            <a:pPr algn="ctr"/>
            <a:r>
              <a:rPr lang="hr-HR" dirty="0"/>
              <a:t>	Analiza složenosti u najgorem slučaju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Uz prethodno dokazano dobivamo: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hr-HR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r-HR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r-HR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r-HR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hr-HR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r-H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r-HR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hr-HR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2⋅</m:t>
                          </m:r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hr-HR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r-H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hr-HR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hr-HR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hr-HR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hr-H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hr-HR" dirty="0"/>
                  <a:t>(za dovoljno veliku </a:t>
                </a:r>
                <a:r>
                  <a:rPr lang="hr-HR" dirty="0" err="1"/>
                  <a:t>const</a:t>
                </a:r>
                <a:r>
                  <a:rPr lang="hr-HR" dirty="0"/>
                  <a:t>. </a:t>
                </a:r>
                <a14:m>
                  <m:oMath xmlns:m="http://schemas.openxmlformats.org/officeDocument/2006/math">
                    <m:r>
                      <a:rPr lang="hr-HR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hr-HR" dirty="0"/>
                  <a:t>,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hr-HR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r-HR" dirty="0"/>
                  <a:t> postaje manji od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r-H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hr-HR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hr-HR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hr-HR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hr-HR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r-HR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hr-HR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hr-HR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r-HR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hr-HR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hr-HR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hr-HR" sz="2400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6F7624-9849-7581-DE53-E08F3F87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9" y="263527"/>
            <a:ext cx="11585542" cy="1450757"/>
          </a:xfrm>
        </p:spPr>
        <p:txBody>
          <a:bodyPr/>
          <a:lstStyle/>
          <a:p>
            <a:pPr algn="ctr"/>
            <a:r>
              <a:rPr lang="hr-HR" dirty="0"/>
              <a:t>Analiza složenosti u prosječnom slučaju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9028" y="1714284"/>
                <a:ext cx="11149263" cy="46063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r-HR" dirty="0"/>
                  <a:t>Pretp. da sve permutacije polja kojeg treba sortirat </a:t>
                </a:r>
                <a:r>
                  <a:rPr lang="hr-HR" dirty="0" err="1"/>
                  <a:t>quick</a:t>
                </a:r>
                <a:r>
                  <a:rPr lang="hr-HR" dirty="0"/>
                  <a:t> </a:t>
                </a:r>
                <a:r>
                  <a:rPr lang="hr-HR" dirty="0" err="1"/>
                  <a:t>sort</a:t>
                </a:r>
                <a:r>
                  <a:rPr lang="hr-HR" dirty="0"/>
                  <a:t> jednako vjerojatne</a:t>
                </a:r>
              </a:p>
              <a:p>
                <a:r>
                  <a:rPr lang="hr-HR" dirty="0"/>
                  <a:t>Oznaka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𝑎𝑣𝑔</m:t>
                        </m:r>
                      </m:sub>
                    </m:sSub>
                    <m:r>
                      <a:rPr lang="hr-HR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r-HR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r-HR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hr-HR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hr-HR" dirty="0">
                    <a:sym typeface="Wingdings" panose="05000000000000000000" pitchFamily="2" charset="2"/>
                  </a:rPr>
                  <a:t></a:t>
                </a:r>
                <a:r>
                  <a:rPr lang="hr-HR" dirty="0"/>
                  <a:t> očekivano vrijeme za sortiranje polja duljine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r-HR" dirty="0"/>
                  <a:t> elemenata</a:t>
                </a:r>
              </a:p>
              <a:p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hr-HR" dirty="0"/>
                  <a:t> </a:t>
                </a:r>
                <a:r>
                  <a:rPr lang="hr-HR" dirty="0" err="1"/>
                  <a:t>const</a:t>
                </a:r>
                <a:r>
                  <a:rPr lang="hr-HR" dirty="0"/>
                  <a:t>.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hr-HR" dirty="0"/>
                  <a:t> takva da za </a:t>
                </a:r>
                <a14:m>
                  <m:oMath xmlns:m="http://schemas.openxmlformats.org/officeDocument/2006/math">
                    <m:r>
                      <a:rPr lang="hr-HR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hr-HR" dirty="0"/>
                  <a:t> vrijedi sljedeće: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r-HR" sz="1800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r>
                  <a:rPr lang="hr-HR" dirty="0"/>
                  <a:t>Izbor stožera te razvrstavanje elemenata: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hr-HR" sz="1800" b="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hr-HR" sz="1800" b="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sz="1800" b="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hr-HR" sz="1800" b="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𝑐𝑜𝑛𝑠𝑡</m:t>
                      </m:r>
                      <m:r>
                        <a:rPr lang="hr-HR" sz="1800" b="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hr-HR" sz="1800" b="0" kern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hr-HR" dirty="0"/>
                  <a:t>Uz ovo uzimajući i vrijeme sortiranja dva pod-polja za </a:t>
                </a:r>
                <a14:m>
                  <m:oMath xmlns:m="http://schemas.openxmlformats.org/officeDocument/2006/math">
                    <m:r>
                      <a:rPr lang="hr-HR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r-HR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≥2</m:t>
                    </m:r>
                  </m:oMath>
                </a14:m>
                <a:r>
                  <a:rPr lang="hr-HR" sz="18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vrijedi sljedeće: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hr-H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hr-HR" sz="1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hr-HR" dirty="0"/>
              </a:p>
              <a:p>
                <a:r>
                  <a:rPr lang="hr-HR" dirty="0"/>
                  <a:t>Sumu možemo rastaviti na dvije sume koje će biti jednake: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r-H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hr-H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r-HR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𝑎𝑣𝑔</m:t>
                              </m:r>
                            </m:sub>
                          </m:sSub>
                          <m:d>
                            <m:dPr>
                              <m:ctrlPr>
                                <a:rPr lang="hr-H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r-HR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lang="hr-HR" sz="1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hr-HR" dirty="0"/>
              </a:p>
              <a:p>
                <a:pPr marL="0" indent="0">
                  <a:buNone/>
                </a:pPr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9028" y="1714284"/>
                <a:ext cx="11149263" cy="4606305"/>
              </a:xfrm>
              <a:blipFill>
                <a:blip r:embed="rId3"/>
                <a:stretch>
                  <a:fillRect l="-1367" t="-185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6F7624-9849-7581-DE53-E08F3F87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9" y="263527"/>
            <a:ext cx="11585542" cy="1450757"/>
          </a:xfrm>
        </p:spPr>
        <p:txBody>
          <a:bodyPr/>
          <a:lstStyle/>
          <a:p>
            <a:pPr algn="ctr"/>
            <a:r>
              <a:rPr lang="hr-HR" dirty="0"/>
              <a:t>Analiza složenosti u prosječnom slučaju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Odaberemo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dirty="0"/>
                  <a:t>tako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dirty="0"/>
                  <a:t>te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=2⋅(</m:t>
                    </m:r>
                    <m:r>
                      <a:rPr lang="hr-HR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hr-HR" dirty="0"/>
                  <a:t> moguć dokaz da za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hr-HR"/>
                      <m:t>≥</m:t>
                    </m:r>
                    <m:r>
                      <m:rPr>
                        <m:nor/>
                      </m:rPr>
                      <a:rPr lang="hr-HR" b="0" i="0" smtClean="0"/>
                      <m:t>2</m:t>
                    </m:r>
                  </m:oMath>
                </a14:m>
                <a:r>
                  <a:rPr lang="hr-HR" dirty="0"/>
                  <a:t> vrijedi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hr-HR" dirty="0"/>
              </a:p>
              <a:p>
                <a:pPr marL="201168" lvl="1" indent="0">
                  <a:buNone/>
                </a:pPr>
                <a:endParaRPr lang="hr-HR" dirty="0"/>
              </a:p>
              <a:p>
                <a:r>
                  <a:rPr lang="hr-HR" dirty="0"/>
                  <a:t>Dokaz provodimo matematičkom indukcijom po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r-HR" dirty="0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hr-HR" b="0" i="0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hr-HR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hr-HR" b="0" i="0" dirty="0" smtClean="0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r>
                  <a:rPr lang="hr-HR" dirty="0"/>
                  <a:t>:</a:t>
                </a:r>
              </a:p>
              <a:p>
                <a:r>
                  <a:rPr lang="hr-HR" b="1" dirty="0"/>
                  <a:t>Baza</a:t>
                </a:r>
                <a:r>
                  <a:rPr lang="hr-HR" dirty="0"/>
                  <a:t>: Za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hr-HR" dirty="0"/>
                  <a:t>zbog nejednakosti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i="0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r-HR" dirty="0"/>
                  <a:t> i činjenice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2≈0.69314</m:t>
                        </m:r>
                      </m:e>
                    </m:func>
                  </m:oMath>
                </a14:m>
                <a:r>
                  <a:rPr lang="hr-HR" dirty="0"/>
                  <a:t> imamo: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+2⋅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⋅2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hr-HR" dirty="0"/>
              </a:p>
              <a:p>
                <a:r>
                  <a:rPr lang="hr-HR" b="1" dirty="0"/>
                  <a:t>Pretpostavka</a:t>
                </a:r>
                <a:r>
                  <a:rPr lang="hr-HR" dirty="0"/>
                  <a:t>: Za bilo koji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r-HR" dirty="0"/>
                  <a:t>, </a:t>
                </a: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r-H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r-HR" dirty="0"/>
                  <a:t>, vrijedi: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i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hr-HR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r-HR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 t="-136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6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6F7624-9849-7581-DE53-E08F3F87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9" y="263527"/>
            <a:ext cx="11585542" cy="1450757"/>
          </a:xfrm>
        </p:spPr>
        <p:txBody>
          <a:bodyPr/>
          <a:lstStyle/>
          <a:p>
            <a:pPr algn="ctr"/>
            <a:r>
              <a:rPr lang="hr-HR" dirty="0"/>
              <a:t>Analiza složenosti u prosječnom slučaju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06940"/>
              </a:xfrm>
            </p:spPr>
            <p:txBody>
              <a:bodyPr/>
              <a:lstStyle/>
              <a:p>
                <a:r>
                  <a:rPr lang="hr-HR" b="1" dirty="0"/>
                  <a:t>Korak</a:t>
                </a:r>
                <a:r>
                  <a:rPr lang="hr-HR" dirty="0"/>
                  <a:t>: Kombinirajući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r-H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i="0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i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r-HR" dirty="0"/>
                  <a:t> i pretp. mat. ind. te zbog izbora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hr-HR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r-H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hr-H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r-HR" i="1" dirty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latin typeface="Cambria Math" panose="02040503050406030204" pitchFamily="18" charset="0"/>
                          </a:rPr>
                          <m:t>4⋅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hr-H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i="1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r-H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hr-HR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r-HR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hr-H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func>
                      </m:e>
                    </m:nary>
                  </m:oMath>
                </a14:m>
                <a:endParaRPr lang="hr-HR" dirty="0"/>
              </a:p>
              <a:p>
                <a:pPr algn="ctr"/>
                <a:r>
                  <a:rPr lang="hr-HR" dirty="0"/>
                  <a:t>(sumu možemo shvatiti kao donju aproks. površine ispod krivulje fje </a:t>
                </a:r>
                <a14:m>
                  <m:oMath xmlns:m="http://schemas.openxmlformats.org/officeDocument/2006/math">
                    <m:r>
                      <a:rPr lang="hr-H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hr-HR" b="1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hr-HR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hr-H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hr-HR" dirty="0"/>
                  <a:t> na </a:t>
                </a:r>
                <a:r>
                  <a:rPr lang="hr-HR" b="1" dirty="0"/>
                  <a:t>int. od </a:t>
                </a:r>
                <a14:m>
                  <m:oMath xmlns:m="http://schemas.openxmlformats.org/officeDocument/2006/math">
                    <m:r>
                      <a:rPr lang="hr-HR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hr-HR" b="1" dirty="0"/>
                  <a:t> do </a:t>
                </a:r>
                <a14:m>
                  <m:oMath xmlns:m="http://schemas.openxmlformats.org/officeDocument/2006/math">
                    <m:r>
                      <a:rPr lang="hr-HR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r-HR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4⋅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hr-H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r-HR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hr-H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r-HR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r-HR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r-HR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hr-HR" dirty="0"/>
              </a:p>
              <a:p>
                <a:pPr algn="ctr"/>
                <a:r>
                  <a:rPr lang="hr-HR" dirty="0"/>
                  <a:t>(...nakon rješavanja integrala dobivamo sljedeće...)</a:t>
                </a:r>
              </a:p>
              <a:p>
                <a:pPr algn="ctr"/>
                <a:r>
                  <a:rPr lang="hr-HR" dirty="0"/>
                  <a:t>=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⋅[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hr-HR" dirty="0"/>
              </a:p>
              <a:p>
                <a:pPr algn="ctr"/>
                <a:r>
                  <a:rPr lang="hr-HR" dirty="0"/>
                  <a:t>(...Vrijedi da je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&lt;0…)</m:t>
                    </m:r>
                  </m:oMath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06940"/>
              </a:xfrm>
              <a:blipFill>
                <a:blip r:embed="rId3"/>
                <a:stretch>
                  <a:fillRect l="-606" r="-12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6F7624-9849-7581-DE53-E08F3F87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09" y="263527"/>
            <a:ext cx="11585542" cy="1450757"/>
          </a:xfrm>
        </p:spPr>
        <p:txBody>
          <a:bodyPr/>
          <a:lstStyle/>
          <a:p>
            <a:pPr algn="ctr"/>
            <a:r>
              <a:rPr lang="hr-HR" dirty="0"/>
              <a:t>Analiza složenosti u prosječnom slučaju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06940"/>
              </a:xfrm>
            </p:spPr>
            <p:txBody>
              <a:bodyPr/>
              <a:lstStyle/>
              <a:p>
                <a:r>
                  <a:rPr lang="hr-HR" dirty="0"/>
                  <a:t>...nastavak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r-HR" b="0" dirty="0"/>
              </a:p>
              <a:p>
                <a:pPr algn="ctr"/>
                <a:r>
                  <a:rPr lang="hr-HR" dirty="0"/>
                  <a:t>(...Koristimo da je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=2⋅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endParaRPr lang="hr-HR" b="0" dirty="0"/>
              </a:p>
              <a:p>
                <a:pPr algn="ctr"/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2⋅</m:t>
                            </m:r>
                            <m:d>
                              <m:dPr>
                                <m:ctrlP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r-H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r-HR" dirty="0"/>
              </a:p>
              <a:p>
                <a:pPr algn="ctr"/>
                <a:r>
                  <a:rPr lang="hr-HR" dirty="0"/>
                  <a:t>(...Vrijedi da je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4⋅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hr-HR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hr-HR" dirty="0"/>
                  <a:t> i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≥2⋅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endParaRPr lang="hr-HR" dirty="0"/>
              </a:p>
              <a:p>
                <a:pPr algn="ctr"/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hr-HR" b="0" i="1" smtClean="0">
                        <a:latin typeface="Cambria Math" panose="02040503050406030204" pitchFamily="18" charset="0"/>
                      </a:rPr>
                      <m:t>−2⋅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hr-HR" b="0" dirty="0"/>
              </a:p>
              <a:p>
                <a:pPr algn="ctr"/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r-H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hr-HR" dirty="0"/>
              </a:p>
              <a:p>
                <a:r>
                  <a:rPr lang="hr-HR" dirty="0"/>
                  <a:t>Dokazan korak indukcije								</a:t>
                </a:r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hr-HR" dirty="0"/>
                  <a:t>							</a:t>
                </a:r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C450FC42-29FD-78AE-95E9-84D883BBB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06940"/>
              </a:xfrm>
              <a:blipFill>
                <a:blip r:embed="rId3"/>
                <a:stretch>
                  <a:fillRect l="-606" t="-148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459990-091E-246A-6179-5D906A1A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SADRŽAJ</a:t>
            </a:r>
            <a:endParaRPr lang="hr-HR" sz="5400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6190FBA-5C45-7B67-0137-FC2EE7548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1721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hr-HR" sz="2400" dirty="0"/>
              <a:t>Klasičan </a:t>
            </a:r>
            <a:r>
              <a:rPr lang="hr-HR" sz="2400" dirty="0" err="1"/>
              <a:t>sort</a:t>
            </a:r>
            <a:endParaRPr lang="hr-HR" sz="2400" dirty="0"/>
          </a:p>
          <a:p>
            <a:pPr lvl="1"/>
            <a:r>
              <a:rPr lang="hr-HR" sz="2000" dirty="0"/>
              <a:t>Opis</a:t>
            </a:r>
          </a:p>
          <a:p>
            <a:pPr lvl="1"/>
            <a:r>
              <a:rPr lang="hr-HR" sz="2000" dirty="0"/>
              <a:t>Primjer</a:t>
            </a:r>
          </a:p>
          <a:p>
            <a:pPr lvl="1"/>
            <a:r>
              <a:rPr lang="hr-HR" sz="2000" dirty="0"/>
              <a:t>Složenost</a:t>
            </a:r>
          </a:p>
          <a:p>
            <a:r>
              <a:rPr lang="hr-HR" sz="2400" dirty="0" err="1"/>
              <a:t>Quick</a:t>
            </a:r>
            <a:r>
              <a:rPr lang="hr-HR" sz="2400" dirty="0"/>
              <a:t> </a:t>
            </a:r>
            <a:r>
              <a:rPr lang="hr-HR" sz="2400" dirty="0" err="1"/>
              <a:t>sort</a:t>
            </a:r>
            <a:endParaRPr lang="hr-HR" sz="2400" dirty="0"/>
          </a:p>
          <a:p>
            <a:pPr lvl="1"/>
            <a:r>
              <a:rPr lang="hr-HR" sz="2000" dirty="0"/>
              <a:t>Opis</a:t>
            </a:r>
          </a:p>
          <a:p>
            <a:pPr lvl="1"/>
            <a:r>
              <a:rPr lang="hr-HR" sz="2000" dirty="0"/>
              <a:t>Primjer</a:t>
            </a:r>
          </a:p>
          <a:p>
            <a:pPr lvl="1"/>
            <a:r>
              <a:rPr lang="hr-HR" sz="2000" dirty="0"/>
              <a:t>Složenost</a:t>
            </a:r>
          </a:p>
          <a:p>
            <a:r>
              <a:rPr lang="hr-HR" sz="2400" dirty="0"/>
              <a:t>Usporedba</a:t>
            </a:r>
          </a:p>
          <a:p>
            <a:r>
              <a:rPr lang="hr-HR" sz="2400" dirty="0"/>
              <a:t>Testiranje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6384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F2B8381-6AE0-F9C5-24CD-8B5BC82D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9FF24A1-73ED-0B2A-85CB-EE90A40539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dirty="0"/>
                  <a:t>Složenost: </a:t>
                </a:r>
              </a:p>
              <a:p>
                <a:pPr lvl="1"/>
                <a:r>
                  <a:rPr lang="hr-HR" dirty="0"/>
                  <a:t>Klasičan </a:t>
                </a:r>
                <a:r>
                  <a:rPr lang="hr-HR" dirty="0" err="1"/>
                  <a:t>sort</a:t>
                </a:r>
                <a:r>
                  <a:rPr lang="hr-HR" dirty="0"/>
                  <a:t> ima složenost: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dirty="0"/>
                  <a:t>(ujedno i najgora složenost </a:t>
                </a:r>
                <a:r>
                  <a:rPr lang="hr-HR" dirty="0" err="1"/>
                  <a:t>quick</a:t>
                </a:r>
                <a:r>
                  <a:rPr lang="hr-HR" dirty="0"/>
                  <a:t> sorta)</a:t>
                </a:r>
              </a:p>
              <a:p>
                <a:pPr lvl="1"/>
                <a:r>
                  <a:rPr lang="hr-HR" dirty="0" err="1"/>
                  <a:t>Quick</a:t>
                </a:r>
                <a:r>
                  <a:rPr lang="hr-HR" dirty="0"/>
                  <a:t> </a:t>
                </a:r>
                <a:r>
                  <a:rPr lang="hr-HR" dirty="0" err="1"/>
                  <a:t>sort</a:t>
                </a:r>
                <a:r>
                  <a:rPr lang="hr-HR" dirty="0"/>
                  <a:t> ima prosječnu složenost: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r-H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hr-HR" b="0" dirty="0"/>
                  <a:t> </a:t>
                </a:r>
                <a14:m>
                  <m:oMath xmlns:m="http://schemas.openxmlformats.org/officeDocument/2006/math"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hr-HR" b="0" dirty="0"/>
                  <a:t>brže od klasičnog sorta</a:t>
                </a:r>
              </a:p>
              <a:p>
                <a:pPr marL="0" indent="0">
                  <a:buNone/>
                </a:pPr>
                <a:r>
                  <a:rPr lang="hr-HR" dirty="0"/>
                  <a:t>U praktičnim primjenama </a:t>
                </a:r>
                <a:r>
                  <a:rPr lang="hr-HR" dirty="0" err="1"/>
                  <a:t>quick</a:t>
                </a:r>
                <a:r>
                  <a:rPr lang="hr-HR" dirty="0"/>
                  <a:t> </a:t>
                </a:r>
                <a:r>
                  <a:rPr lang="hr-HR" dirty="0" err="1"/>
                  <a:t>sort</a:t>
                </a:r>
                <a:r>
                  <a:rPr lang="hr-HR" dirty="0"/>
                  <a:t> ima bolje vrijeme izvršavanja od klasičnog sorta</a:t>
                </a:r>
              </a:p>
              <a:p>
                <a:r>
                  <a:rPr lang="hr-HR" dirty="0"/>
                  <a:t>Implementacija:</a:t>
                </a:r>
              </a:p>
              <a:p>
                <a:pPr lvl="1"/>
                <a:r>
                  <a:rPr lang="hr-HR" dirty="0"/>
                  <a:t>Jednostavna implementacija klasičnog sorta i razumijevanje koda</a:t>
                </a:r>
              </a:p>
              <a:p>
                <a:pPr lvl="1"/>
                <a:r>
                  <a:rPr lang="hr-HR" dirty="0"/>
                  <a:t>Zahtjevnija implementacija </a:t>
                </a:r>
                <a:r>
                  <a:rPr lang="hr-HR" dirty="0" err="1"/>
                  <a:t>quick</a:t>
                </a:r>
                <a:r>
                  <a:rPr lang="hr-HR" dirty="0"/>
                  <a:t> sorta</a:t>
                </a:r>
              </a:p>
              <a:p>
                <a:r>
                  <a:rPr lang="hr-HR" dirty="0"/>
                  <a:t>Memorija:</a:t>
                </a:r>
              </a:p>
              <a:p>
                <a:pPr lvl="1"/>
                <a:r>
                  <a:rPr lang="hr-HR" dirty="0"/>
                  <a:t>Klasičan </a:t>
                </a:r>
                <a:r>
                  <a:rPr lang="hr-HR" dirty="0" err="1"/>
                  <a:t>sort</a:t>
                </a:r>
                <a:r>
                  <a:rPr lang="hr-HR" dirty="0"/>
                  <a:t> ne zahtijeva dodatnu memoriju (osim za pohranu podataka)</a:t>
                </a:r>
              </a:p>
              <a:p>
                <a:pPr lvl="1"/>
                <a:r>
                  <a:rPr lang="hr-HR" dirty="0" err="1"/>
                  <a:t>Quick</a:t>
                </a:r>
                <a:r>
                  <a:rPr lang="hr-HR" dirty="0"/>
                  <a:t> </a:t>
                </a:r>
                <a:r>
                  <a:rPr lang="hr-HR" dirty="0" err="1"/>
                  <a:t>sort</a:t>
                </a:r>
                <a:r>
                  <a:rPr lang="hr-HR" dirty="0"/>
                  <a:t> zahtijeva memorija za rekurzivne pozive i Stog za pohranu podataka</a:t>
                </a:r>
              </a:p>
              <a:p>
                <a:pPr lvl="1"/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E9FF24A1-73ED-0B2A-85CB-EE90A4053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320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8C25631-0639-D3FB-C67C-C6EC66EA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Testiranje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A7C0E698-3DF9-D3B5-AEF6-010F451BD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r-HR" sz="2400" dirty="0"/>
                  <a:t>Specifikacije računala:</a:t>
                </a:r>
              </a:p>
              <a:p>
                <a:pPr lvl="1"/>
                <a:r>
                  <a:rPr lang="hr-HR" sz="2000" dirty="0"/>
                  <a:t>Procesor:  Intel(R) Core(TM) i3-1005G1 CPU @ 1.20GHz</a:t>
                </a:r>
              </a:p>
              <a:p>
                <a:pPr lvl="1"/>
                <a:r>
                  <a:rPr lang="hr-HR" sz="2000" dirty="0"/>
                  <a:t>Instalirana memorija (RAM): 8,00 GB</a:t>
                </a:r>
              </a:p>
              <a:p>
                <a:pPr lvl="1"/>
                <a:r>
                  <a:rPr lang="hr-HR" sz="2000" dirty="0"/>
                  <a:t>Vrsta sustava: 64-bitni operacijski sustav, procesor x64</a:t>
                </a:r>
              </a:p>
              <a:p>
                <a:pPr lvl="1"/>
                <a:endParaRPr lang="hr-HR" sz="2000" dirty="0"/>
              </a:p>
              <a:p>
                <a:r>
                  <a:rPr lang="hr-HR" sz="2400" dirty="0"/>
                  <a:t>Programski jezik C</a:t>
                </a:r>
              </a:p>
              <a:p>
                <a:r>
                  <a:rPr lang="hr-HR" sz="2400" dirty="0"/>
                  <a:t>Program: </a:t>
                </a:r>
                <a:r>
                  <a:rPr lang="hr-HR" sz="2400" dirty="0" err="1"/>
                  <a:t>Code</a:t>
                </a:r>
                <a:r>
                  <a:rPr lang="hr-HR" sz="2400" dirty="0"/>
                  <a:t>::</a:t>
                </a:r>
                <a:r>
                  <a:rPr lang="hr-HR" sz="2400" dirty="0" err="1"/>
                  <a:t>Blocks</a:t>
                </a:r>
                <a:endParaRPr lang="hr-HR" sz="2400" dirty="0"/>
              </a:p>
              <a:p>
                <a:pPr marL="0" indent="0">
                  <a:buNone/>
                </a:pPr>
                <a:r>
                  <a:rPr lang="hr-HR" sz="2400" dirty="0"/>
                  <a:t>1. Testiranja provedena jednom za duljine niza </a:t>
                </a:r>
                <a14:m>
                  <m:oMath xmlns:m="http://schemas.openxmlformats.org/officeDocument/2006/math">
                    <m:r>
                      <a:rPr lang="hr-HR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r-HR" sz="2400" dirty="0"/>
                  <a:t> </a:t>
                </a:r>
              </a:p>
              <a:p>
                <a:pPr marL="0" indent="0">
                  <a:buNone/>
                </a:pPr>
                <a:r>
                  <a:rPr lang="hr-HR" sz="2400" dirty="0"/>
                  <a:t>2. Testiranja provedena 1000 puta za prosječnu složenost </a:t>
                </a:r>
                <a:r>
                  <a:rPr lang="hr-HR" sz="2400" dirty="0" err="1"/>
                  <a:t>quick</a:t>
                </a:r>
                <a:r>
                  <a:rPr lang="hr-HR" sz="2400" dirty="0"/>
                  <a:t> sorta</a:t>
                </a:r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A7C0E698-3DF9-D3B5-AEF6-010F451BD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2121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04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78F55A-DAB3-E456-7B1A-5B638C813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r-HR"/>
              <a:t>Sortiranje niza nasumičnih brojeva (1)</a:t>
            </a:r>
            <a:endParaRPr lang="hr-HR" dirty="0"/>
          </a:p>
        </p:txBody>
      </p:sp>
      <p:pic>
        <p:nvPicPr>
          <p:cNvPr id="7" name="Rezervirano mjesto sadržaja 6">
            <a:extLst>
              <a:ext uri="{FF2B5EF4-FFF2-40B4-BE49-F238E27FC236}">
                <a16:creationId xmlns:a16="http://schemas.microsoft.com/office/drawing/2014/main" id="{97888D02-D14B-6F37-A09C-EDD1A925B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56332"/>
            <a:ext cx="6809112" cy="3797831"/>
          </a:xfrm>
          <a:prstGeom prst="rect">
            <a:avLst/>
          </a:prstGeom>
        </p:spPr>
      </p:pic>
      <p:graphicFrame>
        <p:nvGraphicFramePr>
          <p:cNvPr id="10" name="Tablica 9">
            <a:extLst>
              <a:ext uri="{FF2B5EF4-FFF2-40B4-BE49-F238E27FC236}">
                <a16:creationId xmlns:a16="http://schemas.microsoft.com/office/drawing/2014/main" id="{32D376AD-E37B-8CA7-1561-B283986EB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533436"/>
              </p:ext>
            </p:extLst>
          </p:nvPr>
        </p:nvGraphicFramePr>
        <p:xfrm>
          <a:off x="6809113" y="2056332"/>
          <a:ext cx="5382886" cy="3634348"/>
        </p:xfrm>
        <a:graphic>
          <a:graphicData uri="http://schemas.openxmlformats.org/drawingml/2006/table">
            <a:tbl>
              <a:tblPr firstRow="1" firstCol="1" bandRow="1"/>
              <a:tblGrid>
                <a:gridCol w="1793900">
                  <a:extLst>
                    <a:ext uri="{9D8B030D-6E8A-4147-A177-3AD203B41FA5}">
                      <a16:colId xmlns:a16="http://schemas.microsoft.com/office/drawing/2014/main" val="2121658571"/>
                    </a:ext>
                  </a:extLst>
                </a:gridCol>
                <a:gridCol w="1794493">
                  <a:extLst>
                    <a:ext uri="{9D8B030D-6E8A-4147-A177-3AD203B41FA5}">
                      <a16:colId xmlns:a16="http://schemas.microsoft.com/office/drawing/2014/main" val="2725717931"/>
                    </a:ext>
                  </a:extLst>
                </a:gridCol>
                <a:gridCol w="1794493">
                  <a:extLst>
                    <a:ext uri="{9D8B030D-6E8A-4147-A177-3AD203B41FA5}">
                      <a16:colId xmlns:a16="http://schemas.microsoft.com/office/drawing/2014/main" val="2944770830"/>
                    </a:ext>
                  </a:extLst>
                </a:gridCol>
              </a:tblGrid>
              <a:tr h="5426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Duljina niza (n)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Vrijeme za klasičan </a:t>
                      </a:r>
                      <a:r>
                        <a:rPr lang="hr-HR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hr-HR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(s)</a:t>
                      </a:r>
                      <a:endParaRPr lang="hr-H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Vrijeme za </a:t>
                      </a:r>
                      <a:r>
                        <a:rPr lang="hr-HR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quick</a:t>
                      </a:r>
                      <a:r>
                        <a:rPr lang="hr-HR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r-HR" sz="200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sort</a:t>
                      </a:r>
                      <a:r>
                        <a:rPr lang="hr-HR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(s)</a:t>
                      </a:r>
                      <a:endParaRPr lang="hr-H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69060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0,006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75307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91165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0,053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3955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0,185</a:t>
                      </a:r>
                      <a:endParaRPr lang="hr-H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3479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25000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1,495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68508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6,459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3208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hr-H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90270" algn="ctr"/>
                        </a:tabLst>
                      </a:pPr>
                      <a:r>
                        <a:rPr lang="hr-HR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22,857	</a:t>
                      </a:r>
                      <a:endParaRPr lang="hr-H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0,015</a:t>
                      </a:r>
                      <a:endParaRPr lang="hr-H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635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ACCA40-B579-0512-5C1B-7DC3021D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Sortiranje niza nasumičnih brojeva (2)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46A3DE38-8F21-09BC-1EEB-8309A271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0085"/>
            <a:ext cx="7022335" cy="3959157"/>
          </a:xfrm>
          <a:prstGeom prst="rect">
            <a:avLst/>
          </a:prstGeom>
        </p:spPr>
      </p:pic>
      <p:graphicFrame>
        <p:nvGraphicFramePr>
          <p:cNvPr id="6" name="Tablica 5">
            <a:extLst>
              <a:ext uri="{FF2B5EF4-FFF2-40B4-BE49-F238E27FC236}">
                <a16:creationId xmlns:a16="http://schemas.microsoft.com/office/drawing/2014/main" id="{2C9036B7-257C-56D2-114D-35D5D0A6D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73909"/>
              </p:ext>
            </p:extLst>
          </p:nvPr>
        </p:nvGraphicFramePr>
        <p:xfrm>
          <a:off x="7022335" y="2140084"/>
          <a:ext cx="5062828" cy="3981383"/>
        </p:xfrm>
        <a:graphic>
          <a:graphicData uri="http://schemas.openxmlformats.org/drawingml/2006/table">
            <a:tbl>
              <a:tblPr firstRow="1" firstCol="1" bandRow="1"/>
              <a:tblGrid>
                <a:gridCol w="1687238">
                  <a:extLst>
                    <a:ext uri="{9D8B030D-6E8A-4147-A177-3AD203B41FA5}">
                      <a16:colId xmlns:a16="http://schemas.microsoft.com/office/drawing/2014/main" val="3074241263"/>
                    </a:ext>
                  </a:extLst>
                </a:gridCol>
                <a:gridCol w="1687795">
                  <a:extLst>
                    <a:ext uri="{9D8B030D-6E8A-4147-A177-3AD203B41FA5}">
                      <a16:colId xmlns:a16="http://schemas.microsoft.com/office/drawing/2014/main" val="3352652413"/>
                    </a:ext>
                  </a:extLst>
                </a:gridCol>
                <a:gridCol w="1687795">
                  <a:extLst>
                    <a:ext uri="{9D8B030D-6E8A-4147-A177-3AD203B41FA5}">
                      <a16:colId xmlns:a16="http://schemas.microsoft.com/office/drawing/2014/main" val="3623220890"/>
                    </a:ext>
                  </a:extLst>
                </a:gridCol>
              </a:tblGrid>
              <a:tr h="55028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Duljina niza (n)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Vrijeme za klasičan sort (s)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Vrijeme za quick sort (s)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90697"/>
                  </a:ext>
                </a:extLst>
              </a:tr>
              <a:tr h="486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0,247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0,015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60376"/>
                  </a:ext>
                </a:extLst>
              </a:tr>
              <a:tr h="486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1,087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549186"/>
                  </a:ext>
                </a:extLst>
              </a:tr>
              <a:tr h="486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6,444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54001"/>
                  </a:ext>
                </a:extLst>
              </a:tr>
              <a:tr h="486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22,864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0,023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319575"/>
                  </a:ext>
                </a:extLst>
              </a:tr>
              <a:tr h="486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110,940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0,038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89183"/>
                  </a:ext>
                </a:extLst>
              </a:tr>
              <a:tr h="486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252,400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0,062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848521"/>
                  </a:ext>
                </a:extLst>
              </a:tr>
              <a:tr h="48698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376,341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0,069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019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9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39CB86-045E-F004-7928-A97E02E5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Sortiranje već sortiranog niza (1)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D39C1826-4292-5458-DDA2-33D723CFB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7360"/>
            <a:ext cx="7246217" cy="4585619"/>
          </a:xfrm>
          <a:prstGeom prst="rect">
            <a:avLst/>
          </a:prstGeom>
        </p:spPr>
      </p:pic>
      <p:graphicFrame>
        <p:nvGraphicFramePr>
          <p:cNvPr id="5" name="Tablica 4">
            <a:extLst>
              <a:ext uri="{FF2B5EF4-FFF2-40B4-BE49-F238E27FC236}">
                <a16:creationId xmlns:a16="http://schemas.microsoft.com/office/drawing/2014/main" id="{CCCEC8B3-0655-CF21-2552-7ED3C1D52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36332"/>
              </p:ext>
            </p:extLst>
          </p:nvPr>
        </p:nvGraphicFramePr>
        <p:xfrm>
          <a:off x="7246218" y="1949368"/>
          <a:ext cx="4945782" cy="4074780"/>
        </p:xfrm>
        <a:graphic>
          <a:graphicData uri="http://schemas.openxmlformats.org/drawingml/2006/table">
            <a:tbl>
              <a:tblPr firstRow="1" firstCol="1" bandRow="1"/>
              <a:tblGrid>
                <a:gridCol w="1648230">
                  <a:extLst>
                    <a:ext uri="{9D8B030D-6E8A-4147-A177-3AD203B41FA5}">
                      <a16:colId xmlns:a16="http://schemas.microsoft.com/office/drawing/2014/main" val="1107257687"/>
                    </a:ext>
                  </a:extLst>
                </a:gridCol>
                <a:gridCol w="1648776">
                  <a:extLst>
                    <a:ext uri="{9D8B030D-6E8A-4147-A177-3AD203B41FA5}">
                      <a16:colId xmlns:a16="http://schemas.microsoft.com/office/drawing/2014/main" val="3153870517"/>
                    </a:ext>
                  </a:extLst>
                </a:gridCol>
                <a:gridCol w="1648776">
                  <a:extLst>
                    <a:ext uri="{9D8B030D-6E8A-4147-A177-3AD203B41FA5}">
                      <a16:colId xmlns:a16="http://schemas.microsoft.com/office/drawing/2014/main" val="3121022109"/>
                    </a:ext>
                  </a:extLst>
                </a:gridCol>
              </a:tblGrid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Duljina niza(n)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Vrijeme za klasičan sort (s)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Vrijeme za quick sort (s)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80277"/>
                  </a:ext>
                </a:extLst>
              </a:tr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806605"/>
                  </a:ext>
                </a:extLst>
              </a:tr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0,015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222649"/>
                  </a:ext>
                </a:extLst>
              </a:tr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0,032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0,038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478363"/>
                  </a:ext>
                </a:extLst>
              </a:tr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0,116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0,123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245276"/>
                  </a:ext>
                </a:extLst>
              </a:tr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0,270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0,288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81764"/>
                  </a:ext>
                </a:extLst>
              </a:tr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0,476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0,459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02425"/>
                  </a:ext>
                </a:extLst>
              </a:tr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0,756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0,795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6051"/>
                  </a:ext>
                </a:extLst>
              </a:tr>
              <a:tr h="43778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1,078</a:t>
                      </a:r>
                      <a:endParaRPr lang="hr-H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1,148</a:t>
                      </a:r>
                      <a:endParaRPr lang="hr-H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55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58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E70AF4-8F68-8C0F-4455-32E99FFA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1614"/>
            <a:ext cx="9627061" cy="1074214"/>
          </a:xfrm>
        </p:spPr>
        <p:txBody>
          <a:bodyPr/>
          <a:lstStyle/>
          <a:p>
            <a:r>
              <a:rPr lang="hr-HR" dirty="0"/>
              <a:t>Sortiranje već sortiranog niza (2)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C628C656-6AA0-C842-8CBF-305D33826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326" y="1002599"/>
            <a:ext cx="9627061" cy="57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62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5A3EDE0-A5D0-CDD4-69C1-676B4790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Prosječna složenost </a:t>
            </a:r>
            <a:r>
              <a:rPr lang="hr-HR" dirty="0" err="1"/>
              <a:t>quick</a:t>
            </a:r>
            <a:r>
              <a:rPr lang="hr-HR" dirty="0"/>
              <a:t> </a:t>
            </a:r>
            <a:r>
              <a:rPr lang="hr-HR" dirty="0" err="1"/>
              <a:t>sort</a:t>
            </a:r>
            <a:r>
              <a:rPr lang="hr-HR" dirty="0"/>
              <a:t> (1)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3F1FAEA1-B67C-2E11-755F-15A4D0944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8348" y="1737360"/>
            <a:ext cx="8115303" cy="49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88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793189-D751-B893-2321-11904553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Prosječna složenost </a:t>
            </a:r>
            <a:r>
              <a:rPr lang="hr-HR" dirty="0" err="1"/>
              <a:t>quick</a:t>
            </a:r>
            <a:r>
              <a:rPr lang="hr-HR" dirty="0"/>
              <a:t> </a:t>
            </a:r>
            <a:r>
              <a:rPr lang="hr-HR" dirty="0" err="1"/>
              <a:t>sort</a:t>
            </a:r>
            <a:r>
              <a:rPr lang="hr-HR" dirty="0"/>
              <a:t> (2)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A07E828E-B871-A773-6DF3-EC848B8BD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17275"/>
            <a:ext cx="7571891" cy="4276941"/>
          </a:xfrm>
          <a:prstGeom prst="rect">
            <a:avLst/>
          </a:prstGeom>
        </p:spPr>
      </p:pic>
      <p:graphicFrame>
        <p:nvGraphicFramePr>
          <p:cNvPr id="5" name="Tablica 4">
            <a:extLst>
              <a:ext uri="{FF2B5EF4-FFF2-40B4-BE49-F238E27FC236}">
                <a16:creationId xmlns:a16="http://schemas.microsoft.com/office/drawing/2014/main" id="{390498E8-8CBF-C058-C1E2-2294C4078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18225"/>
              </p:ext>
            </p:extLst>
          </p:nvPr>
        </p:nvGraphicFramePr>
        <p:xfrm>
          <a:off x="7571891" y="1917274"/>
          <a:ext cx="4620110" cy="4340137"/>
        </p:xfrm>
        <a:graphic>
          <a:graphicData uri="http://schemas.openxmlformats.org/drawingml/2006/table">
            <a:tbl>
              <a:tblPr firstRow="1" firstCol="1" bandRow="1"/>
              <a:tblGrid>
                <a:gridCol w="2310055">
                  <a:extLst>
                    <a:ext uri="{9D8B030D-6E8A-4147-A177-3AD203B41FA5}">
                      <a16:colId xmlns:a16="http://schemas.microsoft.com/office/drawing/2014/main" val="1562085515"/>
                    </a:ext>
                  </a:extLst>
                </a:gridCol>
                <a:gridCol w="2310055">
                  <a:extLst>
                    <a:ext uri="{9D8B030D-6E8A-4147-A177-3AD203B41FA5}">
                      <a16:colId xmlns:a16="http://schemas.microsoft.com/office/drawing/2014/main" val="4198771917"/>
                    </a:ext>
                  </a:extLst>
                </a:gridCol>
              </a:tblGrid>
              <a:tr h="445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Duljina niza (n)</a:t>
                      </a:r>
                      <a:endParaRPr lang="hr-H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Prosjek u sekundama za 1000 pokretanja</a:t>
                      </a:r>
                      <a:endParaRPr lang="hr-H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73225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0,102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809439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hr-H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1,16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187566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2,516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7082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6,712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819623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14,39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395127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30,604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505543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47,98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74213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69,12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352985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95,966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741457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102,068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408041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123,545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49835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144,267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982742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167,982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75778"/>
                  </a:ext>
                </a:extLst>
              </a:tr>
              <a:tr h="2736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1000000</a:t>
                      </a:r>
                      <a:endParaRPr lang="hr-H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r-H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184,262</a:t>
                      </a:r>
                      <a:endParaRPr lang="hr-H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56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201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306CAA-F622-F92D-697F-59077730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2513F68-2E49-97DA-3C75-F36EA112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Šego, V. Programiranje 2 (vježbe) </a:t>
            </a:r>
            <a:r>
              <a:rPr lang="hr-H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https://web.math.pmf.unizg.hr/nastava/prog2/materijali/prog2-vjezbe.pdf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(datum pristupa: 4.10.2023.)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Šego, V. Programiranje 1 (vježbe) </a:t>
            </a:r>
            <a:r>
              <a:rPr lang="hr-H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https://web.math.pmf.unizg.hr/nastava/prog1/materijali/prog1-vjezbe.pdf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(datum pristupa: 4.10.2023.)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Manger, R. Strukture podataka i algoritama, Element, Zagreb, 2014.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Cormen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T. H.,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Leiserson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C. E.,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Rivest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 L., Stein, C.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Introduciton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4th </a:t>
            </a:r>
            <a:r>
              <a:rPr lang="hr-H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edition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Str. 185-205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Horvat, S. 11.22. Sortiranje – 3. dio – Složenost klasičnog i prikaz sorta izborom najmanjeg elementa </a:t>
            </a:r>
            <a:r>
              <a:rPr lang="hr-H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https://www.youtube.com/watch?v=9rHQtJD1lo4&amp;t=439s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(datum pristupa: 4.10.2023.)</a:t>
            </a:r>
          </a:p>
        </p:txBody>
      </p:sp>
    </p:spTree>
    <p:extLst>
      <p:ext uri="{BB962C8B-B14F-4D97-AF65-F5344CB8AC3E}">
        <p14:creationId xmlns:p14="http://schemas.microsoft.com/office/powerpoint/2010/main" val="426749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750B71-CC78-513C-CF9B-4CDC3DE0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Klasičan </a:t>
            </a:r>
            <a:r>
              <a:rPr lang="hr-HR" dirty="0" err="1"/>
              <a:t>sort</a:t>
            </a:r>
            <a:r>
              <a:rPr lang="hr-HR" dirty="0"/>
              <a:t> – opis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DC890228-6AF5-1E17-092D-C7D5DD4B04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hr-HR" kern="0" dirty="0">
                  <a:latin typeface="Calibri (tijelo)"/>
                  <a:ea typeface="Calibri" panose="020F0502020204030204" pitchFamily="34" charset="0"/>
                </a:endParaRPr>
              </a:p>
              <a:p>
                <a:r>
                  <a:rPr lang="hr-HR" kern="0" dirty="0">
                    <a:effectLst/>
                    <a:latin typeface="Calibri (tijelo)"/>
                    <a:ea typeface="Calibri" panose="020F0502020204030204" pitchFamily="34" charset="0"/>
                  </a:rPr>
                  <a:t>Za sve indekse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i="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hr-HR" i="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hr-HR" i="0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hr-HR" kern="0" dirty="0">
                    <a:effectLst/>
                    <a:latin typeface="Calibri (tijelo)"/>
                    <a:ea typeface="Times New Roman" panose="02020603050405020304" pitchFamily="18" charset="0"/>
                  </a:rPr>
                  <a:t> takve da je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i="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hr-HR" i="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hr-HR" i="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hr-HR" kern="0" dirty="0">
                    <a:effectLst/>
                    <a:latin typeface="Calibri (tijelo)"/>
                    <a:ea typeface="Times New Roman" panose="02020603050405020304" pitchFamily="18" charset="0"/>
                  </a:rPr>
                  <a:t> provjeri je 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i="0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hr-HR" i="0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i="0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hr-HR" kern="0" dirty="0">
                    <a:effectLst/>
                    <a:latin typeface="Calibri (tijelo)"/>
                    <a:ea typeface="Times New Roman" panose="02020603050405020304" pitchFamily="18" charset="0"/>
                  </a:rPr>
                  <a:t> (tj. jesu li brojevi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i="0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hr-HR" kern="0" dirty="0">
                    <a:effectLst/>
                    <a:latin typeface="Calibri (tijelo)"/>
                    <a:ea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r-HR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r-HR" i="0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hr-HR" kern="0" dirty="0">
                    <a:effectLst/>
                    <a:latin typeface="Calibri (tijelo)"/>
                    <a:ea typeface="Times New Roman" panose="02020603050405020304" pitchFamily="18" charset="0"/>
                  </a:rPr>
                  <a:t> u pogrešnom redoslijedu): ako da, onda ih zamijeni.</a:t>
                </a:r>
                <a:endParaRPr lang="hr-HR" dirty="0">
                  <a:latin typeface="Calibri (tijelo)"/>
                </a:endParaRPr>
              </a:p>
              <a:p>
                <a:endParaRPr lang="hr-HR" dirty="0"/>
              </a:p>
              <a:p>
                <a:r>
                  <a:rPr lang="hr-HR" dirty="0"/>
                  <a:t>Na većem indeksu, veći element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r-HR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hr-H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 (analogno za silazno sortiran niz)</a:t>
                </a:r>
              </a:p>
              <a:p>
                <a:pPr lvl="1"/>
                <a:endParaRPr lang="hr-HR" dirty="0"/>
              </a:p>
              <a:p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DC890228-6AF5-1E17-092D-C7D5DD4B0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20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zervirano mjesto sadržaja 3">
            <a:extLst>
              <a:ext uri="{FF2B5EF4-FFF2-40B4-BE49-F238E27FC236}">
                <a16:creationId xmlns:a16="http://schemas.microsoft.com/office/drawing/2014/main" id="{FC43F35A-9CA0-ABBA-1DED-D0F0950C5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65848"/>
              </p:ext>
            </p:extLst>
          </p:nvPr>
        </p:nvGraphicFramePr>
        <p:xfrm>
          <a:off x="738433" y="2364433"/>
          <a:ext cx="4681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417">
                  <a:extLst>
                    <a:ext uri="{9D8B030D-6E8A-4147-A177-3AD203B41FA5}">
                      <a16:colId xmlns:a16="http://schemas.microsoft.com/office/drawing/2014/main" val="1480806827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5672449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41428753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72624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0861"/>
                  </a:ext>
                </a:extLst>
              </a:tr>
            </a:tbl>
          </a:graphicData>
        </a:graphic>
      </p:graphicFrame>
      <p:graphicFrame>
        <p:nvGraphicFramePr>
          <p:cNvPr id="6" name="Rezervirano mjesto sadržaja 3">
            <a:extLst>
              <a:ext uri="{FF2B5EF4-FFF2-40B4-BE49-F238E27FC236}">
                <a16:creationId xmlns:a16="http://schemas.microsoft.com/office/drawing/2014/main" id="{795040AD-8C79-1557-CD98-16A1440AA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810549"/>
              </p:ext>
            </p:extLst>
          </p:nvPr>
        </p:nvGraphicFramePr>
        <p:xfrm>
          <a:off x="738433" y="3429000"/>
          <a:ext cx="4681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417">
                  <a:extLst>
                    <a:ext uri="{9D8B030D-6E8A-4147-A177-3AD203B41FA5}">
                      <a16:colId xmlns:a16="http://schemas.microsoft.com/office/drawing/2014/main" val="1480806827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5672449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41428753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72624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0861"/>
                  </a:ext>
                </a:extLst>
              </a:tr>
            </a:tbl>
          </a:graphicData>
        </a:graphic>
      </p:graphicFrame>
      <p:graphicFrame>
        <p:nvGraphicFramePr>
          <p:cNvPr id="7" name="Rezervirano mjesto sadržaja 3">
            <a:extLst>
              <a:ext uri="{FF2B5EF4-FFF2-40B4-BE49-F238E27FC236}">
                <a16:creationId xmlns:a16="http://schemas.microsoft.com/office/drawing/2014/main" id="{71F9D061-AA96-A9B4-2B79-3B557E4474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597107"/>
              </p:ext>
            </p:extLst>
          </p:nvPr>
        </p:nvGraphicFramePr>
        <p:xfrm>
          <a:off x="738433" y="4438026"/>
          <a:ext cx="4681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417">
                  <a:extLst>
                    <a:ext uri="{9D8B030D-6E8A-4147-A177-3AD203B41FA5}">
                      <a16:colId xmlns:a16="http://schemas.microsoft.com/office/drawing/2014/main" val="1480806827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5672449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41428753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72624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40861"/>
                  </a:ext>
                </a:extLst>
              </a:tr>
            </a:tbl>
          </a:graphicData>
        </a:graphic>
      </p:graphicFrame>
      <p:graphicFrame>
        <p:nvGraphicFramePr>
          <p:cNvPr id="8" name="Rezervirano mjesto sadržaja 3">
            <a:extLst>
              <a:ext uri="{FF2B5EF4-FFF2-40B4-BE49-F238E27FC236}">
                <a16:creationId xmlns:a16="http://schemas.microsoft.com/office/drawing/2014/main" id="{8B2C8114-59AE-AA76-F1AB-404A243B2E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977666"/>
              </p:ext>
            </p:extLst>
          </p:nvPr>
        </p:nvGraphicFramePr>
        <p:xfrm>
          <a:off x="738433" y="5502593"/>
          <a:ext cx="4681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417">
                  <a:extLst>
                    <a:ext uri="{9D8B030D-6E8A-4147-A177-3AD203B41FA5}">
                      <a16:colId xmlns:a16="http://schemas.microsoft.com/office/drawing/2014/main" val="1480806827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5672449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41428753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72624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08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niOkvir 12">
                <a:extLst>
                  <a:ext uri="{FF2B5EF4-FFF2-40B4-BE49-F238E27FC236}">
                    <a16:creationId xmlns:a16="http://schemas.microsoft.com/office/drawing/2014/main" id="{DA80992C-A528-7B6A-1089-EB1E60106CB4}"/>
                  </a:ext>
                </a:extLst>
              </p:cNvPr>
              <p:cNvSpPr txBox="1"/>
              <p:nvPr/>
            </p:nvSpPr>
            <p:spPr>
              <a:xfrm>
                <a:off x="471339" y="1215433"/>
                <a:ext cx="8399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2800" dirty="0"/>
                  <a:t>Primjer niza nasumičnih prirodnih brojeva za </a:t>
                </a:r>
                <a14:m>
                  <m:oMath xmlns:m="http://schemas.openxmlformats.org/officeDocument/2006/math">
                    <m:r>
                      <a:rPr lang="hr-HR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280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hr-HR" sz="2800" dirty="0"/>
              </a:p>
            </p:txBody>
          </p:sp>
        </mc:Choice>
        <mc:Fallback xmlns="">
          <p:sp>
            <p:nvSpPr>
              <p:cNvPr id="13" name="TekstniOkvir 12">
                <a:extLst>
                  <a:ext uri="{FF2B5EF4-FFF2-40B4-BE49-F238E27FC236}">
                    <a16:creationId xmlns:a16="http://schemas.microsoft.com/office/drawing/2014/main" id="{DA80992C-A528-7B6A-1089-EB1E6010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39" y="1215433"/>
                <a:ext cx="8399283" cy="523220"/>
              </a:xfrm>
              <a:prstGeom prst="rect">
                <a:avLst/>
              </a:prstGeom>
              <a:blipFill>
                <a:blip r:embed="rId2"/>
                <a:stretch>
                  <a:fillRect l="-1451" t="-10465" b="-3255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niOkvir 13">
            <a:extLst>
              <a:ext uri="{FF2B5EF4-FFF2-40B4-BE49-F238E27FC236}">
                <a16:creationId xmlns:a16="http://schemas.microsoft.com/office/drawing/2014/main" id="{DF74F910-508F-9E06-564F-B6A84915DEB5}"/>
              </a:ext>
            </a:extLst>
          </p:cNvPr>
          <p:cNvSpPr txBox="1"/>
          <p:nvPr/>
        </p:nvSpPr>
        <p:spPr>
          <a:xfrm>
            <a:off x="1106390" y="2715537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i=0</a:t>
            </a:r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C7E716AC-E3B0-8200-6347-F916A34CC665}"/>
              </a:ext>
            </a:extLst>
          </p:cNvPr>
          <p:cNvSpPr txBox="1"/>
          <p:nvPr/>
        </p:nvSpPr>
        <p:spPr>
          <a:xfrm>
            <a:off x="3453975" y="3751787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j=2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niOkvir 1">
                <a:extLst>
                  <a:ext uri="{FF2B5EF4-FFF2-40B4-BE49-F238E27FC236}">
                    <a16:creationId xmlns:a16="http://schemas.microsoft.com/office/drawing/2014/main" id="{2FAC4C2C-74CE-9C2A-3FA4-360D4084EFB6}"/>
                  </a:ext>
                </a:extLst>
              </p:cNvPr>
              <p:cNvSpPr txBox="1"/>
              <p:nvPr/>
            </p:nvSpPr>
            <p:spPr>
              <a:xfrm>
                <a:off x="6096000" y="2364433"/>
                <a:ext cx="338736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i &lt; j, ali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r>
                      <a:rPr lang="hr-HR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r-HR" dirty="0"/>
                  <a:t> zamjena</a:t>
                </a:r>
              </a:p>
            </p:txBody>
          </p:sp>
        </mc:Choice>
        <mc:Fallback xmlns="">
          <p:sp>
            <p:nvSpPr>
              <p:cNvPr id="2" name="TekstniOkvir 1">
                <a:extLst>
                  <a:ext uri="{FF2B5EF4-FFF2-40B4-BE49-F238E27FC236}">
                    <a16:creationId xmlns:a16="http://schemas.microsoft.com/office/drawing/2014/main" id="{2FAC4C2C-74CE-9C2A-3FA4-360D4084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4433"/>
                <a:ext cx="3387365" cy="391646"/>
              </a:xfrm>
              <a:prstGeom prst="rect">
                <a:avLst/>
              </a:prstGeom>
              <a:blipFill>
                <a:blip r:embed="rId3"/>
                <a:stretch>
                  <a:fillRect l="-1439" t="-7813" b="-2031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kstniOkvir 23">
            <a:extLst>
              <a:ext uri="{FF2B5EF4-FFF2-40B4-BE49-F238E27FC236}">
                <a16:creationId xmlns:a16="http://schemas.microsoft.com/office/drawing/2014/main" id="{DA4CBC71-432D-998F-D5D6-571060FE2257}"/>
              </a:ext>
            </a:extLst>
          </p:cNvPr>
          <p:cNvSpPr txBox="1"/>
          <p:nvPr/>
        </p:nvSpPr>
        <p:spPr>
          <a:xfrm>
            <a:off x="1106389" y="3795166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niOkvir 24">
                <a:extLst>
                  <a:ext uri="{FF2B5EF4-FFF2-40B4-BE49-F238E27FC236}">
                    <a16:creationId xmlns:a16="http://schemas.microsoft.com/office/drawing/2014/main" id="{3B104DC5-5429-BC9C-5390-4F51F31B36C0}"/>
                  </a:ext>
                </a:extLst>
              </p:cNvPr>
              <p:cNvSpPr txBox="1"/>
              <p:nvPr/>
            </p:nvSpPr>
            <p:spPr>
              <a:xfrm>
                <a:off x="6096000" y="3402464"/>
                <a:ext cx="338736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dirty="0"/>
                  <a:t>i &lt; j,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r-HR" dirty="0"/>
                  <a:t> OK </a:t>
                </a:r>
              </a:p>
            </p:txBody>
          </p:sp>
        </mc:Choice>
        <mc:Fallback xmlns="">
          <p:sp>
            <p:nvSpPr>
              <p:cNvPr id="25" name="TekstniOkvir 24">
                <a:extLst>
                  <a:ext uri="{FF2B5EF4-FFF2-40B4-BE49-F238E27FC236}">
                    <a16:creationId xmlns:a16="http://schemas.microsoft.com/office/drawing/2014/main" id="{3B104DC5-5429-BC9C-5390-4F51F31B3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02464"/>
                <a:ext cx="3387365" cy="391646"/>
              </a:xfrm>
              <a:prstGeom prst="rect">
                <a:avLst/>
              </a:prstGeom>
              <a:blipFill>
                <a:blip r:embed="rId4"/>
                <a:stretch>
                  <a:fillRect l="-1439" t="-6250" b="-2031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kstniOkvir 25">
            <a:extLst>
              <a:ext uri="{FF2B5EF4-FFF2-40B4-BE49-F238E27FC236}">
                <a16:creationId xmlns:a16="http://schemas.microsoft.com/office/drawing/2014/main" id="{93B30032-5561-CE9F-39EE-6A3C535967B4}"/>
              </a:ext>
            </a:extLst>
          </p:cNvPr>
          <p:cNvSpPr txBox="1"/>
          <p:nvPr/>
        </p:nvSpPr>
        <p:spPr>
          <a:xfrm>
            <a:off x="1105129" y="4814890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i=0</a:t>
            </a:r>
          </a:p>
        </p:txBody>
      </p:sp>
      <p:sp>
        <p:nvSpPr>
          <p:cNvPr id="27" name="TekstniOkvir 26">
            <a:extLst>
              <a:ext uri="{FF2B5EF4-FFF2-40B4-BE49-F238E27FC236}">
                <a16:creationId xmlns:a16="http://schemas.microsoft.com/office/drawing/2014/main" id="{15A91988-E3B9-654C-9765-2071AAAC0439}"/>
              </a:ext>
            </a:extLst>
          </p:cNvPr>
          <p:cNvSpPr txBox="1"/>
          <p:nvPr/>
        </p:nvSpPr>
        <p:spPr>
          <a:xfrm>
            <a:off x="4596189" y="4814890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j=3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niOkvir 28">
                <a:extLst>
                  <a:ext uri="{FF2B5EF4-FFF2-40B4-BE49-F238E27FC236}">
                    <a16:creationId xmlns:a16="http://schemas.microsoft.com/office/drawing/2014/main" id="{2169604B-8D10-7744-E716-DE7C3758A5A6}"/>
                  </a:ext>
                </a:extLst>
              </p:cNvPr>
              <p:cNvSpPr txBox="1"/>
              <p:nvPr/>
            </p:nvSpPr>
            <p:spPr>
              <a:xfrm>
                <a:off x="6097572" y="4427623"/>
                <a:ext cx="609442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r-HR" dirty="0"/>
                  <a:t>i &lt; j,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r-HR" dirty="0"/>
                  <a:t> zamjena </a:t>
                </a:r>
              </a:p>
            </p:txBody>
          </p:sp>
        </mc:Choice>
        <mc:Fallback xmlns="">
          <p:sp>
            <p:nvSpPr>
              <p:cNvPr id="29" name="TekstniOkvir 28">
                <a:extLst>
                  <a:ext uri="{FF2B5EF4-FFF2-40B4-BE49-F238E27FC236}">
                    <a16:creationId xmlns:a16="http://schemas.microsoft.com/office/drawing/2014/main" id="{2169604B-8D10-7744-E716-DE7C3758A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572" y="4427623"/>
                <a:ext cx="6094428" cy="391646"/>
              </a:xfrm>
              <a:prstGeom prst="rect">
                <a:avLst/>
              </a:prstGeom>
              <a:blipFill>
                <a:blip r:embed="rId5"/>
                <a:stretch>
                  <a:fillRect l="-800" t="-6154" b="-1846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kstniOkvir 29">
            <a:extLst>
              <a:ext uri="{FF2B5EF4-FFF2-40B4-BE49-F238E27FC236}">
                <a16:creationId xmlns:a16="http://schemas.microsoft.com/office/drawing/2014/main" id="{F5BDE036-4FFF-C40E-1FFF-3BD3C44BDF2E}"/>
              </a:ext>
            </a:extLst>
          </p:cNvPr>
          <p:cNvSpPr txBox="1"/>
          <p:nvPr/>
        </p:nvSpPr>
        <p:spPr>
          <a:xfrm>
            <a:off x="2247344" y="5873433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i=1</a:t>
            </a:r>
          </a:p>
        </p:txBody>
      </p:sp>
      <p:sp>
        <p:nvSpPr>
          <p:cNvPr id="31" name="TekstniOkvir 30">
            <a:extLst>
              <a:ext uri="{FF2B5EF4-FFF2-40B4-BE49-F238E27FC236}">
                <a16:creationId xmlns:a16="http://schemas.microsoft.com/office/drawing/2014/main" id="{D5A85378-728D-15F3-AC3D-6E5D8A1B71D1}"/>
              </a:ext>
            </a:extLst>
          </p:cNvPr>
          <p:cNvSpPr txBox="1"/>
          <p:nvPr/>
        </p:nvSpPr>
        <p:spPr>
          <a:xfrm>
            <a:off x="3489643" y="5873433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j=2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E8401D22-2ECF-EEC4-300D-DE0C7518F7DD}"/>
                  </a:ext>
                </a:extLst>
              </p:cNvPr>
              <p:cNvSpPr txBox="1"/>
              <p:nvPr/>
            </p:nvSpPr>
            <p:spPr>
              <a:xfrm>
                <a:off x="6097572" y="5446744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r-HR" dirty="0"/>
                  <a:t>Pomičemo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r-HR" dirty="0"/>
                  <a:t> za jedno mjesto u desno i ponovimo algoritam</a:t>
                </a:r>
              </a:p>
            </p:txBody>
          </p:sp>
        </mc:Choice>
        <mc:Fallback xmlns=""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E8401D22-2ECF-EEC4-300D-DE0C7518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572" y="5446744"/>
                <a:ext cx="6094428" cy="369332"/>
              </a:xfrm>
              <a:prstGeom prst="rect">
                <a:avLst/>
              </a:prstGeom>
              <a:blipFill>
                <a:blip r:embed="rId6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kstniOkvir 34">
            <a:extLst>
              <a:ext uri="{FF2B5EF4-FFF2-40B4-BE49-F238E27FC236}">
                <a16:creationId xmlns:a16="http://schemas.microsoft.com/office/drawing/2014/main" id="{8856C813-2317-1EED-7C83-5AC14A633235}"/>
              </a:ext>
            </a:extLst>
          </p:cNvPr>
          <p:cNvSpPr txBox="1"/>
          <p:nvPr/>
        </p:nvSpPr>
        <p:spPr>
          <a:xfrm>
            <a:off x="2247343" y="2712804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j=1</a:t>
            </a:r>
          </a:p>
        </p:txBody>
      </p:sp>
      <p:sp>
        <p:nvSpPr>
          <p:cNvPr id="36" name="TekstniOkvir 35">
            <a:extLst>
              <a:ext uri="{FF2B5EF4-FFF2-40B4-BE49-F238E27FC236}">
                <a16:creationId xmlns:a16="http://schemas.microsoft.com/office/drawing/2014/main" id="{BDDA99F9-1679-EB73-BEC7-00AAD38546AC}"/>
              </a:ext>
            </a:extLst>
          </p:cNvPr>
          <p:cNvSpPr txBox="1"/>
          <p:nvPr/>
        </p:nvSpPr>
        <p:spPr>
          <a:xfrm>
            <a:off x="122547" y="2257465"/>
            <a:ext cx="55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91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Rezervirano mjesto sadržaja 3">
            <a:extLst>
              <a:ext uri="{FF2B5EF4-FFF2-40B4-BE49-F238E27FC236}">
                <a16:creationId xmlns:a16="http://schemas.microsoft.com/office/drawing/2014/main" id="{7A7DE105-F23E-7AF8-4226-44480E61B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144180"/>
              </p:ext>
            </p:extLst>
          </p:nvPr>
        </p:nvGraphicFramePr>
        <p:xfrm>
          <a:off x="1040247" y="2132205"/>
          <a:ext cx="4681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417">
                  <a:extLst>
                    <a:ext uri="{9D8B030D-6E8A-4147-A177-3AD203B41FA5}">
                      <a16:colId xmlns:a16="http://schemas.microsoft.com/office/drawing/2014/main" val="1480806827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5672449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41428753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72624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0861"/>
                  </a:ext>
                </a:extLst>
              </a:tr>
            </a:tbl>
          </a:graphicData>
        </a:graphic>
      </p:graphicFrame>
      <p:graphicFrame>
        <p:nvGraphicFramePr>
          <p:cNvPr id="10" name="Rezervirano mjesto sadržaja 3">
            <a:extLst>
              <a:ext uri="{FF2B5EF4-FFF2-40B4-BE49-F238E27FC236}">
                <a16:creationId xmlns:a16="http://schemas.microsoft.com/office/drawing/2014/main" id="{7812D2C3-9F8F-7D6D-5234-0E011815A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554126"/>
              </p:ext>
            </p:extLst>
          </p:nvPr>
        </p:nvGraphicFramePr>
        <p:xfrm>
          <a:off x="1040247" y="3198134"/>
          <a:ext cx="4681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417">
                  <a:extLst>
                    <a:ext uri="{9D8B030D-6E8A-4147-A177-3AD203B41FA5}">
                      <a16:colId xmlns:a16="http://schemas.microsoft.com/office/drawing/2014/main" val="1480806827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5672449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41428753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72624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40861"/>
                  </a:ext>
                </a:extLst>
              </a:tr>
            </a:tbl>
          </a:graphicData>
        </a:graphic>
      </p:graphicFrame>
      <p:graphicFrame>
        <p:nvGraphicFramePr>
          <p:cNvPr id="11" name="Rezervirano mjesto sadržaja 3">
            <a:extLst>
              <a:ext uri="{FF2B5EF4-FFF2-40B4-BE49-F238E27FC236}">
                <a16:creationId xmlns:a16="http://schemas.microsoft.com/office/drawing/2014/main" id="{E10389DF-B1DD-7551-1D79-A8BF4A6B9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39568"/>
              </p:ext>
            </p:extLst>
          </p:nvPr>
        </p:nvGraphicFramePr>
        <p:xfrm>
          <a:off x="1040247" y="4205798"/>
          <a:ext cx="4681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417">
                  <a:extLst>
                    <a:ext uri="{9D8B030D-6E8A-4147-A177-3AD203B41FA5}">
                      <a16:colId xmlns:a16="http://schemas.microsoft.com/office/drawing/2014/main" val="1480806827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5672449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41428753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72624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40861"/>
                  </a:ext>
                </a:extLst>
              </a:tr>
            </a:tbl>
          </a:graphicData>
        </a:graphic>
      </p:graphicFrame>
      <p:graphicFrame>
        <p:nvGraphicFramePr>
          <p:cNvPr id="12" name="Rezervirano mjesto sadržaja 3">
            <a:extLst>
              <a:ext uri="{FF2B5EF4-FFF2-40B4-BE49-F238E27FC236}">
                <a16:creationId xmlns:a16="http://schemas.microsoft.com/office/drawing/2014/main" id="{8BA56FD5-5868-8E78-9501-E397BB424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533179"/>
              </p:ext>
            </p:extLst>
          </p:nvPr>
        </p:nvGraphicFramePr>
        <p:xfrm>
          <a:off x="1040247" y="5271727"/>
          <a:ext cx="46816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417">
                  <a:extLst>
                    <a:ext uri="{9D8B030D-6E8A-4147-A177-3AD203B41FA5}">
                      <a16:colId xmlns:a16="http://schemas.microsoft.com/office/drawing/2014/main" val="1480806827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5672449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4142875382"/>
                    </a:ext>
                  </a:extLst>
                </a:gridCol>
                <a:gridCol w="1170417">
                  <a:extLst>
                    <a:ext uri="{9D8B030D-6E8A-4147-A177-3AD203B41FA5}">
                      <a16:colId xmlns:a16="http://schemas.microsoft.com/office/drawing/2014/main" val="72624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40861"/>
                  </a:ext>
                </a:extLst>
              </a:tr>
            </a:tbl>
          </a:graphicData>
        </a:graphic>
      </p:graphicFrame>
      <p:sp>
        <p:nvSpPr>
          <p:cNvPr id="13" name="TekstniOkvir 12">
            <a:extLst>
              <a:ext uri="{FF2B5EF4-FFF2-40B4-BE49-F238E27FC236}">
                <a16:creationId xmlns:a16="http://schemas.microsoft.com/office/drawing/2014/main" id="{DA80992C-A528-7B6A-1089-EB1E60106CB4}"/>
              </a:ext>
            </a:extLst>
          </p:cNvPr>
          <p:cNvSpPr txBox="1"/>
          <p:nvPr/>
        </p:nvSpPr>
        <p:spPr>
          <a:xfrm>
            <a:off x="471339" y="1215433"/>
            <a:ext cx="839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…nastavak</a:t>
            </a:r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24220976-6301-F64B-5536-A3C37384D77F}"/>
              </a:ext>
            </a:extLst>
          </p:cNvPr>
          <p:cNvSpPr txBox="1"/>
          <p:nvPr/>
        </p:nvSpPr>
        <p:spPr>
          <a:xfrm>
            <a:off x="2605563" y="2481257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i=1</a:t>
            </a:r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31981F77-E68B-9D08-93D9-4972AA29B1BE}"/>
              </a:ext>
            </a:extLst>
          </p:cNvPr>
          <p:cNvSpPr txBox="1"/>
          <p:nvPr/>
        </p:nvSpPr>
        <p:spPr>
          <a:xfrm>
            <a:off x="3746206" y="2481257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j=2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niOkvir 18">
                <a:extLst>
                  <a:ext uri="{FF2B5EF4-FFF2-40B4-BE49-F238E27FC236}">
                    <a16:creationId xmlns:a16="http://schemas.microsoft.com/office/drawing/2014/main" id="{A6006710-C10E-C484-D45A-CA16AABDF7E1}"/>
                  </a:ext>
                </a:extLst>
              </p:cNvPr>
              <p:cNvSpPr txBox="1"/>
              <p:nvPr/>
            </p:nvSpPr>
            <p:spPr>
              <a:xfrm>
                <a:off x="6470087" y="2121802"/>
                <a:ext cx="609442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r-HR" dirty="0"/>
                  <a:t>i &lt; j,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r-HR" dirty="0"/>
                  <a:t> zamjena </a:t>
                </a:r>
              </a:p>
            </p:txBody>
          </p:sp>
        </mc:Choice>
        <mc:Fallback xmlns="">
          <p:sp>
            <p:nvSpPr>
              <p:cNvPr id="19" name="TekstniOkvir 18">
                <a:extLst>
                  <a:ext uri="{FF2B5EF4-FFF2-40B4-BE49-F238E27FC236}">
                    <a16:creationId xmlns:a16="http://schemas.microsoft.com/office/drawing/2014/main" id="{A6006710-C10E-C484-D45A-CA16AABDF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87" y="2121802"/>
                <a:ext cx="6094428" cy="391646"/>
              </a:xfrm>
              <a:prstGeom prst="rect">
                <a:avLst/>
              </a:prstGeom>
              <a:blipFill>
                <a:blip r:embed="rId2"/>
                <a:stretch>
                  <a:fillRect l="-800" t="-6250" b="-2031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kstniOkvir 19">
            <a:extLst>
              <a:ext uri="{FF2B5EF4-FFF2-40B4-BE49-F238E27FC236}">
                <a16:creationId xmlns:a16="http://schemas.microsoft.com/office/drawing/2014/main" id="{481D205E-FE1C-A8C7-27A5-3B748D6F9307}"/>
              </a:ext>
            </a:extLst>
          </p:cNvPr>
          <p:cNvSpPr txBox="1"/>
          <p:nvPr/>
        </p:nvSpPr>
        <p:spPr>
          <a:xfrm>
            <a:off x="2605562" y="3554751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i=1</a:t>
            </a:r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B63236D1-9AC6-B0D8-7A64-C8CBE2DDC44A}"/>
              </a:ext>
            </a:extLst>
          </p:cNvPr>
          <p:cNvSpPr txBox="1"/>
          <p:nvPr/>
        </p:nvSpPr>
        <p:spPr>
          <a:xfrm>
            <a:off x="4891079" y="3568974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j=3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kstniOkvir 21">
                <a:extLst>
                  <a:ext uri="{FF2B5EF4-FFF2-40B4-BE49-F238E27FC236}">
                    <a16:creationId xmlns:a16="http://schemas.microsoft.com/office/drawing/2014/main" id="{9EB65C8B-E97E-3F64-6E22-3FCE34D035DA}"/>
                  </a:ext>
                </a:extLst>
              </p:cNvPr>
              <p:cNvSpPr txBox="1"/>
              <p:nvPr/>
            </p:nvSpPr>
            <p:spPr>
              <a:xfrm>
                <a:off x="6479825" y="3177328"/>
                <a:ext cx="6094428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r-HR" dirty="0"/>
                  <a:t>i &lt; j,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r-HR" dirty="0"/>
                  <a:t> zamjena </a:t>
                </a:r>
              </a:p>
            </p:txBody>
          </p:sp>
        </mc:Choice>
        <mc:Fallback xmlns="">
          <p:sp>
            <p:nvSpPr>
              <p:cNvPr id="22" name="TekstniOkvir 21">
                <a:extLst>
                  <a:ext uri="{FF2B5EF4-FFF2-40B4-BE49-F238E27FC236}">
                    <a16:creationId xmlns:a16="http://schemas.microsoft.com/office/drawing/2014/main" id="{9EB65C8B-E97E-3F64-6E22-3FCE34D03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825" y="3177328"/>
                <a:ext cx="6094428" cy="391646"/>
              </a:xfrm>
              <a:prstGeom prst="rect">
                <a:avLst/>
              </a:prstGeom>
              <a:blipFill>
                <a:blip r:embed="rId3"/>
                <a:stretch>
                  <a:fillRect l="-900" t="-6250" b="-2031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kstniOkvir 22">
            <a:extLst>
              <a:ext uri="{FF2B5EF4-FFF2-40B4-BE49-F238E27FC236}">
                <a16:creationId xmlns:a16="http://schemas.microsoft.com/office/drawing/2014/main" id="{F6AA8EEB-1977-8D41-C805-F383D579124F}"/>
              </a:ext>
            </a:extLst>
          </p:cNvPr>
          <p:cNvSpPr txBox="1"/>
          <p:nvPr/>
        </p:nvSpPr>
        <p:spPr>
          <a:xfrm>
            <a:off x="3746205" y="4584051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i=2</a:t>
            </a:r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165F956E-ABD4-97A5-15F9-EF3AEE2499CD}"/>
              </a:ext>
            </a:extLst>
          </p:cNvPr>
          <p:cNvSpPr txBox="1"/>
          <p:nvPr/>
        </p:nvSpPr>
        <p:spPr>
          <a:xfrm>
            <a:off x="4917927" y="4575130"/>
            <a:ext cx="6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j=3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niOkvir 24">
                <a:extLst>
                  <a:ext uri="{FF2B5EF4-FFF2-40B4-BE49-F238E27FC236}">
                    <a16:creationId xmlns:a16="http://schemas.microsoft.com/office/drawing/2014/main" id="{D7D62301-7A8F-45D4-66C9-84D5F2D0F8A2}"/>
                  </a:ext>
                </a:extLst>
              </p:cNvPr>
              <p:cNvSpPr txBox="1"/>
              <p:nvPr/>
            </p:nvSpPr>
            <p:spPr>
              <a:xfrm>
                <a:off x="6470087" y="4184043"/>
                <a:ext cx="6094428" cy="668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r-HR" dirty="0"/>
                  <a:t>i &lt; j,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r-HR" dirty="0"/>
                  <a:t> </a:t>
                </a:r>
                <a14:m>
                  <m:oMath xmlns:m="http://schemas.openxmlformats.org/officeDocument/2006/math">
                    <m:r>
                      <a:rPr lang="hr-HR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hr-HR" dirty="0"/>
                  <a:t> zamjena, varijabla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r-HR" dirty="0"/>
                  <a:t> je ujedno na </a:t>
                </a:r>
                <a:br>
                  <a:rPr lang="hr-HR" dirty="0"/>
                </a:br>
                <a:r>
                  <a:rPr lang="hr-HR" dirty="0"/>
                  <a:t>predzadnjem mjestu pa smo gotovi s ovim algoritmom </a:t>
                </a:r>
              </a:p>
            </p:txBody>
          </p:sp>
        </mc:Choice>
        <mc:Fallback xmlns="">
          <p:sp>
            <p:nvSpPr>
              <p:cNvPr id="25" name="TekstniOkvir 24">
                <a:extLst>
                  <a:ext uri="{FF2B5EF4-FFF2-40B4-BE49-F238E27FC236}">
                    <a16:creationId xmlns:a16="http://schemas.microsoft.com/office/drawing/2014/main" id="{D7D62301-7A8F-45D4-66C9-84D5F2D0F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87" y="4184043"/>
                <a:ext cx="6094428" cy="668645"/>
              </a:xfrm>
              <a:prstGeom prst="rect">
                <a:avLst/>
              </a:prstGeom>
              <a:blipFill>
                <a:blip r:embed="rId4"/>
                <a:stretch>
                  <a:fillRect l="-800" t="-3636" b="-1363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kstniOkvir 25">
            <a:extLst>
              <a:ext uri="{FF2B5EF4-FFF2-40B4-BE49-F238E27FC236}">
                <a16:creationId xmlns:a16="http://schemas.microsoft.com/office/drawing/2014/main" id="{CC2A57F6-01AA-344D-401F-961FA9B7821E}"/>
              </a:ext>
            </a:extLst>
          </p:cNvPr>
          <p:cNvSpPr txBox="1"/>
          <p:nvPr/>
        </p:nvSpPr>
        <p:spPr>
          <a:xfrm>
            <a:off x="6470087" y="525942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Sortirani niz </a:t>
            </a:r>
            <a:r>
              <a:rPr lang="hr-HR" b="1" dirty="0">
                <a:sym typeface="Wingdings" panose="05000000000000000000" pitchFamily="2" charset="2"/>
              </a:rPr>
              <a:t> 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8847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1FDF5F-277E-40BF-7240-CB5392D3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535414"/>
            <a:ext cx="10058400" cy="1450757"/>
          </a:xfrm>
        </p:spPr>
        <p:txBody>
          <a:bodyPr/>
          <a:lstStyle/>
          <a:p>
            <a:r>
              <a:rPr lang="hr-HR" dirty="0"/>
              <a:t>Klasičan </a:t>
            </a:r>
            <a:r>
              <a:rPr lang="hr-HR" dirty="0" err="1"/>
              <a:t>sort</a:t>
            </a:r>
            <a:r>
              <a:rPr lang="hr-HR" dirty="0"/>
              <a:t> – primjer koda u C jeziku</a:t>
            </a:r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61F3E4F3-8EB1-CDBE-8EA6-36705550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77" y="919585"/>
            <a:ext cx="6222845" cy="60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9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22AE10-8996-D16F-F8DA-2136B5A0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Klasičan </a:t>
            </a:r>
            <a:r>
              <a:rPr lang="hr-HR" dirty="0" err="1"/>
              <a:t>sort</a:t>
            </a:r>
            <a:r>
              <a:rPr lang="hr-HR" dirty="0"/>
              <a:t> – složenost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BBED1F3A-FBBF-6A01-B3FF-070921DE9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26786"/>
              </a:xfrm>
            </p:spPr>
            <p:txBody>
              <a:bodyPr>
                <a:normAutofit/>
              </a:bodyPr>
              <a:lstStyle/>
              <a:p>
                <a:r>
                  <a:rPr lang="hr-HR" sz="2400" dirty="0"/>
                  <a:t>Radi, ali ipak loše!</a:t>
                </a:r>
              </a:p>
              <a:p>
                <a:r>
                  <a:rPr lang="hr-HR" sz="2400" dirty="0"/>
                  <a:t>U slučaju niza duljine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r-HR" sz="2400" dirty="0"/>
                  <a:t>, varijabla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r-HR" sz="2400" dirty="0"/>
                  <a:t> poprima </a:t>
                </a:r>
                <a14:m>
                  <m:oMath xmlns:m="http://schemas.openxmlformats.org/officeDocument/2006/math"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24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hr-HR" sz="2400" dirty="0"/>
                  <a:t>vrijednosti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−2&lt;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hr-HR" sz="2000" dirty="0"/>
              </a:p>
              <a:p>
                <a:pPr lvl="1"/>
                <a:endParaRPr lang="hr-H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r-HR" sz="2000" dirty="0"/>
                  <a:t>-ti element se uspoređuje s preostalih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r-HR" sz="2000" dirty="0"/>
                  <a:t> elemenata</a:t>
                </a:r>
              </a:p>
              <a:p>
                <a:pPr lvl="1"/>
                <a:r>
                  <a:rPr lang="hr-HR" sz="2000" dirty="0">
                    <a:sym typeface="Wingdings" panose="05000000000000000000" pitchFamily="2" charset="2"/>
                  </a:rPr>
                  <a:t>primjer: za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hr-HR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 →</m:t>
                    </m:r>
                  </m:oMath>
                </a14:m>
                <a:r>
                  <a:rPr lang="hr-HR" sz="2000" dirty="0"/>
                  <a:t> usporedba s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r-HR" sz="2000" dirty="0"/>
                  <a:t>-tim, za </a:t>
                </a:r>
                <a14:m>
                  <m:oMath xmlns:m="http://schemas.openxmlformats.org/officeDocument/2006/math"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hr-HR" sz="2000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BBED1F3A-FBBF-6A01-B3FF-070921DE9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26786"/>
              </a:xfrm>
              <a:blipFill>
                <a:blip r:embed="rId2"/>
                <a:stretch>
                  <a:fillRect l="-909" t="-188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39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22AE10-8996-D16F-F8DA-2136B5A0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Klasičan </a:t>
            </a:r>
            <a:r>
              <a:rPr lang="hr-HR" dirty="0" err="1"/>
              <a:t>sort</a:t>
            </a:r>
            <a:r>
              <a:rPr lang="hr-HR" dirty="0"/>
              <a:t> – složenost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BBED1F3A-FBBF-6A01-B3FF-070921DE9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916469"/>
                <a:ext cx="10058400" cy="4526786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hr-HR" sz="8000" dirty="0"/>
                  <a:t>Gledamo ukupan broj usporedbi: x[i] s x[j]</a:t>
                </a:r>
              </a:p>
              <a:p>
                <a:endParaRPr lang="hr-HR" sz="8000" dirty="0"/>
              </a:p>
              <a:p>
                <a:endParaRPr lang="hr-HR" sz="8000" dirty="0"/>
              </a:p>
              <a:p>
                <a:endParaRPr lang="hr-HR" sz="8000" dirty="0"/>
              </a:p>
              <a:p>
                <a:endParaRPr lang="hr-HR" sz="8000" dirty="0"/>
              </a:p>
              <a:p>
                <a:endParaRPr lang="hr-HR" sz="8000" dirty="0"/>
              </a:p>
              <a:p>
                <a:endParaRPr lang="hr-HR" sz="8000" dirty="0"/>
              </a:p>
              <a:p>
                <a:endParaRPr lang="hr-HR" sz="9600" dirty="0"/>
              </a:p>
              <a:p>
                <a:pPr marL="0" indent="0">
                  <a:buNone/>
                </a:pPr>
                <a:r>
                  <a:rPr lang="hr-HR" sz="9600" dirty="0"/>
                  <a:t> Podsjetnik: </a:t>
                </a:r>
                <a14:m>
                  <m:oMath xmlns:m="http://schemas.openxmlformats.org/officeDocument/2006/math">
                    <m:r>
                      <a:rPr lang="hr-HR" sz="9600" b="0" i="1" smtClean="0">
                        <a:latin typeface="Cambria Math" panose="02040503050406030204" pitchFamily="18" charset="0"/>
                      </a:rPr>
                      <m:t>1+2+…+</m:t>
                    </m:r>
                    <m:r>
                      <a:rPr lang="hr-HR" sz="9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9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r-HR" sz="9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sz="9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sz="9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hr-HR" sz="9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sz="9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hr-HR" sz="9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hr-HR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r-HR" sz="9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sz="9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hr-HR" sz="9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  <m:f>
                      <m:fPr>
                        <m:ctrlP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⋅(</m:t>
                        </m:r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−1+1)</m:t>
                        </m:r>
                      </m:num>
                      <m:den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hr-HR" sz="9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⋅</m:t>
                        </m:r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num>
                      <m:den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hr-HR" sz="9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hr-HR" sz="9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num>
                      <m:den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hr-HR" sz="9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hr-HR" sz="9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sSup>
                      <m:sSupPr>
                        <m:ctrlP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hr-HR" sz="9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hr-HR" sz="9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hr-HR" sz="9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hr-HR" sz="9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hr-HR" sz="9600" dirty="0"/>
              </a:p>
              <a:p>
                <a:endParaRPr lang="hr-HR" dirty="0"/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BBED1F3A-FBBF-6A01-B3FF-070921DE9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916469"/>
                <a:ext cx="10058400" cy="4526786"/>
              </a:xfrm>
              <a:blipFill>
                <a:blip r:embed="rId2"/>
                <a:stretch>
                  <a:fillRect l="-1152" t="-242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ica 3">
            <a:extLst>
              <a:ext uri="{FF2B5EF4-FFF2-40B4-BE49-F238E27FC236}">
                <a16:creationId xmlns:a16="http://schemas.microsoft.com/office/drawing/2014/main" id="{D7B92963-EC3D-E0B0-1415-5E28C0BC5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36245"/>
              </p:ext>
            </p:extLst>
          </p:nvPr>
        </p:nvGraphicFramePr>
        <p:xfrm>
          <a:off x="5962977" y="1845734"/>
          <a:ext cx="229490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452">
                  <a:extLst>
                    <a:ext uri="{9D8B030D-6E8A-4147-A177-3AD203B41FA5}">
                      <a16:colId xmlns:a16="http://schemas.microsoft.com/office/drawing/2014/main" val="3514568742"/>
                    </a:ext>
                  </a:extLst>
                </a:gridCol>
                <a:gridCol w="1147452">
                  <a:extLst>
                    <a:ext uri="{9D8B030D-6E8A-4147-A177-3AD203B41FA5}">
                      <a16:colId xmlns:a16="http://schemas.microsoft.com/office/drawing/2014/main" val="1737643432"/>
                    </a:ext>
                  </a:extLst>
                </a:gridCol>
              </a:tblGrid>
              <a:tr h="31834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n-1-i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710514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n –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319132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n –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847809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n –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60458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94615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6504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673879"/>
                  </a:ext>
                </a:extLst>
              </a:tr>
              <a:tr h="318342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97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022AE10-8996-D16F-F8DA-2136B5A0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Klasičan </a:t>
            </a:r>
            <a:r>
              <a:rPr lang="hr-HR" dirty="0" err="1"/>
              <a:t>sort</a:t>
            </a:r>
            <a:r>
              <a:rPr lang="hr-HR" dirty="0"/>
              <a:t> – složenost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BBED1F3A-FBBF-6A01-B3FF-070921DE9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526786"/>
              </a:xfrm>
            </p:spPr>
            <p:txBody>
              <a:bodyPr>
                <a:normAutofit/>
              </a:bodyPr>
              <a:lstStyle/>
              <a:p>
                <a:r>
                  <a:rPr lang="hr-HR" sz="2800" dirty="0"/>
                  <a:t>S prethodnog slajda dobivamo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r-H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r-HR" sz="2800" dirty="0"/>
              </a:p>
              <a:p>
                <a:endParaRPr lang="hr-HR" sz="2800" dirty="0"/>
              </a:p>
              <a:p>
                <a:r>
                  <a:rPr lang="hr-HR" sz="2800"/>
                  <a:t>Zaključujemo </a:t>
                </a:r>
                <a:r>
                  <a:rPr lang="hr-HR" sz="2800" dirty="0"/>
                  <a:t>kako je složenost upravo </a:t>
                </a:r>
                <a14:m>
                  <m:oMath xmlns:m="http://schemas.openxmlformats.org/officeDocument/2006/math">
                    <m:r>
                      <a:rPr lang="hr-HR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r-H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r-H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r-H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r-HR" sz="2800" b="0" dirty="0"/>
              </a:p>
              <a:p>
                <a:pPr lvl="1"/>
                <a:r>
                  <a:rPr lang="hr-HR" sz="2400" dirty="0"/>
                  <a:t>Klasičan </a:t>
                </a:r>
                <a:r>
                  <a:rPr lang="hr-HR" sz="2400" dirty="0" err="1"/>
                  <a:t>sort</a:t>
                </a:r>
                <a:r>
                  <a:rPr lang="hr-HR" sz="2400" dirty="0"/>
                  <a:t> ima kvadratnu složenost</a:t>
                </a:r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endParaRPr lang="hr-HR" dirty="0"/>
              </a:p>
              <a:p>
                <a:pPr marL="0" indent="0">
                  <a:buNone/>
                </a:pPr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BBED1F3A-FBBF-6A01-B3FF-070921DE9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526786"/>
              </a:xfrm>
              <a:blipFill>
                <a:blip r:embed="rId3"/>
                <a:stretch>
                  <a:fillRect l="-1212" t="-404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996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2258</TotalTime>
  <Words>2005</Words>
  <Application>Microsoft Office PowerPoint</Application>
  <PresentationFormat>Široki zaslon</PresentationFormat>
  <Paragraphs>368</Paragraphs>
  <Slides>28</Slides>
  <Notes>10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28</vt:i4>
      </vt:variant>
    </vt:vector>
  </HeadingPairs>
  <TitlesOfParts>
    <vt:vector size="34" baseType="lpstr">
      <vt:lpstr>Calibri</vt:lpstr>
      <vt:lpstr>Calibri (tijelo)</vt:lpstr>
      <vt:lpstr>Calibri Light</vt:lpstr>
      <vt:lpstr>Cambria Math</vt:lpstr>
      <vt:lpstr>Times New Roman</vt:lpstr>
      <vt:lpstr>Retrospektiva</vt:lpstr>
      <vt:lpstr>USPOREDBA SORTIRANJA: KLASIČNI SORT I  QUICK SORT</vt:lpstr>
      <vt:lpstr>SADRŽAJ</vt:lpstr>
      <vt:lpstr>Klasičan sort – opis</vt:lpstr>
      <vt:lpstr>PowerPoint prezentacija</vt:lpstr>
      <vt:lpstr>PowerPoint prezentacija</vt:lpstr>
      <vt:lpstr>Klasičan sort – primjer koda u C jeziku</vt:lpstr>
      <vt:lpstr>Klasičan sort – složenost</vt:lpstr>
      <vt:lpstr>Klasičan sort – složenost</vt:lpstr>
      <vt:lpstr>Klasičan sort – složenost</vt:lpstr>
      <vt:lpstr>Quick sort - opis</vt:lpstr>
      <vt:lpstr>PowerPoint prezentacija</vt:lpstr>
      <vt:lpstr>QuickSort – primjer koda u C jeziku</vt:lpstr>
      <vt:lpstr>Vrijeme izvršavanja algoritma quick sort</vt:lpstr>
      <vt:lpstr>Analiza složenosti u najgorem slučaju</vt:lpstr>
      <vt:lpstr> Analiza složenosti u najgorem slučaju</vt:lpstr>
      <vt:lpstr>Analiza složenosti u prosječnom slučaju</vt:lpstr>
      <vt:lpstr>Analiza složenosti u prosječnom slučaju</vt:lpstr>
      <vt:lpstr>Analiza složenosti u prosječnom slučaju</vt:lpstr>
      <vt:lpstr>Analiza složenosti u prosječnom slučaju</vt:lpstr>
      <vt:lpstr>Usporedba </vt:lpstr>
      <vt:lpstr>Testiranje </vt:lpstr>
      <vt:lpstr>Sortiranje niza nasumičnih brojeva (1)</vt:lpstr>
      <vt:lpstr>Sortiranje niza nasumičnih brojeva (2)</vt:lpstr>
      <vt:lpstr>Sortiranje već sortiranog niza (1)</vt:lpstr>
      <vt:lpstr>Sortiranje već sortiranog niza (2)</vt:lpstr>
      <vt:lpstr>Prosječna složenost quick sort (1)</vt:lpstr>
      <vt:lpstr>Prosječna složenost quick sort (2)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Dominik Horvat</dc:creator>
  <cp:lastModifiedBy>Dominik Horvat</cp:lastModifiedBy>
  <cp:revision>341</cp:revision>
  <dcterms:created xsi:type="dcterms:W3CDTF">2023-10-04T14:55:15Z</dcterms:created>
  <dcterms:modified xsi:type="dcterms:W3CDTF">2023-10-29T20:36:49Z</dcterms:modified>
</cp:coreProperties>
</file>