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73" r:id="rId12"/>
    <p:sldId id="270" r:id="rId13"/>
    <p:sldId id="271" r:id="rId14"/>
    <p:sldId id="266" r:id="rId15"/>
    <p:sldId id="272" r:id="rId16"/>
    <p:sldId id="267" r:id="rId17"/>
    <p:sldId id="27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C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4B6B2-CB6A-41D6-8AFA-1E3E6E220617}" type="datetimeFigureOut">
              <a:rPr lang="hr-HR" smtClean="0"/>
              <a:t>14.11.2024.</a:t>
            </a:fld>
            <a:endParaRPr lang="hr-HR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D92C4-803A-408C-82EF-0ED8B5BE5025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9784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 OLAP: analiza podataka po atributima/stupcima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Također i sustav za upravljanje </a:t>
            </a:r>
            <a:r>
              <a:rPr lang="hr-H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hr-H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Bazama podataka (RDBMS), uključuje i OLTP</a:t>
            </a:r>
          </a:p>
          <a:p>
            <a:endParaRPr lang="hr-HR" dirty="0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92C4-803A-408C-82EF-0ED8B5BE5025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890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E351CED-465B-40B5-ADCE-957C918F227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76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50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16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9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48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1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17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39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5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7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91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E351CED-465B-40B5-ADCE-957C918F227B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283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redshift/latest/dg/c_SQL_commands.html" TargetMode="External"/><Relationship Id="rId7" Type="http://schemas.openxmlformats.org/officeDocument/2006/relationships/image" Target="../media/image31.png"/><Relationship Id="rId2" Type="http://schemas.openxmlformats.org/officeDocument/2006/relationships/hyperlink" Target="https://aws.amazon.com/redshif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7vVmZhc4DS8" TargetMode="External"/><Relationship Id="rId5" Type="http://schemas.openxmlformats.org/officeDocument/2006/relationships/hyperlink" Target="https://medium.com/@arskrivov/the-complete-guide-to-amazon-redshift-architecture-and-its-components-e56f7d33e533" TargetMode="External"/><Relationship Id="rId4" Type="http://schemas.openxmlformats.org/officeDocument/2006/relationships/hyperlink" Target="https://aws.amazon.com/redshift/redshift-serverless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Cloud shaped hard drive with cables">
            <a:extLst>
              <a:ext uri="{FF2B5EF4-FFF2-40B4-BE49-F238E27FC236}">
                <a16:creationId xmlns:a16="http://schemas.microsoft.com/office/drawing/2014/main" id="{20666728-0407-75DE-E108-743B73093F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1722" r="-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FECA753-F87D-1D7D-59AB-C5C1CA46B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7382933" cy="5571066"/>
          </a:xfrm>
        </p:spPr>
        <p:txBody>
          <a:bodyPr>
            <a:normAutofit/>
          </a:bodyPr>
          <a:lstStyle/>
          <a:p>
            <a:r>
              <a:rPr lang="hr-HR" sz="96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Amazon </a:t>
            </a:r>
            <a:r>
              <a:rPr lang="hr-HR" sz="9600" cap="none" spc="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Redshift</a:t>
            </a:r>
            <a:r>
              <a:rPr lang="hr-HR" sz="96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br>
              <a:rPr lang="hr-HR" sz="66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hr-HR" sz="66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Skladište podataka u oblaku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52368B2-9923-DE51-BA2D-79E9A1E1D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2226" y="1070044"/>
            <a:ext cx="3984106" cy="5144489"/>
          </a:xfrm>
        </p:spPr>
        <p:txBody>
          <a:bodyPr>
            <a:normAutofit/>
          </a:bodyPr>
          <a:lstStyle/>
          <a:p>
            <a:r>
              <a:rPr lang="hr-HR" sz="2300" dirty="0">
                <a:solidFill>
                  <a:schemeClr val="tx1"/>
                </a:solidFill>
              </a:rPr>
              <a:t>Kolegij: Poslovna inteligencija</a:t>
            </a:r>
          </a:p>
          <a:p>
            <a:r>
              <a:rPr lang="hr-HR" sz="2300" dirty="0">
                <a:solidFill>
                  <a:schemeClr val="tx1"/>
                </a:solidFill>
              </a:rPr>
              <a:t>Nositelj: dr.sc. Ognjen </a:t>
            </a:r>
            <a:r>
              <a:rPr lang="hr-HR" sz="2300" dirty="0" err="1">
                <a:solidFill>
                  <a:schemeClr val="tx1"/>
                </a:solidFill>
              </a:rPr>
              <a:t>Orel</a:t>
            </a:r>
            <a:endParaRPr lang="hr-HR" sz="2300" dirty="0">
              <a:solidFill>
                <a:schemeClr val="tx1"/>
              </a:solidFill>
            </a:endParaRPr>
          </a:p>
          <a:p>
            <a:r>
              <a:rPr lang="hr-HR" sz="2300" dirty="0">
                <a:solidFill>
                  <a:schemeClr val="tx1"/>
                </a:solidFill>
              </a:rPr>
              <a:t>Izradio: Dominik Horvat</a:t>
            </a:r>
          </a:p>
          <a:p>
            <a:r>
              <a:rPr lang="hr-HR" sz="2300" dirty="0">
                <a:solidFill>
                  <a:schemeClr val="tx1"/>
                </a:solidFill>
              </a:rPr>
              <a:t>Smjer: Računarstvo i matematika</a:t>
            </a:r>
          </a:p>
          <a:p>
            <a:endParaRPr lang="hr-HR" sz="23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901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711CF1D0-1B7C-C5AD-2A1F-04437AD63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62" y="785864"/>
            <a:ext cx="12128075" cy="5286272"/>
          </a:xfrm>
        </p:spPr>
      </p:pic>
      <p:pic>
        <p:nvPicPr>
          <p:cNvPr id="15" name="Slika 14" descr="Slika na kojoj se prikazuje grafika, karmin crvena&#10;&#10;Opis je automatski generiran">
            <a:extLst>
              <a:ext uri="{FF2B5EF4-FFF2-40B4-BE49-F238E27FC236}">
                <a16:creationId xmlns:a16="http://schemas.microsoft.com/office/drawing/2014/main" id="{BCADC0B9-4EB4-04AA-3CAB-6C8830C47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939289" y="1736388"/>
            <a:ext cx="1579880" cy="9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6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255 L -0.10482 0.0706 " pathEditMode="relative" ptsTypes="AA">
                                      <p:cBhvr>
                                        <p:cTn id="1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82 0.07199 L -0.06471 0.10185 " pathEditMode="relative" rAng="0" ptsTypes="AA">
                                      <p:cBhvr>
                                        <p:cTn id="1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28 0.10463 L -0.01458 0.13727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58 0.13866 L -0.18932 -0.12083 " pathEditMode="relative" rAng="0" ptsTypes="AA">
                                      <p:cBhvr>
                                        <p:cTn id="24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7" y="-1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01 -0.12361 L 0.4401 0.31459 " pathEditMode="relative" ptsTypes="AA">
                                      <p:cBhvr>
                                        <p:cTn id="2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1 0.31459 L -0.03372 -0.08958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98" y="-2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64 -0.08958 L -0.20534 -0.03148 " pathEditMode="relative" rAng="0" ptsTypes="AA">
                                      <p:cBhvr>
                                        <p:cTn id="3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2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4 -0.0287 L -0.20612 0.05509 " pathEditMode="relative" ptsTypes="AA">
                                      <p:cBhvr>
                                        <p:cTn id="4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612 0.05648 L -0.20456 0.17292 " pathEditMode="relative" ptsTypes="AA">
                                      <p:cBhvr>
                                        <p:cTn id="44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378 0.1757 L -0.2013 0.25648 " pathEditMode="relative" ptsTypes="AA">
                                      <p:cBhvr>
                                        <p:cTn id="48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FD2B8618-B01D-60E6-A4A6-8FF269CEA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7956"/>
          <a:stretch/>
        </p:blipFill>
        <p:spPr>
          <a:xfrm>
            <a:off x="928770" y="2296290"/>
            <a:ext cx="10334457" cy="3030986"/>
          </a:xfr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C8AA8DDA-513C-B36D-73B3-373BB7254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70" y="2084832"/>
            <a:ext cx="10334457" cy="3754537"/>
          </a:xfrm>
          <a:prstGeom prst="rect">
            <a:avLst/>
          </a:prstGeom>
        </p:spPr>
      </p:pic>
      <p:sp>
        <p:nvSpPr>
          <p:cNvPr id="9" name="Naslov 1">
            <a:extLst>
              <a:ext uri="{FF2B5EF4-FFF2-40B4-BE49-F238E27FC236}">
                <a16:creationId xmlns:a16="http://schemas.microsoft.com/office/drawing/2014/main" id="{2589CA94-2C27-8854-F4D0-7F62BB7D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74" y="574422"/>
            <a:ext cx="9720072" cy="1499616"/>
          </a:xfrm>
        </p:spPr>
        <p:txBody>
          <a:bodyPr/>
          <a:lstStyle/>
          <a:p>
            <a:r>
              <a:rPr lang="hr-HR" dirty="0"/>
              <a:t>Editor v2 – PRIMJER SINTAKSE (</a:t>
            </a:r>
            <a:r>
              <a:rPr lang="hr-HR" i="1" dirty="0"/>
              <a:t>CREATE TABLE</a:t>
            </a:r>
            <a:r>
              <a:rPr lang="hr-H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944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8D89D-18B1-5F61-A9FF-2EE998F9F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0A0676A9-3693-BC50-F10E-3AAD28AC4D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457"/>
          <a:stretch/>
        </p:blipFill>
        <p:spPr bwMode="auto">
          <a:xfrm>
            <a:off x="751311" y="1900729"/>
            <a:ext cx="9743973" cy="305654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D69FEFDB-B19D-B789-73A5-1249953A3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5" y="2736424"/>
            <a:ext cx="10986823" cy="30565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Naslov 1">
            <a:extLst>
              <a:ext uri="{FF2B5EF4-FFF2-40B4-BE49-F238E27FC236}">
                <a16:creationId xmlns:a16="http://schemas.microsoft.com/office/drawing/2014/main" id="{0B73AF57-257C-CA7D-6295-BF24DB97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74" y="574422"/>
            <a:ext cx="9720072" cy="1499616"/>
          </a:xfrm>
        </p:spPr>
        <p:txBody>
          <a:bodyPr/>
          <a:lstStyle/>
          <a:p>
            <a:r>
              <a:rPr lang="hr-HR" dirty="0"/>
              <a:t>Editor v2 – upiti &amp; vizualizacija</a:t>
            </a:r>
          </a:p>
        </p:txBody>
      </p:sp>
    </p:spTree>
    <p:extLst>
      <p:ext uri="{BB962C8B-B14F-4D97-AF65-F5344CB8AC3E}">
        <p14:creationId xmlns:p14="http://schemas.microsoft.com/office/powerpoint/2010/main" val="398930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19592-885D-9A62-E4CB-2AF5EDA45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EF91FBF-1136-C083-19C1-BAA591A8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74" y="574422"/>
            <a:ext cx="9720072" cy="1499616"/>
          </a:xfrm>
        </p:spPr>
        <p:txBody>
          <a:bodyPr/>
          <a:lstStyle/>
          <a:p>
            <a:r>
              <a:rPr lang="hr-HR" dirty="0"/>
              <a:t>Editor v2 – upiti &amp; vizualizacija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2C3A6AA1-2265-6055-52EA-37FA7C89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 dirty="0"/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BDD3D554-639D-27B4-E459-DD49FE520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75" y="1862075"/>
            <a:ext cx="10662649" cy="417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lika 7" descr="Slika na kojoj se prikazuje tekst, snimka zaslona, softver, Multimedijski softver&#10;&#10;Opis je automatski generiran">
            <a:extLst>
              <a:ext uri="{FF2B5EF4-FFF2-40B4-BE49-F238E27FC236}">
                <a16:creationId xmlns:a16="http://schemas.microsoft.com/office/drawing/2014/main" id="{897E441E-D23E-AE54-B098-123345E2A4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75" y="1854003"/>
            <a:ext cx="10662648" cy="44553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78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125D4-D786-C0A0-B5B4-7FB8DBE0E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4DD72EB-B062-C6DA-1FA9-6C0E460A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D94DA0A6-7766-6037-5D0B-8D465F760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59" y="1996682"/>
            <a:ext cx="10619881" cy="4276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2519CE65-9CE7-FD20-302A-9D9CE56E4D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"/>
          <a:stretch/>
        </p:blipFill>
        <p:spPr bwMode="auto">
          <a:xfrm>
            <a:off x="2268201" y="2286000"/>
            <a:ext cx="8714069" cy="442677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Naslov 1">
            <a:extLst>
              <a:ext uri="{FF2B5EF4-FFF2-40B4-BE49-F238E27FC236}">
                <a16:creationId xmlns:a16="http://schemas.microsoft.com/office/drawing/2014/main" id="{EE8D1D80-7B4E-6084-C4D6-5B86D9F6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74" y="574422"/>
            <a:ext cx="9720072" cy="1499616"/>
          </a:xfrm>
        </p:spPr>
        <p:txBody>
          <a:bodyPr/>
          <a:lstStyle/>
          <a:p>
            <a:r>
              <a:rPr lang="hr-HR" dirty="0"/>
              <a:t>Editor v2 – upiti &amp; vizualizacija</a:t>
            </a:r>
          </a:p>
        </p:txBody>
      </p:sp>
    </p:spTree>
    <p:extLst>
      <p:ext uri="{BB962C8B-B14F-4D97-AF65-F5344CB8AC3E}">
        <p14:creationId xmlns:p14="http://schemas.microsoft.com/office/powerpoint/2010/main" val="372341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10B2F-DCFE-A308-D2C0-F9F9AF2FA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 descr="Slika na kojoj se prikazuje tekst, snimka zaslona, broj, Font&#10;&#10;Opis je automatski generiran">
            <a:extLst>
              <a:ext uri="{FF2B5EF4-FFF2-40B4-BE49-F238E27FC236}">
                <a16:creationId xmlns:a16="http://schemas.microsoft.com/office/drawing/2014/main" id="{25B791DC-4484-DC13-C379-2AFB50418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447" y="1601802"/>
            <a:ext cx="7247106" cy="5176504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Naslov 1">
            <a:extLst>
              <a:ext uri="{FF2B5EF4-FFF2-40B4-BE49-F238E27FC236}">
                <a16:creationId xmlns:a16="http://schemas.microsoft.com/office/drawing/2014/main" id="{788D0F89-1529-D303-AE03-82D8C56D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74" y="574422"/>
            <a:ext cx="9720072" cy="1499616"/>
          </a:xfrm>
        </p:spPr>
        <p:txBody>
          <a:bodyPr/>
          <a:lstStyle/>
          <a:p>
            <a:r>
              <a:rPr lang="hr-HR" dirty="0"/>
              <a:t>Editor v2 – upiti &amp; vizualizacija</a:t>
            </a:r>
          </a:p>
        </p:txBody>
      </p:sp>
    </p:spTree>
    <p:extLst>
      <p:ext uri="{BB962C8B-B14F-4D97-AF65-F5344CB8AC3E}">
        <p14:creationId xmlns:p14="http://schemas.microsoft.com/office/powerpoint/2010/main" val="3759333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A7964A0-0E36-F18C-1DC2-947E36FD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Načini plaćanja</a:t>
            </a:r>
          </a:p>
        </p:txBody>
      </p:sp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DF2A5F32-E883-B55A-C1EA-FABAB6933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4568"/>
            <a:ext cx="7161201" cy="4187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91C6C661-0FA4-290F-31E2-CFF6DF160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385" y="0"/>
            <a:ext cx="2753065" cy="379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7FBE965D-0592-99FF-3EAC-9220D5DBAA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12"/>
          <a:stretch/>
        </p:blipFill>
        <p:spPr bwMode="auto">
          <a:xfrm>
            <a:off x="6884276" y="3797851"/>
            <a:ext cx="5307724" cy="2724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lika 11">
            <a:extLst>
              <a:ext uri="{FF2B5EF4-FFF2-40B4-BE49-F238E27FC236}">
                <a16:creationId xmlns:a16="http://schemas.microsoft.com/office/drawing/2014/main" id="{8ED788CB-7D5D-BE9A-8665-61775A7F2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7341" y="0"/>
            <a:ext cx="2554659" cy="3703259"/>
          </a:xfrm>
          <a:prstGeom prst="rect">
            <a:avLst/>
          </a:prstGeom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2400881B-A344-D957-9E39-A0B25B890332}"/>
              </a:ext>
            </a:extLst>
          </p:cNvPr>
          <p:cNvSpPr txBox="1"/>
          <p:nvPr/>
        </p:nvSpPr>
        <p:spPr>
          <a:xfrm>
            <a:off x="9122980" y="3961863"/>
            <a:ext cx="2921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hr-HR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Redshift</a:t>
            </a:r>
            <a:r>
              <a:rPr lang="hr-H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r-HR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Serverless</a:t>
            </a:r>
            <a:r>
              <a:rPr lang="hr-H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521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BF2A5EB-F783-0B6F-B577-934B6569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54D07FF-8588-260D-F42B-FE68F4021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 Web stranica Amazon Web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r-HR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https://aws.amazon.com/redshift/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(datum pristupa: 24.10.2024.)</a:t>
            </a:r>
            <a:endParaRPr lang="hr-H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Web stranica Amazon Web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b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800" u="sng" dirty="0">
                <a:solidFill>
                  <a:srgbClr val="85CA3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https://docs.aws.amazon.com/redshift/latest/dg/c_SQL_commands.html</a:t>
            </a:r>
            <a:r>
              <a:rPr lang="hr-HR" sz="1800" dirty="0">
                <a:solidFill>
                  <a:srgbClr val="85CA3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(datum pristupa: 24.10.2024.)</a:t>
            </a:r>
            <a:endParaRPr lang="hr-H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</a:t>
            </a: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 stranica</a:t>
            </a:r>
            <a:r>
              <a:rPr lang="hr-H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Redshift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Serverless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r-HR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https://aws.amazon.com/redshift/redshift-serverless/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(datum pristupa: 24.10.2024.)</a:t>
            </a:r>
            <a:endParaRPr lang="hr-H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Krivov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The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Complete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Guide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Amazon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Redshift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its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</a:t>
            </a:r>
            <a:b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r-HR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https://medium.com/@arskrivov/the-complete-guide-to-amazon-redshift-architecture-and-its-components-e56f7d33e533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(datum pristupa: 24.10.2024. )</a:t>
            </a:r>
            <a:endParaRPr lang="hr-H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Amazon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Redshift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Serverless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Explained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90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Seconds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| Amazon Web </a:t>
            </a:r>
            <a:r>
              <a:rPr lang="hr-H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endParaRPr lang="hr-H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https://www.youtube.com/watch?v=7vVmZhc4DS8</a:t>
            </a:r>
            <a:r>
              <a:rPr lang="hr-H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(datum pristupa: 24.10.2024.)</a:t>
            </a:r>
            <a:endParaRPr lang="hr-H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Questions&quot; in English Grammar | LanGeek">
            <a:extLst>
              <a:ext uri="{FF2B5EF4-FFF2-40B4-BE49-F238E27FC236}">
                <a16:creationId xmlns:a16="http://schemas.microsoft.com/office/drawing/2014/main" id="{F9E51B7E-43DE-ADDA-FB7F-8BBED9BB9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82" y="73055"/>
            <a:ext cx="10067835" cy="671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34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41B0AD81-9750-5146-4E67-C2BA49F4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906" y="977900"/>
            <a:ext cx="7453538" cy="33277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600" spc="200" dirty="0" err="1"/>
              <a:t>Hvala</a:t>
            </a:r>
            <a:r>
              <a:rPr lang="en-US" sz="6600" spc="200" dirty="0"/>
              <a:t> </a:t>
            </a:r>
            <a:r>
              <a:rPr lang="en-US" sz="6600" spc="200" dirty="0" err="1"/>
              <a:t>na</a:t>
            </a:r>
            <a:r>
              <a:rPr lang="en-US" sz="6600" spc="200" dirty="0"/>
              <a:t> </a:t>
            </a:r>
            <a:r>
              <a:rPr lang="en-US" sz="6600" spc="200" dirty="0" err="1"/>
              <a:t>pozornosti</a:t>
            </a:r>
            <a:r>
              <a:rPr lang="en-US" sz="6600" spc="200" dirty="0"/>
              <a:t> </a:t>
            </a:r>
            <a:r>
              <a:rPr lang="en-US" sz="6600" spc="200" dirty="0">
                <a:sym typeface="Wingdings" panose="05000000000000000000" pitchFamily="2" charset="2"/>
              </a:rPr>
              <a:t></a:t>
            </a:r>
            <a:endParaRPr lang="en-US" sz="6600" spc="2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27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1D04D5F-1543-67EE-E9A6-AF5CC9025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754" y="722195"/>
            <a:ext cx="5067299" cy="17094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/>
              <a:t>Sadržaj</a:t>
            </a:r>
            <a:endParaRPr lang="en-US" sz="6000" dirty="0"/>
          </a:p>
        </p:txBody>
      </p:sp>
      <p:sp>
        <p:nvSpPr>
          <p:cNvPr id="4" name="Naslov 1">
            <a:extLst>
              <a:ext uri="{FF2B5EF4-FFF2-40B4-BE49-F238E27FC236}">
                <a16:creationId xmlns:a16="http://schemas.microsoft.com/office/drawing/2014/main" id="{8AFA0DC4-F56F-BF57-2F16-1C8C554C09FD}"/>
              </a:ext>
            </a:extLst>
          </p:cNvPr>
          <p:cNvSpPr txBox="1">
            <a:spLocks/>
          </p:cNvSpPr>
          <p:nvPr/>
        </p:nvSpPr>
        <p:spPr>
          <a:xfrm>
            <a:off x="5491755" y="2023353"/>
            <a:ext cx="5451862" cy="37159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 err="1">
                <a:latin typeface="+mn-lt"/>
                <a:ea typeface="+mn-ea"/>
                <a:cs typeface="+mn-cs"/>
              </a:rPr>
              <a:t>Općenito</a:t>
            </a:r>
            <a:endParaRPr lang="en-US" sz="2800" b="0" dirty="0">
              <a:latin typeface="+mn-lt"/>
              <a:ea typeface="+mn-ea"/>
              <a:cs typeface="+mn-cs"/>
            </a:endParaRPr>
          </a:p>
          <a:p>
            <a:pPr marL="5715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 err="1">
                <a:latin typeface="+mn-lt"/>
                <a:ea typeface="+mn-ea"/>
                <a:cs typeface="+mn-cs"/>
              </a:rPr>
              <a:t>Način</a:t>
            </a:r>
            <a:r>
              <a:rPr lang="en-US" sz="2800" b="0" dirty="0">
                <a:latin typeface="+mn-lt"/>
                <a:ea typeface="+mn-ea"/>
                <a:cs typeface="+mn-cs"/>
              </a:rPr>
              <a:t> 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pohrane</a:t>
            </a:r>
            <a:r>
              <a:rPr lang="en-US" sz="2800" b="0" dirty="0">
                <a:latin typeface="+mn-lt"/>
                <a:ea typeface="+mn-ea"/>
                <a:cs typeface="+mn-cs"/>
              </a:rPr>
              <a:t> </a:t>
            </a:r>
            <a:r>
              <a:rPr lang="en-US" sz="2800" b="0" dirty="0" err="1">
                <a:latin typeface="+mn-lt"/>
                <a:ea typeface="+mn-ea"/>
                <a:cs typeface="+mn-cs"/>
              </a:rPr>
              <a:t>podataka</a:t>
            </a:r>
            <a:endParaRPr lang="en-US" sz="2800" b="0" dirty="0">
              <a:latin typeface="+mn-lt"/>
              <a:ea typeface="+mn-ea"/>
              <a:cs typeface="+mn-cs"/>
            </a:endParaRPr>
          </a:p>
          <a:p>
            <a:pPr marL="5715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 err="1">
                <a:latin typeface="+mn-lt"/>
                <a:ea typeface="+mn-ea"/>
                <a:cs typeface="+mn-cs"/>
              </a:rPr>
              <a:t>Klasteri</a:t>
            </a:r>
            <a:endParaRPr lang="en-US" sz="2800" b="0" dirty="0">
              <a:latin typeface="+mn-lt"/>
              <a:ea typeface="+mn-ea"/>
              <a:cs typeface="+mn-cs"/>
            </a:endParaRPr>
          </a:p>
          <a:p>
            <a:pPr marL="5715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>
                <a:latin typeface="+mn-lt"/>
                <a:ea typeface="+mn-ea"/>
                <a:cs typeface="+mn-cs"/>
              </a:rPr>
              <a:t>Serverless</a:t>
            </a:r>
          </a:p>
          <a:p>
            <a:pPr marL="5715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0" dirty="0">
                <a:latin typeface="+mn-lt"/>
                <a:ea typeface="+mn-ea"/>
                <a:cs typeface="+mn-cs"/>
              </a:rPr>
              <a:t>Query editor v2</a:t>
            </a:r>
            <a:endParaRPr lang="hr-HR" sz="2800" b="0" dirty="0">
              <a:latin typeface="+mn-lt"/>
              <a:ea typeface="+mn-ea"/>
              <a:cs typeface="+mn-cs"/>
            </a:endParaRPr>
          </a:p>
          <a:p>
            <a:pPr marL="5715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r-HR" sz="2800" b="0" dirty="0">
                <a:latin typeface="+mn-lt"/>
                <a:ea typeface="+mn-ea"/>
                <a:cs typeface="+mn-cs"/>
              </a:rPr>
              <a:t>Načini plaćanja</a:t>
            </a:r>
            <a:endParaRPr lang="en-US" sz="2800" b="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Slika 4" descr="Slika na kojoj se prikazuje snimka zaslona, električno plava, grafika, plavo&#10;&#10;Opis je automatski generiran">
            <a:extLst>
              <a:ext uri="{FF2B5EF4-FFF2-40B4-BE49-F238E27FC236}">
                <a16:creationId xmlns:a16="http://schemas.microsoft.com/office/drawing/2014/main" id="{89E36655-02E7-9761-59CC-B0F677FA4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44" y="1564531"/>
            <a:ext cx="4633609" cy="4633609"/>
          </a:xfrm>
          <a:prstGeom prst="rect">
            <a:avLst/>
          </a:prstGeom>
        </p:spPr>
      </p:pic>
      <p:pic>
        <p:nvPicPr>
          <p:cNvPr id="8" name="Slika 7" descr="Slika na kojoj se prikazuje grafika, Font, logotip, grafički dizajn&#10;&#10;Opis je automatski generiran">
            <a:extLst>
              <a:ext uri="{FF2B5EF4-FFF2-40B4-BE49-F238E27FC236}">
                <a16:creationId xmlns:a16="http://schemas.microsoft.com/office/drawing/2014/main" id="{F5025DCF-4A52-378C-D86E-A2B6139A7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037" y="5993859"/>
            <a:ext cx="1291963" cy="86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5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257F8C2-2E7E-0303-72EE-44AC1026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Općenito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B50510A-D17D-7568-25BF-0734A7CE1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1021" y="2286000"/>
            <a:ext cx="5147525" cy="3931920"/>
          </a:xfrm>
        </p:spPr>
        <p:txBody>
          <a:bodyPr vert="horz" lIns="45720" tIns="45720" rIns="45720" bIns="45720" rtlCol="0"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sz="2400" b="1" kern="0" dirty="0">
                <a:solidFill>
                  <a:schemeClr val="bg1"/>
                </a:solidFill>
                <a:latin typeface="Sylfaen" panose="010A0502050306030303" pitchFamily="18" charset="0"/>
                <a:ea typeface="Calibri" panose="020F0502020204030204" pitchFamily="34" charset="0"/>
              </a:rPr>
              <a:t> </a:t>
            </a:r>
            <a:r>
              <a:rPr lang="hr-HR" sz="2400" kern="0" dirty="0">
                <a:solidFill>
                  <a:schemeClr val="bg1"/>
                </a:solidFill>
                <a:latin typeface="Sylfaen" panose="010A0502050306030303" pitchFamily="18" charset="0"/>
                <a:ea typeface="Calibri" panose="020F0502020204030204" pitchFamily="34" charset="0"/>
              </a:rPr>
              <a:t>Usluga</a:t>
            </a:r>
            <a:r>
              <a:rPr lang="hr-HR" sz="2400" b="1" kern="0" dirty="0">
                <a:solidFill>
                  <a:schemeClr val="bg1"/>
                </a:solidFill>
                <a:latin typeface="Sylfaen" panose="010A0502050306030303" pitchFamily="18" charset="0"/>
                <a:ea typeface="Calibri" panose="020F0502020204030204" pitchFamily="34" charset="0"/>
              </a:rPr>
              <a:t> </a:t>
            </a:r>
            <a:r>
              <a:rPr lang="hr-HR" sz="2400" kern="0" dirty="0">
                <a:solidFill>
                  <a:schemeClr val="bg1"/>
                </a:solidFill>
                <a:latin typeface="Sylfaen" panose="010A0502050306030303" pitchFamily="18" charset="0"/>
                <a:ea typeface="Calibri" panose="020F0502020204030204" pitchFamily="34" charset="0"/>
              </a:rPr>
              <a:t>koja o</a:t>
            </a:r>
            <a:r>
              <a:rPr lang="hr-HR" sz="2400" kern="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</a:rPr>
              <a:t>mogućuje upravljanje skladištem podataka veličine </a:t>
            </a:r>
            <a:r>
              <a:rPr lang="hr-HR" sz="2400" kern="0" dirty="0" err="1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</a:rPr>
              <a:t>petabajta</a:t>
            </a:r>
            <a:r>
              <a:rPr lang="hr-HR" sz="2400" kern="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</a:rPr>
              <a:t> u oblaku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sz="2400" kern="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</a:rPr>
              <a:t> Izgrađen je oko industrijskog standarda SQL-a, s dodatnom funkcionalnošću</a:t>
            </a:r>
            <a:endParaRPr lang="hr-HR" sz="2400" kern="0" dirty="0">
              <a:solidFill>
                <a:schemeClr val="bg1"/>
              </a:solidFill>
              <a:latin typeface="Sylfaen" panose="010A0502050306030303" pitchFamily="18" charset="0"/>
            </a:endParaRPr>
          </a:p>
          <a:p>
            <a:pPr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sz="2400" kern="0" dirty="0">
                <a:solidFill>
                  <a:schemeClr val="bg1"/>
                </a:solidFill>
                <a:latin typeface="Sylfaen" panose="010A0502050306030303" pitchFamily="18" charset="0"/>
              </a:rPr>
              <a:t> Integracija s BI alatima</a:t>
            </a:r>
          </a:p>
          <a:p>
            <a:pPr>
              <a:lnSpc>
                <a:spcPct val="100000"/>
              </a:lnSpc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hr-HR" sz="2400" kern="0" dirty="0">
                <a:solidFill>
                  <a:schemeClr val="bg1"/>
                </a:solidFill>
                <a:latin typeface="Sylfaen" panose="010A0502050306030303" pitchFamily="18" charset="0"/>
              </a:rPr>
              <a:t> Povezivanje s ostalim AWS uslugama</a:t>
            </a:r>
            <a:br>
              <a:rPr lang="hr-HR" sz="2400" kern="0" dirty="0">
                <a:solidFill>
                  <a:schemeClr val="bg1"/>
                </a:solidFill>
                <a:latin typeface="Sylfaen" panose="010A0502050306030303" pitchFamily="18" charset="0"/>
              </a:rPr>
            </a:br>
            <a:r>
              <a:rPr lang="hr-HR" sz="2400" kern="0" dirty="0">
                <a:solidFill>
                  <a:schemeClr val="bg1"/>
                </a:solidFill>
                <a:latin typeface="Sylfaen" panose="010A0502050306030303" pitchFamily="18" charset="0"/>
              </a:rPr>
              <a:t>(npr. Amazon S3)</a:t>
            </a:r>
          </a:p>
          <a:p>
            <a:pPr marL="0" indent="0">
              <a:buNone/>
            </a:pPr>
            <a:endParaRPr lang="hr-HR" sz="1800" kern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Rezervirano mjesto sadržaja 5" descr="Slika na kojoj se prikazuje tekst, dijagram, snimka zaslona, Plan&#10;&#10;Opis je automatski generiran">
            <a:extLst>
              <a:ext uri="{FF2B5EF4-FFF2-40B4-BE49-F238E27FC236}">
                <a16:creationId xmlns:a16="http://schemas.microsoft.com/office/drawing/2014/main" id="{EA9972F0-DAB7-10AF-3107-1E234AEE46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454" y="1"/>
            <a:ext cx="4279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8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slov 1">
            <a:extLst>
              <a:ext uri="{FF2B5EF4-FFF2-40B4-BE49-F238E27FC236}">
                <a16:creationId xmlns:a16="http://schemas.microsoft.com/office/drawing/2014/main" id="{77EEC5D5-C7CC-88D3-753A-CEC10C9E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96616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z="4800" dirty="0"/>
              <a:t>Način pohrane podataka</a:t>
            </a:r>
            <a:endParaRPr lang="en-US" sz="4800" dirty="0"/>
          </a:p>
        </p:txBody>
      </p:sp>
      <p:sp>
        <p:nvSpPr>
          <p:cNvPr id="14" name="Rezervirano mjesto sadržaja 13">
            <a:extLst>
              <a:ext uri="{FF2B5EF4-FFF2-40B4-BE49-F238E27FC236}">
                <a16:creationId xmlns:a16="http://schemas.microsoft.com/office/drawing/2014/main" id="{EAA6211D-8EB6-2D67-3366-F8D34E4E5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999" y="2084832"/>
            <a:ext cx="4709504" cy="4053321"/>
          </a:xfrm>
        </p:spPr>
        <p:txBody>
          <a:bodyPr vert="horz" lIns="45720" tIns="45720" rIns="4572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hr-HR" sz="2400" dirty="0" err="1">
                <a:latin typeface="Sylfaen" panose="010A0502050306030303" pitchFamily="18" charset="0"/>
                <a:cs typeface="Times New Roman" panose="02020603050405020304" pitchFamily="18" charset="0"/>
              </a:rPr>
              <a:t>Columnar</a:t>
            </a:r>
            <a:r>
              <a:rPr lang="hr-HR" sz="2400" dirty="0">
                <a:latin typeface="Sylfaen" panose="010A0502050306030303" pitchFamily="18" charset="0"/>
                <a:cs typeface="Times New Roman" panose="02020603050405020304" pitchFamily="18" charset="0"/>
              </a:rPr>
              <a:t> </a:t>
            </a:r>
            <a:r>
              <a:rPr lang="hr-HR" sz="2400" dirty="0" err="1">
                <a:latin typeface="Sylfaen" panose="010A0502050306030303" pitchFamily="18" charset="0"/>
                <a:cs typeface="Times New Roman" panose="02020603050405020304" pitchFamily="18" charset="0"/>
              </a:rPr>
              <a:t>storage</a:t>
            </a:r>
            <a:r>
              <a:rPr lang="hr-HR" sz="2400" dirty="0">
                <a:latin typeface="Sylfaen" panose="010A0502050306030303" pitchFamily="18" charset="0"/>
                <a:cs typeface="Times New Roman" panose="02020603050405020304" pitchFamily="18" charset="0"/>
              </a:rPr>
              <a:t> (Stupčasta pohrana)</a:t>
            </a:r>
            <a:endParaRPr lang="hr-HR" sz="2400" u="sng" dirty="0">
              <a:latin typeface="Sylfaen" panose="010A050205030603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r-HR" sz="2000" kern="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r-HR" sz="2000" kern="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činkovita metoda za pohranjivanje tabličnih podataka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r-HR" sz="2000" dirty="0">
                <a:latin typeface="Sylfaen" panose="010A0502050306030303" pitchFamily="18" charset="0"/>
                <a:cs typeface="Times New Roman" panose="02020603050405020304" pitchFamily="18" charset="0"/>
              </a:rPr>
              <a:t>Vrijednosti jednog stupca za sve retke spremaju se zajedno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r-HR" sz="2000" dirty="0">
                <a:latin typeface="Sylfaen" panose="010A0502050306030303" pitchFamily="18" charset="0"/>
                <a:cs typeface="Times New Roman" panose="02020603050405020304" pitchFamily="18" charset="0"/>
              </a:rPr>
              <a:t>Pogodno za sustave koji izvršavaju analitičke (OLAP) upite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r-HR" sz="2000" kern="0" dirty="0"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r-HR" sz="2000" kern="0" dirty="0"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utomatski se koristi pohrana u stupcima</a:t>
            </a:r>
          </a:p>
          <a:p>
            <a:pPr>
              <a:buFont typeface="Courier New" panose="02070309020205020404" pitchFamily="49" charset="0"/>
              <a:buChar char="o"/>
            </a:pPr>
            <a:endParaRPr lang="hr-HR" sz="2000" dirty="0">
              <a:latin typeface="Sylfaen" panose="010A050205030603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zervirano mjesto sadržaja 5" descr="Slika na kojoj se prikazuje tekst, snimka zaslona, crta, dizajn&#10;&#10;Opis je automatski generiran">
            <a:extLst>
              <a:ext uri="{FF2B5EF4-FFF2-40B4-BE49-F238E27FC236}">
                <a16:creationId xmlns:a16="http://schemas.microsoft.com/office/drawing/2014/main" id="{3E15720D-6E60-B1E8-83FE-7F9339445A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506" y="640080"/>
            <a:ext cx="660099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6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 na kojoj se prikazuje tekst, snimka zaslona, Font, broj&#10;&#10;Opis je automatski generiran">
            <a:extLst>
              <a:ext uri="{FF2B5EF4-FFF2-40B4-BE49-F238E27FC236}">
                <a16:creationId xmlns:a16="http://schemas.microsoft.com/office/drawing/2014/main" id="{22DCDD14-7476-4978-A105-4A7AF7EA9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69" y="46738"/>
            <a:ext cx="9002262" cy="2489988"/>
          </a:xfrm>
          <a:prstGeom prst="rect">
            <a:avLst/>
          </a:prstGeom>
        </p:spPr>
      </p:pic>
      <p:pic>
        <p:nvPicPr>
          <p:cNvPr id="5" name="Slika 4" descr="Slika na kojoj se prikazuje tekst, snimka zaslona, Font, broj&#10;&#10;Opis je automatski generiran">
            <a:extLst>
              <a:ext uri="{FF2B5EF4-FFF2-40B4-BE49-F238E27FC236}">
                <a16:creationId xmlns:a16="http://schemas.microsoft.com/office/drawing/2014/main" id="{35D29949-BC1B-C32D-A8CC-FD07F7F51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50" y="4321274"/>
            <a:ext cx="9489500" cy="2528958"/>
          </a:xfrm>
          <a:prstGeom prst="rect">
            <a:avLst/>
          </a:prstGeom>
        </p:spPr>
      </p:pic>
      <p:pic>
        <p:nvPicPr>
          <p:cNvPr id="9" name="Slika 8" descr="Slika na kojoj se prikazuje grafika, crta, šarenilo, karmin crvena&#10;&#10;Opis je automatski generiran">
            <a:extLst>
              <a:ext uri="{FF2B5EF4-FFF2-40B4-BE49-F238E27FC236}">
                <a16:creationId xmlns:a16="http://schemas.microsoft.com/office/drawing/2014/main" id="{4B301933-CC9F-0549-87A1-478FD5801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0681">
            <a:off x="5589168" y="2922167"/>
            <a:ext cx="1013662" cy="101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2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5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D3423A9-851B-9732-83E8-C3033761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Klasteri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AF05A49-974F-99A1-D37A-25C7F9456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4655" y="917725"/>
            <a:ext cx="4410014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hr-HR" sz="2400" b="1">
                <a:solidFill>
                  <a:srgbClr val="FFFFFF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Vodeći čvor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r-HR" sz="2000" kern="0">
                <a:solidFill>
                  <a:schemeClr val="bg1"/>
                </a:solidFill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hr-HR" sz="2000" kern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oordinira komunikaciju za klijentske programe i sve računalne čvorove</a:t>
            </a:r>
            <a:endParaRPr lang="hr-HR" sz="2000" kern="0">
              <a:solidFill>
                <a:schemeClr val="bg1"/>
              </a:solidFill>
              <a:latin typeface="Sylfaen" panose="010A0502050306030303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hr-HR" sz="2000" kern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Služi za generiranje planova izvršenja upita</a:t>
            </a:r>
          </a:p>
          <a:p>
            <a:pPr marL="0" indent="0">
              <a:buNone/>
            </a:pPr>
            <a:endParaRPr lang="hr-HR" sz="2000" kern="0">
              <a:solidFill>
                <a:schemeClr val="bg1"/>
              </a:solidFill>
              <a:effectLst/>
              <a:latin typeface="Sylfaen" panose="010A05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hr-HR" sz="2400" b="1">
                <a:solidFill>
                  <a:srgbClr val="FFFFFF"/>
                </a:solidFill>
                <a:latin typeface="Sylfaen" panose="010A0502050306030303" pitchFamily="18" charset="0"/>
                <a:cs typeface="Times New Roman" panose="02020603050405020304" pitchFamily="18" charset="0"/>
              </a:rPr>
              <a:t>Računalni čvor</a:t>
            </a:r>
            <a:endParaRPr lang="hr-HR" sz="2400" b="1" kern="0">
              <a:solidFill>
                <a:srgbClr val="FFFFFF"/>
              </a:solidFill>
              <a:latin typeface="Sylfaen" panose="010A0502050306030303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hr-HR" sz="2000" kern="0">
                <a:solidFill>
                  <a:schemeClr val="bg1"/>
                </a:solidFill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r-HR" sz="2000" kern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luži za pokretanje kompiliranog koda</a:t>
            </a:r>
            <a:endParaRPr lang="hr-HR" sz="2000" kern="0">
              <a:solidFill>
                <a:schemeClr val="bg1"/>
              </a:solidFill>
              <a:latin typeface="Sylfaen" panose="010A0502050306030303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hr-HR" sz="2000" kern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 završetku obrade računalni čvor šalje međurezultat natrag u vodeći čvor </a:t>
            </a:r>
            <a:endParaRPr lang="hr-HR" sz="2400" dirty="0">
              <a:solidFill>
                <a:schemeClr val="bg1"/>
              </a:solidFill>
              <a:latin typeface="Sylfaen" panose="010A05020503060303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Slika 13" descr="Slika na kojoj se prikazuje tekst, Trokut, dijagram, snimka zaslona&#10;&#10;Opis je automatski generiran">
            <a:extLst>
              <a:ext uri="{FF2B5EF4-FFF2-40B4-BE49-F238E27FC236}">
                <a16:creationId xmlns:a16="http://schemas.microsoft.com/office/drawing/2014/main" id="{8972110F-EFC7-8E6D-715B-0E339D01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0" y="465718"/>
            <a:ext cx="7299854" cy="3640608"/>
          </a:xfrm>
          <a:prstGeom prst="rect">
            <a:avLst/>
          </a:prstGeom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54807C6D-EC17-EC56-7DB1-84D049ECE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"/>
          <a:stretch/>
        </p:blipFill>
        <p:spPr bwMode="auto">
          <a:xfrm>
            <a:off x="0" y="106327"/>
            <a:ext cx="7534655" cy="44656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34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815B81-A05B-182C-A8EE-B5B55A821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1F55B1A-2EFA-8DEA-9082-282E897D3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5">
            <a:extLst>
              <a:ext uri="{FF2B5EF4-FFF2-40B4-BE49-F238E27FC236}">
                <a16:creationId xmlns:a16="http://schemas.microsoft.com/office/drawing/2014/main" id="{DD9D4282-CDA2-8E02-7FB0-75FCD009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ED251305-673C-1845-B5B7-44105D0E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hr-HR" dirty="0">
                <a:solidFill>
                  <a:srgbClr val="FFFFFF"/>
                </a:solidFill>
              </a:rPr>
              <a:t> </a:t>
            </a:r>
            <a:r>
              <a:rPr lang="hr-HR" dirty="0" err="1">
                <a:solidFill>
                  <a:srgbClr val="FFFFFF"/>
                </a:solidFill>
              </a:rPr>
              <a:t>Redshift</a:t>
            </a:r>
            <a:r>
              <a:rPr lang="hr-HR" dirty="0">
                <a:solidFill>
                  <a:srgbClr val="FFFFFF"/>
                </a:solidFill>
              </a:rPr>
              <a:t> </a:t>
            </a:r>
            <a:r>
              <a:rPr lang="hr-HR" dirty="0" err="1">
                <a:solidFill>
                  <a:srgbClr val="FFFFFF"/>
                </a:solidFill>
              </a:rPr>
              <a:t>Serverless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A87CA7-14F2-3435-0F84-99C048559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898C930-82BA-AF5E-CD8A-6CC1FE8DD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08043" y="1485502"/>
            <a:ext cx="4484816" cy="3886993"/>
          </a:xfrm>
        </p:spPr>
        <p:txBody>
          <a:bodyPr vert="horz" lIns="45720" tIns="45720" rIns="45720" bIns="45720" rtlCol="0" anchor="ctr">
            <a:normAutofit fontScale="92500" lnSpcReduction="2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kern="0" dirty="0">
                <a:solidFill>
                  <a:schemeClr val="bg1"/>
                </a:solidFill>
                <a:latin typeface="Sylfaen" panose="010A0502050306030303" pitchFamily="18" charset="0"/>
                <a:ea typeface="Calibri" panose="020F0502020204030204" pitchFamily="34" charset="0"/>
              </a:rPr>
              <a:t> A</a:t>
            </a:r>
            <a:r>
              <a:rPr lang="hr-HR" kern="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</a:rPr>
              <a:t>rhitekturu bez poslužitelja</a:t>
            </a:r>
          </a:p>
          <a:p>
            <a:pPr marL="0" indent="0">
              <a:lnSpc>
                <a:spcPct val="100000"/>
              </a:lnSpc>
              <a:buNone/>
            </a:pPr>
            <a:endParaRPr lang="hr-HR" kern="0" dirty="0">
              <a:solidFill>
                <a:schemeClr val="bg1"/>
              </a:solidFill>
              <a:effectLst/>
              <a:latin typeface="Sylfaen" panose="010A0502050306030303" pitchFamily="18" charset="0"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kern="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</a:rPr>
              <a:t> Brzi rezultati upita za sve podatke preko AWS</a:t>
            </a:r>
            <a:r>
              <a:rPr lang="hr-HR" kern="0" dirty="0">
                <a:solidFill>
                  <a:schemeClr val="bg1"/>
                </a:solidFill>
                <a:latin typeface="Sylfaen" panose="010A0502050306030303" pitchFamily="18" charset="0"/>
                <a:ea typeface="Calibri" panose="020F0502020204030204" pitchFamily="34" charset="0"/>
              </a:rPr>
              <a:t>-a</a:t>
            </a:r>
            <a:r>
              <a:rPr lang="hr-HR" kern="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</a:rPr>
              <a:t> u SQL-u</a:t>
            </a:r>
          </a:p>
          <a:p>
            <a:pPr marL="0" indent="0">
              <a:lnSpc>
                <a:spcPct val="100000"/>
              </a:lnSpc>
              <a:buNone/>
            </a:pPr>
            <a:endParaRPr lang="hr-HR" kern="0" dirty="0">
              <a:solidFill>
                <a:schemeClr val="bg1"/>
              </a:solidFill>
              <a:effectLst/>
              <a:latin typeface="Sylfaen" panose="010A0502050306030303" pitchFamily="18" charset="0"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kern="0" dirty="0">
                <a:solidFill>
                  <a:schemeClr val="bg1"/>
                </a:solidFill>
                <a:latin typeface="Sylfaen" panose="010A0502050306030303" pitchFamily="18" charset="0"/>
                <a:ea typeface="Calibri" panose="020F0502020204030204" pitchFamily="34" charset="0"/>
              </a:rPr>
              <a:t>A</a:t>
            </a:r>
            <a:r>
              <a:rPr lang="hr-HR" kern="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</a:rPr>
              <a:t>utomatski se osigurava odgovarajući kapacitet </a:t>
            </a:r>
          </a:p>
          <a:p>
            <a:pPr marL="0" indent="0">
              <a:lnSpc>
                <a:spcPct val="100000"/>
              </a:lnSpc>
              <a:buNone/>
            </a:pPr>
            <a:endParaRPr lang="hr-HR" kern="0" dirty="0">
              <a:solidFill>
                <a:schemeClr val="bg1"/>
              </a:solidFill>
              <a:effectLst/>
              <a:latin typeface="Sylfaen" panose="010A0502050306030303" pitchFamily="18" charset="0"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hr-HR" kern="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</a:rPr>
              <a:t>Važnost RPU-ova (</a:t>
            </a:r>
            <a:r>
              <a:rPr lang="hr-HR" i="1" kern="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</a:rPr>
              <a:t>Real-time </a:t>
            </a:r>
            <a:br>
              <a:rPr lang="hr-HR" i="1" kern="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</a:rPr>
            </a:br>
            <a:r>
              <a:rPr lang="hr-HR" i="1" kern="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</a:rPr>
              <a:t>Processing </a:t>
            </a:r>
            <a:r>
              <a:rPr lang="hr-HR" i="1" kern="0" dirty="0" err="1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</a:rPr>
              <a:t>Unit</a:t>
            </a:r>
            <a:r>
              <a:rPr lang="hr-HR" kern="0" dirty="0">
                <a:solidFill>
                  <a:schemeClr val="bg1"/>
                </a:solidFill>
                <a:effectLst/>
                <a:latin typeface="Sylfaen" panose="010A0502050306030303" pitchFamily="18" charset="0"/>
                <a:ea typeface="Calibri" panose="020F0502020204030204" pitchFamily="34" charset="0"/>
              </a:rPr>
              <a:t>)</a:t>
            </a:r>
            <a:endParaRPr lang="en-US" dirty="0">
              <a:solidFill>
                <a:schemeClr val="bg1"/>
              </a:solidFill>
              <a:latin typeface="Sylfaen" panose="010A0502050306030303" pitchFamily="18" charset="0"/>
            </a:endParaRPr>
          </a:p>
        </p:txBody>
      </p:sp>
      <p:pic>
        <p:nvPicPr>
          <p:cNvPr id="5" name="Slika 4" descr="Slika na kojoj se prikazuje tekst, dijagram, snimka zaslona, Font&#10;&#10;Opis je automatski generiran">
            <a:extLst>
              <a:ext uri="{FF2B5EF4-FFF2-40B4-BE49-F238E27FC236}">
                <a16:creationId xmlns:a16="http://schemas.microsoft.com/office/drawing/2014/main" id="{53D5773D-37F4-F0BC-00E2-057A0DA51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5" t="16223" r="19624" b="24428"/>
          <a:stretch/>
        </p:blipFill>
        <p:spPr>
          <a:xfrm>
            <a:off x="99141" y="826324"/>
            <a:ext cx="7435514" cy="322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8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A2F3F913-2E99-184F-BFFD-ACE78EBF5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549" y="-1"/>
            <a:ext cx="7824901" cy="6858001"/>
          </a:xfrm>
          <a:prstGeom prst="rect">
            <a:avLst/>
          </a:prstGeom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57CEB783-2E2B-8E0F-D0CC-94159A7103D8}"/>
              </a:ext>
            </a:extLst>
          </p:cNvPr>
          <p:cNvSpPr txBox="1"/>
          <p:nvPr/>
        </p:nvSpPr>
        <p:spPr>
          <a:xfrm>
            <a:off x="2183550" y="175098"/>
            <a:ext cx="476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Baza podataka o sudjelovanju sportaša na olimpijskim igrama, do 2016. godine</a:t>
            </a:r>
            <a:endParaRPr lang="hr-HR" sz="2400" b="1" dirty="0"/>
          </a:p>
        </p:txBody>
      </p:sp>
      <p:pic>
        <p:nvPicPr>
          <p:cNvPr id="4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E66701CF-58BD-BB45-8AC2-A25A91B8A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548" y="0"/>
            <a:ext cx="7732078" cy="6859680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37D92EB0-F50C-FC7F-98EB-B6961C0FFD44}"/>
              </a:ext>
            </a:extLst>
          </p:cNvPr>
          <p:cNvSpPr txBox="1"/>
          <p:nvPr/>
        </p:nvSpPr>
        <p:spPr>
          <a:xfrm>
            <a:off x="7470688" y="4182893"/>
            <a:ext cx="3648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Odgovarajuće </a:t>
            </a:r>
            <a:br>
              <a:rPr lang="hr-HR" sz="280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hr-HR" sz="280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skladište podataka</a:t>
            </a:r>
            <a:endParaRPr lang="hr-HR" sz="2800" dirty="0"/>
          </a:p>
        </p:txBody>
      </p:sp>
    </p:spTree>
    <p:extLst>
      <p:ext uri="{BB962C8B-B14F-4D97-AF65-F5344CB8AC3E}">
        <p14:creationId xmlns:p14="http://schemas.microsoft.com/office/powerpoint/2010/main" val="105943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4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ka 3" descr="Slika na kojoj se prikazuje snimka zaslona, softver, Multimedijski softver, grafički softver&#10;&#10;Opis je automatski generiran">
            <a:extLst>
              <a:ext uri="{FF2B5EF4-FFF2-40B4-BE49-F238E27FC236}">
                <a16:creationId xmlns:a16="http://schemas.microsoft.com/office/drawing/2014/main" id="{8E14FBA5-81C6-0443-A12B-B8ECB473C2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43" b="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4E52A691-3C8A-943A-88C0-3A3A6BB8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7164674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 cap="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Redshift query editor v2</a:t>
            </a:r>
          </a:p>
        </p:txBody>
      </p:sp>
      <p:cxnSp>
        <p:nvCxnSpPr>
          <p:cNvPr id="23" name="Straight Connector 16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026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255</TotalTime>
  <Words>438</Words>
  <Application>Microsoft Office PowerPoint</Application>
  <PresentationFormat>Široki zaslon</PresentationFormat>
  <Paragraphs>60</Paragraphs>
  <Slides>18</Slides>
  <Notes>1</Notes>
  <HiddenSlides>0</HiddenSlides>
  <MMClips>0</MMClips>
  <ScaleCrop>false</ScaleCrop>
  <HeadingPairs>
    <vt:vector size="6" baseType="variant">
      <vt:variant>
        <vt:lpstr>Korišteni fontovi</vt:lpstr>
      </vt:variant>
      <vt:variant>
        <vt:i4>11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18</vt:i4>
      </vt:variant>
    </vt:vector>
  </HeadingPairs>
  <TitlesOfParts>
    <vt:vector size="30" baseType="lpstr">
      <vt:lpstr>Aptos</vt:lpstr>
      <vt:lpstr>Arial</vt:lpstr>
      <vt:lpstr>Calibri</vt:lpstr>
      <vt:lpstr>Courier New</vt:lpstr>
      <vt:lpstr>Open Sans</vt:lpstr>
      <vt:lpstr>Sylfaen</vt:lpstr>
      <vt:lpstr>Times New Roman</vt:lpstr>
      <vt:lpstr>Tw Cen MT</vt:lpstr>
      <vt:lpstr>Tw Cen MT Condensed</vt:lpstr>
      <vt:lpstr>Wingdings</vt:lpstr>
      <vt:lpstr>Wingdings 3</vt:lpstr>
      <vt:lpstr>Integral</vt:lpstr>
      <vt:lpstr>Amazon Redshift  Skladište podataka u oblaku</vt:lpstr>
      <vt:lpstr>Sadržaj</vt:lpstr>
      <vt:lpstr>Općenito</vt:lpstr>
      <vt:lpstr>Način pohrane podataka</vt:lpstr>
      <vt:lpstr>PowerPoint prezentacija</vt:lpstr>
      <vt:lpstr>Klasteri</vt:lpstr>
      <vt:lpstr> Redshift Serverless</vt:lpstr>
      <vt:lpstr>PowerPoint prezentacija</vt:lpstr>
      <vt:lpstr>Redshift query editor v2</vt:lpstr>
      <vt:lpstr>PowerPoint prezentacija</vt:lpstr>
      <vt:lpstr>Editor v2 – PRIMJER SINTAKSE (CREATE TABLE)</vt:lpstr>
      <vt:lpstr>Editor v2 – upiti &amp; vizualizacija</vt:lpstr>
      <vt:lpstr>Editor v2 – upiti &amp; vizualizacija</vt:lpstr>
      <vt:lpstr>Editor v2 – upiti &amp; vizualizacija</vt:lpstr>
      <vt:lpstr>Editor v2 – upiti &amp; vizualizacija</vt:lpstr>
      <vt:lpstr>Načini plaćanja</vt:lpstr>
      <vt:lpstr>Literatura</vt:lpstr>
      <vt:lpstr>Hvala na pozornosti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Horvat</dc:creator>
  <cp:lastModifiedBy>Dominik Horvat</cp:lastModifiedBy>
  <cp:revision>132</cp:revision>
  <dcterms:created xsi:type="dcterms:W3CDTF">2024-10-30T10:08:15Z</dcterms:created>
  <dcterms:modified xsi:type="dcterms:W3CDTF">2024-11-14T18:59:05Z</dcterms:modified>
</cp:coreProperties>
</file>