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0" r:id="rId4"/>
    <p:sldId id="267" r:id="rId5"/>
    <p:sldId id="289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9" r:id="rId16"/>
    <p:sldId id="268" r:id="rId17"/>
    <p:sldId id="282" r:id="rId18"/>
    <p:sldId id="270" r:id="rId19"/>
    <p:sldId id="271" r:id="rId20"/>
    <p:sldId id="284" r:id="rId21"/>
    <p:sldId id="279" r:id="rId22"/>
    <p:sldId id="283" r:id="rId23"/>
    <p:sldId id="272" r:id="rId24"/>
    <p:sldId id="287" r:id="rId25"/>
    <p:sldId id="273" r:id="rId26"/>
    <p:sldId id="274" r:id="rId27"/>
    <p:sldId id="275" r:id="rId28"/>
    <p:sldId id="276" r:id="rId29"/>
    <p:sldId id="277" r:id="rId30"/>
    <p:sldId id="278" r:id="rId31"/>
    <p:sldId id="288" r:id="rId3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0DA160-2B73-4F48-99B0-34859E38659C}">
          <p14:sldIdLst>
            <p14:sldId id="256"/>
            <p14:sldId id="257"/>
            <p14:sldId id="290"/>
            <p14:sldId id="267"/>
            <p14:sldId id="289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  <p14:sldId id="266"/>
            <p14:sldId id="269"/>
            <p14:sldId id="268"/>
            <p14:sldId id="282"/>
            <p14:sldId id="270"/>
            <p14:sldId id="271"/>
            <p14:sldId id="284"/>
            <p14:sldId id="279"/>
            <p14:sldId id="283"/>
            <p14:sldId id="272"/>
            <p14:sldId id="287"/>
            <p14:sldId id="273"/>
            <p14:sldId id="274"/>
            <p14:sldId id="275"/>
            <p14:sldId id="276"/>
            <p14:sldId id="277"/>
            <p14:sldId id="278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D02F-CDCF-4979-B982-AA83B8D8A169}" type="datetime1">
              <a:rPr lang="en-GB" smtClean="0"/>
              <a:t>12/01/2025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99703-1286-42A2-8339-FCFA0AAF13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423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C57F86-7EAE-4D53-A6DA-066AD55ACDD6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kumimoji="0" lang="en-GB" noProof="0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40CFBA-B5A9-446C-B9B7-518E1C904511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DF0BA-E6D4-41A2-9525-695D97175E55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E036E-F4E0-425D-84EF-FFB28E183E1C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90CAF-1079-4394-82BB-22058374992A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A02B-DD37-43B3-AEDC-B96EA7C25BFE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638A1-C4D8-479C-A701-B0921AE6DD85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39D1A-BF21-4995-8585-7142A3750DB7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D1B81-EEED-4B26-8A59-12A91982AA48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A55C-DB58-44C7-8DDC-D9C3D06289A1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C2D87B-2CB2-4359-A415-27B6578A9EEE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B8DE1-8FEF-4C7C-A266-12C4EB190B6B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GB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en-GB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GB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en-GB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GB" sz="1800" noProof="0" dirty="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en-GB" sz="1800" noProof="0" dirty="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2FDD3CBD-1817-4ED9-A772-D87E69B59F95}" type="datetime1">
              <a:rPr lang="en-GB" noProof="0" smtClean="0"/>
              <a:t>12/01/2025</a:t>
            </a:fld>
            <a:endParaRPr lang="en-GB" noProof="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8IzkTT1d5jHTc_yfuY_CTR196oA_jEcW/view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9DA6-0D8B-1903-755E-22B916B4F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Caffe Bar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E5997-9619-1AF7-E490-EE377763C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Dominik Horvat, Ružica Jović</a:t>
            </a:r>
          </a:p>
          <a:p>
            <a:r>
              <a:rPr lang="hr-HR" dirty="0"/>
              <a:t>Projektni zadatak iz kolegija </a:t>
            </a:r>
            <a:r>
              <a:rPr lang="hr-HR" i="1" dirty="0"/>
              <a:t>Računarski praktikum 3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93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4168-41AD-93CA-9D16-7DAAD1BC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Prikaz za konobara – izdavanje računa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01FBA7-870F-EB59-8696-8B678E5F09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9401" y="2233247"/>
            <a:ext cx="5110935" cy="401950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0FC549-0DFE-1522-874F-185B60622C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3989" t="64618"/>
          <a:stretch/>
        </p:blipFill>
        <p:spPr>
          <a:xfrm>
            <a:off x="6226702" y="4768626"/>
            <a:ext cx="4727921" cy="17252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DE47B-0E7C-DFD7-D890-A54FE96B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10</a:t>
            </a:fld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6074C-EDD6-CD9D-2ED8-93D8685FFCB4}"/>
              </a:ext>
            </a:extLst>
          </p:cNvPr>
          <p:cNvSpPr txBox="1"/>
          <p:nvPr/>
        </p:nvSpPr>
        <p:spPr>
          <a:xfrm>
            <a:off x="5947954" y="2090057"/>
            <a:ext cx="5547360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/>
              <a:t>Klikom na </a:t>
            </a:r>
            <a:r>
              <a:rPr lang="hr-HR" sz="2000" i="1" dirty="0"/>
              <a:t>Ispiši račun </a:t>
            </a:r>
            <a:r>
              <a:rPr lang="hr-HR" sz="2000" dirty="0"/>
              <a:t>otvara se dijalog za ispis računa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/>
              <a:t>Također se pojavljuje panel gdje konobar može upisati koliko novaca je dao gost kako bi mu aplikacija izračunala koliko treba vratiti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000" dirty="0"/>
              <a:t>Klikom na </a:t>
            </a:r>
            <a:r>
              <a:rPr lang="hr-HR" sz="2000" i="1" dirty="0"/>
              <a:t>Završi</a:t>
            </a:r>
            <a:r>
              <a:rPr lang="hr-HR" sz="2000" dirty="0"/>
              <a:t> prikaz trenutnog računa se čisti i konobar može dalje izdavati račune</a:t>
            </a:r>
            <a:endParaRPr lang="en-GB" sz="2000" dirty="0" err="1"/>
          </a:p>
        </p:txBody>
      </p:sp>
    </p:spTree>
    <p:extLst>
      <p:ext uri="{BB962C8B-B14F-4D97-AF65-F5344CB8AC3E}">
        <p14:creationId xmlns:p14="http://schemas.microsoft.com/office/powerpoint/2010/main" val="289572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257D-814E-F3DE-DF9F-67A6827A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konobara – obavijesti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D919F-09DA-516E-FC3E-2062FD7C5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19922"/>
            <a:ext cx="5384800" cy="423579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7B422-3ACE-B267-E851-2417354DD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Aplikacija prati stanje artikala u skladištu i u hladnjaku pa ukoliko se količina na stanju smanji ispod 5 kreira obavijest da je potrebno artikl naručiti za skladište ili nadopuniti u hladnjak</a:t>
            </a:r>
          </a:p>
          <a:p>
            <a:r>
              <a:rPr lang="hr-HR" dirty="0"/>
              <a:t>Ukoliko postoje obavijesti, konobaru </a:t>
            </a:r>
            <a:r>
              <a:rPr lang="hr-HR"/>
              <a:t>se u donjem lijevom kutu izbornika </a:t>
            </a:r>
            <a:r>
              <a:rPr lang="hr-HR" dirty="0"/>
              <a:t>pojavljuje ikona za obavijesti te klikom na tu ikonu može pregledati sve obavijesti</a:t>
            </a:r>
          </a:p>
          <a:p>
            <a:r>
              <a:rPr lang="hr-HR" dirty="0"/>
              <a:t>Ako nema nikakvih obavijesti ikona se ne prikazuje</a:t>
            </a:r>
          </a:p>
          <a:p>
            <a:r>
              <a:rPr lang="hr-HR" dirty="0"/>
              <a:t>Obavijestima upravlja </a:t>
            </a:r>
            <a:r>
              <a:rPr lang="hr-HR" i="1" dirty="0"/>
              <a:t>NotificationsService</a:t>
            </a:r>
            <a:r>
              <a:rPr lang="hr-HR" dirty="0"/>
              <a:t> koji ostali dijelovi sustava (npr. kad se artikl dodaje u skladište ili kad se izda račun) obaviještavaju o promjeni stanja artikla preko statičkih metoda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147D7-D24D-E48A-B435-7B32F459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22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623E-9FAB-6F00-17BB-2FE46728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Prikaz za konobara – stanje hladnjaka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111F14-78D2-3D45-F120-701FC9006B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19260"/>
            <a:ext cx="5384800" cy="423711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A90A-93C2-2412-7D24-A791BF20A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Prikaz količine artikala u hladnjaku </a:t>
            </a:r>
          </a:p>
          <a:p>
            <a:r>
              <a:rPr lang="hr-HR" dirty="0"/>
              <a:t>Klikom na gumb </a:t>
            </a:r>
            <a:r>
              <a:rPr lang="hr-HR" i="1" dirty="0"/>
              <a:t>Dodaj artikl u hladnjak</a:t>
            </a:r>
            <a:r>
              <a:rPr lang="hr-HR" dirty="0"/>
              <a:t>, artikl čiji je red označen u tablici se nadopunjava iz skladišta za količini koja je odabrana – može se nadopuniti količinom koja je dostupna u skladištu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93565-8B04-64E1-3305-1CD76785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16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8ACD8-0E01-5FD8-C78B-CA69208DE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8CD-3FFD-4A56-C385-12299B5D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Prikaz za konobara – stanje skladišta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83C0F-6A24-F04F-B21C-0600D952F0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Analogan prikaz za stanje skladišta, gdje konobar unosi količinu koja je pristigla u skladište za određeni artikl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B9A43-D013-D04A-D920-FA3AF477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13</a:t>
            </a:fld>
            <a:endParaRPr lang="en-GB" noProof="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3625AC8-D601-5638-E86B-1D7D2DF8EB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25464"/>
            <a:ext cx="5384800" cy="4224710"/>
          </a:xfrm>
        </p:spPr>
      </p:pic>
    </p:spTree>
    <p:extLst>
      <p:ext uri="{BB962C8B-B14F-4D97-AF65-F5344CB8AC3E}">
        <p14:creationId xmlns:p14="http://schemas.microsoft.com/office/powerpoint/2010/main" val="65204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D2355-59C5-8B17-373E-73F7AE19E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486F-3F80-56B1-66BA-96B45E42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konobara – kraj smjene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76C6DC-1D7D-536A-8427-9537B8582A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19260"/>
            <a:ext cx="5384800" cy="423711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E2BFE-B0AF-6AB6-5948-DEFBA72E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9636C-6857-341C-0589-1432E6F37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Na kraju smjene, konobar može pogledati sve račune koje je izdao u toj smjeni, koliko je kojih artikala prodano te ukupnu zaradu u toj smjeni</a:t>
            </a:r>
          </a:p>
          <a:p>
            <a:r>
              <a:rPr lang="hr-HR" dirty="0"/>
              <a:t>Obje tablice se mogu sortirati po stupcima (npr. može se vidjeti koji je bio najveći račun, najprodavaniji artikl)</a:t>
            </a:r>
          </a:p>
          <a:p>
            <a:r>
              <a:rPr lang="hr-HR" dirty="0"/>
              <a:t>Korisnik se zatim odjavljuje iz aplikacije klikom na gumb </a:t>
            </a:r>
            <a:r>
              <a:rPr lang="hr-HR" i="1" dirty="0"/>
              <a:t>Odjavi 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2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2539-8A7E-D303-D223-93E4DD77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A035-3FF4-365B-82D2-D0E3F70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Artikli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BEA84-C3D9-ABF1-CBBE-76726FCE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15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697B3-20B9-C8F7-D81E-655BE7738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20084"/>
            <a:ext cx="5384800" cy="48013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 početku je aktivan prikaz za uvid u sve artikle iz </a:t>
            </a:r>
            <a:r>
              <a:rPr lang="hr-H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Caffe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 ovom prikazu moguće je promijeniti cijenu postojećih artikala prikazanih u tablici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Svaka promjena cijene prvobitno se provjeri odgovarajućim provjerama implementiranim u kodu kako ne bi došlo do neželjenih formata cijena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Također, postoji i mogućnost brisanja odabranog artikla iz baze</a:t>
            </a:r>
          </a:p>
        </p:txBody>
      </p:sp>
      <p:pic>
        <p:nvPicPr>
          <p:cNvPr id="9" name="Rezervirano mjesto sadržaja 8" descr="Slika na kojoj se prikazuje tekst, snimka zaslona, broj, softver&#10;&#10;Opis je automatski generiran">
            <a:extLst>
              <a:ext uri="{FF2B5EF4-FFF2-40B4-BE49-F238E27FC236}">
                <a16:creationId xmlns:a16="http://schemas.microsoft.com/office/drawing/2014/main" id="{778685E3-9D91-DFB6-662F-D780580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45" y="1920084"/>
            <a:ext cx="5892009" cy="4617033"/>
          </a:xfrm>
        </p:spPr>
      </p:pic>
    </p:spTree>
    <p:extLst>
      <p:ext uri="{BB962C8B-B14F-4D97-AF65-F5344CB8AC3E}">
        <p14:creationId xmlns:p14="http://schemas.microsoft.com/office/powerpoint/2010/main" val="15807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67FC1-40C2-2AF9-467B-815A174C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3615-747B-B57F-3634-7A1D625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Novi artikl 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4CA39-ACD3-2E94-07BF-B4FBEA85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588000" cy="443484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Prikaz 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Novi artikl 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omogućava vlasniku unos novog artikla u bazu </a:t>
            </a:r>
            <a:r>
              <a:rPr lang="hr-H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Caffe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Vlasnik treba unijeti naziv novog artikla, cijenu i kategoriju koja se dobiva iz padajućeg izbornika (</a:t>
            </a:r>
            <a:r>
              <a:rPr lang="hr-HR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kontrola </a:t>
            </a:r>
            <a:r>
              <a:rPr lang="hr-HR" sz="24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ComboBox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hr-HR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Kategorije artikala pohranjene su u </a:t>
            </a:r>
            <a:r>
              <a:rPr lang="hr-HR" sz="24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ItemCategory.cs</a:t>
            </a:r>
            <a:r>
              <a:rPr lang="hr-HR" sz="24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odgovarajućim kodom popunjava se padajući izbornik</a:t>
            </a:r>
            <a:endParaRPr lang="en-GB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3EA89-C29F-83AA-091F-987636A7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16</a:t>
            </a:fld>
            <a:endParaRPr lang="en-GB" noProof="0" dirty="0"/>
          </a:p>
        </p:txBody>
      </p:sp>
      <p:pic>
        <p:nvPicPr>
          <p:cNvPr id="10" name="Rezervirano mjesto sadržaja 9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5FE09ECB-09B4-37E4-95E6-70432DA8A7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" b="1"/>
          <a:stretch/>
        </p:blipFill>
        <p:spPr>
          <a:xfrm>
            <a:off x="330326" y="1895362"/>
            <a:ext cx="5765674" cy="4459563"/>
          </a:xfrm>
        </p:spPr>
      </p:pic>
    </p:spTree>
    <p:extLst>
      <p:ext uri="{BB962C8B-B14F-4D97-AF65-F5344CB8AC3E}">
        <p14:creationId xmlns:p14="http://schemas.microsoft.com/office/powerpoint/2010/main" val="12441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FC5B2-0618-BAF8-F9AC-327D37B89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8DAA-EFDE-A574-BB09-252A06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Novi artikl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6EA20-12F1-D41D-0D95-04A34F07D5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Nakon klika na gumb 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Dodaj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provjerava se naziv artikla – u odgovarajućoj tablici baze podataka ne mogu biti dva artikla istog imena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Kao i prilikom izmjene cijene postojećeg artikla provjerava se format unesene cijene novog artikla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Ukoliko sve uspješno prođe dobiva se poruka o uspješnom dodavanju novog artikla. Zatim kao na slici lijevo možemo vidjeti </a:t>
            </a:r>
            <a:r>
              <a:rPr lang="hr-HR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novododani</a:t>
            </a:r>
            <a:r>
              <a:rPr lang="hr-HR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artikl u prikazu </a:t>
            </a:r>
            <a:r>
              <a:rPr lang="hr-HR" sz="24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Artikl</a:t>
            </a:r>
            <a:endParaRPr lang="hr-HR" sz="24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E8272-D2DA-185D-1D41-2EAEB79E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7" name="Rezervirano mjesto sadržaja 6" descr="Slika na kojoj se prikazuje tekst, snimka zaslona, broj, softver&#10;&#10;Opis je automatski generiran">
            <a:extLst>
              <a:ext uri="{FF2B5EF4-FFF2-40B4-BE49-F238E27FC236}">
                <a16:creationId xmlns:a16="http://schemas.microsoft.com/office/drawing/2014/main" id="{DCF751E3-2533-7E5E-BF82-B002FF302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5" y="1972771"/>
            <a:ext cx="5519946" cy="4329468"/>
          </a:xfrm>
        </p:spPr>
      </p:pic>
    </p:spTree>
    <p:extLst>
      <p:ext uri="{BB962C8B-B14F-4D97-AF65-F5344CB8AC3E}">
        <p14:creationId xmlns:p14="http://schemas.microsoft.com/office/powerpoint/2010/main" val="4423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57D9-7A83-A548-3B24-887DDEEBF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44DB-178A-6613-0537-BEF2D20B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Zaposlenici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A9C0-FCD9-F13E-946C-5E54F645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18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8CDE8-B344-1B6D-CCDC-5E727A48D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327" y="1847088"/>
            <a:ext cx="5708073" cy="4874387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Ovaj dio aplikacije omogućuje uvid u popis svih zaposlenika </a:t>
            </a:r>
            <a:r>
              <a:rPr lang="hr-H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Caffe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Bara. Zaposlenici se prikazuju u pripadnoj tablici s odgovarajućim podacima (prikazano desno na slici)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Forma u pozadini prati koji zaposlenik je odabran jer ako se radi o zaposleniku s ovlasti „Vlasnik“ automatski se onemogućava gumb za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Otkaz</a:t>
            </a:r>
            <a:endParaRPr lang="hr-H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Gumb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Otkaz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 ponovno aktivan ako se odabere zaposlenik s ovlasti „Konobar“</a:t>
            </a:r>
          </a:p>
          <a:p>
            <a:r>
              <a:rPr lang="hr-HR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Moguće je i dodati novog zaposlenika s ovlasti ,,Konobar‘’ klikom na gumbu </a:t>
            </a:r>
            <a:r>
              <a:rPr lang="hr-HR" sz="20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Dodaj</a:t>
            </a:r>
            <a:r>
              <a:rPr lang="hr-HR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0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novog konobara </a:t>
            </a:r>
            <a:r>
              <a:rPr lang="hr-HR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gdje se zatim otvara nova odgovarajuća forma</a:t>
            </a:r>
            <a:endParaRPr lang="en-GB" sz="2800" dirty="0"/>
          </a:p>
        </p:txBody>
      </p:sp>
      <p:pic>
        <p:nvPicPr>
          <p:cNvPr id="7" name="Rezervirano mjesto sadržaja 6" descr="Slika na kojoj se prikazuje tekst, snimka zaslona, softver, web-stranica&#10;&#10;Opis je automatski generiran">
            <a:extLst>
              <a:ext uri="{FF2B5EF4-FFF2-40B4-BE49-F238E27FC236}">
                <a16:creationId xmlns:a16="http://schemas.microsoft.com/office/drawing/2014/main" id="{B488C9C6-BC16-C10C-4EFB-803AFA3839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"/>
          <a:stretch/>
        </p:blipFill>
        <p:spPr>
          <a:xfrm>
            <a:off x="6096000" y="1847088"/>
            <a:ext cx="5943991" cy="4562577"/>
          </a:xfrm>
        </p:spPr>
      </p:pic>
    </p:spTree>
    <p:extLst>
      <p:ext uri="{BB962C8B-B14F-4D97-AF65-F5344CB8AC3E}">
        <p14:creationId xmlns:p14="http://schemas.microsoft.com/office/powerpoint/2010/main" val="11084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302B3-CFBE-DC34-EF89-E279A9898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4ACF-5D54-8F19-A2D2-DD0576CB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Zaposlenici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7297-AA50-354B-6541-98926C30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19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891E-C67D-4A87-D7FF-F2F3CE67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855" y="1899828"/>
            <a:ext cx="5726545" cy="4874388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 novootvorenoj formi upisujemo korisničko ime novog konobara te njegovu lozinku</a:t>
            </a:r>
          </a:p>
          <a:p>
            <a:pPr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Ukoliko postoji već korisničko ime u bazi ili ako se unesene lozinke ne podudaraju javit će se odgovarajući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MessageBox</a:t>
            </a:r>
            <a:endParaRPr lang="hr-HR" sz="2000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Nakon potvrde forma za unos novog konobara se zatvara i tablica u prikazu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Zaposlenici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osvježava</a:t>
            </a:r>
          </a:p>
          <a:p>
            <a:pPr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Nema unosa ovlasti kroz </a:t>
            </a:r>
            <a:r>
              <a:rPr lang="hr-H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 (prikazano desno)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jer pretpostavljamo da imamo samo jednog vlasnika koji je početno dodan u bazu </a:t>
            </a:r>
          </a:p>
          <a:p>
            <a:pPr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Baza sama prilikom dodavanja novog konobara u tablicu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Zaposlenici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postavlja ovlasti na ,,Konobar‘’ (</a:t>
            </a:r>
            <a:r>
              <a:rPr lang="hr-H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ugrađena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default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postavka) </a:t>
            </a:r>
          </a:p>
        </p:txBody>
      </p:sp>
      <p:pic>
        <p:nvPicPr>
          <p:cNvPr id="9" name="Rezervirano mjesto sadržaja 8">
            <a:extLst>
              <a:ext uri="{FF2B5EF4-FFF2-40B4-BE49-F238E27FC236}">
                <a16:creationId xmlns:a16="http://schemas.microsoft.com/office/drawing/2014/main" id="{6027CA15-2D97-8829-FA56-76C442B21E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0776"/>
            <a:ext cx="5828145" cy="4598056"/>
          </a:xfrm>
        </p:spPr>
      </p:pic>
    </p:spTree>
    <p:extLst>
      <p:ext uri="{BB962C8B-B14F-4D97-AF65-F5344CB8AC3E}">
        <p14:creationId xmlns:p14="http://schemas.microsoft.com/office/powerpoint/2010/main" val="39209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BF45-FB4D-3C04-3AAA-148E252B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Caffe Bar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02FA-5BD3-380E-B467-B5FB815E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koja predstavlja blagajnu za caffe bar</a:t>
            </a:r>
          </a:p>
          <a:p>
            <a:r>
              <a:rPr lang="hr-HR" dirty="0"/>
              <a:t>Caffe bar sadrži hladnjak iz kojeg se prodaju artikli (uračunati i artikli koji ne stoje u hladnjaku, npr. kava) te skladište u koje pristižu naručeni artikli te iz kojeg se nadopunjava hladnjak</a:t>
            </a:r>
          </a:p>
          <a:p>
            <a:r>
              <a:rPr lang="hr-HR" dirty="0"/>
              <a:t>2 tipa korisnika:</a:t>
            </a:r>
          </a:p>
          <a:p>
            <a:pPr lvl="1"/>
            <a:r>
              <a:rPr lang="hr-HR" dirty="0"/>
              <a:t>Vlasnik – upravlja zaposlenicima, ponudom artikala u caffe baru, analizira potrošnju artikala i određuje akcije</a:t>
            </a:r>
          </a:p>
          <a:p>
            <a:pPr lvl="1"/>
            <a:r>
              <a:rPr lang="hr-HR" dirty="0"/>
              <a:t>Konobar – prati i nadopunjava stanje artikala u skladištu i hladnjaku caffe bara, izdaje račune, dobiva popust na pića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11452-CE9A-B399-5E20-63FBACE5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6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2511E-843C-CB3D-7470-7A26C6C84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67E-57DC-D73F-1AD3-0020C59A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Happy Hour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82EF-D3DB-94AD-C9C0-E80EDB23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735424" cy="4434840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Prikaz za 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Happy Hour 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 implementiran tako da dobijemo uvid u dvije tablice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Prva tablica sadrži artikle koji se već nalaze na happy hour popustu</a:t>
            </a:r>
            <a:endParaRPr lang="hr-HR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ruga tablica sadrži sve artikle </a:t>
            </a:r>
            <a:r>
              <a:rPr lang="hr-H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Caffe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Bara koje možemo dodati na happy hour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Odabirom artikla iz donje tablice i klikom na gumb 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Odaberi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otvara se odgovarajuća forma za dodavanje artikla na happy hour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DAE15-AAD4-D411-3F61-6057BBDF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20</a:t>
            </a:fld>
            <a:endParaRPr lang="en-GB" noProof="0" dirty="0"/>
          </a:p>
        </p:txBody>
      </p:sp>
      <p:pic>
        <p:nvPicPr>
          <p:cNvPr id="7" name="Rezervirano mjesto sadržaja 6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C5D653A6-8FD1-1C37-C167-A8801F56AB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76" y="1920085"/>
            <a:ext cx="5735424" cy="4509046"/>
          </a:xfrm>
        </p:spPr>
      </p:pic>
    </p:spTree>
    <p:extLst>
      <p:ext uri="{BB962C8B-B14F-4D97-AF65-F5344CB8AC3E}">
        <p14:creationId xmlns:p14="http://schemas.microsoft.com/office/powerpoint/2010/main" val="9160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5B21A-AB26-666F-7959-86308A64F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45D9-C574-C18D-ED4E-732E8BE3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Happy Hour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BB95-0D3B-913F-EEF1-E00C0E196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599" y="1847088"/>
            <a:ext cx="5892801" cy="5010912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 novootvorenoj formi ispisuju se podaci o odabranom artiklu, prikazuje se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NumericUpDown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 popust i dvije pripadne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DateTimePicker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kontrole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Nakon željenog unosa klikom na gumb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Potvrdi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zatvara se otvorena forma i osvježava se prikaz tablice za artikle na happy hour popustu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Slučajevi poput postavljanja vremena do kojeg vrijedi popust na veću vrijednost od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početnog vremena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regulirani su kodom uz popratni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MessageBox</a:t>
            </a:r>
            <a:endParaRPr lang="hr-HR" sz="2000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Također, stvar dogovora je da happy hour za odabrani artikl ne smije trajati kraće od 2 sata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C4256-14D8-B1EE-C98A-1B93611F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21</a:t>
            </a:fld>
            <a:endParaRPr lang="en-GB" noProof="0" dirty="0"/>
          </a:p>
        </p:txBody>
      </p:sp>
      <p:pic>
        <p:nvPicPr>
          <p:cNvPr id="7" name="Rezervirano mjesto sadržaja 6" descr="Slika na kojoj se prikazuje tekst, snimka zaslona, softver, zaslon&#10;&#10;Opis je automatski generiran">
            <a:extLst>
              <a:ext uri="{FF2B5EF4-FFF2-40B4-BE49-F238E27FC236}">
                <a16:creationId xmlns:a16="http://schemas.microsoft.com/office/drawing/2014/main" id="{5ADD8B71-36DE-B5DD-4420-10A56B892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1847088"/>
            <a:ext cx="5486400" cy="4509263"/>
          </a:xfrm>
        </p:spPr>
      </p:pic>
    </p:spTree>
    <p:extLst>
      <p:ext uri="{BB962C8B-B14F-4D97-AF65-F5344CB8AC3E}">
        <p14:creationId xmlns:p14="http://schemas.microsoft.com/office/powerpoint/2010/main" val="24226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CD1CA-1237-D82E-9C9F-8DA4AAF1B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B193-E056-9799-4097-BDED8B2A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Happy Hour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D6B86-BE49-9C06-B3CB-9D44917AC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800436" cy="4434840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Ukoliko se odabere neki artikl koji je već na happy hour popustu, aplikacija javlja odgovarajuću poruku jer taj artikl ne može se ponovno dodati na happy hour popust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Prilikom odabira artikla iz tablice koja ispisuje artikle na happy </a:t>
            </a:r>
            <a:r>
              <a:rPr lang="hr-H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houru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moguće je taj artikl i ukloniti iz te tablice, to jest maknuti ga s happy </a:t>
            </a:r>
            <a:r>
              <a:rPr lang="hr-H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houra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klikom na gumb 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Ukloni</a:t>
            </a:r>
            <a:endParaRPr lang="hr-H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77BA0-8D2F-AFCA-A6CA-A44584D7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22</a:t>
            </a:fld>
            <a:endParaRPr lang="en-GB" noProof="0" dirty="0"/>
          </a:p>
        </p:txBody>
      </p:sp>
      <p:pic>
        <p:nvPicPr>
          <p:cNvPr id="7" name="Rezervirano mjesto sadržaja 6" descr="Slika na kojoj se prikazuje tekst, snimka zaslona, softver, zaslon&#10;&#10;Opis je automatski generiran">
            <a:extLst>
              <a:ext uri="{FF2B5EF4-FFF2-40B4-BE49-F238E27FC236}">
                <a16:creationId xmlns:a16="http://schemas.microsoft.com/office/drawing/2014/main" id="{E8FCA8BF-8ACF-C9FB-46C3-3FDA13603B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1818763"/>
            <a:ext cx="5914550" cy="4637483"/>
          </a:xfrm>
        </p:spPr>
      </p:pic>
    </p:spTree>
    <p:extLst>
      <p:ext uri="{BB962C8B-B14F-4D97-AF65-F5344CB8AC3E}">
        <p14:creationId xmlns:p14="http://schemas.microsoft.com/office/powerpoint/2010/main" val="25338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FCF23-BBB7-6D6B-AE61-57253602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FC65-34BA-32FB-0C96-1FA3DCB0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Prikaz za vlasnika – Timer &amp; Happy Hour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F034A-3E8F-EC6D-62B1-E1415EF6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23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C5279-CD9E-0608-01FC-15A9CFB83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20085"/>
            <a:ext cx="10972799" cy="443484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Bitno je napomenuti kako aplikacija ima ugrađen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Timer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koji prati artikle na happy hour popustu i ovisno o datumu i vremenu koji označava kraj popusta (u bazi u tablici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HappyHour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stupac naziva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time_until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miče ih s happy </a:t>
            </a:r>
            <a:r>
              <a:rPr lang="hr-H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houra</a:t>
            </a:r>
            <a:endParaRPr lang="hr-HR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Timer je implementiran u </a:t>
            </a:r>
            <a:r>
              <a:rPr lang="hr-HR" sz="2000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FormVlasnik.cs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FormKonobar.cs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preko </a:t>
            </a:r>
            <a:r>
              <a:rPr lang="hr-H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programskog koda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Tako da neovisno gdje se korisnik (konobar ili vlasnik) nalazi,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Timer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pokreće prilikom pristupa jednoj od navedenih formi </a:t>
            </a:r>
            <a:r>
              <a:rPr lang="hr-H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aktivira u pozadini svaku minutu (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timer.interval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60*1000;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Kada prođe jedna minuta Timer aktivira svoj događaj </a:t>
            </a:r>
            <a:r>
              <a:rPr lang="hr-HR" sz="2000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ick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provjeri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time_until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 tablici </a:t>
            </a:r>
            <a:r>
              <a:rPr lang="hr-HR" sz="2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HappyHour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r-H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tablica pripadne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baze podataka) naspram trenutnog vremena. Ako je vrijeme strogo manje uklanja odgovarajući redak koji zadovoljava ovaj uvjet te samim time se uklanja artikl s happy hour popusta</a:t>
            </a:r>
            <a:endParaRPr lang="hr-HR" sz="2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999C-884E-F014-66B1-A92DD316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CD99-F952-BD5D-CB5D-989121F1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Potrošnja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8009C-0658-7E2C-E123-7544A0E6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24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191F3-7041-179E-9AA8-45FD3AC47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Prikaz </a:t>
            </a:r>
            <a:r>
              <a:rPr lang="hr-H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Potrošnja 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 vlasnika omogućava razne opcije uvida u konzumaciju artikala, bilo jednog ili više artikala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 formi se pojavljuje padajući izbornik u kojem odabiremo artikle (svi artikli povlače se iz tablice </a:t>
            </a:r>
            <a:r>
              <a:rPr lang="hr-H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Artikl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 bazi podataka), dvije kontrole </a:t>
            </a:r>
            <a:r>
              <a:rPr lang="hr-HR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MonthCalendar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jedna kontrola </a:t>
            </a:r>
            <a:r>
              <a:rPr lang="hr-HR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Chart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Također, imamo tri opcije: </a:t>
            </a:r>
            <a:r>
              <a:rPr lang="hr-H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Prikaži prodane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r-H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Prikaži odabrani 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</a:t>
            </a:r>
            <a:r>
              <a:rPr lang="hr-HR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Cjelokupna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Svaka opcija </a:t>
            </a:r>
            <a:r>
              <a:rPr lang="hr-HR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klikom na odgovarajući 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gumb implementirana je na zaseban način i stvara drugačiji prikaz te uvid u konzumaciju artikala</a:t>
            </a:r>
          </a:p>
        </p:txBody>
      </p:sp>
      <p:pic>
        <p:nvPicPr>
          <p:cNvPr id="7" name="Rezervirano mjesto sadržaja 6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F3CB8697-61EF-579A-9192-1F7DE0F1D1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9" y="1817547"/>
            <a:ext cx="5870967" cy="4610962"/>
          </a:xfrm>
        </p:spPr>
      </p:pic>
    </p:spTree>
    <p:extLst>
      <p:ext uri="{BB962C8B-B14F-4D97-AF65-F5344CB8AC3E}">
        <p14:creationId xmlns:p14="http://schemas.microsoft.com/office/powerpoint/2010/main" val="36263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5D48-C3CA-11AD-115B-8D857B76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2724-1D5C-DA5F-834C-262A3713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Potrošnja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39E2F-E009-36DA-29DB-0CCA0F6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25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C7E33-74CD-33F5-BD1D-E7D128F3A3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922020" algn="l"/>
              </a:tabLs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Ako vlasnik želi uvid u konzumaciju pojedinog artikla, treba odabrati željeni artikl iz padajućeg izbornika i vremenski raspon pomoću odgovarajućih kalendara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922020" algn="l"/>
              </a:tabLs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Klikom na gumb 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Prikaži odabrani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pojavljuje se ispunjena kontrola </a:t>
            </a:r>
            <a:r>
              <a:rPr lang="hr-HR" sz="24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Chart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(ukoliko je artikl prodan barem jednom) i odgovarajuće poruke ispod </a:t>
            </a:r>
            <a:r>
              <a:rPr lang="hr-HR" sz="24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Chart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-a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922020" algn="l"/>
              </a:tabLst>
            </a:pPr>
            <a:r>
              <a:rPr lang="hr-HR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Grafikon 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prikazuje prodaju odabranog artikla po danima u odabranom razdoblju</a:t>
            </a:r>
          </a:p>
        </p:txBody>
      </p:sp>
      <p:pic>
        <p:nvPicPr>
          <p:cNvPr id="7" name="Rezervirano mjesto sadržaja 6" descr="Slika na kojoj se prikazuje tekst, snimka zaslona, softver, broj&#10;&#10;Opis je automatski generiran">
            <a:extLst>
              <a:ext uri="{FF2B5EF4-FFF2-40B4-BE49-F238E27FC236}">
                <a16:creationId xmlns:a16="http://schemas.microsoft.com/office/drawing/2014/main" id="{ED6E1C96-39D4-8660-974F-8E04769F75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7088"/>
            <a:ext cx="5988462" cy="4614908"/>
          </a:xfrm>
        </p:spPr>
      </p:pic>
    </p:spTree>
    <p:extLst>
      <p:ext uri="{BB962C8B-B14F-4D97-AF65-F5344CB8AC3E}">
        <p14:creationId xmlns:p14="http://schemas.microsoft.com/office/powerpoint/2010/main" val="26822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66831-CE26-2E05-0981-3AB59494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3285-5175-A084-6B88-D4BDA748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Potrošnja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BE06D-3B9A-6033-46D4-B62BF8EE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26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CA731-BF6B-AFD7-F1F7-6E534C01D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Ukoliko vlasnik odabere željeni vremenski raspon pomoću kalendara i klikne na gumb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Prikaži prodane 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otvara se zasebna forma s tablicom koja prikazuje sve prodane artikle po količini u tom razdoblju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Ako za to razdoblje nema prodanih artikala prikazuje se prazna tablica s odgovarajućom porukom iznad tablice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Također, kako se forma pojavi ispred glavne, ispisuje se i odabrano razdoblje u odgovarajućoj kontroli </a:t>
            </a:r>
            <a:r>
              <a:rPr lang="hr-HR" sz="2000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</a:t>
            </a:r>
            <a:endParaRPr lang="hr-HR" sz="2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Rezervirano mjesto sadržaja 6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6BC62536-EFA2-A25B-46AF-619DA360F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20085"/>
            <a:ext cx="5928795" cy="4434840"/>
          </a:xfrm>
        </p:spPr>
      </p:pic>
    </p:spTree>
    <p:extLst>
      <p:ext uri="{BB962C8B-B14F-4D97-AF65-F5344CB8AC3E}">
        <p14:creationId xmlns:p14="http://schemas.microsoft.com/office/powerpoint/2010/main" val="21261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7F89D-A79E-5E35-5006-A18CE85B8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DB47-4D14-DB5A-5EB7-8B01583B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Potrošnja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10C7-4414-B42F-0A3D-2EE21F5F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27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60F56-9DBF-78BF-163F-DB80A42BD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909" y="2149981"/>
            <a:ext cx="5865091" cy="416551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Posljednji gumb odnosi se na cjelokupnu konzumaciju (potrošnju) svih artikala koji su pohranjeni u tablicama baze </a:t>
            </a:r>
            <a:r>
              <a:rPr lang="hr-H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Caffe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Klikom na gumb otvara se odgovarajuća forma s tablicom koja prikazuje nazive artikala i njihovu sveukupnu konzumaciju kroz cijelo razdoblje od kako radi </a:t>
            </a:r>
            <a:r>
              <a:rPr lang="hr-H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Caffe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</a:t>
            </a:r>
          </a:p>
        </p:txBody>
      </p:sp>
      <p:pic>
        <p:nvPicPr>
          <p:cNvPr id="7" name="Rezervirano mjesto sadržaja 6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C6D5CAC9-ECF3-4022-04F9-A205EE1FF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9" y="2110548"/>
            <a:ext cx="5865090" cy="4244377"/>
          </a:xfrm>
        </p:spPr>
      </p:pic>
    </p:spTree>
    <p:extLst>
      <p:ext uri="{BB962C8B-B14F-4D97-AF65-F5344CB8AC3E}">
        <p14:creationId xmlns:p14="http://schemas.microsoft.com/office/powerpoint/2010/main" val="11557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122E4-2EFB-948C-B8D7-E35024DB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1F26-E5B4-B345-8299-F038CD8B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Prikaz za vlasnika – Informacije i upute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7DA6E-F7BF-AE4E-37AB-FE21893A6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3855" y="2121467"/>
            <a:ext cx="5384800" cy="443484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Ikonica za </a:t>
            </a:r>
            <a:r>
              <a:rPr lang="hr-HR" sz="24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nformacije i upute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prikazuje korisniku dvije vrste informacija: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Prva informacija odnosi se na prihvaćene formate cijena za artikle u </a:t>
            </a:r>
            <a:r>
              <a:rPr lang="hr-H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Caffe</a:t>
            </a: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Baru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hr-H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Druga informacija je dosadašnje s prethodnih slajdova o potrošnji artikala i ono što se dobije klikom na svaki gumb u prikazu </a:t>
            </a:r>
            <a:r>
              <a:rPr lang="hr-HR" sz="2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Potrošnja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0FE9-261D-6590-ED87-4A08596F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28</a:t>
            </a:fld>
            <a:endParaRPr lang="en-GB" noProof="0" dirty="0"/>
          </a:p>
        </p:txBody>
      </p:sp>
      <p:pic>
        <p:nvPicPr>
          <p:cNvPr id="7" name="Rezervirano mjesto sadržaja 6" descr="Slika na kojoj se prikazuje tekst, snimka zaslona, softver, web-stranica&#10;&#10;Opis je automatski generiran">
            <a:extLst>
              <a:ext uri="{FF2B5EF4-FFF2-40B4-BE49-F238E27FC236}">
                <a16:creationId xmlns:a16="http://schemas.microsoft.com/office/drawing/2014/main" id="{8E8614DB-3171-8E4D-6465-6F0DA0ED3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"/>
          <a:stretch/>
        </p:blipFill>
        <p:spPr>
          <a:xfrm>
            <a:off x="146759" y="1967345"/>
            <a:ext cx="6133968" cy="4571568"/>
          </a:xfrm>
        </p:spPr>
      </p:pic>
    </p:spTree>
    <p:extLst>
      <p:ext uri="{BB962C8B-B14F-4D97-AF65-F5344CB8AC3E}">
        <p14:creationId xmlns:p14="http://schemas.microsoft.com/office/powerpoint/2010/main" val="28465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48E00-4EBB-C6DE-EB4B-F6D3EE483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A616-07AF-7AAD-0DFB-061089D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Prikaz za vlasnika – Odjava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77313-B3F9-74DF-F9B7-645FBBE5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563" y="2276067"/>
            <a:ext cx="5384800" cy="423126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Posljednja opcija/ikonica odnosi se na odjavu vlasnika iz aplikacije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Klikom na ovu opciju otvara se forma oblika 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Da/Ne 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odgovarajućim pitanjem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Klikom na gumb </a:t>
            </a:r>
            <a:r>
              <a:rPr lang="hr-HR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 </a:t>
            </a:r>
            <a:r>
              <a:rPr lang="hr-H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vraćamo se na formu za prijavu u aplikaciju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EB46C-C621-BADC-9C25-60C106B7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29</a:t>
            </a:fld>
            <a:endParaRPr lang="en-GB" noProof="0" dirty="0"/>
          </a:p>
        </p:txBody>
      </p:sp>
      <p:pic>
        <p:nvPicPr>
          <p:cNvPr id="7" name="Rezervirano mjesto sadržaja 6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1D58F593-B88F-9110-BF62-15BA309C47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4" y="1971242"/>
            <a:ext cx="5772727" cy="4536094"/>
          </a:xfrm>
        </p:spPr>
      </p:pic>
    </p:spTree>
    <p:extLst>
      <p:ext uri="{BB962C8B-B14F-4D97-AF65-F5344CB8AC3E}">
        <p14:creationId xmlns:p14="http://schemas.microsoft.com/office/powerpoint/2010/main" val="169542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EE11-D8B5-69B8-C697-15227CD2F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FA4B-ECD4-C02A-3F12-E67FA390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8641"/>
            <a:ext cx="10972800" cy="829148"/>
          </a:xfrm>
        </p:spPr>
        <p:txBody>
          <a:bodyPr/>
          <a:lstStyle/>
          <a:p>
            <a:r>
              <a:rPr lang="hr-HR" dirty="0"/>
              <a:t>Baza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577A-E4A7-83FA-196C-135A1721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9191"/>
            <a:ext cx="10972800" cy="4648561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Odgovarajuća baza aplikacije sadržana je u obliku .</a:t>
            </a:r>
            <a:r>
              <a:rPr lang="hr-HR" i="1" dirty="0" err="1"/>
              <a:t>mdf</a:t>
            </a:r>
            <a:r>
              <a:rPr lang="hr-HR" dirty="0"/>
              <a:t> datoteke (</a:t>
            </a:r>
            <a:r>
              <a:rPr lang="hr-HR" i="1" dirty="0" err="1"/>
              <a:t>BazaCaffeBar.mdf</a:t>
            </a:r>
            <a:r>
              <a:rPr lang="hr-HR" dirty="0"/>
              <a:t>)</a:t>
            </a:r>
          </a:p>
          <a:p>
            <a:r>
              <a:rPr lang="hr-HR" dirty="0"/>
              <a:t>Preduvjet za rad s bazom u projektu bila je instalacija alata </a:t>
            </a:r>
            <a:r>
              <a:rPr lang="hr-HR" i="1" dirty="0"/>
              <a:t>Data </a:t>
            </a:r>
            <a:r>
              <a:rPr lang="hr-HR" i="1" dirty="0" err="1"/>
              <a:t>storage</a:t>
            </a:r>
            <a:r>
              <a:rPr lang="hr-HR" i="1" dirty="0"/>
              <a:t> </a:t>
            </a:r>
            <a:r>
              <a:rPr lang="hr-HR" i="1" dirty="0" err="1"/>
              <a:t>and</a:t>
            </a:r>
            <a:r>
              <a:rPr lang="hr-HR" i="1" dirty="0"/>
              <a:t> processing</a:t>
            </a:r>
            <a:r>
              <a:rPr lang="hr-HR" dirty="0"/>
              <a:t> u Visual Studio 2022</a:t>
            </a:r>
          </a:p>
          <a:p>
            <a:r>
              <a:rPr lang="hr-HR" dirty="0"/>
              <a:t>Dodavanjem .</a:t>
            </a:r>
            <a:r>
              <a:rPr lang="hr-HR" i="1" dirty="0" err="1"/>
              <a:t>mdf</a:t>
            </a:r>
            <a:r>
              <a:rPr lang="hr-HR" i="1" dirty="0"/>
              <a:t> </a:t>
            </a:r>
            <a:r>
              <a:rPr lang="hr-HR" dirty="0"/>
              <a:t>datoteke u </a:t>
            </a:r>
            <a:r>
              <a:rPr lang="hr-HR" i="1" dirty="0"/>
              <a:t>Data </a:t>
            </a:r>
            <a:r>
              <a:rPr lang="hr-HR" i="1" dirty="0" err="1"/>
              <a:t>Soruce</a:t>
            </a:r>
            <a:r>
              <a:rPr lang="hr-HR" dirty="0"/>
              <a:t> ostvarila se integracija podataka u aplikaciju</a:t>
            </a:r>
          </a:p>
          <a:p>
            <a:pPr lvl="1"/>
            <a:r>
              <a:rPr lang="hr-HR" dirty="0"/>
              <a:t>Mogućnost povezivanja .</a:t>
            </a:r>
            <a:r>
              <a:rPr lang="hr-HR" i="1" dirty="0" err="1"/>
              <a:t>mdf</a:t>
            </a:r>
            <a:r>
              <a:rPr lang="hr-HR" i="1" dirty="0"/>
              <a:t> </a:t>
            </a:r>
            <a:r>
              <a:rPr lang="hr-HR" dirty="0"/>
              <a:t>datoteke s </a:t>
            </a:r>
            <a:r>
              <a:rPr lang="hr-HR" i="1" dirty="0"/>
              <a:t>Data </a:t>
            </a:r>
            <a:r>
              <a:rPr lang="hr-HR" i="1" dirty="0" err="1"/>
              <a:t>Soruce</a:t>
            </a:r>
            <a:r>
              <a:rPr lang="hr-HR" dirty="0"/>
              <a:t>-om ostvareno kroz </a:t>
            </a:r>
            <a:r>
              <a:rPr lang="hr-HR" i="1" dirty="0"/>
              <a:t>Windows </a:t>
            </a:r>
            <a:r>
              <a:rPr lang="hr-HR" i="1" dirty="0" err="1"/>
              <a:t>Forms</a:t>
            </a:r>
            <a:r>
              <a:rPr lang="hr-HR" i="1" dirty="0"/>
              <a:t> App (.NET Framework) </a:t>
            </a:r>
          </a:p>
          <a:p>
            <a:r>
              <a:rPr lang="hr-HR" dirty="0"/>
              <a:t>Za administraciju podataka koristio se </a:t>
            </a:r>
            <a:r>
              <a:rPr lang="hr-HR" i="1" dirty="0"/>
              <a:t>Server Explorer</a:t>
            </a:r>
          </a:p>
          <a:p>
            <a:pPr lvl="1"/>
            <a:r>
              <a:rPr lang="hr-HR" dirty="0"/>
              <a:t>Pridonosi mogućnosti uvida u strukturu baze podataka</a:t>
            </a:r>
          </a:p>
          <a:p>
            <a:pPr lvl="1"/>
            <a:r>
              <a:rPr lang="hr-HR" dirty="0"/>
              <a:t>Veza se ostvaruje odabirom .</a:t>
            </a:r>
            <a:r>
              <a:rPr lang="hr-HR" i="1" dirty="0" err="1"/>
              <a:t>mdf</a:t>
            </a:r>
            <a:r>
              <a:rPr lang="hr-HR" dirty="0"/>
              <a:t> datoteke iz glavnog direktorija i odgovarajućeg </a:t>
            </a:r>
            <a:r>
              <a:rPr lang="hr-HR" i="1" dirty="0"/>
              <a:t>Data </a:t>
            </a:r>
            <a:r>
              <a:rPr lang="hr-HR" i="1" dirty="0" err="1"/>
              <a:t>source</a:t>
            </a:r>
            <a:r>
              <a:rPr lang="hr-HR" dirty="0"/>
              <a:t>-a pod nazivom </a:t>
            </a:r>
            <a:r>
              <a:rPr lang="hr-HR" i="1" dirty="0"/>
              <a:t>Microsoft SQL Server </a:t>
            </a:r>
            <a:r>
              <a:rPr lang="hr-HR" i="1" dirty="0" err="1"/>
              <a:t>Database</a:t>
            </a:r>
            <a:r>
              <a:rPr lang="hr-HR" i="1" dirty="0"/>
              <a:t> File (</a:t>
            </a:r>
            <a:r>
              <a:rPr lang="hr-HR" i="1" dirty="0" err="1"/>
              <a:t>SqlClient</a:t>
            </a:r>
            <a:r>
              <a:rPr lang="hr-HR" i="1" dirty="0"/>
              <a:t>)</a:t>
            </a:r>
          </a:p>
          <a:p>
            <a:endParaRPr lang="hr-HR" i="1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0A09D-ECB7-A837-C4A7-D9088C1E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B672F2F7-D61F-6D3F-5D9E-BCB78EA33FBF}"/>
              </a:ext>
            </a:extLst>
          </p:cNvPr>
          <p:cNvSpPr txBox="1"/>
          <p:nvPr/>
        </p:nvSpPr>
        <p:spPr>
          <a:xfrm>
            <a:off x="1653308" y="6499154"/>
            <a:ext cx="10538692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hr-HR" sz="1200" dirty="0"/>
              <a:t>Za detaljnije može se vidjeti prezentacija prošlogodišnjih vježbi: </a:t>
            </a:r>
            <a:r>
              <a:rPr lang="hr-HR" sz="1200" dirty="0">
                <a:hlinkClick r:id="rId2"/>
              </a:rPr>
              <a:t>https://drive.google.com/file/d/18IzkTT1d5jHTc_yfuY_CTR196oA_jEcW/view</a:t>
            </a:r>
            <a:r>
              <a:rPr lang="hr-H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4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9D6E9-5D8D-66E9-6344-ED56454F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3963-30E1-EDAC-0F4C-7A5DB38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6863"/>
            <a:ext cx="10972800" cy="1143000"/>
          </a:xfrm>
        </p:spPr>
        <p:txBody>
          <a:bodyPr>
            <a:normAutofit/>
          </a:bodyPr>
          <a:lstStyle/>
          <a:p>
            <a:r>
              <a:rPr lang="hr-HR" dirty="0"/>
              <a:t>Napomena: Regulacije unosa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92292-E181-1D20-6959-0D894477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419863"/>
            <a:ext cx="10972800" cy="1143000"/>
          </a:xfrm>
        </p:spPr>
        <p:txBody>
          <a:bodyPr/>
          <a:lstStyle/>
          <a:p>
            <a:r>
              <a:rPr lang="hr-H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hr-H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 krivi unosi u kontrole kao što su </a:t>
            </a:r>
            <a:r>
              <a:rPr lang="hr-HR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TextBox-</a:t>
            </a:r>
            <a:r>
              <a:rPr lang="hr-H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evi</a:t>
            </a:r>
            <a:r>
              <a:rPr lang="hr-HR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ili odabir krajnjeg datuma koji je manji od početnog regulirani su kodom te javljaju se odgovarajuće poruke u obliku </a:t>
            </a:r>
            <a:r>
              <a:rPr lang="hr-HR" sz="1800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MessageBox-</a:t>
            </a:r>
            <a:r>
              <a:rPr lang="hr-H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</a:t>
            </a:r>
            <a:endParaRPr lang="hr-HR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hr-H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Neki od primjera tih poruka prikazani su ovim slajdom prezentacije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A1616-2044-A9AD-EA1C-E0B1FB88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30</a:t>
            </a:fld>
            <a:endParaRPr lang="en-GB" noProof="0" dirty="0"/>
          </a:p>
        </p:txBody>
      </p:sp>
      <p:pic>
        <p:nvPicPr>
          <p:cNvPr id="9" name="Slika 8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65E34622-7A0C-F0A4-1E46-68AD8C2BF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t="40830" r="7765" b="17048"/>
          <a:stretch/>
        </p:blipFill>
        <p:spPr>
          <a:xfrm>
            <a:off x="609600" y="2489937"/>
            <a:ext cx="4128388" cy="2063590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3D7C1CCF-957D-F658-8313-FC1C41BD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7" t="43800" r="16978" b="16497"/>
          <a:stretch/>
        </p:blipFill>
        <p:spPr>
          <a:xfrm>
            <a:off x="1137405" y="4553527"/>
            <a:ext cx="4856996" cy="2224233"/>
          </a:xfrm>
          <a:prstGeom prst="rect">
            <a:avLst/>
          </a:prstGeom>
        </p:spPr>
      </p:pic>
      <p:pic>
        <p:nvPicPr>
          <p:cNvPr id="11" name="Slika 10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40D8D15C-BDCA-2879-049D-634270DB0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8" t="21136" r="18485" b="28174"/>
          <a:stretch/>
        </p:blipFill>
        <p:spPr>
          <a:xfrm>
            <a:off x="5238586" y="2431369"/>
            <a:ext cx="3352799" cy="2841840"/>
          </a:xfrm>
          <a:prstGeom prst="rect">
            <a:avLst/>
          </a:prstGeom>
        </p:spPr>
      </p:pic>
      <p:pic>
        <p:nvPicPr>
          <p:cNvPr id="12" name="Slika 11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AD0F7953-6526-8CF1-9A09-28CB821D7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8" t="21832" r="22547" b="35412"/>
          <a:stretch/>
        </p:blipFill>
        <p:spPr>
          <a:xfrm>
            <a:off x="7934036" y="3852289"/>
            <a:ext cx="4136560" cy="26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76616-9B2C-170E-808F-F8AF3338E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4F78-0A4C-BF17-7B83-CF89FF6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54" y="2860963"/>
            <a:ext cx="10132291" cy="1136073"/>
          </a:xfrm>
        </p:spPr>
        <p:txBody>
          <a:bodyPr>
            <a:normAutofit fontScale="90000"/>
          </a:bodyPr>
          <a:lstStyle/>
          <a:p>
            <a:pPr algn="ctr"/>
            <a:r>
              <a:rPr lang="hr-HR" sz="7200" dirty="0"/>
              <a:t>Hvala na pozornosti </a:t>
            </a:r>
            <a:r>
              <a:rPr lang="hr-HR" sz="7200" dirty="0">
                <a:sym typeface="Wingdings" panose="05000000000000000000" pitchFamily="2" charset="2"/>
              </a:rPr>
              <a:t></a:t>
            </a:r>
            <a:endParaRPr lang="en-GB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EFE4C-8105-C697-2627-83CA83A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31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653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3C4E-4932-B2B3-78E7-0379B24F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4170-375A-34B7-D707-754973F7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Definirano je 6 tablica u bazi:</a:t>
            </a:r>
          </a:p>
          <a:p>
            <a:pPr lvl="1"/>
            <a:r>
              <a:rPr lang="hr-HR" i="1" dirty="0"/>
              <a:t>Zaposlenik</a:t>
            </a:r>
            <a:r>
              <a:rPr lang="hr-HR" dirty="0"/>
              <a:t> – osnovni podaci o zaposlenicima caffe bara (korisnicima aplikacije)</a:t>
            </a:r>
          </a:p>
          <a:p>
            <a:pPr lvl="1"/>
            <a:r>
              <a:rPr lang="hr-HR" i="1" dirty="0"/>
              <a:t>Artikl</a:t>
            </a:r>
            <a:r>
              <a:rPr lang="hr-HR" dirty="0"/>
              <a:t> – informacije o artiklima koji su registrirani u caffe baru, njihovo stanje u skladištu i hladnjaku </a:t>
            </a:r>
          </a:p>
          <a:p>
            <a:pPr lvl="1"/>
            <a:r>
              <a:rPr lang="hr-HR" i="1" dirty="0"/>
              <a:t>Racun</a:t>
            </a:r>
            <a:r>
              <a:rPr lang="hr-HR" dirty="0"/>
              <a:t> – pomoćne informacije o izdanim računima (vrijeme, konobar, ukupna cijena)</a:t>
            </a:r>
          </a:p>
          <a:p>
            <a:pPr lvl="1"/>
            <a:r>
              <a:rPr lang="hr-HR" i="1" dirty="0"/>
              <a:t>StavkaRacuna</a:t>
            </a:r>
            <a:r>
              <a:rPr lang="hr-HR" dirty="0"/>
              <a:t> – točni artikli i njihova količina na izdanim računima</a:t>
            </a:r>
          </a:p>
          <a:p>
            <a:pPr lvl="1"/>
            <a:r>
              <a:rPr lang="hr-HR" i="1" dirty="0"/>
              <a:t>HappyHour</a:t>
            </a:r>
            <a:r>
              <a:rPr lang="hr-HR" dirty="0"/>
              <a:t> – informacije o aktivnim happy hour popustima</a:t>
            </a:r>
          </a:p>
          <a:p>
            <a:pPr lvl="1"/>
            <a:r>
              <a:rPr lang="hr-HR" i="1" dirty="0"/>
              <a:t>Obavijest</a:t>
            </a:r>
            <a:r>
              <a:rPr lang="hr-HR" dirty="0"/>
              <a:t> – upozorenja o maloj količini artikala na stanju u skladištu ili hladnjaku</a:t>
            </a:r>
            <a:endParaRPr lang="en-GB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02449-0C3B-1A7D-B8EB-133C770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11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0A74-2F93-6BCA-4AA2-AD06CCD9A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3059-B42D-0273-2DB0-942869B3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8597"/>
            <a:ext cx="10972800" cy="1143000"/>
          </a:xfrm>
        </p:spPr>
        <p:txBody>
          <a:bodyPr/>
          <a:lstStyle/>
          <a:p>
            <a:r>
              <a:rPr lang="hr-HR" dirty="0"/>
              <a:t>Baza – vizualni prikaz</a:t>
            </a:r>
            <a:endParaRPr lang="en-GB" dirty="0"/>
          </a:p>
        </p:txBody>
      </p:sp>
      <p:pic>
        <p:nvPicPr>
          <p:cNvPr id="6" name="Rezervirano mjesto sadržaja 5" descr="Slika na kojoj se prikazuje tekst, snimka zaslona, broj, softver&#10;&#10;Opis je automatski generiran">
            <a:extLst>
              <a:ext uri="{FF2B5EF4-FFF2-40B4-BE49-F238E27FC236}">
                <a16:creationId xmlns:a16="http://schemas.microsoft.com/office/drawing/2014/main" id="{D23200D3-D6C8-9F21-B050-2A5852D6E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71" y="1763814"/>
            <a:ext cx="9839457" cy="48118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0A9A-428A-9B4B-1E23-99EF422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90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FC70-4295-19C5-7765-C8A3D0BB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anchor="b">
            <a:normAutofit/>
          </a:bodyPr>
          <a:lstStyle/>
          <a:p>
            <a:r>
              <a:rPr lang="hr-HR" dirty="0"/>
              <a:t>Prijava u aplikaciju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7D3EB86-50F7-C11F-D6AC-BAEF85FF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>
            <a:normAutofit/>
          </a:bodyPr>
          <a:lstStyle/>
          <a:p>
            <a:r>
              <a:rPr lang="hr-HR" sz="2400" dirty="0"/>
              <a:t>Početna forma pri pokretanju aplikacije je FormPrijava koja služi za prijavu korisnika u aplikaciju</a:t>
            </a:r>
          </a:p>
          <a:p>
            <a:r>
              <a:rPr lang="hr-HR" sz="2400" dirty="0"/>
              <a:t>Upisuju se korisničko ime i lozinka, koji se validiraju te ako su ispravni korisnika se presumjerava na drugu formu s obzirom na ovlast korisnika</a:t>
            </a:r>
          </a:p>
          <a:p>
            <a:r>
              <a:rPr lang="hr-HR" sz="2400" dirty="0"/>
              <a:t>Trenutno su u bazi 2 testna korisnika:</a:t>
            </a:r>
          </a:p>
          <a:p>
            <a:pPr lvl="1"/>
            <a:r>
              <a:rPr lang="hr-HR" sz="2200" i="1" dirty="0"/>
              <a:t>vlasnik </a:t>
            </a:r>
            <a:r>
              <a:rPr lang="hr-HR" sz="2200" dirty="0"/>
              <a:t>(lozinka: </a:t>
            </a:r>
            <a:r>
              <a:rPr lang="hr-HR" sz="2200" i="1" dirty="0"/>
              <a:t>vlasnik</a:t>
            </a:r>
            <a:r>
              <a:rPr lang="hr-HR" sz="2200" dirty="0"/>
              <a:t>)</a:t>
            </a:r>
          </a:p>
          <a:p>
            <a:pPr lvl="1"/>
            <a:r>
              <a:rPr lang="hr-HR" sz="2200" i="1" dirty="0"/>
              <a:t>konobar </a:t>
            </a:r>
            <a:r>
              <a:rPr lang="hr-HR" sz="2200" dirty="0"/>
              <a:t>(lozinka: </a:t>
            </a:r>
            <a:r>
              <a:rPr lang="hr-HR" sz="2200" i="1" dirty="0"/>
              <a:t>konobar</a:t>
            </a:r>
            <a:r>
              <a:rPr lang="hr-HR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ECD07-A43A-2F8C-B7B1-FC7E1F6F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01CF334-2D5C-4859-84A6-CA7E6E43FAEB}" type="slidenum">
              <a:rPr lang="en-GB" noProof="0" smtClean="0"/>
              <a:pPr rtl="0">
                <a:spcAft>
                  <a:spcPts val="600"/>
                </a:spcAft>
              </a:pPr>
              <a:t>6</a:t>
            </a:fld>
            <a:endParaRPr lang="en-GB" noProof="0"/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D4E23635-2005-2875-A842-6F85295290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545"/>
          <a:stretch/>
        </p:blipFill>
        <p:spPr>
          <a:xfrm>
            <a:off x="1173018" y="1920085"/>
            <a:ext cx="4190705" cy="4618470"/>
          </a:xfrm>
        </p:spPr>
      </p:pic>
    </p:spTree>
    <p:extLst>
      <p:ext uri="{BB962C8B-B14F-4D97-AF65-F5344CB8AC3E}">
        <p14:creationId xmlns:p14="http://schemas.microsoft.com/office/powerpoint/2010/main" val="14639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353B-0B61-855F-7356-5D55FB6D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Dizajn početne stranice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7D2F86-34EB-888C-8AB1-6FBF8F9B6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24796"/>
            <a:ext cx="5384800" cy="422604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AE121-1B25-A94D-7333-3B506D652F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Na lijevoj strani forme nalazi se izbornik (panel) s gumbima na čiji klik se otvaraju različiti prikazi u desnom dijelu forme</a:t>
            </a:r>
          </a:p>
          <a:p>
            <a:r>
              <a:rPr lang="hr-HR" dirty="0"/>
              <a:t>Prikazi su implementirani kao </a:t>
            </a:r>
            <a:r>
              <a:rPr lang="hr-HR" i="1" dirty="0"/>
              <a:t>User Controls</a:t>
            </a:r>
            <a:endParaRPr lang="hr-HR" dirty="0"/>
          </a:p>
          <a:p>
            <a:r>
              <a:rPr lang="hr-HR" dirty="0"/>
              <a:t>Forma za vlasnika </a:t>
            </a:r>
            <a:r>
              <a:rPr lang="hr-HR" i="1" dirty="0"/>
              <a:t>(FormVlasnik)</a:t>
            </a:r>
            <a:r>
              <a:rPr lang="hr-HR" dirty="0"/>
              <a:t> i konobara </a:t>
            </a:r>
            <a:r>
              <a:rPr lang="hr-HR" i="1" dirty="0"/>
              <a:t>(FormKonobar)</a:t>
            </a:r>
            <a:r>
              <a:rPr lang="hr-HR" dirty="0"/>
              <a:t> imaju jednak dizajn, ali se razlikuju u funkcionalnostima</a:t>
            </a:r>
          </a:p>
          <a:p>
            <a:r>
              <a:rPr lang="hr-HR" dirty="0"/>
              <a:t>Nakon odjave korisnika (postupak se razlikuje za vlasnika i konobara), korisnik se preusmjerava na formu za prijavu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708E1-B166-6FA0-F2C3-F140EC80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59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FB94-97CE-1077-84F5-AAE8329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Prikaz za konobara – izdavanje računa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A20C-3660-8508-CBF4-13E035BE56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Na početku je aktivan prikaz za izdavanje računa</a:t>
            </a:r>
          </a:p>
          <a:p>
            <a:r>
              <a:rPr lang="hr-HR" dirty="0"/>
              <a:t>Korisniku se prikazuje lista artikala koji su dostupni u hladnjaku caffe bara (</a:t>
            </a:r>
            <a:r>
              <a:rPr lang="hr-HR" i="1" dirty="0"/>
              <a:t>ListBox</a:t>
            </a:r>
            <a:r>
              <a:rPr lang="hr-HR" dirty="0"/>
              <a:t>) </a:t>
            </a:r>
          </a:p>
          <a:p>
            <a:r>
              <a:rPr lang="hr-HR" dirty="0"/>
              <a:t>Iz liste artikala klikom se označava artikl te se klikom na gumb </a:t>
            </a:r>
            <a:r>
              <a:rPr lang="hr-HR" i="1" dirty="0"/>
              <a:t>Dodaj artikl </a:t>
            </a:r>
            <a:r>
              <a:rPr lang="hr-HR" dirty="0"/>
              <a:t>dodaje u račun</a:t>
            </a:r>
          </a:p>
          <a:p>
            <a:r>
              <a:rPr lang="hr-HR" dirty="0"/>
              <a:t>Artikl se zatim pojavljuje u donjoj tablici iz koje se može ukloniti označavenjem odgovarajućeg retka u tablici i klikom na gumb </a:t>
            </a:r>
            <a:r>
              <a:rPr lang="hr-HR" i="1" dirty="0"/>
              <a:t>Ukloni artikl</a:t>
            </a:r>
          </a:p>
          <a:p>
            <a:r>
              <a:rPr lang="hr-HR" dirty="0"/>
              <a:t>Količina artikla se može povećavati višestrukim klikom na </a:t>
            </a:r>
            <a:r>
              <a:rPr lang="hr-HR" i="1" dirty="0"/>
              <a:t>Dodaj artikl </a:t>
            </a:r>
            <a:r>
              <a:rPr lang="hr-HR" dirty="0"/>
              <a:t>ili se može direktno izmijeniti ćelija količine odgovarajućeg artikla u tablici s odabranim artiklima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25028-13A5-1CB4-83F9-AF38DDE4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408C278-E25D-EC47-8F43-91880A11CA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24796"/>
            <a:ext cx="5384800" cy="4226045"/>
          </a:xfrm>
        </p:spPr>
      </p:pic>
    </p:spTree>
    <p:extLst>
      <p:ext uri="{BB962C8B-B14F-4D97-AF65-F5344CB8AC3E}">
        <p14:creationId xmlns:p14="http://schemas.microsoft.com/office/powerpoint/2010/main" val="395370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C4AB-0BEF-6546-3BD9-49120C3B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Prikaz za konobara – izdavanje računa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B35B-4545-5BED-B285-13B3ACBCF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sz="2000" dirty="0"/>
              <a:t>Konobar na svaki račun ima popust od 20% pa može označiti </a:t>
            </a:r>
            <a:r>
              <a:rPr lang="hr-HR" sz="2000" i="1" dirty="0"/>
              <a:t>CheckBox </a:t>
            </a:r>
            <a:r>
              <a:rPr lang="hr-HR" sz="2000" dirty="0"/>
              <a:t>s popustom zaposlenika da se popust primijeni</a:t>
            </a:r>
          </a:p>
          <a:p>
            <a:r>
              <a:rPr lang="hr-HR" sz="2000" dirty="0"/>
              <a:t>Također u smjeni ima pravo na 2 besplatne kave i cijeđeni sok pa ako još nije iskoristio tu pogodnost prikazuju mu se dodatno još 2 </a:t>
            </a:r>
            <a:r>
              <a:rPr lang="hr-HR" sz="2000" i="1" dirty="0"/>
              <a:t>CheckBox-a</a:t>
            </a:r>
          </a:p>
          <a:p>
            <a:pPr lvl="1"/>
            <a:r>
              <a:rPr lang="hr-HR" sz="1800" dirty="0"/>
              <a:t>Ako želi iskoristiti besplatno piće, mora dodati piće u račun i označiti odgovarajući </a:t>
            </a:r>
            <a:r>
              <a:rPr lang="hr-HR" sz="1800" i="1" dirty="0"/>
              <a:t>CheckBox</a:t>
            </a:r>
            <a:r>
              <a:rPr lang="hr-HR" sz="1800" dirty="0"/>
              <a:t> te će se iznos smanjiti za vrijednost najjeftinijeg artikla iz te kategorije (1 ili 2 artikla, ovisno o tome koliko je dotad iskoristio i koliko je artikala tog tipa dodano u narudžbu)</a:t>
            </a:r>
          </a:p>
          <a:p>
            <a:r>
              <a:rPr lang="hr-HR" sz="2000" dirty="0"/>
              <a:t>Ukoliko je aktivan </a:t>
            </a:r>
            <a:r>
              <a:rPr lang="hr-HR" sz="2000" i="1" dirty="0"/>
              <a:t>happy hour </a:t>
            </a:r>
            <a:r>
              <a:rPr lang="hr-HR" sz="2000" dirty="0"/>
              <a:t>popust na neki od artikala u narudžbi, on će se automatski primijeniti</a:t>
            </a:r>
          </a:p>
          <a:p>
            <a:r>
              <a:rPr lang="hr-HR" sz="2000" dirty="0"/>
              <a:t>Moguće je kombinirati različite popuste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63B3C8-7CC1-22AC-8AD8-A23A6F0BE4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24796"/>
            <a:ext cx="5384800" cy="422604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5E13B-469A-A40F-57ED-0D6478E0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6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053_TF03460637.potx" id="{43074E8B-7DA3-4802-AA2B-EFDF528C8D3A}" vid="{5BE8ABB1-46B6-40AB-9A1B-886931076F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238</TotalTime>
  <Words>2128</Words>
  <Application>Microsoft Office PowerPoint</Application>
  <PresentationFormat>Široki zaslon</PresentationFormat>
  <Paragraphs>168</Paragraphs>
  <Slides>31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31</vt:i4>
      </vt:variant>
    </vt:vector>
  </HeadingPairs>
  <TitlesOfParts>
    <vt:vector size="39" baseType="lpstr">
      <vt:lpstr>Aptos</vt:lpstr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Caffe Bar</vt:lpstr>
      <vt:lpstr>Caffe Bar</vt:lpstr>
      <vt:lpstr>Baza </vt:lpstr>
      <vt:lpstr>Baza</vt:lpstr>
      <vt:lpstr>Baza – vizualni prikaz</vt:lpstr>
      <vt:lpstr>Prijava u aplikaciju</vt:lpstr>
      <vt:lpstr>Dizajn početne stranice</vt:lpstr>
      <vt:lpstr>Prikaz za konobara – izdavanje računa</vt:lpstr>
      <vt:lpstr>Prikaz za konobara – izdavanje računa</vt:lpstr>
      <vt:lpstr>Prikaz za konobara – izdavanje računa</vt:lpstr>
      <vt:lpstr>Prikaz za konobara – obavijesti</vt:lpstr>
      <vt:lpstr>Prikaz za konobara – stanje hladnjaka</vt:lpstr>
      <vt:lpstr>Prikaz za konobara – stanje skladišta</vt:lpstr>
      <vt:lpstr>Prikaz za konobara – kraj smjene</vt:lpstr>
      <vt:lpstr>Prikaz za vlasnika – Artikli</vt:lpstr>
      <vt:lpstr>Prikaz za vlasnika – Novi artikl  </vt:lpstr>
      <vt:lpstr>Prikaz za vlasnika – Novi artikl </vt:lpstr>
      <vt:lpstr>Prikaz za vlasnika – Zaposlenici </vt:lpstr>
      <vt:lpstr>Prikaz za vlasnika – Zaposlenici </vt:lpstr>
      <vt:lpstr>Prikaz za vlasnika – Happy Hour</vt:lpstr>
      <vt:lpstr>Prikaz za vlasnika – Happy Hour </vt:lpstr>
      <vt:lpstr>Prikaz za vlasnika – Happy Hour </vt:lpstr>
      <vt:lpstr>Prikaz za vlasnika – Timer &amp; Happy Hour </vt:lpstr>
      <vt:lpstr>Prikaz za vlasnika – Potrošnja </vt:lpstr>
      <vt:lpstr>Prikaz za vlasnika – Potrošnja </vt:lpstr>
      <vt:lpstr>Prikaz za vlasnika – Potrošnja </vt:lpstr>
      <vt:lpstr>Prikaz za vlasnika – Potrošnja </vt:lpstr>
      <vt:lpstr>Prikaz za vlasnika – Informacije i upute </vt:lpstr>
      <vt:lpstr>Prikaz za vlasnika – Odjava</vt:lpstr>
      <vt:lpstr>Napomena: Regulacije unosa </vt:lpstr>
      <vt:lpstr>Hvala na pozornosti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Ružica Jović</dc:creator>
  <cp:lastModifiedBy>Dominik Horvat</cp:lastModifiedBy>
  <cp:revision>246</cp:revision>
  <dcterms:created xsi:type="dcterms:W3CDTF">2025-01-05T14:01:30Z</dcterms:created>
  <dcterms:modified xsi:type="dcterms:W3CDTF">2025-01-12T11:33:35Z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