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04" r:id="rId2"/>
    <p:sldId id="405" r:id="rId3"/>
    <p:sldId id="409" r:id="rId4"/>
    <p:sldId id="419" r:id="rId5"/>
    <p:sldId id="420" r:id="rId6"/>
    <p:sldId id="421" r:id="rId7"/>
    <p:sldId id="422" r:id="rId8"/>
    <p:sldId id="424" r:id="rId9"/>
    <p:sldId id="426" r:id="rId10"/>
    <p:sldId id="418" r:id="rId11"/>
    <p:sldId id="448" r:id="rId12"/>
    <p:sldId id="403" r:id="rId13"/>
    <p:sldId id="427" r:id="rId14"/>
    <p:sldId id="437" r:id="rId15"/>
    <p:sldId id="438" r:id="rId16"/>
    <p:sldId id="439" r:id="rId17"/>
    <p:sldId id="440" r:id="rId18"/>
    <p:sldId id="441" r:id="rId19"/>
    <p:sldId id="428" r:id="rId20"/>
    <p:sldId id="443" r:id="rId21"/>
    <p:sldId id="445" r:id="rId22"/>
    <p:sldId id="446" r:id="rId23"/>
    <p:sldId id="442" r:id="rId24"/>
    <p:sldId id="429" r:id="rId25"/>
    <p:sldId id="557" r:id="rId26"/>
    <p:sldId id="430" r:id="rId27"/>
    <p:sldId id="447" r:id="rId28"/>
    <p:sldId id="556" r:id="rId29"/>
    <p:sldId id="435" r:id="rId30"/>
    <p:sldId id="431" r:id="rId31"/>
    <p:sldId id="436"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91946-96A9-404C-8615-4E6D92F898C6}">
          <p14:sldIdLst>
            <p14:sldId id="404"/>
          </p14:sldIdLst>
        </p14:section>
        <p14:section name="Business Understanding" id="{7EB253B4-0D85-4E2F-87B0-F29016FEEA15}">
          <p14:sldIdLst>
            <p14:sldId id="405"/>
            <p14:sldId id="409"/>
            <p14:sldId id="419"/>
            <p14:sldId id="420"/>
            <p14:sldId id="421"/>
            <p14:sldId id="422"/>
            <p14:sldId id="424"/>
            <p14:sldId id="426"/>
            <p14:sldId id="418"/>
            <p14:sldId id="448"/>
            <p14:sldId id="403"/>
          </p14:sldIdLst>
        </p14:section>
        <p14:section name="Business Data Understanding" id="{56EE4323-DFDF-459E-B304-DE273ECE9721}">
          <p14:sldIdLst>
            <p14:sldId id="427"/>
            <p14:sldId id="437"/>
            <p14:sldId id="438"/>
            <p14:sldId id="439"/>
            <p14:sldId id="440"/>
            <p14:sldId id="441"/>
          </p14:sldIdLst>
        </p14:section>
        <p14:section name="Business Data Preparation" id="{CEB4D4E3-AA14-4D54-A046-90611B8D391D}">
          <p14:sldIdLst>
            <p14:sldId id="428"/>
            <p14:sldId id="443"/>
            <p14:sldId id="445"/>
            <p14:sldId id="446"/>
            <p14:sldId id="442"/>
          </p14:sldIdLst>
        </p14:section>
        <p14:section name="Modelling" id="{E5A3FD30-FA2B-4509-9F2B-E7F7C6A937E2}">
          <p14:sldIdLst>
            <p14:sldId id="429"/>
            <p14:sldId id="557"/>
          </p14:sldIdLst>
        </p14:section>
        <p14:section name="Evaluation" id="{E14C9285-DB3E-4E90-ABE0-F5AB86798B46}">
          <p14:sldIdLst>
            <p14:sldId id="430"/>
            <p14:sldId id="447"/>
            <p14:sldId id="556"/>
            <p14:sldId id="435"/>
          </p14:sldIdLst>
        </p14:section>
        <p14:section name="Solution Deployement" id="{03309C11-CB4C-4005-9D3E-4E7169D92FB3}">
          <p14:sldIdLst>
            <p14:sldId id="431"/>
            <p14:sldId id="436"/>
          </p14:sldIdLst>
        </p14:section>
        <p14:section name="Misc" id="{0D792AF9-A257-4148-933F-2C88E9E4BCBC}">
          <p14:sldIdLst/>
        </p14:section>
      </p14:sectionLst>
    </p:ext>
    <p:ext uri="{EFAFB233-063F-42B5-8137-9DF3F51BA10A}">
      <p15:sldGuideLst xmlns:p15="http://schemas.microsoft.com/office/powerpoint/2012/main">
        <p15:guide id="1" orient="horz" pos="1412" userDrawn="1">
          <p15:clr>
            <a:srgbClr val="A4A3A4"/>
          </p15:clr>
        </p15:guide>
        <p15:guide id="2" pos="3840" userDrawn="1">
          <p15:clr>
            <a:srgbClr val="A4A3A4"/>
          </p15:clr>
        </p15:guide>
        <p15:guide id="3" orient="horz" pos="799" userDrawn="1">
          <p15:clr>
            <a:srgbClr val="A4A3A4"/>
          </p15:clr>
        </p15:guide>
        <p15:guide id="4" pos="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93"/>
    <a:srgbClr val="D1E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6" autoAdjust="0"/>
    <p:restoredTop sz="94660"/>
  </p:normalViewPr>
  <p:slideViewPr>
    <p:cSldViewPr snapToGrid="0" showGuides="1">
      <p:cViewPr>
        <p:scale>
          <a:sx n="100" d="100"/>
          <a:sy n="100" d="100"/>
        </p:scale>
        <p:origin x="1032" y="288"/>
      </p:cViewPr>
      <p:guideLst>
        <p:guide orient="horz" pos="1412"/>
        <p:guide pos="3840"/>
        <p:guide orient="horz" pos="799"/>
        <p:guide pos="234"/>
      </p:guideLst>
    </p:cSldViewPr>
  </p:slideViewPr>
  <p:notesTextViewPr>
    <p:cViewPr>
      <p:scale>
        <a:sx n="1" d="1"/>
        <a:sy n="1" d="1"/>
      </p:scale>
      <p:origin x="0" y="0"/>
    </p:cViewPr>
  </p:notesTextViewPr>
  <p:notesViewPr>
    <p:cSldViewPr snapToGrid="0" showGuides="1">
      <p:cViewPr varScale="1">
        <p:scale>
          <a:sx n="85" d="100"/>
          <a:sy n="85"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9287D-3C70-48F0-8258-B0314A1C674E}" type="datetimeFigureOut">
              <a:rPr lang="de-DE" smtClean="0"/>
              <a:t>19.03.2024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B193D-C8D8-491E-AB0C-EBA6C0A737C4}" type="slidenum">
              <a:rPr lang="de-DE" smtClean="0"/>
              <a:t>‹Nr.›</a:t>
            </a:fld>
            <a:endParaRPr lang="de-DE"/>
          </a:p>
        </p:txBody>
      </p:sp>
    </p:spTree>
    <p:extLst>
      <p:ext uri="{BB962C8B-B14F-4D97-AF65-F5344CB8AC3E}">
        <p14:creationId xmlns:p14="http://schemas.microsoft.com/office/powerpoint/2010/main" val="60877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4" y="1047600"/>
            <a:ext cx="7200000" cy="1080000"/>
          </a:xfrm>
          <a:solidFill>
            <a:schemeClr val="bg1"/>
          </a:solidFill>
        </p:spPr>
        <p:txBody>
          <a:bodyPr lIns="0" tIns="0" rIns="0" bIns="0" anchor="t"/>
          <a:lstStyle>
            <a:lvl1pPr algn="l">
              <a:defRPr sz="3600"/>
            </a:lvl1pPr>
          </a:lstStyle>
          <a:p>
            <a:r>
              <a:rPr lang="de-DE" dirty="0"/>
              <a:t>Mastertitelformat bearbeiten</a:t>
            </a:r>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4" y="2448000"/>
            <a:ext cx="7200000" cy="1080000"/>
          </a:xfrm>
        </p:spPr>
        <p:txBody>
          <a:bodyPr lIns="0" tIns="0" rIns="0" bIns="0" anchor="t"/>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2">
            <a:extLst>
              <a:ext uri="{FF2B5EF4-FFF2-40B4-BE49-F238E27FC236}">
                <a16:creationId xmlns:a16="http://schemas.microsoft.com/office/drawing/2014/main" id="{134A6A66-500E-8F2E-90F1-AB1682E01610}"/>
              </a:ext>
            </a:extLst>
          </p:cNvPr>
          <p:cNvSpPr>
            <a:spLocks noGrp="1"/>
          </p:cNvSpPr>
          <p:nvPr>
            <p:ph type="dt" sz="half" idx="10"/>
          </p:nvPr>
        </p:nvSpPr>
        <p:spPr>
          <a:xfrm>
            <a:off x="838200" y="6356350"/>
            <a:ext cx="2743200" cy="365125"/>
          </a:xfrm>
        </p:spPr>
        <p:txBody>
          <a:bodyPr/>
          <a:lstStyle/>
          <a:p>
            <a:fld id="{EFCCF6A5-47C7-491E-B947-099193F749EC}" type="datetimeFigureOut">
              <a:rPr lang="de-DE" smtClean="0"/>
              <a:t>19.03.2024</a:t>
            </a:fld>
            <a:endParaRPr lang="de-DE" dirty="0"/>
          </a:p>
        </p:txBody>
      </p:sp>
      <p:sp>
        <p:nvSpPr>
          <p:cNvPr id="5" name="Fußzeilenplatzhalter 3">
            <a:extLst>
              <a:ext uri="{FF2B5EF4-FFF2-40B4-BE49-F238E27FC236}">
                <a16:creationId xmlns:a16="http://schemas.microsoft.com/office/drawing/2014/main" id="{984303B0-7439-F27D-BBDD-A867C481E088}"/>
              </a:ext>
            </a:extLst>
          </p:cNvPr>
          <p:cNvSpPr>
            <a:spLocks noGrp="1"/>
          </p:cNvSpPr>
          <p:nvPr>
            <p:ph type="ftr" sz="quarter" idx="11"/>
          </p:nvPr>
        </p:nvSpPr>
        <p:spPr>
          <a:xfrm>
            <a:off x="4038600" y="6356350"/>
            <a:ext cx="4114800" cy="365125"/>
          </a:xfrm>
        </p:spPr>
        <p:txBody>
          <a:bodyPr/>
          <a:lstStyle/>
          <a:p>
            <a:endParaRPr lang="de-DE" dirty="0"/>
          </a:p>
        </p:txBody>
      </p:sp>
      <p:sp>
        <p:nvSpPr>
          <p:cNvPr id="6" name="Foliennummernplatzhalter 4">
            <a:extLst>
              <a:ext uri="{FF2B5EF4-FFF2-40B4-BE49-F238E27FC236}">
                <a16:creationId xmlns:a16="http://schemas.microsoft.com/office/drawing/2014/main" id="{E6506A07-2457-A4F7-0E27-A2F4AFB7BE2C}"/>
              </a:ext>
            </a:extLst>
          </p:cNvPr>
          <p:cNvSpPr>
            <a:spLocks noGrp="1"/>
          </p:cNvSpPr>
          <p:nvPr>
            <p:ph type="sldNum" sz="quarter" idx="12"/>
          </p:nvPr>
        </p:nvSpPr>
        <p:spPr>
          <a:xfrm>
            <a:off x="8610600" y="6356350"/>
            <a:ext cx="2743200" cy="365125"/>
          </a:xfrm>
        </p:spPr>
        <p:txBody>
          <a:bodyPr/>
          <a:lstStyle/>
          <a:p>
            <a:fld id="{E0986F41-5F23-4622-9429-ABAAEBEA62E9}" type="slidenum">
              <a:rPr lang="de-DE" smtClean="0"/>
              <a:t>‹Nr.›</a:t>
            </a:fld>
            <a:endParaRPr lang="de-DE"/>
          </a:p>
        </p:txBody>
      </p:sp>
    </p:spTree>
    <p:extLst>
      <p:ext uri="{BB962C8B-B14F-4D97-AF65-F5344CB8AC3E}">
        <p14:creationId xmlns:p14="http://schemas.microsoft.com/office/powerpoint/2010/main" val="11314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AD7D8CF1-F523-9C2B-6325-36997055BC0E}"/>
              </a:ext>
            </a:extLst>
          </p:cNvPr>
          <p:cNvSpPr>
            <a:spLocks noGrp="1"/>
          </p:cNvSpPr>
          <p:nvPr>
            <p:ph type="dt" sz="half" idx="10"/>
          </p:nvPr>
        </p:nvSpPr>
        <p:spPr/>
        <p:txBody>
          <a:bodyPr/>
          <a:lstStyle/>
          <a:p>
            <a:fld id="{EFCCF6A5-47C7-491E-B947-099193F749EC}" type="datetimeFigureOut">
              <a:rPr lang="de-DE" smtClean="0"/>
              <a:t>19.03.2024</a:t>
            </a:fld>
            <a:endParaRPr lang="de-DE"/>
          </a:p>
        </p:txBody>
      </p:sp>
      <p:sp>
        <p:nvSpPr>
          <p:cNvPr id="5" name="Fußzeilenplatzhalter 4">
            <a:extLst>
              <a:ext uri="{FF2B5EF4-FFF2-40B4-BE49-F238E27FC236}">
                <a16:creationId xmlns:a16="http://schemas.microsoft.com/office/drawing/2014/main" id="{2DA09FE3-4B4A-DA29-8D9E-F5DD21B3668A}"/>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4B350A5C-6165-0BBA-C44E-E8A435DF71AE}"/>
              </a:ext>
            </a:extLst>
          </p:cNvPr>
          <p:cNvSpPr>
            <a:spLocks noGrp="1"/>
          </p:cNvSpPr>
          <p:nvPr>
            <p:ph type="sldNum" sz="quarter" idx="12"/>
          </p:nvPr>
        </p:nvSpPr>
        <p:spPr/>
        <p:txBody>
          <a:bodyPr/>
          <a:lstStyle/>
          <a:p>
            <a:fld id="{E0986F41-5F23-4622-9429-ABAAEBEA62E9}" type="slidenum">
              <a:rPr lang="de-DE" smtClean="0"/>
              <a:t>‹Nr.›</a:t>
            </a:fld>
            <a:endParaRPr lang="de-DE"/>
          </a:p>
        </p:txBody>
      </p:sp>
      <p:sp>
        <p:nvSpPr>
          <p:cNvPr id="8" name="Titel 1">
            <a:extLst>
              <a:ext uri="{FF2B5EF4-FFF2-40B4-BE49-F238E27FC236}">
                <a16:creationId xmlns:a16="http://schemas.microsoft.com/office/drawing/2014/main" id="{5FE8ABA8-584B-EF85-A252-1F6B2FEB93B2}"/>
              </a:ext>
            </a:extLst>
          </p:cNvPr>
          <p:cNvSpPr>
            <a:spLocks noGrp="1"/>
          </p:cNvSpPr>
          <p:nvPr>
            <p:ph type="title"/>
          </p:nvPr>
        </p:nvSpPr>
        <p:spPr bwMode="gray">
          <a:xfrm>
            <a:off x="371475" y="403200"/>
            <a:ext cx="11449050" cy="648000"/>
          </a:xfrm>
          <a:prstGeom prst="rect">
            <a:avLst/>
          </a:prstGeom>
        </p:spPr>
        <p:txBody>
          <a:bodyPr/>
          <a:lstStyle>
            <a:lvl1pPr>
              <a:defRPr sz="3600"/>
            </a:lvl1pPr>
          </a:lstStyle>
          <a:p>
            <a:r>
              <a:rPr lang="de-DE" dirty="0"/>
              <a:t>Mastertitelformat bearbeiten</a:t>
            </a:r>
          </a:p>
        </p:txBody>
      </p:sp>
      <p:sp>
        <p:nvSpPr>
          <p:cNvPr id="9" name="Inhaltsplatzhalter 3">
            <a:extLst>
              <a:ext uri="{FF2B5EF4-FFF2-40B4-BE49-F238E27FC236}">
                <a16:creationId xmlns:a16="http://schemas.microsoft.com/office/drawing/2014/main" id="{3ECD6FC8-176C-FB98-3A2D-80A23778D234}"/>
              </a:ext>
            </a:extLst>
          </p:cNvPr>
          <p:cNvSpPr>
            <a:spLocks noGrp="1"/>
          </p:cNvSpPr>
          <p:nvPr>
            <p:ph sz="quarter" idx="13"/>
          </p:nvPr>
        </p:nvSpPr>
        <p:spPr bwMode="gray">
          <a:xfrm>
            <a:off x="371475" y="1412875"/>
            <a:ext cx="11449050" cy="4464050"/>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958116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89603F39-6205-CCDC-ECB8-CC242E22B7B3}"/>
              </a:ext>
            </a:extLst>
          </p:cNvPr>
          <p:cNvSpPr>
            <a:spLocks noGrp="1"/>
          </p:cNvSpPr>
          <p:nvPr>
            <p:ph type="dt" sz="half" idx="10"/>
          </p:nvPr>
        </p:nvSpPr>
        <p:spPr/>
        <p:txBody>
          <a:bodyPr/>
          <a:lstStyle/>
          <a:p>
            <a:fld id="{EFCCF6A5-47C7-491E-B947-099193F749EC}" type="datetimeFigureOut">
              <a:rPr lang="de-DE" smtClean="0"/>
              <a:t>19.03.2024</a:t>
            </a:fld>
            <a:endParaRPr lang="de-DE" dirty="0"/>
          </a:p>
        </p:txBody>
      </p:sp>
      <p:sp>
        <p:nvSpPr>
          <p:cNvPr id="4" name="Fußzeilenplatzhalter 3">
            <a:extLst>
              <a:ext uri="{FF2B5EF4-FFF2-40B4-BE49-F238E27FC236}">
                <a16:creationId xmlns:a16="http://schemas.microsoft.com/office/drawing/2014/main" id="{8D4126C4-DAA5-DB3B-8678-1A37C0CCFF68}"/>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D3111DCE-18C3-614C-6712-4B47E275BB26}"/>
              </a:ext>
            </a:extLst>
          </p:cNvPr>
          <p:cNvSpPr>
            <a:spLocks noGrp="1"/>
          </p:cNvSpPr>
          <p:nvPr>
            <p:ph type="sldNum" sz="quarter" idx="12"/>
          </p:nvPr>
        </p:nvSpPr>
        <p:spPr/>
        <p:txBody>
          <a:bodyPr/>
          <a:lstStyle/>
          <a:p>
            <a:fld id="{E0986F41-5F23-4622-9429-ABAAEBEA62E9}" type="slidenum">
              <a:rPr lang="de-DE" smtClean="0"/>
              <a:t>‹Nr.›</a:t>
            </a:fld>
            <a:endParaRPr lang="de-DE"/>
          </a:p>
        </p:txBody>
      </p:sp>
      <p:sp>
        <p:nvSpPr>
          <p:cNvPr id="7" name="Titel 1">
            <a:extLst>
              <a:ext uri="{FF2B5EF4-FFF2-40B4-BE49-F238E27FC236}">
                <a16:creationId xmlns:a16="http://schemas.microsoft.com/office/drawing/2014/main" id="{B98A7206-E7B8-9EE9-C4DD-4F94D8338DBE}"/>
              </a:ext>
            </a:extLst>
          </p:cNvPr>
          <p:cNvSpPr>
            <a:spLocks noGrp="1"/>
          </p:cNvSpPr>
          <p:nvPr>
            <p:ph type="title"/>
          </p:nvPr>
        </p:nvSpPr>
        <p:spPr bwMode="gray">
          <a:xfrm>
            <a:off x="371475" y="403200"/>
            <a:ext cx="11449050" cy="648000"/>
          </a:xfrm>
          <a:prstGeom prst="rect">
            <a:avLst/>
          </a:prstGeom>
        </p:spPr>
        <p:txBody>
          <a:bodyPr/>
          <a:lstStyle>
            <a:lvl1pPr>
              <a:defRPr sz="3600"/>
            </a:lvl1pPr>
          </a:lstStyle>
          <a:p>
            <a:r>
              <a:rPr lang="de-DE" dirty="0"/>
              <a:t>Mastertitelformat bearbeiten</a:t>
            </a:r>
          </a:p>
        </p:txBody>
      </p:sp>
    </p:spTree>
    <p:extLst>
      <p:ext uri="{BB962C8B-B14F-4D97-AF65-F5344CB8AC3E}">
        <p14:creationId xmlns:p14="http://schemas.microsoft.com/office/powerpoint/2010/main" val="181704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ontent_3">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A1CADC3-12B9-708C-C0E5-E25A1AE6AB62}"/>
              </a:ext>
            </a:extLst>
          </p:cNvPr>
          <p:cNvSpPr>
            <a:spLocks noGrp="1"/>
          </p:cNvSpPr>
          <p:nvPr>
            <p:ph type="dt" sz="half" idx="10"/>
          </p:nvPr>
        </p:nvSpPr>
        <p:spPr/>
        <p:txBody>
          <a:bodyPr/>
          <a:lstStyle/>
          <a:p>
            <a:fld id="{EFCCF6A5-47C7-491E-B947-099193F749EC}" type="datetimeFigureOut">
              <a:rPr lang="de-DE" smtClean="0"/>
              <a:t>19.03.2024</a:t>
            </a:fld>
            <a:endParaRPr lang="de-DE"/>
          </a:p>
        </p:txBody>
      </p:sp>
      <p:sp>
        <p:nvSpPr>
          <p:cNvPr id="3" name="Fußzeilenplatzhalter 2">
            <a:extLst>
              <a:ext uri="{FF2B5EF4-FFF2-40B4-BE49-F238E27FC236}">
                <a16:creationId xmlns:a16="http://schemas.microsoft.com/office/drawing/2014/main" id="{803B9025-4C5A-C27B-8D0D-649F296EFD3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0E48254-79E4-529A-041E-ECF7CCF9BD34}"/>
              </a:ext>
            </a:extLst>
          </p:cNvPr>
          <p:cNvSpPr>
            <a:spLocks noGrp="1"/>
          </p:cNvSpPr>
          <p:nvPr>
            <p:ph type="sldNum" sz="quarter" idx="12"/>
          </p:nvPr>
        </p:nvSpPr>
        <p:spPr/>
        <p:txBody>
          <a:bodyPr/>
          <a:lstStyle/>
          <a:p>
            <a:fld id="{E0986F41-5F23-4622-9429-ABAAEBEA62E9}" type="slidenum">
              <a:rPr lang="de-DE" smtClean="0"/>
              <a:t>‹Nr.›</a:t>
            </a:fld>
            <a:endParaRPr lang="de-DE"/>
          </a:p>
        </p:txBody>
      </p:sp>
    </p:spTree>
    <p:extLst>
      <p:ext uri="{BB962C8B-B14F-4D97-AF65-F5344CB8AC3E}">
        <p14:creationId xmlns:p14="http://schemas.microsoft.com/office/powerpoint/2010/main" val="19592017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_content_1">
    <p:spTree>
      <p:nvGrpSpPr>
        <p:cNvPr id="1" name=""/>
        <p:cNvGrpSpPr/>
        <p:nvPr/>
      </p:nvGrpSpPr>
      <p:grpSpPr>
        <a:xfrm>
          <a:off x="0" y="0"/>
          <a:ext cx="0" cy="0"/>
          <a:chOff x="0" y="0"/>
          <a:chExt cx="0" cy="0"/>
        </a:xfrm>
      </p:grpSpPr>
      <p:sp>
        <p:nvSpPr>
          <p:cNvPr id="2" name="date">
            <a:extLst>
              <a:ext uri="{FF2B5EF4-FFF2-40B4-BE49-F238E27FC236}">
                <a16:creationId xmlns:a16="http://schemas.microsoft.com/office/drawing/2014/main" id="{3A1CADC3-12B9-708C-C0E5-E25A1AE6AB62}"/>
              </a:ext>
            </a:extLst>
          </p:cNvPr>
          <p:cNvSpPr>
            <a:spLocks noGrp="1"/>
          </p:cNvSpPr>
          <p:nvPr>
            <p:ph type="dt" sz="half" idx="10"/>
          </p:nvPr>
        </p:nvSpPr>
        <p:spPr/>
        <p:txBody>
          <a:bodyPr/>
          <a:lstStyle/>
          <a:p>
            <a:fld id="{EFCCF6A5-47C7-491E-B947-099193F749EC}" type="datetimeFigureOut">
              <a:rPr lang="de-DE" smtClean="0"/>
              <a:t>19.03.2024</a:t>
            </a:fld>
            <a:endParaRPr lang="de-DE"/>
          </a:p>
        </p:txBody>
      </p:sp>
      <p:sp>
        <p:nvSpPr>
          <p:cNvPr id="3" name="footer">
            <a:extLst>
              <a:ext uri="{FF2B5EF4-FFF2-40B4-BE49-F238E27FC236}">
                <a16:creationId xmlns:a16="http://schemas.microsoft.com/office/drawing/2014/main" id="{803B9025-4C5A-C27B-8D0D-649F296EFD31}"/>
              </a:ext>
            </a:extLst>
          </p:cNvPr>
          <p:cNvSpPr>
            <a:spLocks noGrp="1"/>
          </p:cNvSpPr>
          <p:nvPr>
            <p:ph type="ftr" sz="quarter" idx="11"/>
          </p:nvPr>
        </p:nvSpPr>
        <p:spPr/>
        <p:txBody>
          <a:bodyPr/>
          <a:lstStyle/>
          <a:p>
            <a:endParaRPr lang="de-DE"/>
          </a:p>
        </p:txBody>
      </p:sp>
      <p:sp>
        <p:nvSpPr>
          <p:cNvPr id="4" name="nr">
            <a:extLst>
              <a:ext uri="{FF2B5EF4-FFF2-40B4-BE49-F238E27FC236}">
                <a16:creationId xmlns:a16="http://schemas.microsoft.com/office/drawing/2014/main" id="{E0E48254-79E4-529A-041E-ECF7CCF9BD34}"/>
              </a:ext>
            </a:extLst>
          </p:cNvPr>
          <p:cNvSpPr>
            <a:spLocks noGrp="1"/>
          </p:cNvSpPr>
          <p:nvPr>
            <p:ph type="sldNum" sz="quarter" idx="12"/>
          </p:nvPr>
        </p:nvSpPr>
        <p:spPr/>
        <p:txBody>
          <a:bodyPr/>
          <a:lstStyle/>
          <a:p>
            <a:fld id="{E0986F41-5F23-4622-9429-ABAAEBEA62E9}" type="slidenum">
              <a:rPr lang="de-DE" smtClean="0"/>
              <a:t>‹Nr.›</a:t>
            </a:fld>
            <a:endParaRPr lang="de-DE"/>
          </a:p>
        </p:txBody>
      </p:sp>
      <p:sp>
        <p:nvSpPr>
          <p:cNvPr id="5" name="plot">
            <a:extLst>
              <a:ext uri="{FF2B5EF4-FFF2-40B4-BE49-F238E27FC236}">
                <a16:creationId xmlns:a16="http://schemas.microsoft.com/office/drawing/2014/main" id="{5AADBCC1-108F-CC59-2F30-2E5F8FE8E0D6}"/>
              </a:ext>
            </a:extLst>
          </p:cNvPr>
          <p:cNvSpPr>
            <a:spLocks noGrp="1"/>
          </p:cNvSpPr>
          <p:nvPr>
            <p:ph type="pic" idx="1" hasCustomPrompt="1"/>
          </p:nvPr>
        </p:nvSpPr>
        <p:spPr>
          <a:xfrm>
            <a:off x="838200" y="1971675"/>
            <a:ext cx="5400000" cy="3960000"/>
          </a:xfrm>
          <a:prstGeom prst="rect">
            <a:avLst/>
          </a:prstGeo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Plot</a:t>
            </a:r>
          </a:p>
        </p:txBody>
      </p:sp>
      <p:sp>
        <p:nvSpPr>
          <p:cNvPr id="6" name="title">
            <a:extLst>
              <a:ext uri="{FF2B5EF4-FFF2-40B4-BE49-F238E27FC236}">
                <a16:creationId xmlns:a16="http://schemas.microsoft.com/office/drawing/2014/main" id="{42076AED-B6FC-FE8D-18EF-5D21546E483D}"/>
              </a:ext>
            </a:extLst>
          </p:cNvPr>
          <p:cNvSpPr>
            <a:spLocks noGrp="1"/>
          </p:cNvSpPr>
          <p:nvPr>
            <p:ph type="title" hasCustomPrompt="1"/>
          </p:nvPr>
        </p:nvSpPr>
        <p:spPr>
          <a:xfrm>
            <a:off x="838200" y="365125"/>
            <a:ext cx="10515600" cy="1325563"/>
          </a:xfrm>
          <a:prstGeom prst="rect">
            <a:avLst/>
          </a:prstGeom>
        </p:spPr>
        <p:txBody>
          <a:bodyPr/>
          <a:lstStyle>
            <a:lvl1pPr>
              <a:defRPr/>
            </a:lvl1pPr>
          </a:lstStyle>
          <a:p>
            <a:r>
              <a:rPr lang="de-DE" dirty="0"/>
              <a:t>Title</a:t>
            </a:r>
          </a:p>
        </p:txBody>
      </p:sp>
      <p:sp>
        <p:nvSpPr>
          <p:cNvPr id="7" name="text">
            <a:extLst>
              <a:ext uri="{FF2B5EF4-FFF2-40B4-BE49-F238E27FC236}">
                <a16:creationId xmlns:a16="http://schemas.microsoft.com/office/drawing/2014/main" id="{362111E0-0064-550F-87E6-3356E5574F30}"/>
              </a:ext>
            </a:extLst>
          </p:cNvPr>
          <p:cNvSpPr>
            <a:spLocks noGrp="1"/>
          </p:cNvSpPr>
          <p:nvPr>
            <p:ph idx="13" hasCustomPrompt="1"/>
          </p:nvPr>
        </p:nvSpPr>
        <p:spPr>
          <a:xfrm>
            <a:off x="6457950" y="1971675"/>
            <a:ext cx="4895850" cy="3960000"/>
          </a:xfrm>
          <a:prstGeom prst="rect">
            <a:avLst/>
          </a:prstGeom>
        </p:spPr>
        <p:txBody>
          <a:bodyPr/>
          <a:lstStyle>
            <a:lvl1pPr marL="0" indent="0">
              <a:buNone/>
              <a:defRPr/>
            </a:lvl1pPr>
          </a:lstStyle>
          <a:p>
            <a:pPr lvl="0"/>
            <a:r>
              <a:rPr lang="de-DE" dirty="0"/>
              <a:t>Text</a:t>
            </a:r>
          </a:p>
        </p:txBody>
      </p:sp>
    </p:spTree>
    <p:extLst>
      <p:ext uri="{BB962C8B-B14F-4D97-AF65-F5344CB8AC3E}">
        <p14:creationId xmlns:p14="http://schemas.microsoft.com/office/powerpoint/2010/main" val="2810767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AE0070EA-83DB-2284-C41A-F37CD1447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CF6A5-47C7-491E-B947-099193F749EC}" type="datetimeFigureOut">
              <a:rPr lang="de-DE" smtClean="0"/>
              <a:t>19.03.2024</a:t>
            </a:fld>
            <a:endParaRPr lang="de-DE"/>
          </a:p>
        </p:txBody>
      </p:sp>
      <p:sp>
        <p:nvSpPr>
          <p:cNvPr id="5" name="Fußzeilenplatzhalter 4">
            <a:extLst>
              <a:ext uri="{FF2B5EF4-FFF2-40B4-BE49-F238E27FC236}">
                <a16:creationId xmlns:a16="http://schemas.microsoft.com/office/drawing/2014/main" id="{37CCE3CB-C40B-A082-081B-FA5061937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185C69B-E022-FBC5-B77C-A6938ED4C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6F41-5F23-4622-9429-ABAAEBEA62E9}" type="slidenum">
              <a:rPr lang="de-DE" smtClean="0"/>
              <a:t>‹Nr.›</a:t>
            </a:fld>
            <a:endParaRPr lang="de-DE"/>
          </a:p>
        </p:txBody>
      </p:sp>
      <p:sp>
        <p:nvSpPr>
          <p:cNvPr id="9" name="Titelplatzhalter 1">
            <a:extLst>
              <a:ext uri="{FF2B5EF4-FFF2-40B4-BE49-F238E27FC236}">
                <a16:creationId xmlns:a16="http://schemas.microsoft.com/office/drawing/2014/main" id="{C7B7DA0F-073C-9A72-C70E-315897709518}"/>
              </a:ext>
            </a:extLst>
          </p:cNvPr>
          <p:cNvSpPr>
            <a:spLocks noGrp="1"/>
          </p:cNvSpPr>
          <p:nvPr>
            <p:ph type="title"/>
          </p:nvPr>
        </p:nvSpPr>
        <p:spPr bwMode="gray">
          <a:xfrm>
            <a:off x="371475" y="403200"/>
            <a:ext cx="11449050" cy="648000"/>
          </a:xfrm>
          <a:prstGeom prst="rect">
            <a:avLst/>
          </a:prstGeom>
        </p:spPr>
        <p:txBody>
          <a:bodyPr vert="horz" lIns="0" tIns="0" rIns="0" bIns="0" rtlCol="0" anchor="t">
            <a:noAutofit/>
          </a:bodyPr>
          <a:lstStyle/>
          <a:p>
            <a:r>
              <a:rPr lang="de-DE" dirty="0"/>
              <a:t>Mastertitelformat bearbeiten</a:t>
            </a:r>
          </a:p>
        </p:txBody>
      </p:sp>
      <p:sp>
        <p:nvSpPr>
          <p:cNvPr id="10" name="Textplatzhalter 2">
            <a:extLst>
              <a:ext uri="{FF2B5EF4-FFF2-40B4-BE49-F238E27FC236}">
                <a16:creationId xmlns:a16="http://schemas.microsoft.com/office/drawing/2014/main" id="{27B2ACFC-22A5-0D33-459D-558E83611A81}"/>
              </a:ext>
            </a:extLst>
          </p:cNvPr>
          <p:cNvSpPr>
            <a:spLocks noGrp="1"/>
          </p:cNvSpPr>
          <p:nvPr>
            <p:ph type="body" idx="1"/>
          </p:nvPr>
        </p:nvSpPr>
        <p:spPr bwMode="gray">
          <a:xfrm>
            <a:off x="371475" y="1412875"/>
            <a:ext cx="11449050" cy="446405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79462491"/>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4" r:id="rId3"/>
    <p:sldLayoutId id="2147483655" r:id="rId4"/>
    <p:sldLayoutId id="2147483660"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junglivet.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903A-CB7E-4810-BF07-803CCD28434D}"/>
              </a:ext>
            </a:extLst>
          </p:cNvPr>
          <p:cNvSpPr>
            <a:spLocks noGrp="1"/>
          </p:cNvSpPr>
          <p:nvPr>
            <p:ph type="ctrTitle"/>
          </p:nvPr>
        </p:nvSpPr>
        <p:spPr>
          <a:xfrm>
            <a:off x="371474" y="1047599"/>
            <a:ext cx="9712326" cy="1608974"/>
          </a:xfrm>
        </p:spPr>
        <p:txBody>
          <a:bodyPr/>
          <a:lstStyle/>
          <a:p>
            <a:r>
              <a:rPr lang="de-DE" sz="4000" b="1" dirty="0"/>
              <a:t>Business Data Analytics</a:t>
            </a:r>
            <a:br>
              <a:rPr lang="de-DE" dirty="0"/>
            </a:br>
            <a:r>
              <a:rPr lang="de-DE" dirty="0" err="1"/>
              <a:t>Powerpoint</a:t>
            </a:r>
            <a:r>
              <a:rPr lang="de-DE" dirty="0"/>
              <a:t> </a:t>
            </a:r>
            <a:r>
              <a:rPr lang="de-DE" dirty="0" err="1"/>
              <a:t>slides</a:t>
            </a:r>
            <a:r>
              <a:rPr lang="de-DE" dirty="0"/>
              <a:t> </a:t>
            </a:r>
            <a:r>
              <a:rPr lang="de-DE" dirty="0" err="1"/>
              <a:t>to</a:t>
            </a:r>
            <a:r>
              <a:rPr lang="de-DE" dirty="0"/>
              <a:t> support </a:t>
            </a:r>
            <a:r>
              <a:rPr lang="de-DE" dirty="0" err="1"/>
              <a:t>you</a:t>
            </a:r>
            <a:r>
              <a:rPr lang="de-DE" dirty="0"/>
              <a:t> </a:t>
            </a:r>
            <a:r>
              <a:rPr lang="de-DE" dirty="0" err="1"/>
              <a:t>during</a:t>
            </a:r>
            <a:r>
              <a:rPr lang="de-DE" dirty="0"/>
              <a:t> </a:t>
            </a:r>
            <a:r>
              <a:rPr lang="de-DE" dirty="0" err="1"/>
              <a:t>your</a:t>
            </a:r>
            <a:r>
              <a:rPr lang="de-DE" dirty="0"/>
              <a:t> </a:t>
            </a:r>
            <a:r>
              <a:rPr lang="de-DE" dirty="0" err="1"/>
              <a:t>business</a:t>
            </a:r>
            <a:r>
              <a:rPr lang="de-DE" dirty="0"/>
              <a:t> </a:t>
            </a:r>
            <a:r>
              <a:rPr lang="de-DE" dirty="0" err="1"/>
              <a:t>data</a:t>
            </a:r>
            <a:r>
              <a:rPr lang="de-DE" dirty="0"/>
              <a:t> </a:t>
            </a:r>
            <a:r>
              <a:rPr lang="de-DE" dirty="0" err="1"/>
              <a:t>analytics</a:t>
            </a:r>
            <a:r>
              <a:rPr lang="de-DE" dirty="0"/>
              <a:t> </a:t>
            </a:r>
            <a:r>
              <a:rPr lang="de-DE" dirty="0" err="1"/>
              <a:t>projects</a:t>
            </a:r>
            <a:endParaRPr lang="de-DE" dirty="0"/>
          </a:p>
        </p:txBody>
      </p:sp>
      <p:sp>
        <p:nvSpPr>
          <p:cNvPr id="3" name="Untertitel 2">
            <a:extLst>
              <a:ext uri="{FF2B5EF4-FFF2-40B4-BE49-F238E27FC236}">
                <a16:creationId xmlns:a16="http://schemas.microsoft.com/office/drawing/2014/main" id="{0FF95978-7B8B-4710-BEEB-E90554984CBE}"/>
              </a:ext>
            </a:extLst>
          </p:cNvPr>
          <p:cNvSpPr>
            <a:spLocks noGrp="1"/>
          </p:cNvSpPr>
          <p:nvPr>
            <p:ph type="subTitle" idx="1"/>
          </p:nvPr>
        </p:nvSpPr>
        <p:spPr>
          <a:xfrm>
            <a:off x="371474" y="2967764"/>
            <a:ext cx="7200000" cy="1412800"/>
          </a:xfrm>
        </p:spPr>
        <p:txBody>
          <a:bodyPr/>
          <a:lstStyle/>
          <a:p>
            <a:pPr>
              <a:spcBef>
                <a:spcPts val="0"/>
              </a:spcBef>
            </a:pPr>
            <a:r>
              <a:rPr lang="de-DE" sz="2000" dirty="0"/>
              <a:t>Dr. Dominik Jung</a:t>
            </a:r>
          </a:p>
          <a:p>
            <a:pPr>
              <a:spcBef>
                <a:spcPts val="0"/>
              </a:spcBef>
            </a:pPr>
            <a:r>
              <a:rPr lang="de-DE" sz="2000" i="1" dirty="0"/>
              <a:t>dominik.jung@junglivet.com</a:t>
            </a:r>
          </a:p>
        </p:txBody>
      </p:sp>
      <p:pic>
        <p:nvPicPr>
          <p:cNvPr id="6" name="Grafik 5">
            <a:extLst>
              <a:ext uri="{FF2B5EF4-FFF2-40B4-BE49-F238E27FC236}">
                <a16:creationId xmlns:a16="http://schemas.microsoft.com/office/drawing/2014/main" id="{3A8D13F0-87C3-8892-3149-07C713DB0F71}"/>
              </a:ext>
            </a:extLst>
          </p:cNvPr>
          <p:cNvPicPr>
            <a:picLocks noChangeAspect="1"/>
          </p:cNvPicPr>
          <p:nvPr/>
        </p:nvPicPr>
        <p:blipFill>
          <a:blip r:embed="rId2"/>
          <a:stretch>
            <a:fillRect/>
          </a:stretch>
        </p:blipFill>
        <p:spPr>
          <a:xfrm>
            <a:off x="8865651" y="2905485"/>
            <a:ext cx="2436298" cy="3226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feld 6">
            <a:extLst>
              <a:ext uri="{FF2B5EF4-FFF2-40B4-BE49-F238E27FC236}">
                <a16:creationId xmlns:a16="http://schemas.microsoft.com/office/drawing/2014/main" id="{1E49017E-F5A8-FFFB-D25B-1F5B54240144}"/>
              </a:ext>
            </a:extLst>
          </p:cNvPr>
          <p:cNvSpPr txBox="1"/>
          <p:nvPr/>
        </p:nvSpPr>
        <p:spPr>
          <a:xfrm>
            <a:off x="8740708" y="6139013"/>
            <a:ext cx="2029466" cy="307777"/>
          </a:xfrm>
          <a:prstGeom prst="rect">
            <a:avLst/>
          </a:prstGeom>
          <a:noFill/>
        </p:spPr>
        <p:txBody>
          <a:bodyPr wrap="none" rtlCol="0">
            <a:spAutoFit/>
          </a:bodyPr>
          <a:lstStyle/>
          <a:p>
            <a:r>
              <a:rPr lang="de-DE" sz="1400" dirty="0">
                <a:latin typeface="+mj-lt"/>
              </a:rPr>
              <a:t>Further </a:t>
            </a:r>
            <a:r>
              <a:rPr lang="de-DE" sz="1400" dirty="0" err="1">
                <a:latin typeface="+mj-lt"/>
              </a:rPr>
              <a:t>materials</a:t>
            </a:r>
            <a:r>
              <a:rPr lang="de-DE" sz="1400" dirty="0">
                <a:latin typeface="+mj-lt"/>
              </a:rPr>
              <a:t> (</a:t>
            </a:r>
            <a:r>
              <a:rPr lang="de-DE" sz="1400" dirty="0">
                <a:latin typeface="+mj-lt"/>
                <a:cs typeface="Porsche Next TT" panose="020B0504020101010102" pitchFamily="34" charset="0"/>
              </a:rPr>
              <a:t>↗</a:t>
            </a:r>
            <a:r>
              <a:rPr lang="de-DE" sz="1400" dirty="0">
                <a:latin typeface="+mj-lt"/>
                <a:hlinkClick r:id="rId3"/>
              </a:rPr>
              <a:t>Link</a:t>
            </a:r>
            <a:r>
              <a:rPr lang="de-DE" sz="1400" dirty="0">
                <a:latin typeface="+mj-lt"/>
              </a:rPr>
              <a:t>)</a:t>
            </a:r>
          </a:p>
        </p:txBody>
      </p:sp>
    </p:spTree>
    <p:extLst>
      <p:ext uri="{BB962C8B-B14F-4D97-AF65-F5344CB8AC3E}">
        <p14:creationId xmlns:p14="http://schemas.microsoft.com/office/powerpoint/2010/main" val="1995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dirty="0" err="1"/>
              <a:t>Define</a:t>
            </a:r>
            <a:r>
              <a:rPr lang="de-DE" dirty="0"/>
              <a:t> potential </a:t>
            </a:r>
            <a:r>
              <a:rPr lang="de-DE" dirty="0" err="1"/>
              <a:t>team</a:t>
            </a:r>
            <a:r>
              <a:rPr lang="de-DE" dirty="0"/>
              <a:t> </a:t>
            </a:r>
            <a:r>
              <a:rPr lang="de-DE" dirty="0" err="1"/>
              <a:t>members</a:t>
            </a:r>
            <a:r>
              <a:rPr lang="de-DE" dirty="0"/>
              <a:t>, </a:t>
            </a:r>
            <a:r>
              <a:rPr lang="de-DE" dirty="0" err="1"/>
              <a:t>tools</a:t>
            </a:r>
            <a:r>
              <a:rPr lang="de-DE" dirty="0"/>
              <a:t> and </a:t>
            </a:r>
            <a:r>
              <a:rPr lang="de-DE" dirty="0" err="1"/>
              <a:t>techniques</a:t>
            </a:r>
            <a:br>
              <a:rPr lang="de-DE" dirty="0"/>
            </a:br>
            <a:r>
              <a:rPr lang="en-US" sz="2000" b="0" dirty="0"/>
              <a:t>Initial assessment of a potential team providing tools and techniques that should be performed</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could a project team look like? Who do we need for it and what should be the skillset?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4" name="Tabelle 4">
            <a:extLst>
              <a:ext uri="{FF2B5EF4-FFF2-40B4-BE49-F238E27FC236}">
                <a16:creationId xmlns:a16="http://schemas.microsoft.com/office/drawing/2014/main" id="{6DD7ED6F-E700-C9D0-57F8-5CF02D5EE998}"/>
              </a:ext>
            </a:extLst>
          </p:cNvPr>
          <p:cNvGraphicFramePr>
            <a:graphicFrameLocks noGrp="1"/>
          </p:cNvGraphicFramePr>
          <p:nvPr>
            <p:extLst>
              <p:ext uri="{D42A27DB-BD31-4B8C-83A1-F6EECF244321}">
                <p14:modId xmlns:p14="http://schemas.microsoft.com/office/powerpoint/2010/main" val="1689890908"/>
              </p:ext>
            </p:extLst>
          </p:nvPr>
        </p:nvGraphicFramePr>
        <p:xfrm>
          <a:off x="804015" y="1832417"/>
          <a:ext cx="11016509" cy="2966720"/>
        </p:xfrm>
        <a:graphic>
          <a:graphicData uri="http://schemas.openxmlformats.org/drawingml/2006/table">
            <a:tbl>
              <a:tblPr firstRow="1" bandRow="1">
                <a:tableStyleId>{5940675A-B579-460E-94D1-54222C63F5DA}</a:tableStyleId>
              </a:tblPr>
              <a:tblGrid>
                <a:gridCol w="1390545">
                  <a:extLst>
                    <a:ext uri="{9D8B030D-6E8A-4147-A177-3AD203B41FA5}">
                      <a16:colId xmlns:a16="http://schemas.microsoft.com/office/drawing/2014/main" val="3595361034"/>
                    </a:ext>
                  </a:extLst>
                </a:gridCol>
                <a:gridCol w="2595154">
                  <a:extLst>
                    <a:ext uri="{9D8B030D-6E8A-4147-A177-3AD203B41FA5}">
                      <a16:colId xmlns:a16="http://schemas.microsoft.com/office/drawing/2014/main" val="4227441520"/>
                    </a:ext>
                  </a:extLst>
                </a:gridCol>
                <a:gridCol w="1741715">
                  <a:extLst>
                    <a:ext uri="{9D8B030D-6E8A-4147-A177-3AD203B41FA5}">
                      <a16:colId xmlns:a16="http://schemas.microsoft.com/office/drawing/2014/main" val="684684705"/>
                    </a:ext>
                  </a:extLst>
                </a:gridCol>
                <a:gridCol w="5289095">
                  <a:extLst>
                    <a:ext uri="{9D8B030D-6E8A-4147-A177-3AD203B41FA5}">
                      <a16:colId xmlns:a16="http://schemas.microsoft.com/office/drawing/2014/main" val="3023096171"/>
                    </a:ext>
                  </a:extLst>
                </a:gridCol>
              </a:tblGrid>
              <a:tr h="370840">
                <a:tc>
                  <a:txBody>
                    <a:bodyPr/>
                    <a:lstStyle/>
                    <a:p>
                      <a:r>
                        <a:rPr lang="de-DE" b="1" dirty="0" err="1"/>
                        <a:t>Role</a:t>
                      </a:r>
                      <a:endParaRPr lang="de-DE" b="1" dirty="0"/>
                    </a:p>
                  </a:txBody>
                  <a:tcPr>
                    <a:solidFill>
                      <a:schemeClr val="bg1">
                        <a:lumMod val="85000"/>
                      </a:schemeClr>
                    </a:solidFill>
                  </a:tcPr>
                </a:tc>
                <a:tc>
                  <a:txBody>
                    <a:bodyPr/>
                    <a:lstStyle/>
                    <a:p>
                      <a:r>
                        <a:rPr lang="de-DE" b="1" dirty="0" err="1"/>
                        <a:t>Techniques</a:t>
                      </a:r>
                      <a:r>
                        <a:rPr lang="de-DE" b="1" dirty="0"/>
                        <a:t> and Skills</a:t>
                      </a:r>
                    </a:p>
                  </a:txBody>
                  <a:tcPr>
                    <a:solidFill>
                      <a:schemeClr val="bg1">
                        <a:lumMod val="85000"/>
                      </a:schemeClr>
                    </a:solidFill>
                  </a:tcPr>
                </a:tc>
                <a:tc>
                  <a:txBody>
                    <a:bodyPr/>
                    <a:lstStyle/>
                    <a:p>
                      <a:r>
                        <a:rPr lang="de-DE" sz="1800" b="1" kern="1200" noProof="0" dirty="0">
                          <a:solidFill>
                            <a:schemeClr val="tx1"/>
                          </a:solidFill>
                          <a:latin typeface="+mn-lt"/>
                          <a:ea typeface="+mn-ea"/>
                          <a:cs typeface="+mn-cs"/>
                        </a:rPr>
                        <a:t>Tool</a:t>
                      </a:r>
                      <a:endParaRPr lang="de-DE" sz="1800" b="1" kern="1200" dirty="0">
                        <a:solidFill>
                          <a:schemeClr val="tx1"/>
                        </a:solidFill>
                        <a:latin typeface="+mn-lt"/>
                        <a:ea typeface="+mn-ea"/>
                        <a:cs typeface="+mn-cs"/>
                      </a:endParaRPr>
                    </a:p>
                  </a:txBody>
                  <a:tcPr>
                    <a:solidFill>
                      <a:schemeClr val="bg1">
                        <a:lumMod val="85000"/>
                      </a:schemeClr>
                    </a:solidFill>
                  </a:tcPr>
                </a:tc>
                <a:tc>
                  <a:txBody>
                    <a:bodyPr/>
                    <a:lstStyle/>
                    <a:p>
                      <a:r>
                        <a:rPr lang="de-DE" b="1" dirty="0"/>
                        <a:t>Person</a:t>
                      </a:r>
                    </a:p>
                  </a:txBody>
                  <a:tcPr>
                    <a:solidFill>
                      <a:schemeClr val="bg1">
                        <a:lumMod val="85000"/>
                      </a:schemeClr>
                    </a:solidFill>
                  </a:tcPr>
                </a:tc>
                <a:extLst>
                  <a:ext uri="{0D108BD9-81ED-4DB2-BD59-A6C34878D82A}">
                    <a16:rowId xmlns:a16="http://schemas.microsoft.com/office/drawing/2014/main" val="2458077090"/>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Data Scientist</a:t>
                      </a:r>
                    </a:p>
                  </a:txBody>
                  <a:tcPr>
                    <a:noFill/>
                  </a:tcPr>
                </a:tc>
                <a:tc>
                  <a:txBody>
                    <a:bodyPr/>
                    <a:lstStyle/>
                    <a:p>
                      <a:r>
                        <a:rPr lang="de-DE" sz="1300" kern="1200" dirty="0">
                          <a:solidFill>
                            <a:srgbClr val="2A4B6D"/>
                          </a:solidFill>
                          <a:latin typeface="+mn-lt"/>
                          <a:ea typeface="+mn-ea"/>
                          <a:cs typeface="+mn-cs"/>
                        </a:rPr>
                        <a:t>System design and </a:t>
                      </a:r>
                      <a:r>
                        <a:rPr lang="de-DE" sz="1300" kern="1200" dirty="0" err="1">
                          <a:solidFill>
                            <a:srgbClr val="2A4B6D"/>
                          </a:solidFill>
                          <a:latin typeface="+mn-lt"/>
                          <a:ea typeface="+mn-ea"/>
                          <a:cs typeface="+mn-cs"/>
                        </a:rPr>
                        <a:t>deployment</a:t>
                      </a:r>
                      <a:endParaRPr lang="de-DE" sz="1300" kern="1200" dirty="0">
                        <a:solidFill>
                          <a:srgbClr val="2A4B6D"/>
                        </a:solidFill>
                        <a:latin typeface="+mn-lt"/>
                        <a:ea typeface="+mn-ea"/>
                        <a:cs typeface="+mn-cs"/>
                      </a:endParaRPr>
                    </a:p>
                  </a:txBody>
                  <a:tcPr>
                    <a:noFill/>
                  </a:tcPr>
                </a:tc>
                <a:tc>
                  <a:txBody>
                    <a:bodyPr/>
                    <a:lstStyle/>
                    <a:p>
                      <a:r>
                        <a:rPr lang="de-DE" sz="1300" kern="1200" dirty="0">
                          <a:solidFill>
                            <a:srgbClr val="2A4B6D"/>
                          </a:solidFill>
                          <a:latin typeface="+mn-lt"/>
                          <a:ea typeface="+mn-ea"/>
                          <a:cs typeface="+mn-cs"/>
                        </a:rPr>
                        <a:t>R, </a:t>
                      </a:r>
                      <a:r>
                        <a:rPr lang="de-DE" sz="1300" kern="1200" dirty="0" err="1">
                          <a:solidFill>
                            <a:srgbClr val="2A4B6D"/>
                          </a:solidFill>
                          <a:latin typeface="+mn-lt"/>
                          <a:ea typeface="+mn-ea"/>
                          <a:cs typeface="+mn-cs"/>
                        </a:rPr>
                        <a:t>RShiny</a:t>
                      </a:r>
                      <a:endParaRPr lang="de-DE" sz="1300" kern="1200" dirty="0">
                        <a:solidFill>
                          <a:srgbClr val="2A4B6D"/>
                        </a:solidFill>
                        <a:latin typeface="+mn-lt"/>
                        <a:ea typeface="+mn-ea"/>
                        <a:cs typeface="+mn-cs"/>
                      </a:endParaRPr>
                    </a:p>
                  </a:txBody>
                  <a:tcPr>
                    <a:noFill/>
                  </a:tcPr>
                </a:tc>
                <a:tc>
                  <a:txBody>
                    <a:bodyPr/>
                    <a:lstStyle/>
                    <a:p>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813340476"/>
                  </a:ext>
                </a:extLst>
              </a:tr>
              <a:tr h="370840">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1435155055"/>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06992644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67419450"/>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102931636"/>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22041353"/>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937527493"/>
                  </a:ext>
                </a:extLst>
              </a:tr>
            </a:tbl>
          </a:graphicData>
        </a:graphic>
      </p:graphicFrame>
      <p:sp>
        <p:nvSpPr>
          <p:cNvPr id="5" name="Textfeld 4">
            <a:extLst>
              <a:ext uri="{FF2B5EF4-FFF2-40B4-BE49-F238E27FC236}">
                <a16:creationId xmlns:a16="http://schemas.microsoft.com/office/drawing/2014/main" id="{57EE1489-1D76-D268-364B-E358F5D9E04A}"/>
              </a:ext>
            </a:extLst>
          </p:cNvPr>
          <p:cNvSpPr txBox="1"/>
          <p:nvPr/>
        </p:nvSpPr>
        <p:spPr bwMode="gray">
          <a:xfrm>
            <a:off x="672183" y="4992382"/>
            <a:ext cx="5784276" cy="363176"/>
          </a:xfrm>
          <a:prstGeom prst="rect">
            <a:avLst/>
          </a:prstGeom>
          <a:noFill/>
        </p:spPr>
        <p:txBody>
          <a:bodyPr wrap="square">
            <a:spAutoFit/>
          </a:bodyPr>
          <a:lstStyle/>
          <a:p>
            <a:pPr>
              <a:spcBef>
                <a:spcPts val="0"/>
              </a:spcBef>
            </a:pPr>
            <a:r>
              <a:rPr lang="en-US" sz="1600" b="1" dirty="0"/>
              <a:t>Which existing internal / external teams could we use?</a:t>
            </a:r>
            <a:endParaRPr lang="de-DE" sz="1600" b="1" dirty="0"/>
          </a:p>
        </p:txBody>
      </p:sp>
      <p:sp>
        <p:nvSpPr>
          <p:cNvPr id="7" name="Rechteck 6">
            <a:extLst>
              <a:ext uri="{FF2B5EF4-FFF2-40B4-BE49-F238E27FC236}">
                <a16:creationId xmlns:a16="http://schemas.microsoft.com/office/drawing/2014/main" id="{64C47E27-1E24-9ABC-3661-16823F3BF32D}"/>
              </a:ext>
            </a:extLst>
          </p:cNvPr>
          <p:cNvSpPr/>
          <p:nvPr/>
        </p:nvSpPr>
        <p:spPr>
          <a:xfrm>
            <a:off x="804015" y="5316734"/>
            <a:ext cx="11016510" cy="47366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Tree>
    <p:extLst>
      <p:ext uri="{BB962C8B-B14F-4D97-AF65-F5344CB8AC3E}">
        <p14:creationId xmlns:p14="http://schemas.microsoft.com/office/powerpoint/2010/main" val="200338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6210D7-88D1-BCA9-1BA7-A4242D67B0CF}"/>
              </a:ext>
            </a:extLst>
          </p:cNvPr>
          <p:cNvSpPr>
            <a:spLocks noGrp="1"/>
          </p:cNvSpPr>
          <p:nvPr>
            <p:ph type="title"/>
          </p:nvPr>
        </p:nvSpPr>
        <p:spPr/>
        <p:txBody>
          <a:bodyPr/>
          <a:lstStyle/>
          <a:p>
            <a: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t>Management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j-ea"/>
                <a:cs typeface="+mj-cs"/>
              </a:rPr>
              <a:t>One</a:t>
            </a:r>
            <a: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t>-Pager</a:t>
            </a:r>
            <a:br>
              <a:rPr kumimoji="0" lang="de-DE" sz="3200" b="0" i="0" u="none" strike="noStrike" kern="1200" cap="none" spc="0" normalizeH="0" baseline="0" noProof="0" dirty="0">
                <a:ln>
                  <a:noFill/>
                </a:ln>
                <a:solidFill>
                  <a:prstClr val="black"/>
                </a:solidFill>
                <a:effectLst/>
                <a:uLnTx/>
                <a:uFillTx/>
                <a:latin typeface="Calibri Light" panose="020F0302020204030204"/>
                <a:ea typeface="+mj-ea"/>
                <a:cs typeface="+mj-cs"/>
              </a:rPr>
            </a:br>
            <a:endParaRPr lang="de-DE" dirty="0"/>
          </a:p>
        </p:txBody>
      </p:sp>
      <p:sp>
        <p:nvSpPr>
          <p:cNvPr id="4" name="Rechteck 3">
            <a:extLst>
              <a:ext uri="{FF2B5EF4-FFF2-40B4-BE49-F238E27FC236}">
                <a16:creationId xmlns:a16="http://schemas.microsoft.com/office/drawing/2014/main" id="{8767BBDD-4A09-CBD8-07DE-BB0B5526D406}"/>
              </a:ext>
            </a:extLst>
          </p:cNvPr>
          <p:cNvSpPr/>
          <p:nvPr/>
        </p:nvSpPr>
        <p:spPr>
          <a:xfrm>
            <a:off x="6502186" y="3414089"/>
            <a:ext cx="5362331" cy="948362"/>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5" name="Rechteck 4">
            <a:extLst>
              <a:ext uri="{FF2B5EF4-FFF2-40B4-BE49-F238E27FC236}">
                <a16:creationId xmlns:a16="http://schemas.microsoft.com/office/drawing/2014/main" id="{A8DEA38C-8661-EA34-B5CF-0AA9BE76A267}"/>
              </a:ext>
            </a:extLst>
          </p:cNvPr>
          <p:cNvSpPr/>
          <p:nvPr/>
        </p:nvSpPr>
        <p:spPr>
          <a:xfrm>
            <a:off x="3410382" y="3423557"/>
            <a:ext cx="2958040" cy="244066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6" name="Rechteck 5">
            <a:extLst>
              <a:ext uri="{FF2B5EF4-FFF2-40B4-BE49-F238E27FC236}">
                <a16:creationId xmlns:a16="http://schemas.microsoft.com/office/drawing/2014/main" id="{6076BAED-7E4B-58D5-2BC8-B9A44EA5CCD6}"/>
              </a:ext>
            </a:extLst>
          </p:cNvPr>
          <p:cNvSpPr/>
          <p:nvPr/>
        </p:nvSpPr>
        <p:spPr>
          <a:xfrm>
            <a:off x="382464" y="3423557"/>
            <a:ext cx="2894154" cy="244066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p>
        </p:txBody>
      </p:sp>
      <p:sp>
        <p:nvSpPr>
          <p:cNvPr id="9" name="Textplatzhalter 3">
            <a:extLst>
              <a:ext uri="{FF2B5EF4-FFF2-40B4-BE49-F238E27FC236}">
                <a16:creationId xmlns:a16="http://schemas.microsoft.com/office/drawing/2014/main" id="{7B48FE16-3048-0FDE-5564-B779E77B4F74}"/>
              </a:ext>
            </a:extLst>
          </p:cNvPr>
          <p:cNvSpPr txBox="1">
            <a:spLocks/>
          </p:cNvSpPr>
          <p:nvPr/>
        </p:nvSpPr>
        <p:spPr>
          <a:xfrm>
            <a:off x="6639846" y="3407232"/>
            <a:ext cx="5160486" cy="869493"/>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How</a:t>
            </a:r>
            <a:r>
              <a:rPr lang="de-DE" dirty="0"/>
              <a:t> </a:t>
            </a:r>
            <a:r>
              <a:rPr lang="de-DE" dirty="0" err="1"/>
              <a:t>to</a:t>
            </a:r>
            <a:r>
              <a:rPr lang="de-DE" dirty="0"/>
              <a:t> </a:t>
            </a:r>
            <a:r>
              <a:rPr lang="de-DE" dirty="0" err="1"/>
              <a:t>measure</a:t>
            </a:r>
            <a:r>
              <a:rPr lang="de-DE" dirty="0"/>
              <a:t> </a:t>
            </a:r>
            <a:r>
              <a:rPr lang="de-DE" dirty="0" err="1"/>
              <a:t>success</a:t>
            </a:r>
            <a:r>
              <a:rPr lang="de-DE" dirty="0"/>
              <a:t>?</a:t>
            </a:r>
          </a:p>
        </p:txBody>
      </p:sp>
      <p:sp>
        <p:nvSpPr>
          <p:cNvPr id="10" name="Rechteck 9">
            <a:extLst>
              <a:ext uri="{FF2B5EF4-FFF2-40B4-BE49-F238E27FC236}">
                <a16:creationId xmlns:a16="http://schemas.microsoft.com/office/drawing/2014/main" id="{8FC3C426-21F0-9AA8-B874-FD22A7725B4E}"/>
              </a:ext>
            </a:extLst>
          </p:cNvPr>
          <p:cNvSpPr/>
          <p:nvPr/>
        </p:nvSpPr>
        <p:spPr>
          <a:xfrm>
            <a:off x="371476" y="1268413"/>
            <a:ext cx="4968626"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pPr lvl="0"/>
            <a:endParaRPr lang="de-DE" sz="1335" b="1" dirty="0">
              <a:solidFill>
                <a:prstClr val="white"/>
              </a:solidFill>
            </a:endParaRPr>
          </a:p>
        </p:txBody>
      </p:sp>
      <p:sp>
        <p:nvSpPr>
          <p:cNvPr id="11" name="Rechteck 10">
            <a:extLst>
              <a:ext uri="{FF2B5EF4-FFF2-40B4-BE49-F238E27FC236}">
                <a16:creationId xmlns:a16="http://schemas.microsoft.com/office/drawing/2014/main" id="{F79FF598-8C7B-AE0C-383B-65052B7680B5}"/>
              </a:ext>
            </a:extLst>
          </p:cNvPr>
          <p:cNvSpPr/>
          <p:nvPr/>
        </p:nvSpPr>
        <p:spPr>
          <a:xfrm>
            <a:off x="371476" y="1544723"/>
            <a:ext cx="4968626" cy="147471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p>
        </p:txBody>
      </p:sp>
      <p:sp>
        <p:nvSpPr>
          <p:cNvPr id="12" name="Rechteck 11">
            <a:extLst>
              <a:ext uri="{FF2B5EF4-FFF2-40B4-BE49-F238E27FC236}">
                <a16:creationId xmlns:a16="http://schemas.microsoft.com/office/drawing/2014/main" id="{76DF6447-3628-B8C5-D9E4-B0187B3AB2E7}"/>
              </a:ext>
            </a:extLst>
          </p:cNvPr>
          <p:cNvSpPr/>
          <p:nvPr/>
        </p:nvSpPr>
        <p:spPr>
          <a:xfrm>
            <a:off x="5457825" y="1264440"/>
            <a:ext cx="6417929"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3" name="Rechteck 12">
            <a:extLst>
              <a:ext uri="{FF2B5EF4-FFF2-40B4-BE49-F238E27FC236}">
                <a16:creationId xmlns:a16="http://schemas.microsoft.com/office/drawing/2014/main" id="{951A24FE-95AA-6C11-C095-D8FCB56339CE}"/>
              </a:ext>
            </a:extLst>
          </p:cNvPr>
          <p:cNvSpPr/>
          <p:nvPr/>
        </p:nvSpPr>
        <p:spPr>
          <a:xfrm>
            <a:off x="5457825" y="1540749"/>
            <a:ext cx="6417929" cy="1469859"/>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14" name="Rechteck 13">
            <a:extLst>
              <a:ext uri="{FF2B5EF4-FFF2-40B4-BE49-F238E27FC236}">
                <a16:creationId xmlns:a16="http://schemas.microsoft.com/office/drawing/2014/main" id="{6832156A-06D3-6E2C-B311-6DD64E3A4A08}"/>
              </a:ext>
            </a:extLst>
          </p:cNvPr>
          <p:cNvSpPr/>
          <p:nvPr/>
        </p:nvSpPr>
        <p:spPr>
          <a:xfrm>
            <a:off x="6502185" y="3151019"/>
            <a:ext cx="536233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5" name="Rechteck 14">
            <a:extLst>
              <a:ext uri="{FF2B5EF4-FFF2-40B4-BE49-F238E27FC236}">
                <a16:creationId xmlns:a16="http://schemas.microsoft.com/office/drawing/2014/main" id="{C32AAFF0-C0C3-A61C-E30F-26A26375C6B4}"/>
              </a:ext>
            </a:extLst>
          </p:cNvPr>
          <p:cNvSpPr/>
          <p:nvPr/>
        </p:nvSpPr>
        <p:spPr>
          <a:xfrm>
            <a:off x="3400084" y="3144972"/>
            <a:ext cx="2968339"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sp>
        <p:nvSpPr>
          <p:cNvPr id="16" name="Rechteck 15">
            <a:extLst>
              <a:ext uri="{FF2B5EF4-FFF2-40B4-BE49-F238E27FC236}">
                <a16:creationId xmlns:a16="http://schemas.microsoft.com/office/drawing/2014/main" id="{6585ED91-502E-E50A-85A9-C51A4CBD4CFC}"/>
              </a:ext>
            </a:extLst>
          </p:cNvPr>
          <p:cNvSpPr/>
          <p:nvPr/>
        </p:nvSpPr>
        <p:spPr>
          <a:xfrm>
            <a:off x="382463" y="3144972"/>
            <a:ext cx="289367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grpSp>
        <p:nvGrpSpPr>
          <p:cNvPr id="17" name="Gruppieren 16">
            <a:extLst>
              <a:ext uri="{FF2B5EF4-FFF2-40B4-BE49-F238E27FC236}">
                <a16:creationId xmlns:a16="http://schemas.microsoft.com/office/drawing/2014/main" id="{C30EAAE2-08E0-23A2-34A1-5C7B479125A1}"/>
              </a:ext>
            </a:extLst>
          </p:cNvPr>
          <p:cNvGrpSpPr/>
          <p:nvPr/>
        </p:nvGrpSpPr>
        <p:grpSpPr>
          <a:xfrm>
            <a:off x="3170405" y="3158828"/>
            <a:ext cx="2675440" cy="246221"/>
            <a:chOff x="357320" y="3043063"/>
            <a:chExt cx="2675440" cy="246221"/>
          </a:xfrm>
        </p:grpSpPr>
        <p:cxnSp>
          <p:nvCxnSpPr>
            <p:cNvPr id="18" name="Gerader Verbinder 17">
              <a:extLst>
                <a:ext uri="{FF2B5EF4-FFF2-40B4-BE49-F238E27FC236}">
                  <a16:creationId xmlns:a16="http://schemas.microsoft.com/office/drawing/2014/main" id="{A4BF1490-66F4-D5FA-FF2B-4F53885BCFF2}"/>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platzhalter 4">
              <a:extLst>
                <a:ext uri="{FF2B5EF4-FFF2-40B4-BE49-F238E27FC236}">
                  <a16:creationId xmlns:a16="http://schemas.microsoft.com/office/drawing/2014/main" id="{79644AAB-6C2C-5DB4-8A3E-3A08AD14827D}"/>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err="1"/>
                <a:t>Challenges</a:t>
              </a:r>
              <a:endParaRPr lang="de-DE" sz="1400" dirty="0"/>
            </a:p>
          </p:txBody>
        </p:sp>
        <p:sp>
          <p:nvSpPr>
            <p:cNvPr id="20" name="Textplatzhalter 4">
              <a:extLst>
                <a:ext uri="{FF2B5EF4-FFF2-40B4-BE49-F238E27FC236}">
                  <a16:creationId xmlns:a16="http://schemas.microsoft.com/office/drawing/2014/main" id="{83DFC211-E292-2AB8-F6D3-7BFB02E56343}"/>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03</a:t>
              </a:r>
            </a:p>
          </p:txBody>
        </p:sp>
      </p:grpSp>
      <p:grpSp>
        <p:nvGrpSpPr>
          <p:cNvPr id="21" name="Gruppieren 20">
            <a:extLst>
              <a:ext uri="{FF2B5EF4-FFF2-40B4-BE49-F238E27FC236}">
                <a16:creationId xmlns:a16="http://schemas.microsoft.com/office/drawing/2014/main" id="{C73EAE77-12D2-98A2-60DA-9609C12ECBBF}"/>
              </a:ext>
            </a:extLst>
          </p:cNvPr>
          <p:cNvGrpSpPr/>
          <p:nvPr/>
        </p:nvGrpSpPr>
        <p:grpSpPr>
          <a:xfrm>
            <a:off x="141168" y="3168353"/>
            <a:ext cx="2675440" cy="246221"/>
            <a:chOff x="201378" y="3043063"/>
            <a:chExt cx="2675440" cy="246221"/>
          </a:xfrm>
        </p:grpSpPr>
        <p:cxnSp>
          <p:nvCxnSpPr>
            <p:cNvPr id="22" name="Gerader Verbinder 21">
              <a:extLst>
                <a:ext uri="{FF2B5EF4-FFF2-40B4-BE49-F238E27FC236}">
                  <a16:creationId xmlns:a16="http://schemas.microsoft.com/office/drawing/2014/main" id="{2AEFFD64-6359-4B3B-283D-05FCFAD05388}"/>
                </a:ext>
              </a:extLst>
            </p:cNvPr>
            <p:cNvCxnSpPr>
              <a:cxnSpLocks/>
            </p:cNvCxnSpPr>
            <p:nvPr/>
          </p:nvCxnSpPr>
          <p:spPr>
            <a:xfrm flipH="1" flipV="1">
              <a:off x="873720"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platzhalter 4">
              <a:extLst>
                <a:ext uri="{FF2B5EF4-FFF2-40B4-BE49-F238E27FC236}">
                  <a16:creationId xmlns:a16="http://schemas.microsoft.com/office/drawing/2014/main" id="{1FD8E752-7B37-B589-08E8-1E72922A0B13}"/>
                </a:ext>
              </a:extLst>
            </p:cNvPr>
            <p:cNvSpPr txBox="1">
              <a:spLocks/>
            </p:cNvSpPr>
            <p:nvPr/>
          </p:nvSpPr>
          <p:spPr>
            <a:xfrm>
              <a:off x="963672"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err="1"/>
                <a:t>Benefits</a:t>
              </a:r>
              <a:endParaRPr lang="de-DE" sz="1400" dirty="0"/>
            </a:p>
          </p:txBody>
        </p:sp>
        <p:sp>
          <p:nvSpPr>
            <p:cNvPr id="24" name="Textplatzhalter 4">
              <a:extLst>
                <a:ext uri="{FF2B5EF4-FFF2-40B4-BE49-F238E27FC236}">
                  <a16:creationId xmlns:a16="http://schemas.microsoft.com/office/drawing/2014/main" id="{43A1F634-B7E9-12DB-6747-BDC2DEEA3861}"/>
                </a:ext>
              </a:extLst>
            </p:cNvPr>
            <p:cNvSpPr txBox="1">
              <a:spLocks/>
            </p:cNvSpPr>
            <p:nvPr/>
          </p:nvSpPr>
          <p:spPr>
            <a:xfrm>
              <a:off x="201378"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02</a:t>
              </a:r>
            </a:p>
          </p:txBody>
        </p:sp>
      </p:grpSp>
      <p:grpSp>
        <p:nvGrpSpPr>
          <p:cNvPr id="25" name="Gruppieren 24">
            <a:extLst>
              <a:ext uri="{FF2B5EF4-FFF2-40B4-BE49-F238E27FC236}">
                <a16:creationId xmlns:a16="http://schemas.microsoft.com/office/drawing/2014/main" id="{CEC84911-6F76-E88E-A8BB-ED1B71A5A7CA}"/>
              </a:ext>
            </a:extLst>
          </p:cNvPr>
          <p:cNvGrpSpPr/>
          <p:nvPr/>
        </p:nvGrpSpPr>
        <p:grpSpPr>
          <a:xfrm>
            <a:off x="5264257" y="1294925"/>
            <a:ext cx="2424520" cy="246221"/>
            <a:chOff x="357320" y="3043063"/>
            <a:chExt cx="2675440" cy="246221"/>
          </a:xfrm>
        </p:grpSpPr>
        <p:cxnSp>
          <p:nvCxnSpPr>
            <p:cNvPr id="26" name="Gerader Verbinder 25">
              <a:extLst>
                <a:ext uri="{FF2B5EF4-FFF2-40B4-BE49-F238E27FC236}">
                  <a16:creationId xmlns:a16="http://schemas.microsoft.com/office/drawing/2014/main" id="{A3EFFA4F-7470-EA09-3EC8-8DD09A1F875E}"/>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platzhalter 4">
              <a:extLst>
                <a:ext uri="{FF2B5EF4-FFF2-40B4-BE49-F238E27FC236}">
                  <a16:creationId xmlns:a16="http://schemas.microsoft.com/office/drawing/2014/main" id="{6495C6A9-1F1C-54F9-E612-22BD00B85F45}"/>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Data </a:t>
              </a:r>
              <a:r>
                <a:rPr lang="de-DE" sz="1400" dirty="0" err="1"/>
                <a:t>Sources</a:t>
              </a:r>
              <a:endParaRPr lang="de-DE" sz="1400" dirty="0"/>
            </a:p>
          </p:txBody>
        </p:sp>
        <p:sp>
          <p:nvSpPr>
            <p:cNvPr id="28" name="Textplatzhalter 4">
              <a:extLst>
                <a:ext uri="{FF2B5EF4-FFF2-40B4-BE49-F238E27FC236}">
                  <a16:creationId xmlns:a16="http://schemas.microsoft.com/office/drawing/2014/main" id="{F4C305FB-9AD2-9433-B0AD-3B9F627182F8}"/>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04</a:t>
              </a:r>
            </a:p>
          </p:txBody>
        </p:sp>
      </p:grpSp>
      <p:grpSp>
        <p:nvGrpSpPr>
          <p:cNvPr id="29" name="Gruppieren 28">
            <a:extLst>
              <a:ext uri="{FF2B5EF4-FFF2-40B4-BE49-F238E27FC236}">
                <a16:creationId xmlns:a16="http://schemas.microsoft.com/office/drawing/2014/main" id="{1A17CF43-4D0C-C570-72B5-6FF79D8327E4}"/>
              </a:ext>
            </a:extLst>
          </p:cNvPr>
          <p:cNvGrpSpPr/>
          <p:nvPr/>
        </p:nvGrpSpPr>
        <p:grpSpPr>
          <a:xfrm>
            <a:off x="6325190" y="3163766"/>
            <a:ext cx="2398294" cy="246221"/>
            <a:chOff x="357320" y="3043063"/>
            <a:chExt cx="2675440" cy="246221"/>
          </a:xfrm>
        </p:grpSpPr>
        <p:cxnSp>
          <p:nvCxnSpPr>
            <p:cNvPr id="30" name="Gerader Verbinder 29">
              <a:extLst>
                <a:ext uri="{FF2B5EF4-FFF2-40B4-BE49-F238E27FC236}">
                  <a16:creationId xmlns:a16="http://schemas.microsoft.com/office/drawing/2014/main" id="{909D0762-BCFF-2A32-07B5-7B01DC6B8CFF}"/>
                </a:ext>
              </a:extLst>
            </p:cNvPr>
            <p:cNvCxnSpPr>
              <a:cxnSpLocks/>
            </p:cNvCxnSpPr>
            <p:nvPr/>
          </p:nvCxnSpPr>
          <p:spPr>
            <a:xfrm flipH="1" flipV="1">
              <a:off x="1029662"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platzhalter 4">
              <a:extLst>
                <a:ext uri="{FF2B5EF4-FFF2-40B4-BE49-F238E27FC236}">
                  <a16:creationId xmlns:a16="http://schemas.microsoft.com/office/drawing/2014/main" id="{EDD7041F-E0FD-E790-207F-1B76A8F982F1}"/>
                </a:ext>
              </a:extLst>
            </p:cNvPr>
            <p:cNvSpPr txBox="1">
              <a:spLocks/>
            </p:cNvSpPr>
            <p:nvPr/>
          </p:nvSpPr>
          <p:spPr>
            <a:xfrm>
              <a:off x="1119614" y="3056782"/>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Evaluation</a:t>
              </a:r>
            </a:p>
          </p:txBody>
        </p:sp>
        <p:sp>
          <p:nvSpPr>
            <p:cNvPr id="32" name="Textplatzhalter 4">
              <a:extLst>
                <a:ext uri="{FF2B5EF4-FFF2-40B4-BE49-F238E27FC236}">
                  <a16:creationId xmlns:a16="http://schemas.microsoft.com/office/drawing/2014/main" id="{8B87D48C-3DD9-5909-2DF8-488423570FD5}"/>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05</a:t>
              </a:r>
            </a:p>
          </p:txBody>
        </p:sp>
      </p:grpSp>
      <p:sp>
        <p:nvSpPr>
          <p:cNvPr id="33" name="Textplatzhalter 3">
            <a:extLst>
              <a:ext uri="{FF2B5EF4-FFF2-40B4-BE49-F238E27FC236}">
                <a16:creationId xmlns:a16="http://schemas.microsoft.com/office/drawing/2014/main" id="{42E82A15-B01F-3656-B0B4-63247C433192}"/>
              </a:ext>
            </a:extLst>
          </p:cNvPr>
          <p:cNvSpPr txBox="1">
            <a:spLocks/>
          </p:cNvSpPr>
          <p:nvPr/>
        </p:nvSpPr>
        <p:spPr>
          <a:xfrm>
            <a:off x="5461248" y="1527029"/>
            <a:ext cx="3207251" cy="1450411"/>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What</a:t>
            </a:r>
            <a:r>
              <a:rPr lang="de-DE" dirty="0"/>
              <a:t> </a:t>
            </a:r>
            <a:r>
              <a:rPr lang="de-DE" dirty="0" err="1"/>
              <a:t>data</a:t>
            </a:r>
            <a:r>
              <a:rPr lang="de-DE" dirty="0"/>
              <a:t> </a:t>
            </a:r>
            <a:r>
              <a:rPr lang="de-DE" dirty="0" err="1"/>
              <a:t>is</a:t>
            </a:r>
            <a:r>
              <a:rPr lang="de-DE" dirty="0"/>
              <a:t> </a:t>
            </a:r>
            <a:r>
              <a:rPr lang="de-DE" dirty="0" err="1"/>
              <a:t>used</a:t>
            </a:r>
            <a:r>
              <a:rPr lang="de-DE" dirty="0"/>
              <a:t> and </a:t>
            </a:r>
            <a:r>
              <a:rPr lang="de-DE" dirty="0" err="1"/>
              <a:t>what</a:t>
            </a:r>
            <a:r>
              <a:rPr lang="de-DE" dirty="0"/>
              <a:t> </a:t>
            </a:r>
            <a:r>
              <a:rPr lang="de-DE" dirty="0" err="1"/>
              <a:t>is</a:t>
            </a:r>
            <a:r>
              <a:rPr lang="de-DE" dirty="0"/>
              <a:t> </a:t>
            </a:r>
            <a:r>
              <a:rPr lang="de-DE" dirty="0" err="1"/>
              <a:t>the</a:t>
            </a:r>
            <a:r>
              <a:rPr lang="de-DE" dirty="0"/>
              <a:t> </a:t>
            </a:r>
            <a:r>
              <a:rPr lang="de-DE" dirty="0" err="1"/>
              <a:t>quality</a:t>
            </a:r>
            <a:r>
              <a:rPr lang="de-DE" dirty="0"/>
              <a:t>?</a:t>
            </a:r>
          </a:p>
        </p:txBody>
      </p:sp>
      <p:grpSp>
        <p:nvGrpSpPr>
          <p:cNvPr id="35" name="Gruppieren 42">
            <a:extLst>
              <a:ext uri="{FF2B5EF4-FFF2-40B4-BE49-F238E27FC236}">
                <a16:creationId xmlns:a16="http://schemas.microsoft.com/office/drawing/2014/main" id="{D7896426-2DC3-F572-DCD9-3B1000C4BBD3}"/>
              </a:ext>
            </a:extLst>
          </p:cNvPr>
          <p:cNvGrpSpPr/>
          <p:nvPr/>
        </p:nvGrpSpPr>
        <p:grpSpPr>
          <a:xfrm>
            <a:off x="141677" y="1295331"/>
            <a:ext cx="4136599" cy="246221"/>
            <a:chOff x="201378" y="3043063"/>
            <a:chExt cx="4136599" cy="246221"/>
          </a:xfrm>
        </p:grpSpPr>
        <p:cxnSp>
          <p:nvCxnSpPr>
            <p:cNvPr id="36" name="Gerader Verbinder 43">
              <a:extLst>
                <a:ext uri="{FF2B5EF4-FFF2-40B4-BE49-F238E27FC236}">
                  <a16:creationId xmlns:a16="http://schemas.microsoft.com/office/drawing/2014/main" id="{2827EB59-7528-B9B7-CF6F-3BD013A44491}"/>
                </a:ext>
              </a:extLst>
            </p:cNvPr>
            <p:cNvCxnSpPr>
              <a:cxnSpLocks/>
            </p:cNvCxnSpPr>
            <p:nvPr/>
          </p:nvCxnSpPr>
          <p:spPr>
            <a:xfrm flipH="1" flipV="1">
              <a:off x="873720" y="3043063"/>
              <a:ext cx="3423" cy="20241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platzhalter 4">
              <a:extLst>
                <a:ext uri="{FF2B5EF4-FFF2-40B4-BE49-F238E27FC236}">
                  <a16:creationId xmlns:a16="http://schemas.microsoft.com/office/drawing/2014/main" id="{838CA229-DCA3-2085-FCC8-8EF7213F4DC1}"/>
                </a:ext>
              </a:extLst>
            </p:cNvPr>
            <p:cNvSpPr txBox="1">
              <a:spLocks/>
            </p:cNvSpPr>
            <p:nvPr/>
          </p:nvSpPr>
          <p:spPr>
            <a:xfrm>
              <a:off x="963671" y="3056782"/>
              <a:ext cx="337430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Description </a:t>
              </a:r>
              <a:r>
                <a:rPr lang="de-DE" sz="1400" dirty="0" err="1"/>
                <a:t>of</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a:t>
              </a:r>
              <a:r>
                <a:rPr lang="de-DE" sz="1400" dirty="0" err="1"/>
                <a:t>cost</a:t>
              </a:r>
              <a:r>
                <a:rPr lang="de-DE" sz="1400" dirty="0"/>
                <a:t> </a:t>
              </a:r>
              <a:r>
                <a:rPr lang="de-DE" sz="1400" dirty="0" err="1"/>
                <a:t>estimation</a:t>
              </a:r>
              <a:endParaRPr lang="de-DE" sz="1400" dirty="0"/>
            </a:p>
          </p:txBody>
        </p:sp>
        <p:sp>
          <p:nvSpPr>
            <p:cNvPr id="38" name="Textplatzhalter 4">
              <a:extLst>
                <a:ext uri="{FF2B5EF4-FFF2-40B4-BE49-F238E27FC236}">
                  <a16:creationId xmlns:a16="http://schemas.microsoft.com/office/drawing/2014/main" id="{2AF14807-15C9-1DD7-9159-E58D91917655}"/>
                </a:ext>
              </a:extLst>
            </p:cNvPr>
            <p:cNvSpPr txBox="1">
              <a:spLocks/>
            </p:cNvSpPr>
            <p:nvPr/>
          </p:nvSpPr>
          <p:spPr>
            <a:xfrm>
              <a:off x="201378"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600" dirty="0"/>
                <a:t>01</a:t>
              </a:r>
            </a:p>
          </p:txBody>
        </p:sp>
      </p:grpSp>
      <p:sp>
        <p:nvSpPr>
          <p:cNvPr id="39" name="Textplatzhalter 3">
            <a:extLst>
              <a:ext uri="{FF2B5EF4-FFF2-40B4-BE49-F238E27FC236}">
                <a16:creationId xmlns:a16="http://schemas.microsoft.com/office/drawing/2014/main" id="{316658FD-1BA4-6A3C-12D8-5A39029C302A}"/>
              </a:ext>
            </a:extLst>
          </p:cNvPr>
          <p:cNvSpPr txBox="1">
            <a:spLocks/>
          </p:cNvSpPr>
          <p:nvPr/>
        </p:nvSpPr>
        <p:spPr>
          <a:xfrm>
            <a:off x="8725091" y="1537589"/>
            <a:ext cx="3094071" cy="1450411"/>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tbd</a:t>
            </a:r>
            <a:endParaRPr lang="de-DE" dirty="0"/>
          </a:p>
        </p:txBody>
      </p:sp>
      <p:sp>
        <p:nvSpPr>
          <p:cNvPr id="40" name="Textplatzhalter 3">
            <a:extLst>
              <a:ext uri="{FF2B5EF4-FFF2-40B4-BE49-F238E27FC236}">
                <a16:creationId xmlns:a16="http://schemas.microsoft.com/office/drawing/2014/main" id="{95D18A33-7FE4-3DC3-DFB7-C24C4468F52D}"/>
              </a:ext>
            </a:extLst>
          </p:cNvPr>
          <p:cNvSpPr txBox="1">
            <a:spLocks/>
          </p:cNvSpPr>
          <p:nvPr/>
        </p:nvSpPr>
        <p:spPr>
          <a:xfrm>
            <a:off x="382463" y="3418060"/>
            <a:ext cx="2765425" cy="1791469"/>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20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sz="1050" dirty="0" err="1"/>
              <a:t>What</a:t>
            </a:r>
            <a:r>
              <a:rPr lang="de-DE" sz="1050" dirty="0"/>
              <a:t> </a:t>
            </a:r>
            <a:r>
              <a:rPr lang="de-DE" sz="1050" dirty="0" err="1"/>
              <a:t>are</a:t>
            </a:r>
            <a:r>
              <a:rPr lang="de-DE" sz="1050" dirty="0"/>
              <a:t> </a:t>
            </a:r>
            <a:r>
              <a:rPr lang="de-DE" sz="1050" dirty="0" err="1"/>
              <a:t>the</a:t>
            </a:r>
            <a:r>
              <a:rPr lang="de-DE" sz="1050" dirty="0"/>
              <a:t> </a:t>
            </a:r>
            <a:r>
              <a:rPr lang="de-DE" sz="1050" dirty="0" err="1"/>
              <a:t>benefits</a:t>
            </a:r>
            <a:r>
              <a:rPr lang="de-DE" sz="1050" dirty="0"/>
              <a:t>?</a:t>
            </a:r>
          </a:p>
          <a:p>
            <a:pPr marL="288000" lvl="2" indent="-144000">
              <a:lnSpc>
                <a:spcPct val="100000"/>
              </a:lnSpc>
              <a:spcBef>
                <a:spcPts val="600"/>
              </a:spcBef>
              <a:buClr>
                <a:prstClr val="black"/>
              </a:buClr>
            </a:pPr>
            <a:r>
              <a:rPr lang="de-DE" sz="1050" dirty="0" err="1"/>
              <a:t>Monetary</a:t>
            </a:r>
            <a:endParaRPr lang="de-DE" sz="1050" dirty="0"/>
          </a:p>
          <a:p>
            <a:pPr marL="288000" lvl="2" indent="-144000">
              <a:lnSpc>
                <a:spcPct val="100000"/>
              </a:lnSpc>
              <a:spcBef>
                <a:spcPts val="600"/>
              </a:spcBef>
              <a:buClr>
                <a:prstClr val="black"/>
              </a:buClr>
            </a:pPr>
            <a:r>
              <a:rPr lang="de-DE" sz="1050" dirty="0"/>
              <a:t>Time </a:t>
            </a:r>
            <a:r>
              <a:rPr lang="de-DE" sz="1050" dirty="0" err="1"/>
              <a:t>effort</a:t>
            </a:r>
            <a:r>
              <a:rPr lang="de-DE" sz="1050" dirty="0"/>
              <a:t> </a:t>
            </a:r>
            <a:r>
              <a:rPr lang="de-DE" sz="1050" dirty="0" err="1"/>
              <a:t>gains</a:t>
            </a:r>
            <a:endParaRPr lang="de-DE" sz="1050" dirty="0"/>
          </a:p>
          <a:p>
            <a:pPr marL="288000" lvl="2" indent="-144000">
              <a:lnSpc>
                <a:spcPct val="100000"/>
              </a:lnSpc>
              <a:spcBef>
                <a:spcPts val="600"/>
              </a:spcBef>
              <a:buClr>
                <a:prstClr val="black"/>
              </a:buClr>
            </a:pPr>
            <a:r>
              <a:rPr lang="de-DE" sz="1050" dirty="0"/>
              <a:t>Non Tangible</a:t>
            </a:r>
          </a:p>
        </p:txBody>
      </p:sp>
      <p:sp>
        <p:nvSpPr>
          <p:cNvPr id="41" name="Textplatzhalter 3">
            <a:extLst>
              <a:ext uri="{FF2B5EF4-FFF2-40B4-BE49-F238E27FC236}">
                <a16:creationId xmlns:a16="http://schemas.microsoft.com/office/drawing/2014/main" id="{B8AB773A-2FB7-4990-365D-5D9750F11A92}"/>
              </a:ext>
            </a:extLst>
          </p:cNvPr>
          <p:cNvSpPr txBox="1">
            <a:spLocks/>
          </p:cNvSpPr>
          <p:nvPr/>
        </p:nvSpPr>
        <p:spPr>
          <a:xfrm>
            <a:off x="3424091" y="3422432"/>
            <a:ext cx="2944331" cy="1793256"/>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288000" marR="0" lvl="2" indent="-144000" defTabSz="358775" fontAlgn="auto">
              <a:lnSpc>
                <a:spcPct val="100000"/>
              </a:lnSpc>
              <a:spcBef>
                <a:spcPts val="600"/>
              </a:spcBef>
              <a:spcAft>
                <a:spcPts val="0"/>
              </a:spcAft>
              <a:buClr>
                <a:prstClr val="black"/>
              </a:buClr>
              <a:buSzPct val="90000"/>
              <a:buFont typeface="Wingdings" panose="05000000000000000000" pitchFamily="2" charset="2"/>
              <a:buChar char="§"/>
              <a:tabLst/>
              <a:defRPr sz="1050"/>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err="1"/>
              <a:t>What</a:t>
            </a:r>
            <a:r>
              <a:rPr lang="de-DE" dirty="0"/>
              <a:t> </a:t>
            </a:r>
            <a:r>
              <a:rPr lang="de-DE" dirty="0" err="1"/>
              <a:t>might</a:t>
            </a:r>
            <a:r>
              <a:rPr lang="de-DE" dirty="0"/>
              <a:t> </a:t>
            </a:r>
            <a:r>
              <a:rPr lang="de-DE" dirty="0" err="1"/>
              <a:t>jeopardize</a:t>
            </a:r>
            <a:r>
              <a:rPr lang="de-DE" dirty="0"/>
              <a:t> </a:t>
            </a:r>
            <a:r>
              <a:rPr lang="de-DE" dirty="0" err="1"/>
              <a:t>the</a:t>
            </a:r>
            <a:r>
              <a:rPr lang="de-DE" dirty="0"/>
              <a:t> </a:t>
            </a:r>
            <a:r>
              <a:rPr lang="de-DE" dirty="0" err="1"/>
              <a:t>success</a:t>
            </a:r>
            <a:endParaRPr lang="de-DE" dirty="0"/>
          </a:p>
          <a:p>
            <a:pPr marL="288000" lvl="2" indent="-144000">
              <a:lnSpc>
                <a:spcPct val="100000"/>
              </a:lnSpc>
              <a:spcBef>
                <a:spcPts val="600"/>
              </a:spcBef>
              <a:buClr>
                <a:prstClr val="black"/>
              </a:buClr>
            </a:pPr>
            <a:r>
              <a:rPr lang="de-DE" sz="1050" dirty="0"/>
              <a:t>Data </a:t>
            </a:r>
            <a:r>
              <a:rPr lang="de-DE" sz="1050" dirty="0" err="1"/>
              <a:t>availability</a:t>
            </a:r>
            <a:endParaRPr lang="de-DE" sz="1050" dirty="0"/>
          </a:p>
          <a:p>
            <a:pPr marL="288000" lvl="2" indent="-144000">
              <a:lnSpc>
                <a:spcPct val="100000"/>
              </a:lnSpc>
              <a:spcBef>
                <a:spcPts val="600"/>
              </a:spcBef>
              <a:buClr>
                <a:prstClr val="black"/>
              </a:buClr>
            </a:pPr>
            <a:r>
              <a:rPr lang="de-DE" dirty="0"/>
              <a:t>Political </a:t>
            </a:r>
            <a:r>
              <a:rPr lang="de-DE" dirty="0" err="1"/>
              <a:t>issues</a:t>
            </a:r>
            <a:endParaRPr lang="de-DE" sz="1050" dirty="0"/>
          </a:p>
          <a:p>
            <a:endParaRPr lang="de-DE" dirty="0"/>
          </a:p>
        </p:txBody>
      </p:sp>
      <p:sp>
        <p:nvSpPr>
          <p:cNvPr id="42" name="Rechteck 41">
            <a:extLst>
              <a:ext uri="{FF2B5EF4-FFF2-40B4-BE49-F238E27FC236}">
                <a16:creationId xmlns:a16="http://schemas.microsoft.com/office/drawing/2014/main" id="{D4DFF5BE-6F8E-A0FF-6C49-5B1856A487D1}"/>
              </a:ext>
            </a:extLst>
          </p:cNvPr>
          <p:cNvSpPr/>
          <p:nvPr/>
        </p:nvSpPr>
        <p:spPr>
          <a:xfrm>
            <a:off x="6515895" y="4765932"/>
            <a:ext cx="5362331" cy="1098294"/>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43" name="Textplatzhalter 3">
            <a:extLst>
              <a:ext uri="{FF2B5EF4-FFF2-40B4-BE49-F238E27FC236}">
                <a16:creationId xmlns:a16="http://schemas.microsoft.com/office/drawing/2014/main" id="{B6EA52DC-5236-05A3-A305-1140DAA75B77}"/>
              </a:ext>
            </a:extLst>
          </p:cNvPr>
          <p:cNvSpPr txBox="1">
            <a:spLocks/>
          </p:cNvSpPr>
          <p:nvPr/>
        </p:nvSpPr>
        <p:spPr>
          <a:xfrm>
            <a:off x="6653555" y="4759075"/>
            <a:ext cx="5160486" cy="869493"/>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r>
              <a:rPr lang="de-DE" dirty="0"/>
              <a:t>Possible </a:t>
            </a:r>
            <a:r>
              <a:rPr lang="de-DE" dirty="0" err="1"/>
              <a:t>team</a:t>
            </a:r>
            <a:r>
              <a:rPr lang="de-DE" dirty="0"/>
              <a:t> </a:t>
            </a:r>
            <a:r>
              <a:rPr lang="de-DE" dirty="0" err="1"/>
              <a:t>members</a:t>
            </a:r>
            <a:endParaRPr lang="de-DE" dirty="0"/>
          </a:p>
        </p:txBody>
      </p:sp>
      <p:sp>
        <p:nvSpPr>
          <p:cNvPr id="44" name="Rechteck 43">
            <a:extLst>
              <a:ext uri="{FF2B5EF4-FFF2-40B4-BE49-F238E27FC236}">
                <a16:creationId xmlns:a16="http://schemas.microsoft.com/office/drawing/2014/main" id="{3B410F33-88B3-0BE8-4F2F-3B9DE85D4693}"/>
              </a:ext>
            </a:extLst>
          </p:cNvPr>
          <p:cNvSpPr/>
          <p:nvPr/>
        </p:nvSpPr>
        <p:spPr>
          <a:xfrm>
            <a:off x="6515894" y="4502862"/>
            <a:ext cx="5362330" cy="276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0219" tIns="80088" rIns="120131" bIns="40044" rtlCol="0" anchor="ctr" anchorCtr="0">
            <a:normAutofit fontScale="92500" lnSpcReduction="20000"/>
          </a:bodyPr>
          <a:lstStyle/>
          <a:p>
            <a:endParaRPr lang="de-DE" sz="1335" b="1" dirty="0">
              <a:solidFill>
                <a:prstClr val="white"/>
              </a:solidFill>
            </a:endParaRPr>
          </a:p>
        </p:txBody>
      </p:sp>
      <p:grpSp>
        <p:nvGrpSpPr>
          <p:cNvPr id="45" name="Gruppieren 44">
            <a:extLst>
              <a:ext uri="{FF2B5EF4-FFF2-40B4-BE49-F238E27FC236}">
                <a16:creationId xmlns:a16="http://schemas.microsoft.com/office/drawing/2014/main" id="{A7EAE930-4922-0AD6-76BF-3C00A451AFCB}"/>
              </a:ext>
            </a:extLst>
          </p:cNvPr>
          <p:cNvGrpSpPr/>
          <p:nvPr/>
        </p:nvGrpSpPr>
        <p:grpSpPr>
          <a:xfrm>
            <a:off x="6338899" y="4515609"/>
            <a:ext cx="1960758" cy="246221"/>
            <a:chOff x="357320" y="3043063"/>
            <a:chExt cx="2187342" cy="246221"/>
          </a:xfrm>
        </p:grpSpPr>
        <p:sp>
          <p:nvSpPr>
            <p:cNvPr id="47" name="Textplatzhalter 4">
              <a:extLst>
                <a:ext uri="{FF2B5EF4-FFF2-40B4-BE49-F238E27FC236}">
                  <a16:creationId xmlns:a16="http://schemas.microsoft.com/office/drawing/2014/main" id="{04B391B4-92B0-D853-89C4-51EC028C3631}"/>
                </a:ext>
              </a:extLst>
            </p:cNvPr>
            <p:cNvSpPr txBox="1">
              <a:spLocks/>
            </p:cNvSpPr>
            <p:nvPr/>
          </p:nvSpPr>
          <p:spPr>
            <a:xfrm>
              <a:off x="631516" y="3056296"/>
              <a:ext cx="1913146" cy="215444"/>
            </a:xfrm>
            <a:prstGeom prst="rect">
              <a:avLst/>
            </a:prstGeom>
          </p:spPr>
          <p:txBody>
            <a:bodyPr wrap="square" lIns="0" tIns="0" rIns="0" bIns="0">
              <a:spAutoFit/>
            </a:bodyPr>
            <a:lstStyle>
              <a:lvl1pPr marL="0" marR="0" indent="0" algn="l" defTabSz="914400" rtl="0" eaLnBrk="1" fontAlgn="auto" latinLnBrk="0" hangingPunct="1">
                <a:lnSpc>
                  <a:spcPct val="100000"/>
                </a:lnSpc>
                <a:spcBef>
                  <a:spcPts val="0"/>
                </a:spcBef>
                <a:spcAft>
                  <a:spcPts val="0"/>
                </a:spcAft>
                <a:buClr>
                  <a:prstClr val="black"/>
                </a:buClr>
                <a:buSzPct val="90000"/>
                <a:buFontTx/>
                <a:buNone/>
                <a:tabLst/>
                <a:defRPr sz="18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de-DE" sz="1400" dirty="0"/>
                <a:t>Project </a:t>
              </a:r>
              <a:r>
                <a:rPr lang="de-DE" sz="1400" dirty="0" err="1"/>
                <a:t>team</a:t>
              </a:r>
              <a:endParaRPr lang="de-DE" sz="1400" dirty="0"/>
            </a:p>
          </p:txBody>
        </p:sp>
        <p:sp>
          <p:nvSpPr>
            <p:cNvPr id="48" name="Textplatzhalter 4">
              <a:extLst>
                <a:ext uri="{FF2B5EF4-FFF2-40B4-BE49-F238E27FC236}">
                  <a16:creationId xmlns:a16="http://schemas.microsoft.com/office/drawing/2014/main" id="{A1A2F1DF-99D3-8AD1-4C9A-A1851B527131}"/>
                </a:ext>
              </a:extLst>
            </p:cNvPr>
            <p:cNvSpPr txBox="1">
              <a:spLocks/>
            </p:cNvSpPr>
            <p:nvPr/>
          </p:nvSpPr>
          <p:spPr>
            <a:xfrm>
              <a:off x="357320" y="3043063"/>
              <a:ext cx="548391" cy="246221"/>
            </a:xfrm>
            <a:prstGeom prst="rect">
              <a:avLst/>
            </a:prstGeom>
          </p:spPr>
          <p:txBody>
            <a:bodyPr wrap="square" lIns="0" tIns="0" rIns="0" bIns="0">
              <a:spAutoFit/>
            </a:bodyPr>
            <a:lstStyle>
              <a:lvl1pPr marL="0" marR="0" indent="0" algn="r" defTabSz="914400" rtl="0" eaLnBrk="1" fontAlgn="auto" latinLnBrk="0" hangingPunct="1">
                <a:lnSpc>
                  <a:spcPct val="100000"/>
                </a:lnSpc>
                <a:spcBef>
                  <a:spcPts val="0"/>
                </a:spcBef>
                <a:spcAft>
                  <a:spcPts val="0"/>
                </a:spcAft>
                <a:buClr>
                  <a:prstClr val="black"/>
                </a:buClr>
                <a:buSzPct val="90000"/>
                <a:buFontTx/>
                <a:buNone/>
                <a:tabLst/>
                <a:defRPr sz="2200" b="1" i="0" kern="1200" baseline="0">
                  <a:solidFill>
                    <a:schemeClr val="bg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endParaRPr lang="de-DE" sz="1600" dirty="0"/>
            </a:p>
          </p:txBody>
        </p:sp>
      </p:grpSp>
      <p:sp>
        <p:nvSpPr>
          <p:cNvPr id="49" name="Rechteck 17">
            <a:extLst>
              <a:ext uri="{FF2B5EF4-FFF2-40B4-BE49-F238E27FC236}">
                <a16:creationId xmlns:a16="http://schemas.microsoft.com/office/drawing/2014/main" id="{E17B649E-DC7D-839F-DB27-E96E94E6A848}"/>
              </a:ext>
            </a:extLst>
          </p:cNvPr>
          <p:cNvSpPr/>
          <p:nvPr/>
        </p:nvSpPr>
        <p:spPr>
          <a:xfrm>
            <a:off x="2733676" y="5978368"/>
            <a:ext cx="9130840" cy="633588"/>
          </a:xfrm>
          <a:prstGeom prst="rect">
            <a:avLst/>
          </a:prstGeom>
          <a:solidFill>
            <a:schemeClr val="accent1">
              <a:lumMod val="20000"/>
              <a:lumOff val="80000"/>
            </a:schemeClr>
          </a:solidFill>
        </p:spPr>
        <p:txBody>
          <a:bodyPr lIns="72000" tIns="72000" rIns="36000" bIns="0">
            <a:noAutofit/>
          </a:bodyPr>
          <a:lstStyle/>
          <a:p>
            <a:pPr marL="108000" indent="-144000">
              <a:spcBef>
                <a:spcPts val="600"/>
              </a:spcBef>
              <a:buClr>
                <a:prstClr val="black"/>
              </a:buClr>
              <a:buSzPct val="90000"/>
              <a:buFont typeface="Wingdings" panose="05000000000000000000" pitchFamily="2" charset="2"/>
              <a:buChar char="§"/>
            </a:pPr>
            <a:endParaRPr lang="de-DE" sz="1050" dirty="0" err="1">
              <a:solidFill>
                <a:schemeClr val="tx1"/>
              </a:solidFill>
            </a:endParaRPr>
          </a:p>
        </p:txBody>
      </p:sp>
      <p:sp>
        <p:nvSpPr>
          <p:cNvPr id="50" name="Rechteck 18">
            <a:extLst>
              <a:ext uri="{FF2B5EF4-FFF2-40B4-BE49-F238E27FC236}">
                <a16:creationId xmlns:a16="http://schemas.microsoft.com/office/drawing/2014/main" id="{0527AF4E-CE1E-4E5A-6620-9EB95AB4B5B8}"/>
              </a:ext>
            </a:extLst>
          </p:cNvPr>
          <p:cNvSpPr/>
          <p:nvPr/>
        </p:nvSpPr>
        <p:spPr>
          <a:xfrm>
            <a:off x="371475" y="5978368"/>
            <a:ext cx="2238375" cy="6335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72000" rIns="108000" bIns="36000" rtlCol="0" anchor="ctr" anchorCtr="0">
            <a:normAutofit/>
          </a:bodyPr>
          <a:lstStyle/>
          <a:p>
            <a:pPr algn="ctr"/>
            <a:r>
              <a:rPr lang="de-DE" sz="1335" b="1" dirty="0"/>
              <a:t>Vision</a:t>
            </a:r>
          </a:p>
        </p:txBody>
      </p:sp>
      <p:sp>
        <p:nvSpPr>
          <p:cNvPr id="51" name="Textplatzhalter 3">
            <a:extLst>
              <a:ext uri="{FF2B5EF4-FFF2-40B4-BE49-F238E27FC236}">
                <a16:creationId xmlns:a16="http://schemas.microsoft.com/office/drawing/2014/main" id="{4A79D818-1A0F-240E-5F77-4C786C32DAEE}"/>
              </a:ext>
            </a:extLst>
          </p:cNvPr>
          <p:cNvSpPr txBox="1">
            <a:spLocks/>
          </p:cNvSpPr>
          <p:nvPr/>
        </p:nvSpPr>
        <p:spPr>
          <a:xfrm>
            <a:off x="4884253" y="6116335"/>
            <a:ext cx="5160486" cy="375265"/>
          </a:xfrm>
          <a:prstGeom prst="rect">
            <a:avLst/>
          </a:prstGeom>
          <a:noFill/>
        </p:spPr>
        <p:txBody>
          <a:bodyPr lIns="72000" tIns="72000" rIns="36000" bIns="0">
            <a:noAutofit/>
          </a:bodyPr>
          <a:lstStyle>
            <a:defPPr>
              <a:defRPr lang="de-DE"/>
            </a:defPPr>
            <a:lvl1pPr marL="108000" marR="0" indent="-144000" fontAlgn="auto">
              <a:lnSpc>
                <a:spcPct val="100000"/>
              </a:lnSpc>
              <a:spcBef>
                <a:spcPts val="600"/>
              </a:spcBef>
              <a:spcAft>
                <a:spcPts val="0"/>
              </a:spcAft>
              <a:buClr>
                <a:prstClr val="black"/>
              </a:buClr>
              <a:buSzPct val="90000"/>
              <a:buFont typeface="Wingdings" panose="05000000000000000000" pitchFamily="2" charset="2"/>
              <a:buChar char="§"/>
              <a:tabLst/>
              <a:defRPr sz="1050" b="0"/>
            </a:lvl1pPr>
            <a:lvl2pPr marL="600642" marR="0" indent="-200214" fontAlgn="auto">
              <a:lnSpc>
                <a:spcPct val="106000"/>
              </a:lnSpc>
              <a:spcBef>
                <a:spcPts val="0"/>
              </a:spcBef>
              <a:spcAft>
                <a:spcPts val="0"/>
              </a:spcAft>
              <a:buClrTx/>
              <a:buSzPct val="90000"/>
              <a:buFont typeface="Wingdings" panose="05000000000000000000" pitchFamily="2" charset="2"/>
              <a:buChar char="§"/>
              <a:tabLst/>
              <a:defRPr sz="1557"/>
            </a:lvl2pPr>
            <a:lvl3pPr marL="1201284" marR="0" indent="-200214" defTabSz="358775" fontAlgn="auto">
              <a:lnSpc>
                <a:spcPct val="106000"/>
              </a:lnSpc>
              <a:spcBef>
                <a:spcPts val="0"/>
              </a:spcBef>
              <a:spcAft>
                <a:spcPts val="0"/>
              </a:spcAft>
              <a:buClrTx/>
              <a:buSzPct val="90000"/>
              <a:buFont typeface="Wingdings" panose="05000000000000000000" pitchFamily="2" charset="2"/>
              <a:buChar char="§"/>
              <a:tabLst/>
              <a:defRPr sz="1557"/>
            </a:lvl3pPr>
            <a:lvl4pPr marL="538163" marR="0" indent="-179388" defTabSz="538163" fontAlgn="auto">
              <a:lnSpc>
                <a:spcPct val="106000"/>
              </a:lnSpc>
              <a:spcBef>
                <a:spcPts val="0"/>
              </a:spcBef>
              <a:spcAft>
                <a:spcPts val="0"/>
              </a:spcAft>
              <a:buClrTx/>
              <a:buSzPct val="90000"/>
              <a:buFont typeface="Symbol" panose="05050102010706020507" pitchFamily="18" charset="2"/>
              <a:buChar char="-"/>
              <a:tabLst/>
              <a:defRPr sz="1557"/>
            </a:lvl4pPr>
            <a:lvl5pPr marL="720000" marR="0" indent="-179388" defTabSz="717550" fontAlgn="auto">
              <a:lnSpc>
                <a:spcPct val="106000"/>
              </a:lnSpc>
              <a:spcBef>
                <a:spcPts val="0"/>
              </a:spcBef>
              <a:spcAft>
                <a:spcPts val="0"/>
              </a:spcAft>
              <a:buClrTx/>
              <a:buSzPct val="90000"/>
              <a:buFont typeface="NewsGoth for Porsche Com" pitchFamily="34" charset="0"/>
              <a:buChar char="•"/>
              <a:tabLst/>
              <a:defRPr sz="1557"/>
            </a:lvl5pPr>
            <a:lvl6pPr marL="898525" marR="0" indent="-180975" fontAlgn="auto">
              <a:lnSpc>
                <a:spcPct val="106000"/>
              </a:lnSpc>
              <a:spcBef>
                <a:spcPts val="0"/>
              </a:spcBef>
              <a:spcAft>
                <a:spcPts val="0"/>
              </a:spcAft>
              <a:buClrTx/>
              <a:buSzPct val="90000"/>
              <a:buFont typeface="NewsGoth for Porsche Com" pitchFamily="34" charset="0"/>
              <a:buChar char="•"/>
              <a:tabLst/>
              <a:defRPr baseline="0"/>
            </a:lvl6pPr>
            <a:lvl7pPr marL="898525" marR="0" indent="-180975" fontAlgn="auto">
              <a:lnSpc>
                <a:spcPct val="106000"/>
              </a:lnSpc>
              <a:spcBef>
                <a:spcPts val="0"/>
              </a:spcBef>
              <a:spcAft>
                <a:spcPts val="0"/>
              </a:spcAft>
              <a:buClrTx/>
              <a:buSzPct val="90000"/>
              <a:buFont typeface="NewsGoth for Porsche Com" pitchFamily="34" charset="0"/>
              <a:buChar char="•"/>
              <a:tabLst/>
              <a:defRPr baseline="0"/>
            </a:lvl7pPr>
            <a:lvl8pPr marL="898525" marR="0" indent="-180975" fontAlgn="auto">
              <a:lnSpc>
                <a:spcPct val="106000"/>
              </a:lnSpc>
              <a:spcBef>
                <a:spcPts val="0"/>
              </a:spcBef>
              <a:spcAft>
                <a:spcPts val="0"/>
              </a:spcAft>
              <a:buClrTx/>
              <a:buSzPct val="90000"/>
              <a:buFont typeface="NewsGoth for Porsche Com" pitchFamily="34" charset="0"/>
              <a:buChar char="•"/>
              <a:tabLst/>
              <a:defRPr baseline="0"/>
            </a:lvl8pPr>
            <a:lvl9pPr marL="898525" marR="0" indent="-180975" fontAlgn="auto">
              <a:lnSpc>
                <a:spcPct val="106000"/>
              </a:lnSpc>
              <a:spcBef>
                <a:spcPts val="0"/>
              </a:spcBef>
              <a:spcAft>
                <a:spcPts val="0"/>
              </a:spcAft>
              <a:buClrTx/>
              <a:buSzPct val="90000"/>
              <a:buFont typeface="NewsGoth for Porsche Com" pitchFamily="34" charset="0"/>
              <a:buChar char="•"/>
              <a:tabLst/>
              <a:defRPr baseline="0"/>
            </a:lvl9pPr>
          </a:lstStyle>
          <a:p>
            <a:pPr marL="0" indent="0" algn="ctr">
              <a:buNone/>
            </a:pPr>
            <a:r>
              <a:rPr lang="de-DE" sz="1200" dirty="0" err="1"/>
              <a:t>Define</a:t>
            </a:r>
            <a:r>
              <a:rPr lang="de-DE" sz="1200" dirty="0"/>
              <a:t> Vision / Purpose / </a:t>
            </a:r>
            <a:r>
              <a:rPr lang="de-DE" sz="1200" dirty="0" err="1"/>
              <a:t>Objective</a:t>
            </a:r>
            <a:endParaRPr lang="de-DE" sz="1200" dirty="0"/>
          </a:p>
        </p:txBody>
      </p:sp>
      <p:sp>
        <p:nvSpPr>
          <p:cNvPr id="52" name="Textplatzhalter 3">
            <a:extLst>
              <a:ext uri="{FF2B5EF4-FFF2-40B4-BE49-F238E27FC236}">
                <a16:creationId xmlns:a16="http://schemas.microsoft.com/office/drawing/2014/main" id="{220D7F1A-9C5E-510F-91CC-7D5FAA55A4C4}"/>
              </a:ext>
            </a:extLst>
          </p:cNvPr>
          <p:cNvSpPr txBox="1">
            <a:spLocks/>
          </p:cNvSpPr>
          <p:nvPr/>
        </p:nvSpPr>
        <p:spPr>
          <a:xfrm>
            <a:off x="371475" y="1547412"/>
            <a:ext cx="4972049" cy="1467170"/>
          </a:xfrm>
          <a:prstGeom prst="rect">
            <a:avLst/>
          </a:prstGeom>
          <a:noFill/>
        </p:spPr>
        <p:txBody>
          <a:bodyPr lIns="72000" tIns="72000" rIns="36000" bIns="0">
            <a:noAutofit/>
          </a:bodyPr>
          <a:lstStyle>
            <a:lvl1pPr marL="192205" marR="0" indent="-192205"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b="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557"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0"/>
              </a:spcBef>
              <a:spcAft>
                <a:spcPts val="0"/>
              </a:spcAft>
              <a:buClrTx/>
              <a:buSzPct val="90000"/>
              <a:buFont typeface="Wingdings" panose="05000000000000000000" pitchFamily="2" charset="2"/>
              <a:buChar char="§"/>
              <a:tabLst/>
              <a:defRPr sz="1557"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557"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557"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108000" indent="-144000">
              <a:lnSpc>
                <a:spcPct val="100000"/>
              </a:lnSpc>
              <a:spcBef>
                <a:spcPts val="600"/>
              </a:spcBef>
              <a:buFont typeface="Wingdings" panose="05000000000000000000" pitchFamily="2" charset="2"/>
              <a:buChar char="§"/>
            </a:pPr>
            <a:r>
              <a:rPr lang="de-DE" sz="1050" dirty="0"/>
              <a:t>Problem </a:t>
            </a:r>
            <a:r>
              <a:rPr lang="de-DE" sz="1050" dirty="0" err="1"/>
              <a:t>definition</a:t>
            </a:r>
            <a:endParaRPr lang="de-DE" sz="1050" dirty="0"/>
          </a:p>
          <a:p>
            <a:pPr marL="108000" indent="-144000">
              <a:lnSpc>
                <a:spcPct val="100000"/>
              </a:lnSpc>
              <a:spcBef>
                <a:spcPts val="600"/>
              </a:spcBef>
              <a:buFont typeface="Wingdings" panose="05000000000000000000" pitchFamily="2" charset="2"/>
              <a:buChar char="§"/>
            </a:pPr>
            <a:r>
              <a:rPr lang="de-DE" sz="1050" dirty="0"/>
              <a:t>Goal</a:t>
            </a:r>
          </a:p>
          <a:p>
            <a:pPr marL="108000" indent="-144000">
              <a:lnSpc>
                <a:spcPct val="100000"/>
              </a:lnSpc>
              <a:spcBef>
                <a:spcPts val="600"/>
              </a:spcBef>
              <a:buFont typeface="Wingdings" panose="05000000000000000000" pitchFamily="2" charset="2"/>
              <a:buChar char="§"/>
            </a:pPr>
            <a:r>
              <a:rPr lang="de-DE" sz="1050" dirty="0"/>
              <a:t>Deskription </a:t>
            </a:r>
            <a:r>
              <a:rPr lang="de-DE" sz="1050" dirty="0" err="1"/>
              <a:t>of</a:t>
            </a:r>
            <a:r>
              <a:rPr lang="de-DE" sz="1050" dirty="0"/>
              <a:t> </a:t>
            </a:r>
            <a:r>
              <a:rPr lang="de-DE" sz="1050" dirty="0" err="1"/>
              <a:t>proposed</a:t>
            </a:r>
            <a:r>
              <a:rPr lang="de-DE" sz="1050" dirty="0"/>
              <a:t> </a:t>
            </a:r>
            <a:r>
              <a:rPr lang="de-DE" sz="1050" dirty="0" err="1"/>
              <a:t>solution</a:t>
            </a:r>
            <a:endParaRPr lang="de-DE" sz="1050" dirty="0"/>
          </a:p>
          <a:p>
            <a:pPr marL="108000" indent="-144000">
              <a:lnSpc>
                <a:spcPct val="100000"/>
              </a:lnSpc>
              <a:spcBef>
                <a:spcPts val="600"/>
              </a:spcBef>
              <a:buFont typeface="Wingdings" panose="05000000000000000000" pitchFamily="2" charset="2"/>
              <a:buChar char="§"/>
            </a:pPr>
            <a:r>
              <a:rPr lang="de-DE" sz="1050" dirty="0" err="1"/>
              <a:t>Results</a:t>
            </a:r>
            <a:endParaRPr lang="de-DE" sz="1050" dirty="0"/>
          </a:p>
        </p:txBody>
      </p:sp>
    </p:spTree>
    <p:extLst>
      <p:ext uri="{BB962C8B-B14F-4D97-AF65-F5344CB8AC3E}">
        <p14:creationId xmlns:p14="http://schemas.microsoft.com/office/powerpoint/2010/main" val="34176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dirty="0"/>
              <a:t>Outlook and </a:t>
            </a:r>
            <a:r>
              <a:rPr lang="de-DE" dirty="0" err="1"/>
              <a:t>next</a:t>
            </a:r>
            <a:r>
              <a:rPr lang="de-DE" dirty="0"/>
              <a:t> </a:t>
            </a:r>
            <a:r>
              <a:rPr lang="de-DE" dirty="0" err="1"/>
              <a:t>steps</a:t>
            </a:r>
            <a:endParaRPr lang="de-DE"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extLst>
              <p:ext uri="{D42A27DB-BD31-4B8C-83A1-F6EECF244321}">
                <p14:modId xmlns:p14="http://schemas.microsoft.com/office/powerpoint/2010/main" val="1604028478"/>
              </p:ext>
            </p:extLst>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316901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Data Understanding</a:t>
            </a:r>
            <a:br>
              <a:rPr lang="de-DE" dirty="0"/>
            </a:br>
            <a:r>
              <a:rPr lang="en-US" sz="2000" b="0" dirty="0"/>
              <a:t>Understand the project-related data sources, describe and explore data and validate the data quality</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Data Understanding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13289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Collect</a:t>
            </a:r>
            <a:r>
              <a:rPr lang="de-DE" sz="1400" dirty="0">
                <a:solidFill>
                  <a:schemeClr val="tx1"/>
                </a:solidFill>
                <a:latin typeface="+mj-lt"/>
                <a:cs typeface="Porsche Next TT" panose="020B0504020101010102" pitchFamily="34" charset="0"/>
              </a:rPr>
              <a:t> Initial Data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initial data report based on collected data.</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Describe</a:t>
            </a:r>
            <a:r>
              <a:rPr lang="de-DE" sz="1400" dirty="0">
                <a:solidFill>
                  <a:schemeClr val="tx1"/>
                </a:solidFill>
                <a:latin typeface="+mj-lt"/>
                <a:cs typeface="Porsche Next TT" panose="020B0504020101010102" pitchFamily="34" charset="0"/>
              </a:rPr>
              <a:t> Data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data catalogue or data description report.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Explorative Data Analysis (EDA)</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Explore data and generate data exploration report.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Verify</a:t>
            </a:r>
            <a:r>
              <a:rPr lang="de-DE" sz="1400" dirty="0">
                <a:solidFill>
                  <a:schemeClr val="tx1"/>
                </a:solidFill>
                <a:latin typeface="+mj-lt"/>
                <a:cs typeface="Porsche Next TT" panose="020B0504020101010102" pitchFamily="34" charset="0"/>
              </a:rPr>
              <a:t> Data Quality</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Report findings and steps in form of a short data quality report. </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2734781" y="2176976"/>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50D80-11E9-555B-B551-01A3BD6D47CE}"/>
              </a:ext>
            </a:extLst>
          </p:cNvPr>
          <p:cNvSpPr>
            <a:spLocks noGrp="1"/>
          </p:cNvSpPr>
          <p:nvPr>
            <p:ph type="title"/>
          </p:nvPr>
        </p:nvSpPr>
        <p:spPr/>
        <p:txBody>
          <a:bodyPr/>
          <a:lstStyle/>
          <a:p>
            <a:r>
              <a:rPr lang="de-DE" dirty="0"/>
              <a:t>Initial </a:t>
            </a:r>
            <a:r>
              <a:rPr lang="de-DE" dirty="0" err="1"/>
              <a:t>data</a:t>
            </a:r>
            <a:r>
              <a:rPr lang="de-DE" dirty="0"/>
              <a:t> - </a:t>
            </a:r>
            <a:r>
              <a:rPr lang="de-DE" dirty="0" err="1"/>
              <a:t>overview</a:t>
            </a:r>
            <a:br>
              <a:rPr kumimoji="0" lang="de-DE" sz="2800" b="1" i="0" u="none" strike="noStrike" kern="1200" cap="none" spc="0" normalizeH="0" baseline="0" noProof="0" dirty="0">
                <a:ln>
                  <a:noFill/>
                </a:ln>
                <a:solidFill>
                  <a:prstClr val="black"/>
                </a:solidFill>
                <a:effectLst/>
                <a:uLnTx/>
                <a:uFillTx/>
                <a:ea typeface="+mj-ea"/>
                <a:cs typeface="+mj-cs"/>
              </a:rPr>
            </a:br>
            <a:r>
              <a:rPr kumimoji="0" lang="en-US" sz="2000" b="0" i="0" u="none" strike="noStrike" kern="1200" cap="none" spc="0" normalizeH="0" baseline="0" noProof="0" dirty="0">
                <a:ln>
                  <a:noFill/>
                </a:ln>
                <a:solidFill>
                  <a:prstClr val="black"/>
                </a:solidFill>
                <a:effectLst/>
                <a:uLnTx/>
                <a:uFillTx/>
                <a:ea typeface="+mj-ea"/>
                <a:cs typeface="+mj-cs"/>
              </a:rPr>
              <a:t>Acquire the data (or access to the data) listed in the project resources</a:t>
            </a:r>
            <a:endParaRPr lang="de-DE" dirty="0"/>
          </a:p>
        </p:txBody>
      </p:sp>
      <p:sp>
        <p:nvSpPr>
          <p:cNvPr id="4" name="Textplatzhalter 4">
            <a:extLst>
              <a:ext uri="{FF2B5EF4-FFF2-40B4-BE49-F238E27FC236}">
                <a16:creationId xmlns:a16="http://schemas.microsoft.com/office/drawing/2014/main" id="{A82A45F6-F237-5549-2E41-88ED532201F8}"/>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List the initial data and sources available to the project</a:t>
            </a:r>
            <a:endParaRPr lang="de-DE" sz="2158" dirty="0"/>
          </a:p>
        </p:txBody>
      </p:sp>
      <p:sp>
        <p:nvSpPr>
          <p:cNvPr id="5" name="Shape 3828">
            <a:extLst>
              <a:ext uri="{FF2B5EF4-FFF2-40B4-BE49-F238E27FC236}">
                <a16:creationId xmlns:a16="http://schemas.microsoft.com/office/drawing/2014/main" id="{6C731B6E-1FF5-642F-B2AF-C2903C51C164}"/>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7" name="Tabelle 4">
            <a:extLst>
              <a:ext uri="{FF2B5EF4-FFF2-40B4-BE49-F238E27FC236}">
                <a16:creationId xmlns:a16="http://schemas.microsoft.com/office/drawing/2014/main" id="{00736ECA-6F2B-512C-7A4F-BCD7E7E45215}"/>
              </a:ext>
            </a:extLst>
          </p:cNvPr>
          <p:cNvGraphicFramePr>
            <a:graphicFrameLocks noGrp="1"/>
          </p:cNvGraphicFramePr>
          <p:nvPr>
            <p:extLst>
              <p:ext uri="{D42A27DB-BD31-4B8C-83A1-F6EECF244321}">
                <p14:modId xmlns:p14="http://schemas.microsoft.com/office/powerpoint/2010/main" val="4196064891"/>
              </p:ext>
            </p:extLst>
          </p:nvPr>
        </p:nvGraphicFramePr>
        <p:xfrm>
          <a:off x="804015" y="1832417"/>
          <a:ext cx="11016509" cy="2732532"/>
        </p:xfrm>
        <a:graphic>
          <a:graphicData uri="http://schemas.openxmlformats.org/drawingml/2006/table">
            <a:tbl>
              <a:tblPr firstRow="1" bandRow="1">
                <a:tableStyleId>{5940675A-B579-460E-94D1-54222C63F5DA}</a:tableStyleId>
              </a:tblPr>
              <a:tblGrid>
                <a:gridCol w="1200719">
                  <a:extLst>
                    <a:ext uri="{9D8B030D-6E8A-4147-A177-3AD203B41FA5}">
                      <a16:colId xmlns:a16="http://schemas.microsoft.com/office/drawing/2014/main" val="3595361034"/>
                    </a:ext>
                  </a:extLst>
                </a:gridCol>
                <a:gridCol w="3617382">
                  <a:extLst>
                    <a:ext uri="{9D8B030D-6E8A-4147-A177-3AD203B41FA5}">
                      <a16:colId xmlns:a16="http://schemas.microsoft.com/office/drawing/2014/main" val="3023096171"/>
                    </a:ext>
                  </a:extLst>
                </a:gridCol>
                <a:gridCol w="3099204">
                  <a:extLst>
                    <a:ext uri="{9D8B030D-6E8A-4147-A177-3AD203B41FA5}">
                      <a16:colId xmlns:a16="http://schemas.microsoft.com/office/drawing/2014/main" val="1397212651"/>
                    </a:ext>
                  </a:extLst>
                </a:gridCol>
                <a:gridCol w="3099204">
                  <a:extLst>
                    <a:ext uri="{9D8B030D-6E8A-4147-A177-3AD203B41FA5}">
                      <a16:colId xmlns:a16="http://schemas.microsoft.com/office/drawing/2014/main" val="1474000168"/>
                    </a:ext>
                  </a:extLst>
                </a:gridCol>
              </a:tblGrid>
              <a:tr h="370840">
                <a:tc>
                  <a:txBody>
                    <a:bodyPr/>
                    <a:lstStyle/>
                    <a:p>
                      <a:pPr algn="r"/>
                      <a:r>
                        <a:rPr lang="de-DE" b="1" dirty="0"/>
                        <a:t>Data</a:t>
                      </a:r>
                    </a:p>
                  </a:txBody>
                  <a:tcPr>
                    <a:solidFill>
                      <a:schemeClr val="bg1">
                        <a:lumMod val="85000"/>
                      </a:schemeClr>
                    </a:solidFill>
                  </a:tcPr>
                </a:tc>
                <a:tc gridSpan="2">
                  <a:txBody>
                    <a:bodyPr/>
                    <a:lstStyle/>
                    <a:p>
                      <a:pPr algn="ctr"/>
                      <a:r>
                        <a:rPr lang="de-DE" b="1" dirty="0"/>
                        <a:t>Sources</a:t>
                      </a:r>
                    </a:p>
                  </a:txBody>
                  <a:tcPr>
                    <a:solidFill>
                      <a:schemeClr val="bg1">
                        <a:lumMod val="85000"/>
                      </a:schemeClr>
                    </a:solidFill>
                  </a:tcPr>
                </a:tc>
                <a:tc hMerge="1">
                  <a:txBody>
                    <a:bodyPr/>
                    <a:lstStyle/>
                    <a:p>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b="1" dirty="0" err="1"/>
                        <a:t>Extraction</a:t>
                      </a:r>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58077090"/>
                  </a:ext>
                </a:extLst>
              </a:tr>
              <a:tr h="370840">
                <a:tc>
                  <a:txBody>
                    <a:bodyPr/>
                    <a:lstStyle/>
                    <a:p>
                      <a:pPr algn="r"/>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data</a:t>
                      </a: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history</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a:solidFill>
                            <a:srgbClr val="2A4B6D"/>
                          </a:solidFill>
                          <a:latin typeface="+mn-lt"/>
                          <a:ea typeface="+mn-ea"/>
                          <a:cs typeface="+mn-cs"/>
                        </a:rPr>
                        <a:t>Supply </a:t>
                      </a:r>
                      <a:r>
                        <a:rPr lang="de-DE" sz="1300" kern="1200" dirty="0" err="1">
                          <a:solidFill>
                            <a:srgbClr val="2A4B6D"/>
                          </a:solidFill>
                          <a:latin typeface="+mn-lt"/>
                          <a:ea typeface="+mn-ea"/>
                          <a:cs typeface="+mn-cs"/>
                        </a:rPr>
                        <a:t>database</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de-DE" sz="1300" kern="1200" dirty="0">
                          <a:solidFill>
                            <a:srgbClr val="2A4B6D"/>
                          </a:solidFill>
                          <a:latin typeface="+mn-lt"/>
                          <a:ea typeface="+mn-ea"/>
                          <a:cs typeface="+mn-cs"/>
                        </a:rPr>
                        <a:t>Mr Smith (</a:t>
                      </a:r>
                      <a:r>
                        <a:rPr lang="de-DE" sz="1300" kern="1200" dirty="0" err="1">
                          <a:solidFill>
                            <a:srgbClr val="2A4B6D"/>
                          </a:solidFill>
                          <a:latin typeface="+mn-lt"/>
                          <a:ea typeface="+mn-ea"/>
                          <a:cs typeface="+mn-cs"/>
                        </a:rPr>
                        <a:t>method</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data</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dump</a:t>
                      </a:r>
                      <a:r>
                        <a:rPr lang="de-DE" sz="1300" kern="1200" dirty="0">
                          <a:solidFill>
                            <a:srgbClr val="2A4B6D"/>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3340476"/>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5155055"/>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926449"/>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419450"/>
                  </a:ext>
                </a:extLst>
              </a:tr>
              <a:tr h="370840">
                <a:tc>
                  <a:txBody>
                    <a:bodyPr/>
                    <a:lstStyle/>
                    <a:p>
                      <a:pPr algn="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931636"/>
                  </a:ext>
                </a:extLst>
              </a:tr>
              <a:tr h="370840">
                <a:tc>
                  <a: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R w="12700" cmpd="sng">
                      <a:noFill/>
                    </a:ln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133728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Findings</a:t>
            </a:r>
            <a:r>
              <a:rPr lang="de-DE" dirty="0"/>
              <a:t> </a:t>
            </a:r>
            <a:r>
              <a:rPr lang="de-DE" dirty="0" err="1"/>
              <a:t>data</a:t>
            </a:r>
            <a:r>
              <a:rPr lang="de-DE" dirty="0"/>
              <a:t> </a:t>
            </a:r>
            <a:r>
              <a:rPr lang="de-DE" dirty="0" err="1"/>
              <a:t>extraction</a:t>
            </a:r>
            <a:br>
              <a:rPr lang="de-DE" dirty="0"/>
            </a:br>
            <a:r>
              <a:rPr lang="en-US" sz="2000" b="0" dirty="0"/>
              <a:t>Recorded problems encountered and any resolutions achieved</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352559"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Findings and open questions based on problems encountered during data collection</a:t>
            </a:r>
            <a:endParaRPr lang="de-DE" sz="2158" dirty="0"/>
          </a:p>
        </p:txBody>
      </p:sp>
      <p:sp>
        <p:nvSpPr>
          <p:cNvPr id="11" name="Rechteck 10">
            <a:extLst>
              <a:ext uri="{FF2B5EF4-FFF2-40B4-BE49-F238E27FC236}">
                <a16:creationId xmlns:a16="http://schemas.microsoft.com/office/drawing/2014/main" id="{D01D0C7E-9B00-879A-AD01-AC7DA19D8269}"/>
              </a:ext>
            </a:extLst>
          </p:cNvPr>
          <p:cNvSpPr/>
          <p:nvPr/>
        </p:nvSpPr>
        <p:spPr>
          <a:xfrm>
            <a:off x="352559" y="1864178"/>
            <a:ext cx="11449050" cy="382802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241992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C0724-C4CA-E55E-A77D-55E5226DE3AF}"/>
              </a:ext>
            </a:extLst>
          </p:cNvPr>
          <p:cNvSpPr>
            <a:spLocks noGrp="1"/>
          </p:cNvSpPr>
          <p:nvPr>
            <p:ph type="title"/>
          </p:nvPr>
        </p:nvSpPr>
        <p:spPr/>
        <p:txBody>
          <a:bodyPr/>
          <a:lstStyle/>
          <a:p>
            <a:r>
              <a:rPr lang="de-DE" dirty="0"/>
              <a:t>Dataset &lt;</a:t>
            </a:r>
            <a:r>
              <a:rPr lang="de-DE" dirty="0" err="1"/>
              <a:t>name</a:t>
            </a:r>
            <a:r>
              <a:rPr lang="de-DE" dirty="0"/>
              <a:t>&gt; Preview</a:t>
            </a:r>
          </a:p>
        </p:txBody>
      </p:sp>
      <p:sp>
        <p:nvSpPr>
          <p:cNvPr id="3" name="Rechteck 2">
            <a:extLst>
              <a:ext uri="{FF2B5EF4-FFF2-40B4-BE49-F238E27FC236}">
                <a16:creationId xmlns:a16="http://schemas.microsoft.com/office/drawing/2014/main" id="{264790B1-3B31-37C1-0174-496BA9EC2B8F}"/>
              </a:ext>
            </a:extLst>
          </p:cNvPr>
          <p:cNvSpPr/>
          <p:nvPr/>
        </p:nvSpPr>
        <p:spPr>
          <a:xfrm>
            <a:off x="9171000" y="1412874"/>
            <a:ext cx="2649525" cy="504192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a:solidFill>
                  <a:srgbClr val="2A4B6D"/>
                </a:solidFill>
              </a:rPr>
              <a:t>Notes</a:t>
            </a:r>
          </a:p>
        </p:txBody>
      </p:sp>
      <p:pic>
        <p:nvPicPr>
          <p:cNvPr id="5" name="Grafik 4">
            <a:extLst>
              <a:ext uri="{FF2B5EF4-FFF2-40B4-BE49-F238E27FC236}">
                <a16:creationId xmlns:a16="http://schemas.microsoft.com/office/drawing/2014/main" id="{B2203EA4-6EBB-210F-59EC-60B8403A0611}"/>
              </a:ext>
            </a:extLst>
          </p:cNvPr>
          <p:cNvPicPr>
            <a:picLocks noChangeAspect="1"/>
          </p:cNvPicPr>
          <p:nvPr/>
        </p:nvPicPr>
        <p:blipFill>
          <a:blip r:embed="rId2"/>
          <a:stretch>
            <a:fillRect/>
          </a:stretch>
        </p:blipFill>
        <p:spPr>
          <a:xfrm>
            <a:off x="371474" y="1412874"/>
            <a:ext cx="8609383" cy="4824640"/>
          </a:xfrm>
          <a:prstGeom prst="rect">
            <a:avLst/>
          </a:prstGeom>
        </p:spPr>
      </p:pic>
      <p:sp>
        <p:nvSpPr>
          <p:cNvPr id="6" name="Textfeld 5">
            <a:extLst>
              <a:ext uri="{FF2B5EF4-FFF2-40B4-BE49-F238E27FC236}">
                <a16:creationId xmlns:a16="http://schemas.microsoft.com/office/drawing/2014/main" id="{443775B5-4DD1-7A89-CEE7-531ACF2C77C8}"/>
              </a:ext>
            </a:extLst>
          </p:cNvPr>
          <p:cNvSpPr txBox="1"/>
          <p:nvPr/>
        </p:nvSpPr>
        <p:spPr>
          <a:xfrm>
            <a:off x="3877056" y="3779114"/>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390245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Describe</a:t>
            </a:r>
            <a:r>
              <a:rPr lang="de-DE" dirty="0"/>
              <a:t> </a:t>
            </a:r>
            <a:r>
              <a:rPr lang="de-DE" dirty="0" err="1"/>
              <a:t>data</a:t>
            </a:r>
            <a:br>
              <a:rPr lang="de-DE" dirty="0"/>
            </a:br>
            <a:r>
              <a:rPr lang="en-US" sz="2000" b="0" dirty="0"/>
              <a:t>Examine the “gross” or “surface” properties of the acquired data and report on the results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en-US" sz="1300" dirty="0">
                <a:solidFill>
                  <a:srgbClr val="2A4B6D"/>
                </a:solidFill>
              </a:rPr>
              <a:t>Describe the data that has been acquired, including the format of the data, the quantity of data (for example, the number of records and fields in each table), the identities of the fields, and any other surface features which have been discovered. Evaluate whether the data acquired satisfies the relevant requirements.</a:t>
            </a:r>
            <a:endParaRPr lang="de-DE" sz="1300" b="1" dirty="0">
              <a:solidFill>
                <a:srgbClr val="2A4B6D"/>
              </a:solidFill>
            </a:endParaRPr>
          </a:p>
        </p:txBody>
      </p:sp>
    </p:spTree>
    <p:extLst>
      <p:ext uri="{BB962C8B-B14F-4D97-AF65-F5344CB8AC3E}">
        <p14:creationId xmlns:p14="http://schemas.microsoft.com/office/powerpoint/2010/main" val="128102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Findings</a:t>
            </a:r>
            <a:r>
              <a:rPr lang="de-DE" dirty="0"/>
              <a:t> </a:t>
            </a:r>
            <a:r>
              <a:rPr lang="de-DE" dirty="0" err="1"/>
              <a:t>from</a:t>
            </a:r>
            <a:r>
              <a:rPr lang="de-DE" dirty="0"/>
              <a:t> EDA</a:t>
            </a:r>
            <a:br>
              <a:rPr lang="de-DE" dirty="0"/>
            </a:br>
            <a:r>
              <a:rPr lang="en-US" sz="2000" b="0" dirty="0"/>
              <a:t>Report findings from the explorative data analysis using querying, visualization, and reporting techniques</a:t>
            </a:r>
            <a:endParaRPr lang="de-DE" sz="2000" b="0" dirty="0"/>
          </a:p>
        </p:txBody>
      </p:sp>
      <p:pic>
        <p:nvPicPr>
          <p:cNvPr id="4" name="Grafik 3">
            <a:extLst>
              <a:ext uri="{FF2B5EF4-FFF2-40B4-BE49-F238E27FC236}">
                <a16:creationId xmlns:a16="http://schemas.microsoft.com/office/drawing/2014/main" id="{A3EC7EEF-E555-F7A1-EACA-4E8557B5A570}"/>
              </a:ext>
            </a:extLst>
          </p:cNvPr>
          <p:cNvPicPr>
            <a:picLocks noChangeAspect="1"/>
          </p:cNvPicPr>
          <p:nvPr/>
        </p:nvPicPr>
        <p:blipFill>
          <a:blip r:embed="rId2"/>
          <a:stretch>
            <a:fillRect/>
          </a:stretch>
        </p:blipFill>
        <p:spPr>
          <a:xfrm>
            <a:off x="1179871" y="1412875"/>
            <a:ext cx="9832258" cy="4916129"/>
          </a:xfrm>
          <a:prstGeom prst="rect">
            <a:avLst/>
          </a:prstGeom>
        </p:spPr>
      </p:pic>
      <p:sp>
        <p:nvSpPr>
          <p:cNvPr id="5" name="Textfeld 4">
            <a:extLst>
              <a:ext uri="{FF2B5EF4-FFF2-40B4-BE49-F238E27FC236}">
                <a16:creationId xmlns:a16="http://schemas.microsoft.com/office/drawing/2014/main" id="{DD680184-22A7-825D-2848-05B280E9C14C}"/>
              </a:ext>
            </a:extLst>
          </p:cNvPr>
          <p:cNvSpPr txBox="1"/>
          <p:nvPr/>
        </p:nvSpPr>
        <p:spPr>
          <a:xfrm>
            <a:off x="5210180" y="3578551"/>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417598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Understanding</a:t>
            </a:r>
            <a:br>
              <a:rPr lang="de-DE" dirty="0"/>
            </a:br>
            <a:r>
              <a:rPr lang="en-US" sz="2000" b="0" dirty="0"/>
              <a:t>Understand the project objectives, define business problems and preliminary plan to achieve the objectives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4133002"/>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Data </a:t>
            </a:r>
            <a:r>
              <a:rPr lang="de-DE" sz="1600" dirty="0" err="1">
                <a:solidFill>
                  <a:schemeClr val="tx1"/>
                </a:solidFill>
                <a:latin typeface="+mn-lt"/>
                <a:cs typeface="Porsche Next TT" panose="020B0504020101010102" pitchFamily="34" charset="0"/>
              </a:rPr>
              <a:t>Preparation</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387798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Select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Decide on the data to be used for analysis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Clean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Raise the data quality to the level required by the selected analysis techniques.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Construct</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Constructive data preparation operations such as the production of derived attributes or entire new records, or transformed values for existing attributes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Integrate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methods whereby information is combined from multiple tables or records to create new records or values.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Format </a:t>
            </a:r>
            <a:r>
              <a:rPr lang="de-DE" sz="1400" dirty="0" err="1">
                <a:solidFill>
                  <a:schemeClr val="tx1"/>
                </a:solidFill>
                <a:latin typeface="+mj-lt"/>
                <a:cs typeface="Porsche Next TT" panose="020B0504020101010102" pitchFamily="34" charset="0"/>
              </a:rPr>
              <a:t>data</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Formatting transformations refer to primarily syntactic modifications made to the data that do not change its meaning, but might be required by the modeling tool</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3098885" y="3331941"/>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082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Business Understanding</a:t>
            </a:r>
            <a:br>
              <a:rPr lang="de-DE" dirty="0"/>
            </a:br>
            <a:r>
              <a:rPr lang="en-US" sz="2000" b="0" dirty="0"/>
              <a:t>Understand the project objectives, define business problems and preliminary plan to achieve the objectives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Business Understanding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90848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business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objectives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Record the information that is known about the organization’s business situation at the beginning of the project.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Assess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situation</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Fact-finding about all of the resources, constraints, assumptions and other factors.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business</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data</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analytic</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goals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Describe the intended outputs and success criteria of the project that enables the achievement of the business objectives.</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Produce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project</a:t>
            </a:r>
            <a:r>
              <a:rPr lang="de-DE" sz="1400" dirty="0">
                <a:solidFill>
                  <a:schemeClr val="tx1"/>
                </a:solidFill>
                <a:latin typeface="+mj-lt"/>
                <a:cs typeface="Porsche Next TT" panose="020B0504020101010102" pitchFamily="34" charset="0"/>
              </a:rPr>
              <a:t> plan</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Sketch project plan for achieving the business data analytic goals and thereby achieving the business goals. </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1020278" y="2181860"/>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39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a:t>Select </a:t>
            </a:r>
            <a:r>
              <a:rPr lang="de-DE" sz="4000" dirty="0" err="1"/>
              <a:t>data</a:t>
            </a:r>
            <a:br>
              <a:rPr lang="de-DE" dirty="0"/>
            </a:br>
            <a:r>
              <a:rPr lang="en-US" sz="2000" b="0" dirty="0"/>
              <a:t>Decide on the data to be used for analysis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Based on the data understanding, which data should be used in the following steps?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3" name="Tabelle 3">
            <a:extLst>
              <a:ext uri="{FF2B5EF4-FFF2-40B4-BE49-F238E27FC236}">
                <a16:creationId xmlns:a16="http://schemas.microsoft.com/office/drawing/2014/main" id="{290E78B6-EE1D-D6B6-6FDC-C4CF734A0972}"/>
              </a:ext>
            </a:extLst>
          </p:cNvPr>
          <p:cNvGraphicFramePr>
            <a:graphicFrameLocks noGrp="1"/>
          </p:cNvGraphicFramePr>
          <p:nvPr>
            <p:extLst>
              <p:ext uri="{D42A27DB-BD31-4B8C-83A1-F6EECF244321}">
                <p14:modId xmlns:p14="http://schemas.microsoft.com/office/powerpoint/2010/main" val="1683810171"/>
              </p:ext>
            </p:extLst>
          </p:nvPr>
        </p:nvGraphicFramePr>
        <p:xfrm>
          <a:off x="856344" y="1837691"/>
          <a:ext cx="10964179" cy="2225040"/>
        </p:xfrm>
        <a:graphic>
          <a:graphicData uri="http://schemas.openxmlformats.org/drawingml/2006/table">
            <a:tbl>
              <a:tblPr firstRow="1" bandRow="1">
                <a:tableStyleId>{5940675A-B579-460E-94D1-54222C63F5DA}</a:tableStyleId>
              </a:tblPr>
              <a:tblGrid>
                <a:gridCol w="1252603">
                  <a:extLst>
                    <a:ext uri="{9D8B030D-6E8A-4147-A177-3AD203B41FA5}">
                      <a16:colId xmlns:a16="http://schemas.microsoft.com/office/drawing/2014/main" val="1269146484"/>
                    </a:ext>
                  </a:extLst>
                </a:gridCol>
                <a:gridCol w="5648212">
                  <a:extLst>
                    <a:ext uri="{9D8B030D-6E8A-4147-A177-3AD203B41FA5}">
                      <a16:colId xmlns:a16="http://schemas.microsoft.com/office/drawing/2014/main" val="1602580395"/>
                    </a:ext>
                  </a:extLst>
                </a:gridCol>
                <a:gridCol w="1414976">
                  <a:extLst>
                    <a:ext uri="{9D8B030D-6E8A-4147-A177-3AD203B41FA5}">
                      <a16:colId xmlns:a16="http://schemas.microsoft.com/office/drawing/2014/main" val="3908446379"/>
                    </a:ext>
                  </a:extLst>
                </a:gridCol>
                <a:gridCol w="1324194">
                  <a:extLst>
                    <a:ext uri="{9D8B030D-6E8A-4147-A177-3AD203B41FA5}">
                      <a16:colId xmlns:a16="http://schemas.microsoft.com/office/drawing/2014/main" val="3618084195"/>
                    </a:ext>
                  </a:extLst>
                </a:gridCol>
                <a:gridCol w="1324194">
                  <a:extLst>
                    <a:ext uri="{9D8B030D-6E8A-4147-A177-3AD203B41FA5}">
                      <a16:colId xmlns:a16="http://schemas.microsoft.com/office/drawing/2014/main" val="2645108690"/>
                    </a:ext>
                  </a:extLst>
                </a:gridCol>
              </a:tblGrid>
              <a:tr h="370840">
                <a:tc>
                  <a:txBody>
                    <a:bodyPr/>
                    <a:lstStyle/>
                    <a:p>
                      <a:r>
                        <a:rPr lang="en-US" b="1" dirty="0"/>
                        <a:t>Dataset</a:t>
                      </a:r>
                      <a:endParaRPr lang="de-DE" b="1" dirty="0"/>
                    </a:p>
                  </a:txBody>
                  <a:tcPr>
                    <a:solidFill>
                      <a:schemeClr val="bg1">
                        <a:lumMod val="85000"/>
                      </a:schemeClr>
                    </a:solidFill>
                  </a:tcPr>
                </a:tc>
                <a:tc>
                  <a:txBody>
                    <a:bodyPr/>
                    <a:lstStyle/>
                    <a:p>
                      <a:r>
                        <a:rPr lang="en-US" b="1" dirty="0"/>
                        <a:t>Description</a:t>
                      </a:r>
                      <a:endParaRPr lang="de-DE" b="1" dirty="0"/>
                    </a:p>
                  </a:txBody>
                  <a:tcPr>
                    <a:solidFill>
                      <a:schemeClr val="bg1">
                        <a:lumMod val="85000"/>
                      </a:schemeClr>
                    </a:solidFill>
                  </a:tcPr>
                </a:tc>
                <a:tc>
                  <a:txBody>
                    <a:bodyPr/>
                    <a:lstStyle/>
                    <a:p>
                      <a:r>
                        <a:rPr lang="en-US" b="1" dirty="0"/>
                        <a:t>Criteria 1</a:t>
                      </a:r>
                      <a:endParaRPr lang="de-DE" b="1" dirty="0"/>
                    </a:p>
                  </a:txBody>
                  <a:tcPr>
                    <a:solidFill>
                      <a:schemeClr val="bg1">
                        <a:lumMod val="85000"/>
                      </a:schemeClr>
                    </a:solidFill>
                  </a:tcPr>
                </a:tc>
                <a:tc>
                  <a:txBody>
                    <a:bodyPr/>
                    <a:lstStyle/>
                    <a:p>
                      <a:r>
                        <a:rPr lang="en-US" b="1" dirty="0"/>
                        <a:t>Criteria</a:t>
                      </a:r>
                      <a:r>
                        <a:rPr lang="de-DE" b="1" dirty="0"/>
                        <a:t> 2</a:t>
                      </a:r>
                    </a:p>
                  </a:txBody>
                  <a:tcPr>
                    <a:solidFill>
                      <a:schemeClr val="bg1">
                        <a:lumMod val="85000"/>
                      </a:schemeClr>
                    </a:solidFill>
                  </a:tcPr>
                </a:tc>
                <a:tc>
                  <a:txBody>
                    <a:bodyPr/>
                    <a:lstStyle/>
                    <a:p>
                      <a:r>
                        <a:rPr lang="de-DE" b="1" dirty="0" err="1"/>
                        <a:t>Inclusion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r>
                        <a:rPr lang="de-DE" sz="1300" kern="1200" dirty="0" err="1">
                          <a:solidFill>
                            <a:srgbClr val="2A4B6D"/>
                          </a:solidFill>
                          <a:latin typeface="+mn-lt"/>
                          <a:ea typeface="+mn-ea"/>
                          <a:cs typeface="+mn-cs"/>
                        </a:rPr>
                        <a:t>Production_log</a:t>
                      </a:r>
                      <a:endParaRPr lang="de-DE" sz="1300" kern="1200" dirty="0">
                        <a:solidFill>
                          <a:srgbClr val="2A4B6D"/>
                        </a:solidFill>
                        <a:latin typeface="+mn-lt"/>
                        <a:ea typeface="+mn-ea"/>
                        <a:cs typeface="+mn-cs"/>
                      </a:endParaRPr>
                    </a:p>
                  </a:txBody>
                  <a:tcPr/>
                </a:tc>
                <a:tc>
                  <a:txBody>
                    <a:bodyPr/>
                    <a:lstStyle/>
                    <a:p>
                      <a:r>
                        <a:rPr lang="de-DE" sz="1300" kern="1200" dirty="0" err="1">
                          <a:solidFill>
                            <a:srgbClr val="2A4B6D"/>
                          </a:solidFill>
                          <a:latin typeface="+mn-lt"/>
                          <a:ea typeface="+mn-ea"/>
                          <a:cs typeface="+mn-cs"/>
                        </a:rPr>
                        <a:t>Production</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history</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of</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the</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productionhall</a:t>
                      </a:r>
                      <a:r>
                        <a:rPr lang="de-DE" sz="1300" kern="1200" dirty="0">
                          <a:solidFill>
                            <a:srgbClr val="2A4B6D"/>
                          </a:solidFill>
                          <a:latin typeface="+mn-lt"/>
                          <a:ea typeface="+mn-ea"/>
                          <a:cs typeface="+mn-cs"/>
                        </a:rPr>
                        <a:t> 1 in Upper </a:t>
                      </a:r>
                      <a:r>
                        <a:rPr lang="de-DE" sz="1300" kern="1200" dirty="0" err="1">
                          <a:solidFill>
                            <a:srgbClr val="2A4B6D"/>
                          </a:solidFill>
                          <a:latin typeface="+mn-lt"/>
                          <a:ea typeface="+mn-ea"/>
                          <a:cs typeface="+mn-cs"/>
                        </a:rPr>
                        <a:t>Twerting</a:t>
                      </a:r>
                      <a:endParaRPr lang="de-DE" sz="1300" kern="1200" dirty="0">
                        <a:solidFill>
                          <a:srgbClr val="2A4B6D"/>
                        </a:solidFill>
                        <a:latin typeface="+mn-lt"/>
                        <a:ea typeface="+mn-ea"/>
                        <a:cs typeface="+mn-cs"/>
                      </a:endParaRPr>
                    </a:p>
                  </a:txBody>
                  <a:tcPr/>
                </a:tc>
                <a:tc>
                  <a:txBody>
                    <a:bodyPr/>
                    <a:lstStyle/>
                    <a:p>
                      <a:r>
                        <a:rPr lang="de-DE" sz="1300" kern="1200" dirty="0">
                          <a:solidFill>
                            <a:srgbClr val="2A4B6D"/>
                          </a:solidFill>
                          <a:latin typeface="+mn-lt"/>
                          <a:ea typeface="+mn-ea"/>
                          <a:cs typeface="+mn-cs"/>
                        </a:rPr>
                        <a:t> high</a:t>
                      </a:r>
                    </a:p>
                  </a:txBody>
                  <a:tcPr/>
                </a:tc>
                <a:tc>
                  <a:txBody>
                    <a:bodyPr/>
                    <a:lstStyle/>
                    <a:p>
                      <a:r>
                        <a:rPr lang="de-DE" sz="1300" kern="1200" dirty="0" err="1">
                          <a:solidFill>
                            <a:srgbClr val="2A4B6D"/>
                          </a:solidFill>
                          <a:latin typeface="+mn-lt"/>
                          <a:ea typeface="+mn-ea"/>
                          <a:cs typeface="+mn-cs"/>
                        </a:rPr>
                        <a:t>middle</a:t>
                      </a:r>
                      <a:endParaRPr lang="de-DE" sz="1300" kern="1200" dirty="0">
                        <a:solidFill>
                          <a:srgbClr val="2A4B6D"/>
                        </a:solidFill>
                        <a:latin typeface="+mn-lt"/>
                        <a:ea typeface="+mn-ea"/>
                        <a:cs typeface="+mn-cs"/>
                      </a:endParaRPr>
                    </a:p>
                  </a:txBody>
                  <a:tcPr/>
                </a:tc>
                <a:tc>
                  <a:txBody>
                    <a:bodyPr/>
                    <a:lstStyle/>
                    <a:p>
                      <a:pPr algn="ctr"/>
                      <a:r>
                        <a:rPr lang="de-DE" sz="1300" kern="1200" dirty="0">
                          <a:solidFill>
                            <a:srgbClr val="2A4B6D"/>
                          </a:solidFill>
                          <a:latin typeface="+mn-lt"/>
                          <a:ea typeface="+mn-ea"/>
                          <a:cs typeface="+mn-cs"/>
                        </a:rPr>
                        <a:t>Yes</a:t>
                      </a:r>
                    </a:p>
                  </a:txBody>
                  <a:tcPr>
                    <a:solidFill>
                      <a:schemeClr val="accent5">
                        <a:lumMod val="20000"/>
                        <a:lumOff val="80000"/>
                      </a:schemeClr>
                    </a:solidFill>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pPr algn="ctr"/>
                      <a:endParaRPr lang="de-DE" sz="1300" i="1"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pPr algn="ctr"/>
                      <a:endParaRPr lang="de-DE" sz="1300" kern="1200" dirty="0">
                        <a:solidFill>
                          <a:srgbClr val="2A4B6D"/>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1039412678"/>
                  </a:ext>
                </a:extLst>
              </a:tr>
            </a:tbl>
          </a:graphicData>
        </a:graphic>
      </p:graphicFrame>
    </p:spTree>
    <p:extLst>
      <p:ext uri="{BB962C8B-B14F-4D97-AF65-F5344CB8AC3E}">
        <p14:creationId xmlns:p14="http://schemas.microsoft.com/office/powerpoint/2010/main" val="178768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Data </a:t>
            </a:r>
            <a:r>
              <a:rPr lang="de-DE" dirty="0" err="1"/>
              <a:t>Cleaning</a:t>
            </a:r>
            <a:r>
              <a:rPr lang="de-DE" dirty="0"/>
              <a:t> Report</a:t>
            </a:r>
            <a:br>
              <a:rPr lang="de-DE" dirty="0"/>
            </a:br>
            <a:r>
              <a:rPr lang="en-US" sz="2000" dirty="0"/>
              <a:t>O</a:t>
            </a:r>
            <a:r>
              <a:rPr lang="en-US" sz="2000" b="0" dirty="0"/>
              <a:t>vervie</a:t>
            </a:r>
            <a:r>
              <a:rPr lang="en-US" sz="2000" dirty="0"/>
              <a:t>w of the most relevant s</a:t>
            </a:r>
            <a:r>
              <a:rPr lang="en-US" sz="2000" b="0" dirty="0"/>
              <a:t>teps to clean the different datasets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b="1"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410878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Data and feature </a:t>
            </a:r>
            <a:r>
              <a:rPr lang="de-DE" dirty="0" err="1"/>
              <a:t>construction</a:t>
            </a:r>
            <a:r>
              <a:rPr lang="de-DE" dirty="0"/>
              <a:t> </a:t>
            </a:r>
            <a:r>
              <a:rPr lang="de-DE" dirty="0" err="1"/>
              <a:t>report</a:t>
            </a:r>
            <a:br>
              <a:rPr lang="de-DE" dirty="0"/>
            </a:br>
            <a:r>
              <a:rPr lang="en-US" sz="2000" dirty="0"/>
              <a:t>O</a:t>
            </a:r>
            <a:r>
              <a:rPr lang="en-US" sz="2000" b="0" dirty="0"/>
              <a:t>vervie</a:t>
            </a:r>
            <a:r>
              <a:rPr lang="en-US" sz="2000" dirty="0"/>
              <a:t>w of the most relevant s</a:t>
            </a:r>
            <a:r>
              <a:rPr lang="en-US" sz="2000" b="0" dirty="0"/>
              <a:t>teps to create new data (observations and features)</a:t>
            </a:r>
            <a:endParaRPr lang="de-DE" sz="2000" b="0" dirty="0"/>
          </a:p>
        </p:txBody>
      </p:sp>
      <p:sp>
        <p:nvSpPr>
          <p:cNvPr id="11" name="Rechteck 10">
            <a:extLst>
              <a:ext uri="{FF2B5EF4-FFF2-40B4-BE49-F238E27FC236}">
                <a16:creationId xmlns:a16="http://schemas.microsoft.com/office/drawing/2014/main" id="{D01D0C7E-9B00-879A-AD01-AC7DA19D8269}"/>
              </a:ext>
            </a:extLst>
          </p:cNvPr>
          <p:cNvSpPr/>
          <p:nvPr/>
        </p:nvSpPr>
        <p:spPr>
          <a:xfrm>
            <a:off x="371475" y="1412875"/>
            <a:ext cx="11449050" cy="487819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b="1"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76421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C0724-C4CA-E55E-A77D-55E5226DE3AF}"/>
              </a:ext>
            </a:extLst>
          </p:cNvPr>
          <p:cNvSpPr>
            <a:spLocks noGrp="1"/>
          </p:cNvSpPr>
          <p:nvPr>
            <p:ph type="title"/>
          </p:nvPr>
        </p:nvSpPr>
        <p:spPr/>
        <p:txBody>
          <a:bodyPr/>
          <a:lstStyle/>
          <a:p>
            <a:r>
              <a:rPr lang="de-DE" dirty="0"/>
              <a:t>Final Dataset &lt;</a:t>
            </a:r>
            <a:r>
              <a:rPr lang="de-DE" dirty="0" err="1"/>
              <a:t>name</a:t>
            </a:r>
            <a:r>
              <a:rPr lang="de-DE" dirty="0"/>
              <a:t>&gt; Preview</a:t>
            </a:r>
          </a:p>
        </p:txBody>
      </p:sp>
      <p:sp>
        <p:nvSpPr>
          <p:cNvPr id="3" name="Rechteck 2">
            <a:extLst>
              <a:ext uri="{FF2B5EF4-FFF2-40B4-BE49-F238E27FC236}">
                <a16:creationId xmlns:a16="http://schemas.microsoft.com/office/drawing/2014/main" id="{264790B1-3B31-37C1-0174-496BA9EC2B8F}"/>
              </a:ext>
            </a:extLst>
          </p:cNvPr>
          <p:cNvSpPr/>
          <p:nvPr/>
        </p:nvSpPr>
        <p:spPr>
          <a:xfrm>
            <a:off x="9171000" y="1412874"/>
            <a:ext cx="2649525" cy="504192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a:solidFill>
                  <a:srgbClr val="2A4B6D"/>
                </a:solidFill>
              </a:rPr>
              <a:t>Notes</a:t>
            </a:r>
          </a:p>
        </p:txBody>
      </p:sp>
      <p:pic>
        <p:nvPicPr>
          <p:cNvPr id="5" name="Grafik 4">
            <a:extLst>
              <a:ext uri="{FF2B5EF4-FFF2-40B4-BE49-F238E27FC236}">
                <a16:creationId xmlns:a16="http://schemas.microsoft.com/office/drawing/2014/main" id="{B2203EA4-6EBB-210F-59EC-60B8403A0611}"/>
              </a:ext>
            </a:extLst>
          </p:cNvPr>
          <p:cNvPicPr>
            <a:picLocks noChangeAspect="1"/>
          </p:cNvPicPr>
          <p:nvPr/>
        </p:nvPicPr>
        <p:blipFill>
          <a:blip r:embed="rId2"/>
          <a:stretch>
            <a:fillRect/>
          </a:stretch>
        </p:blipFill>
        <p:spPr>
          <a:xfrm>
            <a:off x="371474" y="1412874"/>
            <a:ext cx="8609383" cy="4824640"/>
          </a:xfrm>
          <a:prstGeom prst="rect">
            <a:avLst/>
          </a:prstGeom>
        </p:spPr>
      </p:pic>
      <p:sp>
        <p:nvSpPr>
          <p:cNvPr id="6" name="Textfeld 5">
            <a:extLst>
              <a:ext uri="{FF2B5EF4-FFF2-40B4-BE49-F238E27FC236}">
                <a16:creationId xmlns:a16="http://schemas.microsoft.com/office/drawing/2014/main" id="{443775B5-4DD1-7A89-CEE7-531ACF2C77C8}"/>
              </a:ext>
            </a:extLst>
          </p:cNvPr>
          <p:cNvSpPr txBox="1"/>
          <p:nvPr/>
        </p:nvSpPr>
        <p:spPr>
          <a:xfrm>
            <a:off x="3877056" y="3779114"/>
            <a:ext cx="1771639" cy="584775"/>
          </a:xfrm>
          <a:prstGeom prst="rect">
            <a:avLst/>
          </a:prstGeom>
          <a:noFill/>
        </p:spPr>
        <p:txBody>
          <a:bodyPr wrap="none" rtlCol="0">
            <a:spAutoFit/>
          </a:bodyPr>
          <a:lstStyle/>
          <a:p>
            <a:r>
              <a:rPr lang="de-DE" sz="3200" dirty="0">
                <a:highlight>
                  <a:srgbClr val="00FFFF"/>
                </a:highlight>
              </a:rPr>
              <a:t>EXAMPLE</a:t>
            </a:r>
            <a:endParaRPr lang="de-DE" dirty="0">
              <a:highlight>
                <a:srgbClr val="00FFFF"/>
              </a:highlight>
            </a:endParaRPr>
          </a:p>
        </p:txBody>
      </p:sp>
    </p:spTree>
    <p:extLst>
      <p:ext uri="{BB962C8B-B14F-4D97-AF65-F5344CB8AC3E}">
        <p14:creationId xmlns:p14="http://schemas.microsoft.com/office/powerpoint/2010/main" val="1845847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Modelling</a:t>
            </a:r>
            <a:br>
              <a:rPr lang="de-DE" dirty="0"/>
            </a:br>
            <a:r>
              <a:rPr lang="en-US" sz="2000" b="0" dirty="0"/>
              <a:t>Describe the modelling process and results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Modelling</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71458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Select modellig </a:t>
            </a:r>
            <a:r>
              <a:rPr lang="de-DE" sz="1400" dirty="0" err="1">
                <a:solidFill>
                  <a:schemeClr val="tx1"/>
                </a:solidFill>
                <a:latin typeface="+mj-lt"/>
                <a:cs typeface="Porsche Next TT" panose="020B0504020101010102" pitchFamily="34" charset="0"/>
              </a:rPr>
              <a:t>techniques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Select the actual modeling technique that is to be used.</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Generate </a:t>
            </a:r>
            <a:r>
              <a:rPr lang="de-DE" sz="1400" dirty="0" err="1">
                <a:solidFill>
                  <a:schemeClr val="tx1"/>
                </a:solidFill>
                <a:latin typeface="+mj-lt"/>
                <a:cs typeface="Porsche Next TT" panose="020B0504020101010102" pitchFamily="34" charset="0"/>
              </a:rPr>
              <a:t>test</a:t>
            </a:r>
            <a:r>
              <a:rPr lang="de-DE" sz="1400" dirty="0">
                <a:solidFill>
                  <a:schemeClr val="tx1"/>
                </a:solidFill>
                <a:latin typeface="+mj-lt"/>
                <a:cs typeface="Porsche Next TT" panose="020B0504020101010102" pitchFamily="34" charset="0"/>
              </a:rPr>
              <a:t> design</a:t>
            </a: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Generate a procedure or mechanism to test the model’s quality and validity.</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Build</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model</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With any modeling tool, there are often a large number of parameters that can be adjusted. List the parameters and their chosen values, along with the rationale for the choice of parameter settings.</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Asses </a:t>
            </a:r>
            <a:r>
              <a:rPr lang="de-DE" sz="1400" dirty="0" err="1">
                <a:solidFill>
                  <a:schemeClr val="tx1"/>
                </a:solidFill>
                <a:latin typeface="+mj-lt"/>
                <a:cs typeface="Porsche Next TT" panose="020B0504020101010102" pitchFamily="34" charset="0"/>
              </a:rPr>
              <a:t>model</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Rank the models, asses the models according o the evaluation criteria</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2993329" y="4120896"/>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488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Overview</a:t>
            </a:r>
            <a:r>
              <a:rPr lang="de-DE" dirty="0"/>
              <a:t> </a:t>
            </a:r>
            <a:r>
              <a:rPr lang="de-DE" dirty="0" err="1"/>
              <a:t>model</a:t>
            </a:r>
            <a:r>
              <a:rPr lang="de-DE" dirty="0"/>
              <a:t> </a:t>
            </a:r>
            <a:r>
              <a:rPr lang="de-DE" dirty="0" err="1"/>
              <a:t>performance</a:t>
            </a:r>
            <a:br>
              <a:rPr lang="de-DE" dirty="0"/>
            </a:br>
            <a:r>
              <a:rPr lang="en-US" sz="2000" dirty="0"/>
              <a:t>O</a:t>
            </a:r>
            <a:r>
              <a:rPr lang="en-US" sz="2000" b="0" dirty="0"/>
              <a:t>vervie</a:t>
            </a:r>
            <a:r>
              <a:rPr lang="en-US" sz="2000" dirty="0"/>
              <a:t>w of the most models and performance indicators (e.g. accuracy, precision, recall etc.)</a:t>
            </a:r>
            <a:endParaRPr lang="de-DE" sz="2000" b="0" dirty="0"/>
          </a:p>
        </p:txBody>
      </p:sp>
    </p:spTree>
    <p:extLst>
      <p:ext uri="{BB962C8B-B14F-4D97-AF65-F5344CB8AC3E}">
        <p14:creationId xmlns:p14="http://schemas.microsoft.com/office/powerpoint/2010/main" val="169099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Evaluation</a:t>
            </a:r>
            <a:br>
              <a:rPr lang="de-DE" dirty="0"/>
            </a:br>
            <a:r>
              <a:rPr lang="en-US" sz="2000" b="0" dirty="0"/>
              <a:t>Assess the degree to which the model meets the business objectives and decide the next steps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a:solidFill>
                  <a:schemeClr val="tx1"/>
                </a:solidFill>
                <a:latin typeface="+mn-lt"/>
                <a:cs typeface="Porsche Next TT" panose="020B0504020101010102" pitchFamily="34" charset="0"/>
              </a:rPr>
              <a:t>Evaluation</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3267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err="1">
                <a:solidFill>
                  <a:schemeClr val="tx1"/>
                </a:solidFill>
                <a:latin typeface="+mj-lt"/>
                <a:cs typeface="Porsche Next TT" panose="020B0504020101010102" pitchFamily="34" charset="0"/>
              </a:rPr>
              <a:t>Evaluate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results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Previous evaluation steps dealt with factors such as the accuracy and generality of the model. This step assesses the degree to which the model meets the business objectives. </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Review </a:t>
            </a:r>
            <a:r>
              <a:rPr lang="de-DE" sz="1400" dirty="0" err="1">
                <a:solidFill>
                  <a:schemeClr val="tx1"/>
                </a:solidFill>
                <a:latin typeface="+mj-lt"/>
                <a:cs typeface="Porsche Next TT" panose="020B0504020101010102" pitchFamily="34" charset="0"/>
              </a:rPr>
              <a:t>process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the process review and highlight activities that have been missed and those that should be repeated.</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Determine</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next</a:t>
            </a:r>
            <a:r>
              <a:rPr lang="de-DE" sz="1400" dirty="0">
                <a:solidFill>
                  <a:schemeClr val="tx1"/>
                </a:solidFill>
                <a:latin typeface="+mj-lt"/>
                <a:cs typeface="Porsche Next TT" panose="020B0504020101010102" pitchFamily="34" charset="0"/>
              </a:rPr>
              <a:t> </a:t>
            </a:r>
            <a:r>
              <a:rPr lang="de-DE" sz="1400" dirty="0" err="1">
                <a:solidFill>
                  <a:schemeClr val="tx1"/>
                </a:solidFill>
                <a:latin typeface="+mj-lt"/>
                <a:cs typeface="Porsche Next TT" panose="020B0504020101010102" pitchFamily="34" charset="0"/>
              </a:rPr>
              <a:t>steps</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List the potential further actions, along with the reasons for and against each option.</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1861625" y="4659342"/>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538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5">
            <a:extLst>
              <a:ext uri="{FF2B5EF4-FFF2-40B4-BE49-F238E27FC236}">
                <a16:creationId xmlns:a16="http://schemas.microsoft.com/office/drawing/2014/main" id="{FE2C6D3A-D6D1-EF6C-4697-8A0A204D3254}"/>
              </a:ext>
            </a:extLst>
          </p:cNvPr>
          <p:cNvSpPr/>
          <p:nvPr/>
        </p:nvSpPr>
        <p:spPr>
          <a:xfrm>
            <a:off x="3095625" y="2362952"/>
            <a:ext cx="481956" cy="396845"/>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endParaRPr lang="de-DE" sz="1400" dirty="0">
              <a:solidFill>
                <a:schemeClr val="tx1"/>
              </a:solidFill>
              <a:latin typeface="+mj-lt"/>
            </a:endParaRPr>
          </a:p>
        </p:txBody>
      </p:sp>
      <p:sp>
        <p:nvSpPr>
          <p:cNvPr id="5" name="Abgerundetes Rechteck 1">
            <a:extLst>
              <a:ext uri="{FF2B5EF4-FFF2-40B4-BE49-F238E27FC236}">
                <a16:creationId xmlns:a16="http://schemas.microsoft.com/office/drawing/2014/main" id="{8943703F-D028-10BF-340E-89DE84E70BCA}"/>
              </a:ext>
            </a:extLst>
          </p:cNvPr>
          <p:cNvSpPr/>
          <p:nvPr/>
        </p:nvSpPr>
        <p:spPr>
          <a:xfrm>
            <a:off x="1656784" y="1774479"/>
            <a:ext cx="1511929" cy="416460"/>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lnSpc>
                <a:spcPct val="110000"/>
              </a:lnSpc>
              <a:spcBef>
                <a:spcPts val="600"/>
              </a:spcBef>
            </a:pPr>
            <a:r>
              <a:rPr lang="de-DE" sz="1400" dirty="0">
                <a:solidFill>
                  <a:schemeClr val="tx1"/>
                </a:solidFill>
                <a:latin typeface="+mj-lt"/>
              </a:rPr>
              <a:t>Button</a:t>
            </a:r>
          </a:p>
        </p:txBody>
      </p:sp>
      <p:sp>
        <p:nvSpPr>
          <p:cNvPr id="6" name="Abgerundetes Rechteck 2">
            <a:extLst>
              <a:ext uri="{FF2B5EF4-FFF2-40B4-BE49-F238E27FC236}">
                <a16:creationId xmlns:a16="http://schemas.microsoft.com/office/drawing/2014/main" id="{8C80D737-EDBC-49F6-2D53-97CAF228A0CE}"/>
              </a:ext>
            </a:extLst>
          </p:cNvPr>
          <p:cNvSpPr/>
          <p:nvPr/>
        </p:nvSpPr>
        <p:spPr>
          <a:xfrm>
            <a:off x="3364494" y="1774479"/>
            <a:ext cx="4562947" cy="416460"/>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r>
              <a:rPr lang="de-DE" sz="1400" dirty="0">
                <a:solidFill>
                  <a:schemeClr val="tx1"/>
                </a:solidFill>
                <a:latin typeface="+mj-lt"/>
              </a:rPr>
              <a:t>Textinput</a:t>
            </a:r>
          </a:p>
        </p:txBody>
      </p:sp>
      <p:sp>
        <p:nvSpPr>
          <p:cNvPr id="7" name="Abgerundetes Rechteck 3">
            <a:extLst>
              <a:ext uri="{FF2B5EF4-FFF2-40B4-BE49-F238E27FC236}">
                <a16:creationId xmlns:a16="http://schemas.microsoft.com/office/drawing/2014/main" id="{6059FE45-E801-7369-0589-26EF08FD3E35}"/>
              </a:ext>
            </a:extLst>
          </p:cNvPr>
          <p:cNvSpPr/>
          <p:nvPr/>
        </p:nvSpPr>
        <p:spPr>
          <a:xfrm>
            <a:off x="1656784" y="2362952"/>
            <a:ext cx="1511929" cy="396845"/>
          </a:xfrm>
          <a:prstGeom prst="roundRect">
            <a:avLst/>
          </a:prstGeom>
          <a:solidFill>
            <a:srgbClr val="C8FCC9"/>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ctr"/>
            <a:r>
              <a:rPr lang="de-DE" sz="1400" dirty="0">
                <a:solidFill>
                  <a:schemeClr val="tx1"/>
                </a:solidFill>
                <a:latin typeface="+mj-lt"/>
              </a:rPr>
              <a:t>Select box</a:t>
            </a:r>
          </a:p>
        </p:txBody>
      </p:sp>
      <p:sp>
        <p:nvSpPr>
          <p:cNvPr id="8" name="Gleichschenkliges Dreieck 7">
            <a:extLst>
              <a:ext uri="{FF2B5EF4-FFF2-40B4-BE49-F238E27FC236}">
                <a16:creationId xmlns:a16="http://schemas.microsoft.com/office/drawing/2014/main" id="{A9EE6BB8-8688-BA36-4915-40C62E26FBF9}"/>
              </a:ext>
            </a:extLst>
          </p:cNvPr>
          <p:cNvSpPr/>
          <p:nvPr/>
        </p:nvSpPr>
        <p:spPr>
          <a:xfrm rot="10800000">
            <a:off x="3235199" y="2448442"/>
            <a:ext cx="262551" cy="23539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9" name="Textfeld 8">
            <a:extLst>
              <a:ext uri="{FF2B5EF4-FFF2-40B4-BE49-F238E27FC236}">
                <a16:creationId xmlns:a16="http://schemas.microsoft.com/office/drawing/2014/main" id="{1A1BD175-80A6-2A02-B1EE-AE7F3D224203}"/>
              </a:ext>
            </a:extLst>
          </p:cNvPr>
          <p:cNvSpPr txBox="1"/>
          <p:nvPr/>
        </p:nvSpPr>
        <p:spPr bwMode="gray">
          <a:xfrm>
            <a:off x="3726933" y="2362951"/>
            <a:ext cx="1473717" cy="360850"/>
          </a:xfrm>
          <a:prstGeom prst="rect">
            <a:avLst/>
          </a:prstGeom>
          <a:solidFill>
            <a:srgbClr val="C8FCC9"/>
          </a:solidFill>
          <a:ln>
            <a:solidFill>
              <a:schemeClr val="tx1"/>
            </a:solidFill>
          </a:ln>
        </p:spPr>
        <p:txBody>
          <a:bodyPr vert="horz" wrap="square" lIns="108000" tIns="72000" rIns="180000" bIns="72000" rtlCol="0">
            <a:spAutoFit/>
          </a:bodyPr>
          <a:lstStyle/>
          <a:p>
            <a:pPr marL="285750" indent="-285750" algn="l">
              <a:buFont typeface="Porsche Next TT" panose="020B0504020101010102" pitchFamily="34" charset="0"/>
              <a:buChar char="□"/>
            </a:pPr>
            <a:r>
              <a:rPr lang="de-DE" sz="1400" dirty="0">
                <a:latin typeface="+mj-lt"/>
              </a:rPr>
              <a:t>Checkbox</a:t>
            </a:r>
          </a:p>
        </p:txBody>
      </p:sp>
      <p:sp>
        <p:nvSpPr>
          <p:cNvPr id="10" name="Rechteck 9">
            <a:extLst>
              <a:ext uri="{FF2B5EF4-FFF2-40B4-BE49-F238E27FC236}">
                <a16:creationId xmlns:a16="http://schemas.microsoft.com/office/drawing/2014/main" id="{FF9ABAFA-5048-F4EA-48F5-A1A9D3EED214}"/>
              </a:ext>
            </a:extLst>
          </p:cNvPr>
          <p:cNvSpPr/>
          <p:nvPr/>
        </p:nvSpPr>
        <p:spPr>
          <a:xfrm>
            <a:off x="1656784" y="2931810"/>
            <a:ext cx="3930572" cy="26281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11" name="Textfeld 10">
            <a:extLst>
              <a:ext uri="{FF2B5EF4-FFF2-40B4-BE49-F238E27FC236}">
                <a16:creationId xmlns:a16="http://schemas.microsoft.com/office/drawing/2014/main" id="{CD0554B5-0C8F-45BC-8722-5194971CF2EE}"/>
              </a:ext>
            </a:extLst>
          </p:cNvPr>
          <p:cNvSpPr txBox="1"/>
          <p:nvPr/>
        </p:nvSpPr>
        <p:spPr bwMode="gray">
          <a:xfrm>
            <a:off x="8268531" y="1762100"/>
            <a:ext cx="1487395" cy="553998"/>
          </a:xfrm>
          <a:prstGeom prst="rect">
            <a:avLst/>
          </a:prstGeom>
        </p:spPr>
        <p:txBody>
          <a:bodyPr vert="horz" wrap="none" lIns="0" tIns="0" rIns="0" bIns="0" rtlCol="0">
            <a:spAutoFit/>
          </a:bodyPr>
          <a:lstStyle/>
          <a:p>
            <a:pPr algn="l"/>
            <a:r>
              <a:rPr lang="de-DE" b="1" dirty="0">
                <a:latin typeface="+mj-lt"/>
              </a:rPr>
              <a:t>USER STORY</a:t>
            </a:r>
          </a:p>
          <a:p>
            <a:pPr algn="l"/>
            <a:r>
              <a:rPr lang="de-DE" dirty="0">
                <a:latin typeface="+mj-lt"/>
              </a:rPr>
              <a:t>&lt;Beschreibung&gt;</a:t>
            </a:r>
          </a:p>
        </p:txBody>
      </p:sp>
      <p:sp>
        <p:nvSpPr>
          <p:cNvPr id="12" name="Rechteck 11">
            <a:extLst>
              <a:ext uri="{FF2B5EF4-FFF2-40B4-BE49-F238E27FC236}">
                <a16:creationId xmlns:a16="http://schemas.microsoft.com/office/drawing/2014/main" id="{6101797F-11D3-B46B-531C-CB7EB37211D2}"/>
              </a:ext>
            </a:extLst>
          </p:cNvPr>
          <p:cNvSpPr/>
          <p:nvPr/>
        </p:nvSpPr>
        <p:spPr>
          <a:xfrm>
            <a:off x="5755758" y="2293635"/>
            <a:ext cx="2171683" cy="32663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latin typeface="+mj-lt"/>
            </a:endParaRPr>
          </a:p>
        </p:txBody>
      </p:sp>
      <p:sp>
        <p:nvSpPr>
          <p:cNvPr id="13" name="Titel 4">
            <a:extLst>
              <a:ext uri="{FF2B5EF4-FFF2-40B4-BE49-F238E27FC236}">
                <a16:creationId xmlns:a16="http://schemas.microsoft.com/office/drawing/2014/main" id="{67472628-15FE-46A5-731E-FF038991F9F4}"/>
              </a:ext>
            </a:extLst>
          </p:cNvPr>
          <p:cNvSpPr txBox="1">
            <a:spLocks/>
          </p:cNvSpPr>
          <p:nvPr/>
        </p:nvSpPr>
        <p:spPr>
          <a:xfrm>
            <a:off x="371475" y="403200"/>
            <a:ext cx="11449050" cy="648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de-DE" dirty="0"/>
              <a:t>Mockups</a:t>
            </a:r>
          </a:p>
        </p:txBody>
      </p:sp>
    </p:spTree>
    <p:extLst>
      <p:ext uri="{BB962C8B-B14F-4D97-AF65-F5344CB8AC3E}">
        <p14:creationId xmlns:p14="http://schemas.microsoft.com/office/powerpoint/2010/main" val="363071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Possible </a:t>
            </a:r>
            <a:r>
              <a:rPr lang="de-DE" dirty="0" err="1"/>
              <a:t>next</a:t>
            </a:r>
            <a:r>
              <a:rPr lang="de-DE" dirty="0"/>
              <a:t> </a:t>
            </a:r>
            <a:r>
              <a:rPr lang="de-DE" dirty="0" err="1"/>
              <a:t>steps</a:t>
            </a:r>
            <a:br>
              <a:rPr lang="de-DE" dirty="0"/>
            </a:br>
            <a:r>
              <a:rPr lang="en-US" sz="2000" dirty="0"/>
              <a:t>O</a:t>
            </a:r>
            <a:r>
              <a:rPr lang="en-US" sz="2000" b="0" dirty="0"/>
              <a:t>vervie</a:t>
            </a:r>
            <a:r>
              <a:rPr lang="en-US" sz="2000" dirty="0"/>
              <a:t>w of possible relevant s</a:t>
            </a:r>
            <a:r>
              <a:rPr lang="en-US" sz="2000" b="0" dirty="0"/>
              <a:t>teps or actions</a:t>
            </a:r>
            <a:endParaRPr lang="de-DE" sz="2000" b="0" dirty="0"/>
          </a:p>
        </p:txBody>
      </p:sp>
      <p:sp>
        <p:nvSpPr>
          <p:cNvPr id="4" name="Textplatzhalter 5">
            <a:extLst>
              <a:ext uri="{FF2B5EF4-FFF2-40B4-BE49-F238E27FC236}">
                <a16:creationId xmlns:a16="http://schemas.microsoft.com/office/drawing/2014/main" id="{6F3C9F3B-3316-E90A-DA61-465F37515C28}"/>
              </a:ext>
            </a:extLst>
          </p:cNvPr>
          <p:cNvSpPr txBox="1">
            <a:spLocks/>
          </p:cNvSpPr>
          <p:nvPr/>
        </p:nvSpPr>
        <p:spPr bwMode="gray">
          <a:xfrm>
            <a:off x="8220525" y="1412875"/>
            <a:ext cx="3600000" cy="1392017"/>
          </a:xfrm>
          <a:prstGeom prst="rect">
            <a:avLst/>
          </a:prstGeom>
          <a:solidFill>
            <a:schemeClr val="accent6">
              <a:lumMod val="20000"/>
              <a:lumOff val="80000"/>
            </a:schemeClr>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1400" i="1" dirty="0"/>
              <a:t>Use </a:t>
            </a:r>
            <a:r>
              <a:rPr lang="de-DE" sz="1400" i="1" dirty="0" err="1"/>
              <a:t>colors</a:t>
            </a:r>
            <a:r>
              <a:rPr lang="de-DE" sz="1400" i="1" dirty="0"/>
              <a:t> </a:t>
            </a:r>
            <a:r>
              <a:rPr lang="de-DE" sz="1400" i="1" dirty="0" err="1"/>
              <a:t>to</a:t>
            </a:r>
            <a:r>
              <a:rPr lang="de-DE" sz="1400" i="1" dirty="0"/>
              <a:t> </a:t>
            </a:r>
            <a:r>
              <a:rPr lang="de-DE" sz="1400" i="1" dirty="0" err="1"/>
              <a:t>indicate</a:t>
            </a:r>
            <a:r>
              <a:rPr lang="de-DE" sz="1400" i="1" dirty="0"/>
              <a:t> </a:t>
            </a:r>
            <a:r>
              <a:rPr lang="de-DE" sz="1400" i="1" dirty="0" err="1"/>
              <a:t>business</a:t>
            </a:r>
            <a:r>
              <a:rPr lang="de-DE" sz="1400" i="1" dirty="0"/>
              <a:t> </a:t>
            </a:r>
            <a:r>
              <a:rPr lang="de-DE" sz="1400" i="1" dirty="0" err="1"/>
              <a:t>value</a:t>
            </a:r>
            <a:r>
              <a:rPr lang="de-DE" sz="1400" i="1" dirty="0"/>
              <a:t>, </a:t>
            </a:r>
            <a:r>
              <a:rPr lang="de-DE" sz="1400" i="1" dirty="0" err="1"/>
              <a:t>project</a:t>
            </a:r>
            <a:r>
              <a:rPr lang="de-DE" sz="1400" i="1" dirty="0"/>
              <a:t> </a:t>
            </a:r>
            <a:r>
              <a:rPr lang="de-DE" sz="1400" i="1" dirty="0" err="1"/>
              <a:t>costs</a:t>
            </a:r>
            <a:r>
              <a:rPr lang="de-DE" sz="1400" i="1" dirty="0"/>
              <a:t> </a:t>
            </a:r>
            <a:r>
              <a:rPr lang="de-DE" sz="1400" i="1" dirty="0" err="1"/>
              <a:t>or</a:t>
            </a:r>
            <a:r>
              <a:rPr lang="de-DE" sz="1400" i="1" dirty="0"/>
              <a:t> </a:t>
            </a:r>
            <a:r>
              <a:rPr lang="de-DE" sz="1400" i="1" dirty="0" err="1"/>
              <a:t>feasability</a:t>
            </a:r>
            <a:r>
              <a:rPr lang="de-DE" sz="1400" i="1" dirty="0"/>
              <a:t> and </a:t>
            </a:r>
            <a:r>
              <a:rPr lang="de-DE" sz="1400" i="1" dirty="0" err="1"/>
              <a:t>describe</a:t>
            </a:r>
            <a:r>
              <a:rPr lang="de-DE" sz="1400" i="1" dirty="0"/>
              <a:t> </a:t>
            </a:r>
            <a:r>
              <a:rPr lang="de-DE" sz="1400" i="1" dirty="0" err="1"/>
              <a:t>step</a:t>
            </a:r>
            <a:r>
              <a:rPr lang="de-DE" sz="1400" i="1" dirty="0"/>
              <a:t> </a:t>
            </a:r>
            <a:r>
              <a:rPr lang="de-DE" sz="1400" i="1" dirty="0" err="1"/>
              <a:t>here</a:t>
            </a:r>
            <a:endParaRPr lang="de-DE" sz="1400" i="1" dirty="0"/>
          </a:p>
        </p:txBody>
      </p:sp>
      <p:sp>
        <p:nvSpPr>
          <p:cNvPr id="5" name="Gleichschenkliges Dreieck 4">
            <a:extLst>
              <a:ext uri="{FF2B5EF4-FFF2-40B4-BE49-F238E27FC236}">
                <a16:creationId xmlns:a16="http://schemas.microsoft.com/office/drawing/2014/main" id="{594DBC76-AB30-65E1-E623-B3106687E5D3}"/>
              </a:ext>
            </a:extLst>
          </p:cNvPr>
          <p:cNvSpPr/>
          <p:nvPr/>
        </p:nvSpPr>
        <p:spPr>
          <a:xfrm rot="5400000">
            <a:off x="7531100" y="1977121"/>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Textplatzhalter 5">
            <a:extLst>
              <a:ext uri="{FF2B5EF4-FFF2-40B4-BE49-F238E27FC236}">
                <a16:creationId xmlns:a16="http://schemas.microsoft.com/office/drawing/2014/main" id="{FC6B4F24-E729-FCD9-D099-7D83A5A66B29}"/>
              </a:ext>
            </a:extLst>
          </p:cNvPr>
          <p:cNvSpPr txBox="1">
            <a:spLocks/>
          </p:cNvSpPr>
          <p:nvPr/>
        </p:nvSpPr>
        <p:spPr bwMode="gray">
          <a:xfrm>
            <a:off x="8220525" y="3022600"/>
            <a:ext cx="3600000" cy="1392017"/>
          </a:xfrm>
          <a:prstGeom prst="rect">
            <a:avLst/>
          </a:prstGeom>
          <a:solidFill>
            <a:srgbClr val="FF9393"/>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Use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colors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indicate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business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value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project</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costs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or</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feasability</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describe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step</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here</a:t>
            </a:r>
            <a:endPar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6C971F20-180D-0ADD-0584-6A709FF6DBE0}"/>
              </a:ext>
            </a:extLst>
          </p:cNvPr>
          <p:cNvSpPr/>
          <p:nvPr/>
        </p:nvSpPr>
        <p:spPr>
          <a:xfrm rot="5400000">
            <a:off x="7531100" y="3586846"/>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2" name="Textplatzhalter 5">
            <a:extLst>
              <a:ext uri="{FF2B5EF4-FFF2-40B4-BE49-F238E27FC236}">
                <a16:creationId xmlns:a16="http://schemas.microsoft.com/office/drawing/2014/main" id="{62C2FE95-0E4D-C720-6BDF-EDB12CF6A1B7}"/>
              </a:ext>
            </a:extLst>
          </p:cNvPr>
          <p:cNvSpPr txBox="1">
            <a:spLocks/>
          </p:cNvSpPr>
          <p:nvPr/>
        </p:nvSpPr>
        <p:spPr bwMode="gray">
          <a:xfrm>
            <a:off x="8220525" y="4623482"/>
            <a:ext cx="3600000" cy="1392017"/>
          </a:xfrm>
          <a:prstGeom prst="rect">
            <a:avLst/>
          </a:prstGeom>
          <a:solidFill>
            <a:schemeClr val="accent4">
              <a:lumMod val="20000"/>
              <a:lumOff val="80000"/>
            </a:schemeClr>
          </a:solidFill>
        </p:spPr>
        <p:txBody>
          <a:bodyPr vert="horz" wrap="square" lIns="108000" tIns="72000" rIns="108000" bIns="72000" rtlCol="0" anchor="ctr">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Use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colors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indicate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business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value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project</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costs</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or</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feasability</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describe</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step</a:t>
            </a:r>
            <a:r>
              <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400" b="0" i="1" u="none" strike="noStrike" kern="1200" cap="none" spc="0" normalizeH="0" baseline="0" noProof="0" dirty="0" err="1">
                <a:ln>
                  <a:noFill/>
                </a:ln>
                <a:solidFill>
                  <a:prstClr val="black"/>
                </a:solidFill>
                <a:effectLst/>
                <a:uLnTx/>
                <a:uFillTx/>
                <a:latin typeface="Calibri" panose="020F0502020204030204"/>
                <a:ea typeface="+mn-ea"/>
                <a:cs typeface="+mn-cs"/>
              </a:rPr>
              <a:t>here</a:t>
            </a:r>
            <a:endParaRPr kumimoji="0" lang="de-DE"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Gleichschenkliges Dreieck 12">
            <a:extLst>
              <a:ext uri="{FF2B5EF4-FFF2-40B4-BE49-F238E27FC236}">
                <a16:creationId xmlns:a16="http://schemas.microsoft.com/office/drawing/2014/main" id="{87B25208-50C3-FC7B-09ED-A2A9686058B4}"/>
              </a:ext>
            </a:extLst>
          </p:cNvPr>
          <p:cNvSpPr/>
          <p:nvPr/>
        </p:nvSpPr>
        <p:spPr>
          <a:xfrm rot="5400000">
            <a:off x="7531100" y="5187728"/>
            <a:ext cx="704850" cy="263525"/>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4" name="Textplatzhalter 5">
            <a:extLst>
              <a:ext uri="{FF2B5EF4-FFF2-40B4-BE49-F238E27FC236}">
                <a16:creationId xmlns:a16="http://schemas.microsoft.com/office/drawing/2014/main" id="{F507D875-6B27-E947-E217-F364FA6D1ADE}"/>
              </a:ext>
            </a:extLst>
          </p:cNvPr>
          <p:cNvSpPr txBox="1">
            <a:spLocks/>
          </p:cNvSpPr>
          <p:nvPr/>
        </p:nvSpPr>
        <p:spPr bwMode="gray">
          <a:xfrm>
            <a:off x="371475" y="1412874"/>
            <a:ext cx="7175050" cy="1392017"/>
          </a:xfrm>
          <a:prstGeom prst="rect">
            <a:avLst/>
          </a:prstGeom>
          <a:solidFill>
            <a:schemeClr val="bg1">
              <a:lumMod val="95000"/>
            </a:schemeClr>
          </a:solidFill>
        </p:spPr>
        <p:txBody>
          <a:bodyPr vert="horz" wrap="square" lIns="108000" tIns="72000" rIns="108000" bIns="72000" rtlCol="0" anchor="t">
            <a:noAutofit/>
          </a:bodyPr>
          <a:lst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600" b="1" dirty="0"/>
              <a:t>OPTION 1</a:t>
            </a:r>
          </a:p>
          <a:p>
            <a:pPr marL="285750" indent="-285750">
              <a:buFont typeface="Arial" panose="020B0604020202020204" pitchFamily="34" charset="0"/>
              <a:buChar char="•"/>
            </a:pPr>
            <a:r>
              <a:rPr lang="de-DE" sz="1400" dirty="0" err="1"/>
              <a:t>tbd</a:t>
            </a:r>
            <a:endParaRPr lang="de-DE" sz="1600" dirty="0"/>
          </a:p>
        </p:txBody>
      </p:sp>
      <p:sp>
        <p:nvSpPr>
          <p:cNvPr id="15" name="Textplatzhalter 5">
            <a:extLst>
              <a:ext uri="{FF2B5EF4-FFF2-40B4-BE49-F238E27FC236}">
                <a16:creationId xmlns:a16="http://schemas.microsoft.com/office/drawing/2014/main" id="{575619A7-3B1F-5840-49E7-77424F864A57}"/>
              </a:ext>
            </a:extLst>
          </p:cNvPr>
          <p:cNvSpPr txBox="1">
            <a:spLocks/>
          </p:cNvSpPr>
          <p:nvPr/>
        </p:nvSpPr>
        <p:spPr bwMode="gray">
          <a:xfrm>
            <a:off x="383951" y="4632324"/>
            <a:ext cx="7175050" cy="1392017"/>
          </a:xfrm>
          <a:prstGeom prst="rect">
            <a:avLst/>
          </a:prstGeom>
          <a:solidFill>
            <a:schemeClr val="bg1">
              <a:lumMod val="95000"/>
            </a:schemeClr>
          </a:solidFill>
        </p:spPr>
        <p:txBody>
          <a:bodyPr vert="horz" wrap="square" lIns="108000" tIns="72000" rIns="108000" bIns="72000" rtlCol="0" anchor="t">
            <a:noAutofit/>
          </a:bodyPr>
          <a:lstStyle>
            <a:defPPr>
              <a:defRPr lang="de-DE"/>
            </a:defPPr>
            <a:lvl1pPr indent="0">
              <a:lnSpc>
                <a:spcPct val="110000"/>
              </a:lnSpc>
              <a:spcBef>
                <a:spcPts val="600"/>
              </a:spcBef>
              <a:buFontTx/>
              <a:buNone/>
              <a:defRPr sz="1600" b="1"/>
            </a:lvl1pPr>
            <a:lvl2pPr marL="180000" indent="-180000">
              <a:lnSpc>
                <a:spcPct val="110000"/>
              </a:lnSpc>
              <a:spcBef>
                <a:spcPts val="600"/>
              </a:spcBef>
              <a:buFont typeface="Arial" panose="020B0604020202020204" pitchFamily="34" charset="0"/>
              <a:buChar char="•"/>
            </a:lvl2pPr>
            <a:lvl3pPr marL="360000" indent="-180000">
              <a:lnSpc>
                <a:spcPct val="110000"/>
              </a:lnSpc>
              <a:spcBef>
                <a:spcPts val="600"/>
              </a:spcBef>
              <a:buFont typeface="Arial" panose="020B0604020202020204" pitchFamily="34" charset="0"/>
              <a:buChar char="•"/>
            </a:lvl3pPr>
            <a:lvl4pPr marL="540000" indent="-180000">
              <a:lnSpc>
                <a:spcPct val="110000"/>
              </a:lnSpc>
              <a:spcBef>
                <a:spcPts val="600"/>
              </a:spcBef>
              <a:buFont typeface="Arial" panose="020B0604020202020204" pitchFamily="34" charset="0"/>
              <a:buChar char="•"/>
              <a:defRPr sz="1600"/>
            </a:lvl4pPr>
            <a:lvl5pPr marL="720000" indent="-180000">
              <a:lnSpc>
                <a:spcPct val="110000"/>
              </a:lnSpc>
              <a:spcBef>
                <a:spcPts val="6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a:ea typeface="+mn-ea"/>
                <a:cs typeface="+mn-cs"/>
              </a:rPr>
              <a:t>OPTION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400" b="0" i="0" u="none" strike="noStrike" kern="1200" cap="none" spc="0" normalizeH="0" baseline="0" noProof="0" dirty="0" err="1">
                <a:ln>
                  <a:noFill/>
                </a:ln>
                <a:solidFill>
                  <a:prstClr val="black"/>
                </a:solidFill>
                <a:effectLst/>
                <a:uLnTx/>
                <a:uFillTx/>
                <a:latin typeface="Calibri" panose="020F0502020204030204"/>
                <a:ea typeface="+mn-ea"/>
                <a:cs typeface="+mn-cs"/>
              </a:rPr>
              <a:t>tbd</a:t>
            </a:r>
            <a:endParaRPr kumimoji="0" lang="de-DE"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platzhalter 5">
            <a:extLst>
              <a:ext uri="{FF2B5EF4-FFF2-40B4-BE49-F238E27FC236}">
                <a16:creationId xmlns:a16="http://schemas.microsoft.com/office/drawing/2014/main" id="{369019F0-E214-FCBE-DA52-11D520B57BEB}"/>
              </a:ext>
            </a:extLst>
          </p:cNvPr>
          <p:cNvSpPr txBox="1">
            <a:spLocks/>
          </p:cNvSpPr>
          <p:nvPr/>
        </p:nvSpPr>
        <p:spPr bwMode="gray">
          <a:xfrm>
            <a:off x="371475" y="3022599"/>
            <a:ext cx="7175050" cy="1392017"/>
          </a:xfrm>
          <a:prstGeom prst="rect">
            <a:avLst/>
          </a:prstGeom>
          <a:solidFill>
            <a:schemeClr val="bg1">
              <a:lumMod val="95000"/>
            </a:schemeClr>
          </a:solidFill>
        </p:spPr>
        <p:txBody>
          <a:bodyPr vert="horz" wrap="square" lIns="108000" tIns="72000" rIns="108000" bIns="72000" rtlCol="0" anchor="t">
            <a:noAutofit/>
          </a:bodyPr>
          <a:lstStyle>
            <a:defPPr>
              <a:defRPr lang="de-DE"/>
            </a:defPPr>
            <a:lvl1pPr indent="0">
              <a:lnSpc>
                <a:spcPct val="110000"/>
              </a:lnSpc>
              <a:spcBef>
                <a:spcPts val="600"/>
              </a:spcBef>
              <a:buFontTx/>
              <a:buNone/>
              <a:defRPr sz="1600" b="1"/>
            </a:lvl1pPr>
            <a:lvl2pPr marL="180000" indent="-180000">
              <a:lnSpc>
                <a:spcPct val="110000"/>
              </a:lnSpc>
              <a:spcBef>
                <a:spcPts val="600"/>
              </a:spcBef>
              <a:buFont typeface="Arial" panose="020B0604020202020204" pitchFamily="34" charset="0"/>
              <a:buChar char="•"/>
            </a:lvl2pPr>
            <a:lvl3pPr marL="360000" indent="-180000">
              <a:lnSpc>
                <a:spcPct val="110000"/>
              </a:lnSpc>
              <a:spcBef>
                <a:spcPts val="600"/>
              </a:spcBef>
              <a:buFont typeface="Arial" panose="020B0604020202020204" pitchFamily="34" charset="0"/>
              <a:buChar char="•"/>
            </a:lvl3pPr>
            <a:lvl4pPr marL="540000" indent="-180000">
              <a:lnSpc>
                <a:spcPct val="110000"/>
              </a:lnSpc>
              <a:spcBef>
                <a:spcPts val="600"/>
              </a:spcBef>
              <a:buFont typeface="Arial" panose="020B0604020202020204" pitchFamily="34" charset="0"/>
              <a:buChar char="•"/>
              <a:defRPr sz="1600"/>
            </a:lvl4pPr>
            <a:lvl5pPr marL="720000" indent="-180000">
              <a:lnSpc>
                <a:spcPct val="110000"/>
              </a:lnSpc>
              <a:spcBef>
                <a:spcPts val="6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a:ea typeface="+mn-ea"/>
                <a:cs typeface="+mn-cs"/>
              </a:rPr>
              <a:t>OPTION 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400" b="0" i="0" u="none" strike="noStrike" kern="1200" cap="none" spc="0" normalizeH="0" baseline="0" noProof="0" dirty="0" err="1">
                <a:ln>
                  <a:noFill/>
                </a:ln>
                <a:solidFill>
                  <a:prstClr val="black"/>
                </a:solidFill>
                <a:effectLst/>
                <a:uLnTx/>
                <a:uFillTx/>
                <a:latin typeface="Calibri" panose="020F0502020204030204"/>
                <a:ea typeface="+mn-ea"/>
                <a:cs typeface="+mn-cs"/>
              </a:rPr>
              <a:t>tbd</a:t>
            </a:r>
            <a:endParaRPr kumimoji="0" lang="de-DE"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795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dirty="0"/>
              <a:t>Outlook and </a:t>
            </a:r>
            <a:r>
              <a:rPr lang="de-DE" dirty="0" err="1"/>
              <a:t>next</a:t>
            </a:r>
            <a:r>
              <a:rPr lang="de-DE" dirty="0"/>
              <a:t> </a:t>
            </a:r>
            <a:r>
              <a:rPr lang="de-DE" dirty="0" err="1"/>
              <a:t>steps</a:t>
            </a:r>
            <a:endParaRPr lang="de-DE"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162789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a:t>Business </a:t>
            </a:r>
            <a:r>
              <a:rPr lang="de-DE" sz="4000" dirty="0" err="1"/>
              <a:t>background</a:t>
            </a:r>
            <a:r>
              <a:rPr lang="de-DE" sz="4000" dirty="0"/>
              <a:t>: </a:t>
            </a:r>
            <a:r>
              <a:rPr lang="en-US" sz="4000" dirty="0"/>
              <a:t>Synch of ideas and expectations</a:t>
            </a:r>
            <a:br>
              <a:rPr lang="de-DE" dirty="0"/>
            </a:br>
            <a:r>
              <a:rPr lang="en-US" sz="2000" b="0" dirty="0"/>
              <a:t>Let's set out your personal expectations of the project in advance</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do we want to find out in the end? What is our objective? Who are our clients?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2264229"/>
            <a:ext cx="7301912"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grpSp>
        <p:nvGrpSpPr>
          <p:cNvPr id="13" name="Gruppieren 12">
            <a:extLst>
              <a:ext uri="{FF2B5EF4-FFF2-40B4-BE49-F238E27FC236}">
                <a16:creationId xmlns:a16="http://schemas.microsoft.com/office/drawing/2014/main" id="{C0172695-EE04-CFA0-0B1B-5239296F70F3}"/>
              </a:ext>
            </a:extLst>
          </p:cNvPr>
          <p:cNvGrpSpPr/>
          <p:nvPr/>
        </p:nvGrpSpPr>
        <p:grpSpPr>
          <a:xfrm>
            <a:off x="742703" y="1823232"/>
            <a:ext cx="7644260" cy="272040"/>
            <a:chOff x="1012701" y="1922624"/>
            <a:chExt cx="6377295" cy="215557"/>
          </a:xfrm>
        </p:grpSpPr>
        <p:sp>
          <p:nvSpPr>
            <p:cNvPr id="14" name="Shape 3904">
              <a:extLst>
                <a:ext uri="{FF2B5EF4-FFF2-40B4-BE49-F238E27FC236}">
                  <a16:creationId xmlns:a16="http://schemas.microsoft.com/office/drawing/2014/main" id="{62D26320-D7D1-9BFC-93C4-8020E4E28869}"/>
                </a:ext>
              </a:extLst>
            </p:cNvPr>
            <p:cNvSpPr/>
            <p:nvPr/>
          </p:nvSpPr>
          <p:spPr>
            <a:xfrm>
              <a:off x="1012701" y="1922624"/>
              <a:ext cx="211947" cy="215557"/>
            </a:xfrm>
            <a:custGeom>
              <a:avLst/>
              <a:gdLst/>
              <a:ahLst/>
              <a:cxnLst>
                <a:cxn ang="0">
                  <a:pos x="wd2" y="hd2"/>
                </a:cxn>
                <a:cxn ang="5400000">
                  <a:pos x="wd2" y="hd2"/>
                </a:cxn>
                <a:cxn ang="10800000">
                  <a:pos x="wd2" y="hd2"/>
                </a:cxn>
                <a:cxn ang="16200000">
                  <a:pos x="wd2" y="hd2"/>
                </a:cxn>
              </a:cxnLst>
              <a:rect l="0" t="0" r="r" b="b"/>
              <a:pathLst>
                <a:path w="21600" h="21600" extrusionOk="0">
                  <a:moveTo>
                    <a:pt x="21600" y="3491"/>
                  </a:moveTo>
                  <a:cubicBezTo>
                    <a:pt x="6919" y="17971"/>
                    <a:pt x="6919" y="17971"/>
                    <a:pt x="6919" y="17971"/>
                  </a:cubicBezTo>
                  <a:cubicBezTo>
                    <a:pt x="5900" y="17004"/>
                    <a:pt x="5900" y="17004"/>
                    <a:pt x="5900" y="17004"/>
                  </a:cubicBezTo>
                  <a:cubicBezTo>
                    <a:pt x="6076" y="17245"/>
                    <a:pt x="6146" y="17522"/>
                    <a:pt x="6181" y="17798"/>
                  </a:cubicBezTo>
                  <a:cubicBezTo>
                    <a:pt x="6217" y="18040"/>
                    <a:pt x="6217" y="18317"/>
                    <a:pt x="6181" y="18593"/>
                  </a:cubicBezTo>
                  <a:cubicBezTo>
                    <a:pt x="6111" y="18870"/>
                    <a:pt x="6041" y="19112"/>
                    <a:pt x="5900" y="19388"/>
                  </a:cubicBezTo>
                  <a:cubicBezTo>
                    <a:pt x="5795" y="19630"/>
                    <a:pt x="5620" y="19872"/>
                    <a:pt x="5409" y="20079"/>
                  </a:cubicBezTo>
                  <a:cubicBezTo>
                    <a:pt x="5058" y="20425"/>
                    <a:pt x="4601" y="20736"/>
                    <a:pt x="4144" y="20943"/>
                  </a:cubicBezTo>
                  <a:cubicBezTo>
                    <a:pt x="3653" y="21151"/>
                    <a:pt x="3161" y="21289"/>
                    <a:pt x="2669" y="21393"/>
                  </a:cubicBezTo>
                  <a:cubicBezTo>
                    <a:pt x="2178" y="21462"/>
                    <a:pt x="1721" y="21531"/>
                    <a:pt x="1300" y="21565"/>
                  </a:cubicBezTo>
                  <a:cubicBezTo>
                    <a:pt x="878" y="21600"/>
                    <a:pt x="562" y="21600"/>
                    <a:pt x="316" y="21600"/>
                  </a:cubicBezTo>
                  <a:cubicBezTo>
                    <a:pt x="211" y="21600"/>
                    <a:pt x="105" y="21600"/>
                    <a:pt x="0" y="21600"/>
                  </a:cubicBezTo>
                  <a:cubicBezTo>
                    <a:pt x="211" y="19215"/>
                    <a:pt x="632" y="17591"/>
                    <a:pt x="1194" y="16762"/>
                  </a:cubicBezTo>
                  <a:cubicBezTo>
                    <a:pt x="1194" y="16727"/>
                    <a:pt x="1194" y="16692"/>
                    <a:pt x="1194" y="16692"/>
                  </a:cubicBezTo>
                  <a:cubicBezTo>
                    <a:pt x="1194" y="16658"/>
                    <a:pt x="1229" y="16658"/>
                    <a:pt x="1264" y="16658"/>
                  </a:cubicBezTo>
                  <a:cubicBezTo>
                    <a:pt x="1264" y="16623"/>
                    <a:pt x="1264" y="16623"/>
                    <a:pt x="1264" y="16589"/>
                  </a:cubicBezTo>
                  <a:cubicBezTo>
                    <a:pt x="1300" y="16589"/>
                    <a:pt x="1300" y="16554"/>
                    <a:pt x="1335" y="16520"/>
                  </a:cubicBezTo>
                  <a:cubicBezTo>
                    <a:pt x="1370" y="16485"/>
                    <a:pt x="1370" y="16485"/>
                    <a:pt x="1370" y="16485"/>
                  </a:cubicBezTo>
                  <a:cubicBezTo>
                    <a:pt x="1405" y="16451"/>
                    <a:pt x="1440" y="16416"/>
                    <a:pt x="1475" y="16381"/>
                  </a:cubicBezTo>
                  <a:cubicBezTo>
                    <a:pt x="1510" y="16347"/>
                    <a:pt x="1545" y="16347"/>
                    <a:pt x="1580" y="16312"/>
                  </a:cubicBezTo>
                  <a:cubicBezTo>
                    <a:pt x="1686" y="16140"/>
                    <a:pt x="1826" y="16036"/>
                    <a:pt x="1967" y="15932"/>
                  </a:cubicBezTo>
                  <a:cubicBezTo>
                    <a:pt x="2142" y="15863"/>
                    <a:pt x="2283" y="15759"/>
                    <a:pt x="2423" y="15725"/>
                  </a:cubicBezTo>
                  <a:cubicBezTo>
                    <a:pt x="2634" y="15621"/>
                    <a:pt x="2810" y="15552"/>
                    <a:pt x="2950" y="15552"/>
                  </a:cubicBezTo>
                  <a:cubicBezTo>
                    <a:pt x="3126" y="15517"/>
                    <a:pt x="3301" y="15483"/>
                    <a:pt x="3477" y="15483"/>
                  </a:cubicBezTo>
                  <a:cubicBezTo>
                    <a:pt x="3688" y="15483"/>
                    <a:pt x="3899" y="15517"/>
                    <a:pt x="4109" y="15552"/>
                  </a:cubicBezTo>
                  <a:cubicBezTo>
                    <a:pt x="4320" y="15587"/>
                    <a:pt x="4496" y="15656"/>
                    <a:pt x="4671" y="15759"/>
                  </a:cubicBezTo>
                  <a:cubicBezTo>
                    <a:pt x="3793" y="14895"/>
                    <a:pt x="3793" y="14895"/>
                    <a:pt x="3793" y="14895"/>
                  </a:cubicBezTo>
                  <a:cubicBezTo>
                    <a:pt x="17210" y="1728"/>
                    <a:pt x="17210" y="1728"/>
                    <a:pt x="17210" y="1728"/>
                  </a:cubicBezTo>
                  <a:cubicBezTo>
                    <a:pt x="16402" y="899"/>
                    <a:pt x="16402" y="899"/>
                    <a:pt x="16402" y="899"/>
                  </a:cubicBezTo>
                  <a:cubicBezTo>
                    <a:pt x="10361" y="6843"/>
                    <a:pt x="10361" y="6843"/>
                    <a:pt x="10361" y="6843"/>
                  </a:cubicBezTo>
                  <a:cubicBezTo>
                    <a:pt x="10326" y="6912"/>
                    <a:pt x="10291" y="6947"/>
                    <a:pt x="10220" y="6947"/>
                  </a:cubicBezTo>
                  <a:cubicBezTo>
                    <a:pt x="10185" y="6981"/>
                    <a:pt x="10150" y="6981"/>
                    <a:pt x="10080" y="6981"/>
                  </a:cubicBezTo>
                  <a:cubicBezTo>
                    <a:pt x="10045" y="6981"/>
                    <a:pt x="10010" y="6981"/>
                    <a:pt x="9940" y="6947"/>
                  </a:cubicBezTo>
                  <a:cubicBezTo>
                    <a:pt x="9869" y="6947"/>
                    <a:pt x="9834" y="6912"/>
                    <a:pt x="9799" y="6843"/>
                  </a:cubicBezTo>
                  <a:cubicBezTo>
                    <a:pt x="9729" y="6774"/>
                    <a:pt x="9694" y="6705"/>
                    <a:pt x="9694" y="6601"/>
                  </a:cubicBezTo>
                  <a:cubicBezTo>
                    <a:pt x="9694" y="6497"/>
                    <a:pt x="9729" y="6394"/>
                    <a:pt x="9799" y="6324"/>
                  </a:cubicBezTo>
                  <a:cubicBezTo>
                    <a:pt x="16121" y="104"/>
                    <a:pt x="16121" y="104"/>
                    <a:pt x="16121" y="104"/>
                  </a:cubicBezTo>
                  <a:cubicBezTo>
                    <a:pt x="16191" y="35"/>
                    <a:pt x="16297" y="0"/>
                    <a:pt x="16402" y="0"/>
                  </a:cubicBezTo>
                  <a:cubicBezTo>
                    <a:pt x="16507" y="0"/>
                    <a:pt x="16613" y="35"/>
                    <a:pt x="16648" y="104"/>
                  </a:cubicBezTo>
                  <a:cubicBezTo>
                    <a:pt x="17772" y="1140"/>
                    <a:pt x="17772" y="1140"/>
                    <a:pt x="17772" y="1140"/>
                  </a:cubicBezTo>
                  <a:cubicBezTo>
                    <a:pt x="18474" y="415"/>
                    <a:pt x="18474" y="415"/>
                    <a:pt x="18474" y="415"/>
                  </a:cubicBezTo>
                  <a:lnTo>
                    <a:pt x="21600" y="3491"/>
                  </a:lnTo>
                  <a:close/>
                  <a:moveTo>
                    <a:pt x="4847" y="19526"/>
                  </a:moveTo>
                  <a:cubicBezTo>
                    <a:pt x="5058" y="19354"/>
                    <a:pt x="5198" y="19146"/>
                    <a:pt x="5303" y="18904"/>
                  </a:cubicBezTo>
                  <a:cubicBezTo>
                    <a:pt x="5409" y="18662"/>
                    <a:pt x="5444" y="18420"/>
                    <a:pt x="5444" y="18179"/>
                  </a:cubicBezTo>
                  <a:cubicBezTo>
                    <a:pt x="5444" y="17937"/>
                    <a:pt x="5409" y="17695"/>
                    <a:pt x="5303" y="17453"/>
                  </a:cubicBezTo>
                  <a:cubicBezTo>
                    <a:pt x="5198" y="17245"/>
                    <a:pt x="5058" y="17004"/>
                    <a:pt x="4847" y="16831"/>
                  </a:cubicBezTo>
                  <a:cubicBezTo>
                    <a:pt x="4777" y="16762"/>
                    <a:pt x="4671" y="16658"/>
                    <a:pt x="4566" y="16589"/>
                  </a:cubicBezTo>
                  <a:cubicBezTo>
                    <a:pt x="4460" y="16520"/>
                    <a:pt x="4355" y="16451"/>
                    <a:pt x="4215" y="16381"/>
                  </a:cubicBezTo>
                  <a:cubicBezTo>
                    <a:pt x="4109" y="16347"/>
                    <a:pt x="3969" y="16347"/>
                    <a:pt x="3863" y="16312"/>
                  </a:cubicBezTo>
                  <a:cubicBezTo>
                    <a:pt x="3723" y="16278"/>
                    <a:pt x="3618" y="16243"/>
                    <a:pt x="3477" y="16243"/>
                  </a:cubicBezTo>
                  <a:cubicBezTo>
                    <a:pt x="3372" y="16243"/>
                    <a:pt x="3231" y="16278"/>
                    <a:pt x="3091" y="16312"/>
                  </a:cubicBezTo>
                  <a:cubicBezTo>
                    <a:pt x="2950" y="16347"/>
                    <a:pt x="2845" y="16347"/>
                    <a:pt x="2704" y="16381"/>
                  </a:cubicBezTo>
                  <a:cubicBezTo>
                    <a:pt x="2634" y="16451"/>
                    <a:pt x="2529" y="16520"/>
                    <a:pt x="2423" y="16589"/>
                  </a:cubicBezTo>
                  <a:cubicBezTo>
                    <a:pt x="2318" y="16658"/>
                    <a:pt x="2213" y="16762"/>
                    <a:pt x="2107" y="16831"/>
                  </a:cubicBezTo>
                  <a:cubicBezTo>
                    <a:pt x="2072" y="16831"/>
                    <a:pt x="2072" y="16865"/>
                    <a:pt x="2037" y="16900"/>
                  </a:cubicBezTo>
                  <a:cubicBezTo>
                    <a:pt x="2037" y="16900"/>
                    <a:pt x="2002" y="16934"/>
                    <a:pt x="1967" y="16934"/>
                  </a:cubicBezTo>
                  <a:cubicBezTo>
                    <a:pt x="1967" y="16969"/>
                    <a:pt x="1967" y="16969"/>
                    <a:pt x="1967" y="16969"/>
                  </a:cubicBezTo>
                  <a:cubicBezTo>
                    <a:pt x="1932" y="16969"/>
                    <a:pt x="1932" y="17004"/>
                    <a:pt x="1932" y="17004"/>
                  </a:cubicBezTo>
                  <a:cubicBezTo>
                    <a:pt x="1897" y="17038"/>
                    <a:pt x="1897" y="17073"/>
                    <a:pt x="1897" y="17107"/>
                  </a:cubicBezTo>
                  <a:cubicBezTo>
                    <a:pt x="1826" y="17107"/>
                    <a:pt x="1826" y="17107"/>
                    <a:pt x="1826" y="17107"/>
                  </a:cubicBezTo>
                  <a:cubicBezTo>
                    <a:pt x="1826" y="17142"/>
                    <a:pt x="1826" y="17142"/>
                    <a:pt x="1826" y="17142"/>
                  </a:cubicBezTo>
                  <a:cubicBezTo>
                    <a:pt x="1721" y="17349"/>
                    <a:pt x="1616" y="17556"/>
                    <a:pt x="1510" y="17798"/>
                  </a:cubicBezTo>
                  <a:cubicBezTo>
                    <a:pt x="1405" y="18075"/>
                    <a:pt x="1300" y="18317"/>
                    <a:pt x="1194" y="18593"/>
                  </a:cubicBezTo>
                  <a:cubicBezTo>
                    <a:pt x="1124" y="18835"/>
                    <a:pt x="1089" y="19112"/>
                    <a:pt x="1054" y="19388"/>
                  </a:cubicBezTo>
                  <a:cubicBezTo>
                    <a:pt x="983" y="19665"/>
                    <a:pt x="948" y="19941"/>
                    <a:pt x="878" y="20183"/>
                  </a:cubicBezTo>
                  <a:cubicBezTo>
                    <a:pt x="2634" y="18490"/>
                    <a:pt x="2634" y="18490"/>
                    <a:pt x="2634" y="18490"/>
                  </a:cubicBezTo>
                  <a:cubicBezTo>
                    <a:pt x="3161" y="19043"/>
                    <a:pt x="3161" y="19043"/>
                    <a:pt x="3161" y="19043"/>
                  </a:cubicBezTo>
                  <a:cubicBezTo>
                    <a:pt x="1370" y="20805"/>
                    <a:pt x="1370" y="20805"/>
                    <a:pt x="1370" y="20805"/>
                  </a:cubicBezTo>
                  <a:cubicBezTo>
                    <a:pt x="1651" y="20771"/>
                    <a:pt x="1932" y="20736"/>
                    <a:pt x="2248" y="20701"/>
                  </a:cubicBezTo>
                  <a:cubicBezTo>
                    <a:pt x="2564" y="20632"/>
                    <a:pt x="2880" y="20563"/>
                    <a:pt x="3231" y="20425"/>
                  </a:cubicBezTo>
                  <a:cubicBezTo>
                    <a:pt x="3512" y="20356"/>
                    <a:pt x="3828" y="20218"/>
                    <a:pt x="4109" y="20079"/>
                  </a:cubicBezTo>
                  <a:cubicBezTo>
                    <a:pt x="4390" y="19941"/>
                    <a:pt x="4636" y="19734"/>
                    <a:pt x="4847" y="19526"/>
                  </a:cubicBezTo>
                  <a:close/>
                  <a:moveTo>
                    <a:pt x="13311" y="6566"/>
                  </a:moveTo>
                  <a:cubicBezTo>
                    <a:pt x="4917" y="14895"/>
                    <a:pt x="4917" y="14895"/>
                    <a:pt x="4917" y="14895"/>
                  </a:cubicBezTo>
                  <a:cubicBezTo>
                    <a:pt x="6919" y="16900"/>
                    <a:pt x="6919" y="16900"/>
                    <a:pt x="6919" y="16900"/>
                  </a:cubicBezTo>
                  <a:cubicBezTo>
                    <a:pt x="15348" y="8571"/>
                    <a:pt x="15348" y="8571"/>
                    <a:pt x="15348" y="8571"/>
                  </a:cubicBezTo>
                  <a:lnTo>
                    <a:pt x="13311" y="6566"/>
                  </a:lnTo>
                  <a:close/>
                  <a:moveTo>
                    <a:pt x="20511" y="3491"/>
                  </a:moveTo>
                  <a:cubicBezTo>
                    <a:pt x="18474" y="1486"/>
                    <a:pt x="18474" y="1486"/>
                    <a:pt x="18474" y="1486"/>
                  </a:cubicBezTo>
                  <a:cubicBezTo>
                    <a:pt x="13873" y="6048"/>
                    <a:pt x="13873" y="6048"/>
                    <a:pt x="13873" y="6048"/>
                  </a:cubicBezTo>
                  <a:cubicBezTo>
                    <a:pt x="15875" y="8018"/>
                    <a:pt x="15875" y="8018"/>
                    <a:pt x="15875" y="8018"/>
                  </a:cubicBezTo>
                  <a:lnTo>
                    <a:pt x="20511" y="3491"/>
                  </a:ln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5" name="Textplatzhalter 4">
              <a:extLst>
                <a:ext uri="{FF2B5EF4-FFF2-40B4-BE49-F238E27FC236}">
                  <a16:creationId xmlns:a16="http://schemas.microsoft.com/office/drawing/2014/main" id="{464E1196-D73E-ED7B-E3DB-AC8BD98F065A}"/>
                </a:ext>
              </a:extLst>
            </p:cNvPr>
            <p:cNvSpPr txBox="1">
              <a:spLocks/>
            </p:cNvSpPr>
            <p:nvPr/>
          </p:nvSpPr>
          <p:spPr>
            <a:xfrm>
              <a:off x="1298308" y="1922624"/>
              <a:ext cx="6091688" cy="210229"/>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take turns to briefly note down the expectations, please.</a:t>
              </a:r>
              <a:endParaRPr lang="de-DE" sz="1438" i="1" dirty="0"/>
            </a:p>
          </p:txBody>
        </p:sp>
      </p:grpSp>
      <p:sp>
        <p:nvSpPr>
          <p:cNvPr id="3" name="Rechteck 2">
            <a:extLst>
              <a:ext uri="{FF2B5EF4-FFF2-40B4-BE49-F238E27FC236}">
                <a16:creationId xmlns:a16="http://schemas.microsoft.com/office/drawing/2014/main" id="{4706CC9E-FAC1-84DE-DC7E-C0152FFC150F}"/>
              </a:ext>
            </a:extLst>
          </p:cNvPr>
          <p:cNvSpPr/>
          <p:nvPr/>
        </p:nvSpPr>
        <p:spPr>
          <a:xfrm>
            <a:off x="8229600" y="2264229"/>
            <a:ext cx="3590925"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3861961" y="2163841"/>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Expectation</a:t>
            </a:r>
            <a:endParaRPr lang="de-DE" sz="1200" b="1" dirty="0">
              <a:solidFill>
                <a:schemeClr val="tx1"/>
              </a:solidFill>
            </a:endParaRPr>
          </a:p>
        </p:txBody>
      </p:sp>
      <p:sp>
        <p:nvSpPr>
          <p:cNvPr id="5" name="Rechteck 4">
            <a:extLst>
              <a:ext uri="{FF2B5EF4-FFF2-40B4-BE49-F238E27FC236}">
                <a16:creationId xmlns:a16="http://schemas.microsoft.com/office/drawing/2014/main" id="{AFC95233-14C4-4CBE-2CAB-8D3A9DE59C00}"/>
              </a:ext>
            </a:extLst>
          </p:cNvPr>
          <p:cNvSpPr/>
          <p:nvPr/>
        </p:nvSpPr>
        <p:spPr>
          <a:xfrm>
            <a:off x="9438267" y="2162417"/>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Customer</a:t>
            </a:r>
          </a:p>
        </p:txBody>
      </p:sp>
    </p:spTree>
    <p:extLst>
      <p:ext uri="{BB962C8B-B14F-4D97-AF65-F5344CB8AC3E}">
        <p14:creationId xmlns:p14="http://schemas.microsoft.com/office/powerpoint/2010/main" val="373388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3EEF72-8AD4-2D29-0019-E627B0A9593E}"/>
              </a:ext>
            </a:extLst>
          </p:cNvPr>
          <p:cNvSpPr>
            <a:spLocks noGrp="1"/>
          </p:cNvSpPr>
          <p:nvPr>
            <p:ph type="title"/>
          </p:nvPr>
        </p:nvSpPr>
        <p:spPr/>
        <p:txBody>
          <a:bodyPr/>
          <a:lstStyle/>
          <a:p>
            <a:r>
              <a:rPr lang="de-DE" sz="3600" dirty="0" err="1"/>
              <a:t>Objective</a:t>
            </a:r>
            <a:r>
              <a:rPr lang="de-DE" sz="3600" dirty="0"/>
              <a:t> </a:t>
            </a:r>
            <a:r>
              <a:rPr lang="de-DE" sz="3600" dirty="0" err="1"/>
              <a:t>for</a:t>
            </a:r>
            <a:r>
              <a:rPr lang="de-DE" sz="3600" dirty="0"/>
              <a:t> </a:t>
            </a:r>
            <a:r>
              <a:rPr lang="de-DE" sz="3600" dirty="0" err="1"/>
              <a:t>today</a:t>
            </a:r>
            <a:r>
              <a:rPr lang="de-DE" sz="3600" dirty="0"/>
              <a:t>: </a:t>
            </a:r>
            <a:r>
              <a:rPr lang="de-DE" sz="3600" dirty="0" err="1"/>
              <a:t>Deployment</a:t>
            </a:r>
            <a:br>
              <a:rPr lang="de-DE" dirty="0"/>
            </a:br>
            <a:r>
              <a:rPr lang="en-US" sz="2000" b="0" dirty="0"/>
              <a:t>Provide the findings of your project in form of a business data analytics solution to your customers</a:t>
            </a:r>
            <a:endParaRPr lang="de-DE" sz="2000" b="0" dirty="0"/>
          </a:p>
        </p:txBody>
      </p:sp>
      <p:sp>
        <p:nvSpPr>
          <p:cNvPr id="7" name="Rechteck 6">
            <a:extLst>
              <a:ext uri="{FF2B5EF4-FFF2-40B4-BE49-F238E27FC236}">
                <a16:creationId xmlns:a16="http://schemas.microsoft.com/office/drawing/2014/main" id="{960193FB-3031-49D9-CF93-B583F918DCD9}"/>
              </a:ext>
            </a:extLst>
          </p:cNvPr>
          <p:cNvSpPr/>
          <p:nvPr/>
        </p:nvSpPr>
        <p:spPr>
          <a:xfrm>
            <a:off x="5560964" y="1962998"/>
            <a:ext cx="6277854" cy="3977193"/>
          </a:xfrm>
          <a:prstGeom prst="rect">
            <a:avLst/>
          </a:prstGeom>
          <a:solidFill>
            <a:schemeClr val="accent3">
              <a:lumMod val="20000"/>
              <a:lumOff val="80000"/>
              <a:alpha val="4937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Rechteck 7">
            <a:extLst>
              <a:ext uri="{FF2B5EF4-FFF2-40B4-BE49-F238E27FC236}">
                <a16:creationId xmlns:a16="http://schemas.microsoft.com/office/drawing/2014/main" id="{C13C87F3-5AD6-5711-F93F-E6DC743A4F76}"/>
              </a:ext>
            </a:extLst>
          </p:cNvPr>
          <p:cNvSpPr/>
          <p:nvPr/>
        </p:nvSpPr>
        <p:spPr>
          <a:xfrm>
            <a:off x="5560963" y="1476141"/>
            <a:ext cx="6259561" cy="486858"/>
          </a:xfrm>
          <a:prstGeom prst="rect">
            <a:avLst/>
          </a:prstGeom>
          <a:solidFill>
            <a:srgbClr val="D1E0F0">
              <a:alpha val="4937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9" name="Mein 360+">
            <a:extLst>
              <a:ext uri="{FF2B5EF4-FFF2-40B4-BE49-F238E27FC236}">
                <a16:creationId xmlns:a16="http://schemas.microsoft.com/office/drawing/2014/main" id="{C51D398A-4679-6E22-93B0-3A5EA441F034}"/>
              </a:ext>
            </a:extLst>
          </p:cNvPr>
          <p:cNvSpPr txBox="1"/>
          <p:nvPr/>
        </p:nvSpPr>
        <p:spPr>
          <a:xfrm>
            <a:off x="7378303" y="1605692"/>
            <a:ext cx="3039517" cy="227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lgn="ctr"/>
            <a:r>
              <a:rPr lang="de-DE" sz="1600" dirty="0" err="1">
                <a:solidFill>
                  <a:schemeClr val="tx1"/>
                </a:solidFill>
                <a:latin typeface="+mn-lt"/>
                <a:cs typeface="Porsche Next TT" panose="020B0504020101010102" pitchFamily="34" charset="0"/>
              </a:rPr>
              <a:t>Deployment</a:t>
            </a:r>
            <a:endParaRPr sz="1600" dirty="0">
              <a:solidFill>
                <a:schemeClr val="tx1"/>
              </a:solidFill>
              <a:latin typeface="+mn-lt"/>
              <a:cs typeface="Porsche Next TT" panose="020B0504020101010102" pitchFamily="34" charset="0"/>
            </a:endParaRPr>
          </a:p>
        </p:txBody>
      </p:sp>
      <p:sp>
        <p:nvSpPr>
          <p:cNvPr id="10" name="Dreieck 45">
            <a:extLst>
              <a:ext uri="{FF2B5EF4-FFF2-40B4-BE49-F238E27FC236}">
                <a16:creationId xmlns:a16="http://schemas.microsoft.com/office/drawing/2014/main" id="{C84CAC71-5C9B-DC64-5AD1-00CD3DC1A592}"/>
              </a:ext>
            </a:extLst>
          </p:cNvPr>
          <p:cNvSpPr/>
          <p:nvPr/>
        </p:nvSpPr>
        <p:spPr>
          <a:xfrm rot="5400000">
            <a:off x="5286613" y="3648252"/>
            <a:ext cx="916637" cy="367936"/>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1" name="Mein 360+">
            <a:extLst>
              <a:ext uri="{FF2B5EF4-FFF2-40B4-BE49-F238E27FC236}">
                <a16:creationId xmlns:a16="http://schemas.microsoft.com/office/drawing/2014/main" id="{0FD097BD-B8CA-5693-6861-F08455BBCA43}"/>
              </a:ext>
            </a:extLst>
          </p:cNvPr>
          <p:cNvSpPr txBox="1"/>
          <p:nvPr/>
        </p:nvSpPr>
        <p:spPr>
          <a:xfrm>
            <a:off x="6096000" y="2092550"/>
            <a:ext cx="5453126" cy="271458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800100">
              <a:lnSpc>
                <a:spcPct val="90000"/>
              </a:lnSpc>
              <a:buClr>
                <a:srgbClr val="FFFFFF"/>
              </a:buClr>
              <a:defRPr sz="2400" b="1">
                <a:solidFill>
                  <a:srgbClr val="212121"/>
                </a:solidFill>
                <a:uFill>
                  <a:solidFill>
                    <a:srgbClr val="FFFFFF"/>
                  </a:solidFill>
                </a:uFill>
                <a:latin typeface="PNext"/>
                <a:ea typeface="PNext"/>
                <a:cs typeface="PNext"/>
                <a:sym typeface="PNext"/>
              </a:defRPr>
            </a:lvl1pPr>
          </a:lstStyle>
          <a:p>
            <a:pPr>
              <a:buClr>
                <a:schemeClr val="tx1"/>
              </a:buClr>
            </a:pPr>
            <a:r>
              <a:rPr lang="de-DE" sz="1400" dirty="0">
                <a:solidFill>
                  <a:schemeClr val="tx1"/>
                </a:solidFill>
                <a:latin typeface="+mj-lt"/>
                <a:cs typeface="Porsche Next TT" panose="020B0504020101010102" pitchFamily="34" charset="0"/>
              </a:rPr>
              <a:t>Plan </a:t>
            </a:r>
            <a:r>
              <a:rPr lang="de-DE" sz="1400" dirty="0" err="1">
                <a:solidFill>
                  <a:schemeClr val="tx1"/>
                </a:solidFill>
                <a:latin typeface="+mj-lt"/>
                <a:cs typeface="Porsche Next TT" panose="020B0504020101010102" pitchFamily="34" charset="0"/>
              </a:rPr>
              <a:t>deployment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Determine in which form the results should be implemented and define a strategy for deployment.</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Plan </a:t>
            </a:r>
            <a:r>
              <a:rPr lang="de-DE" sz="1400" dirty="0" err="1">
                <a:solidFill>
                  <a:schemeClr val="tx1"/>
                </a:solidFill>
                <a:latin typeface="+mj-lt"/>
                <a:cs typeface="Porsche Next TT" panose="020B0504020101010102" pitchFamily="34" charset="0"/>
              </a:rPr>
              <a:t>monitoring</a:t>
            </a:r>
            <a:r>
              <a:rPr lang="de-DE" sz="1400" dirty="0">
                <a:solidFill>
                  <a:schemeClr val="tx1"/>
                </a:solidFill>
                <a:latin typeface="+mj-lt"/>
                <a:cs typeface="Porsche Next TT" panose="020B0504020101010102" pitchFamily="34" charset="0"/>
              </a:rPr>
              <a:t> and </a:t>
            </a:r>
            <a:r>
              <a:rPr lang="de-DE" sz="1400" dirty="0" err="1">
                <a:solidFill>
                  <a:schemeClr val="tx1"/>
                </a:solidFill>
                <a:latin typeface="+mj-lt"/>
                <a:cs typeface="Porsche Next TT" panose="020B0504020101010102" pitchFamily="34" charset="0"/>
              </a:rPr>
              <a:t>maintenance</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the monitoring and maintenance strategy, including the necessary steps and how to perform them</a:t>
            </a:r>
          </a:p>
          <a:p>
            <a:pPr marL="171450" indent="-171450">
              <a:buClr>
                <a:schemeClr val="tx1"/>
              </a:buClr>
              <a:buFont typeface="Symbol" pitchFamily="2" charset="2"/>
              <a:buChar char="-"/>
            </a:pPr>
            <a:endParaRPr lang="en-US" sz="1400" b="0" dirty="0">
              <a:solidFill>
                <a:schemeClr val="tx1"/>
              </a:solidFill>
              <a:latin typeface="+mj-lt"/>
              <a:cs typeface="Porsche Next TT" panose="020B0504020101010102" pitchFamily="34" charset="0"/>
            </a:endParaRPr>
          </a:p>
          <a:p>
            <a:pPr>
              <a:buClr>
                <a:schemeClr val="tx1"/>
              </a:buClr>
            </a:pPr>
            <a:r>
              <a:rPr lang="de-DE" sz="1400" dirty="0" err="1">
                <a:solidFill>
                  <a:schemeClr val="tx1"/>
                </a:solidFill>
                <a:latin typeface="+mj-lt"/>
                <a:cs typeface="Porsche Next TT" panose="020B0504020101010102" pitchFamily="34" charset="0"/>
              </a:rPr>
              <a:t>Produce</a:t>
            </a:r>
            <a:r>
              <a:rPr lang="de-DE" sz="1400" dirty="0">
                <a:solidFill>
                  <a:schemeClr val="tx1"/>
                </a:solidFill>
                <a:latin typeface="+mj-lt"/>
                <a:cs typeface="Porsche Next TT" panose="020B0504020101010102" pitchFamily="34" charset="0"/>
              </a:rPr>
              <a:t> final </a:t>
            </a:r>
            <a:r>
              <a:rPr lang="de-DE" sz="1400" dirty="0" err="1">
                <a:solidFill>
                  <a:schemeClr val="tx1"/>
                </a:solidFill>
                <a:latin typeface="+mj-lt"/>
                <a:cs typeface="Porsche Next TT" panose="020B0504020101010102" pitchFamily="34" charset="0"/>
              </a:rPr>
              <a:t>report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Summarize findings and results of the project (used for management)</a:t>
            </a:r>
          </a:p>
          <a:p>
            <a:pPr>
              <a:buClr>
                <a:schemeClr val="tx1"/>
              </a:buClr>
            </a:pPr>
            <a:endParaRPr lang="en-US" sz="1400" b="0" dirty="0">
              <a:solidFill>
                <a:schemeClr val="tx1"/>
              </a:solidFill>
              <a:latin typeface="+mj-lt"/>
              <a:cs typeface="Porsche Next TT" panose="020B0504020101010102" pitchFamily="34" charset="0"/>
            </a:endParaRPr>
          </a:p>
          <a:p>
            <a:pPr>
              <a:buClr>
                <a:schemeClr val="tx1"/>
              </a:buClr>
            </a:pPr>
            <a:r>
              <a:rPr lang="de-DE" sz="1400" dirty="0">
                <a:solidFill>
                  <a:schemeClr val="tx1"/>
                </a:solidFill>
                <a:latin typeface="+mj-lt"/>
                <a:cs typeface="Porsche Next TT" panose="020B0504020101010102" pitchFamily="34" charset="0"/>
              </a:rPr>
              <a:t>Review </a:t>
            </a:r>
            <a:r>
              <a:rPr lang="de-DE" sz="1400" dirty="0" err="1">
                <a:solidFill>
                  <a:schemeClr val="tx1"/>
                </a:solidFill>
                <a:latin typeface="+mj-lt"/>
                <a:cs typeface="Porsche Next TT" panose="020B0504020101010102" pitchFamily="34" charset="0"/>
              </a:rPr>
              <a:t>project</a:t>
            </a:r>
            <a:endParaRPr lang="de-DE" sz="1400" dirty="0">
              <a:solidFill>
                <a:schemeClr val="tx1"/>
              </a:solidFill>
              <a:latin typeface="+mj-lt"/>
              <a:cs typeface="Porsche Next TT" panose="020B0504020101010102" pitchFamily="34" charset="0"/>
            </a:endParaRPr>
          </a:p>
          <a:p>
            <a:pPr marL="171450" indent="-171450">
              <a:buClr>
                <a:schemeClr val="tx1"/>
              </a:buClr>
              <a:buFont typeface="Symbol" pitchFamily="2" charset="2"/>
              <a:buChar char="-"/>
            </a:pPr>
            <a:r>
              <a:rPr lang="en-US" sz="1400" b="0" dirty="0">
                <a:solidFill>
                  <a:schemeClr val="tx1"/>
                </a:solidFill>
                <a:latin typeface="+mj-lt"/>
                <a:cs typeface="Porsche Next TT" panose="020B0504020101010102" pitchFamily="34" charset="0"/>
              </a:rPr>
              <a:t>Assess what went right and what went wrong, what was done well and what needs to be improved (only used internal and not for management)</a:t>
            </a:r>
          </a:p>
        </p:txBody>
      </p:sp>
      <p:pic>
        <p:nvPicPr>
          <p:cNvPr id="2" name="Grafik 1">
            <a:extLst>
              <a:ext uri="{FF2B5EF4-FFF2-40B4-BE49-F238E27FC236}">
                <a16:creationId xmlns:a16="http://schemas.microsoft.com/office/drawing/2014/main" id="{B0D686BB-5AF1-E7AF-B52C-095EBC3F7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415259"/>
            <a:ext cx="4443342" cy="4467990"/>
          </a:xfrm>
          <a:prstGeom prst="rect">
            <a:avLst/>
          </a:prstGeom>
          <a:noFill/>
        </p:spPr>
      </p:pic>
      <p:sp>
        <p:nvSpPr>
          <p:cNvPr id="13" name="Rechteck 12">
            <a:extLst>
              <a:ext uri="{FF2B5EF4-FFF2-40B4-BE49-F238E27FC236}">
                <a16:creationId xmlns:a16="http://schemas.microsoft.com/office/drawing/2014/main" id="{B94864D2-2560-FFD0-75B1-41A75EBAC2CF}"/>
              </a:ext>
            </a:extLst>
          </p:cNvPr>
          <p:cNvSpPr/>
          <p:nvPr/>
        </p:nvSpPr>
        <p:spPr>
          <a:xfrm>
            <a:off x="668274" y="3320257"/>
            <a:ext cx="1463040" cy="683394"/>
          </a:xfrm>
          <a:prstGeom prst="rect">
            <a:avLst/>
          </a:prstGeom>
          <a:noFill/>
          <a:ln w="57150">
            <a:solidFill>
              <a:srgbClr val="D1E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04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3BD256-25C2-DB26-28B8-73E47A9D427D}"/>
              </a:ext>
            </a:extLst>
          </p:cNvPr>
          <p:cNvSpPr>
            <a:spLocks noGrp="1"/>
          </p:cNvSpPr>
          <p:nvPr>
            <p:ph type="title"/>
          </p:nvPr>
        </p:nvSpPr>
        <p:spPr/>
        <p:txBody>
          <a:bodyPr/>
          <a:lstStyle/>
          <a:p>
            <a:r>
              <a:rPr lang="de-DE" sz="3200" dirty="0"/>
              <a:t>Outlook and </a:t>
            </a:r>
            <a:r>
              <a:rPr lang="de-DE" sz="3200" dirty="0" err="1"/>
              <a:t>next</a:t>
            </a:r>
            <a:r>
              <a:rPr lang="de-DE" sz="3200" dirty="0"/>
              <a:t> </a:t>
            </a:r>
            <a:r>
              <a:rPr lang="de-DE" sz="3200" dirty="0" err="1"/>
              <a:t>steps</a:t>
            </a:r>
            <a:endParaRPr lang="de-DE" sz="3200" dirty="0"/>
          </a:p>
        </p:txBody>
      </p:sp>
      <p:sp>
        <p:nvSpPr>
          <p:cNvPr id="7" name="Textplatzhalter 4">
            <a:extLst>
              <a:ext uri="{FF2B5EF4-FFF2-40B4-BE49-F238E27FC236}">
                <a16:creationId xmlns:a16="http://schemas.microsoft.com/office/drawing/2014/main" id="{C6C95033-3F3B-E471-7FCB-6D930834EB60}"/>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What are our next steps? How do we proceed?</a:t>
            </a:r>
            <a:endParaRPr lang="de-DE" sz="2158" dirty="0"/>
          </a:p>
        </p:txBody>
      </p:sp>
      <p:sp>
        <p:nvSpPr>
          <p:cNvPr id="8" name="Shape 3828">
            <a:extLst>
              <a:ext uri="{FF2B5EF4-FFF2-40B4-BE49-F238E27FC236}">
                <a16:creationId xmlns:a16="http://schemas.microsoft.com/office/drawing/2014/main" id="{067F65F2-7358-F15B-0B7F-05DA317E3F24}"/>
              </a:ext>
            </a:extLst>
          </p:cNvPr>
          <p:cNvSpPr/>
          <p:nvPr/>
        </p:nvSpPr>
        <p:spPr>
          <a:xfrm>
            <a:off x="426734" y="1426763"/>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9" name="Tabelle 3">
            <a:extLst>
              <a:ext uri="{FF2B5EF4-FFF2-40B4-BE49-F238E27FC236}">
                <a16:creationId xmlns:a16="http://schemas.microsoft.com/office/drawing/2014/main" id="{C8E143F0-2D1D-C3EB-CDB9-6DE90109D07F}"/>
              </a:ext>
            </a:extLst>
          </p:cNvPr>
          <p:cNvGraphicFramePr>
            <a:graphicFrameLocks noGrp="1"/>
          </p:cNvGraphicFramePr>
          <p:nvPr/>
        </p:nvGraphicFramePr>
        <p:xfrm>
          <a:off x="856344" y="2227835"/>
          <a:ext cx="10964181" cy="2225040"/>
        </p:xfrm>
        <a:graphic>
          <a:graphicData uri="http://schemas.openxmlformats.org/drawingml/2006/table">
            <a:tbl>
              <a:tblPr firstRow="1" bandRow="1">
                <a:tableStyleId>{5940675A-B579-460E-94D1-54222C63F5DA}</a:tableStyleId>
              </a:tblPr>
              <a:tblGrid>
                <a:gridCol w="6242956">
                  <a:extLst>
                    <a:ext uri="{9D8B030D-6E8A-4147-A177-3AD203B41FA5}">
                      <a16:colId xmlns:a16="http://schemas.microsoft.com/office/drawing/2014/main" val="1269146484"/>
                    </a:ext>
                  </a:extLst>
                </a:gridCol>
                <a:gridCol w="2870200">
                  <a:extLst>
                    <a:ext uri="{9D8B030D-6E8A-4147-A177-3AD203B41FA5}">
                      <a16:colId xmlns:a16="http://schemas.microsoft.com/office/drawing/2014/main" val="1602580395"/>
                    </a:ext>
                  </a:extLst>
                </a:gridCol>
                <a:gridCol w="1851025">
                  <a:extLst>
                    <a:ext uri="{9D8B030D-6E8A-4147-A177-3AD203B41FA5}">
                      <a16:colId xmlns:a16="http://schemas.microsoft.com/office/drawing/2014/main" val="3908446379"/>
                    </a:ext>
                  </a:extLst>
                </a:gridCol>
              </a:tblGrid>
              <a:tr h="370840">
                <a:tc>
                  <a:txBody>
                    <a:bodyPr/>
                    <a:lstStyle/>
                    <a:p>
                      <a:r>
                        <a:rPr lang="en-US" b="1" dirty="0"/>
                        <a:t>Who will</a:t>
                      </a:r>
                      <a:endParaRPr lang="de-DE" b="1" dirty="0"/>
                    </a:p>
                  </a:txBody>
                  <a:tcPr>
                    <a:solidFill>
                      <a:schemeClr val="bg1">
                        <a:lumMod val="85000"/>
                      </a:schemeClr>
                    </a:solidFill>
                  </a:tcPr>
                </a:tc>
                <a:tc>
                  <a:txBody>
                    <a:bodyPr/>
                    <a:lstStyle/>
                    <a:p>
                      <a:r>
                        <a:rPr lang="en-US" b="1" dirty="0"/>
                        <a:t>Do what</a:t>
                      </a:r>
                      <a:endParaRPr lang="de-DE" b="1" dirty="0"/>
                    </a:p>
                  </a:txBody>
                  <a:tcPr>
                    <a:solidFill>
                      <a:schemeClr val="bg1">
                        <a:lumMod val="85000"/>
                      </a:schemeClr>
                    </a:solidFill>
                  </a:tcPr>
                </a:tc>
                <a:tc>
                  <a:txBody>
                    <a:bodyPr/>
                    <a:lstStyle/>
                    <a:p>
                      <a:r>
                        <a:rPr lang="en-US" b="1" dirty="0"/>
                        <a:t>By when?</a:t>
                      </a:r>
                      <a:endParaRPr lang="de-DE" b="1" dirty="0"/>
                    </a:p>
                  </a:txBody>
                  <a:tcPr>
                    <a:solidFill>
                      <a:schemeClr val="bg1">
                        <a:lumMod val="85000"/>
                      </a:schemeClr>
                    </a:solidFill>
                  </a:tcPr>
                </a:tc>
                <a:extLst>
                  <a:ext uri="{0D108BD9-81ED-4DB2-BD59-A6C34878D82A}">
                    <a16:rowId xmlns:a16="http://schemas.microsoft.com/office/drawing/2014/main" val="3941587828"/>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2522586707"/>
                  </a:ext>
                </a:extLst>
              </a:tr>
              <a:tr h="370840">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tc>
                  <a:txBody>
                    <a:bodyPr/>
                    <a:lstStyle/>
                    <a:p>
                      <a:endParaRPr lang="de-DE" sz="1300" i="1" kern="1200" dirty="0">
                        <a:solidFill>
                          <a:srgbClr val="2A4B6D"/>
                        </a:solidFill>
                        <a:latin typeface="+mn-lt"/>
                        <a:ea typeface="+mn-ea"/>
                        <a:cs typeface="+mn-cs"/>
                      </a:endParaRPr>
                    </a:p>
                  </a:txBody>
                  <a:tcPr/>
                </a:tc>
                <a:extLst>
                  <a:ext uri="{0D108BD9-81ED-4DB2-BD59-A6C34878D82A}">
                    <a16:rowId xmlns:a16="http://schemas.microsoft.com/office/drawing/2014/main" val="2062019971"/>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3355885037"/>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4276929529"/>
                  </a:ext>
                </a:extLst>
              </a:tr>
              <a:tr h="370840">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tc>
                  <a:txBody>
                    <a:bodyPr/>
                    <a:lstStyle/>
                    <a:p>
                      <a:endParaRPr lang="de-DE" sz="1300" kern="1200" dirty="0">
                        <a:solidFill>
                          <a:srgbClr val="2A4B6D"/>
                        </a:solidFill>
                        <a:latin typeface="+mn-lt"/>
                        <a:ea typeface="+mn-ea"/>
                        <a:cs typeface="+mn-cs"/>
                      </a:endParaRPr>
                    </a:p>
                  </a:txBody>
                  <a:tcPr/>
                </a:tc>
                <a:extLst>
                  <a:ext uri="{0D108BD9-81ED-4DB2-BD59-A6C34878D82A}">
                    <a16:rowId xmlns:a16="http://schemas.microsoft.com/office/drawing/2014/main" val="1039412678"/>
                  </a:ext>
                </a:extLst>
              </a:tr>
            </a:tbl>
          </a:graphicData>
        </a:graphic>
      </p:graphicFrame>
      <p:grpSp>
        <p:nvGrpSpPr>
          <p:cNvPr id="2" name="Gruppieren 1">
            <a:extLst>
              <a:ext uri="{FF2B5EF4-FFF2-40B4-BE49-F238E27FC236}">
                <a16:creationId xmlns:a16="http://schemas.microsoft.com/office/drawing/2014/main" id="{2C3F15BE-708E-33BA-78E4-3ABB1353CB63}"/>
              </a:ext>
            </a:extLst>
          </p:cNvPr>
          <p:cNvGrpSpPr/>
          <p:nvPr/>
        </p:nvGrpSpPr>
        <p:grpSpPr>
          <a:xfrm>
            <a:off x="856343" y="1766701"/>
            <a:ext cx="7671688" cy="265316"/>
            <a:chOff x="1440991" y="-959049"/>
            <a:chExt cx="7671688" cy="265316"/>
          </a:xfrm>
        </p:grpSpPr>
        <p:sp>
          <p:nvSpPr>
            <p:cNvPr id="3" name="Shape 3935">
              <a:extLst>
                <a:ext uri="{FF2B5EF4-FFF2-40B4-BE49-F238E27FC236}">
                  <a16:creationId xmlns:a16="http://schemas.microsoft.com/office/drawing/2014/main" id="{C4E43C8F-FB14-E86F-9C31-230E7EE7CF27}"/>
                </a:ext>
              </a:extLst>
            </p:cNvPr>
            <p:cNvSpPr/>
            <p:nvPr/>
          </p:nvSpPr>
          <p:spPr>
            <a:xfrm>
              <a:off x="1440991" y="-942404"/>
              <a:ext cx="286168" cy="222577"/>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4" name="Textplatzhalter 4">
              <a:extLst>
                <a:ext uri="{FF2B5EF4-FFF2-40B4-BE49-F238E27FC236}">
                  <a16:creationId xmlns:a16="http://schemas.microsoft.com/office/drawing/2014/main" id="{E7E9AF0B-B1B0-CBFE-4EBC-9AA8B3BBD971}"/>
                </a:ext>
              </a:extLst>
            </p:cNvPr>
            <p:cNvSpPr txBox="1">
              <a:spLocks/>
            </p:cNvSpPr>
            <p:nvPr/>
          </p:nvSpPr>
          <p:spPr>
            <a:xfrm>
              <a:off x="1810767" y="-959049"/>
              <a:ext cx="7301912" cy="265316"/>
            </a:xfrm>
            <a:prstGeom prst="rect">
              <a:avLst/>
            </a:prstGeom>
            <a:noFill/>
          </p:spPr>
          <p:txBody>
            <a:bodyPr lIns="0" tIns="0" rIns="0" bIns="0">
              <a:noAutofit/>
            </a:bodyPr>
            <a:lstStyle>
              <a:lvl1pPr marL="200214" marR="0" indent="-200214" algn="l" defTabSz="914400" rtl="0" eaLnBrk="1" fontAlgn="auto" latinLnBrk="0" hangingPunct="1">
                <a:lnSpc>
                  <a:spcPct val="106000"/>
                </a:lnSpc>
                <a:spcBef>
                  <a:spcPts val="667"/>
                </a:spcBef>
                <a:spcAft>
                  <a:spcPts val="0"/>
                </a:spcAft>
                <a:buClr>
                  <a:prstClr val="black"/>
                </a:buClr>
                <a:buSzPct val="90000"/>
                <a:buFontTx/>
                <a:buBlip>
                  <a:blip r:embed="rId2"/>
                </a:buBlip>
                <a:tabLst/>
                <a:defRPr sz="1200" kern="1200">
                  <a:solidFill>
                    <a:schemeClr val="tx1"/>
                  </a:solidFill>
                  <a:latin typeface="+mn-lt"/>
                  <a:ea typeface="+mn-ea"/>
                  <a:cs typeface="+mn-cs"/>
                </a:defRPr>
              </a:lvl1pPr>
              <a:lvl2pPr marL="600642" marR="0" indent="-200214" algn="l" defTabSz="914400" rtl="0" eaLnBrk="1" fontAlgn="auto" latinLnBrk="0" hangingPunct="1">
                <a:lnSpc>
                  <a:spcPct val="106000"/>
                </a:lnSpc>
                <a:spcBef>
                  <a:spcPts val="667"/>
                </a:spcBef>
                <a:spcAft>
                  <a:spcPts val="0"/>
                </a:spcAft>
                <a:buClrTx/>
                <a:buSzPct val="90000"/>
                <a:buFont typeface="Wingdings" panose="05000000000000000000" pitchFamily="2" charset="2"/>
                <a:buChar char="§"/>
                <a:tabLst/>
                <a:defRPr sz="1200" kern="1200">
                  <a:solidFill>
                    <a:schemeClr val="tx1"/>
                  </a:solidFill>
                  <a:latin typeface="+mn-lt"/>
                  <a:ea typeface="+mn-ea"/>
                  <a:cs typeface="+mn-cs"/>
                </a:defRPr>
              </a:lvl2pPr>
              <a:lvl3pPr marL="1201284" marR="0" indent="-200214" algn="l" defTabSz="358775" rtl="0" eaLnBrk="1" fontAlgn="auto" latinLnBrk="0" hangingPunct="1">
                <a:lnSpc>
                  <a:spcPct val="106000"/>
                </a:lnSpc>
                <a:spcBef>
                  <a:spcPts val="667"/>
                </a:spcBef>
                <a:spcAft>
                  <a:spcPts val="0"/>
                </a:spcAft>
                <a:buClrTx/>
                <a:buSzPct val="90000"/>
                <a:buFontTx/>
                <a:buBlip>
                  <a:blip r:embed="rId2"/>
                </a:buBlip>
                <a:tabLst/>
                <a:defRPr sz="12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667"/>
                </a:spcBef>
                <a:spcAft>
                  <a:spcPts val="0"/>
                </a:spcAft>
                <a:buClrTx/>
                <a:buSzPct val="90000"/>
                <a:buFont typeface="Symbol" panose="05050102010706020507" pitchFamily="18" charset="2"/>
                <a:buChar char="-"/>
                <a:tabLst/>
                <a:defRPr sz="12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667"/>
                </a:spcBef>
                <a:spcAft>
                  <a:spcPts val="0"/>
                </a:spcAft>
                <a:buClrTx/>
                <a:buSzPct val="90000"/>
                <a:buFont typeface="NewsGoth for Porsche Com" pitchFamily="34" charset="0"/>
                <a:buChar char="•"/>
                <a:tabLst/>
                <a:defRPr sz="12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pPr marL="0" indent="0">
                <a:buNone/>
              </a:pPr>
              <a:r>
                <a:rPr lang="en-US" sz="1918" i="1" dirty="0">
                  <a:sym typeface="Wingdings" panose="05000000000000000000" pitchFamily="2" charset="2"/>
                </a:rPr>
                <a:t>Let's determine the next steps together!</a:t>
              </a:r>
              <a:endParaRPr lang="de-DE" sz="1918" dirty="0"/>
            </a:p>
          </p:txBody>
        </p:sp>
      </p:grpSp>
    </p:spTree>
    <p:extLst>
      <p:ext uri="{BB962C8B-B14F-4D97-AF65-F5344CB8AC3E}">
        <p14:creationId xmlns:p14="http://schemas.microsoft.com/office/powerpoint/2010/main" val="39340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sz="4000" dirty="0" err="1"/>
              <a:t>Determine</a:t>
            </a:r>
            <a:r>
              <a:rPr lang="de-DE" sz="4000" dirty="0"/>
              <a:t> </a:t>
            </a:r>
            <a:r>
              <a:rPr lang="de-DE" sz="4000" dirty="0" err="1"/>
              <a:t>business</a:t>
            </a:r>
            <a:r>
              <a:rPr lang="de-DE" sz="4000" dirty="0"/>
              <a:t> </a:t>
            </a:r>
            <a:r>
              <a:rPr lang="de-DE" sz="4000" dirty="0" err="1"/>
              <a:t>objectives</a:t>
            </a:r>
            <a:r>
              <a:rPr lang="de-DE" sz="4000" dirty="0"/>
              <a:t> and </a:t>
            </a:r>
            <a:r>
              <a:rPr lang="de-DE" sz="4000" dirty="0" err="1"/>
              <a:t>success</a:t>
            </a:r>
            <a:r>
              <a:rPr lang="de-DE" sz="4000" dirty="0"/>
              <a:t> </a:t>
            </a:r>
            <a:r>
              <a:rPr lang="de-DE" sz="4000" dirty="0" err="1"/>
              <a:t>criteria</a:t>
            </a:r>
            <a:br>
              <a:rPr lang="de-DE" dirty="0"/>
            </a:br>
            <a:r>
              <a:rPr lang="en-US" sz="2000" b="0" dirty="0"/>
              <a:t>Record the information that is known about the organization’s business situation.</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your primary objective, from a business perspective and the criteria for a successful or useful outcome to the project.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2264229"/>
            <a:ext cx="10878327"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4691203" y="2163841"/>
            <a:ext cx="2981325"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Business </a:t>
            </a:r>
            <a:r>
              <a:rPr lang="de-DE" sz="1200" b="1" dirty="0" err="1">
                <a:solidFill>
                  <a:schemeClr val="tx1"/>
                </a:solidFill>
              </a:rPr>
              <a:t>objectives</a:t>
            </a:r>
            <a:r>
              <a:rPr lang="de-DE" sz="1200" b="1" dirty="0">
                <a:solidFill>
                  <a:schemeClr val="tx1"/>
                </a:solidFill>
              </a:rPr>
              <a:t> and </a:t>
            </a:r>
            <a:r>
              <a:rPr lang="de-DE" sz="1200" b="1" dirty="0" err="1">
                <a:solidFill>
                  <a:schemeClr val="tx1"/>
                </a:solidFill>
              </a:rPr>
              <a:t>success</a:t>
            </a:r>
            <a:r>
              <a:rPr lang="de-DE" sz="1200" b="1" dirty="0">
                <a:solidFill>
                  <a:schemeClr val="tx1"/>
                </a:solidFill>
              </a:rPr>
              <a:t> </a:t>
            </a:r>
            <a:r>
              <a:rPr lang="de-DE" sz="1200" b="1" dirty="0" err="1">
                <a:solidFill>
                  <a:schemeClr val="tx1"/>
                </a:solidFill>
              </a:rPr>
              <a:t>criteria</a:t>
            </a:r>
            <a:endParaRPr lang="de-DE" sz="1200" b="1" dirty="0">
              <a:solidFill>
                <a:schemeClr val="tx1"/>
              </a:solidFill>
            </a:endParaRPr>
          </a:p>
        </p:txBody>
      </p:sp>
    </p:spTree>
    <p:extLst>
      <p:ext uri="{BB962C8B-B14F-4D97-AF65-F5344CB8AC3E}">
        <p14:creationId xmlns:p14="http://schemas.microsoft.com/office/powerpoint/2010/main" val="395833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50D80-11E9-555B-B551-01A3BD6D47CE}"/>
              </a:ext>
            </a:extLst>
          </p:cNvPr>
          <p:cNvSpPr>
            <a:spLocks noGrp="1"/>
          </p:cNvSpPr>
          <p:nvPr>
            <p:ph type="title"/>
          </p:nvPr>
        </p:nvSpPr>
        <p:spPr/>
        <p:txBody>
          <a:bodyPr/>
          <a:lstStyle/>
          <a:p>
            <a:r>
              <a:rPr lang="de-DE" dirty="0" err="1"/>
              <a:t>Inventory</a:t>
            </a:r>
            <a:r>
              <a:rPr lang="de-DE" dirty="0"/>
              <a:t> </a:t>
            </a:r>
            <a:r>
              <a:rPr lang="de-DE" dirty="0" err="1"/>
              <a:t>of</a:t>
            </a:r>
            <a:r>
              <a:rPr lang="de-DE" dirty="0"/>
              <a:t> </a:t>
            </a:r>
            <a:r>
              <a:rPr lang="de-DE" dirty="0" err="1"/>
              <a:t>resources</a:t>
            </a:r>
            <a:br>
              <a:rPr kumimoji="0" lang="de-DE" sz="2800" b="1" i="0" u="none" strike="noStrike" kern="1200" cap="none" spc="0" normalizeH="0" baseline="0" noProof="0" dirty="0">
                <a:ln>
                  <a:noFill/>
                </a:ln>
                <a:solidFill>
                  <a:prstClr val="black"/>
                </a:solidFill>
                <a:effectLst/>
                <a:uLnTx/>
                <a:uFillTx/>
                <a:ea typeface="+mj-ea"/>
                <a:cs typeface="+mj-cs"/>
              </a:rPr>
            </a:br>
            <a:r>
              <a:rPr kumimoji="0" lang="en-US" sz="2000" b="0" i="0" u="none" strike="noStrike" kern="1200" cap="none" spc="0" normalizeH="0" baseline="0" noProof="0" dirty="0">
                <a:ln>
                  <a:noFill/>
                </a:ln>
                <a:solidFill>
                  <a:prstClr val="black"/>
                </a:solidFill>
                <a:effectLst/>
                <a:uLnTx/>
                <a:uFillTx/>
                <a:ea typeface="+mj-ea"/>
                <a:cs typeface="+mj-cs"/>
              </a:rPr>
              <a:t>Identify resources, constraints, assumptions and other factors that should be considered</a:t>
            </a:r>
            <a:endParaRPr lang="de-DE" dirty="0"/>
          </a:p>
        </p:txBody>
      </p:sp>
      <p:sp>
        <p:nvSpPr>
          <p:cNvPr id="4" name="Textplatzhalter 4">
            <a:extLst>
              <a:ext uri="{FF2B5EF4-FFF2-40B4-BE49-F238E27FC236}">
                <a16:creationId xmlns:a16="http://schemas.microsoft.com/office/drawing/2014/main" id="{A82A45F6-F237-5549-2E41-88ED532201F8}"/>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List the resources available to the project</a:t>
            </a:r>
            <a:endParaRPr lang="de-DE" sz="2158" dirty="0"/>
          </a:p>
        </p:txBody>
      </p:sp>
      <p:sp>
        <p:nvSpPr>
          <p:cNvPr id="5" name="Shape 3828">
            <a:extLst>
              <a:ext uri="{FF2B5EF4-FFF2-40B4-BE49-F238E27FC236}">
                <a16:creationId xmlns:a16="http://schemas.microsoft.com/office/drawing/2014/main" id="{6C731B6E-1FF5-642F-B2AF-C2903C51C164}"/>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7" name="Tabelle 4">
            <a:extLst>
              <a:ext uri="{FF2B5EF4-FFF2-40B4-BE49-F238E27FC236}">
                <a16:creationId xmlns:a16="http://schemas.microsoft.com/office/drawing/2014/main" id="{00736ECA-6F2B-512C-7A4F-BCD7E7E45215}"/>
              </a:ext>
            </a:extLst>
          </p:cNvPr>
          <p:cNvGraphicFramePr>
            <a:graphicFrameLocks noGrp="1"/>
          </p:cNvGraphicFramePr>
          <p:nvPr/>
        </p:nvGraphicFramePr>
        <p:xfrm>
          <a:off x="804015" y="1832417"/>
          <a:ext cx="11016510" cy="3415792"/>
        </p:xfrm>
        <a:graphic>
          <a:graphicData uri="http://schemas.openxmlformats.org/drawingml/2006/table">
            <a:tbl>
              <a:tblPr firstRow="1" bandRow="1">
                <a:tableStyleId>{5940675A-B579-460E-94D1-54222C63F5DA}</a:tableStyleId>
              </a:tblPr>
              <a:tblGrid>
                <a:gridCol w="1670737">
                  <a:extLst>
                    <a:ext uri="{9D8B030D-6E8A-4147-A177-3AD203B41FA5}">
                      <a16:colId xmlns:a16="http://schemas.microsoft.com/office/drawing/2014/main" val="3595361034"/>
                    </a:ext>
                  </a:extLst>
                </a:gridCol>
                <a:gridCol w="5033395">
                  <a:extLst>
                    <a:ext uri="{9D8B030D-6E8A-4147-A177-3AD203B41FA5}">
                      <a16:colId xmlns:a16="http://schemas.microsoft.com/office/drawing/2014/main" val="3023096171"/>
                    </a:ext>
                  </a:extLst>
                </a:gridCol>
                <a:gridCol w="4312378">
                  <a:extLst>
                    <a:ext uri="{9D8B030D-6E8A-4147-A177-3AD203B41FA5}">
                      <a16:colId xmlns:a16="http://schemas.microsoft.com/office/drawing/2014/main" val="1397212651"/>
                    </a:ext>
                  </a:extLst>
                </a:gridCol>
              </a:tblGrid>
              <a:tr h="370840">
                <a:tc>
                  <a:txBody>
                    <a:bodyPr/>
                    <a:lstStyle/>
                    <a:p>
                      <a:pPr algn="r"/>
                      <a:r>
                        <a:rPr lang="de-DE" b="1" dirty="0"/>
                        <a:t>Type</a:t>
                      </a:r>
                    </a:p>
                  </a:txBody>
                  <a:tcPr>
                    <a:solidFill>
                      <a:schemeClr val="bg1">
                        <a:lumMod val="85000"/>
                      </a:schemeClr>
                    </a:solidFill>
                  </a:tcPr>
                </a:tc>
                <a:tc gridSpan="2">
                  <a:txBody>
                    <a:bodyPr/>
                    <a:lstStyle/>
                    <a:p>
                      <a:pPr algn="ctr"/>
                      <a:r>
                        <a:rPr lang="de-DE" b="1" dirty="0"/>
                        <a:t>Resources</a:t>
                      </a:r>
                    </a:p>
                  </a:txBody>
                  <a:tcPr>
                    <a:solidFill>
                      <a:schemeClr val="bg1">
                        <a:lumMod val="85000"/>
                      </a:schemeClr>
                    </a:solidFill>
                  </a:tcPr>
                </a:tc>
                <a:tc hMerge="1">
                  <a:txBody>
                    <a:bodyPr/>
                    <a:lstStyle/>
                    <a:p>
                      <a:endParaRPr lang="de-DE" b="1" dirty="0"/>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58077090"/>
                  </a:ext>
                </a:extLst>
              </a:tr>
              <a:tr h="370840">
                <a:tc>
                  <a:txBody>
                    <a:bodyPr/>
                    <a:lstStyle/>
                    <a:p>
                      <a:pPr algn="r"/>
                      <a:r>
                        <a:rPr lang="de-DE" sz="1300" kern="1200" dirty="0">
                          <a:solidFill>
                            <a:srgbClr val="2A4B6D"/>
                          </a:solidFill>
                          <a:latin typeface="+mn-lt"/>
                          <a:ea typeface="+mn-ea"/>
                          <a:cs typeface="+mn-cs"/>
                        </a:rPr>
                        <a:t>Personell</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3340476"/>
                  </a:ext>
                </a:extLst>
              </a:tr>
              <a:tr h="370840">
                <a:tc>
                  <a:txBody>
                    <a:bodyPr/>
                    <a:lstStyle/>
                    <a:p>
                      <a:pPr algn="r"/>
                      <a:r>
                        <a:rPr lang="de-DE" sz="1300" kern="1200" dirty="0">
                          <a:solidFill>
                            <a:srgbClr val="2A4B6D"/>
                          </a:solidFill>
                          <a:latin typeface="+mn-lt"/>
                          <a:ea typeface="+mn-ea"/>
                          <a:cs typeface="+mn-cs"/>
                        </a:rPr>
                        <a:t>Data</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5155055"/>
                  </a:ext>
                </a:extLst>
              </a:tr>
              <a:tr h="370840">
                <a:tc>
                  <a:txBody>
                    <a:bodyPr/>
                    <a:lstStyle/>
                    <a:p>
                      <a:pPr algn="r"/>
                      <a:r>
                        <a:rPr lang="de-DE" sz="1300" kern="1200" dirty="0">
                          <a:solidFill>
                            <a:srgbClr val="2A4B6D"/>
                          </a:solidFill>
                          <a:latin typeface="+mn-lt"/>
                          <a:ea typeface="+mn-ea"/>
                          <a:cs typeface="+mn-cs"/>
                        </a:rPr>
                        <a:t>Computing</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926449"/>
                  </a:ext>
                </a:extLst>
              </a:tr>
              <a:tr h="370840">
                <a:tc>
                  <a:txBody>
                    <a:bodyPr/>
                    <a:lstStyle/>
                    <a:p>
                      <a:pPr algn="r"/>
                      <a:r>
                        <a:rPr lang="de-DE" sz="1300" kern="1200" dirty="0">
                          <a:solidFill>
                            <a:srgbClr val="2A4B6D"/>
                          </a:solidFill>
                          <a:latin typeface="+mn-lt"/>
                          <a:ea typeface="+mn-ea"/>
                          <a:cs typeface="+mn-cs"/>
                        </a:rPr>
                        <a:t>Software</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419450"/>
                  </a:ext>
                </a:extLst>
              </a:tr>
              <a:tr h="370840">
                <a:tc>
                  <a:txBody>
                    <a:bodyPr/>
                    <a:lstStyle/>
                    <a:p>
                      <a:pPr algn="r"/>
                      <a:r>
                        <a:rPr lang="de-DE" sz="1300" kern="1200" dirty="0">
                          <a:solidFill>
                            <a:srgbClr val="2A4B6D"/>
                          </a:solidFill>
                          <a:latin typeface="+mn-lt"/>
                          <a:ea typeface="+mn-ea"/>
                          <a:cs typeface="+mn-cs"/>
                        </a:rPr>
                        <a:t>Budget</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931636"/>
                  </a:ext>
                </a:extLst>
              </a:tr>
              <a:tr h="370840">
                <a:tc>
                  <a: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Other</a:t>
                      </a:r>
                    </a:p>
                  </a:txBody>
                  <a:tcPr>
                    <a:noFill/>
                  </a:tcPr>
                </a:tc>
                <a:tc>
                  <a:txBody>
                    <a:bodyPr/>
                    <a:lstStyle/>
                    <a:p>
                      <a:pPr marL="285750" indent="-285750">
                        <a:buFont typeface="Arial" panose="020B0604020202020204" pitchFamily="34" charset="0"/>
                        <a:buChar cha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txBody>
                  <a:tcPr>
                    <a:lnR w="12700" cmpd="sng">
                      <a:noFill/>
                    </a:lnR>
                    <a:noFill/>
                  </a:tcPr>
                </a:tc>
                <a:tc>
                  <a:txBody>
                    <a:bodyPr/>
                    <a:lstStyle/>
                    <a:p>
                      <a:pPr marL="285750" marR="0" lvl="0" indent="-28575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lang="de-DE" sz="1300" kern="1200" dirty="0" err="1">
                          <a:solidFill>
                            <a:srgbClr val="2A4B6D"/>
                          </a:solidFill>
                          <a:latin typeface="+mn-lt"/>
                          <a:ea typeface="+mn-ea"/>
                          <a:cs typeface="+mn-cs"/>
                        </a:rPr>
                        <a:t>tbd</a:t>
                      </a:r>
                      <a:endParaRPr lang="de-DE" sz="1300" kern="1200" dirty="0">
                        <a:solidFill>
                          <a:srgbClr val="2A4B6D"/>
                        </a:solidFill>
                        <a:latin typeface="+mn-lt"/>
                        <a:ea typeface="+mn-ea"/>
                        <a:cs typeface="+mn-cs"/>
                      </a:endParaRPr>
                    </a:p>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28989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Requirements</a:t>
            </a:r>
            <a:r>
              <a:rPr lang="de-DE" dirty="0"/>
              <a:t>, </a:t>
            </a:r>
            <a:r>
              <a:rPr lang="de-DE" dirty="0" err="1"/>
              <a:t>assumptions</a:t>
            </a:r>
            <a:r>
              <a:rPr lang="de-DE" dirty="0"/>
              <a:t> and </a:t>
            </a:r>
            <a:r>
              <a:rPr lang="de-DE" dirty="0" err="1"/>
              <a:t>constraints</a:t>
            </a:r>
            <a:br>
              <a:rPr kumimoji="0" lang="de-DE" sz="2800" b="1" i="0" u="none" strike="noStrike" kern="1200" cap="none" spc="0" normalizeH="0" baseline="0" noProof="0" dirty="0">
                <a:ln>
                  <a:noFill/>
                </a:ln>
                <a:solidFill>
                  <a:prstClr val="black"/>
                </a:solidFill>
                <a:effectLst/>
                <a:uLnTx/>
                <a:uFillTx/>
                <a:latin typeface="Porsche Next TT"/>
                <a:ea typeface="+mj-ea"/>
                <a:cs typeface="+mj-cs"/>
              </a:rPr>
            </a:br>
            <a:r>
              <a:rPr lang="en-US" sz="1800" dirty="0"/>
              <a:t>Identify resources, constraints, assumptions and other factors that should be considered</a:t>
            </a:r>
            <a:endParaRPr lang="de-DE" sz="180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4" y="1398604"/>
            <a:ext cx="5507648"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Are there any relevant requirements, assumptions and constraints?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2" y="2264229"/>
            <a:ext cx="6537329"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3" name="Rechteck 2">
            <a:extLst>
              <a:ext uri="{FF2B5EF4-FFF2-40B4-BE49-F238E27FC236}">
                <a16:creationId xmlns:a16="http://schemas.microsoft.com/office/drawing/2014/main" id="{4706CC9E-FAC1-84DE-DC7E-C0152FFC150F}"/>
              </a:ext>
            </a:extLst>
          </p:cNvPr>
          <p:cNvSpPr/>
          <p:nvPr/>
        </p:nvSpPr>
        <p:spPr>
          <a:xfrm>
            <a:off x="7685396" y="2264229"/>
            <a:ext cx="4135129"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2296887" y="2163841"/>
            <a:ext cx="3092450"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Requirements</a:t>
            </a:r>
            <a:r>
              <a:rPr lang="de-DE" sz="1200" b="1" dirty="0">
                <a:solidFill>
                  <a:schemeClr val="tx1"/>
                </a:solidFill>
              </a:rPr>
              <a:t>, </a:t>
            </a:r>
            <a:r>
              <a:rPr lang="de-DE" sz="1200" b="1" dirty="0" err="1">
                <a:solidFill>
                  <a:schemeClr val="tx1"/>
                </a:solidFill>
              </a:rPr>
              <a:t>assumptions</a:t>
            </a:r>
            <a:r>
              <a:rPr lang="de-DE" sz="1200" b="1" dirty="0">
                <a:solidFill>
                  <a:schemeClr val="tx1"/>
                </a:solidFill>
              </a:rPr>
              <a:t>, and </a:t>
            </a:r>
            <a:r>
              <a:rPr lang="de-DE" sz="1200" b="1" dirty="0" err="1">
                <a:solidFill>
                  <a:schemeClr val="tx1"/>
                </a:solidFill>
              </a:rPr>
              <a:t>constraints</a:t>
            </a:r>
            <a:endParaRPr lang="de-DE" sz="1200" b="1" dirty="0">
              <a:solidFill>
                <a:schemeClr val="tx1"/>
              </a:solidFill>
            </a:endParaRPr>
          </a:p>
        </p:txBody>
      </p:sp>
      <p:sp>
        <p:nvSpPr>
          <p:cNvPr id="5" name="Rechteck 4">
            <a:extLst>
              <a:ext uri="{FF2B5EF4-FFF2-40B4-BE49-F238E27FC236}">
                <a16:creationId xmlns:a16="http://schemas.microsoft.com/office/drawing/2014/main" id="{AFC95233-14C4-4CBE-2CAB-8D3A9DE59C00}"/>
              </a:ext>
            </a:extLst>
          </p:cNvPr>
          <p:cNvSpPr/>
          <p:nvPr/>
        </p:nvSpPr>
        <p:spPr>
          <a:xfrm>
            <a:off x="9173101" y="2162417"/>
            <a:ext cx="1173589"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err="1">
                <a:solidFill>
                  <a:schemeClr val="tx1"/>
                </a:solidFill>
              </a:rPr>
              <a:t>Risks</a:t>
            </a:r>
            <a:endParaRPr lang="de-DE" sz="1200" b="1" dirty="0">
              <a:solidFill>
                <a:schemeClr val="tx1"/>
              </a:solidFill>
            </a:endParaRPr>
          </a:p>
        </p:txBody>
      </p:sp>
      <p:sp>
        <p:nvSpPr>
          <p:cNvPr id="7" name="Dreieck 45">
            <a:extLst>
              <a:ext uri="{FF2B5EF4-FFF2-40B4-BE49-F238E27FC236}">
                <a16:creationId xmlns:a16="http://schemas.microsoft.com/office/drawing/2014/main" id="{197FFBF3-998E-FA92-F42D-E26004D8A000}"/>
              </a:ext>
            </a:extLst>
          </p:cNvPr>
          <p:cNvSpPr/>
          <p:nvPr/>
        </p:nvSpPr>
        <p:spPr>
          <a:xfrm rot="5400000">
            <a:off x="7090534" y="3668874"/>
            <a:ext cx="801441" cy="321697"/>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8" name="Textplatzhalter 4">
            <a:extLst>
              <a:ext uri="{FF2B5EF4-FFF2-40B4-BE49-F238E27FC236}">
                <a16:creationId xmlns:a16="http://schemas.microsoft.com/office/drawing/2014/main" id="{FB796917-D9ED-D924-3146-9E80EF907915}"/>
              </a:ext>
            </a:extLst>
          </p:cNvPr>
          <p:cNvSpPr txBox="1">
            <a:spLocks/>
          </p:cNvSpPr>
          <p:nvPr/>
        </p:nvSpPr>
        <p:spPr>
          <a:xfrm>
            <a:off x="7665426" y="1417948"/>
            <a:ext cx="4135128"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b="1" dirty="0"/>
              <a:t>Please name related risks or events that might delay the project or cause it to fail</a:t>
            </a:r>
            <a:endParaRPr lang="de-DE" sz="2000" dirty="0"/>
          </a:p>
        </p:txBody>
      </p:sp>
      <p:sp>
        <p:nvSpPr>
          <p:cNvPr id="12" name="Shape 3828">
            <a:extLst>
              <a:ext uri="{FF2B5EF4-FFF2-40B4-BE49-F238E27FC236}">
                <a16:creationId xmlns:a16="http://schemas.microsoft.com/office/drawing/2014/main" id="{AE92F9FB-0ADC-BB9B-39BA-594D368C51D8}"/>
              </a:ext>
            </a:extLst>
          </p:cNvPr>
          <p:cNvSpPr/>
          <p:nvPr/>
        </p:nvSpPr>
        <p:spPr>
          <a:xfrm>
            <a:off x="7349456" y="1463692"/>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Tree>
    <p:extLst>
      <p:ext uri="{BB962C8B-B14F-4D97-AF65-F5344CB8AC3E}">
        <p14:creationId xmlns:p14="http://schemas.microsoft.com/office/powerpoint/2010/main" val="199027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a:t>Costs and </a:t>
            </a:r>
            <a:r>
              <a:rPr lang="de-DE" dirty="0" err="1"/>
              <a:t>benefits</a:t>
            </a:r>
            <a:br>
              <a:rPr lang="de-DE" dirty="0"/>
            </a:br>
            <a:r>
              <a:rPr lang="en-US" sz="2000" b="0" dirty="0"/>
              <a:t>Cost-benefit analysis for the project, compare the costs of the project with the potential benefits to the business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361719"/>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Compare aggregate costs and benefits and compute return on investment (estimate)</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graphicFrame>
        <p:nvGraphicFramePr>
          <p:cNvPr id="3" name="Tabelle 4">
            <a:extLst>
              <a:ext uri="{FF2B5EF4-FFF2-40B4-BE49-F238E27FC236}">
                <a16:creationId xmlns:a16="http://schemas.microsoft.com/office/drawing/2014/main" id="{44ECBFE6-06FB-3AE1-F8A9-4806C5DE6F64}"/>
              </a:ext>
            </a:extLst>
          </p:cNvPr>
          <p:cNvGraphicFramePr>
            <a:graphicFrameLocks noGrp="1"/>
          </p:cNvGraphicFramePr>
          <p:nvPr/>
        </p:nvGraphicFramePr>
        <p:xfrm>
          <a:off x="804015" y="1832417"/>
          <a:ext cx="7082685" cy="1752600"/>
        </p:xfrm>
        <a:graphic>
          <a:graphicData uri="http://schemas.openxmlformats.org/drawingml/2006/table">
            <a:tbl>
              <a:tblPr firstRow="1" bandRow="1">
                <a:tableStyleId>{5940675A-B579-460E-94D1-54222C63F5DA}</a:tableStyleId>
              </a:tblPr>
              <a:tblGrid>
                <a:gridCol w="1691535">
                  <a:extLst>
                    <a:ext uri="{9D8B030D-6E8A-4147-A177-3AD203B41FA5}">
                      <a16:colId xmlns:a16="http://schemas.microsoft.com/office/drawing/2014/main" val="3595361034"/>
                    </a:ext>
                  </a:extLst>
                </a:gridCol>
                <a:gridCol w="1771650">
                  <a:extLst>
                    <a:ext uri="{9D8B030D-6E8A-4147-A177-3AD203B41FA5}">
                      <a16:colId xmlns:a16="http://schemas.microsoft.com/office/drawing/2014/main" val="1208572125"/>
                    </a:ext>
                  </a:extLst>
                </a:gridCol>
                <a:gridCol w="1733550">
                  <a:extLst>
                    <a:ext uri="{9D8B030D-6E8A-4147-A177-3AD203B41FA5}">
                      <a16:colId xmlns:a16="http://schemas.microsoft.com/office/drawing/2014/main" val="2644294634"/>
                    </a:ext>
                  </a:extLst>
                </a:gridCol>
                <a:gridCol w="1885950">
                  <a:extLst>
                    <a:ext uri="{9D8B030D-6E8A-4147-A177-3AD203B41FA5}">
                      <a16:colId xmlns:a16="http://schemas.microsoft.com/office/drawing/2014/main" val="3023096171"/>
                    </a:ext>
                  </a:extLst>
                </a:gridCol>
              </a:tblGrid>
              <a:tr h="370840">
                <a:tc>
                  <a:txBody>
                    <a:bodyPr/>
                    <a:lstStyle/>
                    <a:p>
                      <a:endParaRPr lang="de-DE" b="1" dirty="0"/>
                    </a:p>
                  </a:txBody>
                  <a:tcPr>
                    <a:solidFill>
                      <a:schemeClr val="bg1">
                        <a:lumMod val="85000"/>
                      </a:schemeClr>
                    </a:solidFill>
                  </a:tcPr>
                </a:tc>
                <a:tc>
                  <a:txBody>
                    <a:bodyPr/>
                    <a:lstStyle/>
                    <a:p>
                      <a:pPr algn="ctr"/>
                      <a:r>
                        <a:rPr lang="de-DE" b="1" dirty="0" err="1"/>
                        <a:t>Objective</a:t>
                      </a:r>
                      <a:r>
                        <a:rPr lang="de-DE" b="1" dirty="0"/>
                        <a:t> (100%)</a:t>
                      </a:r>
                    </a:p>
                  </a:txBody>
                  <a:tcPr>
                    <a:solidFill>
                      <a:schemeClr val="bg1">
                        <a:lumMod val="85000"/>
                      </a:schemeClr>
                    </a:solidFill>
                  </a:tcPr>
                </a:tc>
                <a:tc>
                  <a:txBody>
                    <a:bodyPr/>
                    <a:lstStyle/>
                    <a:p>
                      <a:pPr algn="ctr"/>
                      <a:r>
                        <a:rPr lang="de-DE" b="1" dirty="0" err="1"/>
                        <a:t>Objective</a:t>
                      </a:r>
                      <a:r>
                        <a:rPr lang="de-DE" b="1" dirty="0"/>
                        <a:t> (90%)</a:t>
                      </a:r>
                    </a:p>
                  </a:txBody>
                  <a:tcPr>
                    <a:solidFill>
                      <a:schemeClr val="bg1">
                        <a:lumMod val="85000"/>
                      </a:schemeClr>
                    </a:solidFill>
                  </a:tcPr>
                </a:tc>
                <a:tc>
                  <a:txBody>
                    <a:bodyPr/>
                    <a:lstStyle/>
                    <a:p>
                      <a:pPr algn="ctr"/>
                      <a:r>
                        <a:rPr lang="de-DE" b="1" dirty="0" err="1"/>
                        <a:t>Objective</a:t>
                      </a:r>
                      <a:r>
                        <a:rPr lang="de-DE" b="1" dirty="0"/>
                        <a:t> (80%)</a:t>
                      </a:r>
                    </a:p>
                  </a:txBody>
                  <a:tcPr>
                    <a:solidFill>
                      <a:schemeClr val="bg1">
                        <a:lumMod val="85000"/>
                      </a:schemeClr>
                    </a:solidFill>
                  </a:tcPr>
                </a:tc>
                <a:extLst>
                  <a:ext uri="{0D108BD9-81ED-4DB2-BD59-A6C34878D82A}">
                    <a16:rowId xmlns:a16="http://schemas.microsoft.com/office/drawing/2014/main" val="2458077090"/>
                  </a:ext>
                </a:extLst>
              </a:tr>
              <a:tr h="370840">
                <a:tc>
                  <a:txBody>
                    <a:bodyPr/>
                    <a:lstStyle/>
                    <a:p>
                      <a:r>
                        <a:rPr lang="de-DE" sz="1300" kern="1200" dirty="0">
                          <a:solidFill>
                            <a:srgbClr val="2A4B6D"/>
                          </a:solidFill>
                          <a:latin typeface="+mn-lt"/>
                          <a:ea typeface="+mn-ea"/>
                          <a:cs typeface="+mn-cs"/>
                        </a:rPr>
                        <a:t>Total Costs</a:t>
                      </a:r>
                    </a:p>
                  </a:txBody>
                  <a:tcPr>
                    <a:noFill/>
                  </a:tcPr>
                </a:tc>
                <a:tc>
                  <a:txBody>
                    <a:bodyPr/>
                    <a:lstStyle/>
                    <a:p>
                      <a:r>
                        <a:rPr lang="de-DE" sz="1300" kern="1200" dirty="0">
                          <a:solidFill>
                            <a:srgbClr val="2A4B6D"/>
                          </a:solidFill>
                          <a:latin typeface="+mn-lt"/>
                          <a:ea typeface="+mn-ea"/>
                          <a:cs typeface="+mn-cs"/>
                        </a:rPr>
                        <a:t>-</a:t>
                      </a: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813340476"/>
                  </a:ext>
                </a:extLst>
              </a:tr>
              <a:tr h="370840">
                <a:tc>
                  <a:txBody>
                    <a:bodyPr/>
                    <a:lstStyle/>
                    <a:p>
                      <a:r>
                        <a:rPr lang="de-DE" sz="1300" kern="1200" dirty="0">
                          <a:solidFill>
                            <a:srgbClr val="2A4B6D"/>
                          </a:solidFill>
                          <a:latin typeface="+mn-lt"/>
                          <a:ea typeface="+mn-ea"/>
                          <a:cs typeface="+mn-cs"/>
                        </a:rPr>
                        <a:t>Benefits</a:t>
                      </a:r>
                    </a:p>
                  </a:txBody>
                  <a:tcPr>
                    <a:noFill/>
                  </a:tcPr>
                </a:tc>
                <a:tc>
                  <a:txBody>
                    <a:bodyPr/>
                    <a:lstStyle/>
                    <a:p>
                      <a:r>
                        <a:rPr lang="de-DE" sz="1300" kern="1200" dirty="0">
                          <a:solidFill>
                            <a:srgbClr val="2A4B6D"/>
                          </a:solidFill>
                          <a:latin typeface="+mn-lt"/>
                          <a:ea typeface="+mn-ea"/>
                          <a:cs typeface="+mn-cs"/>
                        </a:rPr>
                        <a:t>+</a:t>
                      </a:r>
                    </a:p>
                  </a:txBody>
                  <a:tcPr>
                    <a:noFill/>
                  </a:tcPr>
                </a:tc>
                <a:tc>
                  <a:txBody>
                    <a:bodyPr/>
                    <a:lstStyle/>
                    <a:p>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1435155055"/>
                  </a:ext>
                </a:extLst>
              </a:tr>
              <a:tr h="370840">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r>
                        <a:rPr lang="de-DE" sz="1300" kern="1200" dirty="0">
                          <a:solidFill>
                            <a:srgbClr val="2A4B6D"/>
                          </a:solidFill>
                          <a:latin typeface="+mn-lt"/>
                          <a:ea typeface="+mn-ea"/>
                          <a:cs typeface="+mn-cs"/>
                        </a:rPr>
                        <a:t>Benefit-</a:t>
                      </a:r>
                      <a:r>
                        <a:rPr lang="de-DE" sz="1300" kern="1200" dirty="0" err="1">
                          <a:solidFill>
                            <a:srgbClr val="2A4B6D"/>
                          </a:solidFill>
                          <a:latin typeface="+mn-lt"/>
                          <a:ea typeface="+mn-ea"/>
                          <a:cs typeface="+mn-cs"/>
                        </a:rPr>
                        <a:t>cost</a:t>
                      </a:r>
                      <a:r>
                        <a:rPr lang="de-DE" sz="1300" kern="1200" dirty="0">
                          <a:solidFill>
                            <a:srgbClr val="2A4B6D"/>
                          </a:solidFill>
                          <a:latin typeface="+mn-lt"/>
                          <a:ea typeface="+mn-ea"/>
                          <a:cs typeface="+mn-cs"/>
                        </a:rPr>
                        <a:t> </a:t>
                      </a:r>
                      <a:r>
                        <a:rPr lang="de-DE" sz="1300" kern="1200" dirty="0" err="1">
                          <a:solidFill>
                            <a:srgbClr val="2A4B6D"/>
                          </a:solidFill>
                          <a:latin typeface="+mn-lt"/>
                          <a:ea typeface="+mn-ea"/>
                          <a:cs typeface="+mn-cs"/>
                        </a:rPr>
                        <a:t>ratio</a:t>
                      </a:r>
                      <a:endParaRPr lang="de-DE" sz="1300" kern="1200" dirty="0">
                        <a:solidFill>
                          <a:srgbClr val="2A4B6D"/>
                        </a:solidFill>
                        <a:latin typeface="+mn-lt"/>
                        <a:ea typeface="+mn-ea"/>
                        <a:cs typeface="+mn-cs"/>
                      </a:endParaRPr>
                    </a:p>
                  </a:txBody>
                  <a:tcPr>
                    <a:noFill/>
                  </a:tcPr>
                </a:tc>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0" marR="0" lvl="0" indent="0" algn="l" defTabSz="914400" rtl="0" eaLnBrk="1" fontAlgn="auto" latinLnBrk="0" hangingPunct="1">
                        <a:lnSpc>
                          <a:spcPct val="110000"/>
                        </a:lnSpc>
                        <a:spcBef>
                          <a:spcPts val="600"/>
                        </a:spcBef>
                        <a:spcAft>
                          <a:spcPts val="0"/>
                        </a:spcAft>
                        <a:buClrTx/>
                        <a:buSzTx/>
                        <a:buFontTx/>
                        <a:buNone/>
                        <a:tabLst/>
                        <a:defRPr/>
                      </a:pPr>
                      <a:endParaRPr lang="de-DE" sz="1300" kern="1200" dirty="0">
                        <a:solidFill>
                          <a:srgbClr val="2A4B6D"/>
                        </a:solidFill>
                        <a:latin typeface="+mn-lt"/>
                        <a:ea typeface="+mn-ea"/>
                        <a:cs typeface="+mn-cs"/>
                      </a:endParaRPr>
                    </a:p>
                  </a:txBody>
                  <a:tcPr>
                    <a:noFill/>
                  </a:tcPr>
                </a:tc>
                <a:tc>
                  <a:txBody>
                    <a:bodyPr/>
                    <a:lstStyle/>
                    <a:p>
                      <a:pPr marL="285750" indent="-285750">
                        <a:buFont typeface="Arial" panose="020B0604020202020204" pitchFamily="34" charset="0"/>
                        <a:buChar char="•"/>
                      </a:pPr>
                      <a:endParaRPr lang="de-DE" sz="1300" kern="1200" dirty="0">
                        <a:solidFill>
                          <a:srgbClr val="2A4B6D"/>
                        </a:solidFill>
                        <a:latin typeface="+mn-lt"/>
                        <a:ea typeface="+mn-ea"/>
                        <a:cs typeface="+mn-cs"/>
                      </a:endParaRPr>
                    </a:p>
                  </a:txBody>
                  <a:tcPr>
                    <a:noFill/>
                  </a:tcPr>
                </a:tc>
                <a:extLst>
                  <a:ext uri="{0D108BD9-81ED-4DB2-BD59-A6C34878D82A}">
                    <a16:rowId xmlns:a16="http://schemas.microsoft.com/office/drawing/2014/main" val="3322041353"/>
                  </a:ext>
                </a:extLst>
              </a:tr>
            </a:tbl>
          </a:graphicData>
        </a:graphic>
      </p:graphicFrame>
    </p:spTree>
    <p:extLst>
      <p:ext uri="{BB962C8B-B14F-4D97-AF65-F5344CB8AC3E}">
        <p14:creationId xmlns:p14="http://schemas.microsoft.com/office/powerpoint/2010/main" val="158871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normAutofit fontScale="90000"/>
          </a:bodyPr>
          <a:lstStyle/>
          <a:p>
            <a:r>
              <a:rPr lang="de-DE" dirty="0" err="1"/>
              <a:t>Determine</a:t>
            </a:r>
            <a:r>
              <a:rPr lang="de-DE" dirty="0"/>
              <a:t> </a:t>
            </a:r>
            <a:r>
              <a:rPr lang="de-DE" dirty="0" err="1"/>
              <a:t>business</a:t>
            </a:r>
            <a:r>
              <a:rPr lang="de-DE" dirty="0"/>
              <a:t> </a:t>
            </a:r>
            <a:r>
              <a:rPr lang="de-DE" dirty="0" err="1"/>
              <a:t>analytics</a:t>
            </a:r>
            <a:r>
              <a:rPr lang="de-DE" dirty="0"/>
              <a:t> </a:t>
            </a:r>
            <a:r>
              <a:rPr lang="de-DE" dirty="0" err="1"/>
              <a:t>objectives</a:t>
            </a:r>
            <a:r>
              <a:rPr lang="de-DE" dirty="0"/>
              <a:t> and </a:t>
            </a:r>
            <a:r>
              <a:rPr lang="de-DE" dirty="0" err="1"/>
              <a:t>success</a:t>
            </a:r>
            <a:r>
              <a:rPr lang="de-DE" dirty="0"/>
              <a:t> </a:t>
            </a:r>
            <a:r>
              <a:rPr lang="de-DE" dirty="0" err="1"/>
              <a:t>criteria</a:t>
            </a:r>
            <a:br>
              <a:rPr lang="de-DE" dirty="0"/>
            </a:br>
            <a:r>
              <a:rPr lang="en-US" sz="2000" b="0" dirty="0"/>
              <a:t>Describe the intended outputs of the project and criteria from a </a:t>
            </a:r>
            <a:r>
              <a:rPr lang="en-US" sz="2000" b="0" u="sng" dirty="0"/>
              <a:t>technical</a:t>
            </a:r>
            <a:r>
              <a:rPr lang="en-US" sz="2000" b="0" dirty="0"/>
              <a:t> perspective</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your primary objective, from a technical /business analytics perspective and the criteria for a successful or useful outcome to the project</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3524250" y="2264229"/>
            <a:ext cx="8096780"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
        <p:nvSpPr>
          <p:cNvPr id="4" name="Rechteck 3">
            <a:extLst>
              <a:ext uri="{FF2B5EF4-FFF2-40B4-BE49-F238E27FC236}">
                <a16:creationId xmlns:a16="http://schemas.microsoft.com/office/drawing/2014/main" id="{A1B9AC54-AD0C-89BE-EDFB-B5EF9CC8667F}"/>
              </a:ext>
            </a:extLst>
          </p:cNvPr>
          <p:cNvSpPr/>
          <p:nvPr/>
        </p:nvSpPr>
        <p:spPr>
          <a:xfrm>
            <a:off x="6181866" y="2177710"/>
            <a:ext cx="2981325"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Analytics </a:t>
            </a:r>
            <a:r>
              <a:rPr lang="de-DE" sz="1200" b="1" dirty="0" err="1">
                <a:solidFill>
                  <a:schemeClr val="tx1"/>
                </a:solidFill>
              </a:rPr>
              <a:t>objectives</a:t>
            </a:r>
            <a:r>
              <a:rPr lang="de-DE" sz="1200" b="1" dirty="0">
                <a:solidFill>
                  <a:schemeClr val="tx1"/>
                </a:solidFill>
              </a:rPr>
              <a:t> and </a:t>
            </a:r>
            <a:r>
              <a:rPr lang="de-DE" sz="1200" b="1" dirty="0" err="1">
                <a:solidFill>
                  <a:schemeClr val="tx1"/>
                </a:solidFill>
              </a:rPr>
              <a:t>success</a:t>
            </a:r>
            <a:r>
              <a:rPr lang="de-DE" sz="1200" b="1" dirty="0">
                <a:solidFill>
                  <a:schemeClr val="tx1"/>
                </a:solidFill>
              </a:rPr>
              <a:t> </a:t>
            </a:r>
            <a:r>
              <a:rPr lang="de-DE" sz="1200" b="1" dirty="0" err="1">
                <a:solidFill>
                  <a:schemeClr val="tx1"/>
                </a:solidFill>
              </a:rPr>
              <a:t>criteria</a:t>
            </a:r>
            <a:endParaRPr lang="de-DE" sz="1200" b="1" dirty="0">
              <a:solidFill>
                <a:schemeClr val="tx1"/>
              </a:solidFill>
            </a:endParaRPr>
          </a:p>
        </p:txBody>
      </p:sp>
      <p:sp>
        <p:nvSpPr>
          <p:cNvPr id="3" name="Dreieck 45">
            <a:extLst>
              <a:ext uri="{FF2B5EF4-FFF2-40B4-BE49-F238E27FC236}">
                <a16:creationId xmlns:a16="http://schemas.microsoft.com/office/drawing/2014/main" id="{3A4F8F51-DE35-59DA-3E10-F845B1703273}"/>
              </a:ext>
            </a:extLst>
          </p:cNvPr>
          <p:cNvSpPr/>
          <p:nvPr/>
        </p:nvSpPr>
        <p:spPr>
          <a:xfrm rot="5400000">
            <a:off x="2899534" y="3668874"/>
            <a:ext cx="801441" cy="321697"/>
          </a:xfrm>
          <a:prstGeom prst="triangle">
            <a:avLst>
              <a:gd name="adj" fmla="val 53138"/>
            </a:avLst>
          </a:prstGeom>
          <a:solidFill>
            <a:srgbClr val="D1E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5" name="Rechteck 4">
            <a:extLst>
              <a:ext uri="{FF2B5EF4-FFF2-40B4-BE49-F238E27FC236}">
                <a16:creationId xmlns:a16="http://schemas.microsoft.com/office/drawing/2014/main" id="{B53B43A8-6FA1-48E2-C773-98191D61AD72}"/>
              </a:ext>
            </a:extLst>
          </p:cNvPr>
          <p:cNvSpPr/>
          <p:nvPr/>
        </p:nvSpPr>
        <p:spPr>
          <a:xfrm>
            <a:off x="426734" y="2264229"/>
            <a:ext cx="2649525" cy="3497496"/>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400" dirty="0" err="1">
                <a:solidFill>
                  <a:srgbClr val="2A4B6D"/>
                </a:solidFill>
              </a:rPr>
              <a:t>tbd</a:t>
            </a:r>
            <a:endParaRPr lang="de-DE" sz="1400" dirty="0">
              <a:solidFill>
                <a:srgbClr val="2A4B6D"/>
              </a:solidFill>
            </a:endParaRPr>
          </a:p>
        </p:txBody>
      </p:sp>
      <p:sp>
        <p:nvSpPr>
          <p:cNvPr id="7" name="Rechteck 6">
            <a:extLst>
              <a:ext uri="{FF2B5EF4-FFF2-40B4-BE49-F238E27FC236}">
                <a16:creationId xmlns:a16="http://schemas.microsoft.com/office/drawing/2014/main" id="{320A0376-7540-178B-82A3-35BF54AD8F52}"/>
              </a:ext>
            </a:extLst>
          </p:cNvPr>
          <p:cNvSpPr/>
          <p:nvPr/>
        </p:nvSpPr>
        <p:spPr>
          <a:xfrm>
            <a:off x="1006615" y="2177710"/>
            <a:ext cx="1507986" cy="20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r>
              <a:rPr lang="de-DE" sz="1200" b="1" dirty="0">
                <a:solidFill>
                  <a:schemeClr val="tx1"/>
                </a:solidFill>
              </a:rPr>
              <a:t>Business </a:t>
            </a:r>
            <a:r>
              <a:rPr lang="de-DE" sz="1200" b="1" dirty="0" err="1">
                <a:solidFill>
                  <a:schemeClr val="tx1"/>
                </a:solidFill>
              </a:rPr>
              <a:t>objectives</a:t>
            </a:r>
            <a:endParaRPr lang="de-DE" sz="1200" b="1" dirty="0">
              <a:solidFill>
                <a:schemeClr val="tx1"/>
              </a:solidFill>
            </a:endParaRPr>
          </a:p>
        </p:txBody>
      </p:sp>
    </p:spTree>
    <p:extLst>
      <p:ext uri="{BB962C8B-B14F-4D97-AF65-F5344CB8AC3E}">
        <p14:creationId xmlns:p14="http://schemas.microsoft.com/office/powerpoint/2010/main" val="251118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5EA07-CDD1-50F5-6231-F3A5EFE3A13B}"/>
              </a:ext>
            </a:extLst>
          </p:cNvPr>
          <p:cNvSpPr>
            <a:spLocks noGrp="1"/>
          </p:cNvSpPr>
          <p:nvPr>
            <p:ph type="title"/>
          </p:nvPr>
        </p:nvSpPr>
        <p:spPr/>
        <p:txBody>
          <a:bodyPr/>
          <a:lstStyle/>
          <a:p>
            <a:r>
              <a:rPr lang="de-DE" dirty="0" err="1"/>
              <a:t>Produce</a:t>
            </a:r>
            <a:r>
              <a:rPr lang="de-DE" dirty="0"/>
              <a:t> </a:t>
            </a:r>
            <a:r>
              <a:rPr lang="de-DE" dirty="0" err="1"/>
              <a:t>project</a:t>
            </a:r>
            <a:r>
              <a:rPr lang="de-DE" dirty="0"/>
              <a:t> plan</a:t>
            </a:r>
            <a:br>
              <a:rPr lang="de-DE" dirty="0"/>
            </a:br>
            <a:r>
              <a:rPr lang="en-US" sz="2000" b="0" dirty="0"/>
              <a:t>Describe the intended plan for achieving the business analytics goals</a:t>
            </a:r>
            <a:endParaRPr lang="de-DE" sz="2000" b="0" dirty="0"/>
          </a:p>
        </p:txBody>
      </p:sp>
      <p:sp>
        <p:nvSpPr>
          <p:cNvPr id="9" name="Textplatzhalter 4">
            <a:extLst>
              <a:ext uri="{FF2B5EF4-FFF2-40B4-BE49-F238E27FC236}">
                <a16:creationId xmlns:a16="http://schemas.microsoft.com/office/drawing/2014/main" id="{16CE68DC-4756-DDD3-0C96-55DA1AA5831F}"/>
              </a:ext>
            </a:extLst>
          </p:cNvPr>
          <p:cNvSpPr txBox="1">
            <a:spLocks/>
          </p:cNvSpPr>
          <p:nvPr/>
        </p:nvSpPr>
        <p:spPr>
          <a:xfrm>
            <a:off x="742703" y="1398604"/>
            <a:ext cx="10878327" cy="649111"/>
          </a:xfrm>
          <a:prstGeom prst="rect">
            <a:avLst/>
          </a:prstGeom>
        </p:spPr>
        <p:txBody>
          <a:bodyPr/>
          <a:lstStyle>
            <a:lvl1pPr marL="0" marR="0" indent="0" algn="l" defTabSz="914400" rtl="0" eaLnBrk="1" fontAlgn="auto" latinLnBrk="0" hangingPunct="1">
              <a:lnSpc>
                <a:spcPct val="106000"/>
              </a:lnSpc>
              <a:spcBef>
                <a:spcPts val="0"/>
              </a:spcBef>
              <a:spcAft>
                <a:spcPts val="0"/>
              </a:spcAft>
              <a:buClr>
                <a:prstClr val="black"/>
              </a:buClr>
              <a:buSzPct val="90000"/>
              <a:buFontTx/>
              <a:buNone/>
              <a:tabLst/>
              <a:defRPr sz="1800" kern="1200">
                <a:solidFill>
                  <a:schemeClr val="tx1"/>
                </a:solidFill>
                <a:latin typeface="+mn-lt"/>
                <a:ea typeface="+mn-ea"/>
                <a:cs typeface="+mn-cs"/>
              </a:defRPr>
            </a:lvl1pPr>
            <a:lvl2pPr marL="179388" marR="0" indent="-179388" algn="l" defTabSz="914400" rtl="0" eaLnBrk="1" fontAlgn="auto" latinLnBrk="0" hangingPunct="1">
              <a:lnSpc>
                <a:spcPct val="106000"/>
              </a:lnSpc>
              <a:spcBef>
                <a:spcPts val="0"/>
              </a:spcBef>
              <a:spcAft>
                <a:spcPts val="0"/>
              </a:spcAft>
              <a:buClrTx/>
              <a:buSzPct val="90000"/>
              <a:buFont typeface="Wingdings" panose="05000000000000000000" pitchFamily="2" charset="2"/>
              <a:buChar char="§"/>
              <a:tabLst/>
              <a:defRPr sz="1800" kern="1200">
                <a:solidFill>
                  <a:schemeClr val="tx1"/>
                </a:solidFill>
                <a:latin typeface="+mn-lt"/>
                <a:ea typeface="+mn-ea"/>
                <a:cs typeface="+mn-cs"/>
              </a:defRPr>
            </a:lvl2pPr>
            <a:lvl3pPr marL="358775" marR="0" indent="-179388" algn="l" defTabSz="358775" rtl="0" eaLnBrk="1" fontAlgn="auto" latinLnBrk="0" hangingPunct="1">
              <a:lnSpc>
                <a:spcPct val="106000"/>
              </a:lnSpc>
              <a:spcBef>
                <a:spcPts val="0"/>
              </a:spcBef>
              <a:spcAft>
                <a:spcPts val="0"/>
              </a:spcAft>
              <a:buClrTx/>
              <a:buSzPct val="90000"/>
              <a:buFont typeface="Porsche News Gothic" panose="02000400000000000000" pitchFamily="2" charset="0"/>
              <a:buChar char="•"/>
              <a:tabLst/>
              <a:defRPr sz="1800" kern="1200">
                <a:solidFill>
                  <a:schemeClr val="tx1"/>
                </a:solidFill>
                <a:latin typeface="+mn-lt"/>
                <a:ea typeface="+mn-ea"/>
                <a:cs typeface="+mn-cs"/>
              </a:defRPr>
            </a:lvl3pPr>
            <a:lvl4pPr marL="538163" marR="0" indent="-179388" algn="l" defTabSz="538163" rtl="0" eaLnBrk="1" fontAlgn="auto" latinLnBrk="0" hangingPunct="1">
              <a:lnSpc>
                <a:spcPct val="106000"/>
              </a:lnSpc>
              <a:spcBef>
                <a:spcPts val="0"/>
              </a:spcBef>
              <a:spcAft>
                <a:spcPts val="0"/>
              </a:spcAft>
              <a:buClrTx/>
              <a:buSzPct val="90000"/>
              <a:buFont typeface="Symbol" panose="05050102010706020507" pitchFamily="18" charset="2"/>
              <a:buChar char="-"/>
              <a:tabLst/>
              <a:defRPr sz="1800" kern="1200">
                <a:solidFill>
                  <a:schemeClr val="tx1"/>
                </a:solidFill>
                <a:latin typeface="+mn-lt"/>
                <a:ea typeface="+mn-ea"/>
                <a:cs typeface="+mn-cs"/>
              </a:defRPr>
            </a:lvl4pPr>
            <a:lvl5pPr marL="720000" marR="0" indent="-179388" algn="l" defTabSz="71755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a:solidFill>
                  <a:schemeClr val="tx1"/>
                </a:solidFill>
                <a:latin typeface="+mn-lt"/>
                <a:ea typeface="+mn-ea"/>
                <a:cs typeface="+mn-cs"/>
              </a:defRPr>
            </a:lvl5pPr>
            <a:lvl6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6pPr>
            <a:lvl7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7pPr>
            <a:lvl8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8pPr>
            <a:lvl9pPr marL="898525" marR="0" indent="-180975" algn="l" defTabSz="914400" rtl="0" eaLnBrk="1" fontAlgn="auto" latinLnBrk="0" hangingPunct="1">
              <a:lnSpc>
                <a:spcPct val="106000"/>
              </a:lnSpc>
              <a:spcBef>
                <a:spcPts val="0"/>
              </a:spcBef>
              <a:spcAft>
                <a:spcPts val="0"/>
              </a:spcAft>
              <a:buClrTx/>
              <a:buSzPct val="90000"/>
              <a:buFont typeface="NewsGoth for Porsche Com" pitchFamily="34" charset="0"/>
              <a:buChar char="•"/>
              <a:tabLst/>
              <a:defRPr sz="1800" kern="1200" baseline="0">
                <a:solidFill>
                  <a:schemeClr val="tx1"/>
                </a:solidFill>
                <a:latin typeface="+mn-lt"/>
                <a:ea typeface="+mn-ea"/>
                <a:cs typeface="+mn-cs"/>
              </a:defRPr>
            </a:lvl9pPr>
          </a:lstStyle>
          <a:p>
            <a:r>
              <a:rPr lang="en-US" sz="1918" b="1" dirty="0"/>
              <a:t>Describe the intended plan for achieving the data mining goals and thereby achieving the business goals.</a:t>
            </a:r>
            <a:endParaRPr lang="de-DE" sz="2158" dirty="0"/>
          </a:p>
        </p:txBody>
      </p:sp>
      <p:sp>
        <p:nvSpPr>
          <p:cNvPr id="10" name="Shape 3828">
            <a:extLst>
              <a:ext uri="{FF2B5EF4-FFF2-40B4-BE49-F238E27FC236}">
                <a16:creationId xmlns:a16="http://schemas.microsoft.com/office/drawing/2014/main" id="{F4F0C450-2F30-FE62-D2BA-8E8C91309685}"/>
              </a:ext>
            </a:extLst>
          </p:cNvPr>
          <p:cNvSpPr/>
          <p:nvPr/>
        </p:nvSpPr>
        <p:spPr>
          <a:xfrm>
            <a:off x="426734" y="1444348"/>
            <a:ext cx="315969" cy="31597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ln/>
        </p:spPr>
        <p:style>
          <a:lnRef idx="2">
            <a:schemeClr val="dk1"/>
          </a:lnRef>
          <a:fillRef idx="1">
            <a:schemeClr val="lt1"/>
          </a:fillRef>
          <a:effectRef idx="0">
            <a:schemeClr val="dk1"/>
          </a:effectRef>
          <a:fontRef idx="minor">
            <a:schemeClr val="dk1"/>
          </a:fontRef>
        </p:style>
        <p:txBody>
          <a:bodyPr lIns="30480" rIns="3048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1pPr>
            <a:lvl2pPr marL="0" marR="0" indent="1143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2pPr>
            <a:lvl3pPr marL="0" marR="0" indent="2286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3pPr>
            <a:lvl4pPr marL="0" marR="0" indent="3429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4pPr>
            <a:lvl5pPr marL="0" marR="0" indent="4572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5pPr>
            <a:lvl6pPr marL="0" marR="0" indent="5715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6pPr>
            <a:lvl7pPr marL="0" marR="0" indent="6858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7pPr>
            <a:lvl8pPr marL="0" marR="0" indent="8001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8pPr>
            <a:lvl9pPr marL="0" marR="0" indent="914400" algn="ctr" defTabSz="410766" rtl="0" fontAlgn="auto" latinLnBrk="0" hangingPunct="0">
              <a:lnSpc>
                <a:spcPct val="120000"/>
              </a:lnSpc>
              <a:spcBef>
                <a:spcPts val="0"/>
              </a:spcBef>
              <a:spcAft>
                <a:spcPts val="0"/>
              </a:spcAft>
              <a:buClrTx/>
              <a:buSzTx/>
              <a:buFontTx/>
              <a:buNone/>
              <a:tabLst/>
              <a:defRPr kumimoji="0" sz="1200" b="0" i="0" u="none" strike="noStrike" cap="none" spc="0" normalizeH="0" baseline="0">
                <a:ln>
                  <a:noFill/>
                </a:ln>
                <a:solidFill>
                  <a:srgbClr val="0F1113"/>
                </a:solidFill>
                <a:effectLst/>
                <a:uFillTx/>
                <a:latin typeface="Open Sans"/>
                <a:ea typeface="Open Sans"/>
                <a:cs typeface="Open Sans"/>
                <a:sym typeface="Open Sans"/>
              </a:defRPr>
            </a:lvl9pPr>
          </a:lstStyle>
          <a:p>
            <a:pPr>
              <a:lnSpc>
                <a:spcPct val="100000"/>
              </a:lnSpc>
              <a:defRPr sz="3000">
                <a:solidFill>
                  <a:srgbClr val="FFFFFF"/>
                </a:solidFill>
              </a:defRPr>
            </a:pPr>
            <a:endParaRPr lang="de-DE" sz="1999" dirty="0">
              <a:latin typeface="Porsche Next TT" panose="020B0504020101010102" pitchFamily="34" charset="0"/>
              <a:cs typeface="Porsche Next TT" panose="020B0504020101010102" pitchFamily="34" charset="0"/>
            </a:endParaRPr>
          </a:p>
        </p:txBody>
      </p:sp>
      <p:sp>
        <p:nvSpPr>
          <p:cNvPr id="11" name="Rechteck 10">
            <a:extLst>
              <a:ext uri="{FF2B5EF4-FFF2-40B4-BE49-F238E27FC236}">
                <a16:creationId xmlns:a16="http://schemas.microsoft.com/office/drawing/2014/main" id="{D01D0C7E-9B00-879A-AD01-AC7DA19D8269}"/>
              </a:ext>
            </a:extLst>
          </p:cNvPr>
          <p:cNvSpPr/>
          <p:nvPr/>
        </p:nvSpPr>
        <p:spPr>
          <a:xfrm>
            <a:off x="742703" y="1864178"/>
            <a:ext cx="10878327" cy="382802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lgn="l">
              <a:lnSpc>
                <a:spcPct val="110000"/>
              </a:lnSpc>
              <a:spcBef>
                <a:spcPts val="600"/>
              </a:spcBef>
              <a:buFont typeface="Arial" panose="020B0604020202020204" pitchFamily="34" charset="0"/>
              <a:buChar char="•"/>
            </a:pPr>
            <a:r>
              <a:rPr lang="de-DE" sz="1300" dirty="0" err="1">
                <a:solidFill>
                  <a:srgbClr val="2A4B6D"/>
                </a:solidFill>
              </a:rPr>
              <a:t>tbd</a:t>
            </a:r>
            <a:endParaRPr lang="de-DE" sz="1300" b="1" dirty="0">
              <a:solidFill>
                <a:srgbClr val="2A4B6D"/>
              </a:solidFill>
            </a:endParaRPr>
          </a:p>
        </p:txBody>
      </p:sp>
    </p:spTree>
    <p:extLst>
      <p:ext uri="{BB962C8B-B14F-4D97-AF65-F5344CB8AC3E}">
        <p14:creationId xmlns:p14="http://schemas.microsoft.com/office/powerpoint/2010/main" val="1796276913"/>
      </p:ext>
    </p:extLst>
  </p:cSld>
  <p:clrMapOvr>
    <a:masterClrMapping/>
  </p:clrMapOvr>
</p:sld>
</file>

<file path=ppt/theme/theme1.xml><?xml version="1.0" encoding="utf-8"?>
<a:theme xmlns:a="http://schemas.openxmlformats.org/drawingml/2006/main" name="business_data_analytic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Words>
  <Application>Microsoft Office PowerPoint</Application>
  <PresentationFormat>Breitbild</PresentationFormat>
  <Paragraphs>256</Paragraphs>
  <Slides>31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Arial</vt:lpstr>
      <vt:lpstr>Calibri</vt:lpstr>
      <vt:lpstr>Calibri Light</vt:lpstr>
      <vt:lpstr>Porsche Next TT</vt:lpstr>
      <vt:lpstr>Symbol</vt:lpstr>
      <vt:lpstr>Wingdings</vt:lpstr>
      <vt:lpstr>business_data_analytics</vt:lpstr>
      <vt:lpstr>Business Data Analytics Powerpoint slides to support you during your business data analytics projects</vt:lpstr>
      <vt:lpstr>Objective for today: Business Understanding Understand the project objectives, define business problems and preliminary plan to achieve the objectives</vt:lpstr>
      <vt:lpstr>Business background: Synch of ideas and expectations Let's set out your personal expectations of the project in advance</vt:lpstr>
      <vt:lpstr>Determine business objectives and success criteria Record the information that is known about the organization’s business situation.</vt:lpstr>
      <vt:lpstr>Inventory of resources Identify resources, constraints, assumptions and other factors that should be considered</vt:lpstr>
      <vt:lpstr>Requirements, assumptions and constraints Identify resources, constraints, assumptions and other factors that should be considered</vt:lpstr>
      <vt:lpstr>Costs and benefits Cost-benefit analysis for the project, compare the costs of the project with the potential benefits to the business</vt:lpstr>
      <vt:lpstr>Determine business analytics objectives and success criteria Describe the intended outputs of the project and criteria from a technical perspective</vt:lpstr>
      <vt:lpstr>Produce project plan Describe the intended plan for achieving the business analytics goals</vt:lpstr>
      <vt:lpstr>Define potential team members, tools and techniques Initial assessment of a potential team providing tools and techniques that should be performed</vt:lpstr>
      <vt:lpstr>Management One-Pager </vt:lpstr>
      <vt:lpstr>Outlook and next steps</vt:lpstr>
      <vt:lpstr>Objective for today: Business Data Understanding Understand the project-related data sources, describe and explore data and validate the data quality</vt:lpstr>
      <vt:lpstr>Initial data - overview Acquire the data (or access to the data) listed in the project resources</vt:lpstr>
      <vt:lpstr>Findings data extraction Recorded problems encountered and any resolutions achieved</vt:lpstr>
      <vt:lpstr>Dataset &lt;name&gt; Preview</vt:lpstr>
      <vt:lpstr>Describe data Examine the “gross” or “surface” properties of the acquired data and report on the results</vt:lpstr>
      <vt:lpstr>Findings from EDA Report findings from the explorative data analysis using querying, visualization, and reporting techniques</vt:lpstr>
      <vt:lpstr>Objective for today: Business Understanding Understand the project objectives, define business problems and preliminary plan to achieve the objectives</vt:lpstr>
      <vt:lpstr>Select data Decide on the data to be used for analysis</vt:lpstr>
      <vt:lpstr>Data Cleaning Report Overview of the most relevant steps to clean the different datasets</vt:lpstr>
      <vt:lpstr>Data and feature construction report Overview of the most relevant steps to create new data (observations and features)</vt:lpstr>
      <vt:lpstr>Final Dataset &lt;name&gt; Preview</vt:lpstr>
      <vt:lpstr>Objective for today: Modelling Describe the modelling process and results</vt:lpstr>
      <vt:lpstr>Overview model performance Overview of the most models and performance indicators (e.g. accuracy, precision, recall etc.)</vt:lpstr>
      <vt:lpstr>Objective for today: Evaluation Assess the degree to which the model meets the business objectives and decide the next steps</vt:lpstr>
      <vt:lpstr>PowerPoint-Präsentation</vt:lpstr>
      <vt:lpstr>Possible next steps Overview of possible relevant steps or actions</vt:lpstr>
      <vt:lpstr>Outlook and next steps</vt:lpstr>
      <vt:lpstr>Objective for today: Deployment Provide the findings of your project in form of a business data analytics solution to your customers</vt:lpstr>
      <vt:lpstr>Outlook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Dominik Jung</dc:creator>
  <cp:lastModifiedBy>Jung, Dominik, Dr. (VAQ3)</cp:lastModifiedBy>
  <cp:revision>27</cp:revision>
  <dcterms:created xsi:type="dcterms:W3CDTF">2023-06-09T14:39:47Z</dcterms:created>
  <dcterms:modified xsi:type="dcterms:W3CDTF">2024-03-19T09:39:12Z</dcterms:modified>
</cp:coreProperties>
</file>