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1" r:id="rId2"/>
    <p:sldId id="267" r:id="rId3"/>
    <p:sldId id="264" r:id="rId4"/>
    <p:sldId id="272" r:id="rId5"/>
    <p:sldId id="273" r:id="rId6"/>
    <p:sldId id="274" r:id="rId7"/>
    <p:sldId id="276" r:id="rId8"/>
    <p:sldId id="256" r:id="rId9"/>
    <p:sldId id="257" r:id="rId10"/>
    <p:sldId id="304" r:id="rId11"/>
    <p:sldId id="280" r:id="rId12"/>
    <p:sldId id="278" r:id="rId13"/>
    <p:sldId id="281" r:id="rId14"/>
    <p:sldId id="298" r:id="rId15"/>
    <p:sldId id="300" r:id="rId16"/>
    <p:sldId id="299" r:id="rId17"/>
    <p:sldId id="301" r:id="rId18"/>
    <p:sldId id="285" r:id="rId19"/>
    <p:sldId id="306" r:id="rId20"/>
    <p:sldId id="307" r:id="rId21"/>
    <p:sldId id="303" r:id="rId22"/>
    <p:sldId id="290" r:id="rId23"/>
    <p:sldId id="308" r:id="rId24"/>
    <p:sldId id="309" r:id="rId25"/>
    <p:sldId id="305" r:id="rId26"/>
    <p:sldId id="288" r:id="rId27"/>
    <p:sldId id="302" r:id="rId28"/>
    <p:sldId id="286" r:id="rId29"/>
    <p:sldId id="287" r:id="rId30"/>
    <p:sldId id="294" r:id="rId31"/>
    <p:sldId id="279" r:id="rId32"/>
    <p:sldId id="289" r:id="rId33"/>
    <p:sldId id="282" r:id="rId34"/>
    <p:sldId id="283" r:id="rId35"/>
    <p:sldId id="284" r:id="rId36"/>
    <p:sldId id="295" r:id="rId37"/>
    <p:sldId id="296" r:id="rId38"/>
    <p:sldId id="258" r:id="rId3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B3C1-2D13-4C7A-A339-A38C581E6B1E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C5C46-FC52-4142-AB61-5BE05D976C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47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0EE9B9-37AA-47F5-A0A0-8E3A3CA4DFAC}" type="slidenum">
              <a:rPr lang="en-US" altLang="hu-HU" sz="1200" b="0">
                <a:latin typeface="Times New Roman" panose="02020603050405020304" pitchFamily="18" charset="0"/>
              </a:rPr>
              <a:pPr/>
              <a:t>5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6486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4C07D7-B6B5-4F9A-A5DD-5471A9FB067C}" type="slidenum">
              <a:rPr lang="en-US" altLang="hu-HU" sz="1200" b="0">
                <a:latin typeface="Times New Roman" panose="02020603050405020304" pitchFamily="18" charset="0"/>
              </a:rPr>
              <a:pPr/>
              <a:t>6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7729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EAE9F4-721E-407E-B266-EDC820525E28}" type="slidenum">
              <a:rPr lang="en-US" altLang="hu-HU" sz="1200" b="0">
                <a:latin typeface="Times New Roman" panose="02020603050405020304" pitchFamily="18" charset="0"/>
              </a:rPr>
              <a:pPr/>
              <a:t>7</a:t>
            </a:fld>
            <a:endParaRPr lang="en-US" altLang="hu-HU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8516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527CC3-301C-459F-BEC2-D7CCE4A20CF5}" type="slidenum">
              <a:rPr lang="en-US" altLang="hu-HU" smtClean="0"/>
              <a:pPr/>
              <a:t>15</a:t>
            </a:fld>
            <a:endParaRPr lang="en-US" altLang="hu-H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8023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865DEF-BFA3-4CC4-BCD0-8D821B05DFC2}" type="slidenum">
              <a:rPr lang="en-US" altLang="hu-HU" smtClean="0"/>
              <a:pPr/>
              <a:t>16</a:t>
            </a:fld>
            <a:endParaRPr lang="en-US" altLang="hu-H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9139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5C0462-04BA-48F6-B942-3F1CECEC614E}" type="slidenum">
              <a:rPr lang="en-US" altLang="hu-HU" smtClean="0"/>
              <a:pPr/>
              <a:t>17</a:t>
            </a:fld>
            <a:endParaRPr lang="en-US" altLang="hu-H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668632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7DC584-2EF6-48AA-8BBF-EB7F97BD3DAB}" type="slidenum">
              <a:rPr lang="en-US" altLang="hu-HU" smtClean="0"/>
              <a:pPr/>
              <a:t>21</a:t>
            </a:fld>
            <a:endParaRPr lang="en-US" altLang="hu-H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36584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582DC5-619B-47B0-8BCF-E0F755E149C5}" type="slidenum">
              <a:rPr lang="en-US" altLang="hu-HU" smtClean="0"/>
              <a:pPr/>
              <a:t>27</a:t>
            </a:fld>
            <a:endParaRPr lang="en-US" altLang="hu-H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286009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11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531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223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6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022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45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72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9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26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02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6035-D712-4C91-81EC-35C7F570F23C}" type="datetimeFigureOut">
              <a:rPr lang="hu-HU" smtClean="0"/>
              <a:t>2023. 09. 10.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A7C6F-FDFA-473A-95AE-2EB8E1F069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386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server\c$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100905"/>
            <a:ext cx="12192000" cy="14953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/>
              <a:t>DNS</a:t>
            </a:r>
            <a:endParaRPr lang="hu-HU" sz="3200" b="1" dirty="0"/>
          </a:p>
          <a:p>
            <a:pPr marL="0" indent="0" algn="ctr">
              <a:buNone/>
            </a:pPr>
            <a:r>
              <a:rPr lang="hu-HU" sz="3200" dirty="0"/>
              <a:t>Domain </a:t>
            </a:r>
            <a:r>
              <a:rPr lang="hu-HU" sz="3200" dirty="0" err="1"/>
              <a:t>Name</a:t>
            </a:r>
            <a:r>
              <a:rPr lang="hu-HU" sz="3200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371118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75" y="0"/>
            <a:ext cx="10799224" cy="67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2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/>
          <p:cNvSpPr>
            <a:spLocks noGrp="1"/>
          </p:cNvSpPr>
          <p:nvPr>
            <p:ph type="title"/>
          </p:nvPr>
        </p:nvSpPr>
        <p:spPr>
          <a:xfrm>
            <a:off x="0" y="1687461"/>
            <a:ext cx="12191999" cy="11627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dirty="0"/>
              <a:t>DNS szerepkör telepítése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57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3" t="5015" r="1633"/>
          <a:stretch/>
        </p:blipFill>
        <p:spPr>
          <a:xfrm>
            <a:off x="401555" y="427837"/>
            <a:ext cx="5704114" cy="651405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7" t="2583" r="1246"/>
          <a:stretch/>
        </p:blipFill>
        <p:spPr>
          <a:xfrm>
            <a:off x="6339562" y="177171"/>
            <a:ext cx="5595457" cy="6680829"/>
          </a:xfrm>
          <a:prstGeom prst="rect">
            <a:avLst/>
          </a:prstGeom>
        </p:spPr>
      </p:pic>
      <p:sp>
        <p:nvSpPr>
          <p:cNvPr id="2" name="Ellipszis 1">
            <a:extLst>
              <a:ext uri="{FF2B5EF4-FFF2-40B4-BE49-F238E27FC236}">
                <a16:creationId xmlns:a16="http://schemas.microsoft.com/office/drawing/2014/main" xmlns="" id="{20114BB7-B319-4462-9F0E-D4ACEF67436A}"/>
              </a:ext>
            </a:extLst>
          </p:cNvPr>
          <p:cNvSpPr/>
          <p:nvPr/>
        </p:nvSpPr>
        <p:spPr>
          <a:xfrm>
            <a:off x="4237892" y="5451231"/>
            <a:ext cx="1547446" cy="5451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xmlns="" id="{D3890A7E-34D5-4911-AD07-DCFA8A1EF2F5}"/>
              </a:ext>
            </a:extLst>
          </p:cNvPr>
          <p:cNvSpPr/>
          <p:nvPr/>
        </p:nvSpPr>
        <p:spPr>
          <a:xfrm>
            <a:off x="7600720" y="35426"/>
            <a:ext cx="2950048" cy="784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1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5" t="6304" r="1747" b="2959"/>
          <a:stretch/>
        </p:blipFill>
        <p:spPr>
          <a:xfrm>
            <a:off x="0" y="525293"/>
            <a:ext cx="9309370" cy="6264613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339913" y="2688103"/>
            <a:ext cx="4683211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sz="4000" dirty="0"/>
              <a:t>DNS kezelő:</a:t>
            </a:r>
          </a:p>
          <a:p>
            <a:pPr algn="ctr"/>
            <a:r>
              <a:rPr lang="hu-HU" sz="4000" dirty="0"/>
              <a:t>Nézet menü /</a:t>
            </a:r>
          </a:p>
          <a:p>
            <a:pPr algn="ctr"/>
            <a:r>
              <a:rPr lang="hu-HU" sz="4000" dirty="0"/>
              <a:t> speciális</a:t>
            </a:r>
          </a:p>
        </p:txBody>
      </p:sp>
    </p:spTree>
    <p:extLst>
      <p:ext uri="{BB962C8B-B14F-4D97-AF65-F5344CB8AC3E}">
        <p14:creationId xmlns:p14="http://schemas.microsoft.com/office/powerpoint/2010/main" val="349816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9025" y="3896949"/>
            <a:ext cx="8900160" cy="2706624"/>
          </a:xfrm>
        </p:spPr>
        <p:txBody>
          <a:bodyPr/>
          <a:lstStyle/>
          <a:p>
            <a:pPr marL="0" indent="0">
              <a:buNone/>
            </a:pPr>
            <a:r>
              <a:rPr lang="hu-HU" b="1" dirty="0"/>
              <a:t>Zóna</a:t>
            </a:r>
          </a:p>
          <a:p>
            <a:r>
              <a:rPr lang="hu-HU" dirty="0"/>
              <a:t>a legkisebb adminisztrációs egység</a:t>
            </a:r>
          </a:p>
          <a:p>
            <a:r>
              <a:rPr lang="hu-HU" dirty="0"/>
              <a:t>egy vagy több tartomány tartozhat hozzá</a:t>
            </a:r>
          </a:p>
          <a:p>
            <a:r>
              <a:rPr lang="hu-HU" dirty="0"/>
              <a:t>gyökere egy tartománycsomópont</a:t>
            </a:r>
          </a:p>
          <a:p>
            <a:r>
              <a:rPr lang="hu-HU" dirty="0"/>
              <a:t>file formájában jelennek meg (</a:t>
            </a:r>
            <a:r>
              <a:rPr lang="hu-HU" dirty="0" err="1"/>
              <a:t>zonefile</a:t>
            </a:r>
            <a:r>
              <a:rPr lang="hu-HU" dirty="0"/>
              <a:t>: egy zóna = egy file)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105" y="350086"/>
            <a:ext cx="6805864" cy="391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053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3938" y="268811"/>
            <a:ext cx="11770812" cy="1325563"/>
          </a:xfrm>
        </p:spPr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hu-HU" altLang="hu-HU" sz="3200" dirty="0"/>
              <a:t>A </a:t>
            </a:r>
            <a:r>
              <a:rPr lang="hu-HU" altLang="hu-HU" sz="3200"/>
              <a:t>Zóna fájl helye: </a:t>
            </a:r>
            <a:r>
              <a:rPr lang="hu-HU" altLang="hu-HU" dirty="0"/>
              <a:t/>
            </a:r>
            <a:br>
              <a:rPr lang="hu-HU" altLang="hu-HU" dirty="0"/>
            </a:br>
            <a:r>
              <a:rPr lang="hu-HU" altLang="hu-HU" dirty="0"/>
              <a:t>				</a:t>
            </a:r>
            <a:r>
              <a:rPr lang="hu-HU" altLang="hu-HU" sz="2800" dirty="0"/>
              <a:t>C:\windows\system32\dns\</a:t>
            </a:r>
            <a:r>
              <a:rPr lang="hu-HU" altLang="hu-HU" sz="2800" i="1" dirty="0"/>
              <a:t>zónaNeve</a:t>
            </a:r>
            <a:r>
              <a:rPr lang="hu-HU" altLang="hu-HU" sz="2800" dirty="0"/>
              <a:t>.dns</a:t>
            </a:r>
            <a:r>
              <a:rPr lang="en-US" altLang="hu-HU" dirty="0"/>
              <a:t/>
            </a:r>
            <a:br>
              <a:rPr lang="en-US" altLang="hu-HU" dirty="0"/>
            </a:br>
            <a:endParaRPr lang="en-US" altLang="hu-HU" dirty="0"/>
          </a:p>
        </p:txBody>
      </p:sp>
      <p:sp>
        <p:nvSpPr>
          <p:cNvPr id="20484" name="Dia számának helye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7F845F-ED53-4ECC-9BDB-C30A62B5B002}" type="slidenum">
              <a:rPr lang="en-US" altLang="hu-HU">
                <a:latin typeface="Arial Black" panose="020B0A04020102020204" pitchFamily="34" charset="0"/>
              </a:rPr>
              <a:pPr/>
              <a:t>15</a:t>
            </a:fld>
            <a:endParaRPr lang="en-US" altLang="hu-HU">
              <a:latin typeface="Arial Black" panose="020B0A04020102020204" pitchFamily="34" charset="0"/>
            </a:endParaRP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81672" y="4941888"/>
            <a:ext cx="4500563" cy="1687512"/>
          </a:xfrm>
          <a:prstGeom prst="ellipse">
            <a:avLst/>
          </a:prstGeom>
          <a:solidFill>
            <a:srgbClr val="C8CAA4"/>
          </a:solidFill>
          <a:ln w="9525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Zóna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10259" y="3800476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b="1">
                <a:latin typeface="Arial Narrow" panose="020B0606020202030204" pitchFamily="34" charset="0"/>
              </a:rPr>
              <a:t>DNS S</a:t>
            </a:r>
            <a:r>
              <a:rPr lang="hu-HU" altLang="hu-HU" b="1">
                <a:latin typeface="Arial Narrow" panose="020B0606020202030204" pitchFamily="34" charset="0"/>
              </a:rPr>
              <a:t>z</a:t>
            </a:r>
            <a:r>
              <a:rPr lang="en-US" altLang="hu-HU" b="1">
                <a:latin typeface="Arial Narrow" panose="020B0606020202030204" pitchFamily="34" charset="0"/>
              </a:rPr>
              <a:t>erver</a:t>
            </a:r>
          </a:p>
        </p:txBody>
      </p:sp>
      <p:grpSp>
        <p:nvGrpSpPr>
          <p:cNvPr id="20488" name="Group 7"/>
          <p:cNvGrpSpPr>
            <a:grpSpLocks/>
          </p:cNvGrpSpPr>
          <p:nvPr/>
        </p:nvGrpSpPr>
        <p:grpSpPr bwMode="auto">
          <a:xfrm>
            <a:off x="1454784" y="4111625"/>
            <a:ext cx="1331912" cy="2152650"/>
            <a:chOff x="934" y="830"/>
            <a:chExt cx="626" cy="1012"/>
          </a:xfrm>
        </p:grpSpPr>
        <p:sp>
          <p:nvSpPr>
            <p:cNvPr id="20497" name="Freeform 8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0498" name="Group 9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0499" name="Freeform 10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0" name="Freeform 11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1" name="Freeform 12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2" name="Line 13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3" name="Oval 14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0504" name="Line 15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5" name="Line 16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6" name="Line 17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7" name="Line 18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08" name="Freeform 19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09" name="Freeform 20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0" name="Freeform 21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1" name="Line 22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2" name="Line 23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3" name="Line 24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4" name="Freeform 25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5" name="Line 26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0516" name="Freeform 27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7" name="Freeform 28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8" name="Freeform 29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0519" name="Line 30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0520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0521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grpSp>
        <p:nvGrpSpPr>
          <p:cNvPr id="20489" name="Group 33"/>
          <p:cNvGrpSpPr>
            <a:grpSpLocks/>
          </p:cNvGrpSpPr>
          <p:nvPr/>
        </p:nvGrpSpPr>
        <p:grpSpPr bwMode="auto">
          <a:xfrm>
            <a:off x="2445384" y="4645025"/>
            <a:ext cx="1357312" cy="1676400"/>
            <a:chOff x="3504" y="1296"/>
            <a:chExt cx="1280" cy="1587"/>
          </a:xfrm>
        </p:grpSpPr>
        <p:sp>
          <p:nvSpPr>
            <p:cNvPr id="1336354" name="AutoShape 34"/>
            <p:cNvSpPr>
              <a:spLocks noChangeArrowheads="1"/>
            </p:cNvSpPr>
            <p:nvPr/>
          </p:nvSpPr>
          <p:spPr bwMode="auto">
            <a:xfrm>
              <a:off x="3504" y="2208"/>
              <a:ext cx="1280" cy="675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20496" name="AutoShape 35"/>
            <p:cNvSpPr>
              <a:spLocks noChangeArrowheads="1"/>
            </p:cNvSpPr>
            <p:nvPr/>
          </p:nvSpPr>
          <p:spPr bwMode="auto">
            <a:xfrm flipV="1">
              <a:off x="3678" y="1296"/>
              <a:ext cx="932" cy="1123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Zóna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Adatbázis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Fájl</a:t>
              </a:r>
              <a:endParaRPr lang="en-US" altLang="hu-HU" sz="14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20492" name="Group 38"/>
          <p:cNvGrpSpPr>
            <a:grpSpLocks/>
          </p:cNvGrpSpPr>
          <p:nvPr/>
        </p:nvGrpSpPr>
        <p:grpSpPr bwMode="auto">
          <a:xfrm>
            <a:off x="3654406" y="1842397"/>
            <a:ext cx="8407829" cy="3103843"/>
            <a:chOff x="1644" y="1130"/>
            <a:chExt cx="3920" cy="1245"/>
          </a:xfrm>
        </p:grpSpPr>
        <p:sp>
          <p:nvSpPr>
            <p:cNvPr id="20493" name="Text Box 39"/>
            <p:cNvSpPr txBox="1">
              <a:spLocks noChangeArrowheads="1"/>
            </p:cNvSpPr>
            <p:nvPr/>
          </p:nvSpPr>
          <p:spPr bwMode="auto">
            <a:xfrm>
              <a:off x="1788" y="1391"/>
              <a:ext cx="3776" cy="9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/>
              </a:outerShdw>
            </a:effectLst>
          </p:spPr>
          <p:txBody>
            <a:bodyPr/>
            <a:lstStyle>
              <a:lvl1pPr indent="571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hu-HU" dirty="0">
                  <a:latin typeface="Arial Narrow" panose="020B0606020202030204" pitchFamily="34" charset="0"/>
                </a:rPr>
                <a:t>@  NS  casablanca.africa1.nwtraders.msft.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 err="1">
                  <a:latin typeface="Arial Narrow" panose="020B0606020202030204" pitchFamily="34" charset="0"/>
                </a:rPr>
                <a:t>casablanca</a:t>
              </a:r>
              <a:r>
                <a:rPr lang="en-US" altLang="hu-HU" dirty="0">
                  <a:latin typeface="Arial Narrow" panose="020B0606020202030204" pitchFamily="34" charset="0"/>
                </a:rPr>
                <a:t>  A  192.168.11.1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 err="1">
                  <a:latin typeface="Arial Narrow" panose="020B0606020202030204" pitchFamily="34" charset="0"/>
                </a:rPr>
                <a:t>marrakech</a:t>
              </a:r>
              <a:r>
                <a:rPr lang="en-US" altLang="hu-HU" dirty="0">
                  <a:latin typeface="Arial Narrow" panose="020B0606020202030204" pitchFamily="34" charset="0"/>
                </a:rPr>
                <a:t>  CNAME  casablanca.africa1. </a:t>
              </a:r>
              <a:r>
                <a:rPr lang="en-US" altLang="hu-HU" dirty="0" err="1">
                  <a:latin typeface="Arial Narrow" panose="020B0606020202030204" pitchFamily="34" charset="0"/>
                </a:rPr>
                <a:t>nwtraders.msft</a:t>
              </a:r>
              <a:r>
                <a:rPr lang="en-US" altLang="hu-HU" dirty="0">
                  <a:latin typeface="Arial Narrow" panose="020B0606020202030204" pitchFamily="34" charset="0"/>
                </a:rPr>
                <a:t>.</a:t>
              </a:r>
            </a:p>
            <a:p>
              <a:pPr>
                <a:lnSpc>
                  <a:spcPct val="120000"/>
                </a:lnSpc>
              </a:pPr>
              <a:r>
                <a:rPr lang="en-US" altLang="hu-HU" dirty="0">
                  <a:latin typeface="Arial Narrow" panose="020B0606020202030204" pitchFamily="34" charset="0"/>
                </a:rPr>
                <a:t>1.11.168.192.in-addr.arpa.  PTR  casablanca.africa1.nwtraders.msft.</a:t>
              </a:r>
            </a:p>
          </p:txBody>
        </p:sp>
        <p:sp>
          <p:nvSpPr>
            <p:cNvPr id="1336360" name="Text Box 40"/>
            <p:cNvSpPr txBox="1">
              <a:spLocks noChangeArrowheads="1"/>
            </p:cNvSpPr>
            <p:nvPr/>
          </p:nvSpPr>
          <p:spPr bwMode="auto">
            <a:xfrm>
              <a:off x="1644" y="1130"/>
              <a:ext cx="3776" cy="237"/>
            </a:xfrm>
            <a:prstGeom prst="rect">
              <a:avLst/>
            </a:prstGeom>
            <a:solidFill>
              <a:srgbClr val="6666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hu-HU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Record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907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3" y="26988"/>
            <a:ext cx="10699332" cy="1044576"/>
          </a:xfrm>
        </p:spPr>
        <p:txBody>
          <a:bodyPr/>
          <a:lstStyle/>
          <a:p>
            <a:r>
              <a:rPr lang="hu-HU" altLang="hu-HU" dirty="0"/>
              <a:t>Zóna típusok</a:t>
            </a:r>
            <a:endParaRPr lang="en-US" altLang="hu-HU" dirty="0"/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832758" y="983795"/>
            <a:ext cx="9392366" cy="2722789"/>
            <a:chOff x="528" y="688"/>
            <a:chExt cx="4656" cy="1420"/>
          </a:xfrm>
        </p:grpSpPr>
        <p:sp>
          <p:nvSpPr>
            <p:cNvPr id="18459" name="Rectangle 4"/>
            <p:cNvSpPr>
              <a:spLocks noChangeArrowheads="1"/>
            </p:cNvSpPr>
            <p:nvPr/>
          </p:nvSpPr>
          <p:spPr bwMode="auto">
            <a:xfrm>
              <a:off x="528" y="688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hu-HU" sz="2200" b="1" i="1" dirty="0">
                  <a:latin typeface="+mn-lt"/>
                </a:rPr>
                <a:t>Hagyományos Zónák</a:t>
              </a:r>
              <a:endParaRPr lang="en-US" altLang="hu-HU" sz="2200" b="1" i="1" dirty="0">
                <a:latin typeface="+mn-lt"/>
              </a:endParaRPr>
            </a:p>
            <a:p>
              <a:pPr>
                <a:spcBef>
                  <a:spcPct val="50000"/>
                </a:spcBef>
              </a:pPr>
              <a:endParaRPr lang="en-US" altLang="hu-HU" sz="2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18460" name="Oval 5"/>
            <p:cNvSpPr>
              <a:spLocks noChangeArrowheads="1"/>
            </p:cNvSpPr>
            <p:nvPr/>
          </p:nvSpPr>
          <p:spPr bwMode="auto">
            <a:xfrm>
              <a:off x="1420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02" name="AutoShape 6"/>
            <p:cNvSpPr>
              <a:spLocks noChangeArrowheads="1"/>
            </p:cNvSpPr>
            <p:nvPr/>
          </p:nvSpPr>
          <p:spPr bwMode="auto">
            <a:xfrm>
              <a:off x="1925" y="1452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62" name="AutoShape 7"/>
            <p:cNvSpPr>
              <a:spLocks noChangeArrowheads="1"/>
            </p:cNvSpPr>
            <p:nvPr/>
          </p:nvSpPr>
          <p:spPr bwMode="auto">
            <a:xfrm flipV="1">
              <a:off x="1999" y="1064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63" name="Text Box 8"/>
            <p:cNvSpPr txBox="1">
              <a:spLocks noChangeArrowheads="1"/>
            </p:cNvSpPr>
            <p:nvPr/>
          </p:nvSpPr>
          <p:spPr bwMode="auto">
            <a:xfrm>
              <a:off x="1756" y="1769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4" name="Oval 9"/>
            <p:cNvSpPr>
              <a:spLocks noChangeArrowheads="1"/>
            </p:cNvSpPr>
            <p:nvPr/>
          </p:nvSpPr>
          <p:spPr bwMode="auto">
            <a:xfrm>
              <a:off x="3327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8465" name="Group 10"/>
            <p:cNvGrpSpPr>
              <a:grpSpLocks/>
            </p:cNvGrpSpPr>
            <p:nvPr/>
          </p:nvGrpSpPr>
          <p:grpSpPr bwMode="auto">
            <a:xfrm>
              <a:off x="3832" y="1064"/>
              <a:ext cx="547" cy="675"/>
              <a:chOff x="3504" y="1296"/>
              <a:chExt cx="1280" cy="1587"/>
            </a:xfrm>
          </p:grpSpPr>
          <p:sp>
            <p:nvSpPr>
              <p:cNvPr id="1335307" name="AutoShape 11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280" cy="675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18472" name="AutoShape 12"/>
              <p:cNvSpPr>
                <a:spLocks noChangeArrowheads="1"/>
              </p:cNvSpPr>
              <p:nvPr/>
            </p:nvSpPr>
            <p:spPr bwMode="auto">
              <a:xfrm flipV="1">
                <a:off x="3678" y="1296"/>
                <a:ext cx="932" cy="1123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8466" name="Text Box 13"/>
            <p:cNvSpPr txBox="1">
              <a:spLocks noChangeArrowheads="1"/>
            </p:cNvSpPr>
            <p:nvPr/>
          </p:nvSpPr>
          <p:spPr bwMode="auto">
            <a:xfrm>
              <a:off x="3583" y="1769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Másodlagos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7" name="AutoShape 14"/>
            <p:cNvSpPr>
              <a:spLocks noChangeArrowheads="1"/>
            </p:cNvSpPr>
            <p:nvPr/>
          </p:nvSpPr>
          <p:spPr bwMode="auto">
            <a:xfrm flipV="1">
              <a:off x="808" y="104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68" name="AutoShape 15"/>
            <p:cNvSpPr>
              <a:spLocks noChangeArrowheads="1"/>
            </p:cNvSpPr>
            <p:nvPr/>
          </p:nvSpPr>
          <p:spPr bwMode="auto">
            <a:xfrm>
              <a:off x="2515" y="1214"/>
              <a:ext cx="1478" cy="242"/>
            </a:xfrm>
            <a:prstGeom prst="rightArrow">
              <a:avLst>
                <a:gd name="adj1" fmla="val 42176"/>
                <a:gd name="adj2" fmla="val 112252"/>
              </a:avLst>
            </a:prstGeom>
            <a:gradFill rotWithShape="0">
              <a:gsLst>
                <a:gs pos="0">
                  <a:srgbClr val="D20091"/>
                </a:gs>
                <a:gs pos="100000">
                  <a:srgbClr val="EA86CB"/>
                </a:gs>
              </a:gsLst>
              <a:lin ang="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69" name="Text Box 16"/>
            <p:cNvSpPr txBox="1">
              <a:spLocks noChangeArrowheads="1"/>
            </p:cNvSpPr>
            <p:nvPr/>
          </p:nvSpPr>
          <p:spPr bwMode="auto">
            <a:xfrm>
              <a:off x="2643" y="1045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70" name="Freeform 17"/>
            <p:cNvSpPr>
              <a:spLocks/>
            </p:cNvSpPr>
            <p:nvPr/>
          </p:nvSpPr>
          <p:spPr bwMode="auto">
            <a:xfrm flipH="1">
              <a:off x="1254" y="1070"/>
              <a:ext cx="867" cy="260"/>
            </a:xfrm>
            <a:custGeom>
              <a:avLst/>
              <a:gdLst>
                <a:gd name="T0" fmla="*/ 39 w 1498"/>
                <a:gd name="T1" fmla="*/ 7 h 449"/>
                <a:gd name="T2" fmla="*/ 0 w 1498"/>
                <a:gd name="T3" fmla="*/ 144 h 449"/>
                <a:gd name="T4" fmla="*/ 128 w 1498"/>
                <a:gd name="T5" fmla="*/ 151 h 449"/>
                <a:gd name="T6" fmla="*/ 100 w 1498"/>
                <a:gd name="T7" fmla="*/ 105 h 449"/>
                <a:gd name="T8" fmla="*/ 234 w 1498"/>
                <a:gd name="T9" fmla="*/ 59 h 449"/>
                <a:gd name="T10" fmla="*/ 502 w 1498"/>
                <a:gd name="T11" fmla="*/ 126 h 449"/>
                <a:gd name="T12" fmla="*/ 251 w 1498"/>
                <a:gd name="T13" fmla="*/ 9 h 449"/>
                <a:gd name="T14" fmla="*/ 61 w 1498"/>
                <a:gd name="T15" fmla="*/ 47 h 449"/>
                <a:gd name="T16" fmla="*/ 39 w 1498"/>
                <a:gd name="T17" fmla="*/ 7 h 4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98" h="449">
                  <a:moveTo>
                    <a:pt x="115" y="20"/>
                  </a:moveTo>
                  <a:cubicBezTo>
                    <a:pt x="60" y="168"/>
                    <a:pt x="24" y="254"/>
                    <a:pt x="0" y="428"/>
                  </a:cubicBezTo>
                  <a:cubicBezTo>
                    <a:pt x="144" y="432"/>
                    <a:pt x="292" y="434"/>
                    <a:pt x="384" y="449"/>
                  </a:cubicBezTo>
                  <a:cubicBezTo>
                    <a:pt x="319" y="351"/>
                    <a:pt x="324" y="365"/>
                    <a:pt x="299" y="314"/>
                  </a:cubicBezTo>
                  <a:cubicBezTo>
                    <a:pt x="353" y="290"/>
                    <a:pt x="517" y="191"/>
                    <a:pt x="700" y="177"/>
                  </a:cubicBezTo>
                  <a:cubicBezTo>
                    <a:pt x="1004" y="191"/>
                    <a:pt x="1210" y="272"/>
                    <a:pt x="1498" y="374"/>
                  </a:cubicBezTo>
                  <a:cubicBezTo>
                    <a:pt x="1188" y="156"/>
                    <a:pt x="990" y="64"/>
                    <a:pt x="750" y="28"/>
                  </a:cubicBezTo>
                  <a:cubicBezTo>
                    <a:pt x="460" y="0"/>
                    <a:pt x="296" y="92"/>
                    <a:pt x="181" y="140"/>
                  </a:cubicBezTo>
                  <a:cubicBezTo>
                    <a:pt x="146" y="72"/>
                    <a:pt x="168" y="114"/>
                    <a:pt x="115" y="20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4319624" y="3984171"/>
            <a:ext cx="7338976" cy="2694896"/>
            <a:chOff x="528" y="2214"/>
            <a:chExt cx="4656" cy="1825"/>
          </a:xfrm>
        </p:grpSpPr>
        <p:sp>
          <p:nvSpPr>
            <p:cNvPr id="18438" name="Rectangle 19"/>
            <p:cNvSpPr>
              <a:spLocks noChangeArrowheads="1"/>
            </p:cNvSpPr>
            <p:nvPr/>
          </p:nvSpPr>
          <p:spPr bwMode="auto">
            <a:xfrm>
              <a:off x="528" y="2214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 sz="2200" b="1" i="1" dirty="0">
                  <a:latin typeface="+mn-lt"/>
                </a:rPr>
                <a:t>Active Directory </a:t>
              </a:r>
              <a:r>
                <a:rPr lang="hu-HU" altLang="hu-HU" sz="2200" b="1" i="1" dirty="0">
                  <a:latin typeface="+mn-lt"/>
                </a:rPr>
                <a:t>Integrált Zónák</a:t>
              </a:r>
              <a:endParaRPr lang="en-US" altLang="hu-HU" sz="2200" b="1" i="1" dirty="0">
                <a:latin typeface="+mn-lt"/>
              </a:endParaRPr>
            </a:p>
          </p:txBody>
        </p:sp>
        <p:sp>
          <p:nvSpPr>
            <p:cNvPr id="18439" name="Oval 20"/>
            <p:cNvSpPr>
              <a:spLocks noChangeArrowheads="1"/>
            </p:cNvSpPr>
            <p:nvPr/>
          </p:nvSpPr>
          <p:spPr bwMode="auto">
            <a:xfrm>
              <a:off x="961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17" name="AutoShape 21"/>
            <p:cNvSpPr>
              <a:spLocks noChangeArrowheads="1"/>
            </p:cNvSpPr>
            <p:nvPr/>
          </p:nvSpPr>
          <p:spPr bwMode="auto">
            <a:xfrm>
              <a:off x="1209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1" name="AutoShape 22"/>
            <p:cNvSpPr>
              <a:spLocks noChangeArrowheads="1"/>
            </p:cNvSpPr>
            <p:nvPr/>
          </p:nvSpPr>
          <p:spPr bwMode="auto">
            <a:xfrm flipV="1">
              <a:off x="1283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2" name="Oval 23"/>
            <p:cNvSpPr>
              <a:spLocks noChangeArrowheads="1"/>
            </p:cNvSpPr>
            <p:nvPr/>
          </p:nvSpPr>
          <p:spPr bwMode="auto">
            <a:xfrm>
              <a:off x="2479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20" name="AutoShape 24"/>
            <p:cNvSpPr>
              <a:spLocks noChangeArrowheads="1"/>
            </p:cNvSpPr>
            <p:nvPr/>
          </p:nvSpPr>
          <p:spPr bwMode="auto">
            <a:xfrm>
              <a:off x="2727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4" name="AutoShape 25"/>
            <p:cNvSpPr>
              <a:spLocks noChangeArrowheads="1"/>
            </p:cNvSpPr>
            <p:nvPr/>
          </p:nvSpPr>
          <p:spPr bwMode="auto">
            <a:xfrm flipV="1">
              <a:off x="2801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5" name="Oval 26"/>
            <p:cNvSpPr>
              <a:spLocks noChangeArrowheads="1"/>
            </p:cNvSpPr>
            <p:nvPr/>
          </p:nvSpPr>
          <p:spPr bwMode="auto">
            <a:xfrm>
              <a:off x="4027" y="3383"/>
              <a:ext cx="1037" cy="389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35323" name="AutoShape 27"/>
            <p:cNvSpPr>
              <a:spLocks noChangeArrowheads="1"/>
            </p:cNvSpPr>
            <p:nvPr/>
          </p:nvSpPr>
          <p:spPr bwMode="auto">
            <a:xfrm>
              <a:off x="4275" y="3389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8447" name="AutoShape 28"/>
            <p:cNvSpPr>
              <a:spLocks noChangeArrowheads="1"/>
            </p:cNvSpPr>
            <p:nvPr/>
          </p:nvSpPr>
          <p:spPr bwMode="auto">
            <a:xfrm flipV="1">
              <a:off x="4349" y="3001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18448" name="AutoShape 29"/>
            <p:cNvSpPr>
              <a:spLocks noChangeArrowheads="1"/>
            </p:cNvSpPr>
            <p:nvPr/>
          </p:nvSpPr>
          <p:spPr bwMode="auto">
            <a:xfrm flipV="1">
              <a:off x="684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49" name="Freeform 30"/>
            <p:cNvSpPr>
              <a:spLocks/>
            </p:cNvSpPr>
            <p:nvPr/>
          </p:nvSpPr>
          <p:spPr bwMode="auto">
            <a:xfrm>
              <a:off x="947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0" name="AutoShape 31"/>
            <p:cNvSpPr>
              <a:spLocks noChangeArrowheads="1"/>
            </p:cNvSpPr>
            <p:nvPr/>
          </p:nvSpPr>
          <p:spPr bwMode="auto">
            <a:xfrm flipV="1">
              <a:off x="2140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51" name="Freeform 32"/>
            <p:cNvSpPr>
              <a:spLocks/>
            </p:cNvSpPr>
            <p:nvPr/>
          </p:nvSpPr>
          <p:spPr bwMode="auto">
            <a:xfrm>
              <a:off x="2403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2" name="AutoShape 33"/>
            <p:cNvSpPr>
              <a:spLocks noChangeArrowheads="1"/>
            </p:cNvSpPr>
            <p:nvPr/>
          </p:nvSpPr>
          <p:spPr bwMode="auto">
            <a:xfrm flipV="1">
              <a:off x="3665" y="346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8453" name="Freeform 34"/>
            <p:cNvSpPr>
              <a:spLocks/>
            </p:cNvSpPr>
            <p:nvPr/>
          </p:nvSpPr>
          <p:spPr bwMode="auto">
            <a:xfrm>
              <a:off x="3928" y="3356"/>
              <a:ext cx="687" cy="501"/>
            </a:xfrm>
            <a:custGeom>
              <a:avLst/>
              <a:gdLst>
                <a:gd name="T0" fmla="*/ 647 w 730"/>
                <a:gd name="T1" fmla="*/ 242 h 532"/>
                <a:gd name="T2" fmla="*/ 561 w 730"/>
                <a:gd name="T3" fmla="*/ 0 h 532"/>
                <a:gd name="T4" fmla="*/ 382 w 730"/>
                <a:gd name="T5" fmla="*/ 133 h 532"/>
                <a:gd name="T6" fmla="*/ 456 w 730"/>
                <a:gd name="T7" fmla="*/ 175 h 532"/>
                <a:gd name="T8" fmla="*/ 353 w 730"/>
                <a:gd name="T9" fmla="*/ 340 h 532"/>
                <a:gd name="T10" fmla="*/ 0 w 730"/>
                <a:gd name="T11" fmla="*/ 448 h 532"/>
                <a:gd name="T12" fmla="*/ 383 w 730"/>
                <a:gd name="T13" fmla="*/ 422 h 532"/>
                <a:gd name="T14" fmla="*/ 566 w 730"/>
                <a:gd name="T15" fmla="*/ 213 h 532"/>
                <a:gd name="T16" fmla="*/ 647 w 730"/>
                <a:gd name="T17" fmla="*/ 242 h 5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30" h="532">
                  <a:moveTo>
                    <a:pt x="730" y="273"/>
                  </a:moveTo>
                  <a:cubicBezTo>
                    <a:pt x="698" y="179"/>
                    <a:pt x="687" y="99"/>
                    <a:pt x="633" y="0"/>
                  </a:cubicBezTo>
                  <a:cubicBezTo>
                    <a:pt x="579" y="61"/>
                    <a:pt x="473" y="133"/>
                    <a:pt x="431" y="150"/>
                  </a:cubicBezTo>
                  <a:cubicBezTo>
                    <a:pt x="493" y="184"/>
                    <a:pt x="485" y="178"/>
                    <a:pt x="515" y="198"/>
                  </a:cubicBezTo>
                  <a:cubicBezTo>
                    <a:pt x="501" y="226"/>
                    <a:pt x="469" y="324"/>
                    <a:pt x="399" y="383"/>
                  </a:cubicBezTo>
                  <a:cubicBezTo>
                    <a:pt x="269" y="462"/>
                    <a:pt x="156" y="478"/>
                    <a:pt x="0" y="505"/>
                  </a:cubicBezTo>
                  <a:cubicBezTo>
                    <a:pt x="207" y="532"/>
                    <a:pt x="321" y="525"/>
                    <a:pt x="433" y="476"/>
                  </a:cubicBezTo>
                  <a:cubicBezTo>
                    <a:pt x="563" y="409"/>
                    <a:pt x="631" y="294"/>
                    <a:pt x="639" y="240"/>
                  </a:cubicBezTo>
                  <a:cubicBezTo>
                    <a:pt x="678" y="250"/>
                    <a:pt x="669" y="244"/>
                    <a:pt x="730" y="273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  <p:sp>
          <p:nvSpPr>
            <p:cNvPr id="18454" name="Freeform 35"/>
            <p:cNvSpPr>
              <a:spLocks/>
            </p:cNvSpPr>
            <p:nvPr/>
          </p:nvSpPr>
          <p:spPr bwMode="auto">
            <a:xfrm>
              <a:off x="1282" y="2608"/>
              <a:ext cx="3408" cy="432"/>
            </a:xfrm>
            <a:custGeom>
              <a:avLst/>
              <a:gdLst>
                <a:gd name="T0" fmla="*/ 96 w 3408"/>
                <a:gd name="T1" fmla="*/ 432 h 432"/>
                <a:gd name="T2" fmla="*/ 0 w 3408"/>
                <a:gd name="T3" fmla="*/ 240 h 432"/>
                <a:gd name="T4" fmla="*/ 48 w 3408"/>
                <a:gd name="T5" fmla="*/ 240 h 432"/>
                <a:gd name="T6" fmla="*/ 48 w 3408"/>
                <a:gd name="T7" fmla="*/ 0 h 432"/>
                <a:gd name="T8" fmla="*/ 3360 w 3408"/>
                <a:gd name="T9" fmla="*/ 0 h 432"/>
                <a:gd name="T10" fmla="*/ 3360 w 3408"/>
                <a:gd name="T11" fmla="*/ 240 h 432"/>
                <a:gd name="T12" fmla="*/ 3408 w 3408"/>
                <a:gd name="T13" fmla="*/ 240 h 432"/>
                <a:gd name="T14" fmla="*/ 3312 w 3408"/>
                <a:gd name="T15" fmla="*/ 432 h 432"/>
                <a:gd name="T16" fmla="*/ 3216 w 3408"/>
                <a:gd name="T17" fmla="*/ 240 h 432"/>
                <a:gd name="T18" fmla="*/ 3264 w 3408"/>
                <a:gd name="T19" fmla="*/ 240 h 432"/>
                <a:gd name="T20" fmla="*/ 3264 w 3408"/>
                <a:gd name="T21" fmla="*/ 96 h 432"/>
                <a:gd name="T22" fmla="*/ 1680 w 3408"/>
                <a:gd name="T23" fmla="*/ 96 h 432"/>
                <a:gd name="T24" fmla="*/ 1680 w 3408"/>
                <a:gd name="T25" fmla="*/ 240 h 432"/>
                <a:gd name="T26" fmla="*/ 1728 w 3408"/>
                <a:gd name="T27" fmla="*/ 240 h 432"/>
                <a:gd name="T28" fmla="*/ 1632 w 3408"/>
                <a:gd name="T29" fmla="*/ 432 h 432"/>
                <a:gd name="T30" fmla="*/ 1536 w 3408"/>
                <a:gd name="T31" fmla="*/ 240 h 432"/>
                <a:gd name="T32" fmla="*/ 1584 w 3408"/>
                <a:gd name="T33" fmla="*/ 240 h 432"/>
                <a:gd name="T34" fmla="*/ 1584 w 3408"/>
                <a:gd name="T35" fmla="*/ 96 h 432"/>
                <a:gd name="T36" fmla="*/ 144 w 3408"/>
                <a:gd name="T37" fmla="*/ 96 h 432"/>
                <a:gd name="T38" fmla="*/ 144 w 3408"/>
                <a:gd name="T39" fmla="*/ 240 h 432"/>
                <a:gd name="T40" fmla="*/ 192 w 3408"/>
                <a:gd name="T41" fmla="*/ 240 h 432"/>
                <a:gd name="T42" fmla="*/ 96 w 3408"/>
                <a:gd name="T43" fmla="*/ 432 h 43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408" h="432">
                  <a:moveTo>
                    <a:pt x="96" y="432"/>
                  </a:moveTo>
                  <a:lnTo>
                    <a:pt x="0" y="240"/>
                  </a:lnTo>
                  <a:lnTo>
                    <a:pt x="48" y="240"/>
                  </a:lnTo>
                  <a:lnTo>
                    <a:pt x="48" y="0"/>
                  </a:lnTo>
                  <a:lnTo>
                    <a:pt x="3360" y="0"/>
                  </a:lnTo>
                  <a:lnTo>
                    <a:pt x="3360" y="240"/>
                  </a:lnTo>
                  <a:lnTo>
                    <a:pt x="3408" y="240"/>
                  </a:lnTo>
                  <a:lnTo>
                    <a:pt x="3312" y="432"/>
                  </a:lnTo>
                  <a:lnTo>
                    <a:pt x="3216" y="240"/>
                  </a:lnTo>
                  <a:lnTo>
                    <a:pt x="3264" y="240"/>
                  </a:lnTo>
                  <a:lnTo>
                    <a:pt x="3264" y="96"/>
                  </a:lnTo>
                  <a:lnTo>
                    <a:pt x="1680" y="96"/>
                  </a:lnTo>
                  <a:lnTo>
                    <a:pt x="1680" y="240"/>
                  </a:lnTo>
                  <a:lnTo>
                    <a:pt x="1728" y="240"/>
                  </a:lnTo>
                  <a:lnTo>
                    <a:pt x="1632" y="432"/>
                  </a:lnTo>
                  <a:lnTo>
                    <a:pt x="1536" y="240"/>
                  </a:lnTo>
                  <a:lnTo>
                    <a:pt x="1584" y="240"/>
                  </a:lnTo>
                  <a:lnTo>
                    <a:pt x="1584" y="96"/>
                  </a:lnTo>
                  <a:lnTo>
                    <a:pt x="144" y="96"/>
                  </a:lnTo>
                  <a:lnTo>
                    <a:pt x="144" y="240"/>
                  </a:lnTo>
                  <a:lnTo>
                    <a:pt x="192" y="240"/>
                  </a:lnTo>
                  <a:lnTo>
                    <a:pt x="96" y="432"/>
                  </a:lnTo>
                  <a:close/>
                </a:path>
              </a:pathLst>
            </a:custGeom>
            <a:gradFill rotWithShape="0">
              <a:gsLst>
                <a:gs pos="0">
                  <a:srgbClr val="CC0099"/>
                </a:gs>
                <a:gs pos="100000">
                  <a:srgbClr val="E98FD2"/>
                </a:gs>
              </a:gsLst>
              <a:lin ang="18900000" scaled="1"/>
            </a:grad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55" name="AutoShape 36"/>
            <p:cNvSpPr>
              <a:spLocks noChangeArrowheads="1"/>
            </p:cNvSpPr>
            <p:nvPr/>
          </p:nvSpPr>
          <p:spPr bwMode="auto">
            <a:xfrm rot="5400000">
              <a:off x="1414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6" name="AutoShape 37"/>
            <p:cNvSpPr>
              <a:spLocks noChangeArrowheads="1"/>
            </p:cNvSpPr>
            <p:nvPr/>
          </p:nvSpPr>
          <p:spPr bwMode="auto">
            <a:xfrm rot="5400000">
              <a:off x="2950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7" name="AutoShape 38"/>
            <p:cNvSpPr>
              <a:spLocks noChangeArrowheads="1"/>
            </p:cNvSpPr>
            <p:nvPr/>
          </p:nvSpPr>
          <p:spPr bwMode="auto">
            <a:xfrm rot="5400000">
              <a:off x="4246" y="2764"/>
              <a:ext cx="312" cy="192"/>
            </a:xfrm>
            <a:prstGeom prst="leftArrow">
              <a:avLst>
                <a:gd name="adj1" fmla="val 48963"/>
                <a:gd name="adj2" fmla="val 97395"/>
              </a:avLst>
            </a:pr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8458" name="Text Box 39"/>
            <p:cNvSpPr txBox="1">
              <a:spLocks noChangeArrowheads="1"/>
            </p:cNvSpPr>
            <p:nvPr/>
          </p:nvSpPr>
          <p:spPr bwMode="auto">
            <a:xfrm>
              <a:off x="3195" y="2368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18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96969" y="264319"/>
            <a:ext cx="8153400" cy="868363"/>
          </a:xfrm>
        </p:spPr>
        <p:txBody>
          <a:bodyPr/>
          <a:lstStyle/>
          <a:p>
            <a:r>
              <a:rPr lang="hu-HU" altLang="hu-HU" sz="4000" b="1" dirty="0"/>
              <a:t>Hagyományos Zónák konfigurálása</a:t>
            </a:r>
            <a:endParaRPr lang="en-US" altLang="hu-HU" sz="4000" b="1" dirty="0"/>
          </a:p>
        </p:txBody>
      </p:sp>
      <p:sp>
        <p:nvSpPr>
          <p:cNvPr id="34824" name="Rectangle 7"/>
          <p:cNvSpPr>
            <a:spLocks noGrp="1" noChangeArrowheads="1"/>
          </p:cNvSpPr>
          <p:nvPr>
            <p:ph idx="1"/>
          </p:nvPr>
        </p:nvSpPr>
        <p:spPr>
          <a:xfrm>
            <a:off x="175098" y="1254919"/>
            <a:ext cx="11697274" cy="12176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  <a:defRPr/>
            </a:pPr>
            <a:r>
              <a:rPr lang="hu-HU" altLang="hu-HU" i="1" dirty="0"/>
              <a:t>Egy DNS szerver hagyományos elsődleges zónát, hagyományos másodlagos zónát vagy ezen típusok kombinációját tartalmazhatja.</a:t>
            </a:r>
            <a:endParaRPr lang="en-US" altLang="hu-HU" i="1" dirty="0"/>
          </a:p>
          <a:p>
            <a:pPr marL="279400" indent="-279400">
              <a:lnSpc>
                <a:spcPct val="95000"/>
              </a:lnSpc>
              <a:spcBef>
                <a:spcPct val="0"/>
              </a:spcBef>
              <a:defRPr/>
            </a:pPr>
            <a:endParaRPr lang="en-US" altLang="hu-HU" sz="1100" dirty="0"/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3616582" y="2585039"/>
            <a:ext cx="7318375" cy="367665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34" name="Line 4"/>
          <p:cNvSpPr>
            <a:spLocks noChangeShapeType="1"/>
          </p:cNvSpPr>
          <p:nvPr/>
        </p:nvSpPr>
        <p:spPr bwMode="auto">
          <a:xfrm>
            <a:off x="5878864" y="3278202"/>
            <a:ext cx="62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>
            <a:off x="4635852" y="52594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9355489" y="52594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2537" name="Group 8"/>
          <p:cNvGrpSpPr>
            <a:grpSpLocks/>
          </p:cNvGrpSpPr>
          <p:nvPr/>
        </p:nvGrpSpPr>
        <p:grpSpPr bwMode="auto">
          <a:xfrm flipH="1">
            <a:off x="4964464" y="2659078"/>
            <a:ext cx="920750" cy="1489075"/>
            <a:chOff x="934" y="830"/>
            <a:chExt cx="626" cy="1012"/>
          </a:xfrm>
        </p:grpSpPr>
        <p:sp>
          <p:nvSpPr>
            <p:cNvPr id="22602" name="Freeform 9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603" name="Group 10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604" name="Freeform 11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5" name="Freeform 12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6" name="Freeform 13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07" name="Line 14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08" name="Oval 15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609" name="Line 16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0" name="Line 17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1" name="Line 18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2" name="Line 19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3" name="Freeform 20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4" name="Freeform 21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5" name="Freeform 22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16" name="Line 23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7" name="Line 24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8" name="Line 25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19" name="Freeform 26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0" name="Line 27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621" name="Freeform 28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2" name="Freeform 29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3" name="Freeform 30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624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25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26" name="Line 33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22538" name="Text Box 34"/>
          <p:cNvSpPr txBox="1">
            <a:spLocks noChangeArrowheads="1"/>
          </p:cNvSpPr>
          <p:nvPr/>
        </p:nvSpPr>
        <p:spPr bwMode="auto">
          <a:xfrm>
            <a:off x="3977039" y="393066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A</a:t>
            </a:r>
          </a:p>
        </p:txBody>
      </p:sp>
      <p:sp>
        <p:nvSpPr>
          <p:cNvPr id="1339427" name="Oval 35"/>
          <p:cNvSpPr>
            <a:spLocks noChangeArrowheads="1"/>
          </p:cNvSpPr>
          <p:nvPr/>
        </p:nvSpPr>
        <p:spPr bwMode="auto">
          <a:xfrm>
            <a:off x="4997802" y="302261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grpSp>
        <p:nvGrpSpPr>
          <p:cNvPr id="22540" name="Group 36"/>
          <p:cNvGrpSpPr>
            <a:grpSpLocks/>
          </p:cNvGrpSpPr>
          <p:nvPr/>
        </p:nvGrpSpPr>
        <p:grpSpPr bwMode="auto">
          <a:xfrm flipH="1">
            <a:off x="3721452" y="4640278"/>
            <a:ext cx="920750" cy="1489075"/>
            <a:chOff x="934" y="830"/>
            <a:chExt cx="626" cy="1012"/>
          </a:xfrm>
        </p:grpSpPr>
        <p:sp>
          <p:nvSpPr>
            <p:cNvPr id="22577" name="Freeform 37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578" name="Group 38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579" name="Freeform 39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0" name="Freeform 40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1" name="Freeform 41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2" name="Line 42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3" name="Oval 43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584" name="Line 44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5" name="Line 45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6" name="Line 46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7" name="Line 47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88" name="Freeform 48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89" name="Freeform 49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0" name="Freeform 50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1" name="Line 51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2" name="Line 52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3" name="Line 53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4" name="Freeform 54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5" name="Line 55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96" name="Freeform 56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7" name="Freeform 57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8" name="Freeform 58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99" name="Line 59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00" name="Line 60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601" name="Line 61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22541" name="Text Box 62"/>
          <p:cNvSpPr txBox="1">
            <a:spLocks noChangeArrowheads="1"/>
          </p:cNvSpPr>
          <p:nvPr/>
        </p:nvSpPr>
        <p:spPr bwMode="auto">
          <a:xfrm>
            <a:off x="4413602" y="59944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B</a:t>
            </a:r>
          </a:p>
        </p:txBody>
      </p:sp>
      <p:sp>
        <p:nvSpPr>
          <p:cNvPr id="1339455" name="Oval 63"/>
          <p:cNvSpPr>
            <a:spLocks noChangeArrowheads="1"/>
          </p:cNvSpPr>
          <p:nvPr/>
        </p:nvSpPr>
        <p:spPr bwMode="auto">
          <a:xfrm>
            <a:off x="3754790" y="5003815"/>
            <a:ext cx="423863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22543" name="Oval 64"/>
          <p:cNvSpPr>
            <a:spLocks noChangeArrowheads="1"/>
          </p:cNvSpPr>
          <p:nvPr/>
        </p:nvSpPr>
        <p:spPr bwMode="auto">
          <a:xfrm>
            <a:off x="4848577" y="4667265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grpSp>
        <p:nvGrpSpPr>
          <p:cNvPr id="22544" name="Group 65"/>
          <p:cNvGrpSpPr>
            <a:grpSpLocks/>
          </p:cNvGrpSpPr>
          <p:nvPr/>
        </p:nvGrpSpPr>
        <p:grpSpPr bwMode="auto">
          <a:xfrm>
            <a:off x="9907939" y="4659328"/>
            <a:ext cx="920750" cy="1489075"/>
            <a:chOff x="934" y="830"/>
            <a:chExt cx="626" cy="1012"/>
          </a:xfrm>
        </p:grpSpPr>
        <p:sp>
          <p:nvSpPr>
            <p:cNvPr id="22552" name="Freeform 66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2553" name="Group 67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2554" name="Freeform 68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5" name="Freeform 69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6" name="Freeform 70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57" name="Line 71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58" name="Oval 72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22559" name="Line 73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0" name="Line 74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1" name="Line 75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2" name="Line 76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3" name="Freeform 77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4" name="Freeform 78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5" name="Freeform 79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66" name="Line 80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7" name="Line 81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8" name="Line 82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69" name="Freeform 83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0" name="Line 84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2571" name="Freeform 85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2" name="Freeform 86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3" name="Freeform 87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2574" name="Line 88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575" name="Line 89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22576" name="Line 90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1339483" name="Oval 91"/>
          <p:cNvSpPr>
            <a:spLocks noChangeArrowheads="1"/>
          </p:cNvSpPr>
          <p:nvPr/>
        </p:nvSpPr>
        <p:spPr bwMode="auto">
          <a:xfrm flipH="1">
            <a:off x="10360377" y="506096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22546" name="Text Box 92"/>
          <p:cNvSpPr txBox="1">
            <a:spLocks noChangeArrowheads="1"/>
          </p:cNvSpPr>
          <p:nvPr/>
        </p:nvSpPr>
        <p:spPr bwMode="auto">
          <a:xfrm>
            <a:off x="8844314" y="59944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C</a:t>
            </a:r>
          </a:p>
        </p:txBody>
      </p:sp>
      <p:sp>
        <p:nvSpPr>
          <p:cNvPr id="22547" name="Oval 93"/>
          <p:cNvSpPr>
            <a:spLocks noChangeArrowheads="1"/>
          </p:cNvSpPr>
          <p:nvPr/>
        </p:nvSpPr>
        <p:spPr bwMode="auto">
          <a:xfrm>
            <a:off x="7306027" y="4667265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sp>
        <p:nvSpPr>
          <p:cNvPr id="22548" name="AutoShape 94"/>
          <p:cNvSpPr>
            <a:spLocks noChangeArrowheads="1"/>
          </p:cNvSpPr>
          <p:nvPr/>
        </p:nvSpPr>
        <p:spPr bwMode="auto">
          <a:xfrm rot="3571739">
            <a:off x="7284596" y="3863196"/>
            <a:ext cx="1549400" cy="398463"/>
          </a:xfrm>
          <a:prstGeom prst="rightArrow">
            <a:avLst>
              <a:gd name="adj1" fmla="val 50000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49" name="AutoShape 95"/>
          <p:cNvSpPr>
            <a:spLocks noChangeArrowheads="1"/>
          </p:cNvSpPr>
          <p:nvPr/>
        </p:nvSpPr>
        <p:spPr bwMode="auto">
          <a:xfrm rot="6686113">
            <a:off x="5817746" y="3882246"/>
            <a:ext cx="1549400" cy="398463"/>
          </a:xfrm>
          <a:prstGeom prst="rightArrow">
            <a:avLst>
              <a:gd name="adj1" fmla="val 50000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550" name="Oval 96"/>
          <p:cNvSpPr>
            <a:spLocks noChangeArrowheads="1"/>
          </p:cNvSpPr>
          <p:nvPr/>
        </p:nvSpPr>
        <p:spPr bwMode="auto">
          <a:xfrm>
            <a:off x="6293203" y="2854340"/>
            <a:ext cx="2022475" cy="8477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 dirty="0">
                <a:solidFill>
                  <a:srgbClr val="003300"/>
                </a:solidFill>
                <a:latin typeface="Arial Narrow" panose="020B0606020202030204" pitchFamily="34" charset="0"/>
              </a:rPr>
              <a:t>Elsődleges Zóna</a:t>
            </a:r>
            <a:endParaRPr lang="en-US" altLang="hu-HU" b="1" dirty="0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22551" name="Text Box 97"/>
          <p:cNvSpPr txBox="1">
            <a:spLocks noChangeArrowheads="1"/>
          </p:cNvSpPr>
          <p:nvPr/>
        </p:nvSpPr>
        <p:spPr bwMode="auto">
          <a:xfrm>
            <a:off x="6686902" y="3770328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Z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a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 Inform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ác</a:t>
            </a:r>
            <a:r>
              <a:rPr lang="en-US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i</a:t>
            </a:r>
            <a:r>
              <a:rPr lang="hu-HU" altLang="hu-HU" sz="2000" b="1">
                <a:solidFill>
                  <a:srgbClr val="CC0099"/>
                </a:solidFill>
                <a:latin typeface="Arial Narrow" panose="020B0606020202030204" pitchFamily="34" charset="0"/>
              </a:rPr>
              <a:t>ó</a:t>
            </a:r>
            <a:endParaRPr lang="en-US" altLang="hu-HU" sz="2000" b="1">
              <a:solidFill>
                <a:srgbClr val="CC00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5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6" t="6316" r="7291" b="7585"/>
          <a:stretch/>
        </p:blipFill>
        <p:spPr>
          <a:xfrm>
            <a:off x="214106" y="554476"/>
            <a:ext cx="3735324" cy="614149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988340" y="490206"/>
            <a:ext cx="82036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Elsődleges zóna létrehozása / Címkeresési zóna</a:t>
            </a:r>
          </a:p>
          <a:p>
            <a:endParaRPr lang="hu-HU" sz="2800" b="1" dirty="0"/>
          </a:p>
          <a:p>
            <a:pPr algn="ctr"/>
            <a:r>
              <a:rPr lang="hu-HU" sz="2800" b="1" dirty="0" err="1"/>
              <a:t>FQDN</a:t>
            </a:r>
            <a:r>
              <a:rPr lang="hu-HU" sz="2800" b="1" dirty="0"/>
              <a:t> kérdésre </a:t>
            </a:r>
            <a:r>
              <a:rPr lang="hu-HU" sz="2800" b="1" dirty="0">
                <a:sym typeface="Wingdings" panose="05000000000000000000" pitchFamily="2" charset="2"/>
              </a:rPr>
              <a:t> IP választ ad</a:t>
            </a:r>
            <a:r>
              <a:rPr lang="hu-HU" sz="2800" b="1" dirty="0"/>
              <a:t> </a:t>
            </a:r>
          </a:p>
          <a:p>
            <a:endParaRPr lang="hu-HU" sz="2800" b="1" dirty="0"/>
          </a:p>
        </p:txBody>
      </p:sp>
    </p:spTree>
    <p:extLst>
      <p:ext uri="{BB962C8B-B14F-4D97-AF65-F5344CB8AC3E}">
        <p14:creationId xmlns:p14="http://schemas.microsoft.com/office/powerpoint/2010/main" val="84130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0" t="4550" r="1386" b="2651"/>
          <a:stretch/>
        </p:blipFill>
        <p:spPr>
          <a:xfrm>
            <a:off x="3443591" y="128348"/>
            <a:ext cx="8550614" cy="6729652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26460" y="768485"/>
            <a:ext cx="3171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REKORDOK</a:t>
            </a:r>
            <a:endParaRPr lang="hu-HU" sz="3200" dirty="0"/>
          </a:p>
          <a:p>
            <a:pPr algn="r"/>
            <a:r>
              <a:rPr lang="hu-HU" sz="2800" dirty="0"/>
              <a:t>	</a:t>
            </a:r>
            <a:r>
              <a:rPr lang="hu-HU" sz="2800" dirty="0" err="1"/>
              <a:t>SOA</a:t>
            </a:r>
            <a:r>
              <a:rPr lang="hu-HU" sz="2800" dirty="0"/>
              <a:t> </a:t>
            </a:r>
            <a:r>
              <a:rPr lang="hu-HU" sz="2800" dirty="0" err="1"/>
              <a:t>record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3218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04373" y="436038"/>
            <a:ext cx="99664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hu-HU" sz="2800" b="0" dirty="0" err="1">
                <a:latin typeface="+mn-lt"/>
              </a:rPr>
              <a:t>Hostname</a:t>
            </a:r>
            <a:endParaRPr lang="hu-HU" sz="2800" b="0" dirty="0">
              <a:latin typeface="+mn-lt"/>
            </a:endParaRPr>
          </a:p>
          <a:p>
            <a:r>
              <a:rPr lang="hu-HU" sz="2800" b="0" dirty="0">
                <a:latin typeface="+mn-lt"/>
              </a:rPr>
              <a:t>	a számítógép (barátságosabb) neve pl. megosztásoknál</a:t>
            </a:r>
          </a:p>
          <a:p>
            <a:r>
              <a:rPr lang="hu-HU" sz="2800" dirty="0">
                <a:latin typeface="+mn-lt"/>
              </a:rPr>
              <a:t>		</a:t>
            </a:r>
            <a:r>
              <a:rPr lang="hu-HU" sz="2800" i="1" dirty="0">
                <a:latin typeface="+mn-lt"/>
                <a:hlinkClick r:id="rId2" action="ppaction://hlinkfile"/>
              </a:rPr>
              <a:t>\\server\c$</a:t>
            </a:r>
            <a:endParaRPr lang="hu-HU" sz="2800" i="1" dirty="0">
              <a:latin typeface="+mn-lt"/>
            </a:endParaRPr>
          </a:p>
          <a:p>
            <a:endParaRPr lang="hu-HU" sz="2800" dirty="0">
              <a:latin typeface="+mn-lt"/>
            </a:endParaRPr>
          </a:p>
          <a:p>
            <a:r>
              <a:rPr lang="hu-HU" sz="2800" dirty="0" err="1">
                <a:latin typeface="+mn-lt"/>
              </a:rPr>
              <a:t>hosts</a:t>
            </a:r>
            <a:r>
              <a:rPr lang="hu-HU" sz="2800" dirty="0">
                <a:latin typeface="+mn-lt"/>
              </a:rPr>
              <a:t> </a:t>
            </a:r>
            <a:r>
              <a:rPr lang="hu-HU" sz="2800" b="0" dirty="0">
                <a:latin typeface="+mn-lt"/>
              </a:rPr>
              <a:t>fájl</a:t>
            </a:r>
            <a:r>
              <a:rPr lang="hu-HU" sz="2800" b="0" i="1" dirty="0">
                <a:latin typeface="+mn-lt"/>
              </a:rPr>
              <a:t>:</a:t>
            </a:r>
          </a:p>
          <a:p>
            <a:r>
              <a:rPr lang="hu-HU" sz="2800" i="1" dirty="0">
                <a:latin typeface="+mn-lt"/>
              </a:rPr>
              <a:t>	</a:t>
            </a:r>
            <a:r>
              <a:rPr lang="hu-HU" sz="2800" b="0" i="1" dirty="0">
                <a:latin typeface="+mn-lt"/>
              </a:rPr>
              <a:t>c:\windows\system32\drivers\etc</a:t>
            </a:r>
          </a:p>
        </p:txBody>
      </p:sp>
    </p:spTree>
    <p:extLst>
      <p:ext uri="{BB962C8B-B14F-4D97-AF65-F5344CB8AC3E}">
        <p14:creationId xmlns:p14="http://schemas.microsoft.com/office/powerpoint/2010/main" val="132765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371273" y="689583"/>
            <a:ext cx="11176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További rekord típusok:</a:t>
            </a:r>
          </a:p>
          <a:p>
            <a:endParaRPr lang="hu-HU" sz="2800" b="1" dirty="0"/>
          </a:p>
          <a:p>
            <a:r>
              <a:rPr lang="hu-HU" sz="2800" b="1" dirty="0"/>
              <a:t>	A		- Állomás</a:t>
            </a:r>
          </a:p>
          <a:p>
            <a:r>
              <a:rPr lang="hu-HU" sz="2800" b="1" dirty="0"/>
              <a:t>	ALIAS		- Alias</a:t>
            </a:r>
          </a:p>
          <a:p>
            <a:r>
              <a:rPr lang="hu-HU" sz="2800" b="1" dirty="0"/>
              <a:t>	</a:t>
            </a:r>
            <a:r>
              <a:rPr lang="hu-HU" sz="2800" b="1" dirty="0" err="1"/>
              <a:t>MX</a:t>
            </a:r>
            <a:r>
              <a:rPr lang="hu-HU" sz="2800" b="1" dirty="0"/>
              <a:t>		- Levelező kiszolgáló</a:t>
            </a:r>
          </a:p>
          <a:p>
            <a:endParaRPr lang="hu-HU" sz="2800" b="1" dirty="0"/>
          </a:p>
          <a:p>
            <a:r>
              <a:rPr lang="hu-HU" sz="2800" b="1" dirty="0"/>
              <a:t>	</a:t>
            </a:r>
            <a:r>
              <a:rPr lang="hu-HU" sz="2800" b="1" dirty="0" err="1"/>
              <a:t>PTR</a:t>
            </a:r>
            <a:r>
              <a:rPr lang="hu-HU" sz="2800" b="1" dirty="0"/>
              <a:t>		- Mutató</a:t>
            </a:r>
          </a:p>
        </p:txBody>
      </p:sp>
    </p:spTree>
    <p:extLst>
      <p:ext uri="{BB962C8B-B14F-4D97-AF65-F5344CB8AC3E}">
        <p14:creationId xmlns:p14="http://schemas.microsoft.com/office/powerpoint/2010/main" val="3151575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0941"/>
            <a:ext cx="6376524" cy="1074737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hu-HU" altLang="hu-HU" dirty="0"/>
              <a:t>Altartomány létrehozása</a:t>
            </a:r>
            <a:endParaRPr lang="en-US" altLang="hu-HU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27476" y="1150157"/>
            <a:ext cx="8391229" cy="5532745"/>
            <a:chOff x="566" y="1163"/>
            <a:chExt cx="4644" cy="2915"/>
          </a:xfrm>
        </p:grpSpPr>
        <p:sp>
          <p:nvSpPr>
            <p:cNvPr id="26630" name="Rectangle 4"/>
            <p:cNvSpPr>
              <a:spLocks noChangeArrowheads="1"/>
            </p:cNvSpPr>
            <p:nvPr/>
          </p:nvSpPr>
          <p:spPr bwMode="auto">
            <a:xfrm>
              <a:off x="566" y="1163"/>
              <a:ext cx="4644" cy="2679"/>
            </a:xfrm>
            <a:prstGeom prst="rect">
              <a:avLst/>
            </a:prstGeom>
            <a:gradFill rotWithShape="0">
              <a:gsLst>
                <a:gs pos="0">
                  <a:srgbClr val="FCFEBC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31" name="Freeform 5"/>
            <p:cNvSpPr>
              <a:spLocks/>
            </p:cNvSpPr>
            <p:nvPr/>
          </p:nvSpPr>
          <p:spPr bwMode="auto">
            <a:xfrm>
              <a:off x="1136" y="1962"/>
              <a:ext cx="3846" cy="2047"/>
            </a:xfrm>
            <a:custGeom>
              <a:avLst/>
              <a:gdLst>
                <a:gd name="T0" fmla="*/ 1347 w 3846"/>
                <a:gd name="T1" fmla="*/ 0 h 2047"/>
                <a:gd name="T2" fmla="*/ 717 w 3846"/>
                <a:gd name="T3" fmla="*/ 389 h 2047"/>
                <a:gd name="T4" fmla="*/ 1619 w 3846"/>
                <a:gd name="T5" fmla="*/ 1323 h 2047"/>
                <a:gd name="T6" fmla="*/ 0 w 3846"/>
                <a:gd name="T7" fmla="*/ 1945 h 2047"/>
                <a:gd name="T8" fmla="*/ 25 w 3846"/>
                <a:gd name="T9" fmla="*/ 2023 h 2047"/>
                <a:gd name="T10" fmla="*/ 3760 w 3846"/>
                <a:gd name="T11" fmla="*/ 2047 h 2047"/>
                <a:gd name="T12" fmla="*/ 3846 w 3846"/>
                <a:gd name="T13" fmla="*/ 1930 h 2047"/>
                <a:gd name="T14" fmla="*/ 2048 w 3846"/>
                <a:gd name="T15" fmla="*/ 1323 h 2047"/>
                <a:gd name="T16" fmla="*/ 1168 w 3846"/>
                <a:gd name="T17" fmla="*/ 443 h 2047"/>
                <a:gd name="T18" fmla="*/ 1690 w 3846"/>
                <a:gd name="T19" fmla="*/ 77 h 2047"/>
                <a:gd name="T20" fmla="*/ 1347 w 3846"/>
                <a:gd name="T21" fmla="*/ 0 h 20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46" h="2047">
                  <a:moveTo>
                    <a:pt x="1347" y="0"/>
                  </a:moveTo>
                  <a:lnTo>
                    <a:pt x="717" y="389"/>
                  </a:lnTo>
                  <a:lnTo>
                    <a:pt x="1619" y="1323"/>
                  </a:lnTo>
                  <a:lnTo>
                    <a:pt x="0" y="1945"/>
                  </a:lnTo>
                  <a:lnTo>
                    <a:pt x="25" y="2023"/>
                  </a:lnTo>
                  <a:lnTo>
                    <a:pt x="3760" y="2047"/>
                  </a:lnTo>
                  <a:lnTo>
                    <a:pt x="3846" y="1930"/>
                  </a:lnTo>
                  <a:lnTo>
                    <a:pt x="2048" y="1323"/>
                  </a:lnTo>
                  <a:lnTo>
                    <a:pt x="1168" y="443"/>
                  </a:lnTo>
                  <a:lnTo>
                    <a:pt x="1690" y="77"/>
                  </a:lnTo>
                  <a:lnTo>
                    <a:pt x="1347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EB"/>
                </a:gs>
                <a:gs pos="100000">
                  <a:srgbClr val="FCFEB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666699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2" name="Line 6"/>
            <p:cNvSpPr>
              <a:spLocks noChangeShapeType="1"/>
            </p:cNvSpPr>
            <p:nvPr/>
          </p:nvSpPr>
          <p:spPr bwMode="auto">
            <a:xfrm flipV="1">
              <a:off x="3723" y="3713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V="1">
              <a:off x="3147" y="3713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4" name="Freeform 8"/>
            <p:cNvSpPr>
              <a:spLocks/>
            </p:cNvSpPr>
            <p:nvPr/>
          </p:nvSpPr>
          <p:spPr bwMode="auto">
            <a:xfrm flipH="1">
              <a:off x="3726" y="3696"/>
              <a:ext cx="960" cy="240"/>
            </a:xfrm>
            <a:custGeom>
              <a:avLst/>
              <a:gdLst>
                <a:gd name="T0" fmla="*/ 0 w 960"/>
                <a:gd name="T1" fmla="*/ 240 h 240"/>
                <a:gd name="T2" fmla="*/ 0 w 960"/>
                <a:gd name="T3" fmla="*/ 0 h 240"/>
                <a:gd name="T4" fmla="*/ 960 w 96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240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635" name="Freeform 9"/>
            <p:cNvSpPr>
              <a:spLocks/>
            </p:cNvSpPr>
            <p:nvPr/>
          </p:nvSpPr>
          <p:spPr bwMode="auto">
            <a:xfrm>
              <a:off x="1614" y="3696"/>
              <a:ext cx="960" cy="240"/>
            </a:xfrm>
            <a:custGeom>
              <a:avLst/>
              <a:gdLst>
                <a:gd name="T0" fmla="*/ 0 w 960"/>
                <a:gd name="T1" fmla="*/ 240 h 240"/>
                <a:gd name="T2" fmla="*/ 0 w 960"/>
                <a:gd name="T3" fmla="*/ 0 h 240"/>
                <a:gd name="T4" fmla="*/ 960 w 96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240">
                  <a:moveTo>
                    <a:pt x="0" y="240"/>
                  </a:moveTo>
                  <a:lnTo>
                    <a:pt x="0" y="0"/>
                  </a:ln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>
              <a:off x="2797" y="3115"/>
              <a:ext cx="201" cy="2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 flipH="1">
              <a:off x="2496" y="3117"/>
              <a:ext cx="0" cy="9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H="1">
              <a:off x="2499" y="2881"/>
              <a:ext cx="0" cy="9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 flipH="1">
              <a:off x="2037" y="2022"/>
              <a:ext cx="620" cy="3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0" name="Line 14"/>
            <p:cNvSpPr>
              <a:spLocks noChangeShapeType="1"/>
            </p:cNvSpPr>
            <p:nvPr/>
          </p:nvSpPr>
          <p:spPr bwMode="auto">
            <a:xfrm>
              <a:off x="2657" y="2022"/>
              <a:ext cx="52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1" name="Line 15"/>
            <p:cNvSpPr>
              <a:spLocks noChangeShapeType="1"/>
            </p:cNvSpPr>
            <p:nvPr/>
          </p:nvSpPr>
          <p:spPr bwMode="auto">
            <a:xfrm flipH="1">
              <a:off x="1178" y="2022"/>
              <a:ext cx="1192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2" name="Line 16"/>
            <p:cNvSpPr>
              <a:spLocks noChangeShapeType="1"/>
            </p:cNvSpPr>
            <p:nvPr/>
          </p:nvSpPr>
          <p:spPr bwMode="auto">
            <a:xfrm>
              <a:off x="2847" y="2022"/>
              <a:ext cx="1240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3" name="Line 17"/>
            <p:cNvSpPr>
              <a:spLocks noChangeShapeType="1"/>
            </p:cNvSpPr>
            <p:nvPr/>
          </p:nvSpPr>
          <p:spPr bwMode="auto">
            <a:xfrm flipH="1">
              <a:off x="1703" y="2457"/>
              <a:ext cx="33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>
              <a:off x="2132" y="2457"/>
              <a:ext cx="528" cy="5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>
              <a:off x="2084" y="2457"/>
              <a:ext cx="0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 flipH="1">
              <a:off x="749" y="2457"/>
              <a:ext cx="143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>
              <a:off x="1083" y="2457"/>
              <a:ext cx="143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 flipH="1">
              <a:off x="3038" y="2457"/>
              <a:ext cx="95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>
              <a:off x="3324" y="2457"/>
              <a:ext cx="143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0" name="Line 24"/>
            <p:cNvSpPr>
              <a:spLocks noChangeShapeType="1"/>
            </p:cNvSpPr>
            <p:nvPr/>
          </p:nvSpPr>
          <p:spPr bwMode="auto">
            <a:xfrm flipH="1">
              <a:off x="3849" y="2457"/>
              <a:ext cx="334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1" name="Line 25"/>
            <p:cNvSpPr>
              <a:spLocks noChangeShapeType="1"/>
            </p:cNvSpPr>
            <p:nvPr/>
          </p:nvSpPr>
          <p:spPr bwMode="auto">
            <a:xfrm>
              <a:off x="4469" y="2457"/>
              <a:ext cx="524" cy="305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 flipH="1">
              <a:off x="4230" y="2501"/>
              <a:ext cx="0" cy="304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3" name="Line 27"/>
            <p:cNvSpPr>
              <a:spLocks noChangeShapeType="1"/>
            </p:cNvSpPr>
            <p:nvPr/>
          </p:nvSpPr>
          <p:spPr bwMode="auto">
            <a:xfrm>
              <a:off x="4373" y="2501"/>
              <a:ext cx="286" cy="348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4" name="Line 28"/>
            <p:cNvSpPr>
              <a:spLocks noChangeShapeType="1"/>
            </p:cNvSpPr>
            <p:nvPr/>
          </p:nvSpPr>
          <p:spPr bwMode="auto">
            <a:xfrm flipH="1">
              <a:off x="2132" y="2900"/>
              <a:ext cx="286" cy="304"/>
            </a:xfrm>
            <a:prstGeom prst="line">
              <a:avLst/>
            </a:prstGeom>
            <a:noFill/>
            <a:ln w="28575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/>
            <a:p>
              <a:endParaRPr lang="hu-HU"/>
            </a:p>
          </p:txBody>
        </p:sp>
        <p:sp>
          <p:nvSpPr>
            <p:cNvPr id="26655" name="Oval 29"/>
            <p:cNvSpPr>
              <a:spLocks noChangeArrowheads="1"/>
            </p:cNvSpPr>
            <p:nvPr/>
          </p:nvSpPr>
          <p:spPr bwMode="auto">
            <a:xfrm>
              <a:off x="1894" y="3168"/>
              <a:ext cx="333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6" name="Oval 30"/>
            <p:cNvSpPr>
              <a:spLocks noChangeArrowheads="1"/>
            </p:cNvSpPr>
            <p:nvPr/>
          </p:nvSpPr>
          <p:spPr bwMode="auto">
            <a:xfrm>
              <a:off x="2323" y="3168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7" name="Oval 31"/>
            <p:cNvSpPr>
              <a:spLocks noChangeArrowheads="1"/>
            </p:cNvSpPr>
            <p:nvPr/>
          </p:nvSpPr>
          <p:spPr bwMode="auto">
            <a:xfrm>
              <a:off x="2752" y="3168"/>
              <a:ext cx="334" cy="174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8" name="Oval 32"/>
            <p:cNvSpPr>
              <a:spLocks noChangeArrowheads="1"/>
            </p:cNvSpPr>
            <p:nvPr/>
          </p:nvSpPr>
          <p:spPr bwMode="auto">
            <a:xfrm>
              <a:off x="606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59" name="Oval 33"/>
            <p:cNvSpPr>
              <a:spLocks noChangeArrowheads="1"/>
            </p:cNvSpPr>
            <p:nvPr/>
          </p:nvSpPr>
          <p:spPr bwMode="auto">
            <a:xfrm>
              <a:off x="1035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0" name="Oval 34"/>
            <p:cNvSpPr>
              <a:spLocks noChangeArrowheads="1"/>
            </p:cNvSpPr>
            <p:nvPr/>
          </p:nvSpPr>
          <p:spPr bwMode="auto">
            <a:xfrm>
              <a:off x="1560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1" name="Oval 35"/>
            <p:cNvSpPr>
              <a:spLocks noChangeArrowheads="1"/>
            </p:cNvSpPr>
            <p:nvPr/>
          </p:nvSpPr>
          <p:spPr bwMode="auto">
            <a:xfrm>
              <a:off x="2323" y="2762"/>
              <a:ext cx="334" cy="174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2" name="Oval 36"/>
            <p:cNvSpPr>
              <a:spLocks noChangeArrowheads="1"/>
            </p:cNvSpPr>
            <p:nvPr/>
          </p:nvSpPr>
          <p:spPr bwMode="auto">
            <a:xfrm>
              <a:off x="2847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3" name="Oval 37"/>
            <p:cNvSpPr>
              <a:spLocks noChangeArrowheads="1"/>
            </p:cNvSpPr>
            <p:nvPr/>
          </p:nvSpPr>
          <p:spPr bwMode="auto">
            <a:xfrm>
              <a:off x="3277" y="2762"/>
              <a:ext cx="333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4" name="Oval 38"/>
            <p:cNvSpPr>
              <a:spLocks noChangeArrowheads="1"/>
            </p:cNvSpPr>
            <p:nvPr/>
          </p:nvSpPr>
          <p:spPr bwMode="auto">
            <a:xfrm>
              <a:off x="3706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5" name="Oval 39"/>
            <p:cNvSpPr>
              <a:spLocks noChangeArrowheads="1"/>
            </p:cNvSpPr>
            <p:nvPr/>
          </p:nvSpPr>
          <p:spPr bwMode="auto">
            <a:xfrm>
              <a:off x="1941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6" name="Oval 40"/>
            <p:cNvSpPr>
              <a:spLocks noChangeArrowheads="1"/>
            </p:cNvSpPr>
            <p:nvPr/>
          </p:nvSpPr>
          <p:spPr bwMode="auto">
            <a:xfrm>
              <a:off x="4087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7" name="Oval 41"/>
            <p:cNvSpPr>
              <a:spLocks noChangeArrowheads="1"/>
            </p:cNvSpPr>
            <p:nvPr/>
          </p:nvSpPr>
          <p:spPr bwMode="auto">
            <a:xfrm>
              <a:off x="4469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8" name="Oval 42"/>
            <p:cNvSpPr>
              <a:spLocks noChangeArrowheads="1"/>
            </p:cNvSpPr>
            <p:nvPr/>
          </p:nvSpPr>
          <p:spPr bwMode="auto">
            <a:xfrm>
              <a:off x="4850" y="2762"/>
              <a:ext cx="334" cy="17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69" name="Oval 43"/>
            <p:cNvSpPr>
              <a:spLocks noChangeArrowheads="1"/>
            </p:cNvSpPr>
            <p:nvPr/>
          </p:nvSpPr>
          <p:spPr bwMode="auto">
            <a:xfrm>
              <a:off x="749" y="2239"/>
              <a:ext cx="475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org.</a:t>
              </a:r>
            </a:p>
          </p:txBody>
        </p:sp>
        <p:sp>
          <p:nvSpPr>
            <p:cNvPr id="1342508" name="Oval 44"/>
            <p:cNvSpPr>
              <a:spLocks noChangeArrowheads="1"/>
            </p:cNvSpPr>
            <p:nvPr/>
          </p:nvSpPr>
          <p:spPr bwMode="auto">
            <a:xfrm>
              <a:off x="1846" y="2239"/>
              <a:ext cx="475" cy="261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lIns="45720" rIns="45720" anchor="ctr"/>
            <a:lstStyle/>
            <a:p>
              <a:pPr algn="ctr">
                <a:defRPr/>
              </a:pPr>
              <a:r>
                <a:rPr lang="en-US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com.</a:t>
              </a:r>
            </a:p>
          </p:txBody>
        </p:sp>
        <p:sp>
          <p:nvSpPr>
            <p:cNvPr id="26671" name="Oval 45"/>
            <p:cNvSpPr>
              <a:spLocks noChangeArrowheads="1"/>
            </p:cNvSpPr>
            <p:nvPr/>
          </p:nvSpPr>
          <p:spPr bwMode="auto">
            <a:xfrm>
              <a:off x="2990" y="2239"/>
              <a:ext cx="475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edu.</a:t>
              </a:r>
            </a:p>
          </p:txBody>
        </p:sp>
        <p:sp>
          <p:nvSpPr>
            <p:cNvPr id="26672" name="Oval 46"/>
            <p:cNvSpPr>
              <a:spLocks noChangeArrowheads="1"/>
            </p:cNvSpPr>
            <p:nvPr/>
          </p:nvSpPr>
          <p:spPr bwMode="auto">
            <a:xfrm>
              <a:off x="4040" y="2239"/>
              <a:ext cx="474" cy="261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1600" b="1">
                  <a:latin typeface="Arial Narrow" panose="020B0606020202030204" pitchFamily="34" charset="0"/>
                </a:rPr>
                <a:t>au.</a:t>
              </a:r>
            </a:p>
          </p:txBody>
        </p:sp>
        <p:sp>
          <p:nvSpPr>
            <p:cNvPr id="1342511" name="Oval 47"/>
            <p:cNvSpPr>
              <a:spLocks noChangeArrowheads="1"/>
            </p:cNvSpPr>
            <p:nvPr/>
          </p:nvSpPr>
          <p:spPr bwMode="auto">
            <a:xfrm>
              <a:off x="2370" y="1848"/>
              <a:ext cx="525" cy="305"/>
            </a:xfrm>
            <a:prstGeom prst="ellipse">
              <a:avLst/>
            </a:prstGeom>
            <a:solidFill>
              <a:srgbClr val="CC00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rPr>
                <a:t>“.”</a:t>
              </a:r>
            </a:p>
          </p:txBody>
        </p:sp>
        <p:sp>
          <p:nvSpPr>
            <p:cNvPr id="26674" name="Text Box 48"/>
            <p:cNvSpPr txBox="1">
              <a:spLocks noChangeArrowheads="1"/>
            </p:cNvSpPr>
            <p:nvPr/>
          </p:nvSpPr>
          <p:spPr bwMode="auto">
            <a:xfrm>
              <a:off x="2381" y="2970"/>
              <a:ext cx="95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EB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909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microsoft.com.</a:t>
              </a:r>
            </a:p>
          </p:txBody>
        </p:sp>
        <p:sp>
          <p:nvSpPr>
            <p:cNvPr id="26675" name="Text Box 49"/>
            <p:cNvSpPr txBox="1">
              <a:spLocks noChangeArrowheads="1"/>
            </p:cNvSpPr>
            <p:nvPr/>
          </p:nvSpPr>
          <p:spPr bwMode="auto">
            <a:xfrm>
              <a:off x="3046" y="3127"/>
              <a:ext cx="14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  training.microsoft.com.</a:t>
              </a:r>
            </a:p>
          </p:txBody>
        </p:sp>
        <p:sp>
          <p:nvSpPr>
            <p:cNvPr id="26676" name="Rectangle 50"/>
            <p:cNvSpPr>
              <a:spLocks noChangeArrowheads="1"/>
            </p:cNvSpPr>
            <p:nvPr/>
          </p:nvSpPr>
          <p:spPr bwMode="auto">
            <a:xfrm>
              <a:off x="3528" y="3586"/>
              <a:ext cx="312" cy="199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7" name="Rectangle 51"/>
            <p:cNvSpPr>
              <a:spLocks noChangeArrowheads="1"/>
            </p:cNvSpPr>
            <p:nvPr/>
          </p:nvSpPr>
          <p:spPr bwMode="auto">
            <a:xfrm>
              <a:off x="2856" y="3585"/>
              <a:ext cx="636" cy="200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8" name="Rectangle 52"/>
            <p:cNvSpPr>
              <a:spLocks noChangeArrowheads="1"/>
            </p:cNvSpPr>
            <p:nvPr/>
          </p:nvSpPr>
          <p:spPr bwMode="auto">
            <a:xfrm>
              <a:off x="2278" y="3586"/>
              <a:ext cx="540" cy="199"/>
            </a:xfrm>
            <a:prstGeom prst="rect">
              <a:avLst/>
            </a:prstGeom>
            <a:gradFill rotWithShape="0">
              <a:gsLst>
                <a:gs pos="0">
                  <a:srgbClr val="FFE3AB"/>
                </a:gs>
                <a:gs pos="100000">
                  <a:srgbClr val="CC00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26679" name="Text Box 53"/>
            <p:cNvSpPr txBox="1">
              <a:spLocks noChangeArrowheads="1"/>
            </p:cNvSpPr>
            <p:nvPr/>
          </p:nvSpPr>
          <p:spPr bwMode="auto">
            <a:xfrm>
              <a:off x="2240" y="3434"/>
              <a:ext cx="165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sz="2200" b="1">
                  <a:latin typeface="Arial Narrow" panose="020B0606020202030204" pitchFamily="34" charset="0"/>
                </a:rPr>
                <a:t>training.microsoft.com.</a:t>
              </a:r>
            </a:p>
          </p:txBody>
        </p:sp>
        <p:sp>
          <p:nvSpPr>
            <p:cNvPr id="26680" name="Rectangle 54"/>
            <p:cNvSpPr>
              <a:spLocks noChangeArrowheads="1"/>
            </p:cNvSpPr>
            <p:nvPr/>
          </p:nvSpPr>
          <p:spPr bwMode="auto">
            <a:xfrm>
              <a:off x="1140" y="3898"/>
              <a:ext cx="70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Subdomain</a:t>
              </a:r>
            </a:p>
          </p:txBody>
        </p:sp>
        <p:sp>
          <p:nvSpPr>
            <p:cNvPr id="26681" name="Rectangle 55"/>
            <p:cNvSpPr>
              <a:spLocks noChangeArrowheads="1"/>
            </p:cNvSpPr>
            <p:nvPr/>
          </p:nvSpPr>
          <p:spPr bwMode="auto">
            <a:xfrm>
              <a:off x="1902" y="3898"/>
              <a:ext cx="1370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Second-Level Domain</a:t>
              </a:r>
            </a:p>
          </p:txBody>
        </p:sp>
        <p:sp>
          <p:nvSpPr>
            <p:cNvPr id="26682" name="Rectangle 56"/>
            <p:cNvSpPr>
              <a:spLocks noChangeArrowheads="1"/>
            </p:cNvSpPr>
            <p:nvPr/>
          </p:nvSpPr>
          <p:spPr bwMode="auto">
            <a:xfrm>
              <a:off x="3331" y="3898"/>
              <a:ext cx="1146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Top-Level Domain</a:t>
              </a:r>
            </a:p>
          </p:txBody>
        </p:sp>
        <p:sp>
          <p:nvSpPr>
            <p:cNvPr id="26683" name="Rectangle 57"/>
            <p:cNvSpPr>
              <a:spLocks noChangeArrowheads="1"/>
            </p:cNvSpPr>
            <p:nvPr/>
          </p:nvSpPr>
          <p:spPr bwMode="auto">
            <a:xfrm>
              <a:off x="4538" y="3898"/>
              <a:ext cx="451" cy="1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C0099"/>
              </a:outerShdw>
            </a:effec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hu-HU" b="1">
                  <a:latin typeface="Arial Narrow" panose="020B0606020202030204" pitchFamily="34" charset="0"/>
                </a:rPr>
                <a:t>Root</a:t>
              </a:r>
            </a:p>
          </p:txBody>
        </p:sp>
      </p:grpSp>
      <p:sp>
        <p:nvSpPr>
          <p:cNvPr id="38917" name="Rectangle 58"/>
          <p:cNvSpPr>
            <a:spLocks noGrp="1" noChangeArrowheads="1"/>
          </p:cNvSpPr>
          <p:nvPr>
            <p:ph idx="1"/>
          </p:nvPr>
        </p:nvSpPr>
        <p:spPr>
          <a:xfrm>
            <a:off x="5530600" y="1263618"/>
            <a:ext cx="6519800" cy="1416050"/>
          </a:xfrm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pPr marL="279400" indent="-279400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defRPr/>
            </a:pPr>
            <a:r>
              <a:rPr lang="hu-HU" altLang="hu-HU" sz="2400" dirty="0"/>
              <a:t>A névtér jobb struktúrája érdekében</a:t>
            </a:r>
            <a:endParaRPr lang="en-US" altLang="hu-HU" sz="2400" dirty="0"/>
          </a:p>
          <a:p>
            <a:pPr marL="279400" indent="-279400">
              <a:lnSpc>
                <a:spcPct val="105000"/>
              </a:lnSpc>
              <a:spcBef>
                <a:spcPct val="0"/>
              </a:spcBef>
              <a:defRPr/>
            </a:pPr>
            <a:r>
              <a:rPr lang="hu-HU" altLang="hu-HU" sz="2400" dirty="0"/>
              <a:t>Kiadhatjuk a Zóna menedzselését</a:t>
            </a:r>
            <a:endParaRPr lang="en-US" altLang="hu-HU" sz="2400" dirty="0"/>
          </a:p>
          <a:p>
            <a:pPr marL="690563" lvl="1" indent="-296863">
              <a:defRPr/>
            </a:pPr>
            <a:r>
              <a:rPr lang="hu-HU" altLang="hu-HU" dirty="0"/>
              <a:t>k</a:t>
            </a:r>
            <a:r>
              <a:rPr lang="hu-HU" altLang="hu-HU" dirty="0" smtClean="0"/>
              <a:t>iadjuk </a:t>
            </a:r>
            <a:r>
              <a:rPr lang="hu-HU" altLang="hu-HU" dirty="0"/>
              <a:t>az adott tartományok menedzselését</a:t>
            </a:r>
            <a:endParaRPr lang="en-US" altLang="hu-HU" dirty="0"/>
          </a:p>
          <a:p>
            <a:pPr marL="690563" lvl="1" indent="-296863">
              <a:defRPr/>
            </a:pPr>
            <a:r>
              <a:rPr lang="hu-HU" altLang="hu-HU" dirty="0"/>
              <a:t>k</a:t>
            </a:r>
            <a:r>
              <a:rPr lang="hu-HU" altLang="hu-HU" dirty="0" smtClean="0"/>
              <a:t>iadjuk </a:t>
            </a:r>
            <a:r>
              <a:rPr lang="hu-HU" altLang="hu-HU" dirty="0"/>
              <a:t>egy nagy adatbázis menedzselését</a:t>
            </a:r>
            <a:endParaRPr lang="en-US" altLang="hu-HU" dirty="0"/>
          </a:p>
        </p:txBody>
      </p:sp>
    </p:spTree>
    <p:extLst>
      <p:ext uri="{BB962C8B-B14F-4D97-AF65-F5344CB8AC3E}">
        <p14:creationId xmlns:p14="http://schemas.microsoft.com/office/powerpoint/2010/main" val="1959831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/>
          <a:stretch/>
        </p:blipFill>
        <p:spPr>
          <a:xfrm>
            <a:off x="4182894" y="2007463"/>
            <a:ext cx="8009105" cy="4698124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-1095266" y="205486"/>
            <a:ext cx="824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/>
              <a:t>Fordított névkeresési zóna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4961107" y="982261"/>
            <a:ext cx="72826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Elsődleges zóna / Névkeresési zóna</a:t>
            </a:r>
          </a:p>
          <a:p>
            <a:endParaRPr lang="hu-HU" sz="1400" b="1" dirty="0"/>
          </a:p>
          <a:p>
            <a:pPr algn="ctr"/>
            <a:r>
              <a:rPr lang="hu-HU" sz="2800" b="1" dirty="0"/>
              <a:t>IP kérdésre </a:t>
            </a:r>
            <a:r>
              <a:rPr lang="hu-HU" sz="2800" b="1" dirty="0">
                <a:sym typeface="Wingdings" panose="05000000000000000000" pitchFamily="2" charset="2"/>
              </a:rPr>
              <a:t> FQDN választ ad</a:t>
            </a:r>
            <a:r>
              <a:rPr lang="hu-HU" sz="2800" b="1" dirty="0"/>
              <a:t> </a:t>
            </a:r>
          </a:p>
          <a:p>
            <a:endParaRPr lang="hu-HU" sz="28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9" y="1306275"/>
            <a:ext cx="4086225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834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2" t="6107" r="2520" b="2676"/>
          <a:stretch/>
        </p:blipFill>
        <p:spPr>
          <a:xfrm>
            <a:off x="145915" y="1046948"/>
            <a:ext cx="7286017" cy="5811052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7928044" y="340467"/>
            <a:ext cx="36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rekordok frissítése</a:t>
            </a:r>
          </a:p>
        </p:txBody>
      </p:sp>
    </p:spTree>
    <p:extLst>
      <p:ext uri="{BB962C8B-B14F-4D97-AF65-F5344CB8AC3E}">
        <p14:creationId xmlns:p14="http://schemas.microsoft.com/office/powerpoint/2010/main" val="3390364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5816" r="3921" b="1843"/>
          <a:stretch/>
        </p:blipFill>
        <p:spPr>
          <a:xfrm>
            <a:off x="126460" y="414563"/>
            <a:ext cx="8171234" cy="628779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443609" y="107003"/>
            <a:ext cx="363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A rekordok frissítése</a:t>
            </a:r>
          </a:p>
        </p:txBody>
      </p:sp>
    </p:spTree>
    <p:extLst>
      <p:ext uri="{BB962C8B-B14F-4D97-AF65-F5344CB8AC3E}">
        <p14:creationId xmlns:p14="http://schemas.microsoft.com/office/powerpoint/2010/main" val="374696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zövegdoboz 18"/>
          <p:cNvSpPr txBox="1"/>
          <p:nvPr/>
        </p:nvSpPr>
        <p:spPr>
          <a:xfrm>
            <a:off x="7634751" y="459835"/>
            <a:ext cx="4116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Másodlagos zóna</a:t>
            </a:r>
          </a:p>
          <a:p>
            <a:endParaRPr lang="hu-HU" sz="2400" b="1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72992" y="201763"/>
            <a:ext cx="4943758" cy="3676650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2483912" y="836560"/>
            <a:ext cx="628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240900" y="2817760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5970264" y="3887802"/>
            <a:ext cx="571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 flipH="1">
            <a:off x="1569512" y="217436"/>
            <a:ext cx="920750" cy="1489075"/>
            <a:chOff x="934" y="830"/>
            <a:chExt cx="626" cy="1012"/>
          </a:xfrm>
        </p:grpSpPr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27" name="Group 10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7" name="Freeform 20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8" name="Freeform 21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39" name="Freeform 22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1" name="Line 24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2" name="Line 25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3" name="Freeform 26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48" name="Line 31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49" name="Line 32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50" name="Line 33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582087" y="1489022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A</a:t>
            </a: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1602850" y="580973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grpSp>
        <p:nvGrpSpPr>
          <p:cNvPr id="53" name="Group 36"/>
          <p:cNvGrpSpPr>
            <a:grpSpLocks/>
          </p:cNvGrpSpPr>
          <p:nvPr/>
        </p:nvGrpSpPr>
        <p:grpSpPr bwMode="auto">
          <a:xfrm flipH="1">
            <a:off x="326500" y="2198636"/>
            <a:ext cx="920750" cy="1489075"/>
            <a:chOff x="934" y="830"/>
            <a:chExt cx="626" cy="1012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55" name="Group 38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56" name="Freeform 39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7" name="Freeform 40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8" name="Freeform 41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0" name="Oval 43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5" name="Freeform 48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6" name="Freeform 49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7" name="Freeform 50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69" name="Line 52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0" name="Line 53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1" name="Freeform 54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2" name="Line 55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3" name="Freeform 56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4" name="Freeform 57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5" name="Freeform 58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76" name="Line 59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77" name="Line 60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78" name="Line 61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79" name="Text Box 62"/>
          <p:cNvSpPr txBox="1">
            <a:spLocks noChangeArrowheads="1"/>
          </p:cNvSpPr>
          <p:nvPr/>
        </p:nvSpPr>
        <p:spPr bwMode="auto">
          <a:xfrm>
            <a:off x="1018650" y="3552772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B</a:t>
            </a:r>
          </a:p>
        </p:txBody>
      </p:sp>
      <p:sp>
        <p:nvSpPr>
          <p:cNvPr id="80" name="Oval 63"/>
          <p:cNvSpPr>
            <a:spLocks noChangeArrowheads="1"/>
          </p:cNvSpPr>
          <p:nvPr/>
        </p:nvSpPr>
        <p:spPr bwMode="auto">
          <a:xfrm>
            <a:off x="359838" y="2562173"/>
            <a:ext cx="423863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81" name="Oval 64"/>
          <p:cNvSpPr>
            <a:spLocks noChangeArrowheads="1"/>
          </p:cNvSpPr>
          <p:nvPr/>
        </p:nvSpPr>
        <p:spPr bwMode="auto">
          <a:xfrm>
            <a:off x="1453625" y="2225623"/>
            <a:ext cx="2311400" cy="11652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bIns="457200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Másodlagos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 Z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b="1">
                <a:solidFill>
                  <a:srgbClr val="003300"/>
                </a:solidFill>
                <a:latin typeface="Arial Narrow" panose="020B0606020202030204" pitchFamily="34" charset="0"/>
              </a:rPr>
              <a:t>a</a:t>
            </a:r>
            <a:endParaRPr lang="en-US" altLang="hu-HU" b="1">
              <a:solidFill>
                <a:srgbClr val="003300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(Master DNS Server = </a:t>
            </a:r>
            <a:b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</a:br>
            <a:r>
              <a:rPr lang="en-US" altLang="hu-HU">
                <a:solidFill>
                  <a:srgbClr val="003300"/>
                </a:solidFill>
                <a:latin typeface="Arial Narrow" panose="020B0606020202030204" pitchFamily="34" charset="0"/>
              </a:rPr>
              <a:t>DNS Server A)</a:t>
            </a:r>
          </a:p>
        </p:txBody>
      </p:sp>
      <p:grpSp>
        <p:nvGrpSpPr>
          <p:cNvPr id="82" name="Group 65"/>
          <p:cNvGrpSpPr>
            <a:grpSpLocks/>
          </p:cNvGrpSpPr>
          <p:nvPr/>
        </p:nvGrpSpPr>
        <p:grpSpPr bwMode="auto">
          <a:xfrm>
            <a:off x="6522714" y="3287728"/>
            <a:ext cx="920750" cy="1489075"/>
            <a:chOff x="934" y="830"/>
            <a:chExt cx="626" cy="1012"/>
          </a:xfrm>
        </p:grpSpPr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946" y="1583"/>
              <a:ext cx="604" cy="259"/>
            </a:xfrm>
            <a:custGeom>
              <a:avLst/>
              <a:gdLst>
                <a:gd name="T0" fmla="*/ 0 w 1252"/>
                <a:gd name="T1" fmla="*/ 68 h 536"/>
                <a:gd name="T2" fmla="*/ 0 w 1252"/>
                <a:gd name="T3" fmla="*/ 86 h 536"/>
                <a:gd name="T4" fmla="*/ 132 w 1252"/>
                <a:gd name="T5" fmla="*/ 125 h 536"/>
                <a:gd name="T6" fmla="*/ 291 w 1252"/>
                <a:gd name="T7" fmla="*/ 21 h 536"/>
                <a:gd name="T8" fmla="*/ 291 w 1252"/>
                <a:gd name="T9" fmla="*/ 0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52" h="536">
                  <a:moveTo>
                    <a:pt x="0" y="292"/>
                  </a:moveTo>
                  <a:lnTo>
                    <a:pt x="0" y="370"/>
                  </a:lnTo>
                  <a:lnTo>
                    <a:pt x="567" y="535"/>
                  </a:lnTo>
                  <a:lnTo>
                    <a:pt x="1251" y="92"/>
                  </a:lnTo>
                  <a:lnTo>
                    <a:pt x="1251" y="0"/>
                  </a:lnTo>
                </a:path>
              </a:pathLst>
            </a:custGeom>
            <a:solidFill>
              <a:srgbClr val="969696"/>
            </a:solidFill>
            <a:ln w="31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grpSp>
          <p:nvGrpSpPr>
            <p:cNvPr id="84" name="Group 67"/>
            <p:cNvGrpSpPr>
              <a:grpSpLocks/>
            </p:cNvGrpSpPr>
            <p:nvPr/>
          </p:nvGrpSpPr>
          <p:grpSpPr bwMode="auto">
            <a:xfrm>
              <a:off x="934" y="830"/>
              <a:ext cx="626" cy="987"/>
              <a:chOff x="934" y="830"/>
              <a:chExt cx="626" cy="987"/>
            </a:xfrm>
          </p:grpSpPr>
          <p:sp>
            <p:nvSpPr>
              <p:cNvPr id="85" name="Freeform 68"/>
              <p:cNvSpPr>
                <a:spLocks/>
              </p:cNvSpPr>
              <p:nvPr/>
            </p:nvSpPr>
            <p:spPr bwMode="auto">
              <a:xfrm>
                <a:off x="936" y="830"/>
                <a:ext cx="623" cy="217"/>
              </a:xfrm>
              <a:custGeom>
                <a:avLst/>
                <a:gdLst>
                  <a:gd name="T0" fmla="*/ 0 w 1291"/>
                  <a:gd name="T1" fmla="*/ 72 h 449"/>
                  <a:gd name="T2" fmla="*/ 134 w 1291"/>
                  <a:gd name="T3" fmla="*/ 105 h 449"/>
                  <a:gd name="T4" fmla="*/ 301 w 1291"/>
                  <a:gd name="T5" fmla="*/ 29 h 449"/>
                  <a:gd name="T6" fmla="*/ 169 w 1291"/>
                  <a:gd name="T7" fmla="*/ 0 h 449"/>
                  <a:gd name="T8" fmla="*/ 0 w 1291"/>
                  <a:gd name="T9" fmla="*/ 72 h 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1" h="449">
                    <a:moveTo>
                      <a:pt x="0" y="307"/>
                    </a:moveTo>
                    <a:lnTo>
                      <a:pt x="577" y="448"/>
                    </a:lnTo>
                    <a:lnTo>
                      <a:pt x="1290" y="127"/>
                    </a:lnTo>
                    <a:lnTo>
                      <a:pt x="727" y="0"/>
                    </a:lnTo>
                    <a:lnTo>
                      <a:pt x="0" y="307"/>
                    </a:lnTo>
                  </a:path>
                </a:pathLst>
              </a:custGeom>
              <a:solidFill>
                <a:schemeClr val="bg1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6" name="Freeform 69"/>
              <p:cNvSpPr>
                <a:spLocks/>
              </p:cNvSpPr>
              <p:nvPr/>
            </p:nvSpPr>
            <p:spPr bwMode="auto">
              <a:xfrm>
                <a:off x="1208" y="890"/>
                <a:ext cx="352" cy="927"/>
              </a:xfrm>
              <a:custGeom>
                <a:avLst/>
                <a:gdLst>
                  <a:gd name="T0" fmla="*/ 0 w 729"/>
                  <a:gd name="T1" fmla="*/ 77 h 1916"/>
                  <a:gd name="T2" fmla="*/ 1 w 729"/>
                  <a:gd name="T3" fmla="*/ 449 h 1916"/>
                  <a:gd name="T4" fmla="*/ 170 w 729"/>
                  <a:gd name="T5" fmla="*/ 341 h 1916"/>
                  <a:gd name="T6" fmla="*/ 170 w 729"/>
                  <a:gd name="T7" fmla="*/ 0 h 1916"/>
                  <a:gd name="T8" fmla="*/ 0 w 729"/>
                  <a:gd name="T9" fmla="*/ 77 h 19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9" h="1916">
                    <a:moveTo>
                      <a:pt x="0" y="328"/>
                    </a:moveTo>
                    <a:lnTo>
                      <a:pt x="4" y="1915"/>
                    </a:lnTo>
                    <a:lnTo>
                      <a:pt x="728" y="1456"/>
                    </a:lnTo>
                    <a:lnTo>
                      <a:pt x="728" y="0"/>
                    </a:lnTo>
                    <a:lnTo>
                      <a:pt x="0" y="32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7" name="Freeform 70"/>
              <p:cNvSpPr>
                <a:spLocks/>
              </p:cNvSpPr>
              <p:nvPr/>
            </p:nvSpPr>
            <p:spPr bwMode="auto">
              <a:xfrm>
                <a:off x="934" y="978"/>
                <a:ext cx="278" cy="834"/>
              </a:xfrm>
              <a:custGeom>
                <a:avLst/>
                <a:gdLst>
                  <a:gd name="T0" fmla="*/ 134 w 577"/>
                  <a:gd name="T1" fmla="*/ 33 h 1728"/>
                  <a:gd name="T2" fmla="*/ 134 w 577"/>
                  <a:gd name="T3" fmla="*/ 403 h 1728"/>
                  <a:gd name="T4" fmla="*/ 0 w 577"/>
                  <a:gd name="T5" fmla="*/ 365 h 1728"/>
                  <a:gd name="T6" fmla="*/ 0 w 577"/>
                  <a:gd name="T7" fmla="*/ 0 h 1728"/>
                  <a:gd name="T8" fmla="*/ 134 w 577"/>
                  <a:gd name="T9" fmla="*/ 33 h 17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7" h="1728">
                    <a:moveTo>
                      <a:pt x="576" y="140"/>
                    </a:moveTo>
                    <a:lnTo>
                      <a:pt x="576" y="1727"/>
                    </a:lnTo>
                    <a:lnTo>
                      <a:pt x="0" y="1568"/>
                    </a:lnTo>
                    <a:lnTo>
                      <a:pt x="0" y="0"/>
                    </a:lnTo>
                    <a:lnTo>
                      <a:pt x="576" y="140"/>
                    </a:lnTo>
                  </a:path>
                </a:pathLst>
              </a:custGeom>
              <a:gradFill rotWithShape="0">
                <a:gsLst>
                  <a:gs pos="0">
                    <a:srgbClr val="EDEDED"/>
                  </a:gs>
                  <a:gs pos="100000">
                    <a:srgbClr val="B2B2B2"/>
                  </a:gs>
                </a:gsLst>
                <a:lin ang="5400000" scaled="1"/>
              </a:gra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88" name="Line 71"/>
              <p:cNvSpPr>
                <a:spLocks noChangeShapeType="1"/>
              </p:cNvSpPr>
              <p:nvPr/>
            </p:nvSpPr>
            <p:spPr bwMode="auto">
              <a:xfrm>
                <a:off x="973" y="1680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89" name="Oval 72"/>
              <p:cNvSpPr>
                <a:spLocks noChangeArrowheads="1"/>
              </p:cNvSpPr>
              <p:nvPr/>
            </p:nvSpPr>
            <p:spPr bwMode="auto">
              <a:xfrm>
                <a:off x="966" y="1019"/>
                <a:ext cx="31" cy="17"/>
              </a:xfrm>
              <a:prstGeom prst="ellipse">
                <a:avLst/>
              </a:prstGeom>
              <a:solidFill>
                <a:srgbClr val="D60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hu-HU" altLang="hu-HU"/>
              </a:p>
            </p:txBody>
          </p:sp>
          <p:sp>
            <p:nvSpPr>
              <p:cNvPr id="90" name="Line 73"/>
              <p:cNvSpPr>
                <a:spLocks noChangeShapeType="1"/>
              </p:cNvSpPr>
              <p:nvPr/>
            </p:nvSpPr>
            <p:spPr bwMode="auto">
              <a:xfrm>
                <a:off x="973" y="1642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1" name="Line 74"/>
              <p:cNvSpPr>
                <a:spLocks noChangeShapeType="1"/>
              </p:cNvSpPr>
              <p:nvPr/>
            </p:nvSpPr>
            <p:spPr bwMode="auto">
              <a:xfrm>
                <a:off x="973" y="1604"/>
                <a:ext cx="192" cy="52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2" name="Line 75"/>
              <p:cNvSpPr>
                <a:spLocks noChangeShapeType="1"/>
              </p:cNvSpPr>
              <p:nvPr/>
            </p:nvSpPr>
            <p:spPr bwMode="auto">
              <a:xfrm>
                <a:off x="973" y="1567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3" name="Line 76"/>
              <p:cNvSpPr>
                <a:spLocks noChangeShapeType="1"/>
              </p:cNvSpPr>
              <p:nvPr/>
            </p:nvSpPr>
            <p:spPr bwMode="auto">
              <a:xfrm>
                <a:off x="973" y="1528"/>
                <a:ext cx="192" cy="51"/>
              </a:xfrm>
              <a:prstGeom prst="line">
                <a:avLst/>
              </a:prstGeom>
              <a:noFill/>
              <a:ln w="6350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A9A9A9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4" name="Freeform 77"/>
              <p:cNvSpPr>
                <a:spLocks/>
              </p:cNvSpPr>
              <p:nvPr/>
            </p:nvSpPr>
            <p:spPr bwMode="auto">
              <a:xfrm>
                <a:off x="976" y="1164"/>
                <a:ext cx="190" cy="355"/>
              </a:xfrm>
              <a:custGeom>
                <a:avLst/>
                <a:gdLst>
                  <a:gd name="T0" fmla="*/ 0 w 397"/>
                  <a:gd name="T1" fmla="*/ 147 h 733"/>
                  <a:gd name="T2" fmla="*/ 91 w 397"/>
                  <a:gd name="T3" fmla="*/ 172 h 733"/>
                  <a:gd name="T4" fmla="*/ 91 w 397"/>
                  <a:gd name="T5" fmla="*/ 0 h 73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97" h="733">
                    <a:moveTo>
                      <a:pt x="0" y="628"/>
                    </a:moveTo>
                    <a:lnTo>
                      <a:pt x="396" y="732"/>
                    </a:lnTo>
                    <a:lnTo>
                      <a:pt x="396" y="0"/>
                    </a:lnTo>
                  </a:path>
                </a:pathLst>
              </a:custGeom>
              <a:noFill/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5" name="Freeform 78"/>
              <p:cNvSpPr>
                <a:spLocks/>
              </p:cNvSpPr>
              <p:nvPr/>
            </p:nvSpPr>
            <p:spPr bwMode="auto">
              <a:xfrm>
                <a:off x="956" y="1094"/>
                <a:ext cx="218" cy="618"/>
              </a:xfrm>
              <a:custGeom>
                <a:avLst/>
                <a:gdLst>
                  <a:gd name="T0" fmla="*/ 105 w 453"/>
                  <a:gd name="T1" fmla="*/ 25 h 1278"/>
                  <a:gd name="T2" fmla="*/ 0 w 453"/>
                  <a:gd name="T3" fmla="*/ 0 h 1278"/>
                  <a:gd name="T4" fmla="*/ 0 w 453"/>
                  <a:gd name="T5" fmla="*/ 299 h 127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53" h="1278">
                    <a:moveTo>
                      <a:pt x="452" y="105"/>
                    </a:moveTo>
                    <a:lnTo>
                      <a:pt x="0" y="0"/>
                    </a:lnTo>
                    <a:lnTo>
                      <a:pt x="0" y="1277"/>
                    </a:lnTo>
                  </a:path>
                </a:pathLst>
              </a:custGeom>
              <a:noFill/>
              <a:ln w="635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6" name="Freeform 79"/>
              <p:cNvSpPr>
                <a:spLocks/>
              </p:cNvSpPr>
              <p:nvPr/>
            </p:nvSpPr>
            <p:spPr bwMode="auto">
              <a:xfrm>
                <a:off x="970" y="1117"/>
                <a:ext cx="194" cy="352"/>
              </a:xfrm>
              <a:custGeom>
                <a:avLst/>
                <a:gdLst>
                  <a:gd name="T0" fmla="*/ 94 w 402"/>
                  <a:gd name="T1" fmla="*/ 23 h 726"/>
                  <a:gd name="T2" fmla="*/ 0 w 402"/>
                  <a:gd name="T3" fmla="*/ 0 h 726"/>
                  <a:gd name="T4" fmla="*/ 0 w 402"/>
                  <a:gd name="T5" fmla="*/ 171 h 72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2" h="726">
                    <a:moveTo>
                      <a:pt x="401" y="96"/>
                    </a:moveTo>
                    <a:lnTo>
                      <a:pt x="0" y="0"/>
                    </a:lnTo>
                    <a:lnTo>
                      <a:pt x="0" y="725"/>
                    </a:lnTo>
                  </a:path>
                </a:pathLst>
              </a:custGeom>
              <a:noFill/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A9A9A9"/>
                        </a:gs>
                        <a:gs pos="100000">
                          <a:srgbClr val="D1D1D1"/>
                        </a:gs>
                      </a:gsLst>
                      <a:path path="rect">
                        <a:fillToRect r="100000" b="100000"/>
                      </a:path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97" name="Line 80"/>
              <p:cNvSpPr>
                <a:spLocks noChangeShapeType="1"/>
              </p:cNvSpPr>
              <p:nvPr/>
            </p:nvSpPr>
            <p:spPr bwMode="auto">
              <a:xfrm>
                <a:off x="971" y="1198"/>
                <a:ext cx="187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8" name="Line 81"/>
              <p:cNvSpPr>
                <a:spLocks noChangeShapeType="1"/>
              </p:cNvSpPr>
              <p:nvPr/>
            </p:nvSpPr>
            <p:spPr bwMode="auto">
              <a:xfrm>
                <a:off x="971" y="1273"/>
                <a:ext cx="189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99" name="Line 82"/>
              <p:cNvSpPr>
                <a:spLocks noChangeShapeType="1"/>
              </p:cNvSpPr>
              <p:nvPr/>
            </p:nvSpPr>
            <p:spPr bwMode="auto">
              <a:xfrm>
                <a:off x="971" y="1366"/>
                <a:ext cx="180" cy="43"/>
              </a:xfrm>
              <a:prstGeom prst="line">
                <a:avLst/>
              </a:prstGeom>
              <a:noFill/>
              <a:ln w="3175">
                <a:solidFill>
                  <a:srgbClr val="67676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0" name="Freeform 83"/>
              <p:cNvSpPr>
                <a:spLocks/>
              </p:cNvSpPr>
              <p:nvPr/>
            </p:nvSpPr>
            <p:spPr bwMode="auto">
              <a:xfrm>
                <a:off x="1027" y="1161"/>
                <a:ext cx="74" cy="40"/>
              </a:xfrm>
              <a:custGeom>
                <a:avLst/>
                <a:gdLst>
                  <a:gd name="T0" fmla="*/ 0 w 152"/>
                  <a:gd name="T1" fmla="*/ 0 h 82"/>
                  <a:gd name="T2" fmla="*/ 0 w 152"/>
                  <a:gd name="T3" fmla="*/ 11 h 82"/>
                  <a:gd name="T4" fmla="*/ 36 w 152"/>
                  <a:gd name="T5" fmla="*/ 20 h 82"/>
                  <a:gd name="T6" fmla="*/ 36 w 152"/>
                  <a:gd name="T7" fmla="*/ 8 h 82"/>
                  <a:gd name="T8" fmla="*/ 0 w 152"/>
                  <a:gd name="T9" fmla="*/ 0 h 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2" h="82">
                    <a:moveTo>
                      <a:pt x="0" y="0"/>
                    </a:moveTo>
                    <a:lnTo>
                      <a:pt x="0" y="48"/>
                    </a:lnTo>
                    <a:lnTo>
                      <a:pt x="151" y="81"/>
                    </a:lnTo>
                    <a:lnTo>
                      <a:pt x="151" y="3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9A9A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1" name="Line 84"/>
              <p:cNvSpPr>
                <a:spLocks noChangeShapeType="1"/>
              </p:cNvSpPr>
              <p:nvPr/>
            </p:nvSpPr>
            <p:spPr bwMode="auto">
              <a:xfrm>
                <a:off x="998" y="1167"/>
                <a:ext cx="138" cy="30"/>
              </a:xfrm>
              <a:prstGeom prst="line">
                <a:avLst/>
              </a:prstGeom>
              <a:noFill/>
              <a:ln w="6350">
                <a:solidFill>
                  <a:srgbClr val="91919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102" name="Freeform 85"/>
              <p:cNvSpPr>
                <a:spLocks/>
              </p:cNvSpPr>
              <p:nvPr/>
            </p:nvSpPr>
            <p:spPr bwMode="auto">
              <a:xfrm>
                <a:off x="984" y="1304"/>
                <a:ext cx="167" cy="75"/>
              </a:xfrm>
              <a:custGeom>
                <a:avLst/>
                <a:gdLst>
                  <a:gd name="T0" fmla="*/ 0 w 351"/>
                  <a:gd name="T1" fmla="*/ 14 h 183"/>
                  <a:gd name="T2" fmla="*/ 0 w 351"/>
                  <a:gd name="T3" fmla="*/ 0 h 183"/>
                  <a:gd name="T4" fmla="*/ 79 w 351"/>
                  <a:gd name="T5" fmla="*/ 16 h 183"/>
                  <a:gd name="T6" fmla="*/ 79 w 351"/>
                  <a:gd name="T7" fmla="*/ 31 h 183"/>
                  <a:gd name="T8" fmla="*/ 0 w 351"/>
                  <a:gd name="T9" fmla="*/ 14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3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2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3" name="Freeform 86"/>
              <p:cNvSpPr>
                <a:spLocks/>
              </p:cNvSpPr>
              <p:nvPr/>
            </p:nvSpPr>
            <p:spPr bwMode="auto">
              <a:xfrm>
                <a:off x="984" y="1397"/>
                <a:ext cx="167" cy="83"/>
              </a:xfrm>
              <a:custGeom>
                <a:avLst/>
                <a:gdLst>
                  <a:gd name="T0" fmla="*/ 0 w 351"/>
                  <a:gd name="T1" fmla="*/ 18 h 182"/>
                  <a:gd name="T2" fmla="*/ 0 w 351"/>
                  <a:gd name="T3" fmla="*/ 0 h 182"/>
                  <a:gd name="T4" fmla="*/ 79 w 351"/>
                  <a:gd name="T5" fmla="*/ 19 h 182"/>
                  <a:gd name="T6" fmla="*/ 79 w 351"/>
                  <a:gd name="T7" fmla="*/ 38 h 182"/>
                  <a:gd name="T8" fmla="*/ 0 w 351"/>
                  <a:gd name="T9" fmla="*/ 18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4" name="Freeform 87"/>
              <p:cNvSpPr>
                <a:spLocks/>
              </p:cNvSpPr>
              <p:nvPr/>
            </p:nvSpPr>
            <p:spPr bwMode="auto">
              <a:xfrm>
                <a:off x="981" y="1220"/>
                <a:ext cx="170" cy="77"/>
              </a:xfrm>
              <a:custGeom>
                <a:avLst/>
                <a:gdLst>
                  <a:gd name="T0" fmla="*/ 0 w 351"/>
                  <a:gd name="T1" fmla="*/ 15 h 182"/>
                  <a:gd name="T2" fmla="*/ 0 w 351"/>
                  <a:gd name="T3" fmla="*/ 0 h 182"/>
                  <a:gd name="T4" fmla="*/ 82 w 351"/>
                  <a:gd name="T5" fmla="*/ 17 h 182"/>
                  <a:gd name="T6" fmla="*/ 82 w 351"/>
                  <a:gd name="T7" fmla="*/ 33 h 182"/>
                  <a:gd name="T8" fmla="*/ 0 w 351"/>
                  <a:gd name="T9" fmla="*/ 15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1" h="182">
                    <a:moveTo>
                      <a:pt x="0" y="85"/>
                    </a:moveTo>
                    <a:lnTo>
                      <a:pt x="0" y="0"/>
                    </a:lnTo>
                    <a:lnTo>
                      <a:pt x="350" y="93"/>
                    </a:lnTo>
                    <a:lnTo>
                      <a:pt x="350" y="181"/>
                    </a:lnTo>
                    <a:lnTo>
                      <a:pt x="0" y="85"/>
                    </a:lnTo>
                  </a:path>
                </a:pathLst>
              </a:custGeom>
              <a:solidFill>
                <a:srgbClr val="B2B2B2"/>
              </a:solidFill>
              <a:ln w="3175" cap="rnd" cmpd="sng">
                <a:solidFill>
                  <a:srgbClr val="676767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sp>
            <p:nvSpPr>
              <p:cNvPr id="105" name="Line 88"/>
              <p:cNvSpPr>
                <a:spLocks noChangeShapeType="1"/>
              </p:cNvSpPr>
              <p:nvPr/>
            </p:nvSpPr>
            <p:spPr bwMode="auto">
              <a:xfrm flipH="1" flipV="1">
                <a:off x="1103" y="1267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106" name="Line 89"/>
              <p:cNvSpPr>
                <a:spLocks noChangeShapeType="1"/>
              </p:cNvSpPr>
              <p:nvPr/>
            </p:nvSpPr>
            <p:spPr bwMode="auto">
              <a:xfrm flipH="1" flipV="1">
                <a:off x="1103" y="1349"/>
                <a:ext cx="33" cy="7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  <p:sp>
            <p:nvSpPr>
              <p:cNvPr id="107" name="Line 90"/>
              <p:cNvSpPr>
                <a:spLocks noChangeShapeType="1"/>
              </p:cNvSpPr>
              <p:nvPr/>
            </p:nvSpPr>
            <p:spPr bwMode="auto">
              <a:xfrm flipH="1" flipV="1">
                <a:off x="1103" y="1448"/>
                <a:ext cx="33" cy="8"/>
              </a:xfrm>
              <a:prstGeom prst="line">
                <a:avLst/>
              </a:prstGeom>
              <a:noFill/>
              <a:ln w="9525">
                <a:solidFill>
                  <a:srgbClr val="D6009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27432" bIns="27432" anchor="ctr">
                <a:spAutoFit/>
              </a:bodyPr>
              <a:lstStyle/>
              <a:p>
                <a:endParaRPr lang="hu-HU"/>
              </a:p>
            </p:txBody>
          </p:sp>
        </p:grpSp>
      </p:grpSp>
      <p:sp>
        <p:nvSpPr>
          <p:cNvPr id="108" name="Oval 91"/>
          <p:cNvSpPr>
            <a:spLocks noChangeArrowheads="1"/>
          </p:cNvSpPr>
          <p:nvPr/>
        </p:nvSpPr>
        <p:spPr bwMode="auto">
          <a:xfrm flipH="1">
            <a:off x="6975152" y="3689365"/>
            <a:ext cx="423862" cy="373063"/>
          </a:xfrm>
          <a:prstGeom prst="ellipse">
            <a:avLst/>
          </a:prstGeom>
          <a:gradFill rotWithShape="0">
            <a:gsLst>
              <a:gs pos="0">
                <a:srgbClr val="9966FF">
                  <a:gamma/>
                  <a:tint val="63922"/>
                  <a:invGamma/>
                </a:srgbClr>
              </a:gs>
              <a:gs pos="100000">
                <a:srgbClr val="9966FF"/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27432" bIns="27432" anchor="ctr"/>
          <a:lstStyle/>
          <a:p>
            <a:pPr algn="ctr">
              <a:defRPr/>
            </a:pPr>
            <a:r>
              <a:rPr lang="en-US" altLang="hu-HU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09" name="Text Box 92"/>
          <p:cNvSpPr txBox="1">
            <a:spLocks noChangeArrowheads="1"/>
          </p:cNvSpPr>
          <p:nvPr/>
        </p:nvSpPr>
        <p:spPr bwMode="auto">
          <a:xfrm>
            <a:off x="5459089" y="4622814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1600" b="1">
                <a:latin typeface="Arial Narrow" panose="020B0606020202030204" pitchFamily="34" charset="0"/>
              </a:rPr>
              <a:t>DNS S</a:t>
            </a:r>
            <a:r>
              <a:rPr lang="hu-HU" altLang="hu-HU" sz="1600" b="1">
                <a:latin typeface="Arial Narrow" panose="020B0606020202030204" pitchFamily="34" charset="0"/>
              </a:rPr>
              <a:t>z</a:t>
            </a:r>
            <a:r>
              <a:rPr lang="en-US" altLang="hu-HU" sz="1600" b="1">
                <a:latin typeface="Arial Narrow" panose="020B0606020202030204" pitchFamily="34" charset="0"/>
              </a:rPr>
              <a:t>erver C</a:t>
            </a:r>
          </a:p>
        </p:txBody>
      </p:sp>
      <p:sp>
        <p:nvSpPr>
          <p:cNvPr id="113" name="Oval 96"/>
          <p:cNvSpPr>
            <a:spLocks noChangeArrowheads="1"/>
          </p:cNvSpPr>
          <p:nvPr/>
        </p:nvSpPr>
        <p:spPr bwMode="auto">
          <a:xfrm>
            <a:off x="2898251" y="412698"/>
            <a:ext cx="2022475" cy="847725"/>
          </a:xfrm>
          <a:prstGeom prst="ellipse">
            <a:avLst/>
          </a:prstGeom>
          <a:solidFill>
            <a:srgbClr val="D8D9BF"/>
          </a:solidFill>
          <a:ln w="19050">
            <a:solidFill>
              <a:srgbClr val="8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altLang="hu-HU" b="1" dirty="0">
                <a:solidFill>
                  <a:srgbClr val="003300"/>
                </a:solidFill>
                <a:latin typeface="Arial Narrow" panose="020B0606020202030204" pitchFamily="34" charset="0"/>
              </a:rPr>
              <a:t>Elsődleges Zóna</a:t>
            </a:r>
            <a:endParaRPr lang="en-US" altLang="hu-HU" b="1" dirty="0">
              <a:solidFill>
                <a:srgbClr val="003300"/>
              </a:solidFill>
              <a:latin typeface="Arial Narrow" panose="020B0606020202030204" pitchFamily="34" charset="0"/>
            </a:endParaRPr>
          </a:p>
        </p:txBody>
      </p:sp>
      <p:sp>
        <p:nvSpPr>
          <p:cNvPr id="112" name="AutoShape 95"/>
          <p:cNvSpPr>
            <a:spLocks noChangeArrowheads="1"/>
          </p:cNvSpPr>
          <p:nvPr/>
        </p:nvSpPr>
        <p:spPr bwMode="auto">
          <a:xfrm rot="7772931">
            <a:off x="2613627" y="1531676"/>
            <a:ext cx="1677624" cy="383446"/>
          </a:xfrm>
          <a:prstGeom prst="rightArrow">
            <a:avLst>
              <a:gd name="adj1" fmla="val 53569"/>
              <a:gd name="adj2" fmla="val 73214"/>
            </a:avLst>
          </a:prstGeom>
          <a:gradFill rotWithShape="0">
            <a:gsLst>
              <a:gs pos="0">
                <a:srgbClr val="EEA9DD"/>
              </a:gs>
              <a:gs pos="100000">
                <a:srgbClr val="CC0099"/>
              </a:gs>
            </a:gsLst>
            <a:lin ang="2700000" scaled="1"/>
          </a:gradFill>
          <a:ln w="9525">
            <a:solidFill>
              <a:srgbClr val="993366"/>
            </a:solidFill>
            <a:miter lim="800000"/>
            <a:headEnd/>
            <a:tailEnd/>
          </a:ln>
          <a:effectLst>
            <a:outerShdw dist="35921" dir="2700000" algn="ctr" rotWithShape="0">
              <a:srgbClr val="B2B2B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hu-HU" altLang="hu-HU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59678" y="3054486"/>
            <a:ext cx="7976680" cy="3356041"/>
            <a:chOff x="528" y="688"/>
            <a:chExt cx="4656" cy="14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8" y="688"/>
              <a:ext cx="4656" cy="1420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FCFE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altLang="hu-HU" sz="2200" b="1" dirty="0">
                  <a:latin typeface="Arial Narrow" panose="020B0606020202030204" pitchFamily="34" charset="0"/>
                </a:rPr>
                <a:t>Hagyományos Zónák</a:t>
              </a:r>
              <a:endParaRPr lang="en-US" altLang="hu-HU" sz="2200" b="1" dirty="0">
                <a:latin typeface="Arial Narrow" panose="020B060602020203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altLang="hu-HU" sz="2200" b="1" dirty="0">
                <a:latin typeface="Arial Narrow" panose="020B0606020202030204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420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925" y="1452"/>
              <a:ext cx="547" cy="287"/>
            </a:xfrm>
            <a:prstGeom prst="can">
              <a:avLst>
                <a:gd name="adj" fmla="val 45000"/>
              </a:avLst>
            </a:prstGeom>
            <a:gradFill rotWithShape="0">
              <a:gsLst>
                <a:gs pos="0">
                  <a:srgbClr val="33CCCC">
                    <a:gamma/>
                    <a:shade val="56078"/>
                    <a:invGamma/>
                  </a:srgbClr>
                </a:gs>
                <a:gs pos="50000">
                  <a:srgbClr val="33CCCC"/>
                </a:gs>
                <a:gs pos="100000">
                  <a:srgbClr val="33CCCC">
                    <a:gamma/>
                    <a:shade val="56078"/>
                    <a:invGamma/>
                  </a:srgbClr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hu-HU" altLang="hu-HU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flipV="1">
              <a:off x="1999" y="1064"/>
              <a:ext cx="399" cy="478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lang="hu-HU" altLang="hu-HU" sz="1400">
                <a:latin typeface="Arial Narrow" panose="020B0606020202030204" pitchFamily="3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756" y="1769"/>
              <a:ext cx="10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27" y="1446"/>
              <a:ext cx="1535" cy="576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endParaRPr lang="hu-HU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3832" y="1064"/>
              <a:ext cx="547" cy="675"/>
              <a:chOff x="3504" y="1296"/>
              <a:chExt cx="1280" cy="1587"/>
            </a:xfrm>
          </p:grpSpPr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3504" y="2208"/>
                <a:ext cx="1280" cy="675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AutoShape 12"/>
              <p:cNvSpPr>
                <a:spLocks noChangeArrowheads="1"/>
              </p:cNvSpPr>
              <p:nvPr/>
            </p:nvSpPr>
            <p:spPr bwMode="auto">
              <a:xfrm flipV="1">
                <a:off x="3678" y="1296"/>
                <a:ext cx="932" cy="1123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3583" y="1769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Másodlagos</a:t>
              </a:r>
              <a:r>
                <a:rPr lang="en-US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 </a:t>
              </a:r>
              <a:r>
                <a:rPr lang="hu-HU" altLang="hu-HU" b="1">
                  <a:solidFill>
                    <a:srgbClr val="003300"/>
                  </a:solidFill>
                  <a:latin typeface="Arial Narrow" panose="020B0606020202030204" pitchFamily="34" charset="0"/>
                </a:rPr>
                <a:t>Zóna</a:t>
              </a:r>
              <a:endParaRPr lang="en-US" altLang="hu-HU" b="1">
                <a:solidFill>
                  <a:srgbClr val="0033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 flipV="1">
              <a:off x="808" y="1048"/>
              <a:ext cx="477" cy="571"/>
            </a:xfrm>
            <a:prstGeom prst="foldedCorner">
              <a:avLst>
                <a:gd name="adj" fmla="val 2972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28398" dir="20006097" algn="ctr" rotWithShape="0">
                <a:srgbClr val="C0C0C0"/>
              </a:outerShdw>
            </a:effectLst>
          </p:spPr>
          <p:txBody>
            <a:bodyPr rot="10800000"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sz="16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Változás</a:t>
              </a:r>
              <a:endParaRPr lang="en-US" altLang="hu-HU" sz="16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AutoShape 15"/>
            <p:cNvSpPr>
              <a:spLocks noChangeArrowheads="1"/>
            </p:cNvSpPr>
            <p:nvPr/>
          </p:nvSpPr>
          <p:spPr bwMode="auto">
            <a:xfrm>
              <a:off x="2515" y="1214"/>
              <a:ext cx="1478" cy="242"/>
            </a:xfrm>
            <a:prstGeom prst="rightArrow">
              <a:avLst>
                <a:gd name="adj1" fmla="val 42176"/>
                <a:gd name="adj2" fmla="val 112252"/>
              </a:avLst>
            </a:prstGeom>
            <a:gradFill rotWithShape="0">
              <a:gsLst>
                <a:gs pos="0">
                  <a:srgbClr val="D20091"/>
                </a:gs>
                <a:gs pos="100000">
                  <a:srgbClr val="EA86CB"/>
                </a:gs>
              </a:gsLst>
              <a:lin ang="0" scaled="1"/>
            </a:gradFill>
            <a:ln w="6350">
              <a:solidFill>
                <a:srgbClr val="800080"/>
              </a:solidFill>
              <a:miter lim="800000"/>
              <a:headEnd/>
              <a:tailEnd/>
            </a:ln>
            <a:effectLst>
              <a:outerShdw dist="40161" dir="4293903" algn="ctr" rotWithShape="0">
                <a:srgbClr val="C0C0C0"/>
              </a:outerShdw>
            </a:effectLst>
          </p:spPr>
          <p:txBody>
            <a:bodyPr wrap="none" tIns="27432" bIns="2743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643" y="1045"/>
              <a:ext cx="9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200" b="1" dirty="0">
                  <a:solidFill>
                    <a:srgbClr val="CC0099"/>
                  </a:solidFill>
                  <a:latin typeface="Arial Narrow" panose="020B0606020202030204" pitchFamily="34" charset="0"/>
                </a:rPr>
                <a:t>Zóna átvitel</a:t>
              </a:r>
              <a:endParaRPr lang="en-US" altLang="hu-HU" sz="2200" b="1" dirty="0">
                <a:solidFill>
                  <a:srgbClr val="CC0099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 flipH="1">
              <a:off x="1254" y="1070"/>
              <a:ext cx="867" cy="260"/>
            </a:xfrm>
            <a:custGeom>
              <a:avLst/>
              <a:gdLst>
                <a:gd name="T0" fmla="*/ 39 w 1498"/>
                <a:gd name="T1" fmla="*/ 7 h 449"/>
                <a:gd name="T2" fmla="*/ 0 w 1498"/>
                <a:gd name="T3" fmla="*/ 144 h 449"/>
                <a:gd name="T4" fmla="*/ 128 w 1498"/>
                <a:gd name="T5" fmla="*/ 151 h 449"/>
                <a:gd name="T6" fmla="*/ 100 w 1498"/>
                <a:gd name="T7" fmla="*/ 105 h 449"/>
                <a:gd name="T8" fmla="*/ 234 w 1498"/>
                <a:gd name="T9" fmla="*/ 59 h 449"/>
                <a:gd name="T10" fmla="*/ 502 w 1498"/>
                <a:gd name="T11" fmla="*/ 126 h 449"/>
                <a:gd name="T12" fmla="*/ 251 w 1498"/>
                <a:gd name="T13" fmla="*/ 9 h 449"/>
                <a:gd name="T14" fmla="*/ 61 w 1498"/>
                <a:gd name="T15" fmla="*/ 47 h 449"/>
                <a:gd name="T16" fmla="*/ 39 w 1498"/>
                <a:gd name="T17" fmla="*/ 7 h 4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98" h="449">
                  <a:moveTo>
                    <a:pt x="115" y="20"/>
                  </a:moveTo>
                  <a:cubicBezTo>
                    <a:pt x="60" y="168"/>
                    <a:pt x="24" y="254"/>
                    <a:pt x="0" y="428"/>
                  </a:cubicBezTo>
                  <a:cubicBezTo>
                    <a:pt x="144" y="432"/>
                    <a:pt x="292" y="434"/>
                    <a:pt x="384" y="449"/>
                  </a:cubicBezTo>
                  <a:cubicBezTo>
                    <a:pt x="319" y="351"/>
                    <a:pt x="324" y="365"/>
                    <a:pt x="299" y="314"/>
                  </a:cubicBezTo>
                  <a:cubicBezTo>
                    <a:pt x="353" y="290"/>
                    <a:pt x="517" y="191"/>
                    <a:pt x="700" y="177"/>
                  </a:cubicBezTo>
                  <a:cubicBezTo>
                    <a:pt x="1004" y="191"/>
                    <a:pt x="1210" y="272"/>
                    <a:pt x="1498" y="374"/>
                  </a:cubicBezTo>
                  <a:cubicBezTo>
                    <a:pt x="1188" y="156"/>
                    <a:pt x="990" y="64"/>
                    <a:pt x="750" y="28"/>
                  </a:cubicBezTo>
                  <a:cubicBezTo>
                    <a:pt x="460" y="0"/>
                    <a:pt x="296" y="92"/>
                    <a:pt x="181" y="140"/>
                  </a:cubicBezTo>
                  <a:cubicBezTo>
                    <a:pt x="146" y="72"/>
                    <a:pt x="168" y="114"/>
                    <a:pt x="115" y="20"/>
                  </a:cubicBezTo>
                  <a:close/>
                </a:path>
              </a:pathLst>
            </a:custGeom>
            <a:gradFill rotWithShape="0">
              <a:gsLst>
                <a:gs pos="0">
                  <a:srgbClr val="EC86CC"/>
                </a:gs>
                <a:gs pos="100000">
                  <a:srgbClr val="D60093"/>
                </a:gs>
              </a:gsLst>
              <a:lin ang="0" scaled="1"/>
            </a:gradFill>
            <a:ln w="6350" cap="flat" cmpd="sng">
              <a:solidFill>
                <a:srgbClr val="80008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rgbClr val="C0C0C0"/>
              </a:outerShdw>
            </a:effectLst>
          </p:spPr>
          <p:txBody>
            <a:bodyPr wrap="none" tIns="27432" bIns="27432" anchor="ctr"/>
            <a:lstStyle/>
            <a:p>
              <a:endParaRPr lang="hu-HU"/>
            </a:p>
          </p:txBody>
        </p:sp>
      </p:grpSp>
      <p:sp>
        <p:nvSpPr>
          <p:cNvPr id="114" name="Text Box 97"/>
          <p:cNvSpPr txBox="1">
            <a:spLocks noChangeArrowheads="1"/>
          </p:cNvSpPr>
          <p:nvPr/>
        </p:nvSpPr>
        <p:spPr bwMode="auto">
          <a:xfrm>
            <a:off x="2869660" y="1479468"/>
            <a:ext cx="1906621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lIns="45720" rIns="4572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Z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ó</a:t>
            </a:r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n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n-US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 Inform</a:t>
            </a:r>
            <a:r>
              <a:rPr lang="hu-HU" altLang="hu-HU" sz="2000" b="1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ác</a:t>
            </a:r>
            <a:r>
              <a:rPr lang="en-US" altLang="hu-HU" sz="2000" b="1" dirty="0" err="1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lang="hu-HU" altLang="hu-HU" sz="2000" b="1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ó</a:t>
            </a:r>
            <a:endParaRPr lang="en-US" altLang="hu-HU" sz="2000" b="1" dirty="0">
              <a:solidFill>
                <a:schemeClr val="accent6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7"/>
          <a:stretch/>
        </p:blipFill>
        <p:spPr>
          <a:xfrm>
            <a:off x="2850097" y="1478604"/>
            <a:ext cx="9101840" cy="4869597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825389" y="508473"/>
            <a:ext cx="11239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/>
              <a:t>Másodlagos zóna létrehozása / Címkeresési zóna</a:t>
            </a:r>
          </a:p>
          <a:p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2647157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29"/>
            <a:ext cx="10515600" cy="1325563"/>
          </a:xfrm>
        </p:spPr>
        <p:txBody>
          <a:bodyPr/>
          <a:lstStyle/>
          <a:p>
            <a:r>
              <a:rPr lang="hu-HU" altLang="hu-HU" b="1" dirty="0"/>
              <a:t>Zóna másolás folyamata</a:t>
            </a:r>
            <a:endParaRPr lang="en-US" altLang="hu-HU" b="1" dirty="0"/>
          </a:p>
        </p:txBody>
      </p:sp>
      <p:sp>
        <p:nvSpPr>
          <p:cNvPr id="36869" name="Rectangle 4"/>
          <p:cNvSpPr>
            <a:spLocks noGrp="1" noChangeArrowheads="1"/>
          </p:cNvSpPr>
          <p:nvPr>
            <p:ph idx="1"/>
          </p:nvPr>
        </p:nvSpPr>
        <p:spPr>
          <a:xfrm>
            <a:off x="632721" y="1010060"/>
            <a:ext cx="11498054" cy="1600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279400" indent="-279400">
              <a:lnSpc>
                <a:spcPct val="105000"/>
              </a:lnSpc>
              <a:spcBef>
                <a:spcPct val="0"/>
              </a:spcBef>
              <a:buNone/>
              <a:defRPr/>
            </a:pPr>
            <a:r>
              <a:rPr lang="hu-HU" altLang="hu-HU" sz="3000" dirty="0"/>
              <a:t>Zóna másolás indul ha:</a:t>
            </a:r>
            <a:endParaRPr lang="en-US" altLang="hu-HU" sz="3000" dirty="0"/>
          </a:p>
          <a:p>
            <a:pPr marL="690563" lvl="1" indent="-296863">
              <a:lnSpc>
                <a:spcPct val="80000"/>
              </a:lnSpc>
              <a:defRPr/>
            </a:pPr>
            <a:r>
              <a:rPr lang="hu-HU" altLang="hu-HU" sz="2600" dirty="0"/>
              <a:t>A mester DNS szerver értesíti a másodlagos DNS szervereket a változásról</a:t>
            </a:r>
            <a:endParaRPr lang="en-US" altLang="hu-HU" sz="2600" dirty="0"/>
          </a:p>
          <a:p>
            <a:pPr marL="690563" lvl="1" indent="-296863">
              <a:lnSpc>
                <a:spcPct val="80000"/>
              </a:lnSpc>
              <a:spcBef>
                <a:spcPct val="50000"/>
              </a:spcBef>
              <a:defRPr/>
            </a:pPr>
            <a:r>
              <a:rPr lang="hu-HU" altLang="hu-HU" sz="2600" dirty="0"/>
              <a:t>A másodlagos DNS szerver lekérdezi az elsődlegest a változásokról</a:t>
            </a:r>
            <a:endParaRPr lang="en-US" altLang="hu-HU" sz="2600" dirty="0"/>
          </a:p>
        </p:txBody>
      </p:sp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2108200" y="2830513"/>
            <a:ext cx="7456488" cy="3998912"/>
          </a:xfrm>
          <a:prstGeom prst="rect">
            <a:avLst/>
          </a:prstGeom>
          <a:gradFill rotWithShape="0">
            <a:gsLst>
              <a:gs pos="0">
                <a:srgbClr val="FCFEB9"/>
              </a:gs>
              <a:gs pos="100000">
                <a:srgbClr val="FFCC6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altLang="hu-HU" b="1">
              <a:latin typeface="Arial Narrow" panose="020B0606020202030204" pitchFamily="34" charset="0"/>
            </a:endParaRPr>
          </a:p>
        </p:txBody>
      </p:sp>
      <p:grpSp>
        <p:nvGrpSpPr>
          <p:cNvPr id="24582" name="Group 5"/>
          <p:cNvGrpSpPr>
            <a:grpSpLocks/>
          </p:cNvGrpSpPr>
          <p:nvPr/>
        </p:nvGrpSpPr>
        <p:grpSpPr bwMode="auto">
          <a:xfrm>
            <a:off x="2209801" y="3048000"/>
            <a:ext cx="7580313" cy="3549650"/>
            <a:chOff x="496" y="1766"/>
            <a:chExt cx="4775" cy="2236"/>
          </a:xfrm>
        </p:grpSpPr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590" y="2394"/>
              <a:ext cx="4539" cy="1608"/>
            </a:xfrm>
            <a:prstGeom prst="ellipse">
              <a:avLst/>
            </a:prstGeom>
            <a:solidFill>
              <a:srgbClr val="C8CAA4"/>
            </a:solidFill>
            <a:ln w="9525">
              <a:solidFill>
                <a:srgbClr val="808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b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hu-HU" altLang="hu-HU" sz="2400" b="1"/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 flipH="1">
              <a:off x="496" y="1926"/>
              <a:ext cx="448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hu-HU" b="1">
                <a:latin typeface="Arial Narrow" panose="020B0606020202030204" pitchFamily="34" charset="0"/>
              </a:endParaRPr>
            </a:p>
            <a:p>
              <a:r>
                <a:rPr lang="en-US" altLang="hu-HU">
                  <a:latin typeface="Arial Narrow" panose="020B0606020202030204" pitchFamily="34" charset="0"/>
                </a:rPr>
                <a:t>DNS</a:t>
              </a:r>
            </a:p>
            <a:p>
              <a:r>
                <a:rPr lang="en-US" altLang="hu-HU">
                  <a:latin typeface="Arial Narrow" panose="020B0606020202030204" pitchFamily="34" charset="0"/>
                </a:rPr>
                <a:t>Server</a:t>
              </a:r>
            </a:p>
            <a:p>
              <a:r>
                <a:rPr lang="en-US" altLang="hu-HU" sz="1600">
                  <a:latin typeface="Arial Narrow" panose="020B0606020202030204" pitchFamily="34" charset="0"/>
                </a:rPr>
                <a:t>(Master)</a:t>
              </a:r>
              <a:endParaRPr lang="en-US" altLang="hu-HU">
                <a:latin typeface="Arial Narrow" panose="020B0606020202030204" pitchFamily="34" charset="0"/>
              </a:endParaRPr>
            </a:p>
          </p:txBody>
        </p:sp>
        <p:grpSp>
          <p:nvGrpSpPr>
            <p:cNvPr id="24585" name="Group 8"/>
            <p:cNvGrpSpPr>
              <a:grpSpLocks/>
            </p:cNvGrpSpPr>
            <p:nvPr/>
          </p:nvGrpSpPr>
          <p:grpSpPr bwMode="auto">
            <a:xfrm>
              <a:off x="1680" y="2688"/>
              <a:ext cx="2208" cy="943"/>
              <a:chOff x="1440" y="2784"/>
              <a:chExt cx="2736" cy="1169"/>
            </a:xfrm>
          </p:grpSpPr>
          <p:sp>
            <p:nvSpPr>
              <p:cNvPr id="24652" name="Line 9"/>
              <p:cNvSpPr>
                <a:spLocks noChangeShapeType="1"/>
              </p:cNvSpPr>
              <p:nvPr/>
            </p:nvSpPr>
            <p:spPr bwMode="auto">
              <a:xfrm flipH="1">
                <a:off x="1993" y="3084"/>
                <a:ext cx="511" cy="432"/>
              </a:xfrm>
              <a:prstGeom prst="line">
                <a:avLst/>
              </a:prstGeom>
              <a:noFill/>
              <a:ln w="1905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/>
              <a:p>
                <a:endParaRPr lang="hu-HU"/>
              </a:p>
            </p:txBody>
          </p:sp>
          <p:sp>
            <p:nvSpPr>
              <p:cNvPr id="24653" name="Line 10"/>
              <p:cNvSpPr>
                <a:spLocks noChangeShapeType="1"/>
              </p:cNvSpPr>
              <p:nvPr/>
            </p:nvSpPr>
            <p:spPr bwMode="auto">
              <a:xfrm>
                <a:off x="3114" y="3095"/>
                <a:ext cx="509" cy="431"/>
              </a:xfrm>
              <a:prstGeom prst="line">
                <a:avLst/>
              </a:prstGeom>
              <a:noFill/>
              <a:ln w="19050">
                <a:solidFill>
                  <a:srgbClr val="3366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/>
              <a:p>
                <a:endParaRPr lang="hu-HU"/>
              </a:p>
            </p:txBody>
          </p:sp>
          <p:sp>
            <p:nvSpPr>
              <p:cNvPr id="24654" name="Oval 11"/>
              <p:cNvSpPr>
                <a:spLocks noChangeArrowheads="1"/>
              </p:cNvSpPr>
              <p:nvPr/>
            </p:nvSpPr>
            <p:spPr bwMode="auto">
              <a:xfrm>
                <a:off x="2260" y="2784"/>
                <a:ext cx="1097" cy="496"/>
              </a:xfrm>
              <a:prstGeom prst="ellipse">
                <a:avLst/>
              </a:prstGeom>
              <a:gradFill rotWithShape="0">
                <a:gsLst>
                  <a:gs pos="0">
                    <a:srgbClr val="CCECFF"/>
                  </a:gs>
                  <a:gs pos="100000">
                    <a:srgbClr val="F3FAFF"/>
                  </a:gs>
                </a:gsLst>
                <a:lin ang="5400000" scaled="1"/>
              </a:gradFill>
              <a:ln w="19050">
                <a:solidFill>
                  <a:srgbClr val="0099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hu-HU" b="1">
                    <a:latin typeface="Arial Narrow" panose="020B0606020202030204" pitchFamily="34" charset="0"/>
                  </a:rPr>
                  <a:t>nwtraders</a:t>
                </a:r>
              </a:p>
            </p:txBody>
          </p:sp>
          <p:grpSp>
            <p:nvGrpSpPr>
              <p:cNvPr id="24655" name="Group 12"/>
              <p:cNvGrpSpPr>
                <a:grpSpLocks/>
              </p:cNvGrpSpPr>
              <p:nvPr/>
            </p:nvGrpSpPr>
            <p:grpSpPr bwMode="auto">
              <a:xfrm>
                <a:off x="1440" y="3445"/>
                <a:ext cx="2736" cy="508"/>
                <a:chOff x="1651" y="3278"/>
                <a:chExt cx="2495" cy="508"/>
              </a:xfrm>
            </p:grpSpPr>
            <p:sp>
              <p:nvSpPr>
                <p:cNvPr id="24656" name="Oval 13"/>
                <p:cNvSpPr>
                  <a:spLocks noChangeArrowheads="1"/>
                </p:cNvSpPr>
                <p:nvPr/>
              </p:nvSpPr>
              <p:spPr bwMode="auto">
                <a:xfrm>
                  <a:off x="3146" y="3278"/>
                  <a:ext cx="1000" cy="4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/>
                    </a:gs>
                    <a:gs pos="100000">
                      <a:srgbClr val="F3FAFF"/>
                    </a:gs>
                  </a:gsLst>
                  <a:lin ang="5400000" scaled="1"/>
                </a:gradFill>
                <a:ln w="19050">
                  <a:solidFill>
                    <a:srgbClr val="0099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45720" rIns="4572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hu-HU" b="1">
                      <a:latin typeface="Arial Narrow" panose="020B0606020202030204" pitchFamily="34" charset="0"/>
                    </a:rPr>
                    <a:t>training</a:t>
                  </a:r>
                </a:p>
              </p:txBody>
            </p:sp>
            <p:sp>
              <p:nvSpPr>
                <p:cNvPr id="24657" name="Oval 14"/>
                <p:cNvSpPr>
                  <a:spLocks noChangeArrowheads="1"/>
                </p:cNvSpPr>
                <p:nvPr/>
              </p:nvSpPr>
              <p:spPr bwMode="auto">
                <a:xfrm>
                  <a:off x="1651" y="3290"/>
                  <a:ext cx="1000" cy="4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ECFF"/>
                    </a:gs>
                    <a:gs pos="100000">
                      <a:srgbClr val="F3FAFF"/>
                    </a:gs>
                  </a:gsLst>
                  <a:lin ang="5400000" scaled="1"/>
                </a:gradFill>
                <a:ln w="19050">
                  <a:solidFill>
                    <a:srgbClr val="0099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45720" rIns="4572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hu-HU" b="1">
                      <a:latin typeface="Arial Narrow" panose="020B0606020202030204" pitchFamily="34" charset="0"/>
                    </a:rPr>
                    <a:t>support</a:t>
                  </a:r>
                </a:p>
              </p:txBody>
            </p:sp>
          </p:grpSp>
        </p:grpSp>
        <p:sp>
          <p:nvSpPr>
            <p:cNvPr id="24586" name="Rectangle 15"/>
            <p:cNvSpPr>
              <a:spLocks noChangeArrowheads="1"/>
            </p:cNvSpPr>
            <p:nvPr/>
          </p:nvSpPr>
          <p:spPr bwMode="auto">
            <a:xfrm flipH="1">
              <a:off x="1056" y="2826"/>
              <a:ext cx="98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Elsődleges</a:t>
              </a:r>
              <a:r>
                <a:rPr lang="en-US" altLang="hu-HU" b="1">
                  <a:latin typeface="Arial Narrow" panose="020B0606020202030204" pitchFamily="34" charset="0"/>
                </a:rPr>
                <a:t> Z</a:t>
              </a:r>
              <a:r>
                <a:rPr lang="hu-HU" altLang="hu-HU" b="1">
                  <a:latin typeface="Arial Narrow" panose="020B0606020202030204" pitchFamily="34" charset="0"/>
                </a:rPr>
                <a:t>ó</a:t>
              </a:r>
              <a:r>
                <a:rPr lang="en-US" altLang="hu-HU" b="1">
                  <a:latin typeface="Arial Narrow" panose="020B0606020202030204" pitchFamily="34" charset="0"/>
                </a:rPr>
                <a:t>n</a:t>
              </a:r>
              <a:r>
                <a:rPr lang="hu-HU" altLang="hu-HU" b="1">
                  <a:latin typeface="Arial Narrow" panose="020B0606020202030204" pitchFamily="34" charset="0"/>
                </a:rPr>
                <a:t>a</a:t>
              </a:r>
              <a:endParaRPr lang="en-US" altLang="hu-HU" b="1">
                <a:latin typeface="Arial Narrow" panose="020B0606020202030204" pitchFamily="34" charset="0"/>
              </a:endParaRPr>
            </a:p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Adatbázis</a:t>
              </a:r>
              <a:r>
                <a:rPr lang="en-US" altLang="hu-HU" b="1">
                  <a:latin typeface="Arial Narrow" panose="020B0606020202030204" pitchFamily="34" charset="0"/>
                </a:rPr>
                <a:t> F</a:t>
              </a:r>
              <a:r>
                <a:rPr lang="hu-HU" altLang="hu-HU" b="1">
                  <a:latin typeface="Arial Narrow" panose="020B0606020202030204" pitchFamily="34" charset="0"/>
                </a:rPr>
                <a:t>áj</a:t>
              </a:r>
              <a:r>
                <a:rPr lang="en-US" altLang="hu-HU" b="1">
                  <a:latin typeface="Arial Narrow" panose="020B0606020202030204" pitchFamily="34" charset="0"/>
                </a:rPr>
                <a:t>l</a:t>
              </a:r>
            </a:p>
          </p:txBody>
        </p:sp>
        <p:grpSp>
          <p:nvGrpSpPr>
            <p:cNvPr id="24587" name="Group 16"/>
            <p:cNvGrpSpPr>
              <a:grpSpLocks/>
            </p:cNvGrpSpPr>
            <p:nvPr/>
          </p:nvGrpSpPr>
          <p:grpSpPr bwMode="auto">
            <a:xfrm>
              <a:off x="917" y="1820"/>
              <a:ext cx="619" cy="992"/>
              <a:chOff x="934" y="830"/>
              <a:chExt cx="626" cy="1012"/>
            </a:xfrm>
          </p:grpSpPr>
          <p:sp>
            <p:nvSpPr>
              <p:cNvPr id="24627" name="Freeform 17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24628" name="Group 18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4629" name="Freeform 19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0" name="Freeform 20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1" name="Freeform 21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2" name="Line 22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3" name="Oval 23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24634" name="Line 24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5" name="Line 25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6" name="Line 26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7" name="Line 27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38" name="Freeform 28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39" name="Freeform 29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0" name="Freeform 30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1" name="Line 31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2" name="Line 32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3" name="Line 33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4" name="Freeform 34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5" name="Line 35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46" name="Freeform 36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7" name="Freeform 37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8" name="Freeform 38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49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50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51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grpSp>
          <p:nvGrpSpPr>
            <p:cNvPr id="24588" name="Group 42"/>
            <p:cNvGrpSpPr>
              <a:grpSpLocks/>
            </p:cNvGrpSpPr>
            <p:nvPr/>
          </p:nvGrpSpPr>
          <p:grpSpPr bwMode="auto">
            <a:xfrm>
              <a:off x="1286" y="2060"/>
              <a:ext cx="566" cy="720"/>
              <a:chOff x="1824" y="3088"/>
              <a:chExt cx="629" cy="849"/>
            </a:xfrm>
          </p:grpSpPr>
          <p:sp>
            <p:nvSpPr>
              <p:cNvPr id="1340459" name="AutoShape 43"/>
              <p:cNvSpPr>
                <a:spLocks noChangeArrowheads="1"/>
              </p:cNvSpPr>
              <p:nvPr/>
            </p:nvSpPr>
            <p:spPr bwMode="auto">
              <a:xfrm>
                <a:off x="1824" y="3588"/>
                <a:ext cx="629" cy="349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626" name="AutoShape 44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89" name="Rectangle 45"/>
            <p:cNvSpPr>
              <a:spLocks noChangeArrowheads="1"/>
            </p:cNvSpPr>
            <p:nvPr/>
          </p:nvSpPr>
          <p:spPr bwMode="auto">
            <a:xfrm>
              <a:off x="3622" y="2826"/>
              <a:ext cx="9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hu-HU" altLang="hu-HU" b="1">
                  <a:latin typeface="Arial Narrow" panose="020B0606020202030204" pitchFamily="34" charset="0"/>
                </a:rPr>
                <a:t>Másodlagos Zóna</a:t>
              </a:r>
              <a:br>
                <a:rPr lang="hu-HU" altLang="hu-HU" b="1">
                  <a:latin typeface="Arial Narrow" panose="020B0606020202030204" pitchFamily="34" charset="0"/>
                </a:rPr>
              </a:br>
              <a:r>
                <a:rPr lang="hu-HU" altLang="hu-HU" b="1">
                  <a:latin typeface="Arial Narrow" panose="020B0606020202030204" pitchFamily="34" charset="0"/>
                </a:rPr>
                <a:t>Adatbázis Fájl</a:t>
              </a:r>
              <a:endParaRPr lang="en-US" altLang="hu-HU" b="1">
                <a:latin typeface="Arial Narrow" panose="020B0606020202030204" pitchFamily="34" charset="0"/>
              </a:endParaRPr>
            </a:p>
          </p:txBody>
        </p:sp>
        <p:sp>
          <p:nvSpPr>
            <p:cNvPr id="24590" name="Text Box 46"/>
            <p:cNvSpPr txBox="1">
              <a:spLocks noChangeArrowheads="1"/>
            </p:cNvSpPr>
            <p:nvPr/>
          </p:nvSpPr>
          <p:spPr bwMode="auto">
            <a:xfrm flipH="1">
              <a:off x="4806" y="2183"/>
              <a:ext cx="46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hu-HU">
                  <a:latin typeface="Arial Narrow" panose="020B0606020202030204" pitchFamily="34" charset="0"/>
                </a:rPr>
                <a:t>DNS</a:t>
              </a:r>
            </a:p>
            <a:p>
              <a:r>
                <a:rPr lang="en-US" altLang="hu-HU">
                  <a:latin typeface="Arial Narrow" panose="020B0606020202030204" pitchFamily="34" charset="0"/>
                </a:rPr>
                <a:t>S</a:t>
              </a:r>
              <a:r>
                <a:rPr lang="hu-HU" altLang="hu-HU">
                  <a:latin typeface="Arial Narrow" panose="020B0606020202030204" pitchFamily="34" charset="0"/>
                </a:rPr>
                <a:t>z</a:t>
              </a:r>
              <a:r>
                <a:rPr lang="en-US" altLang="hu-HU">
                  <a:latin typeface="Arial Narrow" panose="020B0606020202030204" pitchFamily="34" charset="0"/>
                </a:rPr>
                <a:t>erver</a:t>
              </a:r>
            </a:p>
          </p:txBody>
        </p:sp>
        <p:grpSp>
          <p:nvGrpSpPr>
            <p:cNvPr id="24591" name="Group 47"/>
            <p:cNvGrpSpPr>
              <a:grpSpLocks/>
            </p:cNvGrpSpPr>
            <p:nvPr/>
          </p:nvGrpSpPr>
          <p:grpSpPr bwMode="auto">
            <a:xfrm flipH="1">
              <a:off x="4166" y="1820"/>
              <a:ext cx="619" cy="992"/>
              <a:chOff x="934" y="830"/>
              <a:chExt cx="626" cy="1012"/>
            </a:xfrm>
          </p:grpSpPr>
          <p:sp>
            <p:nvSpPr>
              <p:cNvPr id="24600" name="Freeform 48"/>
              <p:cNvSpPr>
                <a:spLocks/>
              </p:cNvSpPr>
              <p:nvPr/>
            </p:nvSpPr>
            <p:spPr bwMode="auto">
              <a:xfrm>
                <a:off x="946" y="1583"/>
                <a:ext cx="604" cy="259"/>
              </a:xfrm>
              <a:custGeom>
                <a:avLst/>
                <a:gdLst>
                  <a:gd name="T0" fmla="*/ 0 w 1252"/>
                  <a:gd name="T1" fmla="*/ 68 h 536"/>
                  <a:gd name="T2" fmla="*/ 0 w 1252"/>
                  <a:gd name="T3" fmla="*/ 86 h 536"/>
                  <a:gd name="T4" fmla="*/ 132 w 1252"/>
                  <a:gd name="T5" fmla="*/ 125 h 536"/>
                  <a:gd name="T6" fmla="*/ 291 w 1252"/>
                  <a:gd name="T7" fmla="*/ 21 h 536"/>
                  <a:gd name="T8" fmla="*/ 291 w 1252"/>
                  <a:gd name="T9" fmla="*/ 0 h 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2" h="536">
                    <a:moveTo>
                      <a:pt x="0" y="292"/>
                    </a:moveTo>
                    <a:lnTo>
                      <a:pt x="0" y="370"/>
                    </a:lnTo>
                    <a:lnTo>
                      <a:pt x="567" y="535"/>
                    </a:lnTo>
                    <a:lnTo>
                      <a:pt x="1251" y="92"/>
                    </a:lnTo>
                    <a:lnTo>
                      <a:pt x="1251" y="0"/>
                    </a:lnTo>
                  </a:path>
                </a:pathLst>
              </a:custGeom>
              <a:solidFill>
                <a:srgbClr val="969696"/>
              </a:solidFill>
              <a:ln w="317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hu-HU"/>
              </a:p>
            </p:txBody>
          </p:sp>
          <p:grpSp>
            <p:nvGrpSpPr>
              <p:cNvPr id="24601" name="Group 49"/>
              <p:cNvGrpSpPr>
                <a:grpSpLocks/>
              </p:cNvGrpSpPr>
              <p:nvPr/>
            </p:nvGrpSpPr>
            <p:grpSpPr bwMode="auto">
              <a:xfrm>
                <a:off x="934" y="830"/>
                <a:ext cx="626" cy="987"/>
                <a:chOff x="934" y="830"/>
                <a:chExt cx="626" cy="987"/>
              </a:xfrm>
            </p:grpSpPr>
            <p:sp>
              <p:nvSpPr>
                <p:cNvPr id="24602" name="Freeform 50"/>
                <p:cNvSpPr>
                  <a:spLocks/>
                </p:cNvSpPr>
                <p:nvPr/>
              </p:nvSpPr>
              <p:spPr bwMode="auto">
                <a:xfrm>
                  <a:off x="936" y="830"/>
                  <a:ext cx="623" cy="217"/>
                </a:xfrm>
                <a:custGeom>
                  <a:avLst/>
                  <a:gdLst>
                    <a:gd name="T0" fmla="*/ 0 w 1291"/>
                    <a:gd name="T1" fmla="*/ 72 h 449"/>
                    <a:gd name="T2" fmla="*/ 134 w 1291"/>
                    <a:gd name="T3" fmla="*/ 105 h 449"/>
                    <a:gd name="T4" fmla="*/ 301 w 1291"/>
                    <a:gd name="T5" fmla="*/ 29 h 449"/>
                    <a:gd name="T6" fmla="*/ 169 w 1291"/>
                    <a:gd name="T7" fmla="*/ 0 h 449"/>
                    <a:gd name="T8" fmla="*/ 0 w 1291"/>
                    <a:gd name="T9" fmla="*/ 72 h 4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91" h="449">
                      <a:moveTo>
                        <a:pt x="0" y="307"/>
                      </a:moveTo>
                      <a:lnTo>
                        <a:pt x="577" y="448"/>
                      </a:lnTo>
                      <a:lnTo>
                        <a:pt x="1290" y="127"/>
                      </a:lnTo>
                      <a:lnTo>
                        <a:pt x="727" y="0"/>
                      </a:lnTo>
                      <a:lnTo>
                        <a:pt x="0" y="307"/>
                      </a:lnTo>
                    </a:path>
                  </a:pathLst>
                </a:custGeom>
                <a:solidFill>
                  <a:schemeClr val="bg1"/>
                </a:soli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3" name="Freeform 51"/>
                <p:cNvSpPr>
                  <a:spLocks/>
                </p:cNvSpPr>
                <p:nvPr/>
              </p:nvSpPr>
              <p:spPr bwMode="auto">
                <a:xfrm>
                  <a:off x="1208" y="890"/>
                  <a:ext cx="352" cy="927"/>
                </a:xfrm>
                <a:custGeom>
                  <a:avLst/>
                  <a:gdLst>
                    <a:gd name="T0" fmla="*/ 0 w 729"/>
                    <a:gd name="T1" fmla="*/ 77 h 1916"/>
                    <a:gd name="T2" fmla="*/ 1 w 729"/>
                    <a:gd name="T3" fmla="*/ 449 h 1916"/>
                    <a:gd name="T4" fmla="*/ 170 w 729"/>
                    <a:gd name="T5" fmla="*/ 341 h 1916"/>
                    <a:gd name="T6" fmla="*/ 170 w 729"/>
                    <a:gd name="T7" fmla="*/ 0 h 1916"/>
                    <a:gd name="T8" fmla="*/ 0 w 729"/>
                    <a:gd name="T9" fmla="*/ 77 h 19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9" h="1916">
                      <a:moveTo>
                        <a:pt x="0" y="328"/>
                      </a:moveTo>
                      <a:lnTo>
                        <a:pt x="4" y="1915"/>
                      </a:lnTo>
                      <a:lnTo>
                        <a:pt x="728" y="1456"/>
                      </a:lnTo>
                      <a:lnTo>
                        <a:pt x="728" y="0"/>
                      </a:lnTo>
                      <a:lnTo>
                        <a:pt x="0" y="328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5E5E5"/>
                    </a:gs>
                  </a:gsLst>
                  <a:path path="rect">
                    <a:fillToRect l="100000" t="100000"/>
                  </a:path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4" name="Freeform 52"/>
                <p:cNvSpPr>
                  <a:spLocks/>
                </p:cNvSpPr>
                <p:nvPr/>
              </p:nvSpPr>
              <p:spPr bwMode="auto">
                <a:xfrm>
                  <a:off x="934" y="978"/>
                  <a:ext cx="278" cy="834"/>
                </a:xfrm>
                <a:custGeom>
                  <a:avLst/>
                  <a:gdLst>
                    <a:gd name="T0" fmla="*/ 134 w 577"/>
                    <a:gd name="T1" fmla="*/ 33 h 1728"/>
                    <a:gd name="T2" fmla="*/ 134 w 577"/>
                    <a:gd name="T3" fmla="*/ 403 h 1728"/>
                    <a:gd name="T4" fmla="*/ 0 w 577"/>
                    <a:gd name="T5" fmla="*/ 365 h 1728"/>
                    <a:gd name="T6" fmla="*/ 0 w 577"/>
                    <a:gd name="T7" fmla="*/ 0 h 1728"/>
                    <a:gd name="T8" fmla="*/ 134 w 577"/>
                    <a:gd name="T9" fmla="*/ 33 h 17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77" h="1728">
                      <a:moveTo>
                        <a:pt x="576" y="140"/>
                      </a:moveTo>
                      <a:lnTo>
                        <a:pt x="576" y="1727"/>
                      </a:lnTo>
                      <a:lnTo>
                        <a:pt x="0" y="1568"/>
                      </a:lnTo>
                      <a:lnTo>
                        <a:pt x="0" y="0"/>
                      </a:lnTo>
                      <a:lnTo>
                        <a:pt x="576" y="140"/>
                      </a:lnTo>
                    </a:path>
                  </a:pathLst>
                </a:custGeom>
                <a:gradFill rotWithShape="0">
                  <a:gsLst>
                    <a:gs pos="0">
                      <a:srgbClr val="EDEDED"/>
                    </a:gs>
                    <a:gs pos="100000">
                      <a:srgbClr val="B2B2B2"/>
                    </a:gs>
                  </a:gsLst>
                  <a:lin ang="5400000" scaled="1"/>
                </a:gradFill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05" name="Line 53"/>
                <p:cNvSpPr>
                  <a:spLocks noChangeShapeType="1"/>
                </p:cNvSpPr>
                <p:nvPr/>
              </p:nvSpPr>
              <p:spPr bwMode="auto">
                <a:xfrm>
                  <a:off x="973" y="1680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6" name="Oval 54"/>
                <p:cNvSpPr>
                  <a:spLocks noChangeArrowheads="1"/>
                </p:cNvSpPr>
                <p:nvPr/>
              </p:nvSpPr>
              <p:spPr bwMode="auto">
                <a:xfrm>
                  <a:off x="966" y="1019"/>
                  <a:ext cx="31" cy="17"/>
                </a:xfrm>
                <a:prstGeom prst="ellipse">
                  <a:avLst/>
                </a:prstGeom>
                <a:solidFill>
                  <a:srgbClr val="D6009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u-HU" altLang="hu-HU"/>
                </a:p>
              </p:txBody>
            </p:sp>
            <p:sp>
              <p:nvSpPr>
                <p:cNvPr id="24607" name="Line 55"/>
                <p:cNvSpPr>
                  <a:spLocks noChangeShapeType="1"/>
                </p:cNvSpPr>
                <p:nvPr/>
              </p:nvSpPr>
              <p:spPr bwMode="auto">
                <a:xfrm>
                  <a:off x="973" y="1642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8" name="Line 56"/>
                <p:cNvSpPr>
                  <a:spLocks noChangeShapeType="1"/>
                </p:cNvSpPr>
                <p:nvPr/>
              </p:nvSpPr>
              <p:spPr bwMode="auto">
                <a:xfrm>
                  <a:off x="973" y="1604"/>
                  <a:ext cx="192" cy="52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09" name="Line 57"/>
                <p:cNvSpPr>
                  <a:spLocks noChangeShapeType="1"/>
                </p:cNvSpPr>
                <p:nvPr/>
              </p:nvSpPr>
              <p:spPr bwMode="auto">
                <a:xfrm>
                  <a:off x="973" y="1567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0" name="Line 58"/>
                <p:cNvSpPr>
                  <a:spLocks noChangeShapeType="1"/>
                </p:cNvSpPr>
                <p:nvPr/>
              </p:nvSpPr>
              <p:spPr bwMode="auto">
                <a:xfrm>
                  <a:off x="973" y="1528"/>
                  <a:ext cx="192" cy="51"/>
                </a:xfrm>
                <a:prstGeom prst="line">
                  <a:avLst/>
                </a:prstGeom>
                <a:noFill/>
                <a:ln w="6350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A9A9A9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1" name="Freeform 59"/>
                <p:cNvSpPr>
                  <a:spLocks/>
                </p:cNvSpPr>
                <p:nvPr/>
              </p:nvSpPr>
              <p:spPr bwMode="auto">
                <a:xfrm>
                  <a:off x="976" y="1164"/>
                  <a:ext cx="190" cy="355"/>
                </a:xfrm>
                <a:custGeom>
                  <a:avLst/>
                  <a:gdLst>
                    <a:gd name="T0" fmla="*/ 0 w 397"/>
                    <a:gd name="T1" fmla="*/ 147 h 733"/>
                    <a:gd name="T2" fmla="*/ 91 w 397"/>
                    <a:gd name="T3" fmla="*/ 172 h 733"/>
                    <a:gd name="T4" fmla="*/ 91 w 397"/>
                    <a:gd name="T5" fmla="*/ 0 h 73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7" h="733">
                      <a:moveTo>
                        <a:pt x="0" y="628"/>
                      </a:moveTo>
                      <a:lnTo>
                        <a:pt x="396" y="732"/>
                      </a:lnTo>
                      <a:lnTo>
                        <a:pt x="396" y="0"/>
                      </a:lnTo>
                    </a:path>
                  </a:pathLst>
                </a:custGeom>
                <a:noFill/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2" name="Freeform 60"/>
                <p:cNvSpPr>
                  <a:spLocks/>
                </p:cNvSpPr>
                <p:nvPr/>
              </p:nvSpPr>
              <p:spPr bwMode="auto">
                <a:xfrm>
                  <a:off x="956" y="1094"/>
                  <a:ext cx="218" cy="618"/>
                </a:xfrm>
                <a:custGeom>
                  <a:avLst/>
                  <a:gdLst>
                    <a:gd name="T0" fmla="*/ 105 w 453"/>
                    <a:gd name="T1" fmla="*/ 25 h 1278"/>
                    <a:gd name="T2" fmla="*/ 0 w 453"/>
                    <a:gd name="T3" fmla="*/ 0 h 1278"/>
                    <a:gd name="T4" fmla="*/ 0 w 453"/>
                    <a:gd name="T5" fmla="*/ 299 h 127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53" h="1278">
                      <a:moveTo>
                        <a:pt x="452" y="105"/>
                      </a:moveTo>
                      <a:lnTo>
                        <a:pt x="0" y="0"/>
                      </a:lnTo>
                      <a:lnTo>
                        <a:pt x="0" y="1277"/>
                      </a:lnTo>
                    </a:path>
                  </a:pathLst>
                </a:custGeom>
                <a:noFill/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3" name="Freeform 61"/>
                <p:cNvSpPr>
                  <a:spLocks/>
                </p:cNvSpPr>
                <p:nvPr/>
              </p:nvSpPr>
              <p:spPr bwMode="auto">
                <a:xfrm>
                  <a:off x="970" y="1117"/>
                  <a:ext cx="194" cy="352"/>
                </a:xfrm>
                <a:custGeom>
                  <a:avLst/>
                  <a:gdLst>
                    <a:gd name="T0" fmla="*/ 94 w 402"/>
                    <a:gd name="T1" fmla="*/ 23 h 726"/>
                    <a:gd name="T2" fmla="*/ 0 w 402"/>
                    <a:gd name="T3" fmla="*/ 0 h 726"/>
                    <a:gd name="T4" fmla="*/ 0 w 402"/>
                    <a:gd name="T5" fmla="*/ 171 h 726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02" h="726">
                      <a:moveTo>
                        <a:pt x="401" y="96"/>
                      </a:moveTo>
                      <a:lnTo>
                        <a:pt x="0" y="0"/>
                      </a:lnTo>
                      <a:lnTo>
                        <a:pt x="0" y="725"/>
                      </a:lnTo>
                    </a:path>
                  </a:pathLst>
                </a:custGeom>
                <a:noFill/>
                <a:ln w="317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rgbClr val="A9A9A9"/>
                          </a:gs>
                          <a:gs pos="100000">
                            <a:srgbClr val="D1D1D1"/>
                          </a:gs>
                        </a:gsLst>
                        <a:path path="rect">
                          <a:fillToRect r="100000" b="100000"/>
                        </a:path>
                      </a:gra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4" name="Line 62"/>
                <p:cNvSpPr>
                  <a:spLocks noChangeShapeType="1"/>
                </p:cNvSpPr>
                <p:nvPr/>
              </p:nvSpPr>
              <p:spPr bwMode="auto">
                <a:xfrm>
                  <a:off x="971" y="1198"/>
                  <a:ext cx="187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5" name="Line 63"/>
                <p:cNvSpPr>
                  <a:spLocks noChangeShapeType="1"/>
                </p:cNvSpPr>
                <p:nvPr/>
              </p:nvSpPr>
              <p:spPr bwMode="auto">
                <a:xfrm>
                  <a:off x="971" y="1273"/>
                  <a:ext cx="189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6" name="Line 64"/>
                <p:cNvSpPr>
                  <a:spLocks noChangeShapeType="1"/>
                </p:cNvSpPr>
                <p:nvPr/>
              </p:nvSpPr>
              <p:spPr bwMode="auto">
                <a:xfrm>
                  <a:off x="971" y="1366"/>
                  <a:ext cx="180" cy="43"/>
                </a:xfrm>
                <a:prstGeom prst="line">
                  <a:avLst/>
                </a:prstGeom>
                <a:noFill/>
                <a:ln w="3175">
                  <a:solidFill>
                    <a:srgbClr val="676767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7" name="Freeform 65"/>
                <p:cNvSpPr>
                  <a:spLocks/>
                </p:cNvSpPr>
                <p:nvPr/>
              </p:nvSpPr>
              <p:spPr bwMode="auto">
                <a:xfrm>
                  <a:off x="1027" y="1161"/>
                  <a:ext cx="74" cy="40"/>
                </a:xfrm>
                <a:custGeom>
                  <a:avLst/>
                  <a:gdLst>
                    <a:gd name="T0" fmla="*/ 0 w 152"/>
                    <a:gd name="T1" fmla="*/ 0 h 82"/>
                    <a:gd name="T2" fmla="*/ 0 w 152"/>
                    <a:gd name="T3" fmla="*/ 11 h 82"/>
                    <a:gd name="T4" fmla="*/ 36 w 152"/>
                    <a:gd name="T5" fmla="*/ 20 h 82"/>
                    <a:gd name="T6" fmla="*/ 36 w 152"/>
                    <a:gd name="T7" fmla="*/ 8 h 82"/>
                    <a:gd name="T8" fmla="*/ 0 w 152"/>
                    <a:gd name="T9" fmla="*/ 0 h 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2" h="82">
                      <a:moveTo>
                        <a:pt x="0" y="0"/>
                      </a:moveTo>
                      <a:lnTo>
                        <a:pt x="0" y="48"/>
                      </a:lnTo>
                      <a:lnTo>
                        <a:pt x="151" y="81"/>
                      </a:lnTo>
                      <a:lnTo>
                        <a:pt x="151" y="3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A9A9A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18" name="Line 66"/>
                <p:cNvSpPr>
                  <a:spLocks noChangeShapeType="1"/>
                </p:cNvSpPr>
                <p:nvPr/>
              </p:nvSpPr>
              <p:spPr bwMode="auto">
                <a:xfrm>
                  <a:off x="998" y="1167"/>
                  <a:ext cx="138" cy="30"/>
                </a:xfrm>
                <a:prstGeom prst="line">
                  <a:avLst/>
                </a:prstGeom>
                <a:noFill/>
                <a:ln w="6350">
                  <a:solidFill>
                    <a:srgbClr val="91919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hu-HU"/>
                </a:p>
              </p:txBody>
            </p:sp>
            <p:sp>
              <p:nvSpPr>
                <p:cNvPr id="24619" name="Freeform 67"/>
                <p:cNvSpPr>
                  <a:spLocks/>
                </p:cNvSpPr>
                <p:nvPr/>
              </p:nvSpPr>
              <p:spPr bwMode="auto">
                <a:xfrm>
                  <a:off x="984" y="1304"/>
                  <a:ext cx="167" cy="75"/>
                </a:xfrm>
                <a:custGeom>
                  <a:avLst/>
                  <a:gdLst>
                    <a:gd name="T0" fmla="*/ 0 w 351"/>
                    <a:gd name="T1" fmla="*/ 14 h 183"/>
                    <a:gd name="T2" fmla="*/ 0 w 351"/>
                    <a:gd name="T3" fmla="*/ 0 h 183"/>
                    <a:gd name="T4" fmla="*/ 79 w 351"/>
                    <a:gd name="T5" fmla="*/ 16 h 183"/>
                    <a:gd name="T6" fmla="*/ 79 w 351"/>
                    <a:gd name="T7" fmla="*/ 31 h 183"/>
                    <a:gd name="T8" fmla="*/ 0 w 351"/>
                    <a:gd name="T9" fmla="*/ 14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3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2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0" name="Freeform 68"/>
                <p:cNvSpPr>
                  <a:spLocks/>
                </p:cNvSpPr>
                <p:nvPr/>
              </p:nvSpPr>
              <p:spPr bwMode="auto">
                <a:xfrm>
                  <a:off x="984" y="1397"/>
                  <a:ext cx="167" cy="83"/>
                </a:xfrm>
                <a:custGeom>
                  <a:avLst/>
                  <a:gdLst>
                    <a:gd name="T0" fmla="*/ 0 w 351"/>
                    <a:gd name="T1" fmla="*/ 18 h 182"/>
                    <a:gd name="T2" fmla="*/ 0 w 351"/>
                    <a:gd name="T3" fmla="*/ 0 h 182"/>
                    <a:gd name="T4" fmla="*/ 79 w 351"/>
                    <a:gd name="T5" fmla="*/ 19 h 182"/>
                    <a:gd name="T6" fmla="*/ 79 w 351"/>
                    <a:gd name="T7" fmla="*/ 38 h 182"/>
                    <a:gd name="T8" fmla="*/ 0 w 351"/>
                    <a:gd name="T9" fmla="*/ 18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1" name="Freeform 69"/>
                <p:cNvSpPr>
                  <a:spLocks/>
                </p:cNvSpPr>
                <p:nvPr/>
              </p:nvSpPr>
              <p:spPr bwMode="auto">
                <a:xfrm>
                  <a:off x="981" y="1220"/>
                  <a:ext cx="170" cy="77"/>
                </a:xfrm>
                <a:custGeom>
                  <a:avLst/>
                  <a:gdLst>
                    <a:gd name="T0" fmla="*/ 0 w 351"/>
                    <a:gd name="T1" fmla="*/ 15 h 182"/>
                    <a:gd name="T2" fmla="*/ 0 w 351"/>
                    <a:gd name="T3" fmla="*/ 0 h 182"/>
                    <a:gd name="T4" fmla="*/ 82 w 351"/>
                    <a:gd name="T5" fmla="*/ 17 h 182"/>
                    <a:gd name="T6" fmla="*/ 82 w 351"/>
                    <a:gd name="T7" fmla="*/ 33 h 182"/>
                    <a:gd name="T8" fmla="*/ 0 w 351"/>
                    <a:gd name="T9" fmla="*/ 15 h 1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1" h="182">
                      <a:moveTo>
                        <a:pt x="0" y="85"/>
                      </a:moveTo>
                      <a:lnTo>
                        <a:pt x="0" y="0"/>
                      </a:lnTo>
                      <a:lnTo>
                        <a:pt x="350" y="93"/>
                      </a:lnTo>
                      <a:lnTo>
                        <a:pt x="350" y="181"/>
                      </a:lnTo>
                      <a:lnTo>
                        <a:pt x="0" y="85"/>
                      </a:lnTo>
                    </a:path>
                  </a:pathLst>
                </a:custGeom>
                <a:solidFill>
                  <a:srgbClr val="B2B2B2"/>
                </a:solidFill>
                <a:ln w="3175" cap="rnd" cmpd="sng">
                  <a:solidFill>
                    <a:srgbClr val="676767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hu-HU"/>
                </a:p>
              </p:txBody>
            </p:sp>
            <p:sp>
              <p:nvSpPr>
                <p:cNvPr id="24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267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23" name="Line 71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349"/>
                  <a:ext cx="33" cy="7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  <p:sp>
              <p:nvSpPr>
                <p:cNvPr id="24624" name="Line 72"/>
                <p:cNvSpPr>
                  <a:spLocks noChangeShapeType="1"/>
                </p:cNvSpPr>
                <p:nvPr/>
              </p:nvSpPr>
              <p:spPr bwMode="auto">
                <a:xfrm flipH="1" flipV="1">
                  <a:off x="1103" y="1448"/>
                  <a:ext cx="33" cy="8"/>
                </a:xfrm>
                <a:prstGeom prst="line">
                  <a:avLst/>
                </a:prstGeom>
                <a:noFill/>
                <a:ln w="9525">
                  <a:solidFill>
                    <a:srgbClr val="D6009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tIns="27432" bIns="27432" anchor="ctr">
                  <a:spAutoFit/>
                </a:bodyPr>
                <a:lstStyle/>
                <a:p>
                  <a:endParaRPr lang="hu-HU"/>
                </a:p>
              </p:txBody>
            </p:sp>
          </p:grpSp>
        </p:grpSp>
        <p:grpSp>
          <p:nvGrpSpPr>
            <p:cNvPr id="24592" name="Group 73"/>
            <p:cNvGrpSpPr>
              <a:grpSpLocks/>
            </p:cNvGrpSpPr>
            <p:nvPr/>
          </p:nvGrpSpPr>
          <p:grpSpPr bwMode="auto">
            <a:xfrm>
              <a:off x="3840" y="2060"/>
              <a:ext cx="566" cy="720"/>
              <a:chOff x="1824" y="3088"/>
              <a:chExt cx="629" cy="849"/>
            </a:xfrm>
          </p:grpSpPr>
          <p:sp>
            <p:nvSpPr>
              <p:cNvPr id="1340490" name="AutoShape 74"/>
              <p:cNvSpPr>
                <a:spLocks noChangeArrowheads="1"/>
              </p:cNvSpPr>
              <p:nvPr/>
            </p:nvSpPr>
            <p:spPr bwMode="auto">
              <a:xfrm>
                <a:off x="1824" y="3588"/>
                <a:ext cx="629" cy="349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599" name="AutoShape 75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93" name="AutoShape 76"/>
            <p:cNvSpPr>
              <a:spLocks noChangeArrowheads="1"/>
            </p:cNvSpPr>
            <p:nvPr/>
          </p:nvSpPr>
          <p:spPr bwMode="auto">
            <a:xfrm>
              <a:off x="1584" y="2204"/>
              <a:ext cx="2592" cy="336"/>
            </a:xfrm>
            <a:custGeom>
              <a:avLst/>
              <a:gdLst>
                <a:gd name="T0" fmla="*/ 260 w 21600"/>
                <a:gd name="T1" fmla="*/ 0 h 21600"/>
                <a:gd name="T2" fmla="*/ 0 w 21600"/>
                <a:gd name="T3" fmla="*/ 3 h 21600"/>
                <a:gd name="T4" fmla="*/ 260 w 21600"/>
                <a:gd name="T5" fmla="*/ 5 h 21600"/>
                <a:gd name="T6" fmla="*/ 311 w 21600"/>
                <a:gd name="T7" fmla="*/ 3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9817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8025" y="0"/>
                  </a:moveTo>
                  <a:lnTo>
                    <a:pt x="18025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8025" y="16200"/>
                  </a:lnTo>
                  <a:lnTo>
                    <a:pt x="18025" y="21600"/>
                  </a:lnTo>
                  <a:lnTo>
                    <a:pt x="21600" y="10800"/>
                  </a:lnTo>
                  <a:lnTo>
                    <a:pt x="18025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E98FD2"/>
                </a:gs>
                <a:gs pos="100000">
                  <a:srgbClr val="CC0099"/>
                </a:gs>
              </a:gsLst>
              <a:lin ang="189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24594" name="Group 77"/>
            <p:cNvGrpSpPr>
              <a:grpSpLocks/>
            </p:cNvGrpSpPr>
            <p:nvPr/>
          </p:nvGrpSpPr>
          <p:grpSpPr bwMode="auto">
            <a:xfrm>
              <a:off x="2555" y="1766"/>
              <a:ext cx="508" cy="646"/>
              <a:chOff x="1824" y="3088"/>
              <a:chExt cx="629" cy="849"/>
            </a:xfrm>
          </p:grpSpPr>
          <p:sp>
            <p:nvSpPr>
              <p:cNvPr id="1340494" name="AutoShape 78"/>
              <p:cNvSpPr>
                <a:spLocks noChangeArrowheads="1"/>
              </p:cNvSpPr>
              <p:nvPr/>
            </p:nvSpPr>
            <p:spPr bwMode="auto">
              <a:xfrm>
                <a:off x="1824" y="3587"/>
                <a:ext cx="629" cy="350"/>
              </a:xfrm>
              <a:prstGeom prst="can">
                <a:avLst>
                  <a:gd name="adj" fmla="val 45000"/>
                </a:avLst>
              </a:prstGeom>
              <a:gradFill rotWithShape="0">
                <a:gsLst>
                  <a:gs pos="0">
                    <a:srgbClr val="33CCCC">
                      <a:gamma/>
                      <a:shade val="56078"/>
                      <a:invGamma/>
                    </a:srgbClr>
                  </a:gs>
                  <a:gs pos="50000">
                    <a:srgbClr val="33CCCC"/>
                  </a:gs>
                  <a:gs pos="100000">
                    <a:srgbClr val="33CCCC">
                      <a:gamma/>
                      <a:shade val="56078"/>
                      <a:invGamma/>
                    </a:srgbClr>
                  </a:gs>
                </a:gsLst>
                <a:lin ang="0" scaled="1"/>
              </a:gradFill>
              <a:ln w="6350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hu-HU" altLang="hu-HU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anose="020B0606020202030204" pitchFamily="34" charset="0"/>
                </a:endParaRPr>
              </a:p>
            </p:txBody>
          </p:sp>
          <p:sp>
            <p:nvSpPr>
              <p:cNvPr id="24597" name="AutoShape 79"/>
              <p:cNvSpPr>
                <a:spLocks noChangeArrowheads="1"/>
              </p:cNvSpPr>
              <p:nvPr/>
            </p:nvSpPr>
            <p:spPr bwMode="auto">
              <a:xfrm flipV="1">
                <a:off x="1910" y="3088"/>
                <a:ext cx="458" cy="581"/>
              </a:xfrm>
              <a:prstGeom prst="foldedCorner">
                <a:avLst>
                  <a:gd name="adj" fmla="val 29727"/>
                </a:avLst>
              </a:prstGeom>
              <a:solidFill>
                <a:schemeClr val="bg1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>
                <a:outerShdw dist="28398" dir="20006097" algn="ctr" rotWithShape="0">
                  <a:srgbClr val="C0C0C0"/>
                </a:outerShdw>
              </a:effectLst>
            </p:spPr>
            <p:txBody>
              <a:bodyPr rot="10800000" wrap="none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endParaRPr lang="hu-HU" altLang="hu-HU" sz="140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24595" name="Text Box 80"/>
            <p:cNvSpPr txBox="1">
              <a:spLocks noChangeArrowheads="1"/>
            </p:cNvSpPr>
            <p:nvPr/>
          </p:nvSpPr>
          <p:spPr bwMode="auto">
            <a:xfrm>
              <a:off x="2510" y="3597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hu-HU" altLang="hu-HU" sz="2400" b="1">
                  <a:latin typeface="Arial Narrow" panose="020B0606020202030204" pitchFamily="34" charset="0"/>
                </a:rPr>
                <a:t>1. </a:t>
              </a:r>
              <a:r>
                <a:rPr lang="en-US" altLang="hu-HU" sz="2400" b="1">
                  <a:latin typeface="Arial Narrow" panose="020B0606020202030204" pitchFamily="34" charset="0"/>
                </a:rPr>
                <a:t>Z</a:t>
              </a:r>
              <a:r>
                <a:rPr lang="hu-HU" altLang="hu-HU" sz="2400" b="1">
                  <a:latin typeface="Arial Narrow" panose="020B0606020202030204" pitchFamily="34" charset="0"/>
                </a:rPr>
                <a:t>óna</a:t>
              </a:r>
              <a:endParaRPr lang="en-US" altLang="hu-HU" sz="2400" b="1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9" t="7020"/>
          <a:stretch/>
        </p:blipFill>
        <p:spPr>
          <a:xfrm>
            <a:off x="2003898" y="233125"/>
            <a:ext cx="8028561" cy="655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6" t="2453" r="4156" b="4048"/>
          <a:stretch/>
        </p:blipFill>
        <p:spPr>
          <a:xfrm>
            <a:off x="2003899" y="167712"/>
            <a:ext cx="8223114" cy="65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66"/>
          <a:stretch/>
        </p:blipFill>
        <p:spPr>
          <a:xfrm>
            <a:off x="4275030" y="0"/>
            <a:ext cx="7664421" cy="6858000"/>
          </a:xfrm>
          <a:prstGeom prst="rect">
            <a:avLst/>
          </a:prstGeom>
        </p:spPr>
      </p:pic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78812" y="264882"/>
            <a:ext cx="5721393" cy="515620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sz="2000" i="1" dirty="0">
              <a:latin typeface="Times New Roman" panose="02020603050405020304" pitchFamily="18" charset="0"/>
            </a:endParaRPr>
          </a:p>
          <a:p>
            <a:r>
              <a:rPr lang="hu-HU" sz="2800" dirty="0" err="1">
                <a:latin typeface="+mn-lt"/>
              </a:rPr>
              <a:t>FQDN</a:t>
            </a:r>
            <a:r>
              <a:rPr lang="hu-HU" sz="2800" dirty="0">
                <a:latin typeface="+mn-lt"/>
              </a:rPr>
              <a:t>:</a:t>
            </a:r>
          </a:p>
          <a:p>
            <a:r>
              <a:rPr lang="hu-HU" sz="2800" dirty="0">
                <a:latin typeface="+mn-lt"/>
              </a:rPr>
              <a:t>	</a:t>
            </a:r>
            <a:r>
              <a:rPr lang="hu-HU" sz="2800" dirty="0" err="1">
                <a:latin typeface="+mn-lt"/>
              </a:rPr>
              <a:t>hostname.</a:t>
            </a:r>
            <a:r>
              <a:rPr lang="hu-HU" sz="3600" dirty="0" err="1">
                <a:latin typeface="+mn-lt"/>
              </a:rPr>
              <a:t>domain</a:t>
            </a:r>
            <a:endParaRPr lang="hu-HU" sz="2800" dirty="0">
              <a:latin typeface="+mn-lt"/>
            </a:endParaRPr>
          </a:p>
          <a:p>
            <a:endParaRPr lang="hu-HU" sz="2800" dirty="0">
              <a:latin typeface="+mn-lt"/>
            </a:endParaRPr>
          </a:p>
          <a:p>
            <a:r>
              <a:rPr lang="hu-HU" sz="2800" dirty="0">
                <a:latin typeface="+mn-lt"/>
              </a:rPr>
              <a:t>	ec01.</a:t>
            </a:r>
            <a:r>
              <a:rPr lang="hu-HU" sz="3600" dirty="0">
                <a:latin typeface="+mn-lt"/>
              </a:rPr>
              <a:t>ecoast.bigfirm.com</a:t>
            </a:r>
          </a:p>
          <a:p>
            <a:endParaRPr lang="hu-HU" sz="2800" dirty="0">
              <a:latin typeface="+mn-lt"/>
            </a:endParaRPr>
          </a:p>
          <a:p>
            <a:r>
              <a:rPr lang="hu-HU" sz="2800" dirty="0">
                <a:latin typeface="+mn-lt"/>
              </a:rPr>
              <a:t>DNS szerverek:</a:t>
            </a:r>
          </a:p>
          <a:p>
            <a:r>
              <a:rPr lang="hu-HU" sz="2800" dirty="0">
                <a:latin typeface="+mn-lt"/>
              </a:rPr>
              <a:t>	</a:t>
            </a:r>
            <a:r>
              <a:rPr lang="hu-HU" sz="2800" dirty="0" err="1">
                <a:latin typeface="+mn-lt"/>
              </a:rPr>
              <a:t>FQDN</a:t>
            </a:r>
            <a:r>
              <a:rPr lang="hu-HU" sz="2800" dirty="0">
                <a:latin typeface="+mn-lt"/>
              </a:rPr>
              <a:t> – IP cím kapcsolatok</a:t>
            </a:r>
          </a:p>
          <a:p>
            <a:endParaRPr lang="hu-HU" sz="2800" dirty="0">
              <a:latin typeface="+mn-lt"/>
            </a:endParaRPr>
          </a:p>
          <a:p>
            <a:pPr algn="ctr"/>
            <a:r>
              <a:rPr lang="hu-HU" sz="2800" dirty="0">
                <a:latin typeface="+mn-lt"/>
              </a:rPr>
              <a:t>Hierarchikus DNS!</a:t>
            </a:r>
            <a:endParaRPr lang="en-US" sz="28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00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3"/>
          <a:stretch/>
        </p:blipFill>
        <p:spPr>
          <a:xfrm>
            <a:off x="535022" y="0"/>
            <a:ext cx="5727151" cy="685800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6070060" y="486383"/>
            <a:ext cx="5713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dirty="0"/>
              <a:t>Integráció más DNS szerverekkel</a:t>
            </a:r>
          </a:p>
        </p:txBody>
      </p:sp>
    </p:spTree>
    <p:extLst>
      <p:ext uri="{BB962C8B-B14F-4D97-AF65-F5344CB8AC3E}">
        <p14:creationId xmlns:p14="http://schemas.microsoft.com/office/powerpoint/2010/main" val="1046597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0" r="3948"/>
          <a:stretch/>
        </p:blipFill>
        <p:spPr>
          <a:xfrm>
            <a:off x="6529315" y="108775"/>
            <a:ext cx="5478011" cy="6749225"/>
          </a:xfrm>
        </p:spPr>
      </p:pic>
      <p:sp>
        <p:nvSpPr>
          <p:cNvPr id="2" name="Szövegdoboz 1"/>
          <p:cNvSpPr txBox="1"/>
          <p:nvPr/>
        </p:nvSpPr>
        <p:spPr>
          <a:xfrm>
            <a:off x="431800" y="446662"/>
            <a:ext cx="5900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endParaRPr lang="hu-HU" sz="2800" b="1" dirty="0"/>
          </a:p>
          <a:p>
            <a:pPr algn="ctr"/>
            <a:r>
              <a:rPr lang="hu-HU" sz="3600" b="1" dirty="0"/>
              <a:t>ROOT szerverek</a:t>
            </a:r>
          </a:p>
        </p:txBody>
      </p:sp>
    </p:spTree>
    <p:extLst>
      <p:ext uri="{BB962C8B-B14F-4D97-AF65-F5344CB8AC3E}">
        <p14:creationId xmlns:p14="http://schemas.microsoft.com/office/powerpoint/2010/main" val="3585004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9" t="5350" r="2147" b="5148"/>
          <a:stretch/>
        </p:blipFill>
        <p:spPr>
          <a:xfrm>
            <a:off x="1529405" y="3249038"/>
            <a:ext cx="9486900" cy="3322602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5340121" y="470051"/>
            <a:ext cx="66540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Integráció más DNS szerverekkel</a:t>
            </a:r>
          </a:p>
          <a:p>
            <a:pPr algn="ctr"/>
            <a:r>
              <a:rPr lang="hu-HU" sz="3600" b="1" dirty="0"/>
              <a:t>Helyettesítő zóna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223252" y="173704"/>
            <a:ext cx="3901219" cy="472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6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04357"/>
            <a:ext cx="10058400" cy="565364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09728" y="85344"/>
            <a:ext cx="4931117" cy="5967984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931922" y="275519"/>
            <a:ext cx="70622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DELEGÁLÁS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2009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1" t="4237" r="2305" b="4976"/>
          <a:stretch/>
        </p:blipFill>
        <p:spPr>
          <a:xfrm>
            <a:off x="5038927" y="1055349"/>
            <a:ext cx="7153073" cy="5802651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73229" y="428244"/>
            <a:ext cx="4392170" cy="531571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4552544" y="0"/>
            <a:ext cx="74997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Továbbítás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1635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3" t="3921" r="3030" b="6548"/>
          <a:stretch/>
        </p:blipFill>
        <p:spPr>
          <a:xfrm>
            <a:off x="4717915" y="1206070"/>
            <a:ext cx="7444902" cy="558383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8"/>
          <a:stretch/>
        </p:blipFill>
        <p:spPr>
          <a:xfrm>
            <a:off x="109728" y="85344"/>
            <a:ext cx="4442539" cy="5376672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4231531" y="171051"/>
            <a:ext cx="78177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Integráció más DNS szerverekkel</a:t>
            </a:r>
          </a:p>
          <a:p>
            <a:pPr algn="r"/>
            <a:r>
              <a:rPr lang="hu-HU" sz="3600" b="1" dirty="0"/>
              <a:t>Feltételes továbbítás</a:t>
            </a:r>
          </a:p>
        </p:txBody>
      </p:sp>
    </p:spTree>
    <p:extLst>
      <p:ext uri="{BB962C8B-B14F-4D97-AF65-F5344CB8AC3E}">
        <p14:creationId xmlns:p14="http://schemas.microsoft.com/office/powerpoint/2010/main" val="3922940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" t="4396" r="2493" b="2979"/>
          <a:stretch/>
        </p:blipFill>
        <p:spPr>
          <a:xfrm>
            <a:off x="1254869" y="301556"/>
            <a:ext cx="9708204" cy="6352163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04672" y="145915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23608" y="1037618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474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" t="4996" r="1937" b="1516"/>
          <a:stretch/>
        </p:blipFill>
        <p:spPr>
          <a:xfrm>
            <a:off x="1235413" y="340468"/>
            <a:ext cx="9649838" cy="6371617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904672" y="145915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823608" y="1037618"/>
            <a:ext cx="240273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2587557" y="648511"/>
            <a:ext cx="1018162" cy="5350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328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486383" y="2720973"/>
            <a:ext cx="10561918" cy="107721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hu-HU"/>
            </a:defPPr>
            <a:lvl1pPr algn="ctr">
              <a:defRPr sz="3200" b="1">
                <a:latin typeface="Arial" panose="020B0604020202020204" pitchFamily="34" charset="0"/>
              </a:defRPr>
            </a:lvl1pPr>
            <a:lvl2pPr marL="742950" indent="-285750">
              <a:defRPr sz="3200" b="1">
                <a:latin typeface="Arial" panose="020B0604020202020204" pitchFamily="34" charset="0"/>
              </a:defRPr>
            </a:lvl2pPr>
            <a:lvl3pPr marL="1143000" indent="-228600">
              <a:defRPr sz="3200" b="1">
                <a:latin typeface="Arial" panose="020B0604020202020204" pitchFamily="34" charset="0"/>
              </a:defRPr>
            </a:lvl3pPr>
            <a:lvl4pPr marL="1600200" indent="-228600">
              <a:defRPr sz="3200" b="1">
                <a:latin typeface="Arial" panose="020B0604020202020204" pitchFamily="34" charset="0"/>
              </a:defRPr>
            </a:lvl4pPr>
            <a:lvl5pPr marL="2057400" indent="-228600">
              <a:defRPr sz="3200" b="1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latin typeface="Arial" panose="020B0604020202020204" pitchFamily="34" charset="0"/>
              </a:defRPr>
            </a:lvl9pPr>
          </a:lstStyle>
          <a:p>
            <a:r>
              <a:rPr lang="hu-HU" dirty="0"/>
              <a:t>a </a:t>
            </a:r>
            <a:r>
              <a:rPr lang="en-US" dirty="0"/>
              <a:t>DNS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hu-HU" dirty="0"/>
              <a:t>az UDP vagy TCP protokollok szolgáltatásait használja az 53-as porton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8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09385" y="632430"/>
            <a:ext cx="35830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hu-HU" sz="3600" dirty="0">
                <a:latin typeface="+mn-lt"/>
              </a:rPr>
              <a:t>a Névtér </a:t>
            </a:r>
            <a:endParaRPr lang="hu-HU" sz="2800" dirty="0">
              <a:latin typeface="+mn-lt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03" y="1821331"/>
            <a:ext cx="6380162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61" y="720247"/>
            <a:ext cx="6054330" cy="393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0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FAE1B999-84DF-4107-AF77-11D4D43F634F}" type="slidenum">
              <a:rPr lang="en-US" altLang="hu-HU" sz="2000">
                <a:solidFill>
                  <a:schemeClr val="bg2"/>
                </a:solidFill>
              </a:rPr>
              <a:pPr/>
              <a:t>5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072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4" y="793493"/>
            <a:ext cx="10956472" cy="56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Egyenes összekötő 3"/>
          <p:cNvCxnSpPr/>
          <p:nvPr/>
        </p:nvCxnSpPr>
        <p:spPr>
          <a:xfrm flipV="1">
            <a:off x="522513" y="4163786"/>
            <a:ext cx="10482944" cy="163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Ellipszis 8"/>
          <p:cNvSpPr/>
          <p:nvPr/>
        </p:nvSpPr>
        <p:spPr>
          <a:xfrm>
            <a:off x="4051077" y="5614551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/>
          <p:cNvSpPr/>
          <p:nvPr/>
        </p:nvSpPr>
        <p:spPr>
          <a:xfrm>
            <a:off x="8258642" y="5634429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94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BACCCE1E-2D69-42E3-BBF3-4447041B9664}" type="slidenum">
              <a:rPr lang="en-US" altLang="hu-HU" sz="2000">
                <a:solidFill>
                  <a:schemeClr val="bg2"/>
                </a:solidFill>
              </a:rPr>
              <a:pPr/>
              <a:t>6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277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955"/>
            <a:ext cx="8278586" cy="5992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91" y="2214694"/>
            <a:ext cx="5048009" cy="464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llipszis 1"/>
          <p:cNvSpPr/>
          <p:nvPr/>
        </p:nvSpPr>
        <p:spPr>
          <a:xfrm>
            <a:off x="3035332" y="5712977"/>
            <a:ext cx="2062264" cy="339274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 számának hely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hu-HU" sz="2000">
                <a:solidFill>
                  <a:schemeClr val="bg2"/>
                </a:solidFill>
              </a:rPr>
              <a:t>25.</a:t>
            </a:r>
            <a:fld id="{293486CD-F988-443C-852F-CEB502BF2F69}" type="slidenum">
              <a:rPr lang="en-US" altLang="hu-HU" sz="2000">
                <a:solidFill>
                  <a:schemeClr val="bg2"/>
                </a:solidFill>
              </a:rPr>
              <a:pPr/>
              <a:t>7</a:t>
            </a:fld>
            <a:endParaRPr lang="en-US" altLang="hu-HU" sz="2000">
              <a:solidFill>
                <a:schemeClr val="bg2"/>
              </a:solidFill>
            </a:endParaRPr>
          </a:p>
        </p:txBody>
      </p:sp>
      <p:pic>
        <p:nvPicPr>
          <p:cNvPr id="368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542015"/>
            <a:ext cx="4907092" cy="570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5225142" y="3559629"/>
            <a:ext cx="66620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Másodszintű </a:t>
            </a:r>
            <a:r>
              <a:rPr lang="hu-HU" sz="2800" dirty="0" err="1"/>
              <a:t>domain</a:t>
            </a:r>
            <a:r>
              <a:rPr lang="hu-HU" sz="2800" dirty="0"/>
              <a:t> regisztrálás</a:t>
            </a:r>
          </a:p>
          <a:p>
            <a:r>
              <a:rPr lang="hu-HU" sz="2800" dirty="0"/>
              <a:t>	Magyarországon 14+3 nap </a:t>
            </a:r>
            <a:br>
              <a:rPr lang="hu-HU" sz="2800" dirty="0"/>
            </a:br>
            <a:r>
              <a:rPr lang="hu-HU" sz="2800" dirty="0"/>
              <a:t>		(várólista+elbírálási időszak)</a:t>
            </a:r>
          </a:p>
          <a:p>
            <a:pPr algn="ctr"/>
            <a:r>
              <a:rPr lang="hu-HU" sz="2800" dirty="0"/>
              <a:t>	költségek: regisztráció+zónafenntartás </a:t>
            </a:r>
            <a:br>
              <a:rPr lang="hu-HU" sz="2800" dirty="0"/>
            </a:br>
            <a:r>
              <a:rPr lang="hu-HU" sz="2800" dirty="0"/>
              <a:t>		(2 évre, majd évente kell újítani)</a:t>
            </a:r>
          </a:p>
          <a:p>
            <a:endParaRPr lang="hu-HU" sz="2400" dirty="0"/>
          </a:p>
          <a:p>
            <a:pPr algn="ctr"/>
            <a:r>
              <a:rPr lang="hu-HU" sz="2800" b="1" dirty="0" err="1"/>
              <a:t>www.domain.hu</a:t>
            </a:r>
            <a:endParaRPr lang="hu-HU" sz="2800" b="1" dirty="0"/>
          </a:p>
        </p:txBody>
      </p:sp>
      <p:sp>
        <p:nvSpPr>
          <p:cNvPr id="3" name="Szövegdoboz 2"/>
          <p:cNvSpPr txBox="1"/>
          <p:nvPr/>
        </p:nvSpPr>
        <p:spPr>
          <a:xfrm>
            <a:off x="6106668" y="2604427"/>
            <a:ext cx="458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Másodszintű </a:t>
            </a:r>
            <a:r>
              <a:rPr lang="hu-HU" sz="3600" dirty="0" err="1"/>
              <a:t>domain</a:t>
            </a:r>
            <a:endParaRPr lang="hu-HU" sz="3600" dirty="0"/>
          </a:p>
        </p:txBody>
      </p:sp>
      <p:cxnSp>
        <p:nvCxnSpPr>
          <p:cNvPr id="6" name="Egyenes összekötő 5"/>
          <p:cNvCxnSpPr/>
          <p:nvPr/>
        </p:nvCxnSpPr>
        <p:spPr>
          <a:xfrm>
            <a:off x="1170432" y="2621435"/>
            <a:ext cx="1020470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5921829" y="1420586"/>
            <a:ext cx="5061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TLD</a:t>
            </a:r>
          </a:p>
          <a:p>
            <a:pPr algn="ctr"/>
            <a:r>
              <a:rPr lang="hu-HU" sz="3200" dirty="0"/>
              <a:t>Top </a:t>
            </a:r>
            <a:r>
              <a:rPr lang="hu-HU" sz="3200" dirty="0" err="1"/>
              <a:t>Level</a:t>
            </a:r>
            <a:r>
              <a:rPr lang="hu-HU" sz="3200" dirty="0"/>
              <a:t> </a:t>
            </a:r>
            <a:r>
              <a:rPr lang="hu-HU" sz="3200" dirty="0" err="1"/>
              <a:t>Domains</a:t>
            </a:r>
            <a:endParaRPr lang="hu-HU" sz="3200" dirty="0"/>
          </a:p>
        </p:txBody>
      </p:sp>
      <p:sp>
        <p:nvSpPr>
          <p:cNvPr id="8" name="Ellipszis 7"/>
          <p:cNvSpPr/>
          <p:nvPr/>
        </p:nvSpPr>
        <p:spPr>
          <a:xfrm>
            <a:off x="1943982" y="5588047"/>
            <a:ext cx="2062264" cy="758758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8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3" y="227102"/>
            <a:ext cx="11116818" cy="6188436"/>
          </a:xfrm>
          <a:prstGeom prst="rect">
            <a:avLst/>
          </a:prstGeom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" y="1"/>
            <a:ext cx="4931228" cy="2759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hu-HU" sz="2000" i="1" dirty="0">
              <a:latin typeface="Times New Roman" panose="02020603050405020304" pitchFamily="18" charset="0"/>
            </a:endParaRPr>
          </a:p>
          <a:p>
            <a:pPr algn="ctr"/>
            <a:endParaRPr lang="en-US" sz="2000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2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72" y="167184"/>
            <a:ext cx="8458200" cy="669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1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420</Words>
  <Application>Microsoft Office PowerPoint</Application>
  <PresentationFormat>Szélesvásznú</PresentationFormat>
  <Paragraphs>164</Paragraphs>
  <Slides>38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Arial Narrow</vt:lpstr>
      <vt:lpstr>Calibri</vt:lpstr>
      <vt:lpstr>Calibri Light</vt:lpstr>
      <vt:lpstr>Times New Roman</vt:lpstr>
      <vt:lpstr>Wingdings</vt:lpstr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DNS szerepkör telepítése</vt:lpstr>
      <vt:lpstr>PowerPoint bemutató</vt:lpstr>
      <vt:lpstr>PowerPoint bemutató</vt:lpstr>
      <vt:lpstr>PowerPoint bemutató</vt:lpstr>
      <vt:lpstr>A Zóna fájl helye:      C:\windows\system32\dns\zónaNeve.dns </vt:lpstr>
      <vt:lpstr>Zóna típusok</vt:lpstr>
      <vt:lpstr>Hagyományos Zónák konfigurálása</vt:lpstr>
      <vt:lpstr>PowerPoint bemutató</vt:lpstr>
      <vt:lpstr>PowerPoint bemutató</vt:lpstr>
      <vt:lpstr>PowerPoint bemutató</vt:lpstr>
      <vt:lpstr>Altartomány létrehozása</vt:lpstr>
      <vt:lpstr>PowerPoint bemutató</vt:lpstr>
      <vt:lpstr>PowerPoint bemutató</vt:lpstr>
      <vt:lpstr>PowerPoint bemutató</vt:lpstr>
      <vt:lpstr>PowerPoint bemutató</vt:lpstr>
      <vt:lpstr>PowerPoint bemutató</vt:lpstr>
      <vt:lpstr>Zóna másolás folyamata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Cad1-7</dc:creator>
  <cp:lastModifiedBy>pappl</cp:lastModifiedBy>
  <cp:revision>61</cp:revision>
  <dcterms:created xsi:type="dcterms:W3CDTF">2015-10-14T10:13:30Z</dcterms:created>
  <dcterms:modified xsi:type="dcterms:W3CDTF">2023-09-10T09:09:45Z</dcterms:modified>
</cp:coreProperties>
</file>